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5761038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F15"/>
    <a:srgbClr val="00FF00"/>
    <a:srgbClr val="60FF3B"/>
    <a:srgbClr val="A0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782" y="5262"/>
      </p:cViewPr>
      <p:guideLst>
        <p:guide orient="horz" pos="170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2079" y="1677711"/>
            <a:ext cx="4896882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56" y="3060383"/>
            <a:ext cx="403272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176753" y="216278"/>
            <a:ext cx="1296233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8053" y="216278"/>
            <a:ext cx="3792683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083" y="3470434"/>
            <a:ext cx="4896882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083" y="2289038"/>
            <a:ext cx="4896882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53" y="1260158"/>
            <a:ext cx="254445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928528" y="1260158"/>
            <a:ext cx="254445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2" y="1208902"/>
            <a:ext cx="2545460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8052" y="1712714"/>
            <a:ext cx="2545460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926529" y="1208902"/>
            <a:ext cx="254645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926529" y="1712714"/>
            <a:ext cx="254645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52" y="215027"/>
            <a:ext cx="1895342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52407" y="215028"/>
            <a:ext cx="3220580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52" y="1130142"/>
            <a:ext cx="1895342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9204" y="3780473"/>
            <a:ext cx="3456623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29204" y="482561"/>
            <a:ext cx="3456623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29204" y="4226780"/>
            <a:ext cx="3456623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8053" y="216278"/>
            <a:ext cx="5184935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53" y="1260158"/>
            <a:ext cx="5184935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51" y="5005626"/>
            <a:ext cx="134424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8356" y="5005626"/>
            <a:ext cx="1824329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28744" y="5005626"/>
            <a:ext cx="134424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15" y="2435321"/>
            <a:ext cx="358965" cy="31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 rot="16200000">
            <a:off x="-679723" y="653799"/>
            <a:ext cx="1497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closed</a:t>
            </a:r>
            <a:r>
              <a:rPr lang="de-DE" dirty="0" smtClean="0">
                <a:latin typeface="cmr10" panose="020B0500000000000000" pitchFamily="34" charset="0"/>
              </a:rPr>
              <a:t>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 rot="16200000">
            <a:off x="-679627" y="2165009"/>
            <a:ext cx="1497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mr10" panose="020B0500000000000000" pitchFamily="34" charset="0"/>
              </a:rPr>
              <a:t>open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292425" y="20435"/>
            <a:ext cx="983942" cy="53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+ </a:t>
            </a:r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Classification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652877" y="1622737"/>
            <a:ext cx="1000284" cy="4584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Comparison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VGG,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ResNet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DenseNet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0" y="1531741"/>
            <a:ext cx="57610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292425" y="1635512"/>
            <a:ext cx="983942" cy="4329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1024" name="Gerade Verbindung mit Pfeil 1023"/>
          <p:cNvCxnSpPr/>
          <p:nvPr/>
        </p:nvCxnSpPr>
        <p:spPr>
          <a:xfrm flipV="1">
            <a:off x="3219450" y="2156011"/>
            <a:ext cx="361950" cy="2696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68074" y="50250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57655" y="206742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2739555" y="2728965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query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332660" y="269844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  <a:p>
            <a:pPr algn="ctr"/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(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bounding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boxes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1166528" y="1179440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  <a:p>
            <a:pPr algn="ctr"/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(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bounding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boxes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+ 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label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3599024" y="269055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 smtClean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  <a:p>
            <a:pPr algn="ctr"/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(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cropped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logos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+ </a:t>
            </a:r>
            <a:r>
              <a:rPr lang="de-DE" sz="700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label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4153019" y="2159579"/>
            <a:ext cx="0" cy="1312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3" y="34994"/>
            <a:ext cx="775394" cy="5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3" y="1596748"/>
            <a:ext cx="775394" cy="5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2576030" y="1541801"/>
            <a:ext cx="792140" cy="572736"/>
            <a:chOff x="2412536" y="1716785"/>
            <a:chExt cx="661928" cy="478590"/>
          </a:xfrm>
        </p:grpSpPr>
        <p:pic>
          <p:nvPicPr>
            <p:cNvPr id="77" name="Picture 3" descr="H:\MisPel\Doc\2016-12-15 Masterarbeit Andras\Git\LogoRetrieval-Paper\img\logos\bmw_peugeot_small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536" y="1768818"/>
              <a:ext cx="647934" cy="426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hteck 39"/>
            <p:cNvSpPr/>
            <p:nvPr/>
          </p:nvSpPr>
          <p:spPr>
            <a:xfrm>
              <a:off x="2950369" y="1851699"/>
              <a:ext cx="84131" cy="84258"/>
            </a:xfrm>
            <a:prstGeom prst="rect">
              <a:avLst/>
            </a:prstGeom>
            <a:noFill/>
            <a:ln w="12700">
              <a:solidFill>
                <a:srgbClr val="60F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2461991" y="2037782"/>
              <a:ext cx="83566" cy="79149"/>
            </a:xfrm>
            <a:prstGeom prst="rect">
              <a:avLst/>
            </a:prstGeom>
            <a:noFill/>
            <a:ln w="12700">
              <a:solidFill>
                <a:srgbClr val="60F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2797023" y="1973785"/>
              <a:ext cx="72383" cy="66043"/>
            </a:xfrm>
            <a:prstGeom prst="rect">
              <a:avLst/>
            </a:prstGeom>
            <a:noFill/>
            <a:ln w="12700">
              <a:solidFill>
                <a:srgbClr val="60F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2740127" y="2026422"/>
              <a:ext cx="182742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800" dirty="0" smtClean="0">
                  <a:solidFill>
                    <a:srgbClr val="60FF3B"/>
                  </a:solidFill>
                  <a:effectLst>
                    <a:outerShdw blurRad="50800" dist="12700" dir="2700000" algn="tl" rotWithShape="0">
                      <a:schemeClr val="tx1">
                        <a:alpha val="70000"/>
                      </a:schemeClr>
                    </a:outerShdw>
                  </a:effectLst>
                  <a:latin typeface="cmr10" panose="020B0500000000000000" pitchFamily="34" charset="0"/>
                </a:rPr>
                <a:t>logo</a:t>
              </a:r>
              <a:endParaRPr lang="de-DE" sz="800" dirty="0">
                <a:solidFill>
                  <a:srgbClr val="60FF3B"/>
                </a:solidFill>
                <a:effectLst>
                  <a:outerShdw blurRad="50800" dist="12700" dir="2700000" algn="tl" rotWithShape="0">
                    <a:schemeClr val="tx1">
                      <a:alpha val="70000"/>
                    </a:schemeClr>
                  </a:outerShdw>
                </a:effectLst>
                <a:latin typeface="cmr10" panose="020B0500000000000000" pitchFamily="34" charset="0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2431495" y="1905085"/>
              <a:ext cx="182742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800" dirty="0" smtClean="0">
                  <a:solidFill>
                    <a:srgbClr val="60FF3B"/>
                  </a:solidFill>
                  <a:effectLst>
                    <a:outerShdw blurRad="50800" dist="12700" dir="2700000" algn="tl" rotWithShape="0">
                      <a:schemeClr val="tx1">
                        <a:alpha val="70000"/>
                      </a:schemeClr>
                    </a:outerShdw>
                  </a:effectLst>
                  <a:latin typeface="cmr10" panose="020B0500000000000000" pitchFamily="34" charset="0"/>
                </a:rPr>
                <a:t>logo</a:t>
              </a:r>
              <a:endParaRPr lang="de-DE" sz="800" dirty="0">
                <a:solidFill>
                  <a:srgbClr val="60FF3B"/>
                </a:solidFill>
                <a:effectLst>
                  <a:outerShdw blurRad="50800" dist="12700" dir="2700000" algn="tl" rotWithShape="0">
                    <a:schemeClr val="tx1">
                      <a:alpha val="70000"/>
                    </a:schemeClr>
                  </a:outerShdw>
                </a:effectLst>
                <a:latin typeface="cmr10" panose="020B0500000000000000" pitchFamily="34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891722" y="1716785"/>
              <a:ext cx="182742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800" dirty="0" smtClean="0">
                  <a:solidFill>
                    <a:srgbClr val="60FF3B"/>
                  </a:solidFill>
                  <a:effectLst>
                    <a:outerShdw blurRad="50800" dist="12700" dir="2700000" algn="tl" rotWithShape="0">
                      <a:schemeClr val="tx1">
                        <a:alpha val="70000"/>
                      </a:schemeClr>
                    </a:outerShdw>
                  </a:effectLst>
                  <a:latin typeface="cmr10" panose="020B0500000000000000" pitchFamily="34" charset="0"/>
                </a:rPr>
                <a:t>logo</a:t>
              </a:r>
              <a:endParaRPr lang="de-DE" sz="800" dirty="0">
                <a:solidFill>
                  <a:srgbClr val="60FF3B"/>
                </a:solidFill>
                <a:effectLst>
                  <a:outerShdw blurRad="50800" dist="12700" dir="2700000" algn="tl" rotWithShape="0">
                    <a:schemeClr val="tx1">
                      <a:alpha val="70000"/>
                    </a:schemeClr>
                  </a:outerShdw>
                </a:effectLst>
                <a:latin typeface="cmr10" panose="020B0500000000000000" pitchFamily="34" charset="0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2577406" y="34994"/>
            <a:ext cx="775394" cy="510468"/>
            <a:chOff x="2412536" y="148090"/>
            <a:chExt cx="647934" cy="426557"/>
          </a:xfrm>
        </p:grpSpPr>
        <p:pic>
          <p:nvPicPr>
            <p:cNvPr id="67" name="Picture 3" descr="H:\MisPel\Doc\2016-12-15 Masterarbeit Andras\Git\LogoRetrieval-Paper\img\logos\bmw_peugeot_small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536" y="148090"/>
              <a:ext cx="647934" cy="426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hteck 38"/>
            <p:cNvSpPr/>
            <p:nvPr/>
          </p:nvSpPr>
          <p:spPr>
            <a:xfrm>
              <a:off x="2797023" y="353057"/>
              <a:ext cx="72383" cy="66043"/>
            </a:xfrm>
            <a:prstGeom prst="rect">
              <a:avLst/>
            </a:prstGeom>
            <a:noFill/>
            <a:ln w="12700">
              <a:solidFill>
                <a:srgbClr val="60F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726473" y="442246"/>
              <a:ext cx="216406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800" dirty="0" err="1" smtClean="0">
                  <a:solidFill>
                    <a:srgbClr val="60FF3B"/>
                  </a:solidFill>
                  <a:effectLst>
                    <a:outerShdw blurRad="50800" dist="12700" dir="2700000" algn="tl" rotWithShape="0">
                      <a:schemeClr val="tx1">
                        <a:alpha val="70000"/>
                      </a:schemeClr>
                    </a:outerShdw>
                  </a:effectLst>
                  <a:latin typeface="cmr10" panose="020B0500000000000000" pitchFamily="34" charset="0"/>
                </a:rPr>
                <a:t>bmw</a:t>
              </a:r>
              <a:endParaRPr lang="de-DE" sz="800" dirty="0">
                <a:solidFill>
                  <a:srgbClr val="60FF3B"/>
                </a:solidFill>
                <a:effectLst>
                  <a:outerShdw blurRad="50800" dist="12700" dir="2700000" algn="tl" rotWithShape="0">
                    <a:schemeClr val="tx1">
                      <a:alpha val="70000"/>
                    </a:schemeClr>
                  </a:outerShdw>
                </a:effectLst>
                <a:latin typeface="cmr10" panose="020B0500000000000000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977401" y="1596748"/>
            <a:ext cx="775394" cy="510468"/>
            <a:chOff x="4939531" y="2196983"/>
            <a:chExt cx="647934" cy="426557"/>
          </a:xfrm>
        </p:grpSpPr>
        <p:pic>
          <p:nvPicPr>
            <p:cNvPr id="102" name="Picture 3" descr="H:\MisPel\Doc\2016-12-15 Masterarbeit Andras\Git\LogoRetrieval-Paper\img\logos\bmw_peugeot_small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531" y="2196983"/>
              <a:ext cx="647934" cy="426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Rechteck 102"/>
            <p:cNvSpPr/>
            <p:nvPr/>
          </p:nvSpPr>
          <p:spPr>
            <a:xfrm>
              <a:off x="5477364" y="2279864"/>
              <a:ext cx="84131" cy="84258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4988986" y="2465947"/>
              <a:ext cx="83566" cy="79149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5324018" y="2401950"/>
              <a:ext cx="72383" cy="66043"/>
            </a:xfrm>
            <a:prstGeom prst="rect">
              <a:avLst/>
            </a:prstGeom>
            <a:noFill/>
            <a:ln w="12700">
              <a:solidFill>
                <a:srgbClr val="60FF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5207480" y="2467994"/>
              <a:ext cx="278923" cy="123111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e-DE" sz="800" dirty="0" err="1" smtClean="0">
                  <a:solidFill>
                    <a:srgbClr val="60FF3B"/>
                  </a:solidFill>
                  <a:effectLst>
                    <a:outerShdw blurRad="50800" dist="12700" dir="2700000" algn="tl" rotWithShape="0">
                      <a:schemeClr val="tx1">
                        <a:alpha val="70000"/>
                      </a:schemeClr>
                    </a:outerShdw>
                  </a:effectLst>
                  <a:latin typeface="cmr10" panose="020B0500000000000000" pitchFamily="34" charset="0"/>
                </a:rPr>
                <a:t>match</a:t>
              </a:r>
              <a:endParaRPr lang="de-DE" sz="800" dirty="0">
                <a:solidFill>
                  <a:srgbClr val="60FF3B"/>
                </a:solidFill>
                <a:effectLst>
                  <a:outerShdw blurRad="50800" dist="12700" dir="2700000" algn="tl" rotWithShape="0">
                    <a:schemeClr val="tx1">
                      <a:alpha val="70000"/>
                    </a:schemeClr>
                  </a:outerShdw>
                </a:effectLst>
                <a:latin typeface="cmr10" panose="020B0500000000000000" pitchFamily="34" charset="0"/>
              </a:endParaRPr>
            </a:p>
          </p:txBody>
        </p:sp>
      </p:grpSp>
      <p:cxnSp>
        <p:nvCxnSpPr>
          <p:cNvPr id="123" name="Gerade Verbindung mit Pfeil 122"/>
          <p:cNvCxnSpPr/>
          <p:nvPr/>
        </p:nvCxnSpPr>
        <p:spPr>
          <a:xfrm>
            <a:off x="2364518" y="290227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1060258" y="290227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3726656" y="2358663"/>
            <a:ext cx="852726" cy="344056"/>
            <a:chOff x="3695581" y="2961473"/>
            <a:chExt cx="852726" cy="344056"/>
          </a:xfrm>
        </p:grpSpPr>
        <p:sp>
          <p:nvSpPr>
            <p:cNvPr id="92" name="Rechteck 91"/>
            <p:cNvSpPr/>
            <p:nvPr/>
          </p:nvSpPr>
          <p:spPr>
            <a:xfrm>
              <a:off x="3695581" y="2961473"/>
              <a:ext cx="852726" cy="34405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3719674" y="2986805"/>
              <a:ext cx="804540" cy="300536"/>
              <a:chOff x="2522865" y="3943869"/>
              <a:chExt cx="2042903" cy="763126"/>
            </a:xfrm>
          </p:grpSpPr>
          <p:pic>
            <p:nvPicPr>
              <p:cNvPr id="1036" name="Picture 12" descr="F:\Data\Logo\LogoData-cleaned2\brandROIs\visa\visa_img000102_0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2866" y="4346995"/>
                <a:ext cx="72891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F:\Data\Logo\LogoData-cleaned2\brandROIs\bosch-symbol\bosch_img000054_1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4846" y="3943869"/>
                <a:ext cx="34137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F:\Data\Logo\LogoData-cleaned2\brandROIs\bosch-symbol\bosch_img000013_1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95944" y="4346995"/>
                <a:ext cx="341374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5" descr="F:\Data\Logo\LogoData-cleaned2\brandROIs\budweiser-b-symbol\budweiser_img000252_3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9288" y="3943869"/>
                <a:ext cx="310292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F:\Data\Logo\LogoData-cleaned2\brandROIs\budweiser-b-symbol\budweiser_img000157_4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483" y="4346995"/>
                <a:ext cx="31029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1" name="Picture 17" descr="F:\Data\Logo\LogoData-cleaned2\brandROIs\kia\kia_img000043_0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647" y="3943869"/>
                <a:ext cx="52982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F:\Data\Logo\LogoData-cleaned2\brandROIs\kia\kia_img000317_0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5940" y="4346995"/>
                <a:ext cx="52982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21" descr="F:\Data\Logo\LogoData-cleaned2\brandROIs\visa\visa_img000038_0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522865" y="3943869"/>
                <a:ext cx="728913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Gruppieren 21"/>
          <p:cNvGrpSpPr/>
          <p:nvPr/>
        </p:nvGrpSpPr>
        <p:grpSpPr>
          <a:xfrm>
            <a:off x="1398588" y="795374"/>
            <a:ext cx="769016" cy="400016"/>
            <a:chOff x="1252538" y="816803"/>
            <a:chExt cx="769016" cy="400016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1252538" y="816803"/>
              <a:ext cx="769016" cy="400016"/>
              <a:chOff x="1252538" y="816803"/>
              <a:chExt cx="769016" cy="400016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1252538" y="816803"/>
                <a:ext cx="769016" cy="40001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1277571" y="844612"/>
                <a:ext cx="716836" cy="347466"/>
                <a:chOff x="2660071" y="3732568"/>
                <a:chExt cx="794736" cy="385226"/>
              </a:xfrm>
            </p:grpSpPr>
            <p:pic>
              <p:nvPicPr>
                <p:cNvPr id="1048" name="Picture 24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0071" y="3732568"/>
                  <a:ext cx="278392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49" name="Picture 25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9450" y="3732568"/>
                  <a:ext cx="235357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50" name="Picture 26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5020" y="3732568"/>
                  <a:ext cx="247873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51" name="Picture 27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0071" y="3937793"/>
                  <a:ext cx="240630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52" name="Picture 28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8846" y="3937794"/>
                  <a:ext cx="235356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pic>
              <p:nvPicPr>
                <p:cNvPr id="1053" name="Picture 29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434"/>
                <a:stretch/>
              </p:blipFill>
              <p:spPr bwMode="auto">
                <a:xfrm>
                  <a:off x="2914886" y="3937793"/>
                  <a:ext cx="289774" cy="18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57" name="Rechteck 156"/>
            <p:cNvSpPr/>
            <p:nvPr/>
          </p:nvSpPr>
          <p:spPr>
            <a:xfrm>
              <a:off x="1330918" y="857435"/>
              <a:ext cx="95451" cy="76015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1878605" y="885825"/>
              <a:ext cx="95451" cy="59532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1611905" y="914585"/>
              <a:ext cx="52589" cy="45719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1385786" y="1046790"/>
              <a:ext cx="95451" cy="100973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1624012" y="1070511"/>
              <a:ext cx="45719" cy="45719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1795624" y="1042028"/>
              <a:ext cx="95090" cy="96210"/>
            </a:xfrm>
            <a:prstGeom prst="rect">
              <a:avLst/>
            </a:prstGeom>
            <a:noFill/>
            <a:ln w="12700">
              <a:solidFill>
                <a:srgbClr val="84FF1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1384392" y="2324101"/>
            <a:ext cx="787308" cy="395288"/>
            <a:chOff x="1384392" y="2324101"/>
            <a:chExt cx="787308" cy="395288"/>
          </a:xfrm>
        </p:grpSpPr>
        <p:sp>
          <p:nvSpPr>
            <p:cNvPr id="172" name="Rechteck 171"/>
            <p:cNvSpPr/>
            <p:nvPr/>
          </p:nvSpPr>
          <p:spPr>
            <a:xfrm>
              <a:off x="1384392" y="2324101"/>
              <a:ext cx="787308" cy="39528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1413492" y="2353965"/>
              <a:ext cx="729108" cy="335560"/>
              <a:chOff x="1292446" y="2472145"/>
              <a:chExt cx="729108" cy="335560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1581373" y="2472145"/>
                <a:ext cx="223576" cy="162356"/>
                <a:chOff x="1544906" y="2472145"/>
                <a:chExt cx="223576" cy="162356"/>
              </a:xfrm>
            </p:grpSpPr>
            <p:pic>
              <p:nvPicPr>
                <p:cNvPr id="176" name="Picture 26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4906" y="2472145"/>
                  <a:ext cx="223576" cy="162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8" name="Rechteck 167"/>
                <p:cNvSpPr/>
                <p:nvPr/>
              </p:nvSpPr>
              <p:spPr>
                <a:xfrm>
                  <a:off x="1613205" y="2542119"/>
                  <a:ext cx="52589" cy="45719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" name="Gruppieren 23"/>
              <p:cNvGrpSpPr/>
              <p:nvPr/>
            </p:nvGrpSpPr>
            <p:grpSpPr>
              <a:xfrm>
                <a:off x="1292447" y="2645349"/>
                <a:ext cx="217043" cy="162356"/>
                <a:chOff x="1278868" y="2657254"/>
                <a:chExt cx="217043" cy="162356"/>
              </a:xfrm>
            </p:grpSpPr>
            <p:pic>
              <p:nvPicPr>
                <p:cNvPr id="177" name="Picture 27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8868" y="2657254"/>
                  <a:ext cx="217043" cy="1623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9" name="Rechteck 168"/>
                <p:cNvSpPr/>
                <p:nvPr/>
              </p:nvSpPr>
              <p:spPr>
                <a:xfrm>
                  <a:off x="1387086" y="2674324"/>
                  <a:ext cx="95451" cy="100973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7" name="Gruppieren 26"/>
              <p:cNvGrpSpPr/>
              <p:nvPr/>
            </p:nvGrpSpPr>
            <p:grpSpPr>
              <a:xfrm>
                <a:off x="1292446" y="2472145"/>
                <a:ext cx="276797" cy="162000"/>
                <a:chOff x="1292446" y="2472145"/>
                <a:chExt cx="276797" cy="162000"/>
              </a:xfrm>
            </p:grpSpPr>
            <p:pic>
              <p:nvPicPr>
                <p:cNvPr id="1055" name="Picture 31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2446" y="2472145"/>
                  <a:ext cx="276797" cy="1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6" name="Rechteck 185"/>
                <p:cNvSpPr/>
                <p:nvPr/>
              </p:nvSpPr>
              <p:spPr>
                <a:xfrm>
                  <a:off x="1331120" y="2545555"/>
                  <a:ext cx="209550" cy="61913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8" name="Gruppieren 27"/>
              <p:cNvGrpSpPr/>
              <p:nvPr/>
            </p:nvGrpSpPr>
            <p:grpSpPr>
              <a:xfrm>
                <a:off x="1521881" y="2645349"/>
                <a:ext cx="234997" cy="162000"/>
                <a:chOff x="1521881" y="2645349"/>
                <a:chExt cx="234997" cy="162000"/>
              </a:xfrm>
            </p:grpSpPr>
            <p:pic>
              <p:nvPicPr>
                <p:cNvPr id="1057" name="Picture 33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1881" y="2645349"/>
                  <a:ext cx="234997" cy="1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7" name="Rechteck 186"/>
                <p:cNvSpPr/>
                <p:nvPr/>
              </p:nvSpPr>
              <p:spPr>
                <a:xfrm>
                  <a:off x="1594282" y="2731294"/>
                  <a:ext cx="129743" cy="59531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6" name="Gruppieren 25"/>
              <p:cNvGrpSpPr/>
              <p:nvPr/>
            </p:nvGrpSpPr>
            <p:grpSpPr>
              <a:xfrm>
                <a:off x="1817079" y="2472501"/>
                <a:ext cx="204475" cy="162000"/>
                <a:chOff x="1817079" y="2472501"/>
                <a:chExt cx="204475" cy="162000"/>
              </a:xfrm>
            </p:grpSpPr>
            <p:pic>
              <p:nvPicPr>
                <p:cNvPr id="1054" name="Picture 30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7079" y="2472501"/>
                  <a:ext cx="204475" cy="1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Rechteck 187"/>
                <p:cNvSpPr/>
                <p:nvPr/>
              </p:nvSpPr>
              <p:spPr>
                <a:xfrm>
                  <a:off x="1852441" y="2550415"/>
                  <a:ext cx="54941" cy="52291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5" name="Gruppieren 24"/>
              <p:cNvGrpSpPr/>
              <p:nvPr/>
            </p:nvGrpSpPr>
            <p:grpSpPr>
              <a:xfrm>
                <a:off x="1769269" y="2645349"/>
                <a:ext cx="249535" cy="162000"/>
                <a:chOff x="1769269" y="2645349"/>
                <a:chExt cx="249535" cy="162000"/>
              </a:xfrm>
            </p:grpSpPr>
            <p:pic>
              <p:nvPicPr>
                <p:cNvPr id="1056" name="Picture 32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69269" y="2645349"/>
                  <a:ext cx="249535" cy="1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9" name="Rechteck 188"/>
                <p:cNvSpPr/>
                <p:nvPr/>
              </p:nvSpPr>
              <p:spPr>
                <a:xfrm>
                  <a:off x="1802131" y="2736055"/>
                  <a:ext cx="45719" cy="47625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Rechteck 189"/>
                <p:cNvSpPr/>
                <p:nvPr/>
              </p:nvSpPr>
              <p:spPr>
                <a:xfrm>
                  <a:off x="1843169" y="2726527"/>
                  <a:ext cx="57069" cy="54773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Rechteck 190"/>
                <p:cNvSpPr/>
                <p:nvPr/>
              </p:nvSpPr>
              <p:spPr>
                <a:xfrm>
                  <a:off x="1905211" y="2712906"/>
                  <a:ext cx="45719" cy="54108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Rechteck 191"/>
                <p:cNvSpPr/>
                <p:nvPr/>
              </p:nvSpPr>
              <p:spPr>
                <a:xfrm>
                  <a:off x="1966215" y="2694052"/>
                  <a:ext cx="45941" cy="45719"/>
                </a:xfrm>
                <a:prstGeom prst="rect">
                  <a:avLst/>
                </a:prstGeom>
                <a:noFill/>
                <a:ln w="12700">
                  <a:solidFill>
                    <a:srgbClr val="84FF15">
                      <a:alpha val="6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98" name="Gerade Verbindung mit Pfeil 197"/>
          <p:cNvCxnSpPr/>
          <p:nvPr/>
        </p:nvCxnSpPr>
        <p:spPr>
          <a:xfrm flipV="1">
            <a:off x="1783820" y="2135549"/>
            <a:ext cx="0" cy="1312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 flipV="1">
            <a:off x="1784396" y="599590"/>
            <a:ext cx="0" cy="13121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/>
          <p:nvPr/>
        </p:nvCxnSpPr>
        <p:spPr>
          <a:xfrm>
            <a:off x="2364518" y="1851981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>
            <a:off x="1060258" y="1851981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4750569" y="1851981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3427159" y="1851981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1617162" y="3037003"/>
            <a:ext cx="502944" cy="2366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2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36" y="148090"/>
            <a:ext cx="647934" cy="4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 rot="16200000">
            <a:off x="-281511" y="541441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mr10" panose="020B0500000000000000" pitchFamily="34" charset="0"/>
              </a:rPr>
              <a:t>closed</a:t>
            </a:r>
            <a:r>
              <a:rPr lang="de-DE" dirty="0" smtClean="0">
                <a:latin typeface="cmr10" panose="020B0500000000000000" pitchFamily="34" charset="0"/>
              </a:rPr>
              <a:t>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 rot="16200000">
            <a:off x="-249449" y="228419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r10" panose="020B0500000000000000" pitchFamily="34" charset="0"/>
              </a:rPr>
              <a:t>open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111297" y="77585"/>
            <a:ext cx="983942" cy="53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+ </a:t>
            </a:r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Classification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797023" y="353057"/>
            <a:ext cx="72383" cy="660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386820" y="1844554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907897" y="2104555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433415" y="206397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2845594" y="258415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608427" y="2114938"/>
            <a:ext cx="1000284" cy="545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Comparison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VGG,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ResNet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DenseNet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56321" y="193411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352265" y="166936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94906" y="21543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798944" y="2585471"/>
            <a:ext cx="3638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859290" y="220764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396916" y="2442943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05885" y="2427068"/>
            <a:ext cx="288111" cy="12474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5297250" y="2266963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776645" y="2026917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0" y="1556521"/>
            <a:ext cx="57610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111297" y="1709258"/>
            <a:ext cx="983942" cy="55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1024" name="Gerade Verbindung mit Pfeil 1023"/>
          <p:cNvCxnSpPr/>
          <p:nvPr/>
        </p:nvCxnSpPr>
        <p:spPr>
          <a:xfrm flipV="1">
            <a:off x="3312567" y="2601346"/>
            <a:ext cx="144016" cy="92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327717" y="2088690"/>
            <a:ext cx="144016" cy="100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936303" y="198209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936303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174491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174491" y="198974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665881" y="238766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23624" y="58443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13205" y="224928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2747456" y="291687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query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296343" y="2546201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197829" y="2934291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1603268" y="2325427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1326432" y="2592476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326432" y="275283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1529426" y="276044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529426" y="259247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733600" y="259351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1733600" y="276044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1296343" y="859479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1197829" y="1247569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1603268" y="666755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1326432" y="905754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1326432" y="106611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1529426" y="107372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1529426" y="90575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1733600" y="906797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1733600" y="1073725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/>
          <p:cNvSpPr/>
          <p:nvPr/>
        </p:nvSpPr>
        <p:spPr>
          <a:xfrm>
            <a:off x="3784533" y="2941645"/>
            <a:ext cx="648072" cy="3908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/>
          <p:cNvSpPr txBox="1"/>
          <p:nvPr/>
        </p:nvSpPr>
        <p:spPr>
          <a:xfrm>
            <a:off x="3686019" y="3329735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training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cmr10" panose="020B0500000000000000" pitchFamily="34" charset="0"/>
              </a:rPr>
              <a:t>data</a:t>
            </a:r>
            <a:endParaRPr lang="de-DE" dirty="0">
              <a:solidFill>
                <a:schemeClr val="bg1">
                  <a:lumMod val="65000"/>
                </a:schemeClr>
              </a:solidFill>
              <a:latin typeface="cmr10" panose="020B0500000000000000" pitchFamily="34" charset="0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4091458" y="2720871"/>
            <a:ext cx="0" cy="1424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3814622" y="2987920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3814622" y="314828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4017616" y="3155891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4017616" y="2987919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4221790" y="2988963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4221790" y="3155891"/>
            <a:ext cx="181908" cy="133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19800000">
            <a:off x="478360" y="998030"/>
            <a:ext cx="4750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solidFill>
                  <a:schemeClr val="accent6"/>
                </a:solidFill>
              </a:rPr>
              <a:t>in </a:t>
            </a:r>
            <a:r>
              <a:rPr lang="de-DE" sz="8000" dirty="0" err="1" smtClean="0">
                <a:solidFill>
                  <a:schemeClr val="accent6"/>
                </a:solidFill>
              </a:rPr>
              <a:t>progress</a:t>
            </a:r>
            <a:endParaRPr lang="de-DE" sz="8000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3" y="148090"/>
            <a:ext cx="647934" cy="4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36" y="1768818"/>
            <a:ext cx="647934" cy="4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hteck 77"/>
          <p:cNvSpPr/>
          <p:nvPr/>
        </p:nvSpPr>
        <p:spPr>
          <a:xfrm>
            <a:off x="2797023" y="1973785"/>
            <a:ext cx="72383" cy="660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/>
          <p:cNvSpPr txBox="1"/>
          <p:nvPr/>
        </p:nvSpPr>
        <p:spPr>
          <a:xfrm>
            <a:off x="2845594" y="1879143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pic>
        <p:nvPicPr>
          <p:cNvPr id="80" name="Picture 3" descr="H:\MisPel\Doc\2016-12-15 Masterarbeit Andras\Git\LogoRetrieval-Paper\img\logos\bmw_peugeot_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3" y="1768818"/>
            <a:ext cx="647934" cy="4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3976325" y="4716561"/>
            <a:ext cx="428888" cy="133746"/>
            <a:chOff x="1301600" y="3487941"/>
            <a:chExt cx="1418035" cy="442203"/>
          </a:xfrm>
        </p:grpSpPr>
        <p:pic>
          <p:nvPicPr>
            <p:cNvPr id="74" name="Picture 6" descr="F:\Data\Logo\LogoData-cleaned2\brandROIs\bmw\BMW_img000609_1.jpg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600" y="349814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F:\Data\Logo\LogoData-cleaned2\brandROIs\bmw\BMW_img000004_0.jpg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6472">
              <a:off x="2287635" y="3497518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 descr="F:\Data\Logo\LogoData-cleaned2\brandROIs\bmw\BMW_img000322_2.jpg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618" y="3487941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075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223" y="56359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281511" y="221348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mr10" panose="020B0500000000000000" pitchFamily="34" charset="0"/>
              </a:rPr>
              <a:t>closed</a:t>
            </a:r>
            <a:r>
              <a:rPr lang="de-DE" dirty="0" smtClean="0">
                <a:latin typeface="cmr10" panose="020B0500000000000000" pitchFamily="34" charset="0"/>
              </a:rPr>
              <a:t>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 rot="16200000">
            <a:off x="-249449" y="113661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mr10" panose="020B0500000000000000" pitchFamily="34" charset="0"/>
              </a:rPr>
              <a:t>open </a:t>
            </a:r>
            <a:r>
              <a:rPr lang="de-DE" dirty="0" err="1" smtClean="0">
                <a:latin typeface="cmr10" panose="020B0500000000000000" pitchFamily="34" charset="0"/>
              </a:rPr>
              <a:t>set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111297" y="77585"/>
            <a:ext cx="983942" cy="5395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+ </a:t>
            </a:r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Classification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386820" y="167358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907897" y="427359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386820" y="1095324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2907897" y="1355325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433415" y="131474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2335432" y="-9759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839488" y="252065"/>
            <a:ext cx="401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bmw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608427" y="1399368"/>
            <a:ext cx="1000284" cy="5454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Comparison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VGG16,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ResNet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56321" y="118488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352265" y="920137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94906" y="140514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solidFill>
                  <a:srgbClr val="00B050"/>
                </a:solidFill>
                <a:latin typeface="cmr10" panose="020B0500000000000000" pitchFamily="34" charset="0"/>
              </a:rPr>
              <a:t>logo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16223" y="958934"/>
            <a:ext cx="647934" cy="5608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2798944" y="1836241"/>
            <a:ext cx="36381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4859290" y="1492076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396916" y="1727373"/>
            <a:ext cx="288111" cy="124743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4905885" y="1711498"/>
            <a:ext cx="288111" cy="12474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5297250" y="1551393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776645" y="1311347"/>
            <a:ext cx="4635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 smtClean="0">
                <a:solidFill>
                  <a:srgbClr val="00B050"/>
                </a:solidFill>
                <a:latin typeface="cmr10" panose="020B0500000000000000" pitchFamily="34" charset="0"/>
              </a:rPr>
              <a:t>match</a:t>
            </a:r>
            <a:endParaRPr lang="de-DE" sz="800" dirty="0">
              <a:solidFill>
                <a:srgbClr val="00B050"/>
              </a:solidFill>
              <a:latin typeface="cmr10" panose="020B0500000000000000" pitchFamily="34" charset="0"/>
            </a:endParaRPr>
          </a:p>
        </p:txBody>
      </p:sp>
      <p:cxnSp>
        <p:nvCxnSpPr>
          <p:cNvPr id="59" name="Gerade Verbindung 58"/>
          <p:cNvCxnSpPr/>
          <p:nvPr/>
        </p:nvCxnSpPr>
        <p:spPr>
          <a:xfrm>
            <a:off x="0" y="807291"/>
            <a:ext cx="57610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1111297" y="960028"/>
            <a:ext cx="983942" cy="55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Detection</a:t>
            </a:r>
            <a:r>
              <a:rPr lang="de-DE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       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(e.g.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Yolo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, SSD, </a:t>
            </a:r>
            <a:r>
              <a:rPr lang="de-DE" sz="700" dirty="0" err="1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Faster</a:t>
            </a:r>
            <a:r>
              <a:rPr lang="de-DE" sz="700" dirty="0" smtClean="0">
                <a:solidFill>
                  <a:sysClr val="windowText" lastClr="000000"/>
                </a:solidFill>
                <a:latin typeface="cmr10" panose="020B0500000000000000" pitchFamily="34" charset="0"/>
              </a:rPr>
              <a:t> R-CNN)</a:t>
            </a:r>
            <a:endParaRPr lang="de-DE" sz="700" dirty="0">
              <a:solidFill>
                <a:sysClr val="windowText" lastClr="000000"/>
              </a:solidFill>
              <a:latin typeface="cmr10" panose="020B0500000000000000" pitchFamily="34" charset="0"/>
            </a:endParaRPr>
          </a:p>
        </p:txBody>
      </p:sp>
      <p:cxnSp>
        <p:nvCxnSpPr>
          <p:cNvPr id="1024" name="Gerade Verbindung mit Pfeil 1023"/>
          <p:cNvCxnSpPr/>
          <p:nvPr/>
        </p:nvCxnSpPr>
        <p:spPr>
          <a:xfrm flipV="1">
            <a:off x="3312567" y="1852116"/>
            <a:ext cx="144016" cy="927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3327717" y="1339460"/>
            <a:ext cx="144016" cy="1000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936303" y="123286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936303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2174491" y="359787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2174491" y="124051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4665881" y="1672095"/>
            <a:ext cx="144016" cy="64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feld 1027"/>
          <p:cNvSpPr txBox="1"/>
          <p:nvPr/>
        </p:nvSpPr>
        <p:spPr>
          <a:xfrm>
            <a:off x="323624" y="58443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13205" y="150005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input</a:t>
            </a:r>
            <a:endParaRPr lang="de-DE" dirty="0">
              <a:latin typeface="cmr10" panose="020B0500000000000000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2747456" y="216764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r10" panose="020B0500000000000000" pitchFamily="34" charset="0"/>
              </a:rPr>
              <a:t>query</a:t>
            </a:r>
            <a:endParaRPr lang="de-DE" dirty="0">
              <a:latin typeface="cmr10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01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Benutzerdefiniert</PresentationFormat>
  <Paragraphs>53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52</cp:revision>
  <dcterms:created xsi:type="dcterms:W3CDTF">2017-08-23T15:53:40Z</dcterms:created>
  <dcterms:modified xsi:type="dcterms:W3CDTF">2017-09-06T17:15:56Z</dcterms:modified>
</cp:coreProperties>
</file>