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329" r:id="rId3"/>
    <p:sldId id="328" r:id="rId4"/>
    <p:sldId id="314" r:id="rId5"/>
    <p:sldId id="325" r:id="rId6"/>
    <p:sldId id="326" r:id="rId7"/>
    <p:sldId id="323" r:id="rId8"/>
    <p:sldId id="327" r:id="rId9"/>
    <p:sldId id="324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5"/>
    <p:sldId id="352" r:id="rId26"/>
    <p:sldId id="353" r:id="rId27"/>
    <p:sldId id="322" r:id="rId28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14"/>
  </p:normalViewPr>
  <p:slideViewPr>
    <p:cSldViewPr snapToGrid="0" snapToObjects="1">
      <p:cViewPr>
        <p:scale>
          <a:sx n="195" d="100"/>
          <a:sy n="195" d="100"/>
        </p:scale>
        <p:origin x="584" y="168"/>
      </p:cViewPr>
      <p:guideLst>
        <p:guide pos="5534"/>
        <p:guide orient="horz" pos="3039"/>
        <p:guide pos="1470"/>
        <p:guide orient="horz" pos="2462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CE00"/>
            </a:solidFill>
            <a:ln w="25400"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A51E36"/>
              </a:soli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invertIfNegative val="0"/>
            <c:bubble3D val="0"/>
            <c:spPr>
              <a:solidFill>
                <a:srgbClr val="555759"/>
              </a:solidFill>
              <a:ln w="19050"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solidFill>
                <a:srgbClr val="C76A6B"/>
              </a:solidFill>
              <a:ln w="19050">
                <a:noFill/>
              </a:ln>
              <a:effectLst/>
              <a:sp3d/>
            </c:spPr>
          </c:dPt>
          <c:dPt>
            <c:idx val="3"/>
            <c:invertIfNegative val="0"/>
            <c:bubble3D val="0"/>
            <c:spPr>
              <a:solidFill>
                <a:srgbClr val="858687"/>
              </a:solidFill>
              <a:ln w="19050">
                <a:noFill/>
              </a:ln>
              <a:effectLst/>
              <a:sp3d/>
            </c:spPr>
          </c:dPt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系列1</c:v>
                </c:pt>
                <c:pt idx="1">
                  <c:v>系列2</c:v>
                </c:pt>
                <c:pt idx="2">
                  <c:v>系列3</c:v>
                </c:pt>
                <c:pt idx="3">
                  <c:v>系列4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17200896"/>
        <c:axId val="-2117211296"/>
      </c:barChart>
      <c:catAx>
        <c:axId val="-211720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+mn-lt"/>
                <a:ea typeface="方正兰亭黑_GBK" panose="02000000000000000000" charset="-122"/>
                <a:cs typeface="+mn-cs"/>
              </a:defRPr>
            </a:pPr>
          </a:p>
        </c:txPr>
        <c:crossAx val="-2117211296"/>
        <c:crosses val="autoZero"/>
        <c:auto val="1"/>
        <c:lblAlgn val="ctr"/>
        <c:lblOffset val="100"/>
        <c:noMultiLvlLbl val="0"/>
      </c:catAx>
      <c:valAx>
        <c:axId val="-2117211296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EDECEC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858687"/>
                </a:solidFill>
                <a:latin typeface="Geometria" panose="020B0503020204020204" charset="0"/>
                <a:ea typeface="Geometria" panose="020B0503020204020204" charset="0"/>
                <a:cs typeface="Geometria" panose="020B0503020204020204" charset="0"/>
                <a:sym typeface="Geometria" panose="020B0503020204020204" charset="0"/>
              </a:defRPr>
            </a:pPr>
          </a:p>
        </c:txPr>
        <c:crossAx val="-211720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glow rad="63500">
        <a:schemeClr val="bg1">
          <a:alpha val="40000"/>
        </a:schemeClr>
      </a:glow>
    </a:effectLst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CE00"/>
            </a:solidFill>
            <a:ln w="19050">
              <a:noFill/>
            </a:ln>
            <a:effectLst/>
          </c:spPr>
          <c:explosion val="0"/>
          <c:dPt>
            <c:idx val="0"/>
            <c:bubble3D val="0"/>
            <c:spPr>
              <a:solidFill>
                <a:srgbClr val="A51E36"/>
              </a:solidFill>
              <a:ln w="19050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rgbClr val="555759"/>
              </a:solidFill>
              <a:ln w="19050">
                <a:solidFill>
                  <a:schemeClr val="bg1"/>
                </a:solidFill>
              </a:ln>
              <a:effectLst/>
              <a:sp3d/>
            </c:spPr>
          </c:dPt>
          <c:dPt>
            <c:idx val="2"/>
            <c:bubble3D val="0"/>
            <c:spPr>
              <a:solidFill>
                <a:srgbClr val="C76A6B"/>
              </a:solidFill>
              <a:ln w="19050">
                <a:solidFill>
                  <a:schemeClr val="bg1"/>
                </a:solidFill>
              </a:ln>
              <a:effectLst/>
              <a:sp3d/>
            </c:spPr>
          </c:dPt>
          <c:dPt>
            <c:idx val="3"/>
            <c:bubble3D val="0"/>
            <c:spPr>
              <a:solidFill>
                <a:srgbClr val="858687"/>
              </a:solidFill>
              <a:ln w="19050">
                <a:solidFill>
                  <a:schemeClr val="bg1"/>
                </a:solidFill>
              </a:ln>
              <a:effectLst/>
              <a:sp3d/>
            </c:spPr>
          </c:dPt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系列1</c:v>
                </c:pt>
                <c:pt idx="1">
                  <c:v>系列2</c:v>
                </c:pt>
                <c:pt idx="2">
                  <c:v>系列3</c:v>
                </c:pt>
                <c:pt idx="3">
                  <c:v>系列4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rgbClr val="555759"/>
              </a:solidFill>
              <a:latin typeface="方正兰亭黑_GBK" panose="02000000000000000000" charset="-122"/>
              <a:ea typeface="方正兰亭黑_GBK" panose="02000000000000000000" charset="-122"/>
              <a:cs typeface="方正兰亭黑_GBK" panose="02000000000000000000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>
      <a:glow rad="63500">
        <a:schemeClr val="bg1">
          <a:alpha val="40000"/>
        </a:schemeClr>
      </a:glow>
    </a:effectLst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A51E3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555759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C76A6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rgbClr val="858687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139970032"/>
        <c:axId val="-2139904048"/>
      </c:lineChart>
      <c:catAx>
        <c:axId val="-2139970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555759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  <c:crossAx val="-2139904048"/>
        <c:crosses val="autoZero"/>
        <c:auto val="1"/>
        <c:lblAlgn val="ctr"/>
        <c:lblOffset val="100"/>
        <c:noMultiLvlLbl val="0"/>
      </c:catAx>
      <c:valAx>
        <c:axId val="-213990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858687"/>
                </a:solidFill>
                <a:latin typeface="Geometria" panose="020B0503020204020204" charset="0"/>
                <a:ea typeface="Geometria" panose="020B0503020204020204" charset="0"/>
                <a:cs typeface="Geometria" panose="020B0503020204020204" charset="0"/>
                <a:sym typeface="Geometria" panose="020B0503020204020204" charset="0"/>
              </a:defRPr>
            </a:pPr>
          </a:p>
        </c:txPr>
        <c:crossAx val="-213997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rgbClr val="555759"/>
              </a:solidFill>
              <a:latin typeface="方正兰亭黑_GBK" panose="02000000000000000000" charset="-122"/>
              <a:ea typeface="方正兰亭黑_GBK" panose="02000000000000000000" charset="-122"/>
              <a:cs typeface="方正兰亭黑_GBK" panose="02000000000000000000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solidFill>
            <a:srgbClr val="555759"/>
          </a:solidFill>
          <a:latin typeface="方正兰亭黑_GBK" panose="02000000000000000000" charset="-122"/>
          <a:ea typeface="方正兰亭黑_GBK" panose="02000000000000000000" charset="-122"/>
          <a:cs typeface="方正兰亭黑_GBK" panose="02000000000000000000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3503" y="3157753"/>
            <a:ext cx="548980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全球化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赋能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高等教育</a:t>
            </a:r>
            <a:r>
              <a:rPr kumimoji="1" lang="en-US" altLang="zh-CN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503" y="2469987"/>
            <a:ext cx="4679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Geometria-Medium" panose="020B0603020204020204" charset="0"/>
              </a:rPr>
              <a:t>Internationally collaborative higher education</a:t>
            </a:r>
            <a:endParaRPr lang="en-US" altLang="zh-CN" sz="24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34922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年，上海幼儿师范高等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专科学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1271" y="1660323"/>
            <a:ext cx="34922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校、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上海教育学院和上海第二教育学院等先后并入。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个国家重点实验室，以及教育部中学校长培训中心；在校全日制本科生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14856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人；在校博士研究生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2969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人，硕士研究生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16327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人；在校留学生（学历生）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2274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184231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9892" y="1660323"/>
            <a:ext cx="461112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年，上海幼儿师范高等专科学校、上海教育学院和上海第二教育学院等先后并入。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184231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9892" y="1660323"/>
            <a:ext cx="461112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年，上海幼儿师范高等专科学校、上海教育学院和上海第二教育学院等先后并入。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6013" y="1188050"/>
            <a:ext cx="2088000" cy="3276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3582" y="2484438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3"/>
            <a:ext cx="3995737" cy="446405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7777" y="2157797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2"/>
            <a:ext cx="3995737" cy="2196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9488" y="2628413"/>
            <a:ext cx="3995737" cy="2196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57777" y="118423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7777" y="3549496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7" y="360363"/>
            <a:ext cx="1944000" cy="446405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41225" y="360363"/>
            <a:ext cx="1944000" cy="446405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69716" y="2016125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9022" y="2016125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2"/>
            <a:ext cx="3995737" cy="1404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7777" y="849483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9488" y="3420413"/>
            <a:ext cx="3995737" cy="1404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57777" y="390953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9488" y="1887246"/>
            <a:ext cx="3995737" cy="1404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357777" y="2376367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3"/>
            <a:ext cx="1906587" cy="21240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1976" y="360363"/>
            <a:ext cx="1873250" cy="21240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9488" y="2700338"/>
            <a:ext cx="1906587" cy="21240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11976" y="2700338"/>
            <a:ext cx="1873250" cy="21240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17890" y="118423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6696" y="118423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17890" y="354242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66696" y="354242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9909" y="86748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25225" y="36036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25646" y="86748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60534" y="36036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360955" y="86748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9488" y="338441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89909" y="389153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25225" y="338441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25646" y="389153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60534" y="338441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360955" y="389153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9488" y="1871872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89909" y="2378993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25225" y="1871872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725646" y="2378993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60534" y="1871872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360955" y="2378993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8775" y="360364"/>
            <a:ext cx="8426451" cy="446405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全屏图片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707084"/>
            <a:ext cx="475125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中国现代教育财政制度的逻辑起点与主要任务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503" y="1717545"/>
            <a:ext cx="4679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Geometria-Medium" panose="020B0603020204020204" charset="0"/>
              </a:rPr>
              <a:t>The logical origin and core missions of Chinese modern education financial system </a:t>
            </a:r>
            <a:endParaRPr lang="en-US" altLang="zh-CN" sz="24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"/>
            <a:ext cx="9143999" cy="51847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全屏图片</a:t>
            </a:r>
            <a:endParaRPr kumimoji="1" lang="en-US" altLang="zh-CN" sz="2600" dirty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5404406" y="1611184"/>
          <a:ext cx="2887707" cy="226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49860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9860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1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柱状图示例</a:t>
            </a:r>
            <a:endParaRPr kumimoji="1" lang="en-US" altLang="zh-CN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柱状图示例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17038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7038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2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49860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9860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3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17038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统计的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个学科中，华东师范大学的化学、物理学、材料科学、环境科学与生态学、地球科学等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个学科进入全球前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排名中国内地高校第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学科数并列第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位）。 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17038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4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3262115" y="1614967"/>
          <a:ext cx="2628000" cy="2498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49860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9860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1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04089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04089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2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9860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9860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3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04089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统计的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个学科中，华东师范大学的化学、物理学、材料科学、环境科学与生态学、地球科学等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个学科进入全球前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排名中国内地高校第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学科数并列第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位）。 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04089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4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0201" y="1184231"/>
            <a:ext cx="34911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饼状图示例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饼状图示例</a:t>
            </a:r>
            <a:endParaRPr kumimoji="1" lang="en-US" altLang="zh-CN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/>
          <p:cNvGraphicFramePr/>
          <p:nvPr/>
        </p:nvGraphicFramePr>
        <p:xfrm>
          <a:off x="5438274" y="1670214"/>
          <a:ext cx="2832577" cy="2193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49860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9860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1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折线图示例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17038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17038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2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9860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9860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3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17038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统计的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个学科中，华东师范大学的化学、物理学、材料科学、环境科学与生态学、地球科学等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个学科进入全球前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排名中国内地高校第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学科数并列第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位）。 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7038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4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折线图示例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1763715"/>
          <a:ext cx="6985000" cy="270033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088188"/>
                <a:gridCol w="880914"/>
                <a:gridCol w="2710668"/>
                <a:gridCol w="522515"/>
                <a:gridCol w="522514"/>
                <a:gridCol w="522514"/>
                <a:gridCol w="737687"/>
              </a:tblGrid>
              <a:tr h="3913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讲座时间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主讲人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讲座主题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应到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实到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请假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出勤率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</a:tr>
              <a:tr h="326091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12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26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24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3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</a:tr>
              <a:tr h="352479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24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4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23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5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23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6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23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7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表格示例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表格示例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 smtClean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  <a:endParaRPr kumimoji="1" lang="en-US" altLang="zh-CN" sz="4000" dirty="0">
              <a:solidFill>
                <a:srgbClr val="A51E36"/>
              </a:solidFill>
              <a:latin typeface="Geometria" panose="020B0503020204020204" charset="0"/>
              <a:ea typeface="+mj-ea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63502" y="2412466"/>
            <a:ext cx="5345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Internationally </a:t>
            </a:r>
            <a:endParaRPr lang="en-US" altLang="zh-CN" sz="3200" dirty="0">
              <a:solidFill>
                <a:srgbClr val="A51E36"/>
              </a:solidFill>
              <a:latin typeface="Geometria-Medium" panose="020B0603020204020204" charset="0"/>
            </a:endParaRPr>
          </a:p>
          <a:p>
            <a:pPr>
              <a:lnSpc>
                <a:spcPts val="32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collaborative higher education</a:t>
            </a:r>
            <a:endParaRPr lang="en-US" altLang="zh-CN" sz="32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63501" y="2008594"/>
            <a:ext cx="4940665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The logical origin and core missions of modern education </a:t>
            </a:r>
            <a:endParaRPr lang="en-US" altLang="zh-CN" sz="3200" dirty="0">
              <a:solidFill>
                <a:srgbClr val="A51E36"/>
              </a:solidFill>
              <a:latin typeface="Geometria-Medium" panose="020B0603020204020204" charset="0"/>
            </a:endParaRPr>
          </a:p>
          <a:p>
            <a:pPr>
              <a:lnSpc>
                <a:spcPts val="32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financial system </a:t>
            </a:r>
            <a:endParaRPr lang="en-US" altLang="zh-CN" sz="32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3151220"/>
            <a:ext cx="548980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全球化赋能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高等教育</a:t>
            </a:r>
            <a:r>
              <a:rPr kumimoji="1" lang="en-US" altLang="zh-CN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638041"/>
            <a:ext cx="54898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中国终身教育体系构建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的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路径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与机制研究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05395"/>
            <a:ext cx="54898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中国终身教育体系构建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的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路径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与机制研究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503" y="3409628"/>
            <a:ext cx="548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sz="24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en-US" altLang="zh-CN" sz="24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2019</a:t>
            </a:r>
            <a:r>
              <a:rPr kumimoji="1" lang="zh-CN" altLang="en-US" sz="24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年</a:t>
            </a:r>
            <a:r>
              <a:rPr kumimoji="1" lang="zh-CN" altLang="en-US" sz="24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百场校级学术讲座</a:t>
            </a:r>
            <a:endParaRPr kumimoji="1" lang="en-US" altLang="zh-CN" sz="24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365" cy="51841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154822"/>
            <a:ext cx="548980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C76A6B"/>
                </a:solidFill>
                <a:latin typeface="兰亭黑-简 纤黑" charset="-122"/>
                <a:ea typeface="兰亭黑-简 纤黑" charset="-122"/>
                <a:cs typeface="Gotham Bold" charset="0"/>
              </a:rPr>
              <a:t>校级</a:t>
            </a:r>
            <a:r>
              <a:rPr kumimoji="1" lang="zh-CN" altLang="en-US" sz="3200" dirty="0">
                <a:solidFill>
                  <a:srgbClr val="C76A6B"/>
                </a:solidFill>
                <a:latin typeface="兰亭黑-简 纤黑" charset="-122"/>
                <a:ea typeface="兰亭黑-简 纤黑" charset="-122"/>
                <a:cs typeface="Gotham Bold" charset="0"/>
              </a:rPr>
              <a:t>学术讲座第一期：</a:t>
            </a:r>
            <a:endParaRPr kumimoji="1" lang="en-US" altLang="zh-CN" sz="3200" dirty="0">
              <a:solidFill>
                <a:srgbClr val="C76A6B"/>
              </a:solidFill>
              <a:latin typeface="兰亭黑-简 纤黑" charset="-122"/>
              <a:ea typeface="兰亭黑-简 纤黑" charset="-122"/>
              <a:cs typeface="Gotham Bold" charset="0"/>
            </a:endParaRPr>
          </a:p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中国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终身教育体系构建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的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路径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与机制研究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年，上海幼儿师范高等专科学校、上海教育学院和上海第二教育学院等先后并入。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个国家重点实验室，以及教育部中学校长培训中心；在校全日制本科生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14856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人；在校博士研究生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2969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人，硕士研究生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16327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人；在校留学生（学历生）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2274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5626</Words>
  <Application>WPS 演示</Application>
  <PresentationFormat>自定义</PresentationFormat>
  <Paragraphs>382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宋体</vt:lpstr>
      <vt:lpstr>Wingdings</vt:lpstr>
      <vt:lpstr>Gotham Rounded Book</vt:lpstr>
      <vt:lpstr>兰亭黑-简 中黑</vt:lpstr>
      <vt:lpstr>黑体</vt:lpstr>
      <vt:lpstr>Gotham Bold</vt:lpstr>
      <vt:lpstr>Geometria-Medium</vt:lpstr>
      <vt:lpstr>兰亭黑-简 纤黑</vt:lpstr>
      <vt:lpstr>Geometria</vt:lpstr>
      <vt:lpstr>Gotham</vt:lpstr>
      <vt:lpstr>微软雅黑</vt:lpstr>
      <vt:lpstr>Arial Unicode MS</vt:lpstr>
      <vt:lpstr>Calibri Light</vt:lpstr>
      <vt:lpstr>Calibri</vt:lpstr>
      <vt:lpstr>等线</vt:lpstr>
      <vt:lpstr>方正兰亭细黑_GBK</vt:lpstr>
      <vt:lpstr>Geometria-Italic</vt:lpstr>
      <vt:lpstr>方正兰亭黑_GBK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P。先森</cp:lastModifiedBy>
  <cp:revision>242</cp:revision>
  <dcterms:created xsi:type="dcterms:W3CDTF">2017-10-31T12:19:00Z</dcterms:created>
  <dcterms:modified xsi:type="dcterms:W3CDTF">2021-09-23T10:05:07Z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