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6.xml" ContentType="application/vnd.openxmlformats-officedocument.themeOverr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7.xml" ContentType="application/vnd.openxmlformats-officedocument.themeOverr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0" r:id="rId4"/>
    <p:sldId id="288" r:id="rId5"/>
    <p:sldId id="300" r:id="rId6"/>
    <p:sldId id="301" r:id="rId7"/>
    <p:sldId id="284" r:id="rId8"/>
    <p:sldId id="299" r:id="rId9"/>
    <p:sldId id="302" r:id="rId10"/>
    <p:sldId id="286" r:id="rId11"/>
    <p:sldId id="303" r:id="rId12"/>
    <p:sldId id="304" r:id="rId13"/>
    <p:sldId id="305" r:id="rId14"/>
    <p:sldId id="285" r:id="rId15"/>
    <p:sldId id="306" r:id="rId16"/>
    <p:sldId id="25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86522-9C40-4B36-95C4-2CF1D6B67560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E60E2-8382-41CE-ADFD-9FF5ADFE5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26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681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1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67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68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56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0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87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0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3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3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06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C7D-BD5D-41AA-BD8D-3272251CCA6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2.jpeg"/><Relationship Id="rId2" Type="http://schemas.openxmlformats.org/officeDocument/2006/relationships/tags" Target="../tags/tag33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37.xml"/><Relationship Id="rId11" Type="http://schemas.openxmlformats.org/officeDocument/2006/relationships/notesSlide" Target="../notesSlides/notesSlide10.xml"/><Relationship Id="rId5" Type="http://schemas.openxmlformats.org/officeDocument/2006/relationships/tags" Target="../tags/tag3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46.xml"/><Relationship Id="rId11" Type="http://schemas.openxmlformats.org/officeDocument/2006/relationships/image" Target="../media/image2.jpeg"/><Relationship Id="rId5" Type="http://schemas.openxmlformats.org/officeDocument/2006/relationships/tags" Target="../tags/tag45.xml"/><Relationship Id="rId10" Type="http://schemas.openxmlformats.org/officeDocument/2006/relationships/notesSlide" Target="../notesSlides/notesSlide14.xml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slide" Target="slide3.xml"/><Relationship Id="rId3" Type="http://schemas.openxmlformats.org/officeDocument/2006/relationships/tags" Target="../tags/tag5.xml"/><Relationship Id="rId21" Type="http://schemas.openxmlformats.org/officeDocument/2006/relationships/slide" Target="slide8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2.jpeg"/><Relationship Id="rId2" Type="http://schemas.openxmlformats.org/officeDocument/2006/relationships/tags" Target="../tags/tag4.xml"/><Relationship Id="rId16" Type="http://schemas.openxmlformats.org/officeDocument/2006/relationships/notesSlide" Target="../notesSlides/notesSlide2.xml"/><Relationship Id="rId20" Type="http://schemas.openxmlformats.org/officeDocument/2006/relationships/slide" Target="slide7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2.xml"/><Relationship Id="rId19" Type="http://schemas.openxmlformats.org/officeDocument/2006/relationships/slide" Target="slide1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2.jpeg"/><Relationship Id="rId2" Type="http://schemas.openxmlformats.org/officeDocument/2006/relationships/tags" Target="../tags/tag17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21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20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jpeg"/><Relationship Id="rId2" Type="http://schemas.openxmlformats.org/officeDocument/2006/relationships/tags" Target="../tags/tag25.xml"/><Relationship Id="rId1" Type="http://schemas.openxmlformats.org/officeDocument/2006/relationships/themeOverride" Target="../theme/themeOverride4.xml"/><Relationship Id="rId6" Type="http://schemas.openxmlformats.org/officeDocument/2006/relationships/tags" Target="../tags/tag29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28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"/>
          <p:cNvSpPr txBox="1"/>
          <p:nvPr>
            <p:custDataLst>
              <p:tags r:id="rId2"/>
            </p:custDataLst>
          </p:nvPr>
        </p:nvSpPr>
        <p:spPr>
          <a:xfrm>
            <a:off x="1007978" y="2206546"/>
            <a:ext cx="475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数据挖掘期末汇报</a:t>
            </a:r>
          </a:p>
        </p:txBody>
      </p:sp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1007978" y="3142447"/>
            <a:ext cx="632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600" dirty="0">
                <a:cs typeface="+mn-ea"/>
                <a:sym typeface="+mn-lt"/>
              </a:rPr>
              <a:t>信贷项目</a:t>
            </a:r>
          </a:p>
        </p:txBody>
      </p:sp>
      <p:sp>
        <p:nvSpPr>
          <p:cNvPr id="7" name="矩形 6"/>
          <p:cNvSpPr/>
          <p:nvPr/>
        </p:nvSpPr>
        <p:spPr>
          <a:xfrm>
            <a:off x="1007978" y="4802377"/>
            <a:ext cx="616775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10215501412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彭一珅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PA_文本框 1"/>
          <p:cNvSpPr txBox="1"/>
          <p:nvPr>
            <p:custDataLst>
              <p:tags r:id="rId4"/>
            </p:custDataLst>
          </p:nvPr>
        </p:nvSpPr>
        <p:spPr>
          <a:xfrm>
            <a:off x="1007978" y="1245611"/>
            <a:ext cx="2396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>
                <a:cs typeface="+mn-ea"/>
                <a:sym typeface="+mn-lt"/>
              </a:rPr>
              <a:t>2024</a:t>
            </a:r>
            <a:endParaRPr lang="zh-CN" altLang="en-US" sz="4800" spc="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3" name="PA_MH_Others_3"/>
          <p:cNvSpPr txBox="1"/>
          <p:nvPr>
            <p:custDataLst>
              <p:tags r:id="rId5"/>
            </p:custDataLst>
          </p:nvPr>
        </p:nvSpPr>
        <p:spPr>
          <a:xfrm>
            <a:off x="9745493" y="1118804"/>
            <a:ext cx="744546" cy="3506091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4000" spc="200">
                <a:solidFill>
                  <a:schemeClr val="accent2"/>
                </a:solidFill>
                <a:cs typeface="+mn-ea"/>
                <a:sym typeface="+mn-lt"/>
              </a:rPr>
              <a:t>C</a:t>
            </a:r>
            <a:r>
              <a:rPr lang="en-US" altLang="zh-CN" sz="2800" spc="200">
                <a:solidFill>
                  <a:schemeClr val="accent2"/>
                </a:solidFill>
                <a:cs typeface="+mn-ea"/>
                <a:sym typeface="+mn-lt"/>
              </a:rPr>
              <a:t>hapter</a:t>
            </a:r>
            <a:endParaRPr lang="zh-CN" altLang="en-US" sz="2800" spc="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" name="PA_MH_Others_4"/>
          <p:cNvSpPr txBox="1"/>
          <p:nvPr>
            <p:custDataLst>
              <p:tags r:id="rId6"/>
            </p:custDataLst>
          </p:nvPr>
        </p:nvSpPr>
        <p:spPr>
          <a:xfrm>
            <a:off x="10274284" y="682338"/>
            <a:ext cx="1015663" cy="1653988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cs typeface="+mn-ea"/>
                <a:sym typeface="+mn-lt"/>
              </a:rPr>
              <a:t>章节</a:t>
            </a:r>
          </a:p>
        </p:txBody>
      </p:sp>
      <p:sp>
        <p:nvSpPr>
          <p:cNvPr id="8" name="MH_Number"/>
          <p:cNvSpPr/>
          <p:nvPr>
            <p:custDataLst>
              <p:tags r:id="rId7"/>
            </p:custDataLst>
          </p:nvPr>
        </p:nvSpPr>
        <p:spPr>
          <a:xfrm>
            <a:off x="8945587" y="2336327"/>
            <a:ext cx="882105" cy="8821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4800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4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PA_MH_Title"/>
          <p:cNvSpPr txBox="1"/>
          <p:nvPr>
            <p:custDataLst>
              <p:tags r:id="rId8"/>
            </p:custDataLst>
          </p:nvPr>
        </p:nvSpPr>
        <p:spPr>
          <a:xfrm>
            <a:off x="4443730" y="2757406"/>
            <a:ext cx="4415218" cy="7579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spc="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模型选择</a:t>
            </a:r>
          </a:p>
        </p:txBody>
      </p:sp>
      <p:sp>
        <p:nvSpPr>
          <p:cNvPr id="10" name="MH_Title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43730" y="3515360"/>
            <a:ext cx="4619588" cy="246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 lnSpcReduction="10000"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Logistic Regression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SVM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XGBoost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CatBoost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RandomForest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MLP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pytorch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0487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79" y="251470"/>
            <a:ext cx="375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 err="1">
                <a:cs typeface="+mn-ea"/>
                <a:sym typeface="+mn-lt"/>
              </a:rPr>
              <a:t>Sklearn</a:t>
            </a:r>
            <a:r>
              <a:rPr lang="zh-CN" altLang="en-US" sz="2800" spc="600" dirty="0">
                <a:cs typeface="+mn-ea"/>
                <a:sym typeface="+mn-lt"/>
              </a:rPr>
              <a:t>模型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415774-3C93-DA81-FB83-A805A6AA6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85" y="956079"/>
            <a:ext cx="8413475" cy="5337220"/>
          </a:xfrm>
          <a:prstGeom prst="rect">
            <a:avLst/>
          </a:prstGeom>
        </p:spPr>
      </p:pic>
      <p:sp>
        <p:nvSpPr>
          <p:cNvPr id="16" name="MH_Title">
            <a:extLst>
              <a:ext uri="{FF2B5EF4-FFF2-40B4-BE49-F238E27FC236}">
                <a16:creationId xmlns:a16="http://schemas.microsoft.com/office/drawing/2014/main" id="{0FD00971-1B62-92C7-97E9-A8CFF273C8A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4200" y="1240674"/>
            <a:ext cx="4619588" cy="476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Logistic Regression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线性假设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SVM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缺乏类别特征处理、超参数敏感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XGBoost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特征工程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latin typeface="+mn-lt"/>
                <a:ea typeface="+mn-ea"/>
                <a:cs typeface="+mn-ea"/>
                <a:sym typeface="+mn-lt"/>
              </a:rPr>
              <a:t>CatBoost</a:t>
            </a:r>
            <a:endParaRPr lang="en-US" altLang="zh-CN" sz="1600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处理类别特征、缺失值、抗过拟合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RandomForest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降低方差、鲁棒性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latin typeface="+mn-lt"/>
                <a:ea typeface="+mn-ea"/>
                <a:cs typeface="+mn-ea"/>
                <a:sym typeface="+mn-lt"/>
              </a:rPr>
              <a:t>MLP</a:t>
            </a:r>
            <a:endParaRPr lang="en-US" altLang="zh-CN" sz="1600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非线性关系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803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79" y="251470"/>
            <a:ext cx="375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随机森林特征权重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2C8526-5701-B730-60A1-7D900FAF4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1865" y="149672"/>
            <a:ext cx="5958027" cy="71014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1D8B36A-63DB-EF8C-F603-3EB7013A8C67}"/>
              </a:ext>
            </a:extLst>
          </p:cNvPr>
          <p:cNvSpPr txBox="1"/>
          <p:nvPr/>
        </p:nvSpPr>
        <p:spPr>
          <a:xfrm>
            <a:off x="584200" y="1244580"/>
            <a:ext cx="4010102" cy="2223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交易次数、贷款金额和每期还款金额是影响预测结果最显著的特征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支付方式和交易金额相关的特征也起到了重要作用</a:t>
            </a:r>
          </a:p>
        </p:txBody>
      </p:sp>
    </p:spTree>
    <p:extLst>
      <p:ext uri="{BB962C8B-B14F-4D97-AF65-F5344CB8AC3E}">
        <p14:creationId xmlns:p14="http://schemas.microsoft.com/office/powerpoint/2010/main" val="375224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79" y="251470"/>
            <a:ext cx="375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 err="1">
                <a:cs typeface="+mn-ea"/>
                <a:sym typeface="+mn-lt"/>
              </a:rPr>
              <a:t>Pytorch</a:t>
            </a:r>
            <a:r>
              <a:rPr lang="zh-CN" altLang="en-US" sz="2800" spc="600" dirty="0">
                <a:cs typeface="+mn-ea"/>
                <a:sym typeface="+mn-lt"/>
              </a:rPr>
              <a:t>分类模型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BF96C6-68DB-611D-CC3E-941065A99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2833"/>
            <a:ext cx="10872238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3" name="PA_MH_Others_3"/>
          <p:cNvSpPr txBox="1"/>
          <p:nvPr>
            <p:custDataLst>
              <p:tags r:id="rId5"/>
            </p:custDataLst>
          </p:nvPr>
        </p:nvSpPr>
        <p:spPr>
          <a:xfrm>
            <a:off x="9745493" y="1118804"/>
            <a:ext cx="744546" cy="3506091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4000" spc="200">
                <a:solidFill>
                  <a:schemeClr val="accent2"/>
                </a:solidFill>
                <a:cs typeface="+mn-ea"/>
                <a:sym typeface="+mn-lt"/>
              </a:rPr>
              <a:t>C</a:t>
            </a:r>
            <a:r>
              <a:rPr lang="en-US" altLang="zh-CN" sz="2800" spc="200">
                <a:solidFill>
                  <a:schemeClr val="accent2"/>
                </a:solidFill>
                <a:cs typeface="+mn-ea"/>
                <a:sym typeface="+mn-lt"/>
              </a:rPr>
              <a:t>hapter</a:t>
            </a:r>
            <a:endParaRPr lang="zh-CN" altLang="en-US" sz="2800" spc="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" name="PA_MH_Others_4"/>
          <p:cNvSpPr txBox="1"/>
          <p:nvPr>
            <p:custDataLst>
              <p:tags r:id="rId6"/>
            </p:custDataLst>
          </p:nvPr>
        </p:nvSpPr>
        <p:spPr>
          <a:xfrm>
            <a:off x="10274284" y="682338"/>
            <a:ext cx="1015663" cy="1653988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cs typeface="+mn-ea"/>
                <a:sym typeface="+mn-lt"/>
              </a:rPr>
              <a:t>章节</a:t>
            </a:r>
          </a:p>
        </p:txBody>
      </p:sp>
      <p:sp>
        <p:nvSpPr>
          <p:cNvPr id="8" name="MH_Number"/>
          <p:cNvSpPr/>
          <p:nvPr>
            <p:custDataLst>
              <p:tags r:id="rId7"/>
            </p:custDataLst>
          </p:nvPr>
        </p:nvSpPr>
        <p:spPr>
          <a:xfrm>
            <a:off x="8945587" y="2336327"/>
            <a:ext cx="882105" cy="8821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4800" dirty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lang="zh-CN" altLang="en-US" sz="4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PA_MH_Title"/>
          <p:cNvSpPr txBox="1"/>
          <p:nvPr>
            <p:custDataLst>
              <p:tags r:id="rId8"/>
            </p:custDataLst>
          </p:nvPr>
        </p:nvSpPr>
        <p:spPr>
          <a:xfrm>
            <a:off x="4443730" y="2757406"/>
            <a:ext cx="4415218" cy="7579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spc="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结果展示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1698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79" y="251470"/>
            <a:ext cx="375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测试集结果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99E9C1-C7DE-8840-4F06-A370BBB26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183" y="2721277"/>
            <a:ext cx="8760787" cy="37001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DDDAFF-F0BE-6D43-5DDE-94DE4C32C2B8}"/>
              </a:ext>
            </a:extLst>
          </p:cNvPr>
          <p:cNvSpPr txBox="1"/>
          <p:nvPr/>
        </p:nvSpPr>
        <p:spPr>
          <a:xfrm>
            <a:off x="981059" y="913428"/>
            <a:ext cx="7248540" cy="1669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测试集结果以</a:t>
            </a:r>
            <a:r>
              <a:rPr lang="en-US" altLang="zh-CN" dirty="0"/>
              <a:t>txt</a:t>
            </a:r>
            <a:r>
              <a:rPr lang="zh-CN" altLang="en-US" dirty="0"/>
              <a:t>文件呈现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与</a:t>
            </a:r>
            <a:r>
              <a:rPr lang="en-US" altLang="zh-CN" dirty="0" err="1"/>
              <a:t>table_loan_test.txt</a:t>
            </a:r>
            <a:r>
              <a:rPr lang="zh-CN" altLang="en-US" dirty="0"/>
              <a:t>文件格式相同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添加一列</a:t>
            </a:r>
            <a:r>
              <a:rPr lang="en-US" altLang="zh-CN" dirty="0" err="1"/>
              <a:t>is_30days_overdue</a:t>
            </a:r>
            <a:r>
              <a:rPr lang="zh-CN" altLang="en-US" dirty="0"/>
              <a:t>为预测标签</a:t>
            </a:r>
          </a:p>
        </p:txBody>
      </p:sp>
    </p:spTree>
    <p:extLst>
      <p:ext uri="{BB962C8B-B14F-4D97-AF65-F5344CB8AC3E}">
        <p14:creationId xmlns:p14="http://schemas.microsoft.com/office/powerpoint/2010/main" val="384991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"/>
          <p:cNvSpPr txBox="1"/>
          <p:nvPr>
            <p:custDataLst>
              <p:tags r:id="rId2"/>
            </p:custDataLst>
          </p:nvPr>
        </p:nvSpPr>
        <p:spPr>
          <a:xfrm>
            <a:off x="1007978" y="2206546"/>
            <a:ext cx="475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3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THANK YOU</a:t>
            </a:r>
            <a:endParaRPr lang="zh-CN" altLang="en-US" sz="3600" spc="3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1007978" y="2982815"/>
            <a:ext cx="632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600" dirty="0">
                <a:cs typeface="+mn-ea"/>
                <a:sym typeface="+mn-lt"/>
              </a:rPr>
              <a:t>非常感谢您的聆听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1"/>
          <p:cNvSpPr/>
          <p:nvPr>
            <p:custDataLst>
              <p:tags r:id="rId3"/>
            </p:custDataLst>
          </p:nvPr>
        </p:nvSpPr>
        <p:spPr>
          <a:xfrm>
            <a:off x="1549005" y="1876932"/>
            <a:ext cx="1283172" cy="128317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23" name="MH_Others_11"/>
          <p:cNvSpPr/>
          <p:nvPr>
            <p:custDataLst>
              <p:tags r:id="rId4"/>
            </p:custDataLst>
          </p:nvPr>
        </p:nvSpPr>
        <p:spPr>
          <a:xfrm>
            <a:off x="643953" y="985066"/>
            <a:ext cx="886004" cy="88600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24" name="PA_MH_Others_12"/>
          <p:cNvSpPr txBox="1"/>
          <p:nvPr>
            <p:custDataLst>
              <p:tags r:id="rId5"/>
            </p:custDataLst>
          </p:nvPr>
        </p:nvSpPr>
        <p:spPr>
          <a:xfrm>
            <a:off x="590140" y="1199610"/>
            <a:ext cx="1051574" cy="4951897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6000" spc="100" dirty="0">
                <a:solidFill>
                  <a:schemeClr val="accent2"/>
                </a:solidFill>
                <a:cs typeface="+mn-ea"/>
                <a:sym typeface="+mn-lt"/>
              </a:rPr>
              <a:t>C</a:t>
            </a:r>
            <a:r>
              <a:rPr lang="en-US" altLang="zh-CN" sz="3200" spc="100" dirty="0">
                <a:solidFill>
                  <a:schemeClr val="accent2"/>
                </a:solidFill>
                <a:cs typeface="+mn-ea"/>
                <a:sym typeface="+mn-lt"/>
              </a:rPr>
              <a:t>ONTENTS</a:t>
            </a:r>
            <a:endParaRPr lang="zh-CN" altLang="en-US" sz="3200" spc="1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5" name="PA_MH_Others_13"/>
          <p:cNvSpPr txBox="1"/>
          <p:nvPr>
            <p:custDataLst>
              <p:tags r:id="rId6"/>
            </p:custDataLst>
          </p:nvPr>
        </p:nvSpPr>
        <p:spPr>
          <a:xfrm>
            <a:off x="1336989" y="706492"/>
            <a:ext cx="1434492" cy="2336043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6600" dirty="0">
                <a:solidFill>
                  <a:schemeClr val="accent1"/>
                </a:solidFill>
                <a:cs typeface="+mn-ea"/>
                <a:sym typeface="+mn-lt"/>
              </a:rPr>
              <a:t>目录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70513" y="1632731"/>
            <a:ext cx="4765558" cy="5066489"/>
            <a:chOff x="2549642" y="1171687"/>
            <a:chExt cx="4119958" cy="4380121"/>
          </a:xfrm>
        </p:grpSpPr>
        <p:sp>
          <p:nvSpPr>
            <p:cNvPr id="27" name="MH_Entry_1">
              <a:hlinkClick r:id="rId18" action="ppaction://hlinksldjump"/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6022809" y="2921499"/>
              <a:ext cx="638625" cy="2583123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rmAutofit/>
            </a:bodyPr>
            <a:lstStyle/>
            <a:p>
              <a:r>
                <a:rPr lang="zh-CN" altLang="en-US" sz="32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结果展示</a:t>
              </a:r>
            </a:p>
          </p:txBody>
        </p:sp>
        <p:sp>
          <p:nvSpPr>
            <p:cNvPr id="28" name="MH_Entry_3">
              <a:hlinkClick r:id="rId19" action="ppaction://hlinksldjump"/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3687761" y="2921499"/>
              <a:ext cx="638625" cy="2630309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32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特征提取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549642" y="1171687"/>
              <a:ext cx="4119958" cy="3555558"/>
              <a:chOff x="2549642" y="1171687"/>
              <a:chExt cx="4119958" cy="3555558"/>
            </a:xfrm>
          </p:grpSpPr>
          <p:sp>
            <p:nvSpPr>
              <p:cNvPr id="30" name="MH_Number_1">
                <a:hlinkClick r:id="rId18" action="ppaction://hlinksldjump"/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6014644" y="2026502"/>
                <a:ext cx="654956" cy="6549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FFFF"/>
                    </a:solidFill>
                    <a:cs typeface="+mn-ea"/>
                    <a:sym typeface="+mn-lt"/>
                  </a:rPr>
                  <a:t>04</a:t>
                </a:r>
                <a:endParaRPr lang="zh-CN" altLang="en-US" sz="24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MH_Number_2">
                <a:hlinkClick r:id="rId20" action="ppaction://hlinksldjump"/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4834466" y="1171687"/>
                <a:ext cx="675936" cy="67593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FFFF"/>
                    </a:solidFill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MH_Entry_2">
                <a:hlinkClick r:id="rId20" action="ppaction://hlinksldjump"/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4853121" y="2096936"/>
                <a:ext cx="638625" cy="2630309"/>
              </a:xfrm>
              <a:prstGeom prst="rect">
                <a:avLst/>
              </a:prstGeom>
              <a:noFill/>
            </p:spPr>
            <p:txBody>
              <a:bodyPr vert="eaVert" wrap="square" lIns="0" tIns="0" rIns="0" bIns="0" rtlCol="0" anchor="ctr" anchorCtr="0">
                <a:noAutofit/>
              </a:bodyPr>
              <a:lstStyle/>
              <a:p>
                <a:r>
                  <a:rPr lang="zh-CN" altLang="en-US" sz="3200" spc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模型选择</a:t>
                </a:r>
              </a:p>
            </p:txBody>
          </p:sp>
          <p:sp>
            <p:nvSpPr>
              <p:cNvPr id="33" name="MH_Number_3">
                <a:hlinkClick r:id="rId19" action="ppaction://hlinksldjump"/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3687761" y="2026503"/>
                <a:ext cx="642464" cy="6424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FFFF"/>
                    </a:solidFill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MH_Number_4">
                <a:hlinkClick r:id="rId21" action="ppaction://hlinksldjump"/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2549642" y="1186629"/>
                <a:ext cx="633878" cy="6338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FFFF"/>
                    </a:solidFill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MH_Entry_4">
                <a:hlinkClick r:id="rId21" action="ppaction://hlinksldjump"/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2549642" y="2026502"/>
                <a:ext cx="638625" cy="2630309"/>
              </a:xfrm>
              <a:prstGeom prst="rect">
                <a:avLst/>
              </a:prstGeom>
              <a:noFill/>
            </p:spPr>
            <p:txBody>
              <a:bodyPr vert="eaVert" wrap="square" lIns="0" tIns="0" rIns="0" bIns="0" rtlCol="0" anchor="ctr" anchorCtr="0">
                <a:normAutofit/>
              </a:bodyPr>
              <a:lstStyle/>
              <a:p>
                <a:r>
                  <a:rPr lang="zh-CN" altLang="en-US" sz="3200" spc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数据分析</a:t>
                </a:r>
              </a:p>
            </p:txBody>
          </p:sp>
        </p:grpSp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3" name="PA_MH_Others_3"/>
          <p:cNvSpPr txBox="1"/>
          <p:nvPr>
            <p:custDataLst>
              <p:tags r:id="rId5"/>
            </p:custDataLst>
          </p:nvPr>
        </p:nvSpPr>
        <p:spPr>
          <a:xfrm>
            <a:off x="9745493" y="1118804"/>
            <a:ext cx="744546" cy="3506091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4000" spc="200">
                <a:solidFill>
                  <a:schemeClr val="accent2"/>
                </a:solidFill>
                <a:cs typeface="+mn-ea"/>
                <a:sym typeface="+mn-lt"/>
              </a:rPr>
              <a:t>C</a:t>
            </a:r>
            <a:r>
              <a:rPr lang="en-US" altLang="zh-CN" sz="2800" spc="200">
                <a:solidFill>
                  <a:schemeClr val="accent2"/>
                </a:solidFill>
                <a:cs typeface="+mn-ea"/>
                <a:sym typeface="+mn-lt"/>
              </a:rPr>
              <a:t>hapter</a:t>
            </a:r>
            <a:endParaRPr lang="zh-CN" altLang="en-US" sz="2800" spc="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" name="PA_MH_Others_4"/>
          <p:cNvSpPr txBox="1"/>
          <p:nvPr>
            <p:custDataLst>
              <p:tags r:id="rId6"/>
            </p:custDataLst>
          </p:nvPr>
        </p:nvSpPr>
        <p:spPr>
          <a:xfrm>
            <a:off x="10274284" y="682338"/>
            <a:ext cx="1015663" cy="1653988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cs typeface="+mn-ea"/>
                <a:sym typeface="+mn-lt"/>
              </a:rPr>
              <a:t>章节</a:t>
            </a:r>
          </a:p>
        </p:txBody>
      </p:sp>
      <p:sp>
        <p:nvSpPr>
          <p:cNvPr id="8" name="MH_Number"/>
          <p:cNvSpPr/>
          <p:nvPr>
            <p:custDataLst>
              <p:tags r:id="rId7"/>
            </p:custDataLst>
          </p:nvPr>
        </p:nvSpPr>
        <p:spPr>
          <a:xfrm>
            <a:off x="8945587" y="2336327"/>
            <a:ext cx="882105" cy="8821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4800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4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PA_MH_Title"/>
          <p:cNvSpPr txBox="1"/>
          <p:nvPr>
            <p:custDataLst>
              <p:tags r:id="rId8"/>
            </p:custDataLst>
          </p:nvPr>
        </p:nvSpPr>
        <p:spPr>
          <a:xfrm>
            <a:off x="4443730" y="2757406"/>
            <a:ext cx="4415218" cy="7579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spc="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数据分析</a:t>
            </a:r>
          </a:p>
        </p:txBody>
      </p:sp>
      <p:sp>
        <p:nvSpPr>
          <p:cNvPr id="10" name="MH_Title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43730" y="3515360"/>
            <a:ext cx="4433833" cy="16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交易流水数据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历史还款数据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贷款数据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79" y="251470"/>
            <a:ext cx="299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流水数据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04C21A-1267-0882-5061-C25EF9CDE53B}"/>
              </a:ext>
            </a:extLst>
          </p:cNvPr>
          <p:cNvSpPr txBox="1"/>
          <p:nvPr/>
        </p:nvSpPr>
        <p:spPr>
          <a:xfrm>
            <a:off x="1003610" y="1070517"/>
            <a:ext cx="604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交易数据</a:t>
            </a:r>
            <a:r>
              <a:rPr lang="en-US" altLang="zh-CN" dirty="0" err="1"/>
              <a:t>transcation_data</a:t>
            </a:r>
            <a:r>
              <a:rPr lang="zh-CN" altLang="en-US" dirty="0"/>
              <a:t>由三个文件的流水数据组合而成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93B019-F226-8FD3-8178-0FC63296F08E}"/>
              </a:ext>
            </a:extLst>
          </p:cNvPr>
          <p:cNvSpPr txBox="1"/>
          <p:nvPr/>
        </p:nvSpPr>
        <p:spPr>
          <a:xfrm>
            <a:off x="1003610" y="1735676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包含了</a:t>
            </a:r>
            <a:r>
              <a:rPr lang="en-US" altLang="zh-CN" dirty="0"/>
              <a:t>8,304,718</a:t>
            </a:r>
            <a:r>
              <a:rPr lang="zh-CN" altLang="en-US" dirty="0"/>
              <a:t>条交易记录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E2422F-311B-D40E-9EAF-9AD77002D835}"/>
              </a:ext>
            </a:extLst>
          </p:cNvPr>
          <p:cNvSpPr txBox="1"/>
          <p:nvPr/>
        </p:nvSpPr>
        <p:spPr>
          <a:xfrm>
            <a:off x="1003610" y="2400835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支付方式、子支付方式、支付金额、交易创建时间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BC664F-A30F-F31E-F6E2-4E3B552B6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805" y="1255183"/>
            <a:ext cx="3648584" cy="445832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4A4D2A9-43F8-9174-EFBD-5A7C5F2A6903}"/>
              </a:ext>
            </a:extLst>
          </p:cNvPr>
          <p:cNvSpPr txBox="1"/>
          <p:nvPr/>
        </p:nvSpPr>
        <p:spPr>
          <a:xfrm>
            <a:off x="1003610" y="305966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每条记录代表特定商户</a:t>
            </a:r>
            <a:r>
              <a:rPr lang="en-US" altLang="zh-CN" dirty="0" err="1"/>
              <a:t>merchant_id</a:t>
            </a:r>
            <a:r>
              <a:rPr lang="zh-CN" altLang="en-US" dirty="0"/>
              <a:t>进行的一次交易</a:t>
            </a:r>
          </a:p>
        </p:txBody>
      </p:sp>
    </p:spTree>
    <p:extLst>
      <p:ext uri="{BB962C8B-B14F-4D97-AF65-F5344CB8AC3E}">
        <p14:creationId xmlns:p14="http://schemas.microsoft.com/office/powerpoint/2010/main" val="20062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79" y="251470"/>
            <a:ext cx="299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历史还款数据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04C21A-1267-0882-5061-C25EF9CDE53B}"/>
              </a:ext>
            </a:extLst>
          </p:cNvPr>
          <p:cNvSpPr txBox="1"/>
          <p:nvPr/>
        </p:nvSpPr>
        <p:spPr>
          <a:xfrm>
            <a:off x="1003610" y="955411"/>
            <a:ext cx="628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历史还款数据</a:t>
            </a:r>
            <a:r>
              <a:rPr lang="en-US" altLang="zh-CN" dirty="0" err="1"/>
              <a:t>history_loan</a:t>
            </a:r>
            <a:r>
              <a:rPr lang="zh-CN" altLang="en-US" dirty="0"/>
              <a:t>表示部分商户过去借款情况的记录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93B019-F226-8FD3-8178-0FC63296F08E}"/>
              </a:ext>
            </a:extLst>
          </p:cNvPr>
          <p:cNvSpPr txBox="1"/>
          <p:nvPr/>
        </p:nvSpPr>
        <p:spPr>
          <a:xfrm>
            <a:off x="1003610" y="13503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包含了</a:t>
            </a:r>
            <a:r>
              <a:rPr lang="en-US" altLang="zh-CN" dirty="0"/>
              <a:t>353</a:t>
            </a:r>
            <a:r>
              <a:rPr lang="zh-CN" altLang="en-US" dirty="0"/>
              <a:t>条贷款申请记录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E2422F-311B-D40E-9EAF-9AD77002D835}"/>
              </a:ext>
            </a:extLst>
          </p:cNvPr>
          <p:cNvSpPr txBox="1"/>
          <p:nvPr/>
        </p:nvSpPr>
        <p:spPr>
          <a:xfrm>
            <a:off x="1003610" y="174532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申请日期，申请金额，结清日期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A4D2A9-43F8-9174-EFBD-5A7C5F2A6903}"/>
              </a:ext>
            </a:extLst>
          </p:cNvPr>
          <p:cNvSpPr txBox="1"/>
          <p:nvPr/>
        </p:nvSpPr>
        <p:spPr>
          <a:xfrm>
            <a:off x="1003610" y="2140282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每条记录代表特定商户</a:t>
            </a:r>
            <a:r>
              <a:rPr lang="en-US" altLang="zh-CN" dirty="0" err="1"/>
              <a:t>merchant_id</a:t>
            </a:r>
            <a:r>
              <a:rPr lang="zh-CN" altLang="en-US" dirty="0"/>
              <a:t>进行的一次贷款记录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4D4A01-BF08-06E1-8E99-320FD074C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2782230"/>
            <a:ext cx="9583339" cy="36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79" y="251470"/>
            <a:ext cx="299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贷款数据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04C21A-1267-0882-5061-C25EF9CDE53B}"/>
              </a:ext>
            </a:extLst>
          </p:cNvPr>
          <p:cNvSpPr txBox="1"/>
          <p:nvPr/>
        </p:nvSpPr>
        <p:spPr>
          <a:xfrm>
            <a:off x="1003610" y="955411"/>
            <a:ext cx="985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loan_train</a:t>
            </a:r>
            <a:r>
              <a:rPr lang="en-US" altLang="zh-CN" dirty="0"/>
              <a:t>/</a:t>
            </a:r>
            <a:r>
              <a:rPr lang="en-US" altLang="zh-CN" dirty="0" err="1"/>
              <a:t>loan_test</a:t>
            </a:r>
            <a:r>
              <a:rPr lang="zh-CN" altLang="en-US" dirty="0"/>
              <a:t>表示商户贷款的记录，判断</a:t>
            </a:r>
            <a:r>
              <a:rPr lang="en-US" altLang="zh-CN" dirty="0" err="1"/>
              <a:t>loan_test</a:t>
            </a:r>
            <a:r>
              <a:rPr lang="zh-CN" altLang="en-US" dirty="0"/>
              <a:t>中的每条贷款记录是否会逾期</a:t>
            </a:r>
            <a:r>
              <a:rPr lang="en-US" altLang="zh-CN" dirty="0"/>
              <a:t>30</a:t>
            </a:r>
            <a:r>
              <a:rPr lang="zh-CN" altLang="en-US" dirty="0"/>
              <a:t>天还款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93B019-F226-8FD3-8178-0FC63296F08E}"/>
              </a:ext>
            </a:extLst>
          </p:cNvPr>
          <p:cNvSpPr txBox="1"/>
          <p:nvPr/>
        </p:nvSpPr>
        <p:spPr>
          <a:xfrm>
            <a:off x="1003610" y="150546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训练集</a:t>
            </a:r>
            <a:r>
              <a:rPr lang="en-US" altLang="zh-CN" dirty="0"/>
              <a:t>1200</a:t>
            </a:r>
            <a:r>
              <a:rPr lang="zh-CN" altLang="en-US" dirty="0"/>
              <a:t>条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11CFC7-0A3D-BABA-DC4A-DDA28A826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80" y="1699487"/>
            <a:ext cx="8458796" cy="431765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E0E2856-D302-0F82-19FA-71CF23ECAF81}"/>
              </a:ext>
            </a:extLst>
          </p:cNvPr>
          <p:cNvSpPr txBox="1"/>
          <p:nvPr/>
        </p:nvSpPr>
        <p:spPr>
          <a:xfrm>
            <a:off x="1003610" y="2055517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测试集</a:t>
            </a:r>
            <a:r>
              <a:rPr lang="en-US" altLang="zh-CN" dirty="0"/>
              <a:t>515</a:t>
            </a:r>
            <a:r>
              <a:rPr lang="zh-CN" altLang="en-US" dirty="0"/>
              <a:t>条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BCFDE2-E31C-21BC-1D80-10FF62C1EEFD}"/>
              </a:ext>
            </a:extLst>
          </p:cNvPr>
          <p:cNvSpPr txBox="1"/>
          <p:nvPr/>
        </p:nvSpPr>
        <p:spPr>
          <a:xfrm>
            <a:off x="1003610" y="2605570"/>
            <a:ext cx="2089033" cy="170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贷款金额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贷款周期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是否延期</a:t>
            </a:r>
            <a:r>
              <a:rPr lang="en-US" altLang="zh-CN" dirty="0"/>
              <a:t>30</a:t>
            </a:r>
            <a:r>
              <a:rPr lang="zh-CN" altLang="en-US" dirty="0"/>
              <a:t>天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每周期还款金额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604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3" name="PA_MH_Others_3"/>
          <p:cNvSpPr txBox="1"/>
          <p:nvPr>
            <p:custDataLst>
              <p:tags r:id="rId5"/>
            </p:custDataLst>
          </p:nvPr>
        </p:nvSpPr>
        <p:spPr>
          <a:xfrm>
            <a:off x="9745493" y="1118804"/>
            <a:ext cx="744546" cy="3506091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4000" spc="200">
                <a:solidFill>
                  <a:schemeClr val="accent2"/>
                </a:solidFill>
                <a:cs typeface="+mn-ea"/>
                <a:sym typeface="+mn-lt"/>
              </a:rPr>
              <a:t>C</a:t>
            </a:r>
            <a:r>
              <a:rPr lang="en-US" altLang="zh-CN" sz="2800" spc="200">
                <a:solidFill>
                  <a:schemeClr val="accent2"/>
                </a:solidFill>
                <a:cs typeface="+mn-ea"/>
                <a:sym typeface="+mn-lt"/>
              </a:rPr>
              <a:t>hapter</a:t>
            </a:r>
            <a:endParaRPr lang="zh-CN" altLang="en-US" sz="2800" spc="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" name="PA_MH_Others_4"/>
          <p:cNvSpPr txBox="1"/>
          <p:nvPr>
            <p:custDataLst>
              <p:tags r:id="rId6"/>
            </p:custDataLst>
          </p:nvPr>
        </p:nvSpPr>
        <p:spPr>
          <a:xfrm>
            <a:off x="10274284" y="682338"/>
            <a:ext cx="1015663" cy="1653988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cs typeface="+mn-ea"/>
                <a:sym typeface="+mn-lt"/>
              </a:rPr>
              <a:t>章节</a:t>
            </a:r>
          </a:p>
        </p:txBody>
      </p:sp>
      <p:sp>
        <p:nvSpPr>
          <p:cNvPr id="8" name="MH_Number"/>
          <p:cNvSpPr/>
          <p:nvPr>
            <p:custDataLst>
              <p:tags r:id="rId7"/>
            </p:custDataLst>
          </p:nvPr>
        </p:nvSpPr>
        <p:spPr>
          <a:xfrm>
            <a:off x="8945587" y="2336327"/>
            <a:ext cx="882105" cy="8821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4800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4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PA_MH_Title"/>
          <p:cNvSpPr txBox="1"/>
          <p:nvPr>
            <p:custDataLst>
              <p:tags r:id="rId8"/>
            </p:custDataLst>
          </p:nvPr>
        </p:nvSpPr>
        <p:spPr>
          <a:xfrm>
            <a:off x="4443730" y="2757406"/>
            <a:ext cx="4415218" cy="7579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spc="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特征提取</a:t>
            </a:r>
          </a:p>
        </p:txBody>
      </p:sp>
      <p:sp>
        <p:nvSpPr>
          <p:cNvPr id="10" name="MH_Title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43730" y="3515360"/>
            <a:ext cx="4433833" cy="16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贷款申请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交易流水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246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79" y="251470"/>
            <a:ext cx="299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贷款申请特征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D18F02-18EC-3C8B-8C88-63A41130694B}"/>
              </a:ext>
            </a:extLst>
          </p:cNvPr>
          <p:cNvSpPr txBox="1"/>
          <p:nvPr/>
        </p:nvSpPr>
        <p:spPr>
          <a:xfrm>
            <a:off x="1046553" y="1724970"/>
            <a:ext cx="6095258" cy="388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贷款金额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贷款周期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贷款次数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平均逾期天数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历史逾期率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有逾期</a:t>
            </a:r>
            <a:r>
              <a:rPr lang="en-US" altLang="zh-CN" dirty="0"/>
              <a:t>30 </a:t>
            </a:r>
            <a:r>
              <a:rPr lang="zh-CN" altLang="en-US" dirty="0"/>
              <a:t>天还款现象的次数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129E52-F334-F434-235B-03C8E2AC6B01}"/>
              </a:ext>
            </a:extLst>
          </p:cNvPr>
          <p:cNvSpPr txBox="1"/>
          <p:nvPr/>
        </p:nvSpPr>
        <p:spPr>
          <a:xfrm>
            <a:off x="6096000" y="1724970"/>
            <a:ext cx="6094140" cy="2779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商户逾期率与平均贷款期数的比值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历史贷款总金额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历史平均贷款期数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每期应还款数（</a:t>
            </a:r>
            <a:r>
              <a:rPr lang="en-US" altLang="zh-CN" dirty="0"/>
              <a:t>lend/</a:t>
            </a:r>
            <a:r>
              <a:rPr lang="en-US" altLang="zh-CN" dirty="0" err="1"/>
              <a:t>amout</a:t>
            </a:r>
            <a:r>
              <a:rPr lang="zh-CN" altLang="en-US" dirty="0"/>
              <a:t>）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还款金额统计特征：平均值、总额、最大值、最小值等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655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79" y="251470"/>
            <a:ext cx="299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交易流水特征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D18F02-18EC-3C8B-8C88-63A41130694B}"/>
              </a:ext>
            </a:extLst>
          </p:cNvPr>
          <p:cNvSpPr txBox="1"/>
          <p:nvPr/>
        </p:nvSpPr>
        <p:spPr>
          <a:xfrm>
            <a:off x="894080" y="1011292"/>
            <a:ext cx="6095258" cy="499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平均每日消费者支付金额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平均每日红包金额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储蓄卡、微信余额、支付宝余额、支付宝余额宝、信用卡、花呗、集分宝的平均每日消费者支付金额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交易次数、交易总金额、交易金额的标准差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信用卡支付金额比例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花呗支付金额比例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支付方式种类统计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交易金额统计特征（平均值、总额、最大值、最小值）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5B03E1-23D9-49D5-F98C-193CD749F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42"/>
          <a:stretch/>
        </p:blipFill>
        <p:spPr>
          <a:xfrm>
            <a:off x="6858000" y="671127"/>
            <a:ext cx="5177512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ENTRY"/>
  <p:tag name="ID" val="626773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NUMBER"/>
  <p:tag name="ID" val="626773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NUMBER"/>
  <p:tag name="ID" val="626773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ENTRY"/>
  <p:tag name="ID" val="626773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NUMBER"/>
  <p:tag name="ID" val="626773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NUMBER"/>
  <p:tag name="ID" val="626773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ENTRY"/>
  <p:tag name="ID" val="626773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NUMBER"/>
  <p:tag name="ID" val="626773"/>
  <p:tag name="MH_ORDER" val="NUMB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TITLE"/>
  <p:tag name="ID" val="626773"/>
  <p:tag name="MH_ORDER" val="NUMBER"/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NUMBER"/>
  <p:tag name="ID" val="626773"/>
  <p:tag name="MH_ORDER" val="NUMB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TITLE"/>
  <p:tag name="ID" val="626773"/>
  <p:tag name="MH_ORDER" val="NUMBER"/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NUMBER"/>
  <p:tag name="ID" val="626773"/>
  <p:tag name="MH_ORDER" val="NUMB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TITLE"/>
  <p:tag name="ID" val="626773"/>
  <p:tag name="MH_ORDER" val="NUMBER"/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CONTENTS"/>
  <p:tag name="ID" val="62677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NUMBER"/>
  <p:tag name="ID" val="626773"/>
  <p:tag name="MH_ORDER" val="NUMB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TITLE"/>
  <p:tag name="ID" val="626773"/>
  <p:tag name="MH_ORDER" val="NUMBER"/>
  <p:tag name="PA" val="v3.2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ENTRY"/>
  <p:tag name="ID" val="626773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A09D"/>
      </a:accent1>
      <a:accent2>
        <a:srgbClr val="1891AB"/>
      </a:accent2>
      <a:accent3>
        <a:srgbClr val="4276AA"/>
      </a:accent3>
      <a:accent4>
        <a:srgbClr val="5268A5"/>
      </a:accent4>
      <a:accent5>
        <a:srgbClr val="5E5CA2"/>
      </a:accent5>
      <a:accent6>
        <a:srgbClr val="2C85AE"/>
      </a:accent6>
      <a:hlink>
        <a:srgbClr val="00A09D"/>
      </a:hlink>
      <a:folHlink>
        <a:srgbClr val="BFBFBF"/>
      </a:folHlink>
    </a:clrScheme>
    <a:fontScheme name="j3rdruwe">
      <a:majorFont>
        <a:latin typeface="微软雅黑 Light"/>
        <a:ea typeface="锐字工房云字库细圆GBK"/>
        <a:cs typeface=""/>
      </a:majorFont>
      <a:minorFont>
        <a:latin typeface="微软雅黑 Light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492</Words>
  <Application>Microsoft Office PowerPoint</Application>
  <PresentationFormat>宽屏</PresentationFormat>
  <Paragraphs>120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微软雅黑 Light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蓝色水彩</dc:title>
  <dc:creator>第一PPT</dc:creator>
  <cp:keywords>www.1ppt.com</cp:keywords>
  <dc:description>www.1ppt.com</dc:description>
  <cp:lastModifiedBy>qwq wq</cp:lastModifiedBy>
  <cp:revision>47</cp:revision>
  <dcterms:created xsi:type="dcterms:W3CDTF">2017-08-01T09:51:00Z</dcterms:created>
  <dcterms:modified xsi:type="dcterms:W3CDTF">2024-06-03T13:06:40Z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