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9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3.jpg" ContentType="image/jpg"/>
  <Override PartName="/ppt/media/image14.jpg" ContentType="image/jpg"/>
  <Override PartName="/ppt/media/image15.jpg" ContentType="image/jpg"/>
  <Override PartName="/ppt/notesSlides/notesSlide9.xml" ContentType="application/vnd.openxmlformats-officedocument.presentationml.notesSlide+xml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notesSlides/notesSlide10.xml" ContentType="application/vnd.openxmlformats-officedocument.presentationml.notesSlide+xml"/>
  <Override PartName="/ppt/media/image21.jpg" ContentType="image/jpg"/>
  <Override PartName="/ppt/notesSlides/notesSlide11.xml" ContentType="application/vnd.openxmlformats-officedocument.presentationml.notesSlide+xml"/>
  <Override PartName="/ppt/media/image24.jpg" ContentType="image/jpg"/>
  <Override PartName="/ppt/media/image25.jpg" ContentType="image/jpg"/>
  <Override PartName="/ppt/media/image26.jpg" ContentType="image/jpg"/>
  <Override PartName="/ppt/notesSlides/notesSlide12.xml" ContentType="application/vnd.openxmlformats-officedocument.presentationml.notesSlide+xml"/>
  <Override PartName="/ppt/media/image27.jpg" ContentType="image/jpg"/>
  <Override PartName="/ppt/media/image28.jpg" ContentType="image/jpg"/>
  <Override PartName="/ppt/notesSlides/notesSlide13.xml" ContentType="application/vnd.openxmlformats-officedocument.presentationml.notesSlide+xml"/>
  <Override PartName="/ppt/media/image29.jpg" ContentType="image/jp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notesSlides/notesSlide16.xml" ContentType="application/vnd.openxmlformats-officedocument.presentationml.notesSlide+xml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notesSlides/notesSlide17.xml" ContentType="application/vnd.openxmlformats-officedocument.presentationml.notesSlide+xml"/>
  <Override PartName="/ppt/media/image39.jpg" ContentType="image/jpg"/>
  <Override PartName="/ppt/notesSlides/notesSlide18.xml" ContentType="application/vnd.openxmlformats-officedocument.presentationml.notesSlide+xml"/>
  <Override PartName="/ppt/media/image40.jpg" ContentType="image/jpg"/>
  <Override PartName="/ppt/notesSlides/notesSlide19.xml" ContentType="application/vnd.openxmlformats-officedocument.presentationml.notesSlide+xml"/>
  <Override PartName="/ppt/media/image41.jpg" ContentType="image/jpg"/>
  <Override PartName="/ppt/media/image42.jpg" ContentType="image/jpg"/>
  <Override PartName="/ppt/media/image43.jpg" ContentType="image/jp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44.jpg" ContentType="image/jpg"/>
  <Override PartName="/ppt/media/image45.jpg" ContentType="image/jpg"/>
  <Override PartName="/ppt/media/image46.jpg" ContentType="image/jpg"/>
  <Override PartName="/ppt/notesSlides/notesSlide22.xml" ContentType="application/vnd.openxmlformats-officedocument.presentationml.notesSlide+xml"/>
  <Override PartName="/ppt/media/image48.jpg" ContentType="image/jpg"/>
  <Override PartName="/ppt/media/image49.jpg" ContentType="image/jpg"/>
  <Override PartName="/ppt/media/image50.jpg" ContentType="image/jpg"/>
  <Override PartName="/ppt/media/image51.jpg" ContentType="image/jpg"/>
  <Override PartName="/ppt/notesSlides/notesSlide23.xml" ContentType="application/vnd.openxmlformats-officedocument.presentationml.notesSlide+xml"/>
  <Override PartName="/ppt/media/image52.jpg" ContentType="image/jpg"/>
  <Override PartName="/ppt/media/image53.jpg" ContentType="image/jpg"/>
  <Override PartName="/ppt/media/image54.jpg" ContentType="image/jpg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media/image55.jpg" ContentType="image/jpg"/>
  <Override PartName="/ppt/notesSlides/notesSlide27.xml" ContentType="application/vnd.openxmlformats-officedocument.presentationml.notesSlide+xml"/>
  <Override PartName="/ppt/media/image56.jpg" ContentType="image/jpg"/>
  <Override PartName="/ppt/media/image57.jpg" ContentType="image/jpg"/>
  <Override PartName="/ppt/media/image58.jpg" ContentType="image/jpg"/>
  <Override PartName="/ppt/media/image59.jpg" ContentType="image/jpg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61.jpg" ContentType="image/jpg"/>
  <Override PartName="/ppt/media/image62.jpg" ContentType="image/jpg"/>
  <Override PartName="/ppt/media/image63.jpg" ContentType="image/jpg"/>
  <Override PartName="/ppt/media/image64.jpg" ContentType="image/jpg"/>
  <Override PartName="/ppt/notesSlides/notesSlide30.xml" ContentType="application/vnd.openxmlformats-officedocument.presentationml.notesSlide+xml"/>
  <Override PartName="/ppt/media/image65.jpg" ContentType="image/jpg"/>
  <Override PartName="/ppt/media/image66.jpg" ContentType="image/jpg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7"/>
  </p:notesMasterIdLst>
  <p:sldIdLst>
    <p:sldId id="288" r:id="rId2"/>
    <p:sldId id="29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1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7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48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45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5808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571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457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932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251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452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9786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5206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434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490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43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350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794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5514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288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8365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4456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238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0561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1101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371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6018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0524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3060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43700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18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80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0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435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273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10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61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2999" cy="1122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58" y="3"/>
            <a:ext cx="687050" cy="9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4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11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64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29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884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5599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6000" baseline="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1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6546"/>
            <a:ext cx="7886700" cy="1080039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9905"/>
            <a:ext cx="7886700" cy="4722250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 txBox="1">
            <a:spLocks/>
          </p:cNvSpPr>
          <p:nvPr/>
        </p:nvSpPr>
        <p:spPr>
          <a:xfrm>
            <a:off x="4214061" y="6483712"/>
            <a:ext cx="646232" cy="26664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8D74C0-279B-4CA7-B242-86446B2938C3}" type="slidenum">
              <a:rPr lang="zh-CN" altLang="en-US" sz="135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35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13925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0294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7505" y="6466991"/>
            <a:ext cx="10959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54884E3-5FEF-4E80-B05D-959E2BC66694}" type="datetime1">
              <a:rPr lang="zh-CN" altLang="en-US" sz="1350" smtClean="0">
                <a:solidFill>
                  <a:srgbClr val="E7E6E6">
                    <a:lumMod val="50000"/>
                  </a:srgbClr>
                </a:solidFill>
              </a:rPr>
              <a:pPr/>
              <a:t>2020/9/23</a:t>
            </a:fld>
            <a:endParaRPr lang="zh-CN" altLang="en-US" sz="135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12" y="6424607"/>
            <a:ext cx="288638" cy="3848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95850" y="6455450"/>
            <a:ext cx="19912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900" kern="1300" spc="23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华东师范大学数据科学与工程学院</a:t>
            </a:r>
            <a:endParaRPr lang="en-US" altLang="zh-CN" sz="900" kern="1300" spc="23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Data Science and Engineering at ECNU</a:t>
            </a:r>
            <a:endParaRPr lang="zh-CN" altLang="en-US" sz="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454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574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03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35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5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03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15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50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21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76200"/>
            <a:ext cx="6858000" cy="1905000"/>
          </a:xfrm>
        </p:spPr>
        <p:txBody>
          <a:bodyPr/>
          <a:lstStyle/>
          <a:p>
            <a:r>
              <a:rPr kumimoji="1" lang="zh-CN" altLang="en-US" sz="4400" b="1" dirty="0" smtClean="0">
                <a:solidFill>
                  <a:srgbClr val="0070C0"/>
                </a:solidFill>
                <a:cs typeface="Verdana" pitchFamily="34" charset="0"/>
              </a:rPr>
              <a:t>机器学习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777" y="2578388"/>
            <a:ext cx="7886700" cy="1624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kumimoji="1" lang="zh-CN" altLang="en-US" sz="3200" b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董启文</a:t>
            </a:r>
            <a:r>
              <a:rPr kumimoji="1" lang="en-US" altLang="zh-CN" sz="3200" b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</a:rPr>
              <a:t>:</a:t>
            </a:r>
          </a:p>
          <a:p>
            <a:pPr algn="l">
              <a:lnSpc>
                <a:spcPct val="125000"/>
              </a:lnSpc>
            </a:pPr>
            <a:r>
              <a:rPr lang="en-US" altLang="zh-CN" sz="2400" b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E-mail: qwdong@dase.ecnu.edu.cn</a:t>
            </a:r>
          </a:p>
          <a:p>
            <a:pPr algn="l">
              <a:lnSpc>
                <a:spcPct val="125000"/>
              </a:lnSpc>
            </a:pPr>
            <a:r>
              <a:rPr lang="en-US" altLang="zh-CN" sz="24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手机：</a:t>
            </a:r>
            <a:r>
              <a:rPr lang="en-US" altLang="zh-CN" sz="2400" b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13817021601</a:t>
            </a:r>
            <a:endParaRPr lang="zh-CN" altLang="en-US" sz="24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256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监督学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习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245" y="1559613"/>
            <a:ext cx="2319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问题的形式</a:t>
            </a:r>
            <a:r>
              <a:rPr sz="2600" spc="-30" dirty="0">
                <a:latin typeface="宋体"/>
                <a:cs typeface="宋体"/>
              </a:rPr>
              <a:t>化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9488" y="1990344"/>
            <a:ext cx="5306568" cy="3096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6935" y="5391911"/>
            <a:ext cx="4032504" cy="701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5327" y="6166103"/>
            <a:ext cx="1926336" cy="512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三、统计学习三要</a:t>
            </a:r>
            <a:r>
              <a:rPr dirty="0"/>
              <a:t>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2021893"/>
            <a:ext cx="3115945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 err="1">
                <a:latin typeface="宋体"/>
                <a:cs typeface="宋体"/>
              </a:rPr>
              <a:t>模型</a:t>
            </a:r>
            <a:r>
              <a:rPr sz="2600" spc="-30" dirty="0" smtClean="0">
                <a:latin typeface="宋体"/>
                <a:cs typeface="宋体"/>
              </a:rPr>
              <a:t>：</a:t>
            </a:r>
            <a:r>
              <a:rPr lang="zh-CN" altLang="en-US" sz="2600" spc="-30" dirty="0" smtClean="0">
                <a:latin typeface="宋体"/>
                <a:cs typeface="宋体"/>
              </a:rPr>
              <a:t>假设空间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决策函数的集合：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参数空间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条件概率的集合：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参数空间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0632" y="1664207"/>
            <a:ext cx="3264408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3488" y="2636520"/>
            <a:ext cx="2200656" cy="34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7162" y="3519161"/>
            <a:ext cx="3349751" cy="4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2945" y="4520674"/>
            <a:ext cx="2292095" cy="432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6709" y="5491706"/>
            <a:ext cx="3389376" cy="432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统计学习三要</a:t>
            </a:r>
            <a:r>
              <a:rPr dirty="0"/>
              <a:t>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2"/>
            <a:ext cx="6227128" cy="3844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 err="1" smtClean="0">
                <a:latin typeface="宋体"/>
                <a:cs typeface="宋体"/>
              </a:rPr>
              <a:t>策</a:t>
            </a:r>
            <a:r>
              <a:rPr sz="2600" spc="-30" dirty="0" err="1" smtClean="0">
                <a:latin typeface="宋体"/>
                <a:cs typeface="宋体"/>
              </a:rPr>
              <a:t>略</a:t>
            </a:r>
            <a:r>
              <a:rPr lang="zh-CN" altLang="en-US" sz="2600" spc="-30" smtClean="0">
                <a:latin typeface="宋体"/>
                <a:cs typeface="宋体"/>
              </a:rPr>
              <a:t>：损失函数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损失函数：一次预测的好坏</a:t>
            </a:r>
            <a:endParaRPr sz="24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 err="1">
                <a:latin typeface="宋体"/>
                <a:cs typeface="宋体"/>
              </a:rPr>
              <a:t>风险函数：</a:t>
            </a:r>
            <a:r>
              <a:rPr sz="2400" spc="20" dirty="0" err="1" smtClean="0">
                <a:latin typeface="宋体"/>
                <a:cs typeface="宋体"/>
              </a:rPr>
              <a:t>平均意义下模型预测的坏</a:t>
            </a:r>
            <a:endParaRPr sz="24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15" dirty="0">
                <a:latin typeface="Constantia"/>
                <a:cs typeface="Constantia"/>
              </a:rPr>
              <a:t>0-</a:t>
            </a:r>
            <a:r>
              <a:rPr sz="2400" spc="-10" dirty="0">
                <a:latin typeface="Constantia"/>
                <a:cs typeface="Constantia"/>
              </a:rPr>
              <a:t>1</a:t>
            </a:r>
            <a:r>
              <a:rPr sz="2400" spc="-10" dirty="0">
                <a:latin typeface="宋体"/>
                <a:cs typeface="宋体"/>
              </a:rPr>
              <a:t>损失函数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0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10" dirty="0">
                <a:latin typeface="Constantia"/>
                <a:cs typeface="Constantia"/>
              </a:rPr>
              <a:t>1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ss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unct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008505">
              <a:lnSpc>
                <a:spcPts val="1000"/>
              </a:lnSpc>
            </a:pPr>
            <a:endParaRPr sz="85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509"/>
              </a:spcBef>
            </a:pPr>
            <a:endParaRPr lang="en-US" sz="2000" spc="40" dirty="0" smtClean="0">
              <a:solidFill>
                <a:srgbClr val="50742E"/>
              </a:solidFill>
              <a:latin typeface="Wingdings"/>
              <a:cs typeface="Wingdings"/>
            </a:endParaRPr>
          </a:p>
          <a:p>
            <a:pPr marL="405765">
              <a:lnSpc>
                <a:spcPct val="100000"/>
              </a:lnSpc>
              <a:spcBef>
                <a:spcPts val="509"/>
              </a:spcBef>
            </a:pPr>
            <a:r>
              <a:rPr sz="2000" spc="40" dirty="0" smtClean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 err="1" smtClean="0">
                <a:latin typeface="宋体"/>
                <a:cs typeface="宋体"/>
              </a:rPr>
              <a:t>平方损失函数</a:t>
            </a:r>
            <a:r>
              <a:rPr sz="2400" spc="-600" dirty="0" smtClean="0">
                <a:latin typeface="宋体"/>
                <a:cs typeface="宋体"/>
              </a:rPr>
              <a:t> </a:t>
            </a:r>
            <a:r>
              <a:rPr sz="2400" dirty="0">
                <a:latin typeface="Constantia"/>
                <a:cs typeface="Constantia"/>
              </a:rPr>
              <a:t>q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ic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ss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unct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938020">
              <a:lnSpc>
                <a:spcPts val="1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150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绝对损失函数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ss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unct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2362200" y="5486400"/>
            <a:ext cx="3215640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873" y="3276600"/>
            <a:ext cx="2588625" cy="59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873" y="4572000"/>
            <a:ext cx="2708100" cy="3388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统计学习三要</a:t>
            </a:r>
            <a:r>
              <a:rPr dirty="0"/>
              <a:t>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070215" cy="425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策</a:t>
            </a:r>
            <a:r>
              <a:rPr sz="2600" spc="-30" dirty="0">
                <a:latin typeface="宋体"/>
                <a:cs typeface="宋体"/>
              </a:rPr>
              <a:t>略</a:t>
            </a:r>
            <a:endParaRPr sz="2600">
              <a:latin typeface="宋体"/>
              <a:cs typeface="宋体"/>
            </a:endParaRPr>
          </a:p>
          <a:p>
            <a:pPr marL="652780" marR="5080" indent="-24701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对数损失函数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ga</a:t>
            </a:r>
            <a:r>
              <a:rPr sz="2400" dirty="0">
                <a:latin typeface="Constantia"/>
                <a:cs typeface="Constantia"/>
              </a:rPr>
              <a:t>ri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mic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ss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unct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宋体"/>
                <a:cs typeface="宋体"/>
              </a:rPr>
              <a:t>或对数似然损失 函数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40" dirty="0">
                <a:latin typeface="Constantia"/>
                <a:cs typeface="Constantia"/>
              </a:rPr>
              <a:t>g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7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h</a:t>
            </a:r>
            <a:r>
              <a:rPr sz="2400" spc="-20" dirty="0">
                <a:latin typeface="Constantia"/>
                <a:cs typeface="Constantia"/>
              </a:rPr>
              <a:t>oo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ss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unct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损失函数的期望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风险函数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dirty="0">
                <a:latin typeface="Constantia"/>
                <a:cs typeface="Constantia"/>
              </a:rPr>
              <a:t>ri</a:t>
            </a:r>
            <a:r>
              <a:rPr sz="2400" spc="-15" dirty="0">
                <a:latin typeface="Constantia"/>
                <a:cs typeface="Constantia"/>
              </a:rPr>
              <a:t>sk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unct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宋体"/>
                <a:cs typeface="宋体"/>
              </a:rPr>
              <a:t>期望损失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5" dirty="0">
                <a:latin typeface="Constantia"/>
                <a:cs typeface="Constantia"/>
              </a:rPr>
              <a:t>x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ss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由</a:t>
            </a:r>
            <a:r>
              <a:rPr sz="2400" spc="-15" dirty="0">
                <a:latin typeface="Constantia"/>
                <a:cs typeface="Constantia"/>
              </a:rPr>
              <a:t>P(x</a:t>
            </a:r>
            <a:r>
              <a:rPr sz="2400" spc="-10" dirty="0">
                <a:latin typeface="Constantia"/>
                <a:cs typeface="Constantia"/>
              </a:rPr>
              <a:t>,y)</a:t>
            </a:r>
            <a:r>
              <a:rPr sz="2400" spc="-10" dirty="0">
                <a:latin typeface="宋体"/>
                <a:cs typeface="宋体"/>
              </a:rPr>
              <a:t>可以直接求出</a:t>
            </a:r>
            <a:r>
              <a:rPr sz="2400" spc="-15" dirty="0">
                <a:latin typeface="Constantia"/>
                <a:cs typeface="Constantia"/>
              </a:rPr>
              <a:t>P(x</a:t>
            </a:r>
            <a:r>
              <a:rPr sz="2400" spc="-10" dirty="0">
                <a:latin typeface="Constantia"/>
                <a:cs typeface="Constantia"/>
              </a:rPr>
              <a:t>|y),</a:t>
            </a:r>
            <a:r>
              <a:rPr sz="2400" spc="-10" dirty="0">
                <a:latin typeface="宋体"/>
                <a:cs typeface="宋体"/>
              </a:rPr>
              <a:t>但不知道，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00">
              <a:latin typeface="Times New Roman"/>
              <a:cs typeface="Times New Roman"/>
            </a:endParaRPr>
          </a:p>
          <a:p>
            <a:pPr marL="1986914">
              <a:lnSpc>
                <a:spcPts val="1000"/>
              </a:lnSpc>
            </a:pPr>
            <a:endParaRPr sz="2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370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经验风险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dirty="0">
                <a:latin typeface="Constantia"/>
                <a:cs typeface="Constantia"/>
              </a:rPr>
              <a:t>em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iri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10" dirty="0">
                <a:latin typeface="Constantia"/>
                <a:cs typeface="Constantia"/>
              </a:rPr>
              <a:t>al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ri</a:t>
            </a:r>
            <a:r>
              <a:rPr sz="2400" spc="-15" dirty="0">
                <a:latin typeface="Constantia"/>
                <a:cs typeface="Constantia"/>
              </a:rPr>
              <a:t>sk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宋体"/>
                <a:cs typeface="宋体"/>
              </a:rPr>
              <a:t>，经验损失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dirty="0">
                <a:latin typeface="Constantia"/>
                <a:cs typeface="Constantia"/>
              </a:rPr>
              <a:t>em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iri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10" dirty="0">
                <a:latin typeface="Constantia"/>
                <a:cs typeface="Constantia"/>
              </a:rPr>
              <a:t>al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ss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9632" y="2779776"/>
            <a:ext cx="4114800" cy="484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2872" y="3633216"/>
            <a:ext cx="6406896" cy="557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000" y="5644221"/>
            <a:ext cx="3102864" cy="697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统计学习三要</a:t>
            </a:r>
            <a:r>
              <a:rPr dirty="0"/>
              <a:t>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6281420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策略：经验风险最小化与结构风险最小</a:t>
            </a:r>
            <a:r>
              <a:rPr sz="2600" spc="-30" dirty="0">
                <a:latin typeface="宋体"/>
                <a:cs typeface="宋体"/>
              </a:rPr>
              <a:t>化</a:t>
            </a:r>
            <a:endParaRPr sz="2600">
              <a:latin typeface="宋体"/>
              <a:cs typeface="宋体"/>
            </a:endParaRPr>
          </a:p>
          <a:p>
            <a:pPr marL="405765">
              <a:lnSpc>
                <a:spcPts val="279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经验风险最小化最优模型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37" y="3329139"/>
            <a:ext cx="7635875" cy="189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715" marR="41275" indent="-247015" algn="just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当样本容量很小时，经验风险最小化学习的效果未必很 好，会产生“过拟合</a:t>
            </a:r>
            <a:r>
              <a:rPr sz="2400" spc="-60" dirty="0">
                <a:latin typeface="Constantia"/>
                <a:cs typeface="Constantia"/>
              </a:rPr>
              <a:t>o</a:t>
            </a:r>
            <a:r>
              <a:rPr sz="2400" spc="-7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er-</a:t>
            </a:r>
            <a:r>
              <a:rPr sz="2400" spc="4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g</a:t>
            </a:r>
            <a:r>
              <a:rPr sz="2400" dirty="0">
                <a:latin typeface="宋体"/>
                <a:cs typeface="宋体"/>
              </a:rPr>
              <a:t>”</a:t>
            </a:r>
            <a:endParaRPr sz="2400">
              <a:latin typeface="宋体"/>
              <a:cs typeface="宋体"/>
            </a:endParaRPr>
          </a:p>
          <a:p>
            <a:pPr marL="259715" marR="5080" indent="-247015" algn="just">
              <a:lnSpc>
                <a:spcPct val="100000"/>
              </a:lnSpc>
              <a:spcBef>
                <a:spcPts val="57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结构风险最小化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uctu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ri</a:t>
            </a:r>
            <a:r>
              <a:rPr sz="2400" spc="-15" dirty="0">
                <a:latin typeface="Constantia"/>
                <a:cs typeface="Constantia"/>
              </a:rPr>
              <a:t>sk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imi</a:t>
            </a:r>
            <a:r>
              <a:rPr sz="2400" spc="-15" dirty="0">
                <a:latin typeface="Constantia"/>
                <a:cs typeface="Constantia"/>
              </a:rPr>
              <a:t>za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宋体"/>
                <a:cs typeface="宋体"/>
              </a:rPr>
              <a:t>，为防止过 拟合提出的策略，等价于正则化（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5" dirty="0">
                <a:latin typeface="Constantia"/>
                <a:cs typeface="Constantia"/>
              </a:rPr>
              <a:t>g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spc="-10" dirty="0">
                <a:latin typeface="Constantia"/>
                <a:cs typeface="Constantia"/>
              </a:rPr>
              <a:t>la</a:t>
            </a:r>
            <a:r>
              <a:rPr sz="2400" dirty="0">
                <a:latin typeface="Constantia"/>
                <a:cs typeface="Constantia"/>
              </a:rPr>
              <a:t>ri</a:t>
            </a:r>
            <a:r>
              <a:rPr sz="2400" spc="-15" dirty="0">
                <a:latin typeface="Constantia"/>
                <a:cs typeface="Constantia"/>
              </a:rPr>
              <a:t>za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宋体"/>
                <a:cs typeface="宋体"/>
              </a:rPr>
              <a:t>），加 入正则化项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5" dirty="0">
                <a:latin typeface="Constantia"/>
                <a:cs typeface="Constantia"/>
              </a:rPr>
              <a:t>g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spc="-10" dirty="0">
                <a:latin typeface="Constantia"/>
                <a:cs typeface="Constantia"/>
              </a:rPr>
              <a:t>la</a:t>
            </a:r>
            <a:r>
              <a:rPr sz="2400" dirty="0">
                <a:latin typeface="Constantia"/>
                <a:cs typeface="Constantia"/>
              </a:rPr>
              <a:t>ri</a:t>
            </a:r>
            <a:r>
              <a:rPr sz="2400" spc="-35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dirty="0">
                <a:latin typeface="宋体"/>
                <a:cs typeface="宋体"/>
              </a:rPr>
              <a:t>，或罚项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al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erm</a:t>
            </a:r>
            <a:r>
              <a:rPr sz="240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3783" y="2420111"/>
            <a:ext cx="2731008" cy="71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3848" y="5516879"/>
            <a:ext cx="3922776" cy="691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4469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统计学习三要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素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337" y="1556219"/>
            <a:ext cx="4856480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求最优模型就是求解</a:t>
            </a:r>
            <a:r>
              <a:rPr sz="2400" spc="20" dirty="0">
                <a:solidFill>
                  <a:srgbClr val="FF0000"/>
                </a:solidFill>
                <a:latin typeface="宋体"/>
                <a:cs typeface="宋体"/>
              </a:rPr>
              <a:t>最优化问题：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2203704"/>
            <a:ext cx="3742944" cy="752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统计学习三要</a:t>
            </a:r>
            <a:r>
              <a:rPr dirty="0"/>
              <a:t>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7078345" cy="121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算法</a:t>
            </a:r>
            <a:r>
              <a:rPr sz="2600" spc="-30" dirty="0">
                <a:solidFill>
                  <a:srgbClr val="380F80"/>
                </a:solidFill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solidFill>
                  <a:srgbClr val="380F80"/>
                </a:solidFill>
                <a:latin typeface="宋体"/>
                <a:cs typeface="宋体"/>
              </a:rPr>
              <a:t>如果最优化问题有显式的解析式，算法比较简单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ts val="279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solidFill>
                  <a:srgbClr val="380F80"/>
                </a:solidFill>
                <a:latin typeface="宋体"/>
                <a:cs typeface="宋体"/>
              </a:rPr>
              <a:t>但通常解析式不存在，就需要数值计算的方法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5240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四、模型评估与模型选</a:t>
            </a:r>
            <a:r>
              <a:rPr dirty="0"/>
              <a:t>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178613"/>
            <a:ext cx="52908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训练误差，训练数据集的平均损</a:t>
            </a:r>
            <a:r>
              <a:rPr sz="2600" spc="-30" dirty="0">
                <a:latin typeface="宋体"/>
                <a:cs typeface="宋体"/>
              </a:rPr>
              <a:t>失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590853"/>
            <a:ext cx="5290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测试误差，测试数据集的平均损</a:t>
            </a:r>
            <a:r>
              <a:rPr sz="2550" spc="25" dirty="0">
                <a:latin typeface="宋体"/>
                <a:cs typeface="宋体"/>
              </a:rPr>
              <a:t>失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4015158"/>
            <a:ext cx="3792854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损失函数是</a:t>
            </a:r>
            <a:r>
              <a:rPr sz="2600" spc="-10" dirty="0">
                <a:latin typeface="Constantia"/>
                <a:cs typeface="Constantia"/>
              </a:rPr>
              <a:t>0-1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损失时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5440733"/>
            <a:ext cx="3639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测试数据集的准确率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4560" y="1679448"/>
            <a:ext cx="3383279" cy="752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4560" y="3078479"/>
            <a:ext cx="3145536" cy="835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5895" y="4486655"/>
            <a:ext cx="3078480" cy="774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7682" y="5774821"/>
            <a:ext cx="2953512" cy="755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模型评估与模型选</a:t>
            </a:r>
            <a:r>
              <a:rPr dirty="0"/>
              <a:t>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330962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过拟合与模型选</a:t>
            </a:r>
            <a:r>
              <a:rPr sz="2600" spc="-30" dirty="0">
                <a:latin typeface="宋体"/>
                <a:cs typeface="宋体"/>
              </a:rPr>
              <a:t>择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07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假设给定训练数据</a:t>
            </a:r>
            <a:r>
              <a:rPr sz="2600" spc="-30" dirty="0">
                <a:latin typeface="宋体"/>
                <a:cs typeface="宋体"/>
              </a:rPr>
              <a:t>集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833"/>
            <a:ext cx="2649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经验风险最小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2776" y="1917192"/>
            <a:ext cx="4047744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5983" y="2447544"/>
            <a:ext cx="5980175" cy="853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423" y="3883152"/>
            <a:ext cx="3404616" cy="792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9096" y="3773423"/>
            <a:ext cx="3166872" cy="902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7751" y="4858511"/>
            <a:ext cx="3596640" cy="1499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模型评估与模型选</a:t>
            </a:r>
            <a:r>
              <a:rPr dirty="0"/>
              <a:t>择</a:t>
            </a:r>
          </a:p>
        </p:txBody>
      </p:sp>
      <p:sp>
        <p:nvSpPr>
          <p:cNvPr id="3" name="object 3"/>
          <p:cNvSpPr/>
          <p:nvPr/>
        </p:nvSpPr>
        <p:spPr>
          <a:xfrm>
            <a:off x="829055" y="1673351"/>
            <a:ext cx="7488935" cy="5053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rgbClr val="0070C0"/>
                </a:solidFill>
                <a:cs typeface="Verdana" pitchFamily="34" charset="0"/>
              </a:rPr>
              <a:t> 教材</a:t>
            </a:r>
            <a:r>
              <a:rPr kumimoji="1" lang="en-US" altLang="zh-CN" sz="2800" dirty="0">
                <a:solidFill>
                  <a:srgbClr val="0070C0"/>
                </a:solidFill>
                <a:cs typeface="Verdana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solidFill>
                  <a:srgbClr val="0070C0"/>
                </a:solidFill>
              </a:rPr>
              <a:t>“</a:t>
            </a:r>
            <a:r>
              <a:rPr lang="zh-CN" altLang="en-US" sz="2000" dirty="0">
                <a:solidFill>
                  <a:srgbClr val="0070C0"/>
                </a:solidFill>
              </a:rPr>
              <a:t>统计学习方法</a:t>
            </a:r>
            <a:r>
              <a:rPr lang="en-US" altLang="zh-CN" sz="2000" dirty="0">
                <a:solidFill>
                  <a:srgbClr val="0070C0"/>
                </a:solidFill>
              </a:rPr>
              <a:t>”, </a:t>
            </a:r>
            <a:r>
              <a:rPr lang="zh-CN" altLang="en-US" sz="2000" dirty="0">
                <a:solidFill>
                  <a:srgbClr val="0070C0"/>
                </a:solidFill>
              </a:rPr>
              <a:t>李航 著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000" dirty="0">
                <a:solidFill>
                  <a:srgbClr val="0070C0"/>
                </a:solidFill>
              </a:rPr>
              <a:t>“</a:t>
            </a:r>
            <a:r>
              <a:rPr lang="zh-CN" altLang="en-US" sz="2000" dirty="0">
                <a:solidFill>
                  <a:srgbClr val="0070C0"/>
                </a:solidFill>
              </a:rPr>
              <a:t>机器学习</a:t>
            </a:r>
            <a:r>
              <a:rPr lang="en-US" altLang="zh-CN" sz="2000" dirty="0">
                <a:solidFill>
                  <a:srgbClr val="0070C0"/>
                </a:solidFill>
              </a:rPr>
              <a:t>”, </a:t>
            </a:r>
            <a:r>
              <a:rPr lang="zh-CN" altLang="en-US" sz="2000" dirty="0">
                <a:solidFill>
                  <a:srgbClr val="0070C0"/>
                </a:solidFill>
              </a:rPr>
              <a:t>周志华 著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rgbClr val="0070C0"/>
                </a:solidFill>
                <a:cs typeface="Verdana" pitchFamily="34" charset="0"/>
              </a:rPr>
              <a:t> 课程主页：</a:t>
            </a:r>
            <a:endParaRPr kumimoji="1" lang="en-US" altLang="zh-CN" sz="2800" dirty="0" smtClean="0">
              <a:solidFill>
                <a:srgbClr val="0070C0"/>
              </a:solidFill>
              <a:cs typeface="Verdana" pitchFamily="34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en-US" altLang="zh-CN" sz="1900" dirty="0" smtClean="0">
                <a:solidFill>
                  <a:srgbClr val="0070C0"/>
                </a:solidFill>
                <a:cs typeface="Verdana" pitchFamily="34" charset="0"/>
              </a:rPr>
              <a:t> </a:t>
            </a:r>
            <a:r>
              <a:rPr kumimoji="1" lang="zh-CN" altLang="en-US" sz="1900" dirty="0" smtClean="0">
                <a:solidFill>
                  <a:srgbClr val="0070C0"/>
                </a:solidFill>
                <a:cs typeface="Verdana" pitchFamily="34" charset="0"/>
              </a:rPr>
              <a:t>微信群</a:t>
            </a:r>
            <a:endParaRPr kumimoji="1" lang="zh-CN" altLang="en-US" sz="1900" dirty="0" smtClean="0">
              <a:solidFill>
                <a:srgbClr val="0070C0"/>
              </a:solidFill>
              <a:cs typeface="Verdan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rgbClr val="0070C0"/>
                </a:solidFill>
                <a:cs typeface="Verdana" pitchFamily="34" charset="0"/>
              </a:rPr>
              <a:t> 考核</a:t>
            </a:r>
            <a:r>
              <a:rPr kumimoji="1" lang="zh-CN" altLang="en-US" sz="2800" dirty="0">
                <a:solidFill>
                  <a:srgbClr val="0070C0"/>
                </a:solidFill>
                <a:cs typeface="Verdana" pitchFamily="34" charset="0"/>
              </a:rPr>
              <a:t>方式：</a:t>
            </a:r>
            <a:endParaRPr kumimoji="1" lang="en-US" altLang="zh-CN" sz="2800" dirty="0">
              <a:solidFill>
                <a:srgbClr val="0070C0"/>
              </a:solidFill>
              <a:cs typeface="Verdan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400" dirty="0">
                <a:solidFill>
                  <a:srgbClr val="0070C0"/>
                </a:solidFill>
                <a:cs typeface="Verdana" pitchFamily="34" charset="0"/>
              </a:rPr>
              <a:t>平时成绩</a:t>
            </a:r>
            <a:r>
              <a:rPr kumimoji="1" lang="en-US" altLang="zh-CN" sz="2400" dirty="0">
                <a:solidFill>
                  <a:srgbClr val="0070C0"/>
                </a:solidFill>
                <a:cs typeface="Verdana" pitchFamily="34" charset="0"/>
              </a:rPr>
              <a:t>: 50%,</a:t>
            </a:r>
          </a:p>
          <a:p>
            <a:pPr marL="514350"/>
            <a:r>
              <a:rPr kumimoji="1" lang="zh-CN" altLang="en-US" sz="1800" dirty="0">
                <a:solidFill>
                  <a:srgbClr val="0070C0"/>
                </a:solidFill>
                <a:cs typeface="Verdana" pitchFamily="34" charset="0"/>
              </a:rPr>
              <a:t>出勤</a:t>
            </a:r>
            <a:r>
              <a:rPr kumimoji="1" lang="en-US" altLang="zh-CN" sz="1800" dirty="0" smtClean="0">
                <a:solidFill>
                  <a:srgbClr val="0070C0"/>
                </a:solidFill>
                <a:cs typeface="Verdana" pitchFamily="34" charset="0"/>
              </a:rPr>
              <a:t>:10%</a:t>
            </a:r>
            <a:r>
              <a:rPr kumimoji="1" lang="zh-CN" altLang="en-US" sz="1800" dirty="0" smtClean="0">
                <a:solidFill>
                  <a:srgbClr val="0070C0"/>
                </a:solidFill>
                <a:cs typeface="Verdana" pitchFamily="34" charset="0"/>
              </a:rPr>
              <a:t>；</a:t>
            </a:r>
            <a:r>
              <a:rPr kumimoji="1" lang="en-US" altLang="zh-CN" sz="1800" dirty="0" err="1" smtClean="0">
                <a:solidFill>
                  <a:srgbClr val="0070C0"/>
                </a:solidFill>
                <a:cs typeface="Verdana" pitchFamily="34" charset="0"/>
              </a:rPr>
              <a:t>HomeWork</a:t>
            </a:r>
            <a:r>
              <a:rPr kumimoji="1" lang="en-US" altLang="zh-CN" sz="1800" dirty="0" smtClean="0">
                <a:solidFill>
                  <a:srgbClr val="0070C0"/>
                </a:solidFill>
                <a:cs typeface="Verdana" pitchFamily="34" charset="0"/>
              </a:rPr>
              <a:t>: 20%; Project: 20%</a:t>
            </a:r>
          </a:p>
          <a:p>
            <a:pPr marL="514350" indent="-514350">
              <a:buFont typeface="+mj-lt"/>
              <a:buAutoNum type="arabicPeriod" startAt="2"/>
            </a:pPr>
            <a:r>
              <a:rPr kumimoji="1" lang="zh-CN" altLang="en-US" sz="2400" dirty="0" smtClean="0">
                <a:solidFill>
                  <a:srgbClr val="0070C0"/>
                </a:solidFill>
                <a:cs typeface="Verdana" pitchFamily="34" charset="0"/>
              </a:rPr>
              <a:t>期末考试</a:t>
            </a:r>
            <a:r>
              <a:rPr kumimoji="1" lang="en-US" altLang="zh-CN" sz="2400" dirty="0" smtClean="0">
                <a:solidFill>
                  <a:srgbClr val="0070C0"/>
                </a:solidFill>
                <a:cs typeface="Verdana" pitchFamily="34" charset="0"/>
              </a:rPr>
              <a:t>: 50</a:t>
            </a:r>
            <a:r>
              <a:rPr kumimoji="1" lang="en-US" altLang="zh-CN" sz="2400" dirty="0" smtClean="0">
                <a:solidFill>
                  <a:srgbClr val="0070C0"/>
                </a:solidFill>
                <a:cs typeface="Verdana" pitchFamily="34" charset="0"/>
              </a:rPr>
              <a:t>%</a:t>
            </a:r>
            <a:endParaRPr lang="zh-CN" altLang="en-US" sz="1800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22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模型评估与模型选</a:t>
            </a:r>
            <a:r>
              <a:rPr dirty="0"/>
              <a:t>择</a:t>
            </a:r>
          </a:p>
        </p:txBody>
      </p:sp>
      <p:sp>
        <p:nvSpPr>
          <p:cNvPr id="3" name="object 3"/>
          <p:cNvSpPr/>
          <p:nvPr/>
        </p:nvSpPr>
        <p:spPr>
          <a:xfrm>
            <a:off x="1042416" y="1917192"/>
            <a:ext cx="6839711" cy="4108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五、正则化与交叉验</a:t>
            </a:r>
            <a:r>
              <a:rPr dirty="0"/>
              <a:t>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29794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正则化一般形式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853"/>
            <a:ext cx="2319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回归问题中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0" y="2036064"/>
            <a:ext cx="4026408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3767" y="3429000"/>
            <a:ext cx="4824983" cy="777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6064" y="4453128"/>
            <a:ext cx="4742688" cy="835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正则化与交叉验</a:t>
            </a:r>
            <a:r>
              <a:rPr dirty="0"/>
              <a:t>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537083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 err="1" smtClean="0">
                <a:latin typeface="宋体"/>
                <a:cs typeface="宋体"/>
              </a:rPr>
              <a:t>交叉验证</a:t>
            </a:r>
            <a:r>
              <a:rPr lang="en-US" sz="26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sz="2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  <a:r>
              <a:rPr sz="2600" spc="-30" dirty="0" smtClean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训练集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：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用于训练模型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5337" y="2451569"/>
            <a:ext cx="3337560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验证集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v</a:t>
            </a:r>
            <a:r>
              <a:rPr sz="2400" spc="-10" dirty="0">
                <a:latin typeface="Constantia"/>
                <a:cs typeface="Constantia"/>
              </a:rPr>
              <a:t>al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6097" y="2451569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宋体"/>
                <a:cs typeface="宋体"/>
              </a:rPr>
              <a:t>用于模型选择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337" y="2890354"/>
            <a:ext cx="6459855" cy="2208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37945" algn="l"/>
                <a:tab pos="1955164" algn="l"/>
                <a:tab pos="2788920" algn="l"/>
              </a:tabLst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测试集	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t	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：	用于最终对学习方法的评估</a:t>
            </a: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简单交叉验证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15" dirty="0" err="1">
                <a:latin typeface="Constantia"/>
                <a:cs typeface="Constantia"/>
              </a:rPr>
              <a:t>S</a:t>
            </a:r>
            <a:r>
              <a:rPr sz="2400" spc="-15" dirty="0" err="1" smtClean="0">
                <a:latin typeface="宋体"/>
                <a:cs typeface="宋体"/>
              </a:rPr>
              <a:t>折交叉验证</a:t>
            </a:r>
            <a:r>
              <a:rPr lang="en-US" sz="2400" spc="-15" dirty="0" smtClean="0">
                <a:latin typeface="宋体"/>
                <a:cs typeface="宋体"/>
              </a:rPr>
              <a:t> </a:t>
            </a:r>
            <a:r>
              <a:rPr lang="en-US" altLang="zh-CN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S-Fold Cross Validation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留一交叉验证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2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" dirty="0"/>
              <a:t>六、泛化能</a:t>
            </a:r>
            <a:r>
              <a:rPr sz="4450" dirty="0"/>
              <a:t>力</a:t>
            </a:r>
            <a:r>
              <a:rPr sz="4450" spc="-295" dirty="0"/>
              <a:t> </a:t>
            </a:r>
            <a:r>
              <a:rPr sz="4450" spc="-35" dirty="0">
                <a:latin typeface="Calibri"/>
                <a:cs typeface="Calibri"/>
              </a:rPr>
              <a:t>g</a:t>
            </a:r>
            <a:r>
              <a:rPr sz="4450" spc="5" dirty="0">
                <a:latin typeface="Calibri"/>
                <a:cs typeface="Calibri"/>
              </a:rPr>
              <a:t>ene</a:t>
            </a:r>
            <a:r>
              <a:rPr sz="4450" spc="-90" dirty="0">
                <a:latin typeface="Calibri"/>
                <a:cs typeface="Calibri"/>
              </a:rPr>
              <a:t>r</a:t>
            </a:r>
            <a:r>
              <a:rPr sz="4450" dirty="0">
                <a:latin typeface="Calibri"/>
                <a:cs typeface="Calibri"/>
              </a:rPr>
              <a:t>a</a:t>
            </a:r>
            <a:r>
              <a:rPr sz="4450" spc="5" dirty="0">
                <a:latin typeface="Calibri"/>
                <a:cs typeface="Calibri"/>
              </a:rPr>
              <a:t>li</a:t>
            </a:r>
            <a:r>
              <a:rPr sz="4450" spc="-70" dirty="0">
                <a:latin typeface="Calibri"/>
                <a:cs typeface="Calibri"/>
              </a:rPr>
              <a:t>z</a:t>
            </a:r>
            <a:r>
              <a:rPr sz="4450" spc="-45" dirty="0">
                <a:latin typeface="Calibri"/>
                <a:cs typeface="Calibri"/>
              </a:rPr>
              <a:t>a</a:t>
            </a:r>
            <a:r>
              <a:rPr sz="4450" spc="5" dirty="0">
                <a:latin typeface="Calibri"/>
                <a:cs typeface="Calibri"/>
              </a:rPr>
              <a:t>tio</a:t>
            </a:r>
            <a:r>
              <a:rPr sz="4450" dirty="0">
                <a:latin typeface="Calibri"/>
                <a:cs typeface="Calibri"/>
              </a:rPr>
              <a:t>n</a:t>
            </a:r>
            <a:r>
              <a:rPr sz="4450" spc="15" dirty="0">
                <a:latin typeface="Calibri"/>
                <a:cs typeface="Calibri"/>
              </a:rPr>
              <a:t> </a:t>
            </a:r>
            <a:r>
              <a:rPr sz="4450" dirty="0">
                <a:latin typeface="Calibri"/>
                <a:cs typeface="Calibri"/>
              </a:rPr>
              <a:t>a</a:t>
            </a:r>
            <a:r>
              <a:rPr sz="4450" spc="5" dirty="0">
                <a:latin typeface="Calibri"/>
                <a:cs typeface="Calibri"/>
              </a:rPr>
              <a:t>bilit</a:t>
            </a:r>
            <a:r>
              <a:rPr sz="4450" dirty="0">
                <a:latin typeface="Calibri"/>
                <a:cs typeface="Calibri"/>
              </a:rPr>
              <a:t>y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25958"/>
            <a:ext cx="7127875" cy="248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1477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泛化误</a:t>
            </a:r>
            <a:r>
              <a:rPr sz="2550" spc="25" dirty="0">
                <a:latin typeface="宋体"/>
                <a:cs typeface="宋体"/>
              </a:rPr>
              <a:t>差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-50" dirty="0">
                <a:latin typeface="Constantia"/>
                <a:cs typeface="Constantia"/>
              </a:rPr>
              <a:t>g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li</a:t>
            </a:r>
            <a:r>
              <a:rPr sz="2550" spc="15" dirty="0">
                <a:latin typeface="Constantia"/>
                <a:cs typeface="Constantia"/>
              </a:rPr>
              <a:t>zat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n</a:t>
            </a:r>
            <a:r>
              <a:rPr sz="2550" dirty="0">
                <a:latin typeface="Constantia"/>
                <a:cs typeface="Constantia"/>
              </a:rPr>
              <a:t>	</a:t>
            </a:r>
            <a:r>
              <a:rPr sz="2550" spc="10" dirty="0">
                <a:latin typeface="Constantia"/>
                <a:cs typeface="Constantia"/>
              </a:rPr>
              <a:t>er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5" dirty="0">
                <a:latin typeface="Constantia"/>
                <a:cs typeface="Constantia"/>
              </a:rPr>
              <a:t>r</a:t>
            </a:r>
            <a:endParaRPr sz="255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899160">
              <a:lnSpc>
                <a:spcPts val="1000"/>
              </a:lnSpc>
            </a:pPr>
            <a:endParaRPr sz="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泛化误差上</a:t>
            </a:r>
            <a:r>
              <a:rPr sz="2600" spc="-30" dirty="0">
                <a:latin typeface="宋体"/>
                <a:cs typeface="宋体"/>
              </a:rPr>
              <a:t>界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290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比较学习方法的泛化能力</a:t>
            </a:r>
            <a:r>
              <a:rPr sz="2400" spc="-25" dirty="0">
                <a:latin typeface="Constantia"/>
                <a:cs typeface="Constantia"/>
              </a:rPr>
              <a:t>------</a:t>
            </a:r>
            <a:r>
              <a:rPr sz="2400" spc="-25" dirty="0">
                <a:latin typeface="宋体"/>
                <a:cs typeface="宋体"/>
              </a:rPr>
              <a:t>比较泛化误差上界</a:t>
            </a:r>
            <a:endParaRPr sz="24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284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性质：样本容量增加，泛化误差趋于</a:t>
            </a:r>
            <a:r>
              <a:rPr sz="2400" spc="-15" dirty="0">
                <a:latin typeface="Constantia"/>
                <a:cs typeface="Constantia"/>
              </a:rPr>
              <a:t>0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37" y="3785898"/>
            <a:ext cx="28448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endParaRPr sz="20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2617" y="3733800"/>
            <a:ext cx="4673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宋体"/>
                <a:cs typeface="宋体"/>
              </a:rPr>
              <a:t>假设空间容量越大，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泛化误差越大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272" y="4577299"/>
            <a:ext cx="330962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二分类问</a:t>
            </a:r>
            <a:r>
              <a:rPr sz="2600" spc="-30" dirty="0">
                <a:latin typeface="宋体"/>
                <a:cs typeface="宋体"/>
              </a:rPr>
              <a:t>题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期望风险和经验风</a:t>
            </a:r>
            <a:r>
              <a:rPr sz="2550" spc="25" dirty="0">
                <a:latin typeface="宋体"/>
                <a:cs typeface="宋体"/>
              </a:rPr>
              <a:t>险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16935" y="4623474"/>
            <a:ext cx="2807208" cy="490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4895" y="5992025"/>
            <a:ext cx="2590800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4920" y="5806440"/>
            <a:ext cx="2663952" cy="746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446" y="1997539"/>
            <a:ext cx="4659526" cy="39866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泛化能</a:t>
            </a:r>
            <a:r>
              <a:rPr dirty="0"/>
              <a:t>力</a:t>
            </a:r>
            <a:r>
              <a:rPr spc="-330" dirty="0"/>
              <a:t> 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10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10" dirty="0">
                <a:latin typeface="Calibri"/>
                <a:cs typeface="Calibri"/>
              </a:rPr>
              <a:t>e</a:t>
            </a:r>
            <a:r>
              <a:rPr spc="-10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ali</a:t>
            </a:r>
            <a:r>
              <a:rPr spc="-85" dirty="0">
                <a:latin typeface="Calibri"/>
                <a:cs typeface="Calibri"/>
              </a:rPr>
              <a:t>z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ili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262620" cy="225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经验风险最小化函数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泛化能力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2139315">
              <a:lnSpc>
                <a:spcPts val="1000"/>
              </a:lnSpc>
            </a:pP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定理：泛化误差上界，二分类问题，当假设空间是有</a:t>
            </a:r>
            <a:r>
              <a:rPr sz="2600" spc="-30" dirty="0">
                <a:latin typeface="宋体"/>
                <a:cs typeface="宋体"/>
              </a:rPr>
              <a:t>限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592" y="3842438"/>
            <a:ext cx="2005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个函数的结</a:t>
            </a:r>
            <a:r>
              <a:rPr sz="2550" spc="25" dirty="0">
                <a:latin typeface="宋体"/>
                <a:cs typeface="宋体"/>
              </a:rPr>
              <a:t>合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0602" y="3842438"/>
            <a:ext cx="384175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，对任意一个函数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25" dirty="0">
                <a:latin typeface="宋体"/>
                <a:cs typeface="宋体"/>
              </a:rPr>
              <a:t>，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至</a:t>
            </a:r>
            <a:r>
              <a:rPr sz="2550" spc="25" dirty="0">
                <a:latin typeface="宋体"/>
                <a:cs typeface="宋体"/>
              </a:rPr>
              <a:t>少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592" y="4238678"/>
            <a:ext cx="439229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以概率</a:t>
            </a:r>
            <a:r>
              <a:rPr sz="2550" spc="10" dirty="0">
                <a:latin typeface="Constantia"/>
                <a:cs typeface="Constantia"/>
              </a:rPr>
              <a:t>1-</a:t>
            </a:r>
            <a:r>
              <a:rPr sz="2550" spc="15" dirty="0">
                <a:latin typeface="Arial"/>
                <a:cs typeface="Arial"/>
              </a:rPr>
              <a:t>δ</a:t>
            </a:r>
            <a:r>
              <a:rPr sz="2550" spc="35" dirty="0">
                <a:latin typeface="宋体"/>
                <a:cs typeface="宋体"/>
              </a:rPr>
              <a:t>，以下不等式成立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5183" y="2011679"/>
            <a:ext cx="2462784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3679" y="3901440"/>
            <a:ext cx="1965960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3679" y="4800600"/>
            <a:ext cx="3063240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9048" y="5516879"/>
            <a:ext cx="4075176" cy="957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七、生成模型与判别模</a:t>
            </a:r>
            <a:r>
              <a:rPr dirty="0"/>
              <a:t>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59613"/>
            <a:ext cx="8444230" cy="314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监督学习的目的就是学习一个模型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决策函数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条件概率分布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38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2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生成方法</a:t>
            </a:r>
            <a:r>
              <a:rPr sz="2550" spc="20" dirty="0">
                <a:latin typeface="Constantia"/>
                <a:cs typeface="Constantia"/>
              </a:rPr>
              <a:t>G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at</a:t>
            </a:r>
            <a:r>
              <a:rPr sz="2550" spc="-25" dirty="0">
                <a:latin typeface="Constantia"/>
                <a:cs typeface="Constantia"/>
              </a:rPr>
              <a:t>i</a:t>
            </a:r>
            <a:r>
              <a:rPr sz="2550" spc="-50" dirty="0">
                <a:latin typeface="Constantia"/>
                <a:cs typeface="Constantia"/>
              </a:rPr>
              <a:t>v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114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app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oac</a:t>
            </a:r>
            <a:r>
              <a:rPr sz="2550" spc="10" dirty="0">
                <a:latin typeface="Constantia"/>
                <a:cs typeface="Constantia"/>
              </a:rPr>
              <a:t>h</a:t>
            </a:r>
            <a:r>
              <a:rPr sz="2550" spc="-20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对应生成模型：</a:t>
            </a:r>
            <a:r>
              <a:rPr sz="2550" spc="-50" dirty="0">
                <a:latin typeface="Constantia"/>
                <a:cs typeface="Constantia"/>
              </a:rPr>
              <a:t>g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at</a:t>
            </a:r>
            <a:r>
              <a:rPr sz="2550" spc="-25" dirty="0">
                <a:latin typeface="Constantia"/>
                <a:cs typeface="Constantia"/>
              </a:rPr>
              <a:t>i</a:t>
            </a:r>
            <a:r>
              <a:rPr sz="2550" spc="-50" dirty="0">
                <a:latin typeface="Constantia"/>
                <a:cs typeface="Constantia"/>
              </a:rPr>
              <a:t>v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mod</a:t>
            </a:r>
            <a:r>
              <a:rPr sz="2600" spc="-10" dirty="0">
                <a:latin typeface="Constantia"/>
                <a:cs typeface="Constantia"/>
              </a:rPr>
              <a:t>el</a:t>
            </a:r>
            <a:r>
              <a:rPr sz="2600" spc="-30" dirty="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742993"/>
            <a:ext cx="49606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朴素贝叶斯法和隐马尔科夫模</a:t>
            </a:r>
            <a:r>
              <a:rPr sz="2550" spc="25" dirty="0">
                <a:latin typeface="宋体"/>
                <a:cs typeface="宋体"/>
              </a:rPr>
              <a:t>型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0527" y="2203704"/>
            <a:ext cx="1459991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4535" y="3212592"/>
            <a:ext cx="1395984" cy="460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600" y="4654296"/>
            <a:ext cx="2706624" cy="862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生成模型与判别模</a:t>
            </a:r>
            <a:r>
              <a:rPr dirty="0"/>
              <a:t>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58978"/>
            <a:ext cx="8165465" cy="123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判别方法由数据直接学习决策函数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(X)</a:t>
            </a:r>
            <a:r>
              <a:rPr sz="2550" spc="35" dirty="0">
                <a:latin typeface="宋体"/>
                <a:cs typeface="宋体"/>
              </a:rPr>
              <a:t>或条件概率分</a:t>
            </a:r>
            <a:r>
              <a:rPr sz="2550" spc="25" dirty="0">
                <a:latin typeface="宋体"/>
                <a:cs typeface="宋体"/>
              </a:rPr>
              <a:t>布</a:t>
            </a:r>
            <a:endParaRPr sz="2550">
              <a:latin typeface="宋体"/>
              <a:cs typeface="宋体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2600" spc="-10" dirty="0">
                <a:latin typeface="Constantia"/>
                <a:cs typeface="Constantia"/>
              </a:rPr>
              <a:t>P(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|X)</a:t>
            </a:r>
            <a:r>
              <a:rPr sz="2600" spc="-20" dirty="0">
                <a:latin typeface="宋体"/>
                <a:cs typeface="宋体"/>
              </a:rPr>
              <a:t>作为预测的模型，即判别模</a:t>
            </a:r>
            <a:r>
              <a:rPr sz="2600" spc="-30" dirty="0">
                <a:latin typeface="宋体"/>
                <a:cs typeface="宋体"/>
              </a:rPr>
              <a:t>型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5" dirty="0">
                <a:latin typeface="Constantia"/>
                <a:cs typeface="Constantia"/>
              </a:rPr>
              <a:t>D</a:t>
            </a:r>
            <a:r>
              <a:rPr sz="2550" spc="5" dirty="0">
                <a:latin typeface="Constantia"/>
                <a:cs typeface="Constantia"/>
              </a:rPr>
              <a:t>is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550" spc="5" dirty="0">
                <a:latin typeface="Constantia"/>
                <a:cs typeface="Constantia"/>
              </a:rPr>
              <a:t>ri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nat</a:t>
            </a:r>
            <a:r>
              <a:rPr sz="2550" spc="-25" dirty="0">
                <a:latin typeface="Constantia"/>
                <a:cs typeface="Constantia"/>
              </a:rPr>
              <a:t>i</a:t>
            </a:r>
            <a:r>
              <a:rPr sz="2550" spc="-50" dirty="0">
                <a:latin typeface="Constantia"/>
                <a:cs typeface="Constantia"/>
              </a:rPr>
              <a:t>v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114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app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oach</a:t>
            </a:r>
            <a:r>
              <a:rPr sz="2550" spc="35" dirty="0">
                <a:latin typeface="宋体"/>
                <a:cs typeface="宋体"/>
              </a:rPr>
              <a:t>对应</a:t>
            </a:r>
            <a:r>
              <a:rPr sz="2550" spc="15" dirty="0">
                <a:latin typeface="Constantia"/>
                <a:cs typeface="Constantia"/>
              </a:rPr>
              <a:t>d</a:t>
            </a:r>
            <a:r>
              <a:rPr sz="2550" spc="5" dirty="0">
                <a:latin typeface="Constantia"/>
                <a:cs typeface="Constantia"/>
              </a:rPr>
              <a:t>is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550" spc="5" dirty="0">
                <a:latin typeface="Constantia"/>
                <a:cs typeface="Constantia"/>
              </a:rPr>
              <a:t>ri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nat</a:t>
            </a:r>
            <a:r>
              <a:rPr sz="2550" spc="-25" dirty="0">
                <a:latin typeface="Constantia"/>
                <a:cs typeface="Constantia"/>
              </a:rPr>
              <a:t>i</a:t>
            </a:r>
            <a:r>
              <a:rPr sz="2550" spc="-50" dirty="0">
                <a:latin typeface="Constantia"/>
                <a:cs typeface="Constantia"/>
              </a:rPr>
              <a:t>v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50" dirty="0">
                <a:latin typeface="Constantia"/>
                <a:cs typeface="Constantia"/>
              </a:rPr>
              <a:t> </a:t>
            </a:r>
            <a:r>
              <a:rPr sz="2550" spc="20" dirty="0">
                <a:latin typeface="Constantia"/>
                <a:cs typeface="Constantia"/>
              </a:rPr>
              <a:t>mod</a:t>
            </a:r>
            <a:r>
              <a:rPr sz="2550" spc="5" dirty="0">
                <a:latin typeface="Constantia"/>
                <a:cs typeface="Constantia"/>
              </a:rPr>
              <a:t>el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317418"/>
            <a:ext cx="8517890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5" dirty="0">
                <a:latin typeface="Constantia"/>
                <a:cs typeface="Constantia"/>
              </a:rPr>
              <a:t>K</a:t>
            </a:r>
            <a:r>
              <a:rPr sz="2600" spc="-20" dirty="0">
                <a:latin typeface="宋体"/>
                <a:cs typeface="宋体"/>
              </a:rPr>
              <a:t>近邻法、感知机、决策树、</a:t>
            </a:r>
            <a:r>
              <a:rPr sz="2600" spc="-10" dirty="0">
                <a:latin typeface="Constantia"/>
                <a:cs typeface="Constantia"/>
              </a:rPr>
              <a:t>logis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0" dirty="0">
                <a:latin typeface="Constantia"/>
                <a:cs typeface="Constantia"/>
              </a:rPr>
              <a:t>ic</a:t>
            </a:r>
            <a:r>
              <a:rPr sz="2600" spc="-20" dirty="0">
                <a:latin typeface="宋体"/>
                <a:cs typeface="宋体"/>
              </a:rPr>
              <a:t>回归模型、最大熵</a:t>
            </a:r>
            <a:r>
              <a:rPr sz="2600" spc="-30" dirty="0">
                <a:latin typeface="宋体"/>
                <a:cs typeface="宋体"/>
              </a:rPr>
              <a:t>模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型、支持向量机、提升方法和条件随机场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2823" y="2996183"/>
            <a:ext cx="1459991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3576" y="3718559"/>
            <a:ext cx="1395984" cy="460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生成模型与判别模</a:t>
            </a:r>
            <a:r>
              <a:rPr dirty="0"/>
              <a:t>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59613"/>
            <a:ext cx="870331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各自优缺点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 marL="652780" marR="5080" indent="-24701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生成方法：可还原出联合概率分布</a:t>
            </a:r>
            <a:r>
              <a:rPr sz="2400" spc="-15" dirty="0">
                <a:latin typeface="Constantia"/>
                <a:cs typeface="Constantia"/>
              </a:rPr>
              <a:t>P(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" dirty="0">
                <a:latin typeface="Constantia"/>
                <a:cs typeface="Constantia"/>
              </a:rPr>
              <a:t>),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dirty="0">
                <a:latin typeface="宋体"/>
                <a:cs typeface="宋体"/>
              </a:rPr>
              <a:t>而判别方法不能。 生成方法的收敛速度更快，当样本容量增加的时候，学到的 </a:t>
            </a:r>
            <a:r>
              <a:rPr sz="2400" dirty="0" err="1">
                <a:latin typeface="宋体"/>
                <a:cs typeface="宋体"/>
              </a:rPr>
              <a:t>模型可以更快地收敛于真实模型；当存在隐变量时，</a:t>
            </a:r>
            <a:r>
              <a:rPr sz="2400" dirty="0" err="1" smtClean="0">
                <a:latin typeface="宋体"/>
                <a:cs typeface="宋体"/>
              </a:rPr>
              <a:t>仍可以使用生成方法</a:t>
            </a:r>
            <a:r>
              <a:rPr sz="2400" dirty="0" err="1">
                <a:latin typeface="宋体"/>
                <a:cs typeface="宋体"/>
              </a:rPr>
              <a:t>，而判别方法则不能用</a:t>
            </a:r>
            <a:r>
              <a:rPr sz="2400" dirty="0">
                <a:latin typeface="宋体"/>
                <a:cs typeface="宋体"/>
              </a:rPr>
              <a:t>。</a:t>
            </a:r>
          </a:p>
          <a:p>
            <a:pPr marL="652780" marR="111125" indent="-24701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判别方法：直接学习到条件概率或决策函数，直接进行预 测，往往学习的准确率更高；由于直接学习</a:t>
            </a:r>
            <a:r>
              <a:rPr sz="2400" spc="20" dirty="0">
                <a:latin typeface="Constantia"/>
                <a:cs typeface="Constantia"/>
              </a:rPr>
              <a:t>Y</a:t>
            </a:r>
            <a:r>
              <a:rPr sz="2400" spc="-10" dirty="0">
                <a:latin typeface="Constantia"/>
                <a:cs typeface="Constantia"/>
              </a:rPr>
              <a:t>=f(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dirty="0">
                <a:latin typeface="宋体"/>
                <a:cs typeface="宋体"/>
              </a:rPr>
              <a:t>或</a:t>
            </a:r>
            <a:r>
              <a:rPr sz="2400" spc="-15" dirty="0">
                <a:latin typeface="Constantia"/>
                <a:cs typeface="Constantia"/>
              </a:rPr>
              <a:t>P(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" dirty="0">
                <a:latin typeface="Constantia"/>
                <a:cs typeface="Constantia"/>
              </a:rPr>
              <a:t>|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), </a:t>
            </a:r>
            <a:r>
              <a:rPr sz="2400" dirty="0" err="1">
                <a:latin typeface="宋体"/>
                <a:cs typeface="宋体"/>
              </a:rPr>
              <a:t>可对数据进行各种程度上的抽象、定义特征并使用特征，</a:t>
            </a:r>
            <a:r>
              <a:rPr sz="2400" dirty="0" err="1" smtClean="0">
                <a:latin typeface="宋体"/>
                <a:cs typeface="宋体"/>
              </a:rPr>
              <a:t>因此可以简化学习过程</a:t>
            </a:r>
            <a:r>
              <a:rPr sz="2400" dirty="0">
                <a:latin typeface="宋体"/>
                <a:cs typeface="宋体"/>
              </a:rPr>
              <a:t>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八、分类问</a:t>
            </a:r>
            <a:r>
              <a:rPr dirty="0"/>
              <a:t>题</a:t>
            </a:r>
          </a:p>
        </p:txBody>
      </p:sp>
      <p:sp>
        <p:nvSpPr>
          <p:cNvPr id="3" name="object 3"/>
          <p:cNvSpPr/>
          <p:nvPr/>
        </p:nvSpPr>
        <p:spPr>
          <a:xfrm>
            <a:off x="1548383" y="1990344"/>
            <a:ext cx="6065520" cy="3742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62961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分类问</a:t>
            </a:r>
            <a:r>
              <a:rPr dirty="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226867"/>
            <a:ext cx="4703128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二分类评价指</a:t>
            </a:r>
            <a:r>
              <a:rPr sz="2600" spc="-30" dirty="0">
                <a:latin typeface="宋体"/>
                <a:cs typeface="宋体"/>
              </a:rPr>
              <a:t>标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  <a:tabLst>
                <a:tab pos="1326515" algn="l"/>
              </a:tabLst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25" dirty="0">
                <a:latin typeface="Constantia"/>
                <a:cs typeface="Constantia"/>
              </a:rPr>
              <a:t>i</a:t>
            </a:r>
            <a:r>
              <a:rPr sz="2400" spc="-7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</a:p>
          <a:p>
            <a:pPr marL="405765">
              <a:lnSpc>
                <a:spcPct val="100000"/>
              </a:lnSpc>
              <a:spcBef>
                <a:spcPts val="575"/>
              </a:spcBef>
              <a:tabLst>
                <a:tab pos="1283970" algn="l"/>
              </a:tabLst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Constantia"/>
                <a:cs typeface="Constantia"/>
              </a:rPr>
              <a:t>FN	</a:t>
            </a:r>
            <a:r>
              <a:rPr sz="2400" spc="-10" dirty="0">
                <a:latin typeface="Constantia"/>
                <a:cs typeface="Constantia"/>
              </a:rPr>
              <a:t>false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5" dirty="0">
                <a:latin typeface="Constantia"/>
                <a:cs typeface="Constantia"/>
              </a:rPr>
              <a:t>ga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25" dirty="0">
                <a:latin typeface="Constantia"/>
                <a:cs typeface="Constantia"/>
              </a:rPr>
              <a:t>i</a:t>
            </a:r>
            <a:r>
              <a:rPr sz="2400" spc="-7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</a:p>
          <a:p>
            <a:pPr marL="405765">
              <a:lnSpc>
                <a:spcPct val="100000"/>
              </a:lnSpc>
              <a:spcBef>
                <a:spcPts val="575"/>
              </a:spcBef>
              <a:tabLst>
                <a:tab pos="1305560" algn="l"/>
              </a:tabLst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P	</a:t>
            </a:r>
            <a:r>
              <a:rPr sz="2400" spc="-10" dirty="0">
                <a:latin typeface="Constantia"/>
                <a:cs typeface="Constantia"/>
              </a:rPr>
              <a:t>false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25" dirty="0">
                <a:latin typeface="Constantia"/>
                <a:cs typeface="Constantia"/>
              </a:rPr>
              <a:t>i</a:t>
            </a:r>
            <a:r>
              <a:rPr sz="2400" spc="-7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</a:p>
          <a:p>
            <a:pPr marL="405765">
              <a:lnSpc>
                <a:spcPct val="100000"/>
              </a:lnSpc>
              <a:spcBef>
                <a:spcPts val="575"/>
              </a:spcBef>
              <a:tabLst>
                <a:tab pos="1304925" algn="l"/>
                <a:tab pos="1993264" algn="l"/>
              </a:tabLst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N	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dirty="0">
                <a:latin typeface="Constantia"/>
                <a:cs typeface="Constantia"/>
              </a:rPr>
              <a:t>e	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5" dirty="0">
                <a:latin typeface="Constantia"/>
                <a:cs typeface="Constantia"/>
              </a:rPr>
              <a:t>ga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25" dirty="0">
                <a:latin typeface="Constantia"/>
                <a:cs typeface="Constantia"/>
              </a:rPr>
              <a:t>i</a:t>
            </a:r>
            <a:r>
              <a:rPr sz="2400" spc="-7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 err="1" smtClean="0">
                <a:latin typeface="宋体"/>
                <a:cs typeface="宋体"/>
              </a:rPr>
              <a:t>精确</a:t>
            </a:r>
            <a:r>
              <a:rPr sz="2600" spc="-30" dirty="0" err="1" smtClean="0">
                <a:latin typeface="宋体"/>
                <a:cs typeface="宋体"/>
              </a:rPr>
              <a:t>率</a:t>
            </a:r>
            <a:r>
              <a:rPr lang="zh-CN" altLang="en-US" sz="2600" spc="-30" dirty="0" smtClean="0">
                <a:latin typeface="宋体"/>
                <a:cs typeface="宋体"/>
              </a:rPr>
              <a:t>：精度，</a:t>
            </a:r>
            <a:r>
              <a:rPr lang="en-US" altLang="zh-CN" sz="2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 err="1" smtClean="0">
                <a:latin typeface="宋体"/>
                <a:cs typeface="宋体"/>
              </a:rPr>
              <a:t>召回</a:t>
            </a:r>
            <a:r>
              <a:rPr sz="2600" spc="-30" dirty="0" err="1" smtClean="0">
                <a:latin typeface="宋体"/>
                <a:cs typeface="宋体"/>
              </a:rPr>
              <a:t>率</a:t>
            </a:r>
            <a:r>
              <a:rPr lang="en-US" sz="2600" spc="-30" dirty="0" smtClean="0">
                <a:latin typeface="宋体"/>
                <a:cs typeface="宋体"/>
              </a:rPr>
              <a:t>: </a:t>
            </a:r>
            <a:r>
              <a:rPr lang="en-US" sz="2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F1</a:t>
            </a:r>
            <a:r>
              <a:rPr sz="2550" spc="25" dirty="0">
                <a:latin typeface="宋体"/>
                <a:cs typeface="宋体"/>
              </a:rPr>
              <a:t>值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0248" y="3872382"/>
            <a:ext cx="1801367" cy="850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1110" y="4738324"/>
            <a:ext cx="1789176" cy="798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4895" y="5687054"/>
            <a:ext cx="1438656" cy="792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640" y="5671813"/>
            <a:ext cx="3029712" cy="792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文本框 7"/>
          <p:cNvSpPr txBox="1"/>
          <p:nvPr/>
        </p:nvSpPr>
        <p:spPr>
          <a:xfrm>
            <a:off x="6270171" y="3570480"/>
            <a:ext cx="218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准确率如何定义？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67200" y="1905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第二个字母：预测为正例</a:t>
            </a:r>
            <a:r>
              <a:rPr lang="en-US" altLang="zh-CN" dirty="0" smtClean="0"/>
              <a:t>P</a:t>
            </a:r>
            <a:r>
              <a:rPr lang="zh-CN" altLang="en-US" dirty="0" smtClean="0"/>
              <a:t>还是反例</a:t>
            </a:r>
            <a:r>
              <a:rPr lang="en-US" altLang="zh-CN" dirty="0" smtClean="0"/>
              <a:t>N</a:t>
            </a:r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个字母：此预测结果是正确</a:t>
            </a:r>
            <a:r>
              <a:rPr lang="en-US" altLang="zh-CN" dirty="0" smtClean="0"/>
              <a:t>T</a:t>
            </a:r>
            <a:r>
              <a:rPr lang="zh-CN" altLang="en-US" dirty="0" smtClean="0"/>
              <a:t>还是错误</a:t>
            </a:r>
            <a:r>
              <a:rPr lang="en-US" altLang="zh-CN" dirty="0" smtClean="0"/>
              <a:t>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8" y="0"/>
            <a:ext cx="4767072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425"/>
            <a:ext cx="91440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4520" y="1737360"/>
            <a:ext cx="5349239" cy="2468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62961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分类问</a:t>
            </a:r>
            <a:r>
              <a:rPr dirty="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968419"/>
            <a:ext cx="7217728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400" spc="-2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ROC:(receiver </a:t>
            </a:r>
            <a:r>
              <a:rPr lang="en-US" altLang="zh-CN" sz="2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operating characteristic </a:t>
            </a:r>
            <a:r>
              <a:rPr lang="en-US" altLang="zh-CN" sz="2400" spc="-2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curve)</a:t>
            </a:r>
          </a:p>
          <a:p>
            <a:pPr marL="12700">
              <a:lnSpc>
                <a:spcPct val="100000"/>
              </a:lnSpc>
            </a:pPr>
            <a:r>
              <a:rPr lang="zh-CN" altLang="en-US" sz="2400" spc="-20" dirty="0">
                <a:latin typeface="宋体"/>
                <a:cs typeface="宋体"/>
              </a:rPr>
              <a:t>受试者工作</a:t>
            </a:r>
            <a:r>
              <a:rPr lang="zh-CN" altLang="en-US" sz="2400" spc="-20" dirty="0" smtClean="0">
                <a:latin typeface="宋体"/>
                <a:cs typeface="宋体"/>
              </a:rPr>
              <a:t>特征曲线</a:t>
            </a:r>
            <a:endParaRPr lang="en-US" altLang="zh-CN" sz="2400" spc="-2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400" spc="-2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AUC: Area Under the Curve</a:t>
            </a:r>
            <a:endParaRPr lang="en-US" altLang="zh-CN" sz="2400" spc="-2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600" spc="-20" dirty="0" smtClean="0">
                <a:latin typeface="宋体"/>
                <a:cs typeface="宋体"/>
              </a:rPr>
              <a:t>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68" y="2743199"/>
            <a:ext cx="3771900" cy="3312349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35193"/>
              </p:ext>
            </p:extLst>
          </p:nvPr>
        </p:nvGraphicFramePr>
        <p:xfrm>
          <a:off x="472612" y="2301942"/>
          <a:ext cx="2971800" cy="419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</a:tblGrid>
              <a:tr h="34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预测值</a:t>
                      </a:r>
                      <a:endParaRPr lang="zh-CN" altLang="en-US" dirty="0"/>
                    </a:p>
                  </a:txBody>
                  <a:tcPr/>
                </a:tc>
              </a:tr>
              <a:tr h="34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</a:tr>
              <a:tr h="34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</a:tr>
              <a:tr h="34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</a:tr>
              <a:tr h="34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</a:tr>
              <a:tr h="34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/>
                </a:tc>
              </a:tr>
              <a:tr h="34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0.54</a:t>
                      </a:r>
                      <a:endParaRPr lang="zh-CN" altLang="en-US" dirty="0"/>
                    </a:p>
                  </a:txBody>
                  <a:tcPr/>
                </a:tc>
              </a:tr>
              <a:tr h="34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0.53</a:t>
                      </a:r>
                      <a:endParaRPr lang="zh-CN" altLang="en-US" dirty="0"/>
                    </a:p>
                  </a:txBody>
                  <a:tcPr/>
                </a:tc>
              </a:tr>
              <a:tr h="34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0.52</a:t>
                      </a:r>
                      <a:endParaRPr lang="zh-CN" altLang="en-US" dirty="0"/>
                    </a:p>
                  </a:txBody>
                  <a:tcPr/>
                </a:tc>
              </a:tr>
              <a:tr h="34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0.51</a:t>
                      </a:r>
                      <a:endParaRPr lang="zh-CN" altLang="en-US" dirty="0"/>
                    </a:p>
                  </a:txBody>
                  <a:tcPr/>
                </a:tc>
              </a:tr>
              <a:tr h="34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0.505</a:t>
                      </a:r>
                      <a:endParaRPr lang="zh-CN" altLang="en-US" dirty="0"/>
                    </a:p>
                  </a:txBody>
                  <a:tcPr/>
                </a:tc>
              </a:tr>
              <a:tr h="3495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bject 3"/>
          <p:cNvSpPr txBox="1"/>
          <p:nvPr/>
        </p:nvSpPr>
        <p:spPr>
          <a:xfrm>
            <a:off x="5410200" y="1433170"/>
            <a:ext cx="3380264" cy="1138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spc="-2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二分类</a:t>
            </a:r>
            <a:endParaRPr lang="en-US" altLang="zh-CN" sz="2400" spc="-2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-2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实值输出</a:t>
            </a:r>
            <a:endParaRPr lang="en-US" altLang="zh-CN" sz="2400" spc="-2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-2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对类别不平衡</a:t>
            </a:r>
            <a:r>
              <a:rPr lang="zh-CN" altLang="en-US" sz="2600" spc="-20" dirty="0">
                <a:solidFill>
                  <a:srgbClr val="FF0000"/>
                </a:solidFill>
                <a:latin typeface="宋体"/>
                <a:cs typeface="宋体"/>
              </a:rPr>
              <a:t>不敏感</a:t>
            </a:r>
            <a:endParaRPr lang="en-US" altLang="zh-CN" sz="2600" spc="-20" dirty="0" smtClean="0">
              <a:solidFill>
                <a:srgbClr val="FF0000"/>
              </a:solidFill>
              <a:latin typeface="宋体"/>
              <a:cs typeface="宋体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43000" y="4399374"/>
            <a:ext cx="3276600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581400" y="2617844"/>
            <a:ext cx="0" cy="17815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3"/>
          <p:cNvSpPr txBox="1"/>
          <p:nvPr/>
        </p:nvSpPr>
        <p:spPr>
          <a:xfrm>
            <a:off x="3719944" y="3009866"/>
            <a:ext cx="110852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400" spc="-2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TP=4</a:t>
            </a:r>
          </a:p>
          <a:p>
            <a:pPr marL="12700">
              <a:lnSpc>
                <a:spcPct val="100000"/>
              </a:lnSpc>
            </a:pPr>
            <a:r>
              <a:rPr lang="en-US" altLang="zh-CN" sz="2400" spc="-2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FP=1</a:t>
            </a:r>
          </a:p>
        </p:txBody>
      </p:sp>
    </p:spTree>
    <p:extLst>
      <p:ext uri="{BB962C8B-B14F-4D97-AF65-F5344CB8AC3E}">
        <p14:creationId xmlns:p14="http://schemas.microsoft.com/office/powerpoint/2010/main" val="1716614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九、标注问</a:t>
            </a:r>
            <a:r>
              <a:rPr dirty="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7306945" cy="463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标注：</a:t>
            </a:r>
            <a:r>
              <a:rPr sz="2550" spc="15" dirty="0">
                <a:latin typeface="Constantia"/>
                <a:cs typeface="Constantia"/>
              </a:rPr>
              <a:t>tagg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ng</a:t>
            </a:r>
            <a:r>
              <a:rPr sz="2550" spc="25" dirty="0">
                <a:latin typeface="宋体"/>
                <a:cs typeface="宋体"/>
              </a:rPr>
              <a:t>，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结构预测：</a:t>
            </a:r>
            <a:r>
              <a:rPr sz="2550" spc="10" dirty="0">
                <a:latin typeface="Constantia"/>
                <a:cs typeface="Constantia"/>
              </a:rPr>
              <a:t>st</a:t>
            </a:r>
            <a:r>
              <a:rPr sz="2550" spc="5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uctu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9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p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d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ct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n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输入：观测序列</a:t>
            </a:r>
            <a:r>
              <a:rPr sz="2550" spc="25" dirty="0">
                <a:latin typeface="宋体"/>
                <a:cs typeface="宋体"/>
              </a:rPr>
              <a:t>，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输出：标记序列或状态序</a:t>
            </a:r>
            <a:r>
              <a:rPr sz="2550" spc="25" dirty="0">
                <a:latin typeface="宋体"/>
                <a:cs typeface="宋体"/>
              </a:rPr>
              <a:t>列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学习和标注两个过</a:t>
            </a:r>
            <a:r>
              <a:rPr sz="2550" spc="25" dirty="0">
                <a:latin typeface="宋体"/>
                <a:cs typeface="宋体"/>
              </a:rPr>
              <a:t>程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训练集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观测序列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输出标记序列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模型：条件概率分</a:t>
            </a:r>
            <a:r>
              <a:rPr sz="2550" spc="25" dirty="0">
                <a:latin typeface="宋体"/>
                <a:cs typeface="宋体"/>
              </a:rPr>
              <a:t>布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0967" y="2956560"/>
            <a:ext cx="4794504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3264" y="3861815"/>
            <a:ext cx="4885944" cy="445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46703" y="4797552"/>
            <a:ext cx="3166872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2671" y="5733288"/>
            <a:ext cx="4974335" cy="5029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十、回归问</a:t>
            </a:r>
            <a:r>
              <a:rPr dirty="0"/>
              <a:t>题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213359"/>
            <a:ext cx="7886700" cy="47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35" dirty="0"/>
              <a:t>回归模型是表示从输入变量到输出变量之间映射的函数</a:t>
            </a:r>
            <a:r>
              <a:rPr spc="5" dirty="0">
                <a:latin typeface="Constantia"/>
                <a:cs typeface="Constantia"/>
              </a:rPr>
              <a:t>.</a:t>
            </a:r>
            <a:endParaRPr sz="2450">
              <a:latin typeface="Constantia"/>
              <a:cs typeface="Constantia"/>
            </a:endParaRPr>
          </a:p>
          <a:p>
            <a:pPr marL="502920">
              <a:lnSpc>
                <a:spcPct val="100000"/>
              </a:lnSpc>
              <a:spcBef>
                <a:spcPts val="65"/>
              </a:spcBef>
            </a:pPr>
            <a:r>
              <a:rPr spc="35" dirty="0"/>
              <a:t>回归问题的学习等价于函数拟合</a:t>
            </a:r>
            <a:r>
              <a:rPr spc="25" dirty="0"/>
              <a:t>。</a:t>
            </a:r>
          </a:p>
          <a:p>
            <a:pPr marL="2286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35" dirty="0"/>
              <a:t>学习和预测两个阶</a:t>
            </a:r>
            <a:r>
              <a:rPr spc="25" dirty="0"/>
              <a:t>段</a:t>
            </a:r>
            <a:endParaRPr sz="2450">
              <a:latin typeface="Wingdings"/>
              <a:cs typeface="Wingdings"/>
            </a:endParaRPr>
          </a:p>
          <a:p>
            <a:pPr marL="228600">
              <a:lnSpc>
                <a:spcPts val="307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/>
              <a:t>训练集</a:t>
            </a:r>
            <a:r>
              <a:rPr sz="2600" spc="-30" dirty="0"/>
              <a:t>：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7376" y="2511037"/>
            <a:ext cx="4742687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3172454"/>
            <a:ext cx="5687567" cy="3304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4265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10" dirty="0" smtClean="0"/>
              <a:t>标注</a:t>
            </a:r>
            <a:r>
              <a:rPr spc="10" dirty="0" err="1" smtClean="0"/>
              <a:t>问</a:t>
            </a:r>
            <a:r>
              <a:rPr dirty="0" err="1" smtClean="0"/>
              <a:t>题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7932420" cy="465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例子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标记表示名词短语的“开始”、“结束”或“其他</a:t>
            </a:r>
            <a:r>
              <a:rPr sz="2600" spc="-30" dirty="0">
                <a:latin typeface="宋体"/>
                <a:cs typeface="宋体"/>
              </a:rPr>
              <a:t>”</a:t>
            </a:r>
            <a:endParaRPr sz="2600">
              <a:latin typeface="宋体"/>
              <a:cs typeface="宋体"/>
            </a:endParaRPr>
          </a:p>
          <a:p>
            <a:pPr marL="287020">
              <a:lnSpc>
                <a:spcPct val="100000"/>
              </a:lnSpc>
              <a:spcBef>
                <a:spcPts val="45"/>
              </a:spcBef>
            </a:pPr>
            <a:r>
              <a:rPr sz="2550" spc="35" dirty="0">
                <a:latin typeface="宋体"/>
                <a:cs typeface="宋体"/>
              </a:rPr>
              <a:t>（分别以</a:t>
            </a:r>
            <a:r>
              <a:rPr sz="2550" spc="-45" dirty="0">
                <a:latin typeface="Constantia"/>
                <a:cs typeface="Constantia"/>
              </a:rPr>
              <a:t>B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 E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Constantia"/>
                <a:cs typeface="Constantia"/>
              </a:rPr>
              <a:t>O</a:t>
            </a:r>
            <a:r>
              <a:rPr sz="2550" spc="35" dirty="0">
                <a:latin typeface="宋体"/>
                <a:cs typeface="宋体"/>
              </a:rPr>
              <a:t>表示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 marL="287020" marR="57785" indent="-274320">
              <a:lnSpc>
                <a:spcPct val="1002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输入：</a:t>
            </a:r>
            <a:r>
              <a:rPr sz="2550" spc="20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t</a:t>
            </a:r>
            <a:r>
              <a:rPr sz="2550" spc="-45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s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5" dirty="0">
                <a:latin typeface="Constantia"/>
                <a:cs typeface="Constantia"/>
              </a:rPr>
              <a:t>ft</a:t>
            </a:r>
            <a:r>
              <a:rPr sz="2550" spc="-45" dirty="0">
                <a:latin typeface="Constantia"/>
                <a:cs typeface="Constantia"/>
              </a:rPr>
              <a:t> </a:t>
            </a:r>
            <a:r>
              <a:rPr sz="2550" spc="-20" dirty="0">
                <a:latin typeface="Constantia"/>
                <a:cs typeface="Constantia"/>
              </a:rPr>
              <a:t>R</a:t>
            </a:r>
            <a:r>
              <a:rPr sz="2550" spc="10" dirty="0">
                <a:latin typeface="Constantia"/>
                <a:cs typeface="Constantia"/>
              </a:rPr>
              <a:t>ese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ch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-50" dirty="0">
                <a:latin typeface="Constantia"/>
                <a:cs typeface="Constantia"/>
              </a:rPr>
              <a:t> </a:t>
            </a:r>
            <a:r>
              <a:rPr sz="2550" spc="-40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5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h</a:t>
            </a:r>
            <a:r>
              <a:rPr sz="2550" spc="-50" dirty="0">
                <a:latin typeface="Constantia"/>
                <a:cs typeface="Constantia"/>
              </a:rPr>
              <a:t>av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114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10" dirty="0">
                <a:latin typeface="Constantia"/>
                <a:cs typeface="Constantia"/>
              </a:rPr>
              <a:t>n</a:t>
            </a:r>
            <a:r>
              <a:rPr sz="2550" spc="-20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10" dirty="0">
                <a:latin typeface="Constantia"/>
                <a:cs typeface="Constantia"/>
              </a:rPr>
              <a:t>s</a:t>
            </a:r>
            <a:r>
              <a:rPr sz="2550" spc="15" dirty="0">
                <a:latin typeface="Constantia"/>
                <a:cs typeface="Constantia"/>
              </a:rPr>
              <a:t>at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ab</a:t>
            </a:r>
            <a:r>
              <a:rPr sz="2550" spc="5" dirty="0">
                <a:latin typeface="Constantia"/>
                <a:cs typeface="Constantia"/>
              </a:rPr>
              <a:t>le </a:t>
            </a:r>
            <a:r>
              <a:rPr sz="2600" spc="-10" dirty="0">
                <a:latin typeface="Constantia"/>
                <a:cs typeface="Constantia"/>
              </a:rPr>
              <a:t>curiosi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y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an</a:t>
            </a:r>
            <a:r>
              <a:rPr sz="2600" spc="-15" dirty="0">
                <a:latin typeface="Constantia"/>
                <a:cs typeface="Constantia"/>
              </a:rPr>
              <a:t>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15" dirty="0">
                <a:latin typeface="Constantia"/>
                <a:cs typeface="Constantia"/>
              </a:rPr>
              <a:t>esi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20" dirty="0">
                <a:latin typeface="Constantia"/>
                <a:cs typeface="Constantia"/>
              </a:rPr>
              <a:t>ew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chnolo</a:t>
            </a:r>
            <a:r>
              <a:rPr sz="2600" spc="40" dirty="0">
                <a:latin typeface="Constantia"/>
                <a:cs typeface="Constantia"/>
              </a:rPr>
              <a:t>g</a:t>
            </a:r>
            <a:r>
              <a:rPr sz="2600" spc="-15" dirty="0">
                <a:latin typeface="Constantia"/>
                <a:cs typeface="Constantia"/>
              </a:rPr>
              <a:t>y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that will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</a:t>
            </a:r>
            <a:r>
              <a:rPr sz="2600" spc="-15" dirty="0">
                <a:latin typeface="Constantia"/>
                <a:cs typeface="Constantia"/>
              </a:rPr>
              <a:t>elp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c</a:t>
            </a:r>
            <a:r>
              <a:rPr sz="2600" spc="-10" dirty="0">
                <a:latin typeface="Constantia"/>
                <a:cs typeface="Constantia"/>
              </a:rPr>
              <a:t>omputi</a:t>
            </a:r>
            <a:r>
              <a:rPr sz="2600" spc="-15" dirty="0">
                <a:latin typeface="Constantia"/>
                <a:cs typeface="Constantia"/>
              </a:rPr>
              <a:t>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x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15" dirty="0">
                <a:latin typeface="Constantia"/>
                <a:cs typeface="Constantia"/>
              </a:rPr>
              <a:t>erien</a:t>
            </a:r>
            <a:r>
              <a:rPr sz="2600" spc="-65" dirty="0">
                <a:latin typeface="Constantia"/>
                <a:cs typeface="Constantia"/>
              </a:rPr>
              <a:t>c</a:t>
            </a:r>
            <a:r>
              <a:rPr sz="2600" spc="-1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3750">
              <a:latin typeface="Times New Roman"/>
              <a:cs typeface="Times New Roman"/>
            </a:endParaRPr>
          </a:p>
          <a:p>
            <a:pPr marL="287020" marR="69215" indent="-274320">
              <a:lnSpc>
                <a:spcPct val="1006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输出：</a:t>
            </a:r>
            <a:r>
              <a:rPr sz="2600" spc="-10" dirty="0">
                <a:latin typeface="Constantia"/>
                <a:cs typeface="Constantia"/>
              </a:rPr>
              <a:t>At</a:t>
            </a:r>
            <a:r>
              <a:rPr sz="2600" spc="-20" dirty="0">
                <a:latin typeface="Constantia"/>
                <a:cs typeface="Constantia"/>
              </a:rPr>
              <a:t>/O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</a:t>
            </a:r>
            <a:r>
              <a:rPr sz="2600" spc="-10" dirty="0">
                <a:latin typeface="Constantia"/>
                <a:cs typeface="Constantia"/>
              </a:rPr>
              <a:t>ic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10" dirty="0">
                <a:latin typeface="Constantia"/>
                <a:cs typeface="Constantia"/>
              </a:rPr>
              <a:t>of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/B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ese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ch</a:t>
            </a:r>
            <a:r>
              <a:rPr sz="2600" spc="-15" dirty="0">
                <a:latin typeface="Constantia"/>
                <a:cs typeface="Constantia"/>
              </a:rPr>
              <a:t>/E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w</a:t>
            </a:r>
            <a:r>
              <a:rPr sz="2600" spc="-15" dirty="0">
                <a:latin typeface="Constantia"/>
                <a:cs typeface="Constantia"/>
              </a:rPr>
              <a:t>e/O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</a:t>
            </a:r>
            <a:r>
              <a:rPr sz="2600" spc="-75" dirty="0">
                <a:latin typeface="Constantia"/>
                <a:cs typeface="Constantia"/>
              </a:rPr>
              <a:t>av</a:t>
            </a:r>
            <a:r>
              <a:rPr sz="2600" spc="-15" dirty="0">
                <a:latin typeface="Constantia"/>
                <a:cs typeface="Constantia"/>
              </a:rPr>
              <a:t>e/O</a:t>
            </a:r>
            <a:r>
              <a:rPr sz="2600" spc="-10" dirty="0">
                <a:latin typeface="Constantia"/>
                <a:cs typeface="Constantia"/>
              </a:rPr>
              <a:t> an</a:t>
            </a:r>
            <a:r>
              <a:rPr sz="2600" spc="-20" dirty="0">
                <a:latin typeface="Constantia"/>
                <a:cs typeface="Constantia"/>
              </a:rPr>
              <a:t>/O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ns</a:t>
            </a:r>
            <a:r>
              <a:rPr sz="2600" spc="-10" dirty="0">
                <a:latin typeface="Constantia"/>
                <a:cs typeface="Constantia"/>
              </a:rPr>
              <a:t>atiab</a:t>
            </a:r>
            <a:r>
              <a:rPr sz="2600" spc="-15" dirty="0">
                <a:latin typeface="Constantia"/>
                <a:cs typeface="Constantia"/>
              </a:rPr>
              <a:t>le/6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curiosi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y/E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and</a:t>
            </a:r>
            <a:r>
              <a:rPr sz="2600" spc="-20" dirty="0">
                <a:latin typeface="Constantia"/>
                <a:cs typeface="Constantia"/>
              </a:rPr>
              <a:t>/O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15" dirty="0">
                <a:latin typeface="Constantia"/>
                <a:cs typeface="Constantia"/>
              </a:rPr>
              <a:t>e/O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15" dirty="0">
                <a:latin typeface="Constantia"/>
                <a:cs typeface="Constantia"/>
              </a:rPr>
              <a:t>esi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e/B</a:t>
            </a:r>
            <a:r>
              <a:rPr sz="2600" spc="-20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5" dirty="0">
                <a:latin typeface="Constantia"/>
                <a:cs typeface="Constantia"/>
              </a:rPr>
              <a:t>o/O</a:t>
            </a:r>
            <a:r>
              <a:rPr sz="2550" spc="-45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0" dirty="0">
                <a:latin typeface="Constantia"/>
                <a:cs typeface="Constantia"/>
              </a:rPr>
              <a:t>e/O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/B</a:t>
            </a:r>
            <a:r>
              <a:rPr sz="2550" spc="-10" dirty="0">
                <a:latin typeface="Constantia"/>
                <a:cs typeface="Constantia"/>
              </a:rPr>
              <a:t> 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chno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65" dirty="0">
                <a:latin typeface="Constantia"/>
                <a:cs typeface="Constantia"/>
              </a:rPr>
              <a:t>g</a:t>
            </a:r>
            <a:r>
              <a:rPr sz="2550" spc="10" dirty="0">
                <a:latin typeface="Constantia"/>
                <a:cs typeface="Constantia"/>
              </a:rPr>
              <a:t>y/E</a:t>
            </a:r>
            <a:r>
              <a:rPr sz="2550" spc="-1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that/O</a:t>
            </a:r>
            <a:r>
              <a:rPr sz="2550" spc="-45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ill/O</a:t>
            </a:r>
            <a:r>
              <a:rPr sz="255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help</a:t>
            </a:r>
            <a:r>
              <a:rPr sz="2600" spc="-20" dirty="0">
                <a:latin typeface="Constantia"/>
                <a:cs typeface="Constantia"/>
              </a:rPr>
              <a:t>/O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ne/O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15" dirty="0">
                <a:latin typeface="Constantia"/>
                <a:cs typeface="Constantia"/>
              </a:rPr>
              <a:t>e/O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c</a:t>
            </a:r>
            <a:r>
              <a:rPr sz="2600" spc="-10" dirty="0">
                <a:latin typeface="Constantia"/>
                <a:cs typeface="Constantia"/>
              </a:rPr>
              <a:t>omputing</a:t>
            </a:r>
            <a:r>
              <a:rPr sz="2600" spc="-15" dirty="0">
                <a:latin typeface="Constantia"/>
                <a:cs typeface="Constantia"/>
              </a:rPr>
              <a:t>/B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x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15" dirty="0">
                <a:latin typeface="Constantia"/>
                <a:cs typeface="Constantia"/>
              </a:rPr>
              <a:t>erien</a:t>
            </a:r>
            <a:r>
              <a:rPr sz="2600" spc="-65" dirty="0">
                <a:latin typeface="Constantia"/>
                <a:cs typeface="Constantia"/>
              </a:rPr>
              <a:t>c</a:t>
            </a:r>
            <a:r>
              <a:rPr sz="2600" spc="-15" dirty="0">
                <a:latin typeface="Constantia"/>
                <a:cs typeface="Constantia"/>
              </a:rPr>
              <a:t>e/E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回归问</a:t>
            </a:r>
            <a:r>
              <a:rPr dirty="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262620" cy="209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回归学习最常用的损失函数是平方损失函数，在此情</a:t>
            </a:r>
            <a:r>
              <a:rPr sz="2600" spc="-30" dirty="0">
                <a:latin typeface="宋体"/>
                <a:cs typeface="宋体"/>
              </a:rPr>
              <a:t>况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下，回归问题可以</a:t>
            </a:r>
            <a:r>
              <a:rPr sz="2600" spc="-30" dirty="0">
                <a:latin typeface="宋体"/>
                <a:cs typeface="宋体"/>
              </a:rPr>
              <a:t>由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著名的最小二乘法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spc="-10" dirty="0">
                <a:latin typeface="Constantia"/>
                <a:cs typeface="Constantia"/>
              </a:rPr>
              <a:t>least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10" dirty="0">
                <a:latin typeface="Constantia"/>
                <a:cs typeface="Constantia"/>
              </a:rPr>
              <a:t>qua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es)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求解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股价预</a:t>
            </a:r>
            <a:r>
              <a:rPr sz="2550" spc="25" dirty="0">
                <a:latin typeface="宋体"/>
                <a:cs typeface="宋体"/>
              </a:rPr>
              <a:t>测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4941" y="3002840"/>
            <a:ext cx="16363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Q </a:t>
            </a:r>
            <a:r>
              <a:rPr sz="4800" spc="-35" dirty="0">
                <a:solidFill>
                  <a:srgbClr val="FF0000"/>
                </a:solidFill>
                <a:latin typeface="Constantia"/>
                <a:cs typeface="Constantia"/>
              </a:rPr>
              <a:t>&amp;</a:t>
            </a:r>
            <a:r>
              <a:rPr sz="48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endParaRPr sz="4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目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46913"/>
            <a:ext cx="3510279" cy="466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1.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统计学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习</a:t>
            </a:r>
            <a:endParaRPr sz="26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526415" algn="l"/>
              </a:tabLst>
            </a:pPr>
            <a:r>
              <a:rPr sz="2450" spc="-5" dirty="0">
                <a:solidFill>
                  <a:srgbClr val="33BC55"/>
                </a:solidFill>
                <a:latin typeface="Constantia"/>
                <a:cs typeface="Constantia"/>
              </a:rPr>
              <a:t>2</a:t>
            </a: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监督学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习</a:t>
            </a:r>
            <a:endParaRPr sz="26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3.	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统计学习三要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素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4.	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模型评估与模型选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择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5.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正则化与交叉验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证</a:t>
            </a:r>
            <a:endParaRPr sz="26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609600" algn="l"/>
              </a:tabLst>
            </a:pPr>
            <a:r>
              <a:rPr sz="2450" spc="-5" dirty="0">
                <a:solidFill>
                  <a:srgbClr val="33BC55"/>
                </a:solidFill>
                <a:latin typeface="Constantia"/>
                <a:cs typeface="Constantia"/>
              </a:rPr>
              <a:t>6</a:t>
            </a: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.	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泛化能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力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7.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生成模型与判别模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型</a:t>
            </a:r>
            <a:endParaRPr sz="26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8.	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分类问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题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9.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标注问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题</a:t>
            </a:r>
            <a:endParaRPr sz="26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10.	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回归问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题</a:t>
            </a:r>
            <a:endParaRPr sz="255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一、统计学</a:t>
            </a:r>
            <a:r>
              <a:rPr dirty="0"/>
              <a:t>习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35" dirty="0"/>
              <a:t>统计学习的</a:t>
            </a:r>
            <a:r>
              <a:rPr spc="35" dirty="0">
                <a:solidFill>
                  <a:srgbClr val="FF0000"/>
                </a:solidFill>
              </a:rPr>
              <a:t>对</a:t>
            </a:r>
            <a:r>
              <a:rPr spc="25" dirty="0">
                <a:solidFill>
                  <a:srgbClr val="FF0000"/>
                </a:solidFill>
              </a:rPr>
              <a:t>象</a:t>
            </a:r>
            <a:endParaRPr sz="2450" dirty="0">
              <a:latin typeface="Wingdings"/>
              <a:cs typeface="Wingdings"/>
            </a:endParaRPr>
          </a:p>
          <a:p>
            <a:pPr marL="868680" marR="5080" indent="-247015">
              <a:lnSpc>
                <a:spcPct val="100000"/>
              </a:lnSpc>
              <a:spcBef>
                <a:spcPts val="600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</a:rPr>
              <a:t>：</a:t>
            </a:r>
            <a:r>
              <a:rPr sz="2400" dirty="0"/>
              <a:t>计算机及互联网上的各种数字、文字、图像、视 频、音频数据以及它们的组合。</a:t>
            </a:r>
            <a:endParaRPr sz="2400" dirty="0">
              <a:latin typeface="Constantia"/>
              <a:cs typeface="Constantia"/>
            </a:endParaRPr>
          </a:p>
          <a:p>
            <a:pPr marL="6216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/>
              <a:t>数据的基本假设是同类数据具有一定的统计规律性。</a:t>
            </a:r>
            <a:endParaRPr sz="2400" dirty="0">
              <a:latin typeface="Wingdings"/>
              <a:cs typeface="Wingdings"/>
            </a:endParaRPr>
          </a:p>
          <a:p>
            <a:pPr marL="228600">
              <a:lnSpc>
                <a:spcPct val="100000"/>
              </a:lnSpc>
              <a:spcBef>
                <a:spcPts val="66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35" dirty="0"/>
              <a:t>统计学习的</a:t>
            </a:r>
            <a:r>
              <a:rPr spc="35" dirty="0">
                <a:solidFill>
                  <a:srgbClr val="FF0000"/>
                </a:solidFill>
              </a:rPr>
              <a:t>目</a:t>
            </a:r>
            <a:r>
              <a:rPr spc="25" dirty="0">
                <a:solidFill>
                  <a:srgbClr val="FF0000"/>
                </a:solidFill>
              </a:rPr>
              <a:t>的</a:t>
            </a:r>
            <a:endParaRPr sz="2450" dirty="0">
              <a:latin typeface="Wingdings"/>
              <a:cs typeface="Wingdings"/>
            </a:endParaRPr>
          </a:p>
          <a:p>
            <a:pPr marL="621665">
              <a:lnSpc>
                <a:spcPts val="2790"/>
              </a:lnSpc>
              <a:spcBef>
                <a:spcPts val="59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/>
              <a:t>用于对数据（特别是未知数据）进行预测和分析。</a:t>
            </a:r>
            <a:endParaRPr sz="2400" dirty="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统计学</a:t>
            </a:r>
            <a:r>
              <a:rPr dirty="0"/>
              <a:t>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6804659" cy="431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47185" algn="ctr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统计学习的方</a:t>
            </a:r>
            <a:r>
              <a:rPr sz="2600" spc="-30" dirty="0"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分类：</a:t>
            </a:r>
            <a:endParaRPr sz="2400">
              <a:latin typeface="宋体"/>
              <a:cs typeface="宋体"/>
            </a:endParaRPr>
          </a:p>
          <a:p>
            <a:pPr marL="680085">
              <a:lnSpc>
                <a:spcPct val="100000"/>
              </a:lnSpc>
              <a:spcBef>
                <a:spcPts val="515"/>
              </a:spcBef>
            </a:pPr>
            <a:r>
              <a:rPr sz="1450" spc="10" dirty="0">
                <a:solidFill>
                  <a:srgbClr val="258768"/>
                </a:solidFill>
                <a:latin typeface="Wingdings"/>
                <a:cs typeface="Wingdings"/>
              </a:rPr>
              <a:t></a:t>
            </a:r>
            <a:r>
              <a:rPr sz="1450" spc="114" dirty="0">
                <a:solidFill>
                  <a:srgbClr val="258768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Supe</a:t>
            </a:r>
            <a:r>
              <a:rPr sz="2100" spc="25" dirty="0">
                <a:latin typeface="Constantia"/>
                <a:cs typeface="Constantia"/>
              </a:rPr>
              <a:t>r</a:t>
            </a:r>
            <a:r>
              <a:rPr sz="2100" spc="-10" dirty="0">
                <a:latin typeface="Constantia"/>
                <a:cs typeface="Constantia"/>
              </a:rPr>
              <a:t>vi</a:t>
            </a:r>
            <a:r>
              <a:rPr sz="2100" spc="-5" dirty="0">
                <a:latin typeface="Constantia"/>
                <a:cs typeface="Constantia"/>
              </a:rPr>
              <a:t>s</a:t>
            </a:r>
            <a:r>
              <a:rPr sz="2100" spc="-15" dirty="0">
                <a:latin typeface="Constantia"/>
                <a:cs typeface="Constantia"/>
              </a:rPr>
              <a:t>ed</a:t>
            </a:r>
            <a:r>
              <a:rPr sz="210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le</a:t>
            </a:r>
            <a:r>
              <a:rPr sz="2100" spc="-5" dirty="0">
                <a:latin typeface="Constantia"/>
                <a:cs typeface="Constantia"/>
              </a:rPr>
              <a:t>a</a:t>
            </a:r>
            <a:r>
              <a:rPr sz="2100" spc="-10" dirty="0">
                <a:latin typeface="Constantia"/>
                <a:cs typeface="Constantia"/>
              </a:rPr>
              <a:t>rning</a:t>
            </a:r>
            <a:endParaRPr sz="2100">
              <a:latin typeface="Constantia"/>
              <a:cs typeface="Constantia"/>
            </a:endParaRPr>
          </a:p>
          <a:p>
            <a:pPr marL="680085">
              <a:lnSpc>
                <a:spcPct val="100000"/>
              </a:lnSpc>
              <a:spcBef>
                <a:spcPts val="550"/>
              </a:spcBef>
            </a:pPr>
            <a:r>
              <a:rPr sz="1450" spc="10" dirty="0">
                <a:solidFill>
                  <a:srgbClr val="258768"/>
                </a:solidFill>
                <a:latin typeface="Wingdings"/>
                <a:cs typeface="Wingdings"/>
              </a:rPr>
              <a:t></a:t>
            </a:r>
            <a:r>
              <a:rPr sz="1450" spc="114" dirty="0">
                <a:solidFill>
                  <a:srgbClr val="258768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Constantia"/>
                <a:cs typeface="Constantia"/>
              </a:rPr>
              <a:t>U</a:t>
            </a:r>
            <a:r>
              <a:rPr sz="2050" spc="10" dirty="0">
                <a:latin typeface="Constantia"/>
                <a:cs typeface="Constantia"/>
              </a:rPr>
              <a:t>n</a:t>
            </a:r>
            <a:r>
              <a:rPr sz="2050" spc="15" dirty="0">
                <a:latin typeface="Constantia"/>
                <a:cs typeface="Constantia"/>
              </a:rPr>
              <a:t>sup</a:t>
            </a:r>
            <a:r>
              <a:rPr sz="2050" spc="5" dirty="0">
                <a:latin typeface="Constantia"/>
                <a:cs typeface="Constantia"/>
              </a:rPr>
              <a:t>e</a:t>
            </a:r>
            <a:r>
              <a:rPr sz="2050" spc="45" dirty="0">
                <a:latin typeface="Constantia"/>
                <a:cs typeface="Constantia"/>
              </a:rPr>
              <a:t>r</a:t>
            </a:r>
            <a:r>
              <a:rPr sz="2050" spc="15" dirty="0">
                <a:latin typeface="Constantia"/>
                <a:cs typeface="Constantia"/>
              </a:rPr>
              <a:t>v</a:t>
            </a:r>
            <a:r>
              <a:rPr sz="2050" spc="5" dirty="0">
                <a:latin typeface="Constantia"/>
                <a:cs typeface="Constantia"/>
              </a:rPr>
              <a:t>i</a:t>
            </a:r>
            <a:r>
              <a:rPr sz="2050" spc="10" dirty="0">
                <a:latin typeface="Constantia"/>
                <a:cs typeface="Constantia"/>
              </a:rPr>
              <a:t>sed</a:t>
            </a:r>
            <a:r>
              <a:rPr sz="2050" spc="15" dirty="0">
                <a:latin typeface="Constantia"/>
                <a:cs typeface="Constantia"/>
              </a:rPr>
              <a:t> </a:t>
            </a:r>
            <a:r>
              <a:rPr sz="2050" spc="5" dirty="0">
                <a:latin typeface="Constantia"/>
                <a:cs typeface="Constantia"/>
              </a:rPr>
              <a:t>le</a:t>
            </a:r>
            <a:r>
              <a:rPr sz="2050" spc="10" dirty="0">
                <a:latin typeface="Constantia"/>
                <a:cs typeface="Constantia"/>
              </a:rPr>
              <a:t>a</a:t>
            </a:r>
            <a:r>
              <a:rPr sz="2050" spc="5" dirty="0">
                <a:latin typeface="Constantia"/>
                <a:cs typeface="Constantia"/>
              </a:rPr>
              <a:t>rning</a:t>
            </a:r>
            <a:endParaRPr sz="2050">
              <a:latin typeface="Constantia"/>
              <a:cs typeface="Constantia"/>
            </a:endParaRPr>
          </a:p>
          <a:p>
            <a:pPr marL="680085">
              <a:lnSpc>
                <a:spcPct val="100000"/>
              </a:lnSpc>
              <a:spcBef>
                <a:spcPts val="509"/>
              </a:spcBef>
            </a:pPr>
            <a:r>
              <a:rPr sz="1450" spc="10" dirty="0">
                <a:solidFill>
                  <a:srgbClr val="258768"/>
                </a:solidFill>
                <a:latin typeface="Wingdings"/>
                <a:cs typeface="Wingdings"/>
              </a:rPr>
              <a:t></a:t>
            </a:r>
            <a:r>
              <a:rPr sz="1450" spc="114" dirty="0">
                <a:solidFill>
                  <a:srgbClr val="258768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Semi-supe</a:t>
            </a:r>
            <a:r>
              <a:rPr sz="2100" spc="25" dirty="0">
                <a:latin typeface="Constantia"/>
                <a:cs typeface="Constantia"/>
              </a:rPr>
              <a:t>r</a:t>
            </a:r>
            <a:r>
              <a:rPr sz="2100" spc="-10" dirty="0">
                <a:latin typeface="Constantia"/>
                <a:cs typeface="Constantia"/>
              </a:rPr>
              <a:t>vi</a:t>
            </a:r>
            <a:r>
              <a:rPr sz="2100" spc="-5" dirty="0">
                <a:latin typeface="Constantia"/>
                <a:cs typeface="Constantia"/>
              </a:rPr>
              <a:t>s</a:t>
            </a:r>
            <a:r>
              <a:rPr sz="2100" spc="-15" dirty="0">
                <a:latin typeface="Constantia"/>
                <a:cs typeface="Constantia"/>
              </a:rPr>
              <a:t>ed</a:t>
            </a:r>
            <a:r>
              <a:rPr sz="210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le</a:t>
            </a:r>
            <a:r>
              <a:rPr sz="2100" spc="-5" dirty="0">
                <a:latin typeface="Constantia"/>
                <a:cs typeface="Constantia"/>
              </a:rPr>
              <a:t>a</a:t>
            </a:r>
            <a:r>
              <a:rPr sz="2100" spc="-10" dirty="0">
                <a:latin typeface="Constantia"/>
                <a:cs typeface="Constantia"/>
              </a:rPr>
              <a:t>rning</a:t>
            </a:r>
            <a:endParaRPr sz="2100">
              <a:latin typeface="Constantia"/>
              <a:cs typeface="Constantia"/>
            </a:endParaRPr>
          </a:p>
          <a:p>
            <a:pPr marL="680085">
              <a:lnSpc>
                <a:spcPct val="100000"/>
              </a:lnSpc>
              <a:spcBef>
                <a:spcPts val="500"/>
              </a:spcBef>
            </a:pPr>
            <a:r>
              <a:rPr sz="1450" spc="10" dirty="0">
                <a:solidFill>
                  <a:srgbClr val="258768"/>
                </a:solidFill>
                <a:latin typeface="Wingdings"/>
                <a:cs typeface="Wingdings"/>
              </a:rPr>
              <a:t></a:t>
            </a:r>
            <a:r>
              <a:rPr sz="1450" spc="114" dirty="0">
                <a:solidFill>
                  <a:srgbClr val="258768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Constantia"/>
                <a:cs typeface="Constantia"/>
              </a:rPr>
              <a:t>R</a:t>
            </a:r>
            <a:r>
              <a:rPr sz="2100" spc="-10" dirty="0">
                <a:latin typeface="Constantia"/>
                <a:cs typeface="Constantia"/>
              </a:rPr>
              <a:t>ein</a:t>
            </a:r>
            <a:r>
              <a:rPr sz="2100" spc="-30" dirty="0">
                <a:latin typeface="Constantia"/>
                <a:cs typeface="Constantia"/>
              </a:rPr>
              <a:t>f</a:t>
            </a:r>
            <a:r>
              <a:rPr sz="2100" spc="-10" dirty="0">
                <a:latin typeface="Constantia"/>
                <a:cs typeface="Constantia"/>
              </a:rPr>
              <a:t>o</a:t>
            </a:r>
            <a:r>
              <a:rPr sz="2100" spc="-45" dirty="0">
                <a:latin typeface="Constantia"/>
                <a:cs typeface="Constantia"/>
              </a:rPr>
              <a:t>r</a:t>
            </a:r>
            <a:r>
              <a:rPr sz="2100" spc="-50" dirty="0">
                <a:latin typeface="Constantia"/>
                <a:cs typeface="Constantia"/>
              </a:rPr>
              <a:t>c</a:t>
            </a:r>
            <a:r>
              <a:rPr sz="2100" spc="-10" dirty="0">
                <a:latin typeface="Constantia"/>
                <a:cs typeface="Constantia"/>
              </a:rPr>
              <a:t>ement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le</a:t>
            </a:r>
            <a:r>
              <a:rPr sz="2100" spc="-5" dirty="0">
                <a:latin typeface="Constantia"/>
                <a:cs typeface="Constantia"/>
              </a:rPr>
              <a:t>a</a:t>
            </a:r>
            <a:r>
              <a:rPr sz="2100" spc="-10" dirty="0">
                <a:latin typeface="Constantia"/>
                <a:cs typeface="Constantia"/>
              </a:rPr>
              <a:t>rning</a:t>
            </a:r>
            <a:endParaRPr sz="21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60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监督学习：</a:t>
            </a:r>
            <a:endParaRPr sz="2400">
              <a:latin typeface="宋体"/>
              <a:cs typeface="宋体"/>
            </a:endParaRPr>
          </a:p>
          <a:p>
            <a:pPr marL="680085">
              <a:lnSpc>
                <a:spcPct val="100000"/>
              </a:lnSpc>
              <a:spcBef>
                <a:spcPts val="515"/>
              </a:spcBef>
            </a:pPr>
            <a:r>
              <a:rPr sz="1450" spc="10" dirty="0">
                <a:solidFill>
                  <a:srgbClr val="258768"/>
                </a:solidFill>
                <a:latin typeface="Wingdings"/>
                <a:cs typeface="Wingdings"/>
              </a:rPr>
              <a:t></a:t>
            </a:r>
            <a:r>
              <a:rPr sz="1450" spc="114" dirty="0">
                <a:solidFill>
                  <a:srgbClr val="258768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宋体"/>
                <a:cs typeface="宋体"/>
              </a:rPr>
              <a:t>训练数</a:t>
            </a:r>
            <a:r>
              <a:rPr sz="2100" spc="-25" dirty="0">
                <a:latin typeface="宋体"/>
                <a:cs typeface="宋体"/>
              </a:rPr>
              <a:t>据</a:t>
            </a:r>
            <a:r>
              <a:rPr sz="2100" spc="-515" dirty="0">
                <a:latin typeface="宋体"/>
                <a:cs typeface="宋体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t</a:t>
            </a:r>
            <a:r>
              <a:rPr sz="2100" spc="-50" dirty="0">
                <a:latin typeface="Constantia"/>
                <a:cs typeface="Constantia"/>
              </a:rPr>
              <a:t>r</a:t>
            </a:r>
            <a:r>
              <a:rPr sz="2100" spc="-5" dirty="0">
                <a:latin typeface="Constantia"/>
                <a:cs typeface="Constantia"/>
              </a:rPr>
              <a:t>a</a:t>
            </a:r>
            <a:r>
              <a:rPr sz="2100" spc="-10" dirty="0">
                <a:latin typeface="Constantia"/>
                <a:cs typeface="Constantia"/>
              </a:rPr>
              <a:t>ining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data</a:t>
            </a:r>
            <a:endParaRPr sz="2100">
              <a:latin typeface="Constantia"/>
              <a:cs typeface="Constantia"/>
            </a:endParaRPr>
          </a:p>
          <a:p>
            <a:pPr marL="680085">
              <a:lnSpc>
                <a:spcPct val="100000"/>
              </a:lnSpc>
              <a:spcBef>
                <a:spcPts val="550"/>
              </a:spcBef>
              <a:tabLst>
                <a:tab pos="2455545" algn="l"/>
                <a:tab pos="3260090" algn="l"/>
              </a:tabLst>
            </a:pPr>
            <a:r>
              <a:rPr sz="1450" spc="10" dirty="0">
                <a:solidFill>
                  <a:srgbClr val="258768"/>
                </a:solidFill>
                <a:latin typeface="Wingdings"/>
                <a:cs typeface="Wingdings"/>
              </a:rPr>
              <a:t></a:t>
            </a:r>
            <a:r>
              <a:rPr sz="1450" spc="114" dirty="0">
                <a:solidFill>
                  <a:srgbClr val="258768"/>
                </a:solidFill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宋体"/>
                <a:cs typeface="宋体"/>
              </a:rPr>
              <a:t>模</a:t>
            </a:r>
            <a:r>
              <a:rPr sz="2050" spc="20" dirty="0">
                <a:latin typeface="宋体"/>
                <a:cs typeface="宋体"/>
              </a:rPr>
              <a:t>型</a:t>
            </a:r>
            <a:r>
              <a:rPr sz="2050" spc="-490" dirty="0">
                <a:latin typeface="宋体"/>
                <a:cs typeface="宋体"/>
              </a:rPr>
              <a:t> </a:t>
            </a:r>
            <a:r>
              <a:rPr sz="2050" spc="25" dirty="0">
                <a:latin typeface="Constantia"/>
                <a:cs typeface="Constantia"/>
              </a:rPr>
              <a:t>m</a:t>
            </a:r>
            <a:r>
              <a:rPr sz="2050" spc="15" dirty="0">
                <a:latin typeface="Constantia"/>
                <a:cs typeface="Constantia"/>
              </a:rPr>
              <a:t>od</a:t>
            </a:r>
            <a:r>
              <a:rPr sz="2050" spc="5" dirty="0">
                <a:latin typeface="Constantia"/>
                <a:cs typeface="Constantia"/>
              </a:rPr>
              <a:t>el</a:t>
            </a:r>
            <a:r>
              <a:rPr sz="2050" dirty="0">
                <a:latin typeface="Constantia"/>
                <a:cs typeface="Constantia"/>
              </a:rPr>
              <a:t>	</a:t>
            </a:r>
            <a:r>
              <a:rPr sz="2050" spc="5" dirty="0">
                <a:latin typeface="Constantia"/>
                <a:cs typeface="Constantia"/>
              </a:rPr>
              <a:t>-------</a:t>
            </a:r>
            <a:r>
              <a:rPr sz="2050" dirty="0">
                <a:latin typeface="Constantia"/>
                <a:cs typeface="Constantia"/>
              </a:rPr>
              <a:t>	</a:t>
            </a:r>
            <a:r>
              <a:rPr sz="2050" spc="25" dirty="0">
                <a:latin typeface="宋体"/>
                <a:cs typeface="宋体"/>
              </a:rPr>
              <a:t>假设空</a:t>
            </a:r>
            <a:r>
              <a:rPr sz="2050" spc="20" dirty="0">
                <a:latin typeface="宋体"/>
                <a:cs typeface="宋体"/>
              </a:rPr>
              <a:t>间</a:t>
            </a:r>
            <a:r>
              <a:rPr sz="2050" spc="-490" dirty="0">
                <a:latin typeface="宋体"/>
                <a:cs typeface="宋体"/>
              </a:rPr>
              <a:t> </a:t>
            </a:r>
            <a:r>
              <a:rPr sz="2050" spc="-25" dirty="0">
                <a:latin typeface="Constantia"/>
                <a:cs typeface="Constantia"/>
              </a:rPr>
              <a:t>h</a:t>
            </a:r>
            <a:r>
              <a:rPr sz="2050" spc="5" dirty="0">
                <a:latin typeface="Constantia"/>
                <a:cs typeface="Constantia"/>
              </a:rPr>
              <a:t>y</a:t>
            </a:r>
            <a:r>
              <a:rPr sz="2050" spc="15" dirty="0">
                <a:latin typeface="Constantia"/>
                <a:cs typeface="Constantia"/>
              </a:rPr>
              <a:t>po</a:t>
            </a:r>
            <a:r>
              <a:rPr sz="2050" spc="5" dirty="0">
                <a:latin typeface="Constantia"/>
                <a:cs typeface="Constantia"/>
              </a:rPr>
              <a:t>the</a:t>
            </a:r>
            <a:r>
              <a:rPr sz="2050" spc="10" dirty="0">
                <a:latin typeface="Constantia"/>
                <a:cs typeface="Constantia"/>
              </a:rPr>
              <a:t>s</a:t>
            </a:r>
            <a:r>
              <a:rPr sz="2050" spc="5" dirty="0">
                <a:latin typeface="Constantia"/>
                <a:cs typeface="Constantia"/>
              </a:rPr>
              <a:t>is</a:t>
            </a:r>
            <a:endParaRPr sz="2050">
              <a:latin typeface="Constantia"/>
              <a:cs typeface="Constantia"/>
            </a:endParaRPr>
          </a:p>
          <a:p>
            <a:pPr marL="680085">
              <a:lnSpc>
                <a:spcPct val="100000"/>
              </a:lnSpc>
              <a:spcBef>
                <a:spcPts val="560"/>
              </a:spcBef>
            </a:pPr>
            <a:r>
              <a:rPr sz="1450" spc="10" dirty="0">
                <a:solidFill>
                  <a:srgbClr val="258768"/>
                </a:solidFill>
                <a:latin typeface="Wingdings"/>
                <a:cs typeface="Wingdings"/>
              </a:rPr>
              <a:t></a:t>
            </a:r>
            <a:r>
              <a:rPr sz="1450" spc="114" dirty="0">
                <a:solidFill>
                  <a:srgbClr val="258768"/>
                </a:solidFill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宋体"/>
                <a:cs typeface="宋体"/>
              </a:rPr>
              <a:t>评价准</a:t>
            </a:r>
            <a:r>
              <a:rPr sz="2050" spc="20" dirty="0">
                <a:latin typeface="宋体"/>
                <a:cs typeface="宋体"/>
              </a:rPr>
              <a:t>则</a:t>
            </a:r>
            <a:r>
              <a:rPr sz="2050" spc="-490" dirty="0">
                <a:latin typeface="宋体"/>
                <a:cs typeface="宋体"/>
              </a:rPr>
              <a:t> </a:t>
            </a:r>
            <a:r>
              <a:rPr sz="2050" spc="5" dirty="0">
                <a:latin typeface="Constantia"/>
                <a:cs typeface="Constantia"/>
              </a:rPr>
              <a:t>e</a:t>
            </a:r>
            <a:r>
              <a:rPr sz="2050" spc="-10" dirty="0">
                <a:latin typeface="Constantia"/>
                <a:cs typeface="Constantia"/>
              </a:rPr>
              <a:t>v</a:t>
            </a:r>
            <a:r>
              <a:rPr sz="2050" spc="10" dirty="0">
                <a:latin typeface="Constantia"/>
                <a:cs typeface="Constantia"/>
              </a:rPr>
              <a:t>a</a:t>
            </a:r>
            <a:r>
              <a:rPr sz="2050" spc="5" dirty="0">
                <a:latin typeface="Constantia"/>
                <a:cs typeface="Constantia"/>
              </a:rPr>
              <a:t>l</a:t>
            </a:r>
            <a:r>
              <a:rPr sz="2050" spc="15" dirty="0">
                <a:latin typeface="Constantia"/>
                <a:cs typeface="Constantia"/>
              </a:rPr>
              <a:t>ua</a:t>
            </a:r>
            <a:r>
              <a:rPr sz="2050" spc="5" dirty="0">
                <a:latin typeface="Constantia"/>
                <a:cs typeface="Constantia"/>
              </a:rPr>
              <a:t>ti</a:t>
            </a:r>
            <a:r>
              <a:rPr sz="2050" spc="15" dirty="0">
                <a:latin typeface="Constantia"/>
                <a:cs typeface="Constantia"/>
              </a:rPr>
              <a:t>o</a:t>
            </a:r>
            <a:r>
              <a:rPr sz="2050" spc="10" dirty="0">
                <a:latin typeface="Constantia"/>
                <a:cs typeface="Constantia"/>
              </a:rPr>
              <a:t>n</a:t>
            </a:r>
            <a:r>
              <a:rPr sz="2050" dirty="0">
                <a:latin typeface="Constantia"/>
                <a:cs typeface="Constantia"/>
              </a:rPr>
              <a:t> </a:t>
            </a:r>
            <a:r>
              <a:rPr sz="2050" spc="-70" dirty="0">
                <a:latin typeface="Constantia"/>
                <a:cs typeface="Constantia"/>
              </a:rPr>
              <a:t> </a:t>
            </a:r>
            <a:r>
              <a:rPr sz="2050" spc="10" dirty="0">
                <a:latin typeface="Constantia"/>
                <a:cs typeface="Constantia"/>
              </a:rPr>
              <a:t>c</a:t>
            </a:r>
            <a:r>
              <a:rPr sz="2050" spc="5" dirty="0">
                <a:latin typeface="Constantia"/>
                <a:cs typeface="Constantia"/>
              </a:rPr>
              <a:t>ri</a:t>
            </a:r>
            <a:r>
              <a:rPr sz="2050" spc="-30" dirty="0">
                <a:latin typeface="Constantia"/>
                <a:cs typeface="Constantia"/>
              </a:rPr>
              <a:t>t</a:t>
            </a:r>
            <a:r>
              <a:rPr sz="2050" spc="5" dirty="0">
                <a:latin typeface="Constantia"/>
                <a:cs typeface="Constantia"/>
              </a:rPr>
              <a:t>eri</a:t>
            </a:r>
            <a:r>
              <a:rPr sz="2050" spc="15" dirty="0">
                <a:latin typeface="Constantia"/>
                <a:cs typeface="Constantia"/>
              </a:rPr>
              <a:t>o</a:t>
            </a:r>
            <a:r>
              <a:rPr sz="2050" spc="10" dirty="0">
                <a:latin typeface="Constantia"/>
                <a:cs typeface="Constantia"/>
              </a:rPr>
              <a:t>n</a:t>
            </a:r>
            <a:r>
              <a:rPr sz="2050" spc="-25" dirty="0">
                <a:latin typeface="Constantia"/>
                <a:cs typeface="Constantia"/>
              </a:rPr>
              <a:t> </a:t>
            </a:r>
            <a:r>
              <a:rPr sz="2050" spc="5" dirty="0">
                <a:latin typeface="Constantia"/>
                <a:cs typeface="Constantia"/>
              </a:rPr>
              <a:t>--------</a:t>
            </a:r>
            <a:r>
              <a:rPr sz="2050" spc="15" dirty="0">
                <a:latin typeface="Constantia"/>
                <a:cs typeface="Constantia"/>
              </a:rPr>
              <a:t> </a:t>
            </a:r>
            <a:r>
              <a:rPr sz="2050" spc="25" dirty="0">
                <a:latin typeface="宋体"/>
                <a:cs typeface="宋体"/>
              </a:rPr>
              <a:t>策</a:t>
            </a:r>
            <a:r>
              <a:rPr sz="2050" spc="20" dirty="0">
                <a:latin typeface="宋体"/>
                <a:cs typeface="宋体"/>
              </a:rPr>
              <a:t>略</a:t>
            </a:r>
            <a:r>
              <a:rPr sz="2050" spc="-490" dirty="0">
                <a:latin typeface="宋体"/>
                <a:cs typeface="宋体"/>
              </a:rPr>
              <a:t> </a:t>
            </a:r>
            <a:r>
              <a:rPr sz="2050" spc="10" dirty="0">
                <a:latin typeface="Constantia"/>
                <a:cs typeface="Constantia"/>
              </a:rPr>
              <a:t>s</a:t>
            </a:r>
            <a:r>
              <a:rPr sz="2050" spc="5" dirty="0">
                <a:latin typeface="Constantia"/>
                <a:cs typeface="Constantia"/>
              </a:rPr>
              <a:t>t</a:t>
            </a:r>
            <a:r>
              <a:rPr sz="2050" spc="-35" dirty="0">
                <a:latin typeface="Constantia"/>
                <a:cs typeface="Constantia"/>
              </a:rPr>
              <a:t>r</a:t>
            </a:r>
            <a:r>
              <a:rPr sz="2050" spc="10" dirty="0">
                <a:latin typeface="Constantia"/>
                <a:cs typeface="Constantia"/>
              </a:rPr>
              <a:t>a</a:t>
            </a:r>
            <a:r>
              <a:rPr sz="2050" spc="-30" dirty="0">
                <a:latin typeface="Constantia"/>
                <a:cs typeface="Constantia"/>
              </a:rPr>
              <a:t>t</a:t>
            </a:r>
            <a:r>
              <a:rPr sz="2050" spc="5" dirty="0">
                <a:latin typeface="Constantia"/>
                <a:cs typeface="Constantia"/>
              </a:rPr>
              <a:t>e</a:t>
            </a:r>
            <a:r>
              <a:rPr sz="2050" spc="50" dirty="0">
                <a:latin typeface="Constantia"/>
                <a:cs typeface="Constantia"/>
              </a:rPr>
              <a:t>g</a:t>
            </a:r>
            <a:r>
              <a:rPr sz="2050" spc="5" dirty="0">
                <a:latin typeface="Constantia"/>
                <a:cs typeface="Constantia"/>
              </a:rPr>
              <a:t>y</a:t>
            </a:r>
            <a:endParaRPr sz="2050">
              <a:latin typeface="Constantia"/>
              <a:cs typeface="Constantia"/>
            </a:endParaRPr>
          </a:p>
          <a:p>
            <a:pPr marL="680085">
              <a:lnSpc>
                <a:spcPct val="100000"/>
              </a:lnSpc>
              <a:spcBef>
                <a:spcPts val="509"/>
              </a:spcBef>
            </a:pPr>
            <a:r>
              <a:rPr sz="1450" spc="10" dirty="0">
                <a:solidFill>
                  <a:srgbClr val="258768"/>
                </a:solidFill>
                <a:latin typeface="Wingdings"/>
                <a:cs typeface="Wingdings"/>
              </a:rPr>
              <a:t></a:t>
            </a:r>
            <a:r>
              <a:rPr sz="1450" spc="114" dirty="0">
                <a:solidFill>
                  <a:srgbClr val="258768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宋体"/>
                <a:cs typeface="宋体"/>
              </a:rPr>
              <a:t>算</a:t>
            </a:r>
            <a:r>
              <a:rPr sz="2100" spc="-25" dirty="0">
                <a:latin typeface="宋体"/>
                <a:cs typeface="宋体"/>
              </a:rPr>
              <a:t>法</a:t>
            </a:r>
            <a:r>
              <a:rPr sz="2100" spc="-515" dirty="0">
                <a:latin typeface="宋体"/>
                <a:cs typeface="宋体"/>
              </a:rPr>
              <a:t> </a:t>
            </a:r>
            <a:r>
              <a:rPr sz="2100" spc="-5" dirty="0">
                <a:latin typeface="Constantia"/>
                <a:cs typeface="Constantia"/>
              </a:rPr>
              <a:t>a</a:t>
            </a:r>
            <a:r>
              <a:rPr sz="2100" spc="-10" dirty="0">
                <a:latin typeface="Constantia"/>
                <a:cs typeface="Constantia"/>
              </a:rPr>
              <a:t>l</a:t>
            </a:r>
            <a:r>
              <a:rPr sz="2100" spc="-65" dirty="0">
                <a:latin typeface="Constantia"/>
                <a:cs typeface="Constantia"/>
              </a:rPr>
              <a:t>g</a:t>
            </a:r>
            <a:r>
              <a:rPr sz="2100" spc="-10" dirty="0">
                <a:latin typeface="Constantia"/>
                <a:cs typeface="Constantia"/>
              </a:rPr>
              <a:t>o</a:t>
            </a:r>
            <a:r>
              <a:rPr sz="2100" spc="-15" dirty="0">
                <a:latin typeface="Constantia"/>
                <a:cs typeface="Constantia"/>
              </a:rPr>
              <a:t>rithm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统计学</a:t>
            </a:r>
            <a:r>
              <a:rPr dirty="0"/>
              <a:t>习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/>
              <a:t>统计学习的研究：</a:t>
            </a:r>
            <a:endParaRPr sz="2400">
              <a:latin typeface="Wingdings"/>
              <a:cs typeface="Wingdings"/>
            </a:endParaRPr>
          </a:p>
          <a:p>
            <a:pPr marL="680085">
              <a:lnSpc>
                <a:spcPct val="100000"/>
              </a:lnSpc>
              <a:spcBef>
                <a:spcPts val="570"/>
              </a:spcBef>
            </a:pPr>
            <a:r>
              <a:rPr sz="1450" spc="10" dirty="0">
                <a:solidFill>
                  <a:srgbClr val="258768"/>
                </a:solidFill>
                <a:latin typeface="Wingdings"/>
                <a:cs typeface="Wingdings"/>
              </a:rPr>
              <a:t></a:t>
            </a:r>
            <a:r>
              <a:rPr sz="1450" spc="114" dirty="0">
                <a:solidFill>
                  <a:srgbClr val="258768"/>
                </a:solidFill>
                <a:latin typeface="Times New Roman"/>
                <a:cs typeface="Times New Roman"/>
              </a:rPr>
              <a:t> </a:t>
            </a:r>
            <a:r>
              <a:rPr sz="2050" spc="25" dirty="0"/>
              <a:t>统计学习方</a:t>
            </a:r>
            <a:r>
              <a:rPr sz="2050" spc="20" dirty="0"/>
              <a:t>法</a:t>
            </a:r>
            <a:endParaRPr sz="2050">
              <a:latin typeface="Times New Roman"/>
              <a:cs typeface="Times New Roman"/>
            </a:endParaRPr>
          </a:p>
          <a:p>
            <a:pPr marL="680085">
              <a:lnSpc>
                <a:spcPct val="100000"/>
              </a:lnSpc>
              <a:spcBef>
                <a:spcPts val="560"/>
              </a:spcBef>
            </a:pPr>
            <a:r>
              <a:rPr sz="1450" spc="10" dirty="0">
                <a:solidFill>
                  <a:srgbClr val="258768"/>
                </a:solidFill>
                <a:latin typeface="Wingdings"/>
                <a:cs typeface="Wingdings"/>
              </a:rPr>
              <a:t></a:t>
            </a:r>
            <a:r>
              <a:rPr sz="1450" spc="114" dirty="0">
                <a:solidFill>
                  <a:srgbClr val="258768"/>
                </a:solidFill>
                <a:latin typeface="Times New Roman"/>
                <a:cs typeface="Times New Roman"/>
              </a:rPr>
              <a:t> </a:t>
            </a:r>
            <a:r>
              <a:rPr sz="2050" spc="25" dirty="0"/>
              <a:t>统计学习理论（统计学习方法的有效性和效率和基本理论</a:t>
            </a:r>
            <a:r>
              <a:rPr sz="2050" spc="20" dirty="0"/>
              <a:t>）</a:t>
            </a:r>
            <a:endParaRPr sz="2050">
              <a:latin typeface="Times New Roman"/>
              <a:cs typeface="Times New Roman"/>
            </a:endParaRPr>
          </a:p>
          <a:p>
            <a:pPr marL="680085">
              <a:lnSpc>
                <a:spcPts val="2395"/>
              </a:lnSpc>
              <a:spcBef>
                <a:spcPts val="509"/>
              </a:spcBef>
            </a:pPr>
            <a:r>
              <a:rPr sz="1450" spc="10" dirty="0">
                <a:solidFill>
                  <a:srgbClr val="258768"/>
                </a:solidFill>
                <a:latin typeface="Wingdings"/>
                <a:cs typeface="Wingdings"/>
              </a:rPr>
              <a:t></a:t>
            </a:r>
            <a:r>
              <a:rPr sz="1450" spc="114" dirty="0">
                <a:solidFill>
                  <a:srgbClr val="258768"/>
                </a:solidFill>
                <a:latin typeface="Times New Roman"/>
                <a:cs typeface="Times New Roman"/>
              </a:rPr>
              <a:t> </a:t>
            </a:r>
            <a:r>
              <a:rPr sz="2100" spc="-15" dirty="0"/>
              <a:t>统计学习应</a:t>
            </a:r>
            <a:r>
              <a:rPr sz="2100" spc="-25" dirty="0"/>
              <a:t>用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二、监督学</a:t>
            </a:r>
            <a:r>
              <a:rPr dirty="0"/>
              <a:t>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6885305" cy="459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In</a:t>
            </a:r>
            <a:r>
              <a:rPr sz="2550" spc="10" dirty="0">
                <a:latin typeface="Constantia"/>
                <a:cs typeface="Constantia"/>
              </a:rPr>
              <a:t>s</a:t>
            </a:r>
            <a:r>
              <a:rPr sz="2550" spc="15" dirty="0">
                <a:latin typeface="Constantia"/>
                <a:cs typeface="Constantia"/>
              </a:rPr>
              <a:t>tan</a:t>
            </a:r>
            <a:r>
              <a:rPr sz="2550" spc="-40" dirty="0">
                <a:latin typeface="Constantia"/>
                <a:cs typeface="Constantia"/>
              </a:rPr>
              <a:t>c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-15" dirty="0">
                <a:latin typeface="Constantia"/>
                <a:cs typeface="Constantia"/>
              </a:rPr>
              <a:t>f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atu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130" dirty="0">
                <a:latin typeface="Constantia"/>
                <a:cs typeface="Constantia"/>
              </a:rPr>
              <a:t> </a:t>
            </a:r>
            <a:r>
              <a:rPr sz="2550" spc="-50" dirty="0">
                <a:latin typeface="Constantia"/>
                <a:cs typeface="Constantia"/>
              </a:rPr>
              <a:t>v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5" dirty="0">
                <a:latin typeface="Constantia"/>
                <a:cs typeface="Constantia"/>
              </a:rPr>
              <a:t>r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-15" dirty="0">
                <a:latin typeface="Constantia"/>
                <a:cs typeface="Constantia"/>
              </a:rPr>
              <a:t>f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atu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10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s</a:t>
            </a:r>
            <a:r>
              <a:rPr sz="2550" spc="15" dirty="0">
                <a:latin typeface="Constantia"/>
                <a:cs typeface="Constantia"/>
              </a:rPr>
              <a:t>pa</a:t>
            </a:r>
            <a:r>
              <a:rPr sz="2550" spc="-40" dirty="0">
                <a:latin typeface="Constantia"/>
                <a:cs typeface="Constantia"/>
              </a:rPr>
              <a:t>c</a:t>
            </a:r>
            <a:r>
              <a:rPr sz="2550" spc="10" dirty="0">
                <a:latin typeface="Constantia"/>
                <a:cs typeface="Constantia"/>
              </a:rPr>
              <a:t>e</a:t>
            </a:r>
            <a:endParaRPr sz="255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输入实例</a:t>
            </a:r>
            <a:r>
              <a:rPr sz="2550" spc="15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的特征向量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00" dirty="0">
              <a:latin typeface="Times New Roman"/>
              <a:cs typeface="Times New Roman"/>
            </a:endParaRPr>
          </a:p>
          <a:p>
            <a:pPr marL="1864995">
              <a:lnSpc>
                <a:spcPts val="1000"/>
              </a:lnSpc>
            </a:pPr>
            <a:endParaRPr sz="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-25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475" spc="15" baseline="21885" dirty="0">
                <a:latin typeface="Constantia"/>
                <a:cs typeface="Constantia"/>
              </a:rPr>
              <a:t>(</a:t>
            </a:r>
            <a:r>
              <a:rPr sz="2475" baseline="21885" dirty="0">
                <a:latin typeface="Constantia"/>
                <a:cs typeface="Constantia"/>
              </a:rPr>
              <a:t>i</a:t>
            </a:r>
            <a:r>
              <a:rPr sz="2475" spc="15" baseline="21885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与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475" baseline="-16835" dirty="0">
                <a:latin typeface="Constantia"/>
                <a:cs typeface="Constantia"/>
              </a:rPr>
              <a:t>i </a:t>
            </a:r>
            <a:r>
              <a:rPr sz="2475" spc="-254" baseline="-168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不同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宋体"/>
                <a:cs typeface="宋体"/>
              </a:rPr>
              <a:t>后者表示多个输入变量中的第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宋体"/>
                <a:cs typeface="宋体"/>
              </a:rPr>
              <a:t>个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282825">
              <a:lnSpc>
                <a:spcPts val="1000"/>
              </a:lnSpc>
            </a:pPr>
            <a:endParaRPr sz="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训练集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2081530">
              <a:lnSpc>
                <a:spcPts val="1000"/>
              </a:lnSpc>
            </a:pPr>
            <a:endParaRPr sz="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输入变量和输出变量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分类问题、回归问题、标注问题</a:t>
            </a:r>
            <a:endParaRPr sz="2400" dirty="0">
              <a:latin typeface="宋体"/>
              <a:cs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057400"/>
            <a:ext cx="3066525" cy="398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176882"/>
            <a:ext cx="2588625" cy="4086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3733800"/>
            <a:ext cx="3813228" cy="4052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监督学</a:t>
            </a:r>
            <a:r>
              <a:rPr dirty="0"/>
              <a:t>习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/>
              <a:t>联合概率分</a:t>
            </a:r>
            <a:r>
              <a:rPr sz="2600" spc="-30" dirty="0"/>
              <a:t>布</a:t>
            </a:r>
            <a:endParaRPr sz="2600">
              <a:latin typeface="Wingdings"/>
              <a:cs typeface="Wingdings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/>
              <a:t>假设输入与输出的随机变量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dirty="0"/>
              <a:t>和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dirty="0"/>
              <a:t>遵循联合概率分布</a:t>
            </a:r>
            <a:r>
              <a:rPr sz="2400" spc="-15" dirty="0">
                <a:latin typeface="Constantia"/>
                <a:cs typeface="Constantia"/>
              </a:rPr>
              <a:t>P(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15" dirty="0">
                <a:latin typeface="Constantia"/>
                <a:cs typeface="Constantia"/>
              </a:rPr>
              <a:t>P(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dirty="0"/>
              <a:t>为分布函数或分布密度函数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/>
              <a:t>对于学习系统来说，联合概率分布是未知的，</a:t>
            </a:r>
            <a:endParaRPr sz="2400">
              <a:latin typeface="Wingdings"/>
              <a:cs typeface="Wingdings"/>
            </a:endParaRPr>
          </a:p>
          <a:p>
            <a:pPr marL="652780" marR="80645" indent="-24701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/>
              <a:t>训练数据和测试数据被看作是依联合概率分布</a:t>
            </a:r>
            <a:r>
              <a:rPr sz="2400" spc="-15" dirty="0">
                <a:latin typeface="Constantia"/>
                <a:cs typeface="Constantia"/>
              </a:rPr>
              <a:t>P(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dirty="0"/>
              <a:t>独立 同分布产生的。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/>
              <a:t>假设空</a:t>
            </a:r>
            <a:r>
              <a:rPr sz="2600" spc="-30" dirty="0"/>
              <a:t>间</a:t>
            </a:r>
            <a:endParaRPr sz="2600">
              <a:latin typeface="Wingdings"/>
              <a:cs typeface="Wingdings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/>
              <a:t>监督学习目的是学习一个由输入到输出的映射，称为模型</a:t>
            </a:r>
            <a:endParaRPr sz="2400">
              <a:latin typeface="Wingdings"/>
              <a:cs typeface="Wingdings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/>
              <a:t>模式的集合就是假设空间（</a:t>
            </a:r>
            <a:r>
              <a:rPr sz="2400" spc="-5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spa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dirty="0"/>
              <a:t>）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/>
              <a:t>概率模型</a:t>
            </a:r>
            <a:r>
              <a:rPr sz="2400" spc="-10" dirty="0">
                <a:latin typeface="Constantia"/>
                <a:cs typeface="Constantia"/>
              </a:rPr>
              <a:t>:</a:t>
            </a:r>
            <a:r>
              <a:rPr sz="2400" spc="-10" dirty="0"/>
              <a:t>条件概率分布</a:t>
            </a:r>
            <a:r>
              <a:rPr sz="2400" spc="-15" dirty="0">
                <a:latin typeface="Constantia"/>
                <a:cs typeface="Constantia"/>
              </a:rPr>
              <a:t>P(Y</a:t>
            </a:r>
            <a:r>
              <a:rPr sz="2400" spc="-10" dirty="0">
                <a:latin typeface="Constantia"/>
                <a:cs typeface="Constantia"/>
              </a:rPr>
              <a:t>|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),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dirty="0"/>
              <a:t>决策函数：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" dirty="0">
                <a:latin typeface="Constantia"/>
                <a:cs typeface="Constantia"/>
              </a:rPr>
              <a:t>=f(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董.pptx" id="{53DC6C71-A230-4371-BBA6-DDDE53A86B5A}" vid="{FCF426DE-9AD6-4247-BF7F-EC1FF544EEF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董</Template>
  <TotalTime>674</TotalTime>
  <Words>820</Words>
  <Application>Microsoft Office PowerPoint</Application>
  <PresentationFormat>全屏显示(4:3)</PresentationFormat>
  <Paragraphs>267</Paragraphs>
  <Slides>35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宋体</vt:lpstr>
      <vt:lpstr>微软雅黑</vt:lpstr>
      <vt:lpstr>幼圆</vt:lpstr>
      <vt:lpstr>Arial</vt:lpstr>
      <vt:lpstr>Calibri</vt:lpstr>
      <vt:lpstr>Calibri Light</vt:lpstr>
      <vt:lpstr>Constantia</vt:lpstr>
      <vt:lpstr>Times New Roman</vt:lpstr>
      <vt:lpstr>Verdana</vt:lpstr>
      <vt:lpstr>Wingdings</vt:lpstr>
      <vt:lpstr>董</vt:lpstr>
      <vt:lpstr>机器学习</vt:lpstr>
      <vt:lpstr>PowerPoint 演示文稿</vt:lpstr>
      <vt:lpstr>PowerPoint 演示文稿</vt:lpstr>
      <vt:lpstr>PowerPoint 演示文稿</vt:lpstr>
      <vt:lpstr>一、统计学习</vt:lpstr>
      <vt:lpstr>统计学习</vt:lpstr>
      <vt:lpstr>统计学习</vt:lpstr>
      <vt:lpstr>二、监督学习</vt:lpstr>
      <vt:lpstr>监督学习</vt:lpstr>
      <vt:lpstr>PowerPoint 演示文稿</vt:lpstr>
      <vt:lpstr>三、统计学习三要素</vt:lpstr>
      <vt:lpstr>统计学习三要素</vt:lpstr>
      <vt:lpstr>统计学习三要素</vt:lpstr>
      <vt:lpstr>统计学习三要素</vt:lpstr>
      <vt:lpstr>PowerPoint 演示文稿</vt:lpstr>
      <vt:lpstr>统计学习三要素</vt:lpstr>
      <vt:lpstr>四、模型评估与模型选择</vt:lpstr>
      <vt:lpstr>模型评估与模型选择</vt:lpstr>
      <vt:lpstr>模型评估与模型选择</vt:lpstr>
      <vt:lpstr>模型评估与模型选择</vt:lpstr>
      <vt:lpstr>五、正则化与交叉验证</vt:lpstr>
      <vt:lpstr>正则化与交叉验证</vt:lpstr>
      <vt:lpstr>六、泛化能力 generalization ability</vt:lpstr>
      <vt:lpstr>泛化能力 generalization ability</vt:lpstr>
      <vt:lpstr>七、生成模型与判别模型</vt:lpstr>
      <vt:lpstr>生成模型与判别模型</vt:lpstr>
      <vt:lpstr>生成模型与判别模型</vt:lpstr>
      <vt:lpstr>八、分类问题</vt:lpstr>
      <vt:lpstr>分类问题</vt:lpstr>
      <vt:lpstr>分类问题</vt:lpstr>
      <vt:lpstr>九、标注问题</vt:lpstr>
      <vt:lpstr>十、回归问题</vt:lpstr>
      <vt:lpstr>标注问题</vt:lpstr>
      <vt:lpstr>回归问题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qwdong</cp:lastModifiedBy>
  <cp:revision>36</cp:revision>
  <dcterms:created xsi:type="dcterms:W3CDTF">2019-02-12T08:17:56Z</dcterms:created>
  <dcterms:modified xsi:type="dcterms:W3CDTF">2020-09-22T23:13:52Z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2016-08-09T00:00:00Z</vt:filetime>
  </property>
  <property fmtid="{D5CDD505-2E9C-101B-9397-08002B2CF9AE}" pid="3" name="LastSaved">
    <vt:filetime>2019-02-12T00:00:00Z</vt:filetime>
  </property>
</Properties>
</file>