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g"/>
  <Override PartName="/ppt/media/image11.jpg" ContentType="image/jpg"/>
  <Override PartName="/ppt/notesSlides/notesSlide6.xml" ContentType="application/vnd.openxmlformats-officedocument.presentationml.notesSlide+xml"/>
  <Override PartName="/ppt/media/image12.jpg" ContentType="image/jpg"/>
  <Override PartName="/ppt/media/image13.jpg" ContentType="image/jpg"/>
  <Override PartName="/ppt/media/image14.jpg" ContentType="image/jpg"/>
  <Override PartName="/ppt/notesSlides/notesSlide7.xml" ContentType="application/vnd.openxmlformats-officedocument.presentationml.notesSlide+xml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notesSlides/notesSlide8.xml" ContentType="application/vnd.openxmlformats-officedocument.presentationml.notesSlide+xml"/>
  <Override PartName="/ppt/media/image21.jpg" ContentType="image/jpg"/>
  <Override PartName="/ppt/media/image22.jpg" ContentType="image/jpg"/>
  <Override PartName="/ppt/media/image23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notesSlides/notesSlide11.xml" ContentType="application/vnd.openxmlformats-officedocument.presentationml.notesSlide+xml"/>
  <Override PartName="/ppt/media/image27.jpg" ContentType="image/jpg"/>
  <Override PartName="/ppt/notesSlides/notesSlide12.xml" ContentType="application/vnd.openxmlformats-officedocument.presentationml.notesSlide+xml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notesSlides/notesSlide13.xml" ContentType="application/vnd.openxmlformats-officedocument.presentationml.notesSlide+xml"/>
  <Override PartName="/ppt/media/image36.jpg" ContentType="image/jpg"/>
  <Override PartName="/ppt/media/image37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notesSlides/notesSlide16.xml" ContentType="application/vnd.openxmlformats-officedocument.presentationml.notesSlide+xml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49.jpg" ContentType="image/jpg"/>
  <Override PartName="/ppt/notesSlides/notesSlide17.xml" ContentType="application/vnd.openxmlformats-officedocument.presentationml.notesSlide+xml"/>
  <Override PartName="/ppt/media/image50.jpg" ContentType="image/jpg"/>
  <Override PartName="/ppt/media/image51.jpg" ContentType="image/jpg"/>
  <Override PartName="/ppt/notesSlides/notesSlide18.xml" ContentType="application/vnd.openxmlformats-officedocument.presentationml.notesSlide+xml"/>
  <Override PartName="/ppt/media/image52.jpg" ContentType="image/jpg"/>
  <Override PartName="/ppt/notesSlides/notesSlide19.xml" ContentType="application/vnd.openxmlformats-officedocument.presentationml.notesSlide+xml"/>
  <Override PartName="/ppt/media/image53.jpg" ContentType="image/jpg"/>
  <Override PartName="/ppt/media/image54.jpg" ContentType="image/jpg"/>
  <Override PartName="/ppt/media/image55.jpg" ContentType="image/jpg"/>
  <Override PartName="/ppt/notesSlides/notesSlide20.xml" ContentType="application/vnd.openxmlformats-officedocument.presentationml.notesSlide+xml"/>
  <Override PartName="/ppt/media/image56.jpg" ContentType="image/jpg"/>
  <Override PartName="/ppt/media/image57.jpg" ContentType="image/jpg"/>
  <Override PartName="/ppt/notesSlides/notesSlide21.xml" ContentType="application/vnd.openxmlformats-officedocument.presentationml.notesSlide+xml"/>
  <Override PartName="/ppt/media/image58.jpg" ContentType="image/jpg"/>
  <Override PartName="/ppt/notesSlides/notesSlide22.xml" ContentType="application/vnd.openxmlformats-officedocument.presentationml.notesSlide+xml"/>
  <Override PartName="/ppt/media/image59.jpg" ContentType="image/jpg"/>
  <Override PartName="/ppt/media/image60.jpg" ContentType="image/jpg"/>
  <Override PartName="/ppt/media/image61.jpg" ContentType="image/jpg"/>
  <Override PartName="/ppt/notesSlides/notesSlide23.xml" ContentType="application/vnd.openxmlformats-officedocument.presentationml.notesSlide+xml"/>
  <Override PartName="/ppt/media/image62.jpg" ContentType="image/jpg"/>
  <Override PartName="/ppt/notesSlides/notesSlide24.xml" ContentType="application/vnd.openxmlformats-officedocument.presentationml.notesSlide+xml"/>
  <Override PartName="/ppt/media/image63.jpg" ContentType="image/jpg"/>
  <Override PartName="/ppt/media/image64.jpg" ContentType="image/jpg"/>
  <Override PartName="/ppt/notesSlides/notesSlide25.xml" ContentType="application/vnd.openxmlformats-officedocument.presentationml.notesSlide+xml"/>
  <Override PartName="/ppt/media/image65.jpg" ContentType="image/jpg"/>
  <Override PartName="/ppt/media/image66.jpg" ContentType="image/jpg"/>
  <Override PartName="/ppt/media/image67.jpg" ContentType="image/jpg"/>
  <Override PartName="/ppt/media/image68.jpg" ContentType="image/jpg"/>
  <Override PartName="/ppt/media/image69.jpg" ContentType="image/jpg"/>
  <Override PartName="/ppt/media/image70.jpg" ContentType="image/jpg"/>
  <Override PartName="/ppt/notesSlides/notesSlide26.xml" ContentType="application/vnd.openxmlformats-officedocument.presentationml.notesSlide+xml"/>
  <Override PartName="/ppt/media/image71.jpg" ContentType="image/jpg"/>
  <Override PartName="/ppt/media/image72.jpg" ContentType="image/jpg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notesSlides/notesSlide27.xml" ContentType="application/vnd.openxmlformats-officedocument.presentationml.notesSlide+xml"/>
  <Override PartName="/ppt/media/image79.jpg" ContentType="image/jpg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80.jpg" ContentType="image/jpg"/>
  <Override PartName="/ppt/media/image81.jpg" ContentType="image/jpg"/>
  <Override PartName="/ppt/notesSlides/notesSlide31.xml" ContentType="application/vnd.openxmlformats-officedocument.presentationml.notesSlide+xml"/>
  <Override PartName="/ppt/media/image82.jpg" ContentType="image/jpg"/>
  <Override PartName="/ppt/media/image83.jpg" ContentType="image/jpg"/>
  <Override PartName="/ppt/media/image84.jpg" ContentType="image/jpg"/>
  <Override PartName="/ppt/notesSlides/notesSlide32.xml" ContentType="application/vnd.openxmlformats-officedocument.presentationml.notesSlide+xml"/>
  <Override PartName="/ppt/media/image85.jpg" ContentType="image/jpg"/>
  <Override PartName="/ppt/media/image86.jpg" ContentType="image/jpg"/>
  <Override PartName="/ppt/media/image87.jpg" ContentType="image/jpg"/>
  <Override PartName="/ppt/notesSlides/notesSlide33.xml" ContentType="application/vnd.openxmlformats-officedocument.presentationml.notesSlide+xml"/>
  <Override PartName="/ppt/media/image88.jpg" ContentType="image/jpg"/>
  <Override PartName="/ppt/media/image89.jpg" ContentType="image/jpg"/>
  <Override PartName="/ppt/media/image90.jpg" ContentType="image/jpg"/>
  <Override PartName="/ppt/media/image91.jpg" ContentType="image/jpg"/>
  <Override PartName="/ppt/notesSlides/notesSlide34.xml" ContentType="application/vnd.openxmlformats-officedocument.presentationml.notesSlide+xml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6.jpg" ContentType="image/jpg"/>
  <Override PartName="/ppt/media/image97.jpg" ContentType="image/jpg"/>
  <Override PartName="/ppt/media/image98.jpg" ContentType="image/jpg"/>
  <Override PartName="/ppt/media/image99.jpg" ContentType="image/jpg"/>
  <Override PartName="/ppt/notesSlides/notesSlide35.xml" ContentType="application/vnd.openxmlformats-officedocument.presentationml.notesSlide+xml"/>
  <Override PartName="/ppt/media/image100.jpg" ContentType="image/jpg"/>
  <Override PartName="/ppt/media/image101.jpg" ContentType="image/jpg"/>
  <Override PartName="/ppt/media/image102.jpg" ContentType="image/jpg"/>
  <Override PartName="/ppt/notesSlides/notesSlide36.xml" ContentType="application/vnd.openxmlformats-officedocument.presentationml.notesSlide+xml"/>
  <Override PartName="/ppt/media/image103.jpg" ContentType="image/jpg"/>
  <Override PartName="/ppt/media/image104.jpg" ContentType="image/jpg"/>
  <Override PartName="/ppt/media/image105.jpg" ContentType="image/jpg"/>
  <Override PartName="/ppt/media/image106.jpg" ContentType="image/jpg"/>
  <Override PartName="/ppt/media/image107.jpg" ContentType="image/jpg"/>
  <Override PartName="/ppt/media/image108.jpg" ContentType="image/jpg"/>
  <Override PartName="/ppt/notesSlides/notesSlide37.xml" ContentType="application/vnd.openxmlformats-officedocument.presentationml.notesSlide+xml"/>
  <Override PartName="/ppt/media/image109.jpg" ContentType="image/jpg"/>
  <Override PartName="/ppt/media/image110.jpg" ContentType="image/jpg"/>
  <Override PartName="/ppt/media/image111.jpg" ContentType="image/jpg"/>
  <Override PartName="/ppt/media/image112.jpg" ContentType="image/jpg"/>
  <Override PartName="/ppt/notesSlides/notesSlide38.xml" ContentType="application/vnd.openxmlformats-officedocument.presentationml.notesSlide+xml"/>
  <Override PartName="/ppt/media/image113.jpg" ContentType="image/jpg"/>
  <Override PartName="/ppt/media/image114.jpg" ContentType="image/jpg"/>
  <Override PartName="/ppt/media/image115.jpg" ContentType="image/jpg"/>
  <Override PartName="/ppt/media/image116.jpg" ContentType="image/jpg"/>
  <Override PartName="/ppt/media/image117.jpg" ContentType="image/jp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media/image118.jpg" ContentType="image/jpg"/>
  <Override PartName="/ppt/media/image119.jpg" ContentType="image/jpg"/>
  <Override PartName="/ppt/media/image120.jpg" ContentType="image/jpg"/>
  <Override PartName="/ppt/media/image121.jpg" ContentType="image/jpg"/>
  <Override PartName="/ppt/media/image122.jpg" ContentType="image/jpg"/>
  <Override PartName="/ppt/notesSlides/notesSlide41.xml" ContentType="application/vnd.openxmlformats-officedocument.presentationml.notesSlide+xml"/>
  <Override PartName="/ppt/media/image123.jpg" ContentType="image/jpg"/>
  <Override PartName="/ppt/media/image124.jpg" ContentType="image/jpg"/>
  <Override PartName="/ppt/media/image125.jpg" ContentType="image/jpg"/>
  <Override PartName="/ppt/media/image126.jpg" ContentType="image/jpg"/>
  <Override PartName="/ppt/media/image127.jpg" ContentType="image/jpg"/>
  <Override PartName="/ppt/notesSlides/notesSlide42.xml" ContentType="application/vnd.openxmlformats-officedocument.presentationml.notesSlide+xml"/>
  <Override PartName="/ppt/media/image128.jpg" ContentType="image/jpg"/>
  <Override PartName="/ppt/media/image129.jpg" ContentType="image/jpg"/>
  <Override PartName="/ppt/media/image130.jpg" ContentType="image/jpg"/>
  <Override PartName="/ppt/media/image131.jpg" ContentType="image/jpg"/>
  <Override PartName="/ppt/media/image132.jpg" ContentType="image/jpg"/>
  <Override PartName="/ppt/notesSlides/notesSlide43.xml" ContentType="application/vnd.openxmlformats-officedocument.presentationml.notesSlide+xml"/>
  <Override PartName="/ppt/media/image133.jpg" ContentType="image/jpg"/>
  <Override PartName="/ppt/media/image134.jpg" ContentType="image/jpg"/>
  <Override PartName="/ppt/notesSlides/notesSlide44.xml" ContentType="application/vnd.openxmlformats-officedocument.presentationml.notesSlide+xml"/>
  <Override PartName="/ppt/media/image135.jpg" ContentType="image/jpg"/>
  <Override PartName="/ppt/media/image136.jpg" ContentType="image/jpg"/>
  <Override PartName="/ppt/media/image137.jpg" ContentType="image/jpg"/>
  <Override PartName="/ppt/media/image138.jpg" ContentType="image/jpg"/>
  <Override PartName="/ppt/notesSlides/notesSlide45.xml" ContentType="application/vnd.openxmlformats-officedocument.presentationml.notesSlide+xml"/>
  <Override PartName="/ppt/media/image139.jpg" ContentType="image/jpg"/>
  <Override PartName="/ppt/media/image140.jpg" ContentType="image/jpg"/>
  <Override PartName="/ppt/media/image141.jpg" ContentType="image/jpg"/>
  <Override PartName="/ppt/media/image142.jpg" ContentType="image/jpg"/>
  <Override PartName="/ppt/media/image143.jpg" ContentType="image/jpg"/>
  <Override PartName="/ppt/media/image144.jpg" ContentType="image/jpg"/>
  <Override PartName="/ppt/notesSlides/notesSlide46.xml" ContentType="application/vnd.openxmlformats-officedocument.presentationml.notesSlide+xml"/>
  <Override PartName="/ppt/media/image145.jpg" ContentType="image/jpg"/>
  <Override PartName="/ppt/notesSlides/notesSlide47.xml" ContentType="application/vnd.openxmlformats-officedocument.presentationml.notesSlide+xml"/>
  <Override PartName="/ppt/media/image146.jpg" ContentType="image/jpg"/>
  <Override PartName="/ppt/media/image147.jpg" ContentType="image/jpg"/>
  <Override PartName="/ppt/media/image148.jpg" ContentType="image/jpg"/>
  <Override PartName="/ppt/notesSlides/notesSlide48.xml" ContentType="application/vnd.openxmlformats-officedocument.presentationml.notesSlide+xml"/>
  <Override PartName="/ppt/media/image149.jpg" ContentType="image/jpg"/>
  <Override PartName="/ppt/media/image150.jpg" ContentType="image/jpg"/>
  <Override PartName="/ppt/media/image151.jpg" ContentType="image/jpg"/>
  <Override PartName="/ppt/media/image152.jpg" ContentType="image/jpg"/>
  <Override PartName="/ppt/notesSlides/notesSlide49.xml" ContentType="application/vnd.openxmlformats-officedocument.presentationml.notesSlide+xml"/>
  <Override PartName="/ppt/media/image153.jpg" ContentType="image/jpg"/>
  <Override PartName="/ppt/media/image154.jpg" ContentType="image/jpg"/>
  <Override PartName="/ppt/media/image155.jpg" ContentType="image/jpg"/>
  <Override PartName="/ppt/media/image156.jpg" ContentType="image/jpg"/>
  <Override PartName="/ppt/media/image157.jpg" ContentType="image/jpg"/>
  <Override PartName="/ppt/media/image158.jpg" ContentType="image/jpg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66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60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87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84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04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0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477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55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72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072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1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25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384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133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916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3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789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159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345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525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85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72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360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402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970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388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018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717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71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582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37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848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1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122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783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1872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3550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360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7912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00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342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6495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0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25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0019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23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92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81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23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3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80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81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6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090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2019/4/17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28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83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79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21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8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52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2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0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28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Relationship Id="rId9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8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3" Type="http://schemas.openxmlformats.org/officeDocument/2006/relationships/image" Target="../media/image71.jpg"/><Relationship Id="rId7" Type="http://schemas.openxmlformats.org/officeDocument/2006/relationships/image" Target="../media/image7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4.jpg"/><Relationship Id="rId5" Type="http://schemas.openxmlformats.org/officeDocument/2006/relationships/image" Target="../media/image73.jpg"/><Relationship Id="rId10" Type="http://schemas.openxmlformats.org/officeDocument/2006/relationships/image" Target="../media/image78.jpg"/><Relationship Id="rId4" Type="http://schemas.openxmlformats.org/officeDocument/2006/relationships/image" Target="../media/image72.jpg"/><Relationship Id="rId9" Type="http://schemas.openxmlformats.org/officeDocument/2006/relationships/image" Target="../media/image7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g"/><Relationship Id="rId5" Type="http://schemas.openxmlformats.org/officeDocument/2006/relationships/image" Target="../media/image83.jpg"/><Relationship Id="rId4" Type="http://schemas.openxmlformats.org/officeDocument/2006/relationships/image" Target="../media/image8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jpg"/><Relationship Id="rId4" Type="http://schemas.openxmlformats.org/officeDocument/2006/relationships/image" Target="../media/image8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g"/><Relationship Id="rId5" Type="http://schemas.openxmlformats.org/officeDocument/2006/relationships/image" Target="../media/image90.jpg"/><Relationship Id="rId4" Type="http://schemas.openxmlformats.org/officeDocument/2006/relationships/image" Target="../media/image89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10" Type="http://schemas.openxmlformats.org/officeDocument/2006/relationships/image" Target="../media/image99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g"/><Relationship Id="rId3" Type="http://schemas.openxmlformats.org/officeDocument/2006/relationships/image" Target="../media/image92.jpg"/><Relationship Id="rId7" Type="http://schemas.openxmlformats.org/officeDocument/2006/relationships/image" Target="../media/image10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5.jpg"/><Relationship Id="rId5" Type="http://schemas.openxmlformats.org/officeDocument/2006/relationships/image" Target="../media/image104.jpg"/><Relationship Id="rId4" Type="http://schemas.openxmlformats.org/officeDocument/2006/relationships/image" Target="../media/image103.jpg"/><Relationship Id="rId9" Type="http://schemas.openxmlformats.org/officeDocument/2006/relationships/image" Target="../media/image10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2.jpg"/><Relationship Id="rId5" Type="http://schemas.openxmlformats.org/officeDocument/2006/relationships/image" Target="../media/image111.jpg"/><Relationship Id="rId4" Type="http://schemas.openxmlformats.org/officeDocument/2006/relationships/image" Target="../media/image11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7" Type="http://schemas.openxmlformats.org/officeDocument/2006/relationships/image" Target="../media/image1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6.jpg"/><Relationship Id="rId5" Type="http://schemas.openxmlformats.org/officeDocument/2006/relationships/image" Target="../media/image115.jpg"/><Relationship Id="rId4" Type="http://schemas.openxmlformats.org/officeDocument/2006/relationships/image" Target="../media/image11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g"/><Relationship Id="rId7" Type="http://schemas.openxmlformats.org/officeDocument/2006/relationships/image" Target="../media/image12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5" Type="http://schemas.openxmlformats.org/officeDocument/2006/relationships/image" Target="../media/image120.jpg"/><Relationship Id="rId4" Type="http://schemas.openxmlformats.org/officeDocument/2006/relationships/image" Target="../media/image11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7" Type="http://schemas.openxmlformats.org/officeDocument/2006/relationships/image" Target="../media/image1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jpg"/><Relationship Id="rId5" Type="http://schemas.openxmlformats.org/officeDocument/2006/relationships/image" Target="../media/image125.jpg"/><Relationship Id="rId4" Type="http://schemas.openxmlformats.org/officeDocument/2006/relationships/image" Target="../media/image12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7" Type="http://schemas.openxmlformats.org/officeDocument/2006/relationships/image" Target="../media/image13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jpg"/><Relationship Id="rId5" Type="http://schemas.openxmlformats.org/officeDocument/2006/relationships/image" Target="../media/image130.jpg"/><Relationship Id="rId4" Type="http://schemas.openxmlformats.org/officeDocument/2006/relationships/image" Target="../media/image12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8.jpg"/><Relationship Id="rId5" Type="http://schemas.openxmlformats.org/officeDocument/2006/relationships/image" Target="../media/image137.jpg"/><Relationship Id="rId4" Type="http://schemas.openxmlformats.org/officeDocument/2006/relationships/image" Target="../media/image136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jpg"/><Relationship Id="rId3" Type="http://schemas.openxmlformats.org/officeDocument/2006/relationships/image" Target="../media/image139.jpg"/><Relationship Id="rId7" Type="http://schemas.openxmlformats.org/officeDocument/2006/relationships/image" Target="../media/image14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jpg"/><Relationship Id="rId5" Type="http://schemas.openxmlformats.org/officeDocument/2006/relationships/image" Target="../media/image141.jpg"/><Relationship Id="rId4" Type="http://schemas.openxmlformats.org/officeDocument/2006/relationships/image" Target="../media/image14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jpg"/><Relationship Id="rId4" Type="http://schemas.openxmlformats.org/officeDocument/2006/relationships/image" Target="../media/image147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jpg"/><Relationship Id="rId5" Type="http://schemas.openxmlformats.org/officeDocument/2006/relationships/image" Target="../media/image151.jpg"/><Relationship Id="rId4" Type="http://schemas.openxmlformats.org/officeDocument/2006/relationships/image" Target="../media/image150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jpg"/><Relationship Id="rId3" Type="http://schemas.openxmlformats.org/officeDocument/2006/relationships/image" Target="../media/image153.jpg"/><Relationship Id="rId7" Type="http://schemas.openxmlformats.org/officeDocument/2006/relationships/image" Target="../media/image15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jpg"/><Relationship Id="rId5" Type="http://schemas.openxmlformats.org/officeDocument/2006/relationships/image" Target="../media/image155.jpg"/><Relationship Id="rId4" Type="http://schemas.openxmlformats.org/officeDocument/2006/relationships/image" Target="../media/image15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4560" y="1737360"/>
            <a:ext cx="4709160" cy="2468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790892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状态集合：</a:t>
            </a:r>
            <a:r>
              <a:rPr sz="2550" spc="15" dirty="0">
                <a:latin typeface="Constantia"/>
                <a:cs typeface="Constantia"/>
              </a:rPr>
              <a:t>Q={</a:t>
            </a:r>
            <a:r>
              <a:rPr sz="2550" spc="35" dirty="0">
                <a:latin typeface="宋体"/>
                <a:cs typeface="宋体"/>
              </a:rPr>
              <a:t>盒子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，盒子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，盒子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，盒子</a:t>
            </a:r>
            <a:r>
              <a:rPr sz="2550" spc="15" dirty="0">
                <a:latin typeface="Constantia"/>
                <a:cs typeface="Constantia"/>
              </a:rPr>
              <a:t>4}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20" dirty="0">
                <a:latin typeface="Constantia"/>
                <a:cs typeface="Constantia"/>
              </a:rPr>
              <a:t>N=</a:t>
            </a:r>
            <a:r>
              <a:rPr sz="2550" spc="10" dirty="0">
                <a:latin typeface="Constantia"/>
                <a:cs typeface="Constantia"/>
              </a:rPr>
              <a:t>4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4303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观测集合：</a:t>
            </a:r>
            <a:r>
              <a:rPr sz="2550" spc="15" dirty="0">
                <a:latin typeface="Constantia"/>
                <a:cs typeface="Constantia"/>
              </a:rPr>
              <a:t>V={</a:t>
            </a:r>
            <a:r>
              <a:rPr sz="2550" spc="35" dirty="0">
                <a:latin typeface="宋体"/>
                <a:cs typeface="宋体"/>
              </a:rPr>
              <a:t>红球，白球</a:t>
            </a:r>
            <a:r>
              <a:rPr sz="2550" spc="5" dirty="0">
                <a:latin typeface="Constantia"/>
                <a:cs typeface="Constantia"/>
              </a:rPr>
              <a:t>}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15" dirty="0">
                <a:latin typeface="Constantia"/>
                <a:cs typeface="Constantia"/>
              </a:rPr>
              <a:t>=</a:t>
            </a:r>
            <a:r>
              <a:rPr sz="2550" spc="10" dirty="0">
                <a:latin typeface="Constantia"/>
                <a:cs typeface="Constantia"/>
              </a:rPr>
              <a:t>2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ts val="302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初始化概率分布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921178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状态转移矩</a:t>
            </a:r>
            <a:r>
              <a:rPr sz="2550" spc="25" dirty="0">
                <a:latin typeface="宋体"/>
                <a:cs typeface="宋体"/>
              </a:rPr>
              <a:t>阵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9862" y="3870959"/>
            <a:ext cx="385000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349" y="3938594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观测矩阵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例：盒子和球模</a:t>
            </a:r>
            <a:r>
              <a:rPr dirty="0">
                <a:latin typeface="微软雅黑"/>
                <a:cs typeface="微软雅黑"/>
              </a:rPr>
              <a:t>型</a:t>
            </a:r>
          </a:p>
        </p:txBody>
      </p:sp>
      <p:sp>
        <p:nvSpPr>
          <p:cNvPr id="7" name="object 7"/>
          <p:cNvSpPr/>
          <p:nvPr/>
        </p:nvSpPr>
        <p:spPr>
          <a:xfrm>
            <a:off x="2809112" y="3056063"/>
            <a:ext cx="3651504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4528256"/>
            <a:ext cx="2880360" cy="1588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2126" y="4304029"/>
            <a:ext cx="1935479" cy="1850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观测序列的生成过</a:t>
            </a:r>
            <a:r>
              <a:rPr dirty="0">
                <a:latin typeface="微软雅黑"/>
                <a:cs typeface="微软雅黑"/>
              </a:rPr>
              <a:t>程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2203704"/>
            <a:ext cx="9083040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25958"/>
            <a:ext cx="2752725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、概率计算问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给定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计算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、学习问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ts val="3020"/>
              </a:lnSpc>
              <a:spcBef>
                <a:spcPts val="365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已知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688133"/>
            <a:ext cx="2139315" cy="167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估计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3</a:t>
            </a:r>
            <a:r>
              <a:rPr sz="2600" spc="-20" dirty="0">
                <a:latin typeface="宋体"/>
                <a:cs typeface="宋体"/>
              </a:rPr>
              <a:t>、预测问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已知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求：</a:t>
            </a:r>
            <a:r>
              <a:rPr sz="2600" spc="-30" dirty="0">
                <a:latin typeface="宋体"/>
                <a:cs typeface="宋体"/>
              </a:rPr>
              <a:t>使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376" y="3645408"/>
            <a:ext cx="214312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>
              <a:lnSpc>
                <a:spcPts val="2965"/>
              </a:lnSpc>
            </a:pP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30" dirty="0">
                <a:latin typeface="宋体"/>
                <a:cs typeface="宋体"/>
              </a:rPr>
              <a:t>使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8882" y="3688133"/>
            <a:ext cx="684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最</a:t>
            </a:r>
            <a:r>
              <a:rPr sz="2600" spc="-30" dirty="0">
                <a:latin typeface="宋体"/>
                <a:cs typeface="宋体"/>
              </a:rPr>
              <a:t>大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157" y="4114800"/>
            <a:ext cx="154559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70"/>
              </a:lnSpc>
            </a:pPr>
            <a:r>
              <a:rPr sz="2600" spc="-20" dirty="0">
                <a:latin typeface="宋体"/>
                <a:cs typeface="宋体"/>
              </a:rPr>
              <a:t>（解码</a:t>
            </a:r>
            <a:r>
              <a:rPr sz="2600" spc="-30" dirty="0"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3002" y="4993058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最大的状态序</a:t>
            </a:r>
            <a:r>
              <a:rPr sz="2600" spc="-30" dirty="0">
                <a:latin typeface="宋体"/>
                <a:cs typeface="宋体"/>
              </a:rPr>
              <a:t>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隐马尔科夫模型的三个基本问</a:t>
            </a:r>
            <a:r>
              <a:rPr sz="4450" dirty="0">
                <a:latin typeface="微软雅黑"/>
                <a:cs typeface="微软雅黑"/>
              </a:rPr>
              <a:t>题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4921" y="1961729"/>
            <a:ext cx="15880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5871" y="1968499"/>
            <a:ext cx="2130552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9083" y="3639834"/>
            <a:ext cx="1008888" cy="3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772" y="3215712"/>
            <a:ext cx="2142744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3783" y="3658462"/>
            <a:ext cx="1435608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1358" y="2436985"/>
            <a:ext cx="987551" cy="350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562928"/>
            <a:ext cx="15880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2862" y="4556619"/>
            <a:ext cx="2130552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4921" y="5043940"/>
            <a:ext cx="1011936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8303" y="5043939"/>
            <a:ext cx="1923287" cy="359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2417128" cy="176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直接计算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给定模型：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计算：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1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最直接</a:t>
            </a:r>
            <a:r>
              <a:rPr sz="2600" spc="-30" dirty="0">
                <a:latin typeface="宋体"/>
                <a:cs typeface="宋体"/>
              </a:rPr>
              <a:t>的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817" y="2012784"/>
            <a:ext cx="185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 err="1" smtClean="0">
                <a:latin typeface="宋体"/>
                <a:cs typeface="宋体"/>
              </a:rPr>
              <a:t>和观测</a:t>
            </a:r>
            <a:r>
              <a:rPr lang="zh-CN" altLang="en-US" sz="2400" dirty="0" smtClean="0">
                <a:latin typeface="宋体"/>
                <a:cs typeface="宋体"/>
              </a:rPr>
              <a:t>序列</a:t>
            </a:r>
            <a:r>
              <a:rPr sz="2400" dirty="0" smtClean="0"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9698" y="2930150"/>
            <a:ext cx="100901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965"/>
              </a:lnSpc>
            </a:pPr>
            <a:r>
              <a:rPr sz="2600" spc="-20" dirty="0">
                <a:latin typeface="宋体"/>
                <a:cs typeface="宋体"/>
              </a:rPr>
              <a:t>方法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054" y="3505200"/>
            <a:ext cx="5436546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列举所有可能的长度为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状态序列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求各个状态序列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宋体"/>
                <a:cs typeface="宋体"/>
              </a:rPr>
              <a:t>与观测序列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en-US" sz="2050" spc="-25" dirty="0" smtClean="0">
              <a:solidFill>
                <a:srgbClr val="50742E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en-US" sz="2050" spc="-25" dirty="0">
              <a:solidFill>
                <a:srgbClr val="50742E"/>
              </a:solidFill>
              <a:latin typeface="Wingdings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5" dirty="0" err="1" smtClean="0">
                <a:latin typeface="宋体"/>
                <a:cs typeface="宋体"/>
              </a:rPr>
              <a:t>然后对所有可能的状态序列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2964" y="3889465"/>
            <a:ext cx="1976236" cy="38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>
              <a:lnSpc>
                <a:spcPct val="120000"/>
              </a:lnSpc>
            </a:pPr>
            <a:r>
              <a:rPr lang="zh-CN" altLang="en-US" sz="2400" dirty="0">
                <a:latin typeface="宋体"/>
                <a:cs typeface="宋体"/>
              </a:rPr>
              <a:t>的</a:t>
            </a:r>
            <a:r>
              <a:rPr sz="2400" dirty="0" err="1" smtClean="0">
                <a:latin typeface="宋体"/>
                <a:cs typeface="宋体"/>
              </a:rPr>
              <a:t>联合概率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326" y="5198046"/>
            <a:ext cx="220662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sz="2400" dirty="0">
                <a:latin typeface="宋体"/>
                <a:cs typeface="宋体"/>
              </a:rPr>
              <a:t>求和，得到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概率计算方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10" name="object 10"/>
          <p:cNvSpPr/>
          <p:nvPr/>
        </p:nvSpPr>
        <p:spPr>
          <a:xfrm>
            <a:off x="2543555" y="2047675"/>
            <a:ext cx="15880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1531" y="1991114"/>
            <a:ext cx="2130552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3776" y="2519209"/>
            <a:ext cx="1008888" cy="3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3639" y="3530029"/>
            <a:ext cx="1923287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9483" y="3889465"/>
            <a:ext cx="2142743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4539528"/>
            <a:ext cx="1338071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8431" y="5262689"/>
            <a:ext cx="969263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二、概率计算算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直接计算</a:t>
            </a:r>
            <a:r>
              <a:rPr spc="-30" dirty="0"/>
              <a:t>法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前向算</a:t>
            </a:r>
            <a:r>
              <a:rPr spc="-30" dirty="0"/>
              <a:t>法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后向算</a:t>
            </a:r>
            <a:r>
              <a:rPr sz="2550" spc="25" dirty="0"/>
              <a:t>法</a:t>
            </a:r>
            <a:endParaRPr sz="2550">
              <a:latin typeface="Wingdings"/>
              <a:cs typeface="Wingdings"/>
            </a:endParaRPr>
          </a:p>
          <a:p>
            <a:pPr marL="12700">
              <a:lnSpc>
                <a:spcPts val="302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一些概率与期望值的计</a:t>
            </a:r>
            <a:r>
              <a:rPr sz="2550" spc="25" dirty="0"/>
              <a:t>算</a:t>
            </a:r>
            <a:endParaRPr sz="25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1988820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直接计算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状态序列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对固定的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22" y="2012784"/>
            <a:ext cx="118491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1295">
              <a:lnSpc>
                <a:spcPct val="120000"/>
              </a:lnSpc>
            </a:pPr>
            <a:r>
              <a:rPr sz="2400" dirty="0">
                <a:latin typeface="宋体"/>
                <a:cs typeface="宋体"/>
              </a:rPr>
              <a:t>概率： 测序列</a:t>
            </a:r>
            <a:r>
              <a:rPr sz="2400" dirty="0">
                <a:latin typeface="Constantia"/>
                <a:cs typeface="Constantia"/>
              </a:rPr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8192" y="2491056"/>
            <a:ext cx="2115185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状态序列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宋体"/>
                <a:cs typeface="宋体"/>
              </a:rPr>
              <a:t>，观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3552" y="2515704"/>
            <a:ext cx="3459479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740"/>
              </a:lnSpc>
            </a:pPr>
            <a:r>
              <a:rPr sz="2400" dirty="0">
                <a:latin typeface="宋体"/>
                <a:cs typeface="宋体"/>
              </a:rPr>
              <a:t>的概率：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9368" y="2970604"/>
            <a:ext cx="154749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Constantia"/>
                <a:cs typeface="Constantia"/>
              </a:rPr>
              <a:t>O</a:t>
            </a:r>
            <a:r>
              <a:rPr sz="2400" spc="20" dirty="0">
                <a:latin typeface="宋体"/>
                <a:cs typeface="宋体"/>
              </a:rPr>
              <a:t>和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宋体"/>
                <a:cs typeface="宋体"/>
              </a:rPr>
              <a:t>同时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100" y="2983553"/>
            <a:ext cx="4186554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40"/>
              </a:lnSpc>
            </a:pPr>
            <a:r>
              <a:rPr sz="2400" dirty="0">
                <a:latin typeface="宋体"/>
                <a:cs typeface="宋体"/>
              </a:rPr>
              <a:t>出现的联合概率为：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5337" y="4645494"/>
            <a:ext cx="15036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对所有可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7633" y="4652168"/>
            <a:ext cx="5154295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能的状态序列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宋体"/>
                <a:cs typeface="宋体"/>
              </a:rPr>
              <a:t>求和，得到观测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宋体"/>
                <a:cs typeface="宋体"/>
              </a:rPr>
              <a:t>的概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4232" y="4645494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宋体"/>
                <a:cs typeface="宋体"/>
              </a:rPr>
              <a:t>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概率计算方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12" name="object 12"/>
          <p:cNvSpPr/>
          <p:nvPr/>
        </p:nvSpPr>
        <p:spPr>
          <a:xfrm>
            <a:off x="5257800" y="1933951"/>
            <a:ext cx="3459479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3136" y="3374836"/>
            <a:ext cx="4090416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4252" y="3820251"/>
            <a:ext cx="5154168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0587" y="5161778"/>
            <a:ext cx="5632704" cy="125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6863" y="2034474"/>
            <a:ext cx="1923288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5058" y="2583513"/>
            <a:ext cx="1207007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55280" y="6172200"/>
            <a:ext cx="896112" cy="350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3672" y="5493956"/>
            <a:ext cx="939800" cy="526415"/>
          </a:xfrm>
          <a:custGeom>
            <a:avLst/>
            <a:gdLst/>
            <a:ahLst/>
            <a:cxnLst/>
            <a:rect l="l" t="t" r="r" b="b"/>
            <a:pathLst>
              <a:path w="939800" h="526414">
                <a:moveTo>
                  <a:pt x="927100" y="525830"/>
                </a:moveTo>
                <a:lnTo>
                  <a:pt x="12700" y="525830"/>
                </a:lnTo>
                <a:lnTo>
                  <a:pt x="10223" y="525589"/>
                </a:lnTo>
                <a:lnTo>
                  <a:pt x="0" y="513130"/>
                </a:lnTo>
                <a:lnTo>
                  <a:pt x="0" y="12700"/>
                </a:lnTo>
                <a:lnTo>
                  <a:pt x="12700" y="0"/>
                </a:lnTo>
                <a:lnTo>
                  <a:pt x="927100" y="0"/>
                </a:lnTo>
                <a:lnTo>
                  <a:pt x="9398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500430"/>
                </a:lnTo>
                <a:lnTo>
                  <a:pt x="12700" y="500430"/>
                </a:lnTo>
                <a:lnTo>
                  <a:pt x="25400" y="513130"/>
                </a:lnTo>
                <a:lnTo>
                  <a:pt x="939800" y="513130"/>
                </a:lnTo>
                <a:lnTo>
                  <a:pt x="939558" y="515607"/>
                </a:lnTo>
                <a:lnTo>
                  <a:pt x="929576" y="525589"/>
                </a:lnTo>
                <a:lnTo>
                  <a:pt x="927100" y="525830"/>
                </a:lnTo>
                <a:close/>
              </a:path>
              <a:path w="939800" h="52641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939800" h="526414">
                <a:moveTo>
                  <a:pt x="9144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914400" y="12700"/>
                </a:lnTo>
                <a:lnTo>
                  <a:pt x="914400" y="25400"/>
                </a:lnTo>
                <a:close/>
              </a:path>
              <a:path w="939800" h="526414">
                <a:moveTo>
                  <a:pt x="914400" y="513130"/>
                </a:moveTo>
                <a:lnTo>
                  <a:pt x="914400" y="12700"/>
                </a:lnTo>
                <a:lnTo>
                  <a:pt x="927100" y="25400"/>
                </a:lnTo>
                <a:lnTo>
                  <a:pt x="939800" y="25400"/>
                </a:lnTo>
                <a:lnTo>
                  <a:pt x="939800" y="500430"/>
                </a:lnTo>
                <a:lnTo>
                  <a:pt x="927100" y="500430"/>
                </a:lnTo>
                <a:lnTo>
                  <a:pt x="914400" y="513130"/>
                </a:lnTo>
                <a:close/>
              </a:path>
              <a:path w="939800" h="526414">
                <a:moveTo>
                  <a:pt x="939800" y="25400"/>
                </a:moveTo>
                <a:lnTo>
                  <a:pt x="927100" y="25400"/>
                </a:lnTo>
                <a:lnTo>
                  <a:pt x="914400" y="12700"/>
                </a:lnTo>
                <a:lnTo>
                  <a:pt x="939800" y="12700"/>
                </a:lnTo>
                <a:lnTo>
                  <a:pt x="939800" y="25400"/>
                </a:lnTo>
                <a:close/>
              </a:path>
              <a:path w="939800" h="526414">
                <a:moveTo>
                  <a:pt x="25400" y="513130"/>
                </a:moveTo>
                <a:lnTo>
                  <a:pt x="12700" y="500430"/>
                </a:lnTo>
                <a:lnTo>
                  <a:pt x="25400" y="500430"/>
                </a:lnTo>
                <a:lnTo>
                  <a:pt x="25400" y="513130"/>
                </a:lnTo>
                <a:close/>
              </a:path>
              <a:path w="939800" h="526414">
                <a:moveTo>
                  <a:pt x="914400" y="513130"/>
                </a:moveTo>
                <a:lnTo>
                  <a:pt x="25400" y="513130"/>
                </a:lnTo>
                <a:lnTo>
                  <a:pt x="25400" y="500430"/>
                </a:lnTo>
                <a:lnTo>
                  <a:pt x="914400" y="500430"/>
                </a:lnTo>
                <a:lnTo>
                  <a:pt x="914400" y="513130"/>
                </a:lnTo>
                <a:close/>
              </a:path>
              <a:path w="939800" h="526414">
                <a:moveTo>
                  <a:pt x="939800" y="513130"/>
                </a:moveTo>
                <a:lnTo>
                  <a:pt x="914400" y="513130"/>
                </a:lnTo>
                <a:lnTo>
                  <a:pt x="927100" y="500430"/>
                </a:lnTo>
                <a:lnTo>
                  <a:pt x="939800" y="500430"/>
                </a:lnTo>
                <a:lnTo>
                  <a:pt x="939800" y="513130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55280" y="5507735"/>
            <a:ext cx="914400" cy="500380"/>
          </a:xfrm>
          <a:prstGeom prst="rect">
            <a:avLst/>
          </a:prstGeom>
          <a:solidFill>
            <a:srgbClr val="50742E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复杂度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337" y="1556219"/>
            <a:ext cx="785939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前向概率定义：给定隐马尔科夫模型</a:t>
            </a:r>
            <a:r>
              <a:rPr sz="2400" spc="20" dirty="0">
                <a:latin typeface="Arial"/>
                <a:cs typeface="Arial"/>
              </a:rPr>
              <a:t>λ</a:t>
            </a:r>
            <a:r>
              <a:rPr sz="2400" spc="20" dirty="0">
                <a:latin typeface="宋体"/>
                <a:cs typeface="宋体"/>
              </a:rPr>
              <a:t>，定义到时刻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部分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352" y="1909279"/>
            <a:ext cx="185420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观测序列为： 记作：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6552" y="1909279"/>
            <a:ext cx="4547870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，且状态为</a:t>
            </a:r>
            <a:r>
              <a:rPr sz="2400" dirty="0">
                <a:latin typeface="Constantia"/>
                <a:cs typeface="Constantia"/>
              </a:rPr>
              <a:t>qi</a:t>
            </a:r>
            <a:r>
              <a:rPr sz="2400" dirty="0">
                <a:latin typeface="宋体"/>
                <a:cs typeface="宋体"/>
              </a:rPr>
              <a:t>的概率为前向概率，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337" y="4468964"/>
            <a:ext cx="1198880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初值：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递推：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终止：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前向算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7" name="object 7"/>
          <p:cNvSpPr/>
          <p:nvPr/>
        </p:nvSpPr>
        <p:spPr>
          <a:xfrm>
            <a:off x="2542032" y="2270760"/>
            <a:ext cx="4334256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511" y="2767583"/>
            <a:ext cx="5544312" cy="1380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7167" y="4364735"/>
            <a:ext cx="4151376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1992" y="4821935"/>
            <a:ext cx="5754624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6664" y="5870447"/>
            <a:ext cx="2734056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4639" y="1959864"/>
            <a:ext cx="1191767" cy="246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1328420" cy="130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因为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所以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923718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递推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前向算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5" name="object 5"/>
          <p:cNvSpPr/>
          <p:nvPr/>
        </p:nvSpPr>
        <p:spPr>
          <a:xfrm>
            <a:off x="2700527" y="1353311"/>
            <a:ext cx="4218432" cy="542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5616" y="5638800"/>
            <a:ext cx="1115568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4478" y="5099621"/>
            <a:ext cx="962025" cy="457834"/>
          </a:xfrm>
          <a:custGeom>
            <a:avLst/>
            <a:gdLst/>
            <a:ahLst/>
            <a:cxnLst/>
            <a:rect l="l" t="t" r="r" b="b"/>
            <a:pathLst>
              <a:path w="962025" h="457835">
                <a:moveTo>
                  <a:pt x="948804" y="457441"/>
                </a:moveTo>
                <a:lnTo>
                  <a:pt x="12700" y="457441"/>
                </a:lnTo>
                <a:lnTo>
                  <a:pt x="10223" y="457200"/>
                </a:lnTo>
                <a:lnTo>
                  <a:pt x="0" y="444741"/>
                </a:lnTo>
                <a:lnTo>
                  <a:pt x="0" y="12700"/>
                </a:lnTo>
                <a:lnTo>
                  <a:pt x="12700" y="0"/>
                </a:lnTo>
                <a:lnTo>
                  <a:pt x="948804" y="0"/>
                </a:lnTo>
                <a:lnTo>
                  <a:pt x="96150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32041"/>
                </a:lnTo>
                <a:lnTo>
                  <a:pt x="12700" y="432041"/>
                </a:lnTo>
                <a:lnTo>
                  <a:pt x="25400" y="444741"/>
                </a:lnTo>
                <a:lnTo>
                  <a:pt x="961504" y="444741"/>
                </a:lnTo>
                <a:lnTo>
                  <a:pt x="961263" y="447230"/>
                </a:lnTo>
                <a:lnTo>
                  <a:pt x="951280" y="457200"/>
                </a:lnTo>
                <a:lnTo>
                  <a:pt x="948804" y="457441"/>
                </a:lnTo>
                <a:close/>
              </a:path>
              <a:path w="962025" h="4578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962025" h="457835">
                <a:moveTo>
                  <a:pt x="93610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936104" y="12700"/>
                </a:lnTo>
                <a:lnTo>
                  <a:pt x="936104" y="25400"/>
                </a:lnTo>
                <a:close/>
              </a:path>
              <a:path w="962025" h="457835">
                <a:moveTo>
                  <a:pt x="936104" y="444741"/>
                </a:moveTo>
                <a:lnTo>
                  <a:pt x="936104" y="12700"/>
                </a:lnTo>
                <a:lnTo>
                  <a:pt x="948804" y="25400"/>
                </a:lnTo>
                <a:lnTo>
                  <a:pt x="961504" y="25400"/>
                </a:lnTo>
                <a:lnTo>
                  <a:pt x="961504" y="432041"/>
                </a:lnTo>
                <a:lnTo>
                  <a:pt x="948804" y="432041"/>
                </a:lnTo>
                <a:lnTo>
                  <a:pt x="936104" y="444741"/>
                </a:lnTo>
                <a:close/>
              </a:path>
              <a:path w="962025" h="457835">
                <a:moveTo>
                  <a:pt x="961504" y="25400"/>
                </a:moveTo>
                <a:lnTo>
                  <a:pt x="948804" y="25400"/>
                </a:lnTo>
                <a:lnTo>
                  <a:pt x="936104" y="12700"/>
                </a:lnTo>
                <a:lnTo>
                  <a:pt x="961504" y="12700"/>
                </a:lnTo>
                <a:lnTo>
                  <a:pt x="961504" y="25400"/>
                </a:lnTo>
                <a:close/>
              </a:path>
              <a:path w="962025" h="457835">
                <a:moveTo>
                  <a:pt x="25400" y="444741"/>
                </a:moveTo>
                <a:lnTo>
                  <a:pt x="12700" y="432041"/>
                </a:lnTo>
                <a:lnTo>
                  <a:pt x="25400" y="432041"/>
                </a:lnTo>
                <a:lnTo>
                  <a:pt x="25400" y="444741"/>
                </a:lnTo>
                <a:close/>
              </a:path>
              <a:path w="962025" h="457835">
                <a:moveTo>
                  <a:pt x="936104" y="444741"/>
                </a:moveTo>
                <a:lnTo>
                  <a:pt x="25400" y="444741"/>
                </a:lnTo>
                <a:lnTo>
                  <a:pt x="25400" y="432041"/>
                </a:lnTo>
                <a:lnTo>
                  <a:pt x="936104" y="432041"/>
                </a:lnTo>
                <a:lnTo>
                  <a:pt x="936104" y="444741"/>
                </a:lnTo>
                <a:close/>
              </a:path>
              <a:path w="962025" h="457835">
                <a:moveTo>
                  <a:pt x="961504" y="444741"/>
                </a:moveTo>
                <a:lnTo>
                  <a:pt x="936104" y="444741"/>
                </a:lnTo>
                <a:lnTo>
                  <a:pt x="948804" y="432041"/>
                </a:lnTo>
                <a:lnTo>
                  <a:pt x="961504" y="432041"/>
                </a:lnTo>
                <a:lnTo>
                  <a:pt x="961504" y="444741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8664" y="5111496"/>
            <a:ext cx="935990" cy="433070"/>
          </a:xfrm>
          <a:prstGeom prst="rect">
            <a:avLst/>
          </a:prstGeom>
          <a:solidFill>
            <a:srgbClr val="50742E"/>
          </a:solidFill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复杂度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826262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减少计算量的原因在于每一次计算，直接引用前一个</a:t>
            </a:r>
            <a:r>
              <a:rPr sz="2600" spc="-30" dirty="0">
                <a:latin typeface="宋体"/>
                <a:cs typeface="宋体"/>
              </a:rPr>
              <a:t>时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刻的计算结果，避免重复计算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前向算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4" name="object 4"/>
          <p:cNvSpPr/>
          <p:nvPr/>
        </p:nvSpPr>
        <p:spPr>
          <a:xfrm>
            <a:off x="7595616" y="5638800"/>
            <a:ext cx="1115568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4478" y="5099621"/>
            <a:ext cx="962025" cy="457834"/>
          </a:xfrm>
          <a:custGeom>
            <a:avLst/>
            <a:gdLst/>
            <a:ahLst/>
            <a:cxnLst/>
            <a:rect l="l" t="t" r="r" b="b"/>
            <a:pathLst>
              <a:path w="962025" h="457835">
                <a:moveTo>
                  <a:pt x="948804" y="457441"/>
                </a:moveTo>
                <a:lnTo>
                  <a:pt x="12700" y="457441"/>
                </a:lnTo>
                <a:lnTo>
                  <a:pt x="10223" y="457200"/>
                </a:lnTo>
                <a:lnTo>
                  <a:pt x="0" y="444741"/>
                </a:lnTo>
                <a:lnTo>
                  <a:pt x="0" y="12700"/>
                </a:lnTo>
                <a:lnTo>
                  <a:pt x="12700" y="0"/>
                </a:lnTo>
                <a:lnTo>
                  <a:pt x="948804" y="0"/>
                </a:lnTo>
                <a:lnTo>
                  <a:pt x="96150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32041"/>
                </a:lnTo>
                <a:lnTo>
                  <a:pt x="12700" y="432041"/>
                </a:lnTo>
                <a:lnTo>
                  <a:pt x="25400" y="444741"/>
                </a:lnTo>
                <a:lnTo>
                  <a:pt x="961504" y="444741"/>
                </a:lnTo>
                <a:lnTo>
                  <a:pt x="961263" y="447230"/>
                </a:lnTo>
                <a:lnTo>
                  <a:pt x="951280" y="457200"/>
                </a:lnTo>
                <a:lnTo>
                  <a:pt x="948804" y="457441"/>
                </a:lnTo>
                <a:close/>
              </a:path>
              <a:path w="962025" h="4578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962025" h="457835">
                <a:moveTo>
                  <a:pt x="93610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936104" y="12700"/>
                </a:lnTo>
                <a:lnTo>
                  <a:pt x="936104" y="25400"/>
                </a:lnTo>
                <a:close/>
              </a:path>
              <a:path w="962025" h="457835">
                <a:moveTo>
                  <a:pt x="936104" y="444741"/>
                </a:moveTo>
                <a:lnTo>
                  <a:pt x="936104" y="12700"/>
                </a:lnTo>
                <a:lnTo>
                  <a:pt x="948804" y="25400"/>
                </a:lnTo>
                <a:lnTo>
                  <a:pt x="961504" y="25400"/>
                </a:lnTo>
                <a:lnTo>
                  <a:pt x="961504" y="432041"/>
                </a:lnTo>
                <a:lnTo>
                  <a:pt x="948804" y="432041"/>
                </a:lnTo>
                <a:lnTo>
                  <a:pt x="936104" y="444741"/>
                </a:lnTo>
                <a:close/>
              </a:path>
              <a:path w="962025" h="457835">
                <a:moveTo>
                  <a:pt x="961504" y="25400"/>
                </a:moveTo>
                <a:lnTo>
                  <a:pt x="948804" y="25400"/>
                </a:lnTo>
                <a:lnTo>
                  <a:pt x="936104" y="12700"/>
                </a:lnTo>
                <a:lnTo>
                  <a:pt x="961504" y="12700"/>
                </a:lnTo>
                <a:lnTo>
                  <a:pt x="961504" y="25400"/>
                </a:lnTo>
                <a:close/>
              </a:path>
              <a:path w="962025" h="457835">
                <a:moveTo>
                  <a:pt x="25400" y="444741"/>
                </a:moveTo>
                <a:lnTo>
                  <a:pt x="12700" y="432041"/>
                </a:lnTo>
                <a:lnTo>
                  <a:pt x="25400" y="432041"/>
                </a:lnTo>
                <a:lnTo>
                  <a:pt x="25400" y="444741"/>
                </a:lnTo>
                <a:close/>
              </a:path>
              <a:path w="962025" h="457835">
                <a:moveTo>
                  <a:pt x="936104" y="444741"/>
                </a:moveTo>
                <a:lnTo>
                  <a:pt x="25400" y="444741"/>
                </a:lnTo>
                <a:lnTo>
                  <a:pt x="25400" y="432041"/>
                </a:lnTo>
                <a:lnTo>
                  <a:pt x="936104" y="432041"/>
                </a:lnTo>
                <a:lnTo>
                  <a:pt x="936104" y="444741"/>
                </a:lnTo>
                <a:close/>
              </a:path>
              <a:path w="962025" h="457835">
                <a:moveTo>
                  <a:pt x="961504" y="444741"/>
                </a:moveTo>
                <a:lnTo>
                  <a:pt x="936104" y="444741"/>
                </a:lnTo>
                <a:lnTo>
                  <a:pt x="948804" y="432041"/>
                </a:lnTo>
                <a:lnTo>
                  <a:pt x="961504" y="432041"/>
                </a:lnTo>
                <a:lnTo>
                  <a:pt x="961504" y="444741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8664" y="5111496"/>
            <a:ext cx="935990" cy="433070"/>
          </a:xfrm>
          <a:prstGeom prst="rect">
            <a:avLst/>
          </a:prstGeom>
          <a:solidFill>
            <a:srgbClr val="50742E"/>
          </a:solidFill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复杂度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2648" y="2651760"/>
            <a:ext cx="6147815" cy="387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567" y="1243583"/>
            <a:ext cx="6696456" cy="130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2709672"/>
            <a:ext cx="6263640" cy="332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" y="3206495"/>
            <a:ext cx="6827520" cy="2377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13893"/>
            <a:ext cx="450088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隐马尔科夫模型的基本概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1948868"/>
            <a:ext cx="2519680" cy="125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概率计算算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学习算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4.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预测算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305" y="377127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591" y="1045463"/>
            <a:ext cx="7979664" cy="4968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7711" y="5949696"/>
            <a:ext cx="4797551" cy="908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751" y="1572767"/>
            <a:ext cx="6672072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28695"/>
            <a:ext cx="7886700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35" dirty="0"/>
              <a:t>定义</a:t>
            </a:r>
            <a:r>
              <a:rPr sz="2600" spc="15" dirty="0">
                <a:latin typeface="Constantia"/>
                <a:cs typeface="Constantia"/>
              </a:rPr>
              <a:t>10</a:t>
            </a:r>
            <a:r>
              <a:rPr sz="2600" spc="5" dirty="0">
                <a:latin typeface="Constantia"/>
                <a:cs typeface="Constantia"/>
              </a:rPr>
              <a:t>.3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35" dirty="0"/>
              <a:t>后向概率：给定隐马尔科夫模型</a:t>
            </a:r>
            <a:r>
              <a:rPr sz="2600" spc="15" dirty="0">
                <a:latin typeface="Arial"/>
                <a:cs typeface="Arial"/>
              </a:rPr>
              <a:t>λ</a:t>
            </a:r>
            <a:r>
              <a:rPr sz="2600" spc="35" dirty="0"/>
              <a:t>，定义在</a:t>
            </a:r>
            <a:r>
              <a:rPr sz="2600" spc="25" dirty="0"/>
              <a:t>时</a:t>
            </a:r>
            <a:r>
              <a:rPr sz="2600" spc="10" dirty="0"/>
              <a:t> </a:t>
            </a:r>
            <a:r>
              <a:rPr sz="2600" spc="-20" dirty="0"/>
              <a:t>刻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/>
              <a:t>状态为</a:t>
            </a:r>
            <a:r>
              <a:rPr sz="2600" spc="-10" dirty="0">
                <a:latin typeface="Constantia"/>
                <a:cs typeface="Constantia"/>
              </a:rPr>
              <a:t>qi</a:t>
            </a:r>
            <a:r>
              <a:rPr sz="2600" spc="-20" dirty="0"/>
              <a:t>的条件下，从</a:t>
            </a:r>
            <a:r>
              <a:rPr sz="2600" spc="-10" dirty="0">
                <a:latin typeface="Constantia"/>
                <a:cs typeface="Constantia"/>
              </a:rPr>
              <a:t>t+1</a:t>
            </a:r>
            <a:r>
              <a:rPr sz="2600" spc="-20" dirty="0"/>
              <a:t>到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spc="-20" dirty="0"/>
              <a:t>的部分观测序列为</a:t>
            </a:r>
            <a:r>
              <a:rPr sz="2600" spc="-30" dirty="0"/>
              <a:t>：</a:t>
            </a:r>
            <a:endParaRPr sz="2600" dirty="0">
              <a:latin typeface="Constantia"/>
              <a:cs typeface="Constantia"/>
            </a:endParaRPr>
          </a:p>
          <a:p>
            <a:pPr marL="287020">
              <a:lnSpc>
                <a:spcPts val="2965"/>
              </a:lnSpc>
              <a:spcBef>
                <a:spcPts val="5"/>
              </a:spcBef>
            </a:pPr>
            <a:r>
              <a:rPr sz="2600" spc="-20" dirty="0"/>
              <a:t>的概率为后向概率，记作</a:t>
            </a:r>
            <a:r>
              <a:rPr sz="2600" spc="-30" dirty="0"/>
              <a:t>：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448436" y="605065"/>
            <a:ext cx="256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后向算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548354"/>
            <a:ext cx="1801368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3587236"/>
            <a:ext cx="5215128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4419600"/>
            <a:ext cx="7982711" cy="408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后向算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728472" y="1584960"/>
            <a:ext cx="7495032" cy="5084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4871138"/>
            <a:ext cx="691388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前向后向统一写为：</a:t>
            </a:r>
            <a:r>
              <a:rPr sz="2550" spc="25" dirty="0">
                <a:latin typeface="宋体"/>
                <a:cs typeface="宋体"/>
              </a:rPr>
              <a:t>（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15" dirty="0">
                <a:latin typeface="Constantia"/>
                <a:cs typeface="Constantia"/>
              </a:rPr>
              <a:t>t=</a:t>
            </a:r>
            <a:r>
              <a:rPr sz="2550" spc="5" dirty="0">
                <a:latin typeface="Constantia"/>
                <a:cs typeface="Constantia"/>
              </a:rPr>
              <a:t>1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和</a:t>
            </a:r>
            <a:r>
              <a:rPr sz="2550" spc="15" dirty="0">
                <a:latin typeface="Constantia"/>
                <a:cs typeface="Constantia"/>
              </a:rPr>
              <a:t>t=T-1</a:t>
            </a:r>
            <a:r>
              <a:rPr sz="2550" spc="35" dirty="0">
                <a:latin typeface="宋体"/>
                <a:cs typeface="宋体"/>
              </a:rPr>
              <a:t>分别对应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41" y="613398"/>
            <a:ext cx="256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后向算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999744"/>
            <a:ext cx="4352544" cy="3672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208" y="5589879"/>
            <a:ext cx="7259967" cy="93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一些概率和期望值的计</a:t>
            </a:r>
            <a:r>
              <a:rPr dirty="0">
                <a:latin typeface="微软雅黑"/>
                <a:cs typeface="微软雅黑"/>
              </a:rPr>
              <a:t>算</a:t>
            </a:r>
          </a:p>
        </p:txBody>
      </p:sp>
      <p:sp>
        <p:nvSpPr>
          <p:cNvPr id="3" name="object 3"/>
          <p:cNvSpPr/>
          <p:nvPr/>
        </p:nvSpPr>
        <p:spPr>
          <a:xfrm>
            <a:off x="682751" y="1993392"/>
            <a:ext cx="7272528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0632" y="2566416"/>
            <a:ext cx="3148584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727" y="3355847"/>
            <a:ext cx="4919472" cy="795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4395215"/>
            <a:ext cx="3672839" cy="451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8944" y="5157215"/>
            <a:ext cx="4248911" cy="1301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4895" y="2609088"/>
            <a:ext cx="359663" cy="387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895" y="1557527"/>
            <a:ext cx="6440424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359" y="2017776"/>
            <a:ext cx="4319016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3376" y="2017776"/>
            <a:ext cx="1091184" cy="45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0" y="2529839"/>
            <a:ext cx="4538472" cy="496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536" y="3624071"/>
            <a:ext cx="7784592" cy="1225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463" y="3026664"/>
            <a:ext cx="3307079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5232" y="5020055"/>
            <a:ext cx="6315456" cy="560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0383" y="5650991"/>
            <a:ext cx="4422648" cy="12070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一些概率和期望值的计</a:t>
            </a:r>
            <a:r>
              <a:rPr dirty="0">
                <a:latin typeface="微软雅黑"/>
                <a:cs typeface="微软雅黑"/>
              </a:rPr>
              <a:t>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一些概率和期望值的计</a:t>
            </a:r>
            <a:r>
              <a:rPr dirty="0">
                <a:latin typeface="微软雅黑"/>
                <a:cs typeface="微软雅黑"/>
              </a:rPr>
              <a:t>算</a:t>
            </a:r>
          </a:p>
        </p:txBody>
      </p:sp>
      <p:sp>
        <p:nvSpPr>
          <p:cNvPr id="3" name="object 3"/>
          <p:cNvSpPr/>
          <p:nvPr/>
        </p:nvSpPr>
        <p:spPr>
          <a:xfrm>
            <a:off x="252984" y="1844039"/>
            <a:ext cx="8638032" cy="475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三、学习算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835525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监督学习方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Baum-</a:t>
            </a:r>
            <a:r>
              <a:rPr sz="2550" spc="-150" dirty="0">
                <a:latin typeface="Constantia"/>
                <a:cs typeface="Constantia"/>
              </a:rPr>
              <a:t>W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10" dirty="0">
                <a:latin typeface="Constantia"/>
                <a:cs typeface="Constantia"/>
              </a:rPr>
              <a:t>h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算</a:t>
            </a:r>
            <a:r>
              <a:rPr sz="2550" spc="25" dirty="0"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Baum-</a:t>
            </a:r>
            <a:r>
              <a:rPr sz="2600" spc="-204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elch</a:t>
            </a:r>
            <a:r>
              <a:rPr sz="2600" spc="-20" dirty="0">
                <a:latin typeface="宋体"/>
                <a:cs typeface="宋体"/>
              </a:rPr>
              <a:t>模型参数估计公</a:t>
            </a:r>
            <a:r>
              <a:rPr sz="2600" spc="-30" dirty="0">
                <a:latin typeface="宋体"/>
                <a:cs typeface="宋体"/>
              </a:rPr>
              <a:t>式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7992745" cy="308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监督学习方法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假设训练数据是包括观测序列</a:t>
            </a:r>
            <a:r>
              <a:rPr sz="2400" spc="40" dirty="0">
                <a:latin typeface="Constantia"/>
                <a:cs typeface="Constantia"/>
              </a:rPr>
              <a:t>O</a:t>
            </a:r>
            <a:r>
              <a:rPr sz="2400" spc="40" dirty="0">
                <a:latin typeface="宋体"/>
                <a:cs typeface="宋体"/>
              </a:rPr>
              <a:t>和对应的状态序列</a:t>
            </a:r>
            <a:r>
              <a:rPr sz="2400" spc="-10" dirty="0">
                <a:latin typeface="Constantia"/>
                <a:cs typeface="Constantia"/>
              </a:rPr>
              <a:t>I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50">
              <a:latin typeface="Times New Roman"/>
              <a:cs typeface="Times New Roman"/>
            </a:endParaRPr>
          </a:p>
          <a:p>
            <a:pPr marL="2142490">
              <a:lnSpc>
                <a:spcPts val="1000"/>
              </a:lnSpc>
            </a:pPr>
            <a:endParaRPr sz="35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48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可以利用极大似然估计法来估计隐马尔可夫模型参数。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非监督学习方法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假设训练数据只有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5" dirty="0">
                <a:latin typeface="宋体"/>
                <a:cs typeface="宋体"/>
              </a:rPr>
              <a:t>个长度为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的观测序</a:t>
            </a:r>
            <a:r>
              <a:rPr sz="2400" spc="-10" dirty="0">
                <a:latin typeface="Constantia"/>
                <a:cs typeface="Constantia"/>
              </a:rPr>
              <a:t>{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1,</a:t>
            </a:r>
            <a:r>
              <a:rPr sz="2400" dirty="0">
                <a:latin typeface="Constantia"/>
                <a:cs typeface="Constantia"/>
              </a:rPr>
              <a:t>O2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…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s},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采用</a:t>
            </a:r>
            <a:r>
              <a:rPr sz="2400" spc="20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m-</a:t>
            </a:r>
            <a:r>
              <a:rPr sz="2400" spc="-20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宋体"/>
                <a:cs typeface="宋体"/>
              </a:rPr>
              <a:t>算法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一、隐马尔科夫模型的基本概</a:t>
            </a:r>
            <a:r>
              <a:rPr sz="4450" dirty="0">
                <a:latin typeface="微软雅黑"/>
                <a:cs typeface="微软雅黑"/>
              </a:rPr>
              <a:t>念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780915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隐马尔科夫模型的定</a:t>
            </a:r>
            <a:r>
              <a:rPr sz="2600" spc="-30" dirty="0">
                <a:latin typeface="宋体"/>
                <a:cs typeface="宋体"/>
              </a:rPr>
              <a:t>义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观测序列的生成过</a:t>
            </a:r>
            <a:r>
              <a:rPr sz="2600" spc="-30" dirty="0">
                <a:latin typeface="宋体"/>
                <a:cs typeface="宋体"/>
              </a:rPr>
              <a:t>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应马尔科夫模型的</a:t>
            </a:r>
            <a:r>
              <a:rPr sz="2600" spc="-15" dirty="0">
                <a:latin typeface="Constantia"/>
                <a:cs typeface="Constantia"/>
              </a:rPr>
              <a:t>3</a:t>
            </a:r>
            <a:r>
              <a:rPr sz="2600" spc="-20" dirty="0">
                <a:latin typeface="宋体"/>
                <a:cs typeface="宋体"/>
              </a:rPr>
              <a:t>个基本问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监督学习方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173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已知</a:t>
            </a:r>
            <a:r>
              <a:rPr spc="-30" dirty="0"/>
              <a:t>：</a:t>
            </a:r>
            <a:endParaRPr sz="245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/>
              <a:t>、</a:t>
            </a:r>
            <a:r>
              <a:rPr sz="2550" spc="35" dirty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sz="2550" spc="25" dirty="0">
                <a:latin typeface="宋体" panose="02010600030101010101" pitchFamily="2" charset="-122"/>
                <a:ea typeface="宋体" panose="02010600030101010101" pitchFamily="2" charset="-122"/>
              </a:rPr>
              <a:t>移</a:t>
            </a:r>
            <a:endParaRPr sz="2550" dirty="0">
              <a:latin typeface="宋体" panose="02010600030101010101" pitchFamily="2" charset="-122"/>
              <a:ea typeface="宋体" panose="02010600030101010101" pitchFamily="2" charset="-122"/>
              <a:cs typeface="Constantia"/>
            </a:endParaRPr>
          </a:p>
          <a:p>
            <a:pPr marL="287020" marR="5080" indent="-274320">
              <a:lnSpc>
                <a:spcPct val="101600"/>
              </a:lnSpc>
              <a:spcBef>
                <a:spcPts val="5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设样本中时刻</a:t>
            </a:r>
            <a:r>
              <a:rPr spc="-5" dirty="0">
                <a:latin typeface="Constantia"/>
                <a:cs typeface="Constantia"/>
              </a:rPr>
              <a:t>t</a:t>
            </a:r>
            <a:r>
              <a:rPr spc="-20" dirty="0"/>
              <a:t>处于状态</a:t>
            </a:r>
            <a:r>
              <a:rPr spc="-10" dirty="0">
                <a:latin typeface="Constantia"/>
                <a:cs typeface="Constantia"/>
              </a:rPr>
              <a:t>i</a:t>
            </a:r>
            <a:r>
              <a:rPr spc="-20" dirty="0"/>
              <a:t>，时刻</a:t>
            </a:r>
            <a:r>
              <a:rPr spc="-10" dirty="0">
                <a:latin typeface="Constantia"/>
                <a:cs typeface="Constantia"/>
              </a:rPr>
              <a:t>t+1</a:t>
            </a:r>
            <a:r>
              <a:rPr spc="-20" dirty="0"/>
              <a:t>转移到状态</a:t>
            </a:r>
            <a:r>
              <a:rPr spc="-10" dirty="0">
                <a:latin typeface="Constantia"/>
                <a:cs typeface="Constantia"/>
              </a:rPr>
              <a:t>j</a:t>
            </a:r>
            <a:r>
              <a:rPr spc="-20" dirty="0"/>
              <a:t>的频</a:t>
            </a:r>
            <a:r>
              <a:rPr spc="-30" dirty="0"/>
              <a:t>数</a:t>
            </a:r>
            <a:r>
              <a:rPr spc="-15" dirty="0"/>
              <a:t> </a:t>
            </a:r>
            <a:r>
              <a:rPr sz="2550" spc="35" dirty="0"/>
              <a:t>为</a:t>
            </a:r>
            <a:r>
              <a:rPr sz="2550" spc="20" dirty="0">
                <a:latin typeface="Constantia"/>
                <a:cs typeface="Constantia"/>
              </a:rPr>
              <a:t>A</a:t>
            </a:r>
            <a:r>
              <a:rPr sz="2475" baseline="-16835" dirty="0">
                <a:latin typeface="Constantia"/>
                <a:cs typeface="Constantia"/>
              </a:rPr>
              <a:t>ij</a:t>
            </a:r>
            <a:r>
              <a:rPr sz="2550" spc="35" dirty="0"/>
              <a:t>，那么状态转移概率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475" baseline="-16835" dirty="0">
                <a:latin typeface="Constantia"/>
                <a:cs typeface="Constantia"/>
              </a:rPr>
              <a:t>ij</a:t>
            </a:r>
            <a:r>
              <a:rPr sz="2550" spc="35" dirty="0"/>
              <a:t>的估计是</a:t>
            </a:r>
            <a:r>
              <a:rPr sz="2550" spc="25" dirty="0"/>
              <a:t>：</a:t>
            </a:r>
            <a:endParaRPr sz="255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1903179"/>
            <a:ext cx="27070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概率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475" baseline="-16835" dirty="0">
                <a:latin typeface="Constantia"/>
                <a:cs typeface="Constantia"/>
              </a:rPr>
              <a:t>ij</a:t>
            </a:r>
            <a:r>
              <a:rPr sz="2550" spc="35" dirty="0">
                <a:latin typeface="宋体"/>
                <a:cs typeface="宋体"/>
              </a:rPr>
              <a:t>的估计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4690" y="1437248"/>
            <a:ext cx="2706624" cy="35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8695" y="4148328"/>
            <a:ext cx="5693663" cy="1258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监督学习方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48844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已知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、观</a:t>
            </a:r>
            <a:r>
              <a:rPr sz="2550" spc="25" dirty="0">
                <a:latin typeface="宋体"/>
                <a:cs typeface="宋体"/>
              </a:rPr>
              <a:t>测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127" y="2002535"/>
            <a:ext cx="27349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概率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475" baseline="-16835" dirty="0">
                <a:latin typeface="Constantia"/>
                <a:cs typeface="Constantia"/>
              </a:rPr>
              <a:t>j</a:t>
            </a:r>
            <a:r>
              <a:rPr sz="2550" spc="15" dirty="0">
                <a:latin typeface="Constantia"/>
                <a:cs typeface="Constantia"/>
              </a:rPr>
              <a:t>(k)</a:t>
            </a:r>
            <a:r>
              <a:rPr sz="2550" spc="35" dirty="0">
                <a:latin typeface="宋体"/>
                <a:cs typeface="宋体"/>
              </a:rPr>
              <a:t>的估计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9452" y="2021258"/>
            <a:ext cx="3921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设样本中状态为</a:t>
            </a:r>
            <a:r>
              <a:rPr sz="2550" spc="5" dirty="0">
                <a:latin typeface="Constantia"/>
                <a:cs typeface="Constantia"/>
              </a:rPr>
              <a:t>j</a:t>
            </a:r>
            <a:r>
              <a:rPr sz="2550" spc="35" dirty="0">
                <a:latin typeface="宋体"/>
                <a:cs typeface="宋体"/>
              </a:rPr>
              <a:t>并观测为</a:t>
            </a:r>
            <a:r>
              <a:rPr sz="2550" spc="10" dirty="0">
                <a:latin typeface="Constantia"/>
                <a:cs typeface="Constantia"/>
              </a:rPr>
              <a:t>k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592" y="2417498"/>
            <a:ext cx="624649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的频数是</a:t>
            </a:r>
            <a:r>
              <a:rPr sz="2550" spc="20" dirty="0">
                <a:latin typeface="Constantia"/>
                <a:cs typeface="Constantia"/>
              </a:rPr>
              <a:t>B</a:t>
            </a:r>
            <a:r>
              <a:rPr sz="2475" baseline="-16835" dirty="0">
                <a:latin typeface="Constantia"/>
                <a:cs typeface="Constantia"/>
              </a:rPr>
              <a:t>j</a:t>
            </a:r>
            <a:r>
              <a:rPr sz="2550" spc="15" dirty="0">
                <a:latin typeface="Constantia"/>
                <a:cs typeface="Constantia"/>
              </a:rPr>
              <a:t>(k)</a:t>
            </a:r>
            <a:r>
              <a:rPr sz="2550" spc="35" dirty="0">
                <a:latin typeface="宋体"/>
                <a:cs typeface="宋体"/>
              </a:rPr>
              <a:t>，那么状态为</a:t>
            </a:r>
            <a:r>
              <a:rPr sz="2550" spc="5" dirty="0">
                <a:latin typeface="Constantia"/>
                <a:cs typeface="Constantia"/>
              </a:rPr>
              <a:t>j</a:t>
            </a:r>
            <a:r>
              <a:rPr sz="2550" spc="35" dirty="0">
                <a:latin typeface="宋体"/>
                <a:cs typeface="宋体"/>
              </a:rPr>
              <a:t>观测为</a:t>
            </a:r>
            <a:r>
              <a:rPr sz="2550" spc="15" dirty="0">
                <a:latin typeface="Constantia"/>
                <a:cs typeface="Constantia"/>
              </a:rPr>
              <a:t>k</a:t>
            </a:r>
            <a:r>
              <a:rPr sz="2550" spc="35" dirty="0">
                <a:latin typeface="宋体"/>
                <a:cs typeface="宋体"/>
              </a:rPr>
              <a:t>的概</a:t>
            </a:r>
            <a:r>
              <a:rPr sz="2550" spc="25" dirty="0">
                <a:latin typeface="宋体"/>
                <a:cs typeface="宋体"/>
              </a:rPr>
              <a:t>率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4792398"/>
            <a:ext cx="279971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2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、初始状态概</a:t>
            </a:r>
            <a:r>
              <a:rPr sz="2550" spc="25" dirty="0">
                <a:latin typeface="宋体"/>
                <a:cs typeface="宋体"/>
              </a:rPr>
              <a:t>率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为</a:t>
            </a:r>
            <a:r>
              <a:rPr sz="2550" spc="15" dirty="0">
                <a:latin typeface="Constantia"/>
                <a:cs typeface="Constantia"/>
              </a:rPr>
              <a:t>q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的频率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0152" y="4792398"/>
            <a:ext cx="46539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775" algn="l"/>
              </a:tabLst>
            </a:pPr>
            <a:r>
              <a:rPr sz="2550" spc="35" dirty="0">
                <a:latin typeface="宋体"/>
                <a:cs typeface="宋体"/>
              </a:rPr>
              <a:t>的估</a:t>
            </a:r>
            <a:r>
              <a:rPr sz="2550" spc="25" dirty="0">
                <a:latin typeface="宋体"/>
                <a:cs typeface="宋体"/>
              </a:rPr>
              <a:t>计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为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个样本中初始状</a:t>
            </a:r>
            <a:r>
              <a:rPr sz="2550" spc="25" dirty="0">
                <a:latin typeface="宋体"/>
                <a:cs typeface="宋体"/>
              </a:rPr>
              <a:t>态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272" y="5664253"/>
            <a:ext cx="3639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往往人工标注数据很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4999" y="1537454"/>
            <a:ext cx="2706624" cy="35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8383" y="3502152"/>
            <a:ext cx="6205727" cy="1197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4662" y="4729544"/>
            <a:ext cx="432815" cy="466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4769169"/>
            <a:ext cx="323088" cy="426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6111875" cy="368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假定训练数据只包括</a:t>
            </a:r>
            <a:r>
              <a:rPr sz="2550" spc="15" dirty="0">
                <a:latin typeface="Constantia"/>
                <a:cs typeface="Constantia"/>
              </a:rPr>
              <a:t>{O1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O2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…O</a:t>
            </a:r>
            <a:r>
              <a:rPr sz="2550" spc="10" dirty="0">
                <a:latin typeface="Constantia"/>
                <a:cs typeface="Constantia"/>
              </a:rPr>
              <a:t>s}</a:t>
            </a:r>
            <a:r>
              <a:rPr sz="2550" spc="5" dirty="0">
                <a:latin typeface="Constantia"/>
                <a:cs typeface="Constantia"/>
              </a:rPr>
              <a:t>,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求模型参数</a:t>
            </a:r>
            <a:r>
              <a:rPr sz="2550" spc="15" dirty="0">
                <a:latin typeface="Arial"/>
                <a:cs typeface="Arial"/>
              </a:rPr>
              <a:t>λ</a:t>
            </a:r>
            <a:r>
              <a:rPr sz="2550" spc="15" dirty="0">
                <a:latin typeface="Constantia"/>
                <a:cs typeface="Constantia"/>
              </a:rPr>
              <a:t>=</a:t>
            </a:r>
            <a:r>
              <a:rPr sz="2550" spc="35" dirty="0">
                <a:latin typeface="宋体"/>
                <a:cs typeface="宋体"/>
              </a:rPr>
              <a:t>（</a:t>
            </a:r>
            <a:r>
              <a:rPr sz="2550" spc="20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5" dirty="0">
                <a:latin typeface="Arial"/>
                <a:cs typeface="Arial"/>
              </a:rPr>
              <a:t>π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实质上是有隐变量的概率模型：</a:t>
            </a: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、确定完全数据的对数似然函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49212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完全数</a:t>
            </a:r>
            <a:r>
              <a:rPr sz="2600" spc="-30" dirty="0">
                <a:latin typeface="宋体"/>
                <a:cs typeface="宋体"/>
              </a:rPr>
              <a:t>据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9212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完全数据的对数似然函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u</a:t>
            </a:r>
            <a:r>
              <a:rPr spc="10" dirty="0"/>
              <a:t>m</a:t>
            </a:r>
            <a:r>
              <a:rPr dirty="0"/>
              <a:t>-</a:t>
            </a:r>
            <a:r>
              <a:rPr spc="-175" dirty="0"/>
              <a:t>W</a:t>
            </a:r>
            <a:r>
              <a:rPr spc="10" dirty="0"/>
              <a:t>e</a:t>
            </a:r>
            <a:r>
              <a:rPr dirty="0"/>
              <a:t>l</a:t>
            </a:r>
            <a:r>
              <a:rPr spc="5" dirty="0"/>
              <a:t>ch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4" name="object 4"/>
          <p:cNvSpPr/>
          <p:nvPr/>
        </p:nvSpPr>
        <p:spPr>
          <a:xfrm>
            <a:off x="2100072" y="3212592"/>
            <a:ext cx="4264152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6832" y="4507991"/>
            <a:ext cx="3947160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815" y="5071871"/>
            <a:ext cx="1581912" cy="298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217106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的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宋体"/>
                <a:cs typeface="宋体"/>
              </a:rPr>
              <a:t>步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446833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则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272" y="4477511"/>
            <a:ext cx="8872855" cy="172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对序列总长度</a:t>
            </a:r>
            <a:r>
              <a:rPr sz="2550" spc="20" dirty="0">
                <a:latin typeface="Constantia"/>
                <a:cs typeface="Constantia"/>
              </a:rPr>
              <a:t>T</a:t>
            </a:r>
            <a:r>
              <a:rPr sz="2550" spc="35" dirty="0">
                <a:latin typeface="宋体"/>
                <a:cs typeface="宋体"/>
              </a:rPr>
              <a:t>进</a:t>
            </a:r>
            <a:r>
              <a:rPr sz="2550" spc="25" dirty="0">
                <a:latin typeface="宋体"/>
                <a:cs typeface="宋体"/>
              </a:rPr>
              <a:t>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u</a:t>
            </a:r>
            <a:r>
              <a:rPr dirty="0"/>
              <a:t>m</a:t>
            </a:r>
            <a:r>
              <a:rPr spc="20" dirty="0"/>
              <a:t> </a:t>
            </a:r>
            <a:r>
              <a:rPr spc="-175" dirty="0"/>
              <a:t>W</a:t>
            </a:r>
            <a:r>
              <a:rPr spc="10" dirty="0"/>
              <a:t>e</a:t>
            </a:r>
            <a:r>
              <a:rPr dirty="0"/>
              <a:t>l</a:t>
            </a:r>
            <a:r>
              <a:rPr spc="5" dirty="0"/>
              <a:t>ch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6" name="object 6"/>
          <p:cNvSpPr/>
          <p:nvPr/>
        </p:nvSpPr>
        <p:spPr>
          <a:xfrm>
            <a:off x="3032760" y="1819655"/>
            <a:ext cx="2636519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8904" y="2389632"/>
            <a:ext cx="4904232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7591" y="3142488"/>
            <a:ext cx="6220968" cy="557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272" y="4477511"/>
            <a:ext cx="8872728" cy="1581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433324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5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</a:t>
            </a:r>
            <a:r>
              <a:rPr sz="2550" spc="20" dirty="0">
                <a:latin typeface="Constantia"/>
                <a:cs typeface="Constantia"/>
              </a:rPr>
              <a:t>M</a:t>
            </a:r>
            <a:r>
              <a:rPr sz="2550" spc="2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步，极大</a:t>
            </a:r>
            <a:r>
              <a:rPr sz="2550" spc="25" dirty="0">
                <a:latin typeface="宋体"/>
                <a:cs typeface="宋体"/>
              </a:rPr>
              <a:t>化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第一项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2787" y="1546278"/>
            <a:ext cx="248412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求模型参数</a:t>
            </a:r>
            <a:r>
              <a:rPr sz="2550" spc="20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Arial"/>
                <a:cs typeface="Arial"/>
              </a:rPr>
              <a:t>π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由约束条件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7617" y="2971218"/>
            <a:ext cx="2995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利用拉格朗日乘子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4396158"/>
            <a:ext cx="3174365" cy="185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求偏导数，</a:t>
            </a:r>
            <a:r>
              <a:rPr sz="2600" spc="-20" dirty="0" smtClean="0">
                <a:latin typeface="宋体"/>
                <a:cs typeface="宋体"/>
              </a:rPr>
              <a:t>并结果为</a:t>
            </a:r>
            <a:r>
              <a:rPr lang="en-US" sz="2600" spc="-15" dirty="0" smtClean="0">
                <a:latin typeface="+mn-ea"/>
                <a:cs typeface="Constantia"/>
              </a:rPr>
              <a:t>0</a:t>
            </a:r>
            <a:endParaRPr sz="2600" dirty="0">
              <a:latin typeface="+mn-e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u</a:t>
            </a:r>
            <a:r>
              <a:rPr dirty="0"/>
              <a:t>m</a:t>
            </a:r>
            <a:r>
              <a:rPr spc="20" dirty="0"/>
              <a:t> </a:t>
            </a:r>
            <a:r>
              <a:rPr spc="-175" dirty="0"/>
              <a:t>W</a:t>
            </a:r>
            <a:r>
              <a:rPr spc="10" dirty="0"/>
              <a:t>e</a:t>
            </a:r>
            <a:r>
              <a:rPr dirty="0"/>
              <a:t>l</a:t>
            </a:r>
            <a:r>
              <a:rPr spc="5" dirty="0"/>
              <a:t>ch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8" name="object 8"/>
          <p:cNvSpPr/>
          <p:nvPr/>
        </p:nvSpPr>
        <p:spPr>
          <a:xfrm>
            <a:off x="4732611" y="1534096"/>
            <a:ext cx="1021079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769" y="2087879"/>
            <a:ext cx="5492496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6117" y="2854851"/>
            <a:ext cx="984504" cy="694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2744" y="3585389"/>
            <a:ext cx="4590287" cy="847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0952" y="4794974"/>
            <a:ext cx="5907024" cy="935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5402" y="5900927"/>
            <a:ext cx="1578864" cy="384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01062" y="5638675"/>
            <a:ext cx="2249424" cy="765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3295" y="5969506"/>
            <a:ext cx="2548128" cy="3200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6553834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50"/>
              </a:lnSpc>
              <a:tabLst>
                <a:tab pos="54025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</a:t>
            </a:r>
            <a:r>
              <a:rPr sz="2550" spc="20" dirty="0">
                <a:latin typeface="Constantia"/>
                <a:cs typeface="Constantia"/>
              </a:rPr>
              <a:t>M</a:t>
            </a:r>
            <a:r>
              <a:rPr sz="2550" spc="2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步，极大</a:t>
            </a:r>
            <a:r>
              <a:rPr sz="2550" spc="25" dirty="0">
                <a:latin typeface="宋体"/>
                <a:cs typeface="宋体"/>
              </a:rPr>
              <a:t>化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求</a:t>
            </a:r>
            <a:r>
              <a:rPr sz="2550" spc="20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0" dirty="0">
                <a:latin typeface="Arial"/>
                <a:cs typeface="Arial"/>
              </a:rPr>
              <a:t>π </a:t>
            </a:r>
            <a:r>
              <a:rPr sz="2600" spc="-20" dirty="0">
                <a:latin typeface="宋体"/>
                <a:cs typeface="宋体"/>
              </a:rPr>
              <a:t>第二项可写成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921178"/>
            <a:ext cx="192468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由约束条</a:t>
            </a:r>
            <a:r>
              <a:rPr sz="2550" spc="25" dirty="0">
                <a:latin typeface="宋体"/>
                <a:cs typeface="宋体"/>
              </a:rPr>
              <a:t>件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3787" y="3921178"/>
            <a:ext cx="2995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，拉格朗日乘子法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学习算</a:t>
            </a:r>
            <a:r>
              <a:rPr dirty="0">
                <a:latin typeface="微软雅黑"/>
                <a:cs typeface="微软雅黑"/>
              </a:rPr>
              <a:t>法</a:t>
            </a:r>
            <a:r>
              <a:rPr spc="-330" dirty="0">
                <a:latin typeface="微软雅黑"/>
                <a:cs typeface="微软雅黑"/>
              </a:rPr>
              <a:t> </a:t>
            </a: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u</a:t>
            </a:r>
            <a:r>
              <a:rPr dirty="0"/>
              <a:t>m</a:t>
            </a:r>
            <a:r>
              <a:rPr spc="20" dirty="0"/>
              <a:t> </a:t>
            </a:r>
            <a:r>
              <a:rPr spc="-175" dirty="0"/>
              <a:t>W</a:t>
            </a:r>
            <a:r>
              <a:rPr spc="10" dirty="0"/>
              <a:t>e</a:t>
            </a:r>
            <a:r>
              <a:rPr dirty="0"/>
              <a:t>l</a:t>
            </a:r>
            <a:r>
              <a:rPr spc="5" dirty="0"/>
              <a:t>ch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6" name="object 6"/>
          <p:cNvSpPr/>
          <p:nvPr/>
        </p:nvSpPr>
        <p:spPr>
          <a:xfrm>
            <a:off x="4724400" y="1545153"/>
            <a:ext cx="1021080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2601467"/>
            <a:ext cx="7973568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3749" y="3686755"/>
            <a:ext cx="1078991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4489715"/>
            <a:ext cx="3983735" cy="1773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433324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5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</a:t>
            </a:r>
            <a:r>
              <a:rPr sz="2550" spc="20" dirty="0">
                <a:latin typeface="Constantia"/>
                <a:cs typeface="Constantia"/>
              </a:rPr>
              <a:t>M</a:t>
            </a:r>
            <a:r>
              <a:rPr sz="2550" spc="2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步，极大</a:t>
            </a:r>
            <a:r>
              <a:rPr sz="2550" spc="25" dirty="0">
                <a:latin typeface="宋体"/>
                <a:cs typeface="宋体"/>
              </a:rPr>
              <a:t>化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第三项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5972" y="1546278"/>
            <a:ext cx="116332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求</a:t>
            </a:r>
            <a:r>
              <a:rPr sz="2550" spc="20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Arial"/>
                <a:cs typeface="Arial"/>
              </a:rPr>
              <a:t>π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由约束条件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u</a:t>
            </a:r>
            <a:r>
              <a:rPr dirty="0"/>
              <a:t>m</a:t>
            </a:r>
            <a:r>
              <a:rPr spc="20" dirty="0"/>
              <a:t> </a:t>
            </a:r>
            <a:r>
              <a:rPr spc="-175" dirty="0"/>
              <a:t>W</a:t>
            </a:r>
            <a:r>
              <a:rPr spc="10" dirty="0"/>
              <a:t>e</a:t>
            </a:r>
            <a:r>
              <a:rPr dirty="0"/>
              <a:t>l</a:t>
            </a:r>
            <a:r>
              <a:rPr spc="5" dirty="0"/>
              <a:t>ch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6" name="object 6"/>
          <p:cNvSpPr/>
          <p:nvPr/>
        </p:nvSpPr>
        <p:spPr>
          <a:xfrm>
            <a:off x="4735512" y="1501716"/>
            <a:ext cx="1021079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59" y="2420111"/>
            <a:ext cx="8467344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9439" y="3435669"/>
            <a:ext cx="1658112" cy="883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" y="4724400"/>
            <a:ext cx="4187952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3855" y="4651247"/>
            <a:ext cx="3596640" cy="472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695" y="5300471"/>
            <a:ext cx="3413760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9455" y="5212079"/>
            <a:ext cx="4358640" cy="1603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46278"/>
            <a:ext cx="3970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将已上得到的概率分别</a:t>
            </a:r>
            <a:r>
              <a:rPr sz="2550" spc="25" dirty="0">
                <a:latin typeface="宋体"/>
                <a:cs typeface="宋体"/>
              </a:rPr>
              <a:t>用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232" y="154627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表示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学习算</a:t>
            </a:r>
            <a:r>
              <a:rPr dirty="0">
                <a:latin typeface="微软雅黑"/>
                <a:cs typeface="微软雅黑"/>
              </a:rPr>
              <a:t>法</a:t>
            </a:r>
            <a:r>
              <a:rPr spc="-330" dirty="0">
                <a:latin typeface="微软雅黑"/>
                <a:cs typeface="微软雅黑"/>
              </a:rPr>
              <a:t> </a:t>
            </a: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u</a:t>
            </a:r>
            <a:r>
              <a:rPr dirty="0"/>
              <a:t>m</a:t>
            </a:r>
            <a:r>
              <a:rPr spc="20" dirty="0"/>
              <a:t> </a:t>
            </a:r>
            <a:r>
              <a:rPr spc="-175" dirty="0"/>
              <a:t>W</a:t>
            </a:r>
            <a:r>
              <a:rPr spc="10" dirty="0"/>
              <a:t>e</a:t>
            </a:r>
            <a:r>
              <a:rPr dirty="0"/>
              <a:t>l</a:t>
            </a:r>
            <a:r>
              <a:rPr spc="5" dirty="0"/>
              <a:t>ch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5" name="object 5"/>
          <p:cNvSpPr/>
          <p:nvPr/>
        </p:nvSpPr>
        <p:spPr>
          <a:xfrm>
            <a:off x="3276600" y="2203704"/>
            <a:ext cx="220980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1632" y="4139184"/>
            <a:ext cx="2456688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6576" y="6220967"/>
            <a:ext cx="1280160" cy="359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7553" y="1497143"/>
            <a:ext cx="1746503" cy="387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08" y="548640"/>
            <a:ext cx="8650605" cy="276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r>
              <a:rPr sz="4950" spc="-330" dirty="0">
                <a:solidFill>
                  <a:srgbClr val="004646"/>
                </a:solidFill>
                <a:latin typeface="微软雅黑"/>
                <a:cs typeface="微软雅黑"/>
              </a:rPr>
              <a:t> 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m</a:t>
            </a:r>
            <a:r>
              <a:rPr sz="4950" spc="20" dirty="0">
                <a:solidFill>
                  <a:srgbClr val="004646"/>
                </a:solidFill>
                <a:latin typeface="Calibri"/>
                <a:cs typeface="Calibri"/>
              </a:rPr>
              <a:t> </a:t>
            </a:r>
            <a:r>
              <a:rPr sz="4950" spc="-175" dirty="0">
                <a:solidFill>
                  <a:srgbClr val="004646"/>
                </a:solidFill>
                <a:latin typeface="Calibri"/>
                <a:cs typeface="Calibri"/>
              </a:rPr>
              <a:t>W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e</a:t>
            </a: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l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ch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408" y="548640"/>
            <a:ext cx="8650224" cy="2767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3349752"/>
            <a:ext cx="2657856" cy="1871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4047" y="3349752"/>
            <a:ext cx="3014472" cy="2215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97" y="5562562"/>
            <a:ext cx="8713470" cy="441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408" y="6236208"/>
            <a:ext cx="6665976" cy="359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四、预测算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98882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近似算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维特比算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8262620" cy="19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隐马尔可夫模型是关于时序的概率模型</a:t>
            </a:r>
            <a:r>
              <a:rPr sz="2550" spc="5" dirty="0">
                <a:latin typeface="Constantia"/>
                <a:cs typeface="Constantia"/>
              </a:rPr>
              <a:t>;</a:t>
            </a:r>
            <a:endParaRPr sz="2550">
              <a:latin typeface="Constantia"/>
              <a:cs typeface="Constantia"/>
            </a:endParaRPr>
          </a:p>
          <a:p>
            <a:pPr marL="287020" marR="5080" indent="-274320" algn="just">
              <a:lnSpc>
                <a:spcPct val="100899"/>
              </a:lnSpc>
              <a:spcBef>
                <a:spcPts val="60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描述由一个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隐藏</a:t>
            </a:r>
            <a:r>
              <a:rPr sz="2600" spc="-20" dirty="0">
                <a:latin typeface="宋体"/>
                <a:cs typeface="宋体"/>
              </a:rPr>
              <a:t>的马尔可夫链随机生成不可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观测的状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态</a:t>
            </a:r>
            <a:r>
              <a:rPr sz="2600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随机序列</a:t>
            </a:r>
            <a:r>
              <a:rPr sz="2550" spc="10" dirty="0">
                <a:latin typeface="Constantia"/>
                <a:cs typeface="Constantia"/>
              </a:rPr>
              <a:t>(s</a:t>
            </a:r>
            <a:r>
              <a:rPr sz="2550" spc="15" dirty="0">
                <a:latin typeface="Constantia"/>
                <a:cs typeface="Constantia"/>
              </a:rPr>
              <a:t>ta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0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se</a:t>
            </a:r>
            <a:r>
              <a:rPr sz="2550" spc="15" dirty="0">
                <a:latin typeface="Constantia"/>
                <a:cs typeface="Constantia"/>
              </a:rPr>
              <a:t>qu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0" dirty="0">
                <a:latin typeface="Constantia"/>
                <a:cs typeface="Constantia"/>
              </a:rPr>
              <a:t>e)</a:t>
            </a:r>
            <a:r>
              <a:rPr sz="2550" spc="35" dirty="0">
                <a:latin typeface="宋体"/>
                <a:cs typeface="宋体"/>
              </a:rPr>
              <a:t>，再由各个状态生成一个观</a:t>
            </a:r>
            <a:r>
              <a:rPr sz="2550" spc="25" dirty="0">
                <a:latin typeface="宋体"/>
                <a:cs typeface="宋体"/>
              </a:rPr>
              <a:t>测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而产生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观测随机序列</a:t>
            </a:r>
            <a:r>
              <a:rPr sz="2600" spc="-10" dirty="0">
                <a:latin typeface="Constantia"/>
                <a:cs typeface="Constantia"/>
              </a:rPr>
              <a:t>(ob</a:t>
            </a:r>
            <a:r>
              <a:rPr sz="2600" spc="-15" dirty="0">
                <a:latin typeface="Constantia"/>
                <a:cs typeface="Constantia"/>
              </a:rPr>
              <a:t>se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40" dirty="0">
                <a:latin typeface="Constantia"/>
                <a:cs typeface="Constantia"/>
              </a:rPr>
              <a:t>v</a:t>
            </a:r>
            <a:r>
              <a:rPr sz="2600" spc="-10" dirty="0">
                <a:latin typeface="Constantia"/>
                <a:cs typeface="Constantia"/>
              </a:rPr>
              <a:t>atio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se</a:t>
            </a:r>
            <a:r>
              <a:rPr sz="2600" spc="-10" dirty="0">
                <a:latin typeface="Constantia"/>
                <a:cs typeface="Constantia"/>
              </a:rPr>
              <a:t>qu</a:t>
            </a:r>
            <a:r>
              <a:rPr sz="2600" spc="-15" dirty="0">
                <a:latin typeface="Constantia"/>
                <a:cs typeface="Constantia"/>
              </a:rPr>
              <a:t>en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的过程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30" dirty="0">
                <a:latin typeface="宋体"/>
                <a:cs typeface="宋体"/>
              </a:rPr>
              <a:t>序</a:t>
            </a:r>
            <a:endParaRPr sz="2600">
              <a:latin typeface="宋体"/>
              <a:cs typeface="宋体"/>
            </a:endParaRPr>
          </a:p>
          <a:p>
            <a:pPr marL="287020">
              <a:lnSpc>
                <a:spcPts val="2965"/>
              </a:lnSpc>
              <a:spcBef>
                <a:spcPts val="5"/>
              </a:spcBef>
            </a:pPr>
            <a:r>
              <a:rPr sz="2600" spc="-20" dirty="0">
                <a:latin typeface="宋体"/>
                <a:cs typeface="宋体"/>
              </a:rPr>
              <a:t>列的每一个位置又可以看作是一个时刻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隐马尔科夫模型的定</a:t>
            </a:r>
            <a:r>
              <a:rPr dirty="0">
                <a:latin typeface="微软雅黑"/>
                <a:cs typeface="微软雅黑"/>
              </a:rPr>
              <a:t>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24000"/>
            <a:ext cx="827087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52740" algn="l"/>
              </a:tabLst>
            </a:pPr>
            <a:r>
              <a:rPr sz="22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想法：在每个时刻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选择在该时刻最有可能出现的状态	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" y="1889760"/>
            <a:ext cx="445071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从而得到一个状态序列 结果，在时刻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处于状态</a:t>
            </a:r>
            <a:r>
              <a:rPr sz="2400" dirty="0">
                <a:latin typeface="Constantia"/>
                <a:cs typeface="Constantia"/>
              </a:rPr>
              <a:t>qi</a:t>
            </a:r>
            <a:r>
              <a:rPr sz="1950" spc="45" dirty="0">
                <a:latin typeface="宋体"/>
                <a:cs typeface="宋体"/>
              </a:rPr>
              <a:t>的概率</a:t>
            </a:r>
            <a:r>
              <a:rPr sz="1950" spc="35" dirty="0">
                <a:latin typeface="宋体"/>
                <a:cs typeface="宋体"/>
              </a:rPr>
              <a:t>：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3120" y="1889760"/>
            <a:ext cx="2463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宋体"/>
                <a:cs typeface="宋体"/>
              </a:rPr>
              <a:t>，将它作为预测的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571240"/>
            <a:ext cx="4231005" cy="172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在每一时刻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1950" spc="45" dirty="0">
                <a:latin typeface="宋体"/>
                <a:cs typeface="宋体"/>
              </a:rPr>
              <a:t>最有可能的状态是</a:t>
            </a:r>
            <a:r>
              <a:rPr sz="1950" spc="35" dirty="0">
                <a:latin typeface="宋体"/>
                <a:cs typeface="宋体"/>
              </a:rPr>
              <a:t>：</a:t>
            </a:r>
            <a:endParaRPr sz="1950">
              <a:latin typeface="宋体"/>
              <a:cs typeface="宋体"/>
            </a:endParaRPr>
          </a:p>
          <a:p>
            <a:pPr marL="12700" marR="909955">
              <a:lnSpc>
                <a:spcPct val="233800"/>
              </a:lnSpc>
              <a:spcBef>
                <a:spcPts val="15"/>
              </a:spcBef>
            </a:pPr>
            <a:r>
              <a:rPr sz="1950" spc="45" dirty="0">
                <a:latin typeface="宋体"/>
                <a:cs typeface="宋体"/>
              </a:rPr>
              <a:t>从而得到状态序列</a:t>
            </a:r>
            <a:r>
              <a:rPr sz="1950" spc="35" dirty="0">
                <a:latin typeface="宋体"/>
                <a:cs typeface="宋体"/>
              </a:rPr>
              <a:t>：</a:t>
            </a:r>
            <a:r>
              <a:rPr sz="1950" spc="15" dirty="0">
                <a:latin typeface="宋体"/>
                <a:cs typeface="宋体"/>
              </a:rPr>
              <a:t> </a:t>
            </a:r>
            <a:r>
              <a:rPr sz="1950" spc="45" dirty="0">
                <a:latin typeface="宋体"/>
                <a:cs typeface="宋体"/>
              </a:rPr>
              <a:t>得到的状态有可能实际不发</a:t>
            </a:r>
            <a:r>
              <a:rPr sz="1950" spc="35" dirty="0">
                <a:latin typeface="宋体"/>
                <a:cs typeface="宋体"/>
              </a:rPr>
              <a:t>生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43187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近似算法算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7" name="object 7"/>
          <p:cNvSpPr/>
          <p:nvPr/>
        </p:nvSpPr>
        <p:spPr>
          <a:xfrm>
            <a:off x="4602543" y="2988984"/>
            <a:ext cx="4322064" cy="131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8019" y="4224275"/>
            <a:ext cx="4867656" cy="615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7808" y="1449744"/>
            <a:ext cx="307848" cy="417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6328" y="1870367"/>
            <a:ext cx="2215896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0751" y="5095152"/>
            <a:ext cx="2502407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299673"/>
            <a:ext cx="8242300" cy="426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方法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用动态规划解概率最大路径，一个路径对应一个状态序列。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最优路径具有这样的特性：如果最优路径在时刻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通过结</a:t>
            </a:r>
            <a:endParaRPr sz="2400">
              <a:latin typeface="宋体"/>
              <a:cs typeface="宋体"/>
            </a:endParaRPr>
          </a:p>
          <a:p>
            <a:pPr marL="287020" marR="23495">
              <a:lnSpc>
                <a:spcPct val="100000"/>
              </a:lnSpc>
              <a:tabLst>
                <a:tab pos="1048385" algn="l"/>
                <a:tab pos="1353185" algn="l"/>
                <a:tab pos="2115185" algn="l"/>
                <a:tab pos="4705985" algn="l"/>
                <a:tab pos="6077585" algn="l"/>
              </a:tabLst>
            </a:pPr>
            <a:r>
              <a:rPr sz="2400" dirty="0">
                <a:latin typeface="宋体"/>
                <a:cs typeface="宋体"/>
              </a:rPr>
              <a:t>点	，那么这一路径从结点	到终点	的部分路径，对 于从		到	的所有可能的部分路径来说，必须是最优的。</a:t>
            </a:r>
            <a:endParaRPr sz="2400">
              <a:latin typeface="宋体"/>
              <a:cs typeface="宋体"/>
            </a:endParaRPr>
          </a:p>
          <a:p>
            <a:pPr marL="287020" marR="50800" indent="-274320">
              <a:lnSpc>
                <a:spcPct val="100000"/>
              </a:lnSpc>
              <a:spcBef>
                <a:spcPts val="575"/>
              </a:spcBef>
              <a:tabLst>
                <a:tab pos="2496185" algn="l"/>
              </a:tabLst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只需从时刻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=1</a:t>
            </a:r>
            <a:r>
              <a:rPr sz="2400" dirty="0">
                <a:latin typeface="宋体"/>
                <a:cs typeface="宋体"/>
              </a:rPr>
              <a:t>开始，递推地计算在时刻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状态为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dirty="0">
                <a:latin typeface="宋体"/>
                <a:cs typeface="宋体"/>
              </a:rPr>
              <a:t>的各条部分 路径的最大概率，直至得到时刻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状态为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dirty="0">
                <a:latin typeface="宋体"/>
                <a:cs typeface="宋体"/>
              </a:rPr>
              <a:t>的各条路径的最 大概率，时刻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的最大概率即为最优路径的概率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*</a:t>
            </a:r>
            <a:r>
              <a:rPr sz="2400" dirty="0">
                <a:latin typeface="宋体"/>
                <a:cs typeface="宋体"/>
              </a:rPr>
              <a:t>，最优 路径的终结点	也同时得到。</a:t>
            </a:r>
            <a:endParaRPr sz="2400">
              <a:latin typeface="宋体"/>
              <a:cs typeface="宋体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tabLst>
                <a:tab pos="4020185" algn="l"/>
              </a:tabLst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之后，为了找出最优路径的各个结点，从终结点开始，由后 向前逐步求得结点	，得到最优路径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维特比算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4" name="object 4"/>
          <p:cNvSpPr/>
          <p:nvPr/>
        </p:nvSpPr>
        <p:spPr>
          <a:xfrm>
            <a:off x="1063752" y="2468365"/>
            <a:ext cx="313944" cy="42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7696" y="2892037"/>
            <a:ext cx="313943" cy="42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0176" y="2840221"/>
            <a:ext cx="286512" cy="52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5152" y="2468365"/>
            <a:ext cx="295655" cy="441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5144" y="2425693"/>
            <a:ext cx="286512" cy="52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7272" y="4376413"/>
            <a:ext cx="286512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8688" y="5235950"/>
            <a:ext cx="1152143" cy="365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1567" y="5720582"/>
            <a:ext cx="2453640" cy="411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8978"/>
            <a:ext cx="823150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ts val="3120"/>
              </a:lnSpc>
              <a:tabLst>
                <a:tab pos="219710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导入两个变量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550" spc="35" dirty="0">
                <a:latin typeface="宋体"/>
                <a:cs typeface="宋体"/>
              </a:rPr>
              <a:t>和</a:t>
            </a:r>
            <a:r>
              <a:rPr sz="2550" spc="25" dirty="0">
                <a:latin typeface="Arial"/>
                <a:cs typeface="Arial"/>
              </a:rPr>
              <a:t>ψ</a:t>
            </a:r>
            <a:r>
              <a:rPr sz="2550" spc="35" dirty="0">
                <a:latin typeface="宋体"/>
                <a:cs typeface="宋体"/>
              </a:rPr>
              <a:t>，定义在时刻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35" dirty="0">
                <a:latin typeface="宋体"/>
                <a:cs typeface="宋体"/>
              </a:rPr>
              <a:t>状态为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的所有单个</a:t>
            </a:r>
            <a:r>
              <a:rPr sz="2550" spc="25" dirty="0">
                <a:latin typeface="宋体"/>
                <a:cs typeface="宋体"/>
              </a:rPr>
              <a:t>路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30" dirty="0">
                <a:latin typeface="宋体"/>
                <a:cs typeface="宋体"/>
              </a:rPr>
              <a:t>径</a:t>
            </a:r>
            <a:r>
              <a:rPr sz="2600" dirty="0">
                <a:latin typeface="宋体"/>
                <a:cs typeface="宋体"/>
              </a:rPr>
              <a:t>	</a:t>
            </a:r>
            <a:r>
              <a:rPr sz="2600" spc="-20" dirty="0">
                <a:latin typeface="宋体"/>
                <a:cs typeface="宋体"/>
              </a:rPr>
              <a:t>中概率最大值为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369998"/>
            <a:ext cx="481393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由定义可得变量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550" spc="35" dirty="0">
                <a:latin typeface="宋体"/>
                <a:cs typeface="宋体"/>
              </a:rPr>
              <a:t>的递推公式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267378"/>
            <a:ext cx="550100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-249554">
              <a:lnSpc>
                <a:spcPct val="1199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定义在时刻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状态为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宋体"/>
                <a:cs typeface="宋体"/>
              </a:rPr>
              <a:t>的所有单个路</a:t>
            </a:r>
            <a:r>
              <a:rPr sz="2600" spc="-30" dirty="0">
                <a:latin typeface="宋体"/>
                <a:cs typeface="宋体"/>
              </a:rPr>
              <a:t>径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中概率最大的路径的第</a:t>
            </a:r>
            <a:r>
              <a:rPr sz="2600" spc="-5" dirty="0">
                <a:latin typeface="Constantia"/>
                <a:cs typeface="Constantia"/>
              </a:rPr>
              <a:t>t-1</a:t>
            </a:r>
            <a:r>
              <a:rPr sz="2600" spc="-20" dirty="0">
                <a:latin typeface="宋体"/>
                <a:cs typeface="宋体"/>
              </a:rPr>
              <a:t>个结点</a:t>
            </a:r>
            <a:r>
              <a:rPr sz="2600" spc="-30" dirty="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维特比算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6" name="object 6"/>
          <p:cNvSpPr/>
          <p:nvPr/>
        </p:nvSpPr>
        <p:spPr>
          <a:xfrm>
            <a:off x="859536" y="2447544"/>
            <a:ext cx="7303008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3" y="3852671"/>
            <a:ext cx="7915656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1938527"/>
            <a:ext cx="1481328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7920" y="5248655"/>
            <a:ext cx="1764792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5127" y="6175247"/>
            <a:ext cx="5903976" cy="505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V</a:t>
            </a:r>
            <a:r>
              <a:rPr dirty="0"/>
              <a:t>i</a:t>
            </a:r>
            <a:r>
              <a:rPr spc="-50" dirty="0"/>
              <a:t>t</a:t>
            </a:r>
            <a:r>
              <a:rPr spc="10" dirty="0"/>
              <a:t>e</a:t>
            </a:r>
            <a:r>
              <a:rPr spc="5" dirty="0"/>
              <a:t>rb</a:t>
            </a:r>
            <a:r>
              <a:rPr dirty="0"/>
              <a:t>i</a:t>
            </a:r>
            <a:r>
              <a:rPr spc="10" dirty="0"/>
              <a:t> </a:t>
            </a:r>
            <a:r>
              <a:rPr spc="10" dirty="0">
                <a:latin typeface="微软雅黑"/>
                <a:cs typeface="微软雅黑"/>
              </a:rPr>
              <a:t>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835291" y="1557426"/>
            <a:ext cx="7397076" cy="2953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4511040"/>
            <a:ext cx="8269224" cy="1871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V</a:t>
            </a:r>
            <a:r>
              <a:rPr dirty="0"/>
              <a:t>i</a:t>
            </a:r>
            <a:r>
              <a:rPr spc="-50" dirty="0"/>
              <a:t>t</a:t>
            </a:r>
            <a:r>
              <a:rPr spc="10" dirty="0"/>
              <a:t>e</a:t>
            </a:r>
            <a:r>
              <a:rPr spc="5" dirty="0"/>
              <a:t>rb</a:t>
            </a:r>
            <a:r>
              <a:rPr dirty="0"/>
              <a:t>i</a:t>
            </a:r>
            <a:r>
              <a:rPr spc="10" dirty="0"/>
              <a:t> </a:t>
            </a:r>
            <a:r>
              <a:rPr spc="10" dirty="0">
                <a:latin typeface="微软雅黑"/>
                <a:cs typeface="微软雅黑"/>
              </a:rPr>
              <a:t>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972311" y="5230367"/>
            <a:ext cx="4175760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775" y="1773935"/>
            <a:ext cx="1563624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0" y="2289048"/>
            <a:ext cx="2487167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572255"/>
            <a:ext cx="6178296" cy="1146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65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971218"/>
            <a:ext cx="816419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、初始化：在</a:t>
            </a:r>
            <a:r>
              <a:rPr sz="2600" spc="-10" dirty="0">
                <a:latin typeface="Constantia"/>
                <a:cs typeface="Constantia"/>
              </a:rPr>
              <a:t>t=1</a:t>
            </a:r>
            <a:r>
              <a:rPr sz="2600" spc="-20" dirty="0">
                <a:latin typeface="宋体"/>
                <a:cs typeface="宋体"/>
              </a:rPr>
              <a:t>时，对每一个状态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10" dirty="0">
                <a:latin typeface="Constantia"/>
                <a:cs typeface="Constantia"/>
              </a:rPr>
              <a:t>i=1,2,3</a:t>
            </a:r>
            <a:r>
              <a:rPr sz="2600" spc="-20" dirty="0">
                <a:latin typeface="宋体"/>
                <a:cs typeface="宋体"/>
              </a:rPr>
              <a:t>，求状态</a:t>
            </a:r>
            <a:r>
              <a:rPr sz="2600" spc="-10" dirty="0">
                <a:latin typeface="Constantia"/>
                <a:cs typeface="Constantia"/>
              </a:rPr>
              <a:t>i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观测</a:t>
            </a:r>
            <a:r>
              <a:rPr sz="2600" spc="-10" dirty="0">
                <a:latin typeface="Constantia"/>
                <a:cs typeface="Constantia"/>
              </a:rPr>
              <a:t>O1</a:t>
            </a:r>
            <a:r>
              <a:rPr sz="2600" spc="-20" dirty="0">
                <a:latin typeface="宋体"/>
                <a:cs typeface="宋体"/>
              </a:rPr>
              <a:t>为红的概率，记为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318053"/>
            <a:ext cx="2649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代入实际数据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008" y="1267967"/>
            <a:ext cx="6912864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" y="2493264"/>
            <a:ext cx="8695944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176" y="5739384"/>
            <a:ext cx="2990088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5632" y="3340608"/>
            <a:ext cx="527303" cy="390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5055" y="4288535"/>
            <a:ext cx="4876800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3016" y="5102352"/>
            <a:ext cx="5324856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65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391" y="1402080"/>
            <a:ext cx="5977128" cy="4340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14871"/>
            <a:ext cx="6591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01855"/>
            <a:ext cx="788670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15" dirty="0">
                <a:latin typeface="Constantia"/>
                <a:cs typeface="Constantia"/>
              </a:rPr>
              <a:t>2</a:t>
            </a:r>
            <a:r>
              <a:rPr sz="2600" spc="35" dirty="0"/>
              <a:t>、在</a:t>
            </a:r>
            <a:r>
              <a:rPr sz="2600" spc="15" dirty="0">
                <a:latin typeface="Constantia"/>
                <a:cs typeface="Constantia"/>
              </a:rPr>
              <a:t>t=2</a:t>
            </a:r>
            <a:r>
              <a:rPr sz="2600" spc="35" dirty="0"/>
              <a:t>时，对每一个状态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35" dirty="0"/>
              <a:t>，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15" dirty="0">
                <a:latin typeface="Constantia"/>
                <a:cs typeface="Constantia"/>
              </a:rPr>
              <a:t>=1</a:t>
            </a:r>
            <a:r>
              <a:rPr sz="2600" spc="5" dirty="0">
                <a:latin typeface="Constantia"/>
                <a:cs typeface="Constantia"/>
              </a:rPr>
              <a:t>,</a:t>
            </a:r>
            <a:r>
              <a:rPr sz="2600" spc="15" dirty="0">
                <a:latin typeface="Constantia"/>
                <a:cs typeface="Constantia"/>
              </a:rPr>
              <a:t>2</a:t>
            </a:r>
            <a:r>
              <a:rPr sz="2600" spc="5" dirty="0">
                <a:latin typeface="Constantia"/>
                <a:cs typeface="Constantia"/>
              </a:rPr>
              <a:t>,3</a:t>
            </a:r>
            <a:r>
              <a:rPr sz="2600" spc="35" dirty="0"/>
              <a:t>，求在</a:t>
            </a:r>
            <a:r>
              <a:rPr sz="2600" spc="15" dirty="0">
                <a:latin typeface="Constantia"/>
                <a:cs typeface="Constantia"/>
              </a:rPr>
              <a:t>t=1</a:t>
            </a:r>
            <a:r>
              <a:rPr sz="2600" spc="35" dirty="0" smtClean="0"/>
              <a:t>时状态</a:t>
            </a:r>
            <a:r>
              <a:rPr sz="2600" spc="25" dirty="0" smtClean="0"/>
              <a:t>为</a:t>
            </a:r>
            <a:r>
              <a:rPr sz="2600" spc="-10" dirty="0" smtClean="0">
                <a:latin typeface="Constantia"/>
                <a:cs typeface="Constantia"/>
              </a:rPr>
              <a:t>j</a:t>
            </a:r>
            <a:r>
              <a:rPr sz="2600" spc="-20" dirty="0"/>
              <a:t>观测</a:t>
            </a:r>
            <a:r>
              <a:rPr sz="2600" spc="-10" dirty="0">
                <a:latin typeface="Constantia"/>
                <a:cs typeface="Constantia"/>
              </a:rPr>
              <a:t>O1</a:t>
            </a:r>
            <a:r>
              <a:rPr sz="2600" spc="-20" dirty="0"/>
              <a:t>为红并在</a:t>
            </a:r>
            <a:r>
              <a:rPr sz="2600" spc="-10" dirty="0">
                <a:latin typeface="Constantia"/>
                <a:cs typeface="Constantia"/>
              </a:rPr>
              <a:t>t=2</a:t>
            </a:r>
            <a:r>
              <a:rPr sz="2600" spc="-20" dirty="0"/>
              <a:t>时状态为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0" dirty="0"/>
              <a:t>观测</a:t>
            </a:r>
            <a:r>
              <a:rPr sz="2600" spc="-15" dirty="0">
                <a:latin typeface="Constantia"/>
                <a:cs typeface="Constantia"/>
              </a:rPr>
              <a:t>O2</a:t>
            </a:r>
            <a:r>
              <a:rPr sz="2600" spc="-20" dirty="0"/>
              <a:t>位白的路径的</a:t>
            </a:r>
            <a:r>
              <a:rPr sz="2600" spc="-30" dirty="0"/>
              <a:t>最</a:t>
            </a:r>
            <a:r>
              <a:rPr sz="2600" spc="-15" dirty="0"/>
              <a:t> </a:t>
            </a:r>
            <a:r>
              <a:rPr sz="2600" spc="-20" dirty="0"/>
              <a:t>大概率，记</a:t>
            </a:r>
            <a:r>
              <a:rPr sz="2600" spc="-30" dirty="0"/>
              <a:t>为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022" y="4269152"/>
            <a:ext cx="811466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同时，对每个状态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，记录概率最大路径的前一个状态</a:t>
            </a:r>
            <a:r>
              <a:rPr sz="2550" spc="5" dirty="0">
                <a:latin typeface="Constantia"/>
                <a:cs typeface="Constantia"/>
              </a:rPr>
              <a:t>j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1561173"/>
            <a:ext cx="576072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5153" y="2628670"/>
            <a:ext cx="3560063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1674" y="5046661"/>
            <a:ext cx="4785360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65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3344" y="4285488"/>
            <a:ext cx="3526535" cy="245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9904" y="1304544"/>
            <a:ext cx="6495288" cy="2916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40" y="1234439"/>
            <a:ext cx="935735" cy="624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" y="4258055"/>
            <a:ext cx="21610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65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8536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、以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表示最优路径的概率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496873"/>
            <a:ext cx="3309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最优路径的终点是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3921178"/>
            <a:ext cx="3484879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4</a:t>
            </a:r>
            <a:r>
              <a:rPr sz="2550" spc="35" dirty="0">
                <a:latin typeface="宋体"/>
                <a:cs typeface="宋体"/>
              </a:rPr>
              <a:t>、由最优路径的终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762" y="392117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，逆向找</a:t>
            </a:r>
            <a:r>
              <a:rPr sz="2550" spc="25" dirty="0">
                <a:latin typeface="宋体"/>
                <a:cs typeface="宋体"/>
              </a:rPr>
              <a:t>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5346118"/>
            <a:ext cx="62839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于是求得最优路径，即最优状态序列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6623" y="1895855"/>
            <a:ext cx="3447288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623" y="3014472"/>
            <a:ext cx="3441191" cy="67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0584" y="3867911"/>
            <a:ext cx="283463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5791" y="3867911"/>
            <a:ext cx="615695" cy="377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1344" y="4319015"/>
            <a:ext cx="4282439" cy="950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0735" y="5864352"/>
            <a:ext cx="2727960" cy="338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4398328" cy="390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组</a:t>
            </a:r>
            <a:r>
              <a:rPr sz="2600" spc="-30" dirty="0">
                <a:latin typeface="宋体"/>
                <a:cs typeface="宋体"/>
              </a:rPr>
              <a:t>成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初始概率分布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状态转移概率分布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观测概率分布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Constantia"/>
                <a:cs typeface="Constantia"/>
              </a:rPr>
              <a:t>Q</a:t>
            </a:r>
            <a:r>
              <a:rPr sz="2400" spc="20" dirty="0">
                <a:latin typeface="宋体"/>
                <a:cs typeface="宋体"/>
              </a:rPr>
              <a:t>：所有可能状态的集合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spc="-20" dirty="0">
                <a:latin typeface="宋体"/>
                <a:cs typeface="宋体"/>
              </a:rPr>
              <a:t>：所有可能观测的集合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0" dirty="0">
                <a:latin typeface="Constantia"/>
                <a:cs typeface="Constantia"/>
              </a:rPr>
              <a:t>I: </a:t>
            </a:r>
            <a:r>
              <a:rPr sz="2400" spc="-10" dirty="0" err="1">
                <a:latin typeface="宋体"/>
                <a:cs typeface="宋体"/>
              </a:rPr>
              <a:t>长度为</a:t>
            </a:r>
            <a:r>
              <a:rPr sz="2400" spc="-5" dirty="0" err="1">
                <a:latin typeface="Constantia"/>
                <a:cs typeface="Constantia"/>
              </a:rPr>
              <a:t>T</a:t>
            </a:r>
            <a:r>
              <a:rPr sz="2400" dirty="0" err="1" smtClean="0">
                <a:latin typeface="宋体"/>
                <a:cs typeface="宋体"/>
              </a:rPr>
              <a:t>的状态序列</a:t>
            </a:r>
            <a:endParaRPr sz="35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宋体"/>
                <a:cs typeface="宋体"/>
              </a:rPr>
              <a:t>：对应的观测序列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隐马尔科夫模</a:t>
            </a:r>
            <a:r>
              <a:rPr dirty="0">
                <a:latin typeface="微软雅黑"/>
                <a:cs typeface="微软雅黑"/>
              </a:rPr>
              <a:t>型</a:t>
            </a:r>
          </a:p>
        </p:txBody>
      </p:sp>
      <p:sp>
        <p:nvSpPr>
          <p:cNvPr id="4" name="object 4"/>
          <p:cNvSpPr/>
          <p:nvPr/>
        </p:nvSpPr>
        <p:spPr>
          <a:xfrm>
            <a:off x="3238206" y="4114800"/>
            <a:ext cx="5300471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5494812"/>
            <a:ext cx="494690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628100"/>
            <a:ext cx="1717675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spc="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4350" spc="5" dirty="0">
                <a:solidFill>
                  <a:srgbClr val="C00000"/>
                </a:solidFill>
                <a:latin typeface="Constantia"/>
                <a:cs typeface="Constantia"/>
              </a:rPr>
              <a:t>EN</a:t>
            </a:r>
            <a:r>
              <a:rPr sz="4350" dirty="0">
                <a:solidFill>
                  <a:srgbClr val="C00000"/>
                </a:solidFill>
                <a:latin typeface="Constantia"/>
                <a:cs typeface="Constantia"/>
              </a:rPr>
              <a:t>D</a:t>
            </a:r>
            <a:endParaRPr sz="43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432645"/>
            <a:ext cx="1736089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spc="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4400" spc="-25" dirty="0">
                <a:solidFill>
                  <a:srgbClr val="C00000"/>
                </a:solidFill>
                <a:latin typeface="Constantia"/>
                <a:cs typeface="Constantia"/>
              </a:rPr>
              <a:t>Q&amp;</a:t>
            </a:r>
            <a:r>
              <a:rPr sz="4400" spc="-3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endParaRPr sz="4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416972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组</a:t>
            </a:r>
            <a:r>
              <a:rPr sz="2600" spc="-30" dirty="0">
                <a:latin typeface="宋体"/>
                <a:cs typeface="宋体"/>
              </a:rPr>
              <a:t>成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Constantia"/>
                <a:cs typeface="Constantia"/>
              </a:rPr>
              <a:t>A</a:t>
            </a:r>
            <a:r>
              <a:rPr sz="2400" spc="40" dirty="0">
                <a:latin typeface="宋体"/>
                <a:cs typeface="宋体"/>
              </a:rPr>
              <a:t>：状态转移概率矩阵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隐马尔科夫模</a:t>
            </a:r>
            <a:r>
              <a:rPr dirty="0">
                <a:latin typeface="微软雅黑"/>
                <a:cs typeface="微软雅黑"/>
              </a:rPr>
              <a:t>型</a:t>
            </a:r>
          </a:p>
        </p:txBody>
      </p:sp>
      <p:sp>
        <p:nvSpPr>
          <p:cNvPr id="4" name="object 4"/>
          <p:cNvSpPr/>
          <p:nvPr/>
        </p:nvSpPr>
        <p:spPr>
          <a:xfrm>
            <a:off x="3124200" y="2709672"/>
            <a:ext cx="1807464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" y="3806952"/>
            <a:ext cx="7071359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" y="4693920"/>
            <a:ext cx="7555992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325532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组</a:t>
            </a:r>
            <a:r>
              <a:rPr sz="2600" spc="-30" dirty="0">
                <a:latin typeface="宋体"/>
                <a:cs typeface="宋体"/>
              </a:rPr>
              <a:t>成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Constantia"/>
                <a:cs typeface="Constantia"/>
              </a:rPr>
              <a:t>B</a:t>
            </a:r>
            <a:r>
              <a:rPr sz="2400" spc="40" dirty="0">
                <a:latin typeface="宋体"/>
                <a:cs typeface="宋体"/>
              </a:rPr>
              <a:t>：观测概率矩阵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7" y="4645494"/>
            <a:ext cx="3332479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5945" algn="l"/>
              </a:tabLst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50" spc="-25" dirty="0">
                <a:solidFill>
                  <a:srgbClr val="50742E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宋体"/>
                <a:cs typeface="宋体"/>
              </a:rPr>
              <a:t>：初始状态概率向量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隐马尔科夫模</a:t>
            </a:r>
            <a:r>
              <a:rPr dirty="0">
                <a:latin typeface="微软雅黑"/>
                <a:cs typeface="微软雅黑"/>
              </a:rPr>
              <a:t>型</a:t>
            </a:r>
          </a:p>
        </p:txBody>
      </p:sp>
      <p:sp>
        <p:nvSpPr>
          <p:cNvPr id="5" name="object 5"/>
          <p:cNvSpPr/>
          <p:nvPr/>
        </p:nvSpPr>
        <p:spPr>
          <a:xfrm>
            <a:off x="3054350" y="2664117"/>
            <a:ext cx="2103120" cy="606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3419855"/>
            <a:ext cx="7586472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1767" y="4678679"/>
            <a:ext cx="359663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0320" y="5266944"/>
            <a:ext cx="3529583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" y="4148328"/>
            <a:ext cx="6553200" cy="46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2888" y="5894832"/>
            <a:ext cx="3599688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1559613"/>
            <a:ext cx="8107680" cy="209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三要</a:t>
            </a:r>
            <a:r>
              <a:rPr sz="2600" spc="-30" dirty="0">
                <a:latin typeface="宋体"/>
                <a:cs typeface="宋体"/>
              </a:rPr>
              <a:t>素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两个基本假</a:t>
            </a:r>
            <a:r>
              <a:rPr sz="2550" spc="25" dirty="0">
                <a:latin typeface="宋体"/>
                <a:cs typeface="宋体"/>
              </a:rPr>
              <a:t>设</a:t>
            </a:r>
            <a:endParaRPr sz="2550">
              <a:latin typeface="宋体"/>
              <a:cs typeface="宋体"/>
            </a:endParaRPr>
          </a:p>
          <a:p>
            <a:pPr marL="652780" marR="5080" indent="-247015">
              <a:lnSpc>
                <a:spcPct val="100000"/>
              </a:lnSpc>
              <a:spcBef>
                <a:spcPts val="59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齐次马尔科夫性假设，隐马尔可分链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的状态只和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dirty="0">
                <a:latin typeface="宋体"/>
                <a:cs typeface="宋体"/>
              </a:rPr>
              <a:t>状态 有关：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7" y="4644859"/>
            <a:ext cx="66852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观测独立性假设，观测只和当前时刻状态有关；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隐马尔科夫模</a:t>
            </a:r>
            <a:r>
              <a:rPr dirty="0">
                <a:latin typeface="微软雅黑"/>
                <a:cs typeface="微软雅黑"/>
              </a:rPr>
              <a:t>型</a:t>
            </a:r>
          </a:p>
        </p:txBody>
      </p:sp>
      <p:sp>
        <p:nvSpPr>
          <p:cNvPr id="5" name="object 5"/>
          <p:cNvSpPr/>
          <p:nvPr/>
        </p:nvSpPr>
        <p:spPr>
          <a:xfrm>
            <a:off x="2837688" y="1911095"/>
            <a:ext cx="1944624" cy="6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7488" y="3904488"/>
            <a:ext cx="6726935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351" y="5471159"/>
            <a:ext cx="8138159" cy="496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272" y="3446833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转移规则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3912704"/>
            <a:ext cx="989330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盒子</a:t>
            </a:r>
            <a:r>
              <a:rPr sz="2400" spc="-10" dirty="0">
                <a:latin typeface="Constantia"/>
                <a:cs typeface="Constantia"/>
              </a:rPr>
              <a:t>1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867" y="3912704"/>
            <a:ext cx="184975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2400" dirty="0">
                <a:latin typeface="宋体"/>
                <a:cs typeface="宋体"/>
              </a:rPr>
              <a:t>下一个	盒子</a:t>
            </a:r>
            <a:r>
              <a:rPr sz="2400" dirty="0">
                <a:latin typeface="Constantia"/>
                <a:cs typeface="Constantia"/>
              </a:rPr>
              <a:t>2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337" y="4351489"/>
            <a:ext cx="52463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盒子</a:t>
            </a:r>
            <a:r>
              <a:rPr sz="2400" spc="20" dirty="0">
                <a:latin typeface="Constantia"/>
                <a:cs typeface="Constantia"/>
              </a:rPr>
              <a:t>2</a:t>
            </a:r>
            <a:r>
              <a:rPr sz="2400" spc="20" dirty="0">
                <a:latin typeface="宋体"/>
                <a:cs typeface="宋体"/>
              </a:rPr>
              <a:t>或</a:t>
            </a:r>
            <a:r>
              <a:rPr sz="2400" spc="-15" dirty="0">
                <a:latin typeface="Constantia"/>
                <a:cs typeface="Constantia"/>
              </a:rPr>
              <a:t>3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499870" algn="l"/>
                <a:tab pos="3182620" algn="l"/>
              </a:tabLst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盒子</a:t>
            </a:r>
            <a:r>
              <a:rPr sz="2400" spc="-15" dirty="0">
                <a:latin typeface="Constantia"/>
                <a:cs typeface="Constantia"/>
              </a:rPr>
              <a:t>4	</a:t>
            </a:r>
            <a:r>
              <a:rPr sz="2400" spc="-15" dirty="0">
                <a:latin typeface="宋体"/>
                <a:cs typeface="宋体"/>
              </a:rPr>
              <a:t>下一个</a:t>
            </a:r>
            <a:r>
              <a:rPr sz="2400" spc="600" dirty="0">
                <a:latin typeface="宋体"/>
                <a:cs typeface="宋体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0.5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dirty="0">
                <a:latin typeface="宋体"/>
                <a:cs typeface="宋体"/>
              </a:rPr>
              <a:t>自身，</a:t>
            </a:r>
            <a:r>
              <a:rPr sz="2400" spc="-15" dirty="0">
                <a:latin typeface="Constantia"/>
                <a:cs typeface="Constantia"/>
              </a:rPr>
              <a:t>0.5</a:t>
            </a:r>
            <a:r>
              <a:rPr sz="2400" dirty="0">
                <a:latin typeface="宋体"/>
                <a:cs typeface="宋体"/>
              </a:rPr>
              <a:t>盒子</a:t>
            </a:r>
            <a:r>
              <a:rPr sz="2400" spc="-15" dirty="0">
                <a:latin typeface="Constantia"/>
                <a:cs typeface="Constantia"/>
              </a:rPr>
              <a:t>3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4437" y="4351489"/>
            <a:ext cx="297116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  <a:tab pos="1635760" algn="l"/>
              </a:tabLst>
            </a:pPr>
            <a:r>
              <a:rPr sz="2400" dirty="0">
                <a:latin typeface="宋体"/>
                <a:cs typeface="宋体"/>
              </a:rPr>
              <a:t>下一个	</a:t>
            </a:r>
            <a:r>
              <a:rPr sz="2400" spc="-15" dirty="0">
                <a:latin typeface="Constantia"/>
                <a:cs typeface="Constantia"/>
              </a:rPr>
              <a:t>0.4	</a:t>
            </a:r>
            <a:r>
              <a:rPr sz="2400" spc="-15" dirty="0">
                <a:latin typeface="宋体"/>
                <a:cs typeface="宋体"/>
              </a:rPr>
              <a:t>左，</a:t>
            </a:r>
            <a:r>
              <a:rPr sz="2400" spc="-10" dirty="0">
                <a:latin typeface="Constantia"/>
                <a:cs typeface="Constantia"/>
              </a:rPr>
              <a:t>0.6</a:t>
            </a:r>
            <a:r>
              <a:rPr sz="2400" spc="-10" dirty="0">
                <a:latin typeface="宋体"/>
                <a:cs typeface="宋体"/>
              </a:rPr>
              <a:t>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72" y="5237533"/>
            <a:ext cx="5634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重复</a:t>
            </a:r>
            <a:r>
              <a:rPr sz="2600" spc="-15" dirty="0">
                <a:latin typeface="Constantia"/>
                <a:cs typeface="Constantia"/>
              </a:rPr>
              <a:t>5</a:t>
            </a:r>
            <a:r>
              <a:rPr sz="2600" spc="-20" dirty="0">
                <a:latin typeface="宋体"/>
                <a:cs typeface="宋体"/>
              </a:rPr>
              <a:t>次</a:t>
            </a:r>
            <a:r>
              <a:rPr sz="2600" spc="-30" dirty="0">
                <a:latin typeface="宋体"/>
                <a:cs typeface="宋体"/>
              </a:rPr>
              <a:t>：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O=</a:t>
            </a:r>
            <a:r>
              <a:rPr sz="2600" spc="-10" dirty="0">
                <a:latin typeface="Constantia"/>
                <a:cs typeface="Constantia"/>
              </a:rPr>
              <a:t>{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红，红，白，白，红</a:t>
            </a:r>
            <a:r>
              <a:rPr sz="2600" spc="-1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例：盒子和球模</a:t>
            </a:r>
            <a:r>
              <a:rPr dirty="0">
                <a:latin typeface="微软雅黑"/>
                <a:cs typeface="微软雅黑"/>
              </a:rPr>
              <a:t>型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0047" y="1495478"/>
          <a:ext cx="4864509" cy="1441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357"/>
                <a:gridCol w="712803"/>
                <a:gridCol w="1033190"/>
                <a:gridCol w="994519"/>
                <a:gridCol w="660640"/>
              </a:tblGrid>
              <a:tr h="48328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33BC55"/>
                          </a:solidFill>
                          <a:latin typeface="Wingdings"/>
                          <a:cs typeface="Wingdings"/>
                        </a:rPr>
                        <a:t></a:t>
                      </a:r>
                      <a:r>
                        <a:rPr sz="2550" spc="10" dirty="0">
                          <a:latin typeface="宋体"/>
                          <a:cs typeface="宋体"/>
                        </a:rPr>
                        <a:t>盒子</a:t>
                      </a:r>
                      <a:r>
                        <a:rPr sz="2550" dirty="0">
                          <a:latin typeface="宋体"/>
                          <a:cs typeface="宋体"/>
                        </a:rPr>
                        <a:t>：</a:t>
                      </a:r>
                      <a:endParaRPr sz="255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1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2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3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4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4749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33BC55"/>
                          </a:solidFill>
                          <a:latin typeface="Wingdings"/>
                          <a:cs typeface="Wingdings"/>
                        </a:rPr>
                        <a:t></a:t>
                      </a:r>
                      <a:r>
                        <a:rPr sz="2550" spc="10" dirty="0">
                          <a:latin typeface="宋体"/>
                          <a:cs typeface="宋体"/>
                        </a:rPr>
                        <a:t>红球</a:t>
                      </a:r>
                      <a:r>
                        <a:rPr sz="2550" dirty="0">
                          <a:latin typeface="宋体"/>
                          <a:cs typeface="宋体"/>
                        </a:rPr>
                        <a:t>：</a:t>
                      </a:r>
                      <a:endParaRPr sz="255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5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3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6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2550" dirty="0">
                          <a:latin typeface="Constantia"/>
                          <a:cs typeface="Constantia"/>
                        </a:rPr>
                        <a:t>8</a:t>
                      </a:r>
                      <a:endParaRPr sz="255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48328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33BC55"/>
                          </a:solidFill>
                          <a:latin typeface="Wingdings"/>
                          <a:cs typeface="Wingdings"/>
                        </a:rPr>
                        <a:t></a:t>
                      </a:r>
                      <a:r>
                        <a:rPr sz="2600" spc="10" dirty="0">
                          <a:latin typeface="宋体"/>
                          <a:cs typeface="宋体"/>
                        </a:rPr>
                        <a:t>白球</a:t>
                      </a:r>
                      <a:r>
                        <a:rPr sz="2600" dirty="0">
                          <a:latin typeface="宋体"/>
                          <a:cs typeface="宋体"/>
                        </a:rPr>
                        <a:t>：</a:t>
                      </a:r>
                      <a:endParaRPr sz="26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nstantia"/>
                          <a:cs typeface="Constantia"/>
                        </a:rPr>
                        <a:t>5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nstantia"/>
                          <a:cs typeface="Constantia"/>
                        </a:rPr>
                        <a:t>7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nstantia"/>
                          <a:cs typeface="Constantia"/>
                        </a:rPr>
                        <a:t>4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nstantia"/>
                          <a:cs typeface="Constantia"/>
                        </a:rPr>
                        <a:t>2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29</TotalTime>
  <Words>761</Words>
  <Application>Microsoft Office PowerPoint</Application>
  <PresentationFormat>全屏显示(4:3)</PresentationFormat>
  <Paragraphs>243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宋体</vt:lpstr>
      <vt:lpstr>微软雅黑</vt:lpstr>
      <vt:lpstr>Arial</vt:lpstr>
      <vt:lpstr>Calibri</vt:lpstr>
      <vt:lpstr>Calibri Light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一、隐马尔科夫模型的基本概念</vt:lpstr>
      <vt:lpstr>隐马尔科夫模型的定义</vt:lpstr>
      <vt:lpstr>隐马尔科夫模型</vt:lpstr>
      <vt:lpstr>隐马尔科夫模型</vt:lpstr>
      <vt:lpstr>隐马尔科夫模型</vt:lpstr>
      <vt:lpstr>隐马尔科夫模型</vt:lpstr>
      <vt:lpstr>例：盒子和球模型</vt:lpstr>
      <vt:lpstr>例：盒子和球模型</vt:lpstr>
      <vt:lpstr>观测序列的生成过程</vt:lpstr>
      <vt:lpstr>隐马尔科夫模型的三个基本问题</vt:lpstr>
      <vt:lpstr>概率计算方法</vt:lpstr>
      <vt:lpstr>二、概率计算算法</vt:lpstr>
      <vt:lpstr>概率计算方法</vt:lpstr>
      <vt:lpstr>前向算法</vt:lpstr>
      <vt:lpstr>前向算法</vt:lpstr>
      <vt:lpstr>前向算法</vt:lpstr>
      <vt:lpstr>PowerPoint 演示文稿</vt:lpstr>
      <vt:lpstr>PowerPoint 演示文稿</vt:lpstr>
      <vt:lpstr>PowerPoint 演示文稿</vt:lpstr>
      <vt:lpstr>定义10.3 后向概率：给定隐马尔科夫模型λ，定义在时 刻t状态为qi的条件下，从t+1到T的部分观测序列为： 的概率为后向概率，记作：</vt:lpstr>
      <vt:lpstr>后向算法</vt:lpstr>
      <vt:lpstr>PowerPoint 演示文稿</vt:lpstr>
      <vt:lpstr>一些概率和期望值的计算</vt:lpstr>
      <vt:lpstr>一些概率和期望值的计算</vt:lpstr>
      <vt:lpstr>一些概率和期望值的计算</vt:lpstr>
      <vt:lpstr>三、学习算法</vt:lpstr>
      <vt:lpstr>学习算法</vt:lpstr>
      <vt:lpstr>监督学习方法</vt:lpstr>
      <vt:lpstr>监督学习方法</vt:lpstr>
      <vt:lpstr>Baum-Welch算法</vt:lpstr>
      <vt:lpstr>Baum Welch算法</vt:lpstr>
      <vt:lpstr>Baum Welch算法</vt:lpstr>
      <vt:lpstr>学习算法 Baum Welch算法</vt:lpstr>
      <vt:lpstr>Baum Welch算法</vt:lpstr>
      <vt:lpstr>学习算法 Baum Welch算法</vt:lpstr>
      <vt:lpstr>PowerPoint 演示文稿</vt:lpstr>
      <vt:lpstr>四、预测算法</vt:lpstr>
      <vt:lpstr>近似算法算法</vt:lpstr>
      <vt:lpstr>维特比算法</vt:lpstr>
      <vt:lpstr>维特比算法</vt:lpstr>
      <vt:lpstr>Viterbi 方法</vt:lpstr>
      <vt:lpstr>Viterbi 方法</vt:lpstr>
      <vt:lpstr>PowerPoint 演示文稿</vt:lpstr>
      <vt:lpstr>PowerPoint 演示文稿</vt:lpstr>
      <vt:lpstr>2、在t=2时，对每一个状态i，i=1,2,3，求在t=1时状态为j观测O1为红并在t=2时状态为i观测O2位白的路径的最 大概率，记为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10</cp:revision>
  <dcterms:created xsi:type="dcterms:W3CDTF">2019-02-12T08:36:16Z</dcterms:created>
  <dcterms:modified xsi:type="dcterms:W3CDTF">2019-04-17T00:32:16Z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