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0.jpg" ContentType="image/jpg"/>
  <Override PartName="/ppt/media/image11.jpg" ContentType="image/jpg"/>
  <Override PartName="/ppt/notesSlides/notesSlide7.xml" ContentType="application/vnd.openxmlformats-officedocument.presentationml.notesSlide+xml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notesSlides/notesSlide8.xml" ContentType="application/vnd.openxmlformats-officedocument.presentationml.notesSlide+xml"/>
  <Override PartName="/ppt/media/image18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g"/>
  <Override PartName="/ppt/notesSlides/notesSlide11.xml" ContentType="application/vnd.openxmlformats-officedocument.presentationml.notesSlide+xml"/>
  <Override PartName="/ppt/media/image20.jpg" ContentType="image/jpg"/>
  <Override PartName="/ppt/media/image21.jpg" ContentType="image/jpg"/>
  <Override PartName="/ppt/media/image22.jpg" ContentType="image/jpg"/>
  <Override PartName="/ppt/notesSlides/notesSlide12.xml" ContentType="application/vnd.openxmlformats-officedocument.presentationml.notesSlide+xml"/>
  <Override PartName="/ppt/media/image23.jpg" ContentType="image/jp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notesSlides/notesSlide17.xml" ContentType="application/vnd.openxmlformats-officedocument.presentationml.notesSlide+xml"/>
  <Override PartName="/ppt/media/image30.jpg" ContentType="image/jpg"/>
  <Override PartName="/ppt/media/image31.jpg" ContentType="image/jpg"/>
  <Override PartName="/ppt/media/image32.jpg" ContentType="image/jpg"/>
  <Override PartName="/ppt/notesSlides/notesSlide18.xml" ContentType="application/vnd.openxmlformats-officedocument.presentationml.notesSlide+xml"/>
  <Override PartName="/ppt/media/image33.jpg" ContentType="image/jpg"/>
  <Override PartName="/ppt/media/image34.jpg" ContentType="image/jpg"/>
  <Override PartName="/ppt/notesSlides/notesSlide19.xml" ContentType="application/vnd.openxmlformats-officedocument.presentationml.notesSlide+xml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notesSlides/notesSlide20.xml" ContentType="application/vnd.openxmlformats-officedocument.presentationml.notesSlide+xml"/>
  <Override PartName="/ppt/media/image41.jpg" ContentType="image/jpg"/>
  <Override PartName="/ppt/media/image42.jpg" ContentType="image/jpg"/>
  <Override PartName="/ppt/notesSlides/notesSlide21.xml" ContentType="application/vnd.openxmlformats-officedocument.presentationml.notesSlide+xml"/>
  <Override PartName="/ppt/media/image43.jpg" ContentType="image/jpg"/>
  <Override PartName="/ppt/notesSlides/notesSlide22.xml" ContentType="application/vnd.openxmlformats-officedocument.presentationml.notesSlide+xml"/>
  <Override PartName="/ppt/media/image44.jpg" ContentType="image/jpg"/>
  <Override PartName="/ppt/media/image45.jpg" ContentType="image/jpg"/>
  <Override PartName="/ppt/media/image46.jpg" ContentType="image/jpg"/>
  <Override PartName="/ppt/notesSlides/notesSlide23.xml" ContentType="application/vnd.openxmlformats-officedocument.presentationml.notesSlide+xml"/>
  <Override PartName="/ppt/media/image47.jpg" ContentType="image/jpg"/>
  <Override PartName="/ppt/media/image48.jpg" ContentType="image/jpg"/>
  <Override PartName="/ppt/media/image49.jpg" ContentType="image/jpg"/>
  <Override PartName="/ppt/notesSlides/notesSlide24.xml" ContentType="application/vnd.openxmlformats-officedocument.presentationml.notesSlide+xml"/>
  <Override PartName="/ppt/media/image50.jpg" ContentType="image/jpg"/>
  <Override PartName="/ppt/media/image51.jpg" ContentType="image/jpg"/>
  <Override PartName="/ppt/media/image52.jpg" ContentType="image/jpg"/>
  <Override PartName="/ppt/notesSlides/notesSlide25.xml" ContentType="application/vnd.openxmlformats-officedocument.presentationml.notesSlide+xml"/>
  <Override PartName="/ppt/media/image53.jpg" ContentType="image/jpg"/>
  <Override PartName="/ppt/notesSlides/notesSlide26.xml" ContentType="application/vnd.openxmlformats-officedocument.presentationml.notesSlide+xml"/>
  <Override PartName="/ppt/media/image56.jpg" ContentType="image/jpg"/>
  <Override PartName="/ppt/media/image57.jpg" ContentType="image/jpg"/>
  <Override PartName="/ppt/notesSlides/notesSlide27.xml" ContentType="application/vnd.openxmlformats-officedocument.presentationml.notesSlide+xml"/>
  <Override PartName="/ppt/media/image58.jpg" ContentType="image/jpg"/>
  <Override PartName="/ppt/media/image59.jpg" ContentType="image/jpg"/>
  <Override PartName="/ppt/notesSlides/notesSlide28.xml" ContentType="application/vnd.openxmlformats-officedocument.presentationml.notesSlide+xml"/>
  <Override PartName="/ppt/media/image60.jpg" ContentType="image/jpg"/>
  <Override PartName="/ppt/notesSlides/notesSlide29.xml" ContentType="application/vnd.openxmlformats-officedocument.presentationml.notesSlide+xml"/>
  <Override PartName="/ppt/media/image61.jpg" ContentType="image/jpg"/>
  <Override PartName="/ppt/media/image62.jpg" ContentType="image/jpg"/>
  <Override PartName="/ppt/media/image63.jpg" ContentType="image/jpg"/>
  <Override PartName="/ppt/notesSlides/notesSlide30.xml" ContentType="application/vnd.openxmlformats-officedocument.presentationml.notesSlide+xml"/>
  <Override PartName="/ppt/media/image65.jpg" ContentType="image/jpg"/>
  <Override PartName="/ppt/media/image66.jpg" ContentType="image/jpg"/>
  <Override PartName="/ppt/media/image67.jpg" ContentType="image/jpg"/>
  <Override PartName="/ppt/media/image68.jpg" ContentType="image/jpg"/>
  <Override PartName="/ppt/media/image69.jpg" ContentType="image/jpg"/>
  <Override PartName="/ppt/notesSlides/notesSlide31.xml" ContentType="application/vnd.openxmlformats-officedocument.presentationml.notesSlide+xml"/>
  <Override PartName="/ppt/media/image70.jpg" ContentType="image/jpg"/>
  <Override PartName="/ppt/media/image71.jpg" ContentType="image/jpg"/>
  <Override PartName="/ppt/media/image72.jpg" ContentType="image/jpg"/>
  <Override PartName="/ppt/notesSlides/notesSlide32.xml" ContentType="application/vnd.openxmlformats-officedocument.presentationml.notesSlide+xml"/>
  <Override PartName="/ppt/media/image73.jpg" ContentType="image/jpg"/>
  <Override PartName="/ppt/media/image74.jpg" ContentType="image/jpg"/>
  <Override PartName="/ppt/notesSlides/notesSlide33.xml" ContentType="application/vnd.openxmlformats-officedocument.presentationml.notesSlide+xml"/>
  <Override PartName="/ppt/media/image75.jpg" ContentType="image/jpg"/>
  <Override PartName="/ppt/media/image76.jpg" ContentType="image/jpg"/>
  <Override PartName="/ppt/media/image77.jpg" ContentType="image/jpg"/>
  <Override PartName="/ppt/media/image78.jpg" ContentType="image/jpg"/>
  <Override PartName="/ppt/notesSlides/notesSlide34.xml" ContentType="application/vnd.openxmlformats-officedocument.presentationml.notesSlide+xml"/>
  <Override PartName="/ppt/media/image79.jpg" ContentType="image/jpg"/>
  <Override PartName="/ppt/media/image80.jpg" ContentType="image/jpg"/>
  <Override PartName="/ppt/media/image81.jpg" ContentType="image/jpg"/>
  <Override PartName="/ppt/notesSlides/notesSlide35.xml" ContentType="application/vnd.openxmlformats-officedocument.presentationml.notesSlide+xml"/>
  <Override PartName="/ppt/media/image82.jpg" ContentType="image/jpg"/>
  <Override PartName="/ppt/media/image83.jpg" ContentType="image/jpg"/>
  <Override PartName="/ppt/media/image84.jpg" ContentType="image/jpg"/>
  <Override PartName="/ppt/media/image85.jpg" ContentType="image/jpg"/>
  <Override PartName="/ppt/media/image86.jpg" ContentType="image/jpg"/>
  <Override PartName="/ppt/notesSlides/notesSlide36.xml" ContentType="application/vnd.openxmlformats-officedocument.presentationml.notesSlide+xml"/>
  <Override PartName="/ppt/media/image87.jpg" ContentType="image/jpg"/>
  <Override PartName="/ppt/media/image88.jpg" ContentType="image/jpg"/>
  <Override PartName="/ppt/notesSlides/notesSlide37.xml" ContentType="application/vnd.openxmlformats-officedocument.presentationml.notesSlide+xml"/>
  <Override PartName="/ppt/media/image89.jpg" ContentType="image/jpg"/>
  <Override PartName="/ppt/media/image90.jpg" ContentType="image/jpg"/>
  <Override PartName="/ppt/media/image91.jpg" ContentType="image/jpg"/>
  <Override PartName="/ppt/notesSlides/notesSlide38.xml" ContentType="application/vnd.openxmlformats-officedocument.presentationml.notesSlide+xml"/>
  <Override PartName="/ppt/media/image92.jpg" ContentType="image/jpg"/>
  <Override PartName="/ppt/media/image93.jpg" ContentType="image/jpg"/>
  <Override PartName="/ppt/media/image94.jpg" ContentType="image/jpg"/>
  <Override PartName="/ppt/notesSlides/notesSlide39.xml" ContentType="application/vnd.openxmlformats-officedocument.presentationml.notesSlide+xml"/>
  <Override PartName="/ppt/media/image95.jpg" ContentType="image/jpg"/>
  <Override PartName="/ppt/media/image96.jpg" ContentType="image/jpg"/>
  <Override PartName="/ppt/notesSlides/notesSlide40.xml" ContentType="application/vnd.openxmlformats-officedocument.presentationml.notesSlide+xml"/>
  <Override PartName="/ppt/media/image97.jpg" ContentType="image/jpg"/>
  <Override PartName="/ppt/media/image98.jpg" ContentType="image/jpg"/>
  <Override PartName="/ppt/media/image99.jpg" ContentType="image/jpg"/>
  <Override PartName="/ppt/media/image100.jpg" ContentType="image/jpg"/>
  <Override PartName="/ppt/notesSlides/notesSlide41.xml" ContentType="application/vnd.openxmlformats-officedocument.presentationml.notesSlide+xml"/>
  <Override PartName="/ppt/media/image101.jpg" ContentType="image/jpg"/>
  <Override PartName="/ppt/media/image102.jpg" ContentType="image/jpg"/>
  <Override PartName="/ppt/media/image103.jpg" ContentType="image/jpg"/>
  <Override PartName="/ppt/media/image104.jpg" ContentType="image/jpg"/>
  <Override PartName="/ppt/notesSlides/notesSlide42.xml" ContentType="application/vnd.openxmlformats-officedocument.presentationml.notesSlide+xml"/>
  <Override PartName="/ppt/media/image105.jpg" ContentType="image/jpg"/>
  <Override PartName="/ppt/media/image106.jpg" ContentType="image/jpg"/>
  <Override PartName="/ppt/media/image107.jpg" ContentType="image/jpg"/>
  <Override PartName="/ppt/notesSlides/notesSlide43.xml" ContentType="application/vnd.openxmlformats-officedocument.presentationml.notesSlide+xml"/>
  <Override PartName="/ppt/media/image108.jpg" ContentType="image/jpg"/>
  <Override PartName="/ppt/media/image109.jpg" ContentType="image/jpg"/>
  <Override PartName="/ppt/media/image110.jpg" ContentType="image/jpg"/>
  <Override PartName="/ppt/media/image111.jpg" ContentType="image/jpg"/>
  <Override PartName="/ppt/notesSlides/notesSlide44.xml" ContentType="application/vnd.openxmlformats-officedocument.presentationml.notesSlide+xml"/>
  <Override PartName="/ppt/media/image112.jpg" ContentType="image/jpg"/>
  <Override PartName="/ppt/media/image113.jpg" ContentType="image/jpg"/>
  <Override PartName="/ppt/media/image114.jpg" ContentType="image/jpg"/>
  <Override PartName="/ppt/notesSlides/notesSlide45.xml" ContentType="application/vnd.openxmlformats-officedocument.presentationml.notesSlide+xml"/>
  <Override PartName="/ppt/media/image115.jpg" ContentType="image/jpg"/>
  <Override PartName="/ppt/media/image116.jpg" ContentType="image/jpg"/>
  <Override PartName="/ppt/notesSlides/notesSlide46.xml" ContentType="application/vnd.openxmlformats-officedocument.presentationml.notesSlide+xml"/>
  <Override PartName="/ppt/media/image117.jpg" ContentType="image/jpg"/>
  <Override PartName="/ppt/media/image118.jpg" ContentType="image/jpg"/>
  <Override PartName="/ppt/media/image119.jpg" ContentType="image/jpg"/>
  <Override PartName="/ppt/media/image120.jpg" ContentType="image/jpg"/>
  <Override PartName="/ppt/media/image121.jpg" ContentType="image/jpg"/>
  <Override PartName="/ppt/notesSlides/notesSlide47.xml" ContentType="application/vnd.openxmlformats-officedocument.presentationml.notesSlide+xml"/>
  <Override PartName="/ppt/media/image124.jpg" ContentType="image/jpg"/>
  <Override PartName="/ppt/media/image125.jpg" ContentType="image/jpg"/>
  <Override PartName="/ppt/media/image128.jpg" ContentType="image/jpg"/>
  <Override PartName="/ppt/notesSlides/notesSlide48.xml" ContentType="application/vnd.openxmlformats-officedocument.presentationml.notesSlide+xml"/>
  <Override PartName="/ppt/media/image129.jpg" ContentType="image/jpg"/>
  <Override PartName="/ppt/media/image130.jpg" ContentType="image/jpg"/>
  <Override PartName="/ppt/media/image131.jpg" ContentType="image/jpg"/>
  <Override PartName="/ppt/notesSlides/notesSlide49.xml" ContentType="application/vnd.openxmlformats-officedocument.presentationml.notesSlide+xml"/>
  <Override PartName="/ppt/media/image132.jpg" ContentType="image/jpg"/>
  <Override PartName="/ppt/media/image133.jpg" ContentType="image/jpg"/>
  <Override PartName="/ppt/notesSlides/notesSlide50.xml" ContentType="application/vnd.openxmlformats-officedocument.presentationml.notesSlide+xml"/>
  <Override PartName="/ppt/media/image134.jpg" ContentType="image/jpg"/>
  <Override PartName="/ppt/media/image135.jpg" ContentType="image/jpg"/>
  <Override PartName="/ppt/media/image136.jpg" ContentType="image/jpg"/>
  <Override PartName="/ppt/media/image137.jpg" ContentType="image/jpg"/>
  <Override PartName="/ppt/notesSlides/notesSlide51.xml" ContentType="application/vnd.openxmlformats-officedocument.presentationml.notesSlide+xml"/>
  <Override PartName="/ppt/media/image138.jpg" ContentType="image/jpg"/>
  <Override PartName="/ppt/media/image139.jpg" ContentType="image/jpg"/>
  <Override PartName="/ppt/media/image140.jpg" ContentType="image/jpg"/>
  <Override PartName="/ppt/media/image141.jpg" ContentType="image/jpg"/>
  <Override PartName="/ppt/media/image142.jpg" ContentType="image/jpg"/>
  <Override PartName="/ppt/media/image143.jpg" ContentType="image/jpg"/>
  <Override PartName="/ppt/media/image144.jpg" ContentType="image/jpg"/>
  <Override PartName="/ppt/notesSlides/notesSlide52.xml" ContentType="application/vnd.openxmlformats-officedocument.presentationml.notesSlide+xml"/>
  <Override PartName="/ppt/media/image145.jpg" ContentType="image/jpg"/>
  <Override PartName="/ppt/media/image146.jpg" ContentType="image/jpg"/>
  <Override PartName="/ppt/media/image147.jpg" ContentType="image/jpg"/>
  <Override PartName="/ppt/media/image148.jpg" ContentType="image/jpg"/>
  <Override PartName="/ppt/media/image149.jpg" ContentType="image/jpg"/>
  <Override PartName="/ppt/notesSlides/notesSlide53.xml" ContentType="application/vnd.openxmlformats-officedocument.presentationml.notesSlide+xml"/>
  <Override PartName="/ppt/media/image150.jpg" ContentType="image/jpg"/>
  <Override PartName="/ppt/media/image151.jpg" ContentType="image/jpg"/>
  <Override PartName="/ppt/media/image152.jpg" ContentType="image/jpg"/>
  <Override PartName="/ppt/media/image153.jpg" ContentType="image/jpg"/>
  <Override PartName="/ppt/media/image154.jpg" ContentType="image/jpg"/>
  <Override PartName="/ppt/media/image155.jpg" ContentType="image/jpg"/>
  <Override PartName="/ppt/media/image156.jpg" ContentType="image/jpg"/>
  <Override PartName="/ppt/media/image157.jpg" ContentType="image/jpg"/>
  <Override PartName="/ppt/notesSlides/notesSlide54.xml" ContentType="application/vnd.openxmlformats-officedocument.presentationml.notesSlide+xml"/>
  <Override PartName="/ppt/media/image158.jpg" ContentType="image/jpg"/>
  <Override PartName="/ppt/media/image159.jpg" ContentType="image/jpg"/>
  <Override PartName="/ppt/media/image160.jpg" ContentType="image/jpg"/>
  <Override PartName="/ppt/media/image161.jpg" ContentType="image/jpg"/>
  <Override PartName="/ppt/media/image162.jpg" ContentType="image/jpg"/>
  <Override PartName="/ppt/media/image163.jpg" ContentType="image/jpg"/>
  <Override PartName="/ppt/media/image164.jpg" ContentType="image/jpg"/>
  <Override PartName="/ppt/media/image165.jpg" ContentType="image/jpg"/>
  <Override PartName="/ppt/media/image166.jpg" ContentType="image/jpg"/>
  <Override PartName="/ppt/notesSlides/notesSlide55.xml" ContentType="application/vnd.openxmlformats-officedocument.presentationml.notesSlide+xml"/>
  <Override PartName="/ppt/media/image167.jpg" ContentType="image/jpg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4" r:id="rId56"/>
    <p:sldId id="315" r:id="rId5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4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38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092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95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54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986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6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769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68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717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401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6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9615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725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736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730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12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45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320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1417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589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56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98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191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060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717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8783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889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418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917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965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941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101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1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425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933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577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53462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752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6122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1525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341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482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927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302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1154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42261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87112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4420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2761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7791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859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057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95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04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046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78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8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8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44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0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91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004646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8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2019/4/23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0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38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55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2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7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08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0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1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41.jp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5.jpg"/><Relationship Id="rId10" Type="http://schemas.openxmlformats.org/officeDocument/2006/relationships/image" Target="../media/image28.jpg"/><Relationship Id="rId4" Type="http://schemas.openxmlformats.org/officeDocument/2006/relationships/image" Target="../media/image42.jpg"/><Relationship Id="rId9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7" Type="http://schemas.openxmlformats.org/officeDocument/2006/relationships/image" Target="../media/image6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7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g"/><Relationship Id="rId4" Type="http://schemas.openxmlformats.org/officeDocument/2006/relationships/image" Target="../media/image8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7" Type="http://schemas.openxmlformats.org/officeDocument/2006/relationships/image" Target="../media/image8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5" Type="http://schemas.openxmlformats.org/officeDocument/2006/relationships/image" Target="../media/image84.jpg"/><Relationship Id="rId4" Type="http://schemas.openxmlformats.org/officeDocument/2006/relationships/image" Target="../media/image8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jpg"/><Relationship Id="rId4" Type="http://schemas.openxmlformats.org/officeDocument/2006/relationships/image" Target="../media/image9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5" Type="http://schemas.openxmlformats.org/officeDocument/2006/relationships/image" Target="../media/image99.jpg"/><Relationship Id="rId4" Type="http://schemas.openxmlformats.org/officeDocument/2006/relationships/image" Target="../media/image9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7" Type="http://schemas.openxmlformats.org/officeDocument/2006/relationships/image" Target="../media/image10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jpg"/><Relationship Id="rId5" Type="http://schemas.openxmlformats.org/officeDocument/2006/relationships/image" Target="../media/image102.jpg"/><Relationship Id="rId4" Type="http://schemas.openxmlformats.org/officeDocument/2006/relationships/image" Target="../media/image10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jpg"/><Relationship Id="rId4" Type="http://schemas.openxmlformats.org/officeDocument/2006/relationships/image" Target="../media/image10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jpg"/><Relationship Id="rId5" Type="http://schemas.openxmlformats.org/officeDocument/2006/relationships/image" Target="../media/image110.jpg"/><Relationship Id="rId4" Type="http://schemas.openxmlformats.org/officeDocument/2006/relationships/image" Target="../media/image10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jpg"/><Relationship Id="rId4" Type="http://schemas.openxmlformats.org/officeDocument/2006/relationships/image" Target="../media/image11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g"/><Relationship Id="rId7" Type="http://schemas.openxmlformats.org/officeDocument/2006/relationships/image" Target="../media/image12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jpg"/><Relationship Id="rId5" Type="http://schemas.openxmlformats.org/officeDocument/2006/relationships/image" Target="../media/image119.jpg"/><Relationship Id="rId4" Type="http://schemas.openxmlformats.org/officeDocument/2006/relationships/image" Target="../media/image118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jpg"/><Relationship Id="rId3" Type="http://schemas.openxmlformats.org/officeDocument/2006/relationships/image" Target="../media/image122.png"/><Relationship Id="rId7" Type="http://schemas.openxmlformats.org/officeDocument/2006/relationships/image" Target="../media/image8.png"/><Relationship Id="rId12" Type="http://schemas.openxmlformats.org/officeDocument/2006/relationships/image" Target="../media/image12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6.png"/><Relationship Id="rId10" Type="http://schemas.openxmlformats.org/officeDocument/2006/relationships/image" Target="../media/image126.png"/><Relationship Id="rId4" Type="http://schemas.openxmlformats.org/officeDocument/2006/relationships/image" Target="../media/image5.png"/><Relationship Id="rId9" Type="http://schemas.openxmlformats.org/officeDocument/2006/relationships/image" Target="../media/image12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jpg"/><Relationship Id="rId4" Type="http://schemas.openxmlformats.org/officeDocument/2006/relationships/image" Target="../media/image130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jpg"/><Relationship Id="rId5" Type="http://schemas.openxmlformats.org/officeDocument/2006/relationships/image" Target="../media/image136.jpg"/><Relationship Id="rId4" Type="http://schemas.openxmlformats.org/officeDocument/2006/relationships/image" Target="../media/image135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jpg"/><Relationship Id="rId3" Type="http://schemas.openxmlformats.org/officeDocument/2006/relationships/image" Target="../media/image138.jpg"/><Relationship Id="rId7" Type="http://schemas.openxmlformats.org/officeDocument/2006/relationships/image" Target="../media/image14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jpg"/><Relationship Id="rId5" Type="http://schemas.openxmlformats.org/officeDocument/2006/relationships/image" Target="../media/image140.jpg"/><Relationship Id="rId4" Type="http://schemas.openxmlformats.org/officeDocument/2006/relationships/image" Target="../media/image139.jpg"/><Relationship Id="rId9" Type="http://schemas.openxmlformats.org/officeDocument/2006/relationships/image" Target="../media/image144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g"/><Relationship Id="rId7" Type="http://schemas.openxmlformats.org/officeDocument/2006/relationships/image" Target="../media/image149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jpg"/><Relationship Id="rId5" Type="http://schemas.openxmlformats.org/officeDocument/2006/relationships/image" Target="../media/image147.jpg"/><Relationship Id="rId4" Type="http://schemas.openxmlformats.org/officeDocument/2006/relationships/image" Target="../media/image146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jpg"/><Relationship Id="rId3" Type="http://schemas.openxmlformats.org/officeDocument/2006/relationships/image" Target="../media/image150.jpg"/><Relationship Id="rId7" Type="http://schemas.openxmlformats.org/officeDocument/2006/relationships/image" Target="../media/image15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jpg"/><Relationship Id="rId5" Type="http://schemas.openxmlformats.org/officeDocument/2006/relationships/image" Target="../media/image152.jpg"/><Relationship Id="rId10" Type="http://schemas.openxmlformats.org/officeDocument/2006/relationships/image" Target="../media/image157.jpg"/><Relationship Id="rId4" Type="http://schemas.openxmlformats.org/officeDocument/2006/relationships/image" Target="../media/image151.jpg"/><Relationship Id="rId9" Type="http://schemas.openxmlformats.org/officeDocument/2006/relationships/image" Target="../media/image156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jpg"/><Relationship Id="rId3" Type="http://schemas.openxmlformats.org/officeDocument/2006/relationships/image" Target="../media/image158.jpg"/><Relationship Id="rId7" Type="http://schemas.openxmlformats.org/officeDocument/2006/relationships/image" Target="../media/image16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jpg"/><Relationship Id="rId11" Type="http://schemas.openxmlformats.org/officeDocument/2006/relationships/image" Target="../media/image166.jpg"/><Relationship Id="rId5" Type="http://schemas.openxmlformats.org/officeDocument/2006/relationships/image" Target="../media/image160.jpg"/><Relationship Id="rId10" Type="http://schemas.openxmlformats.org/officeDocument/2006/relationships/image" Target="../media/image165.jpg"/><Relationship Id="rId4" Type="http://schemas.openxmlformats.org/officeDocument/2006/relationships/image" Target="../media/image159.jpg"/><Relationship Id="rId9" Type="http://schemas.openxmlformats.org/officeDocument/2006/relationships/image" Target="../media/image16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3239" y="2331720"/>
            <a:ext cx="2834640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概率无向图模型的因子分</a:t>
            </a:r>
            <a:r>
              <a:rPr dirty="0"/>
              <a:t>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44335"/>
            <a:ext cx="8201025" cy="391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定义：团、最大</a:t>
            </a:r>
            <a:r>
              <a:rPr sz="2600" spc="-30" dirty="0">
                <a:latin typeface="宋体"/>
                <a:cs typeface="宋体"/>
              </a:rPr>
              <a:t>团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无向图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20" dirty="0">
                <a:latin typeface="宋体"/>
                <a:cs typeface="宋体"/>
              </a:rPr>
              <a:t>中任何两个结点均有边连接的结点子集称为</a:t>
            </a:r>
            <a:r>
              <a:rPr sz="2600" spc="-30" dirty="0">
                <a:latin typeface="宋体"/>
                <a:cs typeface="宋体"/>
              </a:rPr>
              <a:t>团</a:t>
            </a:r>
            <a:endParaRPr sz="2600">
              <a:latin typeface="宋体"/>
              <a:cs typeface="宋体"/>
            </a:endParaRPr>
          </a:p>
          <a:p>
            <a:pPr marL="287020">
              <a:lnSpc>
                <a:spcPct val="100000"/>
              </a:lnSpc>
              <a:spcBef>
                <a:spcPts val="50"/>
              </a:spcBef>
            </a:pPr>
            <a:r>
              <a:rPr sz="2550" spc="15" dirty="0">
                <a:latin typeface="Constantia"/>
                <a:cs typeface="Constantia"/>
              </a:rPr>
              <a:t>(c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15" dirty="0">
                <a:latin typeface="Constantia"/>
                <a:cs typeface="Constantia"/>
              </a:rPr>
              <a:t>qu</a:t>
            </a:r>
            <a:r>
              <a:rPr sz="2550" spc="10" dirty="0">
                <a:latin typeface="Constantia"/>
                <a:cs typeface="Constantia"/>
              </a:rPr>
              <a:t>e)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02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若</a:t>
            </a:r>
            <a:r>
              <a:rPr sz="2550" spc="20" dirty="0">
                <a:latin typeface="Constantia"/>
                <a:cs typeface="Constantia"/>
              </a:rPr>
              <a:t>C</a:t>
            </a:r>
            <a:r>
              <a:rPr sz="2550" spc="35" dirty="0">
                <a:latin typeface="宋体"/>
                <a:cs typeface="宋体"/>
              </a:rPr>
              <a:t>是无向图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550" spc="35" dirty="0">
                <a:latin typeface="宋体"/>
                <a:cs typeface="宋体"/>
              </a:rPr>
              <a:t>的一个团，井且不能再加进任何一个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15" dirty="0">
                <a:latin typeface="宋体"/>
                <a:cs typeface="宋体"/>
              </a:rPr>
              <a:t>的 </a:t>
            </a:r>
            <a:r>
              <a:rPr sz="2600" spc="-20" dirty="0">
                <a:latin typeface="宋体"/>
                <a:cs typeface="宋体"/>
              </a:rPr>
              <a:t>结点使其成为一个更大的团，则称此</a:t>
            </a:r>
            <a:r>
              <a:rPr sz="2600" spc="-15" dirty="0">
                <a:latin typeface="Constantia"/>
                <a:cs typeface="Constantia"/>
              </a:rPr>
              <a:t>C</a:t>
            </a:r>
            <a:r>
              <a:rPr sz="2600" spc="-20" dirty="0">
                <a:latin typeface="宋体"/>
                <a:cs typeface="宋体"/>
              </a:rPr>
              <a:t>为最大</a:t>
            </a:r>
            <a:r>
              <a:rPr sz="2600" spc="-30" dirty="0">
                <a:latin typeface="宋体"/>
                <a:cs typeface="宋体"/>
              </a:rPr>
              <a:t>团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(maxi</a:t>
            </a:r>
            <a:r>
              <a:rPr sz="2600" spc="-15" dirty="0">
                <a:latin typeface="Constantia"/>
                <a:cs typeface="Constantia"/>
              </a:rPr>
              <a:t>ma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cliqu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两个结点的</a:t>
            </a:r>
            <a:r>
              <a:rPr sz="2600" spc="-30" dirty="0">
                <a:latin typeface="宋体"/>
                <a:cs typeface="宋体"/>
              </a:rPr>
              <a:t>团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30" dirty="0">
                <a:latin typeface="宋体"/>
                <a:cs typeface="宋体"/>
              </a:rPr>
              <a:t>？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三个结点的</a:t>
            </a:r>
            <a:r>
              <a:rPr sz="2550" spc="25" dirty="0">
                <a:latin typeface="宋体"/>
                <a:cs typeface="宋体"/>
              </a:rPr>
              <a:t>团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25" dirty="0">
                <a:latin typeface="宋体"/>
                <a:cs typeface="宋体"/>
              </a:rPr>
              <a:t>？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1664" y="4291584"/>
            <a:ext cx="2749295" cy="187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概率无向图模型的因子分</a:t>
            </a:r>
            <a:r>
              <a:rPr dirty="0"/>
              <a:t>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3783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 algn="just">
              <a:lnSpc>
                <a:spcPct val="1016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将概率无向图模型的联合概率分布表示为其最大团上</a:t>
            </a:r>
            <a:r>
              <a:rPr sz="2600" spc="-30" dirty="0">
                <a:latin typeface="宋体"/>
                <a:cs typeface="宋体"/>
              </a:rPr>
              <a:t>的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随机变量的函数的乘积形式的操作，称为概率无向图</a:t>
            </a:r>
            <a:r>
              <a:rPr sz="2550" spc="25" dirty="0">
                <a:latin typeface="宋体"/>
                <a:cs typeface="宋体"/>
              </a:rPr>
              <a:t>模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型的因子分解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-100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ac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on)</a:t>
            </a:r>
            <a:r>
              <a:rPr sz="2550" spc="5" dirty="0">
                <a:latin typeface="Constantia"/>
                <a:cs typeface="Constantia"/>
              </a:rPr>
              <a:t>.</a:t>
            </a:r>
            <a:endParaRPr sz="2550">
              <a:latin typeface="Constantia"/>
              <a:cs typeface="Constantia"/>
            </a:endParaRPr>
          </a:p>
          <a:p>
            <a:pPr marL="287020" marR="168275" indent="-274320" algn="just">
              <a:lnSpc>
                <a:spcPct val="101000"/>
              </a:lnSpc>
              <a:spcBef>
                <a:spcPts val="59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给定概率无向图模型，设其无向图为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15" dirty="0">
                <a:latin typeface="Constantia"/>
                <a:cs typeface="Constantia"/>
              </a:rPr>
              <a:t>C</a:t>
            </a:r>
            <a:r>
              <a:rPr sz="2600" spc="-20" dirty="0">
                <a:latin typeface="宋体"/>
                <a:cs typeface="宋体"/>
              </a:rPr>
              <a:t>为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20" dirty="0">
                <a:latin typeface="宋体"/>
                <a:cs typeface="宋体"/>
              </a:rPr>
              <a:t>上的</a:t>
            </a:r>
            <a:r>
              <a:rPr sz="2600" spc="-30" dirty="0">
                <a:latin typeface="宋体"/>
                <a:cs typeface="宋体"/>
              </a:rPr>
              <a:t>最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大团，</a:t>
            </a:r>
            <a:r>
              <a:rPr sz="2550" spc="-190" dirty="0">
                <a:latin typeface="Constantia"/>
                <a:cs typeface="Constantia"/>
              </a:rPr>
              <a:t>Y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550" spc="35" dirty="0">
                <a:latin typeface="宋体"/>
                <a:cs typeface="宋体"/>
              </a:rPr>
              <a:t>表示</a:t>
            </a:r>
            <a:r>
              <a:rPr sz="2550" spc="20" dirty="0">
                <a:latin typeface="Constantia"/>
                <a:cs typeface="Constantia"/>
              </a:rPr>
              <a:t>C</a:t>
            </a:r>
            <a:r>
              <a:rPr sz="2550" spc="35" dirty="0">
                <a:latin typeface="宋体"/>
                <a:cs typeface="宋体"/>
              </a:rPr>
              <a:t>对应的随机变量，那么概率无向图模</a:t>
            </a:r>
            <a:r>
              <a:rPr sz="2550" spc="25" dirty="0">
                <a:latin typeface="宋体"/>
                <a:cs typeface="宋体"/>
              </a:rPr>
              <a:t>型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的联合概率分布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可写作图中所有最大团</a:t>
            </a:r>
            <a:r>
              <a:rPr sz="2600" spc="-15" dirty="0">
                <a:latin typeface="Constantia"/>
                <a:cs typeface="Constantia"/>
              </a:rPr>
              <a:t>C</a:t>
            </a:r>
            <a:r>
              <a:rPr sz="2600" spc="-20" dirty="0">
                <a:latin typeface="宋体"/>
                <a:cs typeface="宋体"/>
              </a:rPr>
              <a:t>上的函</a:t>
            </a:r>
            <a:r>
              <a:rPr sz="2600" spc="-3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  <a:p>
            <a:pPr marL="1083945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的乘积形式，</a:t>
            </a:r>
            <a:r>
              <a:rPr sz="2600" spc="-30" dirty="0">
                <a:latin typeface="宋体"/>
                <a:cs typeface="宋体"/>
              </a:rPr>
              <a:t>即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Z</a:t>
            </a:r>
            <a:r>
              <a:rPr sz="2550" spc="35" dirty="0">
                <a:latin typeface="宋体"/>
                <a:cs typeface="宋体"/>
              </a:rPr>
              <a:t>是规范化因子</a:t>
            </a:r>
            <a:r>
              <a:rPr sz="2550" spc="15" dirty="0">
                <a:latin typeface="Constantia"/>
                <a:cs typeface="Constantia"/>
              </a:rPr>
              <a:t>(no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20" dirty="0">
                <a:latin typeface="Constantia"/>
                <a:cs typeface="Constantia"/>
              </a:rPr>
              <a:t>ma</a:t>
            </a:r>
            <a:r>
              <a:rPr sz="2550" spc="5" dirty="0">
                <a:latin typeface="Constantia"/>
                <a:cs typeface="Constantia"/>
              </a:rPr>
              <a:t>li</a:t>
            </a:r>
            <a:r>
              <a:rPr sz="2550" spc="15" dirty="0">
                <a:latin typeface="Constantia"/>
                <a:cs typeface="Constantia"/>
              </a:rPr>
              <a:t>zat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n</a:t>
            </a:r>
            <a:r>
              <a:rPr sz="2550" spc="-35" dirty="0">
                <a:latin typeface="Constantia"/>
                <a:cs typeface="Constantia"/>
              </a:rPr>
              <a:t> 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ac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</a:t>
            </a:r>
            <a:r>
              <a:rPr sz="2550" spc="5" dirty="0">
                <a:latin typeface="Constantia"/>
                <a:cs typeface="Constantia"/>
              </a:rPr>
              <a:t>r)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648" y="4020311"/>
            <a:ext cx="87503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------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2335" y="4200144"/>
            <a:ext cx="2520695" cy="740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648" y="4020311"/>
            <a:ext cx="874776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935" y="5516879"/>
            <a:ext cx="2289048" cy="64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概率无向图模型的因子分</a:t>
            </a:r>
            <a:r>
              <a:rPr dirty="0"/>
              <a:t>解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势函数</a:t>
            </a:r>
            <a:r>
              <a:rPr spc="-30" dirty="0"/>
              <a:t>：</a:t>
            </a:r>
            <a:endParaRPr sz="2450">
              <a:latin typeface="Wingdings"/>
              <a:cs typeface="Wingdings"/>
            </a:endParaRPr>
          </a:p>
          <a:p>
            <a:pPr marL="2167890">
              <a:lnSpc>
                <a:spcPts val="1000"/>
              </a:lnSpc>
            </a:pPr>
            <a:endParaRPr sz="2450">
              <a:latin typeface="Wingdings"/>
              <a:cs typeface="Wingdings"/>
            </a:endParaRPr>
          </a:p>
          <a:p>
            <a:pPr marL="400685" marR="5080" indent="-274320">
              <a:lnSpc>
                <a:spcPct val="101600"/>
              </a:lnSpc>
              <a:spcBef>
                <a:spcPts val="8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定理</a:t>
            </a:r>
            <a:r>
              <a:rPr spc="-5" dirty="0">
                <a:latin typeface="Constantia"/>
                <a:cs typeface="Constantia"/>
              </a:rPr>
              <a:t>11</a:t>
            </a:r>
            <a:r>
              <a:rPr spc="-10" dirty="0">
                <a:latin typeface="Constantia"/>
                <a:cs typeface="Constantia"/>
              </a:rPr>
              <a:t>.1</a:t>
            </a:r>
            <a:r>
              <a:rPr spc="5" dirty="0">
                <a:latin typeface="Constantia"/>
                <a:cs typeface="Constantia"/>
              </a:rPr>
              <a:t> </a:t>
            </a:r>
            <a:r>
              <a:rPr spc="-5" dirty="0">
                <a:latin typeface="Constantia"/>
                <a:cs typeface="Constantia"/>
              </a:rPr>
              <a:t>(</a:t>
            </a:r>
            <a:r>
              <a:rPr spc="-40" dirty="0">
                <a:latin typeface="Constantia"/>
                <a:cs typeface="Constantia"/>
              </a:rPr>
              <a:t>H</a:t>
            </a:r>
            <a:r>
              <a:rPr spc="-15" dirty="0">
                <a:latin typeface="Constantia"/>
                <a:cs typeface="Constantia"/>
              </a:rPr>
              <a:t>ammersley</a:t>
            </a:r>
            <a:r>
              <a:rPr spc="-10" dirty="0">
                <a:latin typeface="Constantia"/>
                <a:cs typeface="Constantia"/>
              </a:rPr>
              <a:t>-Clif</a:t>
            </a:r>
            <a:r>
              <a:rPr spc="-30" dirty="0">
                <a:latin typeface="Constantia"/>
                <a:cs typeface="Constantia"/>
              </a:rPr>
              <a:t>f</a:t>
            </a:r>
            <a:r>
              <a:rPr spc="-10" dirty="0">
                <a:latin typeface="Constantia"/>
                <a:cs typeface="Constantia"/>
              </a:rPr>
              <a:t>o</a:t>
            </a:r>
            <a:r>
              <a:rPr spc="-50" dirty="0">
                <a:latin typeface="Constantia"/>
                <a:cs typeface="Constantia"/>
              </a:rPr>
              <a:t>r</a:t>
            </a:r>
            <a:r>
              <a:rPr spc="-10" dirty="0">
                <a:latin typeface="Constantia"/>
                <a:cs typeface="Constantia"/>
              </a:rPr>
              <a:t>d</a:t>
            </a:r>
            <a:r>
              <a:rPr spc="-20" dirty="0"/>
              <a:t>定理</a:t>
            </a:r>
            <a:r>
              <a:rPr spc="-5" dirty="0">
                <a:latin typeface="Constantia"/>
                <a:cs typeface="Constantia"/>
              </a:rPr>
              <a:t>)</a:t>
            </a:r>
            <a:r>
              <a:rPr spc="-20" dirty="0"/>
              <a:t>：概率无向图模</a:t>
            </a:r>
            <a:r>
              <a:rPr spc="-30" dirty="0"/>
              <a:t>型</a:t>
            </a:r>
            <a:r>
              <a:rPr spc="-15" dirty="0"/>
              <a:t> </a:t>
            </a:r>
            <a:r>
              <a:rPr sz="2550" spc="35" dirty="0"/>
              <a:t>的联合概率分布</a:t>
            </a:r>
            <a:r>
              <a:rPr sz="2550" spc="15" dirty="0">
                <a:latin typeface="Constantia"/>
                <a:cs typeface="Constantia"/>
              </a:rPr>
              <a:t>P(Y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/>
              <a:t>可以表示为如下形式</a:t>
            </a:r>
            <a:r>
              <a:rPr sz="2550" spc="5" dirty="0">
                <a:latin typeface="Constantia"/>
                <a:cs typeface="Constantia"/>
              </a:rPr>
              <a:t>: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192" y="3648455"/>
            <a:ext cx="2487168" cy="1508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二、条件随机场的定义与形</a:t>
            </a:r>
            <a:r>
              <a:rPr sz="4450" dirty="0"/>
              <a:t>式</a:t>
            </a:r>
            <a:endParaRPr sz="445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条件随机场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5" dirty="0">
                <a:latin typeface="Constantia"/>
                <a:cs typeface="Constantia"/>
              </a:rPr>
              <a:t>ond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ona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-25" dirty="0">
                <a:latin typeface="Constantia"/>
                <a:cs typeface="Constantia"/>
              </a:rPr>
              <a:t> 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ando</a:t>
            </a:r>
            <a:r>
              <a:rPr sz="2550" spc="20" dirty="0">
                <a:latin typeface="Constantia"/>
                <a:cs typeface="Constantia"/>
              </a:rPr>
              <a:t>m</a:t>
            </a:r>
            <a:r>
              <a:rPr sz="2550" spc="-35" dirty="0">
                <a:latin typeface="Constantia"/>
                <a:cs typeface="Constantia"/>
              </a:rPr>
              <a:t> </a:t>
            </a:r>
            <a:r>
              <a:rPr sz="2550" spc="65" dirty="0">
                <a:latin typeface="Constantia"/>
                <a:cs typeface="Constantia"/>
              </a:rPr>
              <a:t>f</a:t>
            </a:r>
            <a:r>
              <a:rPr sz="2550" spc="5" dirty="0">
                <a:latin typeface="Constantia"/>
                <a:cs typeface="Constantia"/>
              </a:rPr>
              <a:t>iel</a:t>
            </a:r>
            <a:r>
              <a:rPr sz="2550" spc="15" dirty="0">
                <a:latin typeface="Constantia"/>
                <a:cs typeface="Constantia"/>
              </a:rPr>
              <a:t>d)</a:t>
            </a:r>
            <a:r>
              <a:rPr sz="2550" spc="35" dirty="0"/>
              <a:t>的定义</a:t>
            </a:r>
            <a:r>
              <a:rPr sz="2550" spc="25" dirty="0"/>
              <a:t>：</a:t>
            </a:r>
            <a:endParaRPr sz="255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给定随机变量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/>
              <a:t>条件下，随机变量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/>
              <a:t>的马尔可夫随机场。</a:t>
            </a:r>
            <a:endParaRPr sz="2400">
              <a:latin typeface="Constantia"/>
              <a:cs typeface="Constantia"/>
            </a:endParaRPr>
          </a:p>
          <a:p>
            <a:pPr marL="126364">
              <a:lnSpc>
                <a:spcPct val="100000"/>
              </a:lnSpc>
              <a:spcBef>
                <a:spcPts val="66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定义在线性链上的特殊的条件随机场</a:t>
            </a:r>
            <a:r>
              <a:rPr sz="2550" spc="25" dirty="0"/>
              <a:t>：</a:t>
            </a:r>
            <a:endParaRPr sz="2550">
              <a:latin typeface="Wingdings"/>
              <a:cs typeface="Wingdings"/>
            </a:endParaRPr>
          </a:p>
          <a:p>
            <a:pPr marL="519430">
              <a:lnSpc>
                <a:spcPct val="10000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线性链条件随机场</a:t>
            </a:r>
            <a:r>
              <a:rPr sz="2400" spc="-10" dirty="0">
                <a:latin typeface="Constantia"/>
                <a:cs typeface="Constantia"/>
              </a:rPr>
              <a:t>(li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ha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nd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nd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ie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线性链条件随机场可以用于标注等问题；</a:t>
            </a:r>
            <a:endParaRPr sz="2400">
              <a:latin typeface="Wingdings"/>
              <a:cs typeface="Wingdings"/>
            </a:endParaRPr>
          </a:p>
          <a:p>
            <a:pPr marL="766445" marR="5080" indent="-24701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在条件概率模型</a:t>
            </a:r>
            <a:r>
              <a:rPr sz="2400" spc="-15" dirty="0">
                <a:latin typeface="Constantia"/>
                <a:cs typeface="Constantia"/>
              </a:rPr>
              <a:t>P(Y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/>
              <a:t>中，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/>
              <a:t>是输出变量，表示标记序列， 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/>
              <a:t>是输入变量，表示需要标注的观测序列，也把标记序列 称为状态序列。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条件随机场的定义与形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条件随机场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-40" dirty="0">
                <a:latin typeface="Constantia"/>
                <a:cs typeface="Constantia"/>
              </a:rPr>
              <a:t>c</a:t>
            </a:r>
            <a:r>
              <a:rPr sz="2550" spc="15" dirty="0">
                <a:latin typeface="Constantia"/>
                <a:cs typeface="Constantia"/>
              </a:rPr>
              <a:t>ond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ona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-25" dirty="0">
                <a:latin typeface="Constantia"/>
                <a:cs typeface="Constantia"/>
              </a:rPr>
              <a:t> 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ando</a:t>
            </a:r>
            <a:r>
              <a:rPr sz="2550" spc="20" dirty="0">
                <a:latin typeface="Constantia"/>
                <a:cs typeface="Constantia"/>
              </a:rPr>
              <a:t>m</a:t>
            </a:r>
            <a:r>
              <a:rPr sz="2550" spc="-35" dirty="0">
                <a:latin typeface="Constantia"/>
                <a:cs typeface="Constantia"/>
              </a:rPr>
              <a:t> </a:t>
            </a:r>
            <a:r>
              <a:rPr sz="2550" spc="65" dirty="0">
                <a:latin typeface="Constantia"/>
                <a:cs typeface="Constantia"/>
              </a:rPr>
              <a:t>f</a:t>
            </a:r>
            <a:r>
              <a:rPr sz="2550" spc="5" dirty="0">
                <a:latin typeface="Constantia"/>
                <a:cs typeface="Constantia"/>
              </a:rPr>
              <a:t>iel</a:t>
            </a:r>
            <a:r>
              <a:rPr sz="2550" spc="15" dirty="0">
                <a:latin typeface="Constantia"/>
                <a:cs typeface="Constantia"/>
              </a:rPr>
              <a:t>d)</a:t>
            </a:r>
            <a:r>
              <a:rPr sz="2550" spc="35" dirty="0"/>
              <a:t>三个主要问题</a:t>
            </a:r>
            <a:r>
              <a:rPr sz="2550" spc="25" dirty="0"/>
              <a:t>：</a:t>
            </a:r>
            <a:endParaRPr sz="2550">
              <a:latin typeface="Constantia"/>
              <a:cs typeface="Constantia"/>
            </a:endParaRPr>
          </a:p>
          <a:p>
            <a:pPr marL="126364">
              <a:lnSpc>
                <a:spcPct val="100000"/>
              </a:lnSpc>
              <a:spcBef>
                <a:spcPts val="6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概率计</a:t>
            </a:r>
            <a:r>
              <a:rPr spc="-30" dirty="0"/>
              <a:t>算</a:t>
            </a:r>
            <a:endParaRPr sz="245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模型学</a:t>
            </a:r>
            <a:r>
              <a:rPr sz="2550" spc="25" dirty="0"/>
              <a:t>习</a:t>
            </a:r>
            <a:endParaRPr sz="2550">
              <a:latin typeface="Wingdings"/>
              <a:cs typeface="Wingdings"/>
            </a:endParaRPr>
          </a:p>
          <a:p>
            <a:pPr marL="126364">
              <a:lnSpc>
                <a:spcPts val="302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推测状</a:t>
            </a:r>
            <a:r>
              <a:rPr sz="2550" spc="25" dirty="0"/>
              <a:t>态</a:t>
            </a:r>
            <a:endParaRPr sz="25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187" y="-140864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条件随机场的定义与形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175625" cy="393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条件随机场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 marL="652780" marR="61594" indent="-247015">
              <a:lnSpc>
                <a:spcPct val="10000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设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与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>
                <a:latin typeface="宋体"/>
                <a:cs typeface="宋体"/>
              </a:rPr>
              <a:t>是随机变量，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>
                <a:latin typeface="宋体"/>
                <a:cs typeface="宋体"/>
              </a:rPr>
              <a:t>是在给定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的条件下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>
                <a:latin typeface="宋体"/>
                <a:cs typeface="宋体"/>
              </a:rPr>
              <a:t>的条件 概率分布，若随机变量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>
                <a:latin typeface="宋体"/>
                <a:cs typeface="宋体"/>
              </a:rPr>
              <a:t>构成一个由无向图</a:t>
            </a:r>
            <a:r>
              <a:rPr sz="2400" spc="-15" dirty="0">
                <a:latin typeface="Constantia"/>
                <a:cs typeface="Constantia"/>
              </a:rPr>
              <a:t>G=(</a:t>
            </a:r>
            <a:r>
              <a:rPr sz="2400" spc="-280" dirty="0">
                <a:latin typeface="Constantia"/>
                <a:cs typeface="Constantia"/>
              </a:rPr>
              <a:t>V</a:t>
            </a:r>
            <a:r>
              <a:rPr sz="2400" spc="-10" dirty="0">
                <a:latin typeface="Constantia"/>
                <a:cs typeface="Constantia"/>
              </a:rPr>
              <a:t>,E)</a:t>
            </a:r>
            <a:r>
              <a:rPr sz="2400" dirty="0">
                <a:latin typeface="宋体"/>
                <a:cs typeface="宋体"/>
              </a:rPr>
              <a:t>表示 的马尔可夫随机场，即满足马尔科夫性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17930">
              <a:lnSpc>
                <a:spcPts val="1000"/>
              </a:lnSpc>
            </a:pPr>
            <a:endParaRPr sz="750" dirty="0">
              <a:latin typeface="Times New Roman"/>
              <a:cs typeface="Times New Roman"/>
            </a:endParaRPr>
          </a:p>
          <a:p>
            <a:pPr marL="652780" marR="5080" indent="-247015" algn="just">
              <a:lnSpc>
                <a:spcPct val="100000"/>
              </a:lnSpc>
              <a:spcBef>
                <a:spcPts val="2070"/>
              </a:spcBef>
            </a:pPr>
            <a:endParaRPr lang="en-US" sz="2050" spc="-25" dirty="0" smtClean="0">
              <a:solidFill>
                <a:srgbClr val="50742E"/>
              </a:solidFill>
              <a:latin typeface="Wingdings"/>
              <a:cs typeface="Wingdings"/>
            </a:endParaRPr>
          </a:p>
          <a:p>
            <a:pPr marL="652780" marR="5080" indent="-247015" algn="just">
              <a:lnSpc>
                <a:spcPct val="100000"/>
              </a:lnSpc>
              <a:spcBef>
                <a:spcPts val="2070"/>
              </a:spcBef>
            </a:pPr>
            <a:r>
              <a:rPr sz="2050" spc="-25" dirty="0" smtClean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 err="1" smtClean="0">
                <a:latin typeface="宋体"/>
                <a:cs typeface="宋体"/>
              </a:rPr>
              <a:t>对任意结点</a:t>
            </a:r>
            <a:r>
              <a:rPr sz="2400" spc="-15" dirty="0" err="1">
                <a:latin typeface="Constantia"/>
                <a:cs typeface="Constantia"/>
              </a:rPr>
              <a:t>v</a:t>
            </a:r>
            <a:r>
              <a:rPr sz="2400" spc="-15" dirty="0" err="1">
                <a:latin typeface="宋体"/>
                <a:cs typeface="宋体"/>
              </a:rPr>
              <a:t>成立，则称条件概率分布</a:t>
            </a:r>
            <a:r>
              <a:rPr sz="2400" spc="-15" dirty="0" err="1">
                <a:latin typeface="Constantia"/>
                <a:cs typeface="Constantia"/>
              </a:rPr>
              <a:t>P</a:t>
            </a:r>
            <a:r>
              <a:rPr sz="2400" spc="-15" dirty="0">
                <a:latin typeface="Constantia"/>
                <a:cs typeface="Constantia"/>
              </a:rPr>
              <a:t>(Y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>
                <a:latin typeface="宋体"/>
                <a:cs typeface="宋体"/>
              </a:rPr>
              <a:t>为条件随机 场，式中</a:t>
            </a:r>
            <a:r>
              <a:rPr sz="2400" spc="-15" dirty="0">
                <a:latin typeface="Constantia"/>
                <a:cs typeface="Constantia"/>
              </a:rPr>
              <a:t>w~v</a:t>
            </a:r>
            <a:r>
              <a:rPr sz="2400" dirty="0">
                <a:latin typeface="宋体"/>
                <a:cs typeface="宋体"/>
              </a:rPr>
              <a:t>表示在图</a:t>
            </a:r>
            <a:r>
              <a:rPr sz="2400" spc="-15" dirty="0">
                <a:latin typeface="Constantia"/>
                <a:cs typeface="Constantia"/>
              </a:rPr>
              <a:t>G=(</a:t>
            </a:r>
            <a:r>
              <a:rPr sz="2400" spc="-280" dirty="0">
                <a:latin typeface="Constantia"/>
                <a:cs typeface="Constantia"/>
              </a:rPr>
              <a:t>V</a:t>
            </a:r>
            <a:r>
              <a:rPr sz="2400" spc="-10" dirty="0">
                <a:latin typeface="Constantia"/>
                <a:cs typeface="Constantia"/>
              </a:rPr>
              <a:t>,E)</a:t>
            </a:r>
            <a:r>
              <a:rPr sz="2400" dirty="0">
                <a:latin typeface="宋体"/>
                <a:cs typeface="宋体"/>
              </a:rPr>
              <a:t>中与结点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dirty="0">
                <a:latin typeface="宋体"/>
                <a:cs typeface="宋体"/>
              </a:rPr>
              <a:t>有边连接的所有 结点</a:t>
            </a:r>
            <a:r>
              <a:rPr sz="2400" spc="-20" dirty="0">
                <a:latin typeface="Constantia"/>
                <a:cs typeface="Constantia"/>
              </a:rPr>
              <a:t>w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-15" dirty="0">
                <a:latin typeface="Constantia"/>
                <a:cs typeface="Constantia"/>
              </a:rPr>
              <a:t>w≠v</a:t>
            </a:r>
            <a:r>
              <a:rPr sz="2400" dirty="0">
                <a:latin typeface="宋体"/>
                <a:cs typeface="宋体"/>
              </a:rPr>
              <a:t>表示结点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dirty="0">
                <a:latin typeface="宋体"/>
                <a:cs typeface="宋体"/>
              </a:rPr>
              <a:t>以外的所有结点。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76600"/>
            <a:ext cx="62769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条件随机场的定义与形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319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线性链情况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218"/>
            <a:ext cx="7525384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最大团是相邻两个结点的集合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线性链条件随机场</a:t>
            </a:r>
            <a:r>
              <a:rPr sz="2600" spc="-1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975" y="2060448"/>
            <a:ext cx="6397752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9783" y="2493264"/>
            <a:ext cx="4928616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79" y="3788664"/>
            <a:ext cx="4270248" cy="2051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5152" y="3788664"/>
            <a:ext cx="4416552" cy="1511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5152" y="5590032"/>
            <a:ext cx="4315967" cy="280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条件随机场的定义与形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0200"/>
            <a:ext cx="388429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定义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35" dirty="0">
                <a:latin typeface="宋体"/>
                <a:cs typeface="宋体"/>
              </a:rPr>
              <a:t>线性链条件随机场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5" dirty="0">
                <a:latin typeface="宋体"/>
                <a:cs typeface="宋体"/>
              </a:rPr>
              <a:t>设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190" y="2035175"/>
            <a:ext cx="26657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均为线性链表示</a:t>
            </a:r>
            <a:r>
              <a:rPr sz="2550" spc="25" dirty="0">
                <a:latin typeface="宋体"/>
                <a:cs typeface="宋体"/>
              </a:rPr>
              <a:t>的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391410"/>
            <a:ext cx="811720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600" spc="-20" dirty="0">
                <a:latin typeface="宋体"/>
                <a:cs typeface="宋体"/>
              </a:rPr>
              <a:t>随机变量序列，若在给定随机变量序列</a:t>
            </a:r>
            <a:r>
              <a:rPr sz="2600" spc="-15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的条件下</a:t>
            </a:r>
            <a:r>
              <a:rPr sz="2600" spc="-30" dirty="0">
                <a:latin typeface="宋体"/>
                <a:cs typeface="宋体"/>
              </a:rPr>
              <a:t>，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随机变量序列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20" dirty="0">
                <a:latin typeface="宋体"/>
                <a:cs typeface="宋体"/>
              </a:rPr>
              <a:t>的条件概率分布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构成条件随机场</a:t>
            </a:r>
            <a:r>
              <a:rPr sz="2600" spc="-30" dirty="0">
                <a:latin typeface="宋体"/>
                <a:cs typeface="宋体"/>
              </a:rPr>
              <a:t>。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即满足马尔可夫</a:t>
            </a:r>
            <a:r>
              <a:rPr sz="2600" spc="-30" dirty="0">
                <a:latin typeface="宋体"/>
                <a:cs typeface="宋体"/>
              </a:rPr>
              <a:t>性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843780"/>
            <a:ext cx="8014970" cy="118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则称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为线性链条件随机场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286385" marR="5080" indent="-274320">
              <a:lnSpc>
                <a:spcPts val="28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在标注问题中，</a:t>
            </a:r>
            <a:r>
              <a:rPr sz="2600" spc="-15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表示输入观测序列，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20" dirty="0">
                <a:latin typeface="宋体"/>
                <a:cs typeface="宋体"/>
              </a:rPr>
              <a:t>表示对应的</a:t>
            </a:r>
            <a:r>
              <a:rPr sz="2600" spc="-30" dirty="0">
                <a:latin typeface="宋体"/>
                <a:cs typeface="宋体"/>
              </a:rPr>
              <a:t>输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出标记序列或状态序列</a:t>
            </a:r>
            <a:r>
              <a:rPr sz="2550" spc="5" dirty="0">
                <a:latin typeface="Constantia"/>
                <a:cs typeface="Constantia"/>
              </a:rPr>
              <a:t>.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8719" y="2065500"/>
            <a:ext cx="4465320" cy="353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5232" y="3568165"/>
            <a:ext cx="6412992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81200" y="4290541"/>
            <a:ext cx="5041392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条件随机场的参数化形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8142605" cy="153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定理：</a:t>
            </a:r>
            <a:endParaRPr sz="2400">
              <a:latin typeface="宋体"/>
              <a:cs typeface="宋体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575"/>
              </a:spcBef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dirty="0">
                <a:latin typeface="宋体"/>
                <a:cs typeface="宋体"/>
              </a:rPr>
              <a:t>线性链条件随机场的参数化形式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>
                <a:latin typeface="宋体"/>
                <a:cs typeface="宋体"/>
              </a:rPr>
              <a:t>：设</a:t>
            </a:r>
            <a:r>
              <a:rPr sz="2400" spc="-15" dirty="0">
                <a:latin typeface="Constantia"/>
                <a:cs typeface="Constantia"/>
              </a:rPr>
              <a:t>P(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dirty="0">
                <a:latin typeface="宋体"/>
                <a:cs typeface="宋体"/>
              </a:rPr>
              <a:t>为线性链条件 随机场，则在随机变量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取值为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的条件下，随机变量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>
                <a:latin typeface="宋体"/>
                <a:cs typeface="宋体"/>
              </a:rPr>
              <a:t>取值 为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>
                <a:latin typeface="宋体"/>
                <a:cs typeface="宋体"/>
              </a:rPr>
              <a:t>的条件概率具有如下形式</a:t>
            </a:r>
            <a:r>
              <a:rPr sz="2400" spc="-1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10660"/>
            <a:ext cx="8303259" cy="208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其中：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</a:pPr>
            <a:r>
              <a:rPr sz="230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300" spc="2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325" baseline="-17921" dirty="0">
                <a:latin typeface="Constantia"/>
                <a:cs typeface="Constantia"/>
              </a:rPr>
              <a:t>k </a:t>
            </a:r>
            <a:r>
              <a:rPr sz="2325" spc="-270" baseline="-17921" dirty="0">
                <a:latin typeface="Constantia"/>
                <a:cs typeface="Constantia"/>
              </a:rPr>
              <a:t> </a:t>
            </a:r>
            <a:r>
              <a:rPr sz="2400" dirty="0">
                <a:latin typeface="宋体"/>
                <a:cs typeface="宋体"/>
              </a:rPr>
              <a:t>定义在边上的特征函数，转移特征，依赖于前一个和当前 位置，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0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300" spc="2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325" baseline="-17921" dirty="0">
                <a:latin typeface="Constantia"/>
                <a:cs typeface="Constantia"/>
              </a:rPr>
              <a:t>l </a:t>
            </a:r>
            <a:r>
              <a:rPr sz="2400" dirty="0">
                <a:latin typeface="宋体"/>
                <a:cs typeface="宋体"/>
              </a:rPr>
              <a:t>定义在结点上的特征函数，状态特征，依赖于当前位置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2704" y="3967671"/>
            <a:ext cx="5846064" cy="749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975" y="3102038"/>
            <a:ext cx="6632448" cy="746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条件随机场的参数化形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0200"/>
            <a:ext cx="8326755" cy="134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例：标准问题，输入观测为：</a:t>
            </a:r>
            <a:r>
              <a:rPr sz="2600" spc="-10" dirty="0">
                <a:latin typeface="Constantia"/>
                <a:cs typeface="Constantia"/>
              </a:rPr>
              <a:t>X=(X1,X2,</a:t>
            </a:r>
            <a:r>
              <a:rPr sz="2600" spc="-15" dirty="0">
                <a:latin typeface="Constantia"/>
                <a:cs typeface="Constantia"/>
              </a:rPr>
              <a:t>X3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输出标记</a:t>
            </a:r>
            <a:r>
              <a:rPr sz="2600" spc="-30" dirty="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98298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15" dirty="0">
                <a:latin typeface="Constantia"/>
                <a:cs typeface="Constantia"/>
              </a:rPr>
              <a:t>Y=(Y</a:t>
            </a:r>
            <a:r>
              <a:rPr sz="2550" spc="10" dirty="0">
                <a:latin typeface="Constantia"/>
                <a:cs typeface="Constantia"/>
              </a:rPr>
              <a:t>1,Y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10" dirty="0">
                <a:latin typeface="Constantia"/>
                <a:cs typeface="Constantia"/>
              </a:rPr>
              <a:t>,Y3)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550" spc="10" dirty="0">
                <a:latin typeface="Constantia"/>
                <a:cs typeface="Constantia"/>
              </a:rPr>
              <a:t>1,Y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10" dirty="0">
                <a:latin typeface="Constantia"/>
                <a:cs typeface="Constantia"/>
              </a:rPr>
              <a:t>,Y3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取值于</a:t>
            </a:r>
            <a:r>
              <a:rPr sz="2550" spc="10" dirty="0">
                <a:latin typeface="Constantia"/>
                <a:cs typeface="Constantia"/>
              </a:rPr>
              <a:t>{1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5" dirty="0">
                <a:latin typeface="Constantia"/>
                <a:cs typeface="Constantia"/>
              </a:rPr>
              <a:t>}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65849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dirty="0">
                <a:solidFill>
                  <a:srgbClr val="33BC55"/>
                </a:solidFill>
                <a:latin typeface="Times New Roman"/>
                <a:cs typeface="Times New Roman"/>
              </a:rPr>
              <a:t>	</a:t>
            </a:r>
            <a:r>
              <a:rPr sz="2550" spc="35" dirty="0">
                <a:latin typeface="宋体"/>
                <a:cs typeface="宋体"/>
              </a:rPr>
              <a:t>假设特征和对应权值，只注明特征取值为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，为</a:t>
            </a:r>
            <a:r>
              <a:rPr sz="2550" spc="15" dirty="0">
                <a:latin typeface="Constantia"/>
                <a:cs typeface="Constantia"/>
              </a:rPr>
              <a:t>0</a:t>
            </a:r>
            <a:r>
              <a:rPr sz="2550" spc="35" dirty="0">
                <a:latin typeface="宋体"/>
                <a:cs typeface="宋体"/>
              </a:rPr>
              <a:t>省</a:t>
            </a:r>
            <a:r>
              <a:rPr sz="2550" spc="25" dirty="0">
                <a:latin typeface="宋体"/>
                <a:cs typeface="宋体"/>
              </a:rPr>
              <a:t>略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3032225"/>
            <a:ext cx="5955792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9" y="3577816"/>
            <a:ext cx="6010656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968" y="4544033"/>
            <a:ext cx="3133344" cy="1655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8896" y="4544033"/>
            <a:ext cx="999744" cy="1719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05528" y="4544033"/>
            <a:ext cx="3361944" cy="1655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8431" y="4626328"/>
            <a:ext cx="972312" cy="1502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531688"/>
            <a:ext cx="4512945" cy="1744345"/>
          </a:xfrm>
          <a:custGeom>
            <a:avLst/>
            <a:gdLst/>
            <a:ahLst/>
            <a:cxnLst/>
            <a:rect l="l" t="t" r="r" b="b"/>
            <a:pathLst>
              <a:path w="4512945" h="1744345">
                <a:moveTo>
                  <a:pt x="0" y="25400"/>
                </a:moveTo>
                <a:lnTo>
                  <a:pt x="0" y="0"/>
                </a:lnTo>
                <a:lnTo>
                  <a:pt x="4499991" y="0"/>
                </a:lnTo>
                <a:lnTo>
                  <a:pt x="4512691" y="12700"/>
                </a:lnTo>
                <a:lnTo>
                  <a:pt x="12700" y="12700"/>
                </a:lnTo>
                <a:lnTo>
                  <a:pt x="0" y="25400"/>
                </a:lnTo>
                <a:close/>
              </a:path>
              <a:path w="4512945" h="1744345">
                <a:moveTo>
                  <a:pt x="12700" y="1731378"/>
                </a:moveTo>
                <a:lnTo>
                  <a:pt x="0" y="1718678"/>
                </a:lnTo>
                <a:lnTo>
                  <a:pt x="0" y="25400"/>
                </a:lnTo>
                <a:lnTo>
                  <a:pt x="12700" y="12700"/>
                </a:lnTo>
                <a:lnTo>
                  <a:pt x="12700" y="1731378"/>
                </a:lnTo>
                <a:close/>
              </a:path>
              <a:path w="4512945" h="1744345">
                <a:moveTo>
                  <a:pt x="4487291" y="25400"/>
                </a:moveTo>
                <a:lnTo>
                  <a:pt x="12700" y="25400"/>
                </a:lnTo>
                <a:lnTo>
                  <a:pt x="12700" y="12700"/>
                </a:lnTo>
                <a:lnTo>
                  <a:pt x="4487291" y="12700"/>
                </a:lnTo>
                <a:lnTo>
                  <a:pt x="4487291" y="25400"/>
                </a:lnTo>
                <a:close/>
              </a:path>
              <a:path w="4512945" h="1744345">
                <a:moveTo>
                  <a:pt x="4487291" y="1731378"/>
                </a:moveTo>
                <a:lnTo>
                  <a:pt x="4487291" y="12700"/>
                </a:lnTo>
                <a:lnTo>
                  <a:pt x="4499991" y="25400"/>
                </a:lnTo>
                <a:lnTo>
                  <a:pt x="4512691" y="25400"/>
                </a:lnTo>
                <a:lnTo>
                  <a:pt x="4512691" y="1718678"/>
                </a:lnTo>
                <a:lnTo>
                  <a:pt x="4499991" y="1718678"/>
                </a:lnTo>
                <a:lnTo>
                  <a:pt x="4487291" y="1731378"/>
                </a:lnTo>
                <a:close/>
              </a:path>
              <a:path w="4512945" h="1744345">
                <a:moveTo>
                  <a:pt x="4512691" y="25400"/>
                </a:moveTo>
                <a:lnTo>
                  <a:pt x="4499991" y="25400"/>
                </a:lnTo>
                <a:lnTo>
                  <a:pt x="4487291" y="12700"/>
                </a:lnTo>
                <a:lnTo>
                  <a:pt x="4512691" y="12700"/>
                </a:lnTo>
                <a:lnTo>
                  <a:pt x="4512691" y="25400"/>
                </a:lnTo>
                <a:close/>
              </a:path>
              <a:path w="4512945" h="1744345">
                <a:moveTo>
                  <a:pt x="4499991" y="1744078"/>
                </a:moveTo>
                <a:lnTo>
                  <a:pt x="0" y="1744078"/>
                </a:lnTo>
                <a:lnTo>
                  <a:pt x="0" y="1718678"/>
                </a:lnTo>
                <a:lnTo>
                  <a:pt x="12700" y="1731378"/>
                </a:lnTo>
                <a:lnTo>
                  <a:pt x="4512691" y="1731378"/>
                </a:lnTo>
                <a:lnTo>
                  <a:pt x="4502467" y="1743824"/>
                </a:lnTo>
                <a:lnTo>
                  <a:pt x="4499991" y="1744078"/>
                </a:lnTo>
                <a:close/>
              </a:path>
              <a:path w="4512945" h="1744345">
                <a:moveTo>
                  <a:pt x="4487291" y="1731378"/>
                </a:moveTo>
                <a:lnTo>
                  <a:pt x="12700" y="1731378"/>
                </a:lnTo>
                <a:lnTo>
                  <a:pt x="12700" y="1718678"/>
                </a:lnTo>
                <a:lnTo>
                  <a:pt x="4487291" y="1718678"/>
                </a:lnTo>
                <a:lnTo>
                  <a:pt x="4487291" y="1731378"/>
                </a:lnTo>
                <a:close/>
              </a:path>
              <a:path w="4512945" h="1744345">
                <a:moveTo>
                  <a:pt x="4512691" y="1731378"/>
                </a:moveTo>
                <a:lnTo>
                  <a:pt x="4487291" y="1731378"/>
                </a:lnTo>
                <a:lnTo>
                  <a:pt x="4499991" y="1718678"/>
                </a:lnTo>
                <a:lnTo>
                  <a:pt x="4512691" y="1718678"/>
                </a:lnTo>
                <a:lnTo>
                  <a:pt x="4512691" y="1731378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5812" y="4505209"/>
            <a:ext cx="4525645" cy="1744345"/>
          </a:xfrm>
          <a:custGeom>
            <a:avLst/>
            <a:gdLst/>
            <a:ahLst/>
            <a:cxnLst/>
            <a:rect l="l" t="t" r="r" b="b"/>
            <a:pathLst>
              <a:path w="4525645" h="1744345">
                <a:moveTo>
                  <a:pt x="4512691" y="1744065"/>
                </a:moveTo>
                <a:lnTo>
                  <a:pt x="12700" y="1744065"/>
                </a:lnTo>
                <a:lnTo>
                  <a:pt x="10223" y="1743824"/>
                </a:lnTo>
                <a:lnTo>
                  <a:pt x="0" y="1731365"/>
                </a:lnTo>
                <a:lnTo>
                  <a:pt x="0" y="12700"/>
                </a:lnTo>
                <a:lnTo>
                  <a:pt x="12700" y="0"/>
                </a:lnTo>
                <a:lnTo>
                  <a:pt x="4512691" y="0"/>
                </a:lnTo>
                <a:lnTo>
                  <a:pt x="4525391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718665"/>
                </a:lnTo>
                <a:lnTo>
                  <a:pt x="12700" y="1718665"/>
                </a:lnTo>
                <a:lnTo>
                  <a:pt x="25400" y="1731365"/>
                </a:lnTo>
                <a:lnTo>
                  <a:pt x="4525391" y="1731365"/>
                </a:lnTo>
                <a:lnTo>
                  <a:pt x="4525149" y="1733842"/>
                </a:lnTo>
                <a:lnTo>
                  <a:pt x="4515167" y="1743824"/>
                </a:lnTo>
                <a:lnTo>
                  <a:pt x="4512691" y="1744065"/>
                </a:lnTo>
                <a:close/>
              </a:path>
              <a:path w="4525645" h="174434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525645" h="1744345">
                <a:moveTo>
                  <a:pt x="4499991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499991" y="12700"/>
                </a:lnTo>
                <a:lnTo>
                  <a:pt x="4499991" y="25400"/>
                </a:lnTo>
                <a:close/>
              </a:path>
              <a:path w="4525645" h="1744345">
                <a:moveTo>
                  <a:pt x="4499991" y="1731365"/>
                </a:moveTo>
                <a:lnTo>
                  <a:pt x="4499991" y="12700"/>
                </a:lnTo>
                <a:lnTo>
                  <a:pt x="4512691" y="25400"/>
                </a:lnTo>
                <a:lnTo>
                  <a:pt x="4525391" y="25400"/>
                </a:lnTo>
                <a:lnTo>
                  <a:pt x="4525391" y="1718665"/>
                </a:lnTo>
                <a:lnTo>
                  <a:pt x="4512691" y="1718665"/>
                </a:lnTo>
                <a:lnTo>
                  <a:pt x="4499991" y="1731365"/>
                </a:lnTo>
                <a:close/>
              </a:path>
              <a:path w="4525645" h="1744345">
                <a:moveTo>
                  <a:pt x="4525391" y="25400"/>
                </a:moveTo>
                <a:lnTo>
                  <a:pt x="4512691" y="25400"/>
                </a:lnTo>
                <a:lnTo>
                  <a:pt x="4499991" y="12700"/>
                </a:lnTo>
                <a:lnTo>
                  <a:pt x="4525391" y="12700"/>
                </a:lnTo>
                <a:lnTo>
                  <a:pt x="4525391" y="25400"/>
                </a:lnTo>
                <a:close/>
              </a:path>
              <a:path w="4525645" h="1744345">
                <a:moveTo>
                  <a:pt x="25400" y="1731365"/>
                </a:moveTo>
                <a:lnTo>
                  <a:pt x="12700" y="1718665"/>
                </a:lnTo>
                <a:lnTo>
                  <a:pt x="25400" y="1718665"/>
                </a:lnTo>
                <a:lnTo>
                  <a:pt x="25400" y="1731365"/>
                </a:lnTo>
                <a:close/>
              </a:path>
              <a:path w="4525645" h="1744345">
                <a:moveTo>
                  <a:pt x="4499991" y="1731365"/>
                </a:moveTo>
                <a:lnTo>
                  <a:pt x="25400" y="1731365"/>
                </a:lnTo>
                <a:lnTo>
                  <a:pt x="25400" y="1718665"/>
                </a:lnTo>
                <a:lnTo>
                  <a:pt x="4499991" y="1718665"/>
                </a:lnTo>
                <a:lnTo>
                  <a:pt x="4499991" y="1731365"/>
                </a:lnTo>
                <a:close/>
              </a:path>
              <a:path w="4525645" h="1744345">
                <a:moveTo>
                  <a:pt x="4525391" y="1731365"/>
                </a:moveTo>
                <a:lnTo>
                  <a:pt x="4499991" y="1731365"/>
                </a:lnTo>
                <a:lnTo>
                  <a:pt x="4512691" y="1718665"/>
                </a:lnTo>
                <a:lnTo>
                  <a:pt x="4525391" y="1718665"/>
                </a:lnTo>
                <a:lnTo>
                  <a:pt x="4525391" y="1731365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913"/>
            <a:ext cx="284988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概率无向图模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型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21893"/>
            <a:ext cx="4500880" cy="181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条件随机场的定义与形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式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3.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条件随机场的概率计算问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题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4.	</a:t>
            </a:r>
            <a:r>
              <a:rPr sz="2550" u="heavy" spc="35" dirty="0">
                <a:solidFill>
                  <a:srgbClr val="D9BD02"/>
                </a:solidFill>
                <a:latin typeface="宋体"/>
                <a:cs typeface="宋体"/>
              </a:rPr>
              <a:t>条件随机场的学习算</a:t>
            </a:r>
            <a:r>
              <a:rPr sz="2550" u="heavy" spc="25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5.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条件随机场的预测算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127" y="321633"/>
            <a:ext cx="78867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 err="1" smtClean="0"/>
              <a:t>条件随机场的参</a:t>
            </a:r>
            <a:r>
              <a:rPr dirty="0" err="1" smtClean="0"/>
              <a:t>数</a:t>
            </a:r>
            <a:r>
              <a:rPr lang="zh-CN" altLang="en-US" dirty="0" smtClean="0"/>
              <a:t>化形式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749" y="2275221"/>
            <a:ext cx="8150859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对给定的观测序列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，标记序列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=(1,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2,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2)</a:t>
            </a:r>
            <a:r>
              <a:rPr sz="2600" spc="-20" dirty="0">
                <a:latin typeface="宋体"/>
                <a:cs typeface="宋体"/>
              </a:rPr>
              <a:t>的非规范化</a:t>
            </a:r>
            <a:r>
              <a:rPr sz="2600" spc="-30" dirty="0">
                <a:latin typeface="宋体"/>
                <a:cs typeface="宋体"/>
              </a:rPr>
              <a:t>条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件概率</a:t>
            </a:r>
            <a:r>
              <a:rPr sz="2600" spc="-30" dirty="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2637" y="1193255"/>
            <a:ext cx="7488935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4677" y="3207983"/>
            <a:ext cx="505358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8470" y="3207983"/>
            <a:ext cx="433070" cy="360045"/>
          </a:xfrm>
          <a:custGeom>
            <a:avLst/>
            <a:gdLst/>
            <a:ahLst/>
            <a:cxnLst/>
            <a:rect l="l" t="t" r="r" b="b"/>
            <a:pathLst>
              <a:path w="433070" h="360045">
                <a:moveTo>
                  <a:pt x="60959" y="359663"/>
                </a:moveTo>
                <a:lnTo>
                  <a:pt x="22427" y="346060"/>
                </a:lnTo>
                <a:lnTo>
                  <a:pt x="1392" y="310907"/>
                </a:lnTo>
                <a:lnTo>
                  <a:pt x="0" y="60960"/>
                </a:lnTo>
                <a:lnTo>
                  <a:pt x="1963" y="46424"/>
                </a:lnTo>
                <a:lnTo>
                  <a:pt x="24499" y="12235"/>
                </a:lnTo>
                <a:lnTo>
                  <a:pt x="371855" y="0"/>
                </a:lnTo>
                <a:lnTo>
                  <a:pt x="386377" y="1686"/>
                </a:lnTo>
                <a:lnTo>
                  <a:pt x="420553" y="23965"/>
                </a:lnTo>
                <a:lnTo>
                  <a:pt x="432816" y="298703"/>
                </a:lnTo>
                <a:lnTo>
                  <a:pt x="431136" y="313291"/>
                </a:lnTo>
                <a:lnTo>
                  <a:pt x="409096" y="347494"/>
                </a:lnTo>
                <a:lnTo>
                  <a:pt x="60959" y="359663"/>
                </a:lnTo>
                <a:close/>
              </a:path>
            </a:pathLst>
          </a:custGeom>
          <a:solidFill>
            <a:srgbClr val="5074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5150" y="3195397"/>
            <a:ext cx="457200" cy="384810"/>
          </a:xfrm>
          <a:custGeom>
            <a:avLst/>
            <a:gdLst/>
            <a:ahLst/>
            <a:cxnLst/>
            <a:rect l="l" t="t" r="r" b="b"/>
            <a:pathLst>
              <a:path w="457200" h="384810">
                <a:moveTo>
                  <a:pt x="398907" y="1270"/>
                </a:moveTo>
                <a:lnTo>
                  <a:pt x="58216" y="1270"/>
                </a:lnTo>
                <a:lnTo>
                  <a:pt x="61798" y="0"/>
                </a:lnTo>
                <a:lnTo>
                  <a:pt x="395312" y="0"/>
                </a:lnTo>
                <a:lnTo>
                  <a:pt x="398907" y="1270"/>
                </a:lnTo>
                <a:close/>
              </a:path>
              <a:path w="457200" h="384810">
                <a:moveTo>
                  <a:pt x="405891" y="2539"/>
                </a:moveTo>
                <a:lnTo>
                  <a:pt x="51231" y="2539"/>
                </a:lnTo>
                <a:lnTo>
                  <a:pt x="54686" y="1270"/>
                </a:lnTo>
                <a:lnTo>
                  <a:pt x="402424" y="1270"/>
                </a:lnTo>
                <a:lnTo>
                  <a:pt x="405891" y="2539"/>
                </a:lnTo>
                <a:close/>
              </a:path>
              <a:path w="457200" h="384810">
                <a:moveTo>
                  <a:pt x="412292" y="5079"/>
                </a:moveTo>
                <a:lnTo>
                  <a:pt x="44818" y="5079"/>
                </a:lnTo>
                <a:lnTo>
                  <a:pt x="50330" y="2539"/>
                </a:lnTo>
                <a:lnTo>
                  <a:pt x="406781" y="2539"/>
                </a:lnTo>
                <a:lnTo>
                  <a:pt x="412292" y="5079"/>
                </a:lnTo>
                <a:close/>
              </a:path>
              <a:path w="457200" h="384810">
                <a:moveTo>
                  <a:pt x="424713" y="11429"/>
                </a:moveTo>
                <a:lnTo>
                  <a:pt x="32397" y="11429"/>
                </a:lnTo>
                <a:lnTo>
                  <a:pt x="37350" y="8889"/>
                </a:lnTo>
                <a:lnTo>
                  <a:pt x="38430" y="7620"/>
                </a:lnTo>
                <a:lnTo>
                  <a:pt x="43675" y="5079"/>
                </a:lnTo>
                <a:lnTo>
                  <a:pt x="413448" y="5079"/>
                </a:lnTo>
                <a:lnTo>
                  <a:pt x="418693" y="7620"/>
                </a:lnTo>
                <a:lnTo>
                  <a:pt x="419773" y="8889"/>
                </a:lnTo>
                <a:lnTo>
                  <a:pt x="424713" y="11429"/>
                </a:lnTo>
                <a:close/>
              </a:path>
              <a:path w="457200" h="384810">
                <a:moveTo>
                  <a:pt x="25730" y="64770"/>
                </a:moveTo>
                <a:lnTo>
                  <a:pt x="241" y="64770"/>
                </a:lnTo>
                <a:lnTo>
                  <a:pt x="622" y="60960"/>
                </a:lnTo>
                <a:lnTo>
                  <a:pt x="1257" y="57150"/>
                </a:lnTo>
                <a:lnTo>
                  <a:pt x="2044" y="54610"/>
                </a:lnTo>
                <a:lnTo>
                  <a:pt x="3009" y="50800"/>
                </a:lnTo>
                <a:lnTo>
                  <a:pt x="3301" y="49529"/>
                </a:lnTo>
                <a:lnTo>
                  <a:pt x="5321" y="44450"/>
                </a:lnTo>
                <a:lnTo>
                  <a:pt x="5803" y="43179"/>
                </a:lnTo>
                <a:lnTo>
                  <a:pt x="8331" y="38100"/>
                </a:lnTo>
                <a:lnTo>
                  <a:pt x="8928" y="36829"/>
                </a:lnTo>
                <a:lnTo>
                  <a:pt x="11925" y="31750"/>
                </a:lnTo>
                <a:lnTo>
                  <a:pt x="12611" y="30479"/>
                </a:lnTo>
                <a:lnTo>
                  <a:pt x="16065" y="26670"/>
                </a:lnTo>
                <a:lnTo>
                  <a:pt x="16840" y="25400"/>
                </a:lnTo>
                <a:lnTo>
                  <a:pt x="20713" y="21589"/>
                </a:lnTo>
                <a:lnTo>
                  <a:pt x="21564" y="20320"/>
                </a:lnTo>
                <a:lnTo>
                  <a:pt x="25831" y="16510"/>
                </a:lnTo>
                <a:lnTo>
                  <a:pt x="26771" y="15239"/>
                </a:lnTo>
                <a:lnTo>
                  <a:pt x="31381" y="11429"/>
                </a:lnTo>
                <a:lnTo>
                  <a:pt x="425729" y="11429"/>
                </a:lnTo>
                <a:lnTo>
                  <a:pt x="430352" y="15239"/>
                </a:lnTo>
                <a:lnTo>
                  <a:pt x="431291" y="16510"/>
                </a:lnTo>
                <a:lnTo>
                  <a:pt x="435546" y="20320"/>
                </a:lnTo>
                <a:lnTo>
                  <a:pt x="436410" y="21589"/>
                </a:lnTo>
                <a:lnTo>
                  <a:pt x="438992" y="24129"/>
                </a:lnTo>
                <a:lnTo>
                  <a:pt x="70421" y="24129"/>
                </a:lnTo>
                <a:lnTo>
                  <a:pt x="67373" y="25400"/>
                </a:lnTo>
                <a:lnTo>
                  <a:pt x="63309" y="25400"/>
                </a:lnTo>
                <a:lnTo>
                  <a:pt x="60401" y="26670"/>
                </a:lnTo>
                <a:lnTo>
                  <a:pt x="59067" y="26670"/>
                </a:lnTo>
                <a:lnTo>
                  <a:pt x="56305" y="27939"/>
                </a:lnTo>
                <a:lnTo>
                  <a:pt x="54698" y="27939"/>
                </a:lnTo>
                <a:lnTo>
                  <a:pt x="49453" y="30479"/>
                </a:lnTo>
                <a:lnTo>
                  <a:pt x="50533" y="30479"/>
                </a:lnTo>
                <a:lnTo>
                  <a:pt x="48056" y="31750"/>
                </a:lnTo>
                <a:lnTo>
                  <a:pt x="46596" y="31750"/>
                </a:lnTo>
                <a:lnTo>
                  <a:pt x="41973" y="35560"/>
                </a:lnTo>
                <a:lnTo>
                  <a:pt x="42913" y="35560"/>
                </a:lnTo>
                <a:lnTo>
                  <a:pt x="40068" y="38100"/>
                </a:lnTo>
                <a:lnTo>
                  <a:pt x="39509" y="38100"/>
                </a:lnTo>
                <a:lnTo>
                  <a:pt x="35636" y="41910"/>
                </a:lnTo>
                <a:lnTo>
                  <a:pt x="36410" y="41910"/>
                </a:lnTo>
                <a:lnTo>
                  <a:pt x="34107" y="44450"/>
                </a:lnTo>
                <a:lnTo>
                  <a:pt x="33642" y="44450"/>
                </a:lnTo>
                <a:lnTo>
                  <a:pt x="31384" y="48260"/>
                </a:lnTo>
                <a:lnTo>
                  <a:pt x="31216" y="48260"/>
                </a:lnTo>
                <a:lnTo>
                  <a:pt x="30818" y="49125"/>
                </a:lnTo>
                <a:lnTo>
                  <a:pt x="30711" y="49529"/>
                </a:lnTo>
                <a:lnTo>
                  <a:pt x="29194" y="53339"/>
                </a:lnTo>
                <a:lnTo>
                  <a:pt x="27657" y="57150"/>
                </a:lnTo>
                <a:lnTo>
                  <a:pt x="27444" y="57150"/>
                </a:lnTo>
                <a:lnTo>
                  <a:pt x="27183" y="58284"/>
                </a:lnTo>
                <a:lnTo>
                  <a:pt x="27177" y="58420"/>
                </a:lnTo>
                <a:lnTo>
                  <a:pt x="26911" y="59689"/>
                </a:lnTo>
                <a:lnTo>
                  <a:pt x="26123" y="62229"/>
                </a:lnTo>
                <a:lnTo>
                  <a:pt x="25730" y="64770"/>
                </a:lnTo>
                <a:close/>
              </a:path>
              <a:path w="457200" h="384810">
                <a:moveTo>
                  <a:pt x="403567" y="29210"/>
                </a:moveTo>
                <a:lnTo>
                  <a:pt x="398056" y="26670"/>
                </a:lnTo>
                <a:lnTo>
                  <a:pt x="396709" y="26670"/>
                </a:lnTo>
                <a:lnTo>
                  <a:pt x="393814" y="25400"/>
                </a:lnTo>
                <a:lnTo>
                  <a:pt x="389750" y="25400"/>
                </a:lnTo>
                <a:lnTo>
                  <a:pt x="386702" y="24129"/>
                </a:lnTo>
                <a:lnTo>
                  <a:pt x="438992" y="24129"/>
                </a:lnTo>
                <a:lnTo>
                  <a:pt x="440283" y="25400"/>
                </a:lnTo>
                <a:lnTo>
                  <a:pt x="441045" y="26670"/>
                </a:lnTo>
                <a:lnTo>
                  <a:pt x="442197" y="27939"/>
                </a:lnTo>
                <a:lnTo>
                  <a:pt x="402424" y="27939"/>
                </a:lnTo>
                <a:lnTo>
                  <a:pt x="403567" y="29210"/>
                </a:lnTo>
                <a:close/>
              </a:path>
              <a:path w="457200" h="384810">
                <a:moveTo>
                  <a:pt x="53543" y="29210"/>
                </a:moveTo>
                <a:lnTo>
                  <a:pt x="54698" y="27939"/>
                </a:lnTo>
                <a:lnTo>
                  <a:pt x="56305" y="27939"/>
                </a:lnTo>
                <a:lnTo>
                  <a:pt x="53543" y="29210"/>
                </a:lnTo>
                <a:close/>
              </a:path>
              <a:path w="457200" h="384810">
                <a:moveTo>
                  <a:pt x="411530" y="33020"/>
                </a:moveTo>
                <a:lnTo>
                  <a:pt x="406577" y="30479"/>
                </a:lnTo>
                <a:lnTo>
                  <a:pt x="407669" y="30479"/>
                </a:lnTo>
                <a:lnTo>
                  <a:pt x="402424" y="27939"/>
                </a:lnTo>
                <a:lnTo>
                  <a:pt x="442197" y="27939"/>
                </a:lnTo>
                <a:lnTo>
                  <a:pt x="444500" y="30479"/>
                </a:lnTo>
                <a:lnTo>
                  <a:pt x="445185" y="31750"/>
                </a:lnTo>
                <a:lnTo>
                  <a:pt x="410514" y="31750"/>
                </a:lnTo>
                <a:lnTo>
                  <a:pt x="411530" y="33020"/>
                </a:lnTo>
                <a:close/>
              </a:path>
              <a:path w="457200" h="384810">
                <a:moveTo>
                  <a:pt x="45580" y="33020"/>
                </a:moveTo>
                <a:lnTo>
                  <a:pt x="46596" y="31750"/>
                </a:lnTo>
                <a:lnTo>
                  <a:pt x="48056" y="31750"/>
                </a:lnTo>
                <a:lnTo>
                  <a:pt x="45580" y="33020"/>
                </a:lnTo>
                <a:close/>
              </a:path>
              <a:path w="457200" h="384810">
                <a:moveTo>
                  <a:pt x="418464" y="39370"/>
                </a:moveTo>
                <a:lnTo>
                  <a:pt x="414197" y="35560"/>
                </a:lnTo>
                <a:lnTo>
                  <a:pt x="415137" y="35560"/>
                </a:lnTo>
                <a:lnTo>
                  <a:pt x="410514" y="31750"/>
                </a:lnTo>
                <a:lnTo>
                  <a:pt x="445185" y="31750"/>
                </a:lnTo>
                <a:lnTo>
                  <a:pt x="448195" y="36829"/>
                </a:lnTo>
                <a:lnTo>
                  <a:pt x="448779" y="38100"/>
                </a:lnTo>
                <a:lnTo>
                  <a:pt x="417614" y="38100"/>
                </a:lnTo>
                <a:lnTo>
                  <a:pt x="418464" y="39370"/>
                </a:lnTo>
                <a:close/>
              </a:path>
              <a:path w="457200" h="384810">
                <a:moveTo>
                  <a:pt x="38646" y="39370"/>
                </a:moveTo>
                <a:lnTo>
                  <a:pt x="39509" y="38100"/>
                </a:lnTo>
                <a:lnTo>
                  <a:pt x="40068" y="38100"/>
                </a:lnTo>
                <a:lnTo>
                  <a:pt x="38646" y="39370"/>
                </a:lnTo>
                <a:close/>
              </a:path>
              <a:path w="457200" h="384810">
                <a:moveTo>
                  <a:pt x="424167" y="45720"/>
                </a:moveTo>
                <a:lnTo>
                  <a:pt x="420712" y="41910"/>
                </a:lnTo>
                <a:lnTo>
                  <a:pt x="421474" y="41910"/>
                </a:lnTo>
                <a:lnTo>
                  <a:pt x="417614" y="38100"/>
                </a:lnTo>
                <a:lnTo>
                  <a:pt x="448779" y="38100"/>
                </a:lnTo>
                <a:lnTo>
                  <a:pt x="451307" y="43179"/>
                </a:lnTo>
                <a:lnTo>
                  <a:pt x="451789" y="44450"/>
                </a:lnTo>
                <a:lnTo>
                  <a:pt x="423481" y="44450"/>
                </a:lnTo>
                <a:lnTo>
                  <a:pt x="424167" y="45720"/>
                </a:lnTo>
                <a:close/>
              </a:path>
              <a:path w="457200" h="384810">
                <a:moveTo>
                  <a:pt x="32956" y="45720"/>
                </a:moveTo>
                <a:lnTo>
                  <a:pt x="33642" y="44450"/>
                </a:lnTo>
                <a:lnTo>
                  <a:pt x="34107" y="44450"/>
                </a:lnTo>
                <a:lnTo>
                  <a:pt x="32956" y="45720"/>
                </a:lnTo>
                <a:close/>
              </a:path>
              <a:path w="457200" h="384810">
                <a:moveTo>
                  <a:pt x="426212" y="49059"/>
                </a:moveTo>
                <a:lnTo>
                  <a:pt x="423481" y="44450"/>
                </a:lnTo>
                <a:lnTo>
                  <a:pt x="451789" y="44450"/>
                </a:lnTo>
                <a:lnTo>
                  <a:pt x="453304" y="48260"/>
                </a:lnTo>
                <a:lnTo>
                  <a:pt x="425894" y="48260"/>
                </a:lnTo>
                <a:lnTo>
                  <a:pt x="426212" y="49059"/>
                </a:lnTo>
                <a:close/>
              </a:path>
              <a:path w="457200" h="384810">
                <a:moveTo>
                  <a:pt x="30632" y="49529"/>
                </a:moveTo>
                <a:lnTo>
                  <a:pt x="31216" y="48260"/>
                </a:lnTo>
                <a:lnTo>
                  <a:pt x="30872" y="49125"/>
                </a:lnTo>
                <a:lnTo>
                  <a:pt x="30632" y="49529"/>
                </a:lnTo>
                <a:close/>
              </a:path>
              <a:path w="457200" h="384810">
                <a:moveTo>
                  <a:pt x="30872" y="49125"/>
                </a:moveTo>
                <a:lnTo>
                  <a:pt x="31216" y="48260"/>
                </a:lnTo>
                <a:lnTo>
                  <a:pt x="31384" y="48260"/>
                </a:lnTo>
                <a:lnTo>
                  <a:pt x="30872" y="49125"/>
                </a:lnTo>
                <a:close/>
              </a:path>
              <a:path w="457200" h="384810">
                <a:moveTo>
                  <a:pt x="426491" y="49529"/>
                </a:moveTo>
                <a:lnTo>
                  <a:pt x="426212" y="49059"/>
                </a:lnTo>
                <a:lnTo>
                  <a:pt x="425894" y="48260"/>
                </a:lnTo>
                <a:lnTo>
                  <a:pt x="426491" y="49529"/>
                </a:lnTo>
                <a:close/>
              </a:path>
              <a:path w="457200" h="384810">
                <a:moveTo>
                  <a:pt x="453809" y="49529"/>
                </a:moveTo>
                <a:lnTo>
                  <a:pt x="426491" y="49529"/>
                </a:lnTo>
                <a:lnTo>
                  <a:pt x="425894" y="48260"/>
                </a:lnTo>
                <a:lnTo>
                  <a:pt x="453304" y="48260"/>
                </a:lnTo>
                <a:lnTo>
                  <a:pt x="453809" y="49529"/>
                </a:lnTo>
                <a:close/>
              </a:path>
              <a:path w="457200" h="384810">
                <a:moveTo>
                  <a:pt x="429912" y="58305"/>
                </a:moveTo>
                <a:lnTo>
                  <a:pt x="427939" y="53339"/>
                </a:lnTo>
                <a:lnTo>
                  <a:pt x="426212" y="49059"/>
                </a:lnTo>
                <a:lnTo>
                  <a:pt x="426491" y="49529"/>
                </a:lnTo>
                <a:lnTo>
                  <a:pt x="453809" y="49529"/>
                </a:lnTo>
                <a:lnTo>
                  <a:pt x="454101" y="50800"/>
                </a:lnTo>
                <a:lnTo>
                  <a:pt x="454913" y="53339"/>
                </a:lnTo>
                <a:lnTo>
                  <a:pt x="455739" y="57150"/>
                </a:lnTo>
                <a:lnTo>
                  <a:pt x="429666" y="57150"/>
                </a:lnTo>
                <a:lnTo>
                  <a:pt x="429912" y="58305"/>
                </a:lnTo>
                <a:close/>
              </a:path>
              <a:path w="457200" h="384810">
                <a:moveTo>
                  <a:pt x="30711" y="49529"/>
                </a:moveTo>
                <a:lnTo>
                  <a:pt x="30872" y="49125"/>
                </a:lnTo>
                <a:lnTo>
                  <a:pt x="30711" y="49529"/>
                </a:lnTo>
                <a:close/>
              </a:path>
              <a:path w="457200" h="384810">
                <a:moveTo>
                  <a:pt x="28689" y="54610"/>
                </a:moveTo>
                <a:lnTo>
                  <a:pt x="29171" y="53339"/>
                </a:lnTo>
                <a:lnTo>
                  <a:pt x="28689" y="54610"/>
                </a:lnTo>
                <a:close/>
              </a:path>
              <a:path w="457200" h="384810">
                <a:moveTo>
                  <a:pt x="428421" y="54610"/>
                </a:moveTo>
                <a:lnTo>
                  <a:pt x="427916" y="53339"/>
                </a:lnTo>
                <a:lnTo>
                  <a:pt x="428421" y="54610"/>
                </a:lnTo>
                <a:close/>
              </a:path>
              <a:path w="457200" h="384810">
                <a:moveTo>
                  <a:pt x="27152" y="58420"/>
                </a:moveTo>
                <a:lnTo>
                  <a:pt x="27444" y="57150"/>
                </a:lnTo>
                <a:lnTo>
                  <a:pt x="27206" y="58284"/>
                </a:lnTo>
                <a:lnTo>
                  <a:pt x="27152" y="58420"/>
                </a:lnTo>
                <a:close/>
              </a:path>
              <a:path w="457200" h="384810">
                <a:moveTo>
                  <a:pt x="27206" y="58284"/>
                </a:moveTo>
                <a:lnTo>
                  <a:pt x="27444" y="57150"/>
                </a:lnTo>
                <a:lnTo>
                  <a:pt x="27657" y="57150"/>
                </a:lnTo>
                <a:lnTo>
                  <a:pt x="27206" y="58284"/>
                </a:lnTo>
                <a:close/>
              </a:path>
              <a:path w="457200" h="384810">
                <a:moveTo>
                  <a:pt x="429958" y="58420"/>
                </a:moveTo>
                <a:lnTo>
                  <a:pt x="429908" y="58284"/>
                </a:lnTo>
                <a:lnTo>
                  <a:pt x="429666" y="57150"/>
                </a:lnTo>
                <a:lnTo>
                  <a:pt x="429958" y="58420"/>
                </a:lnTo>
                <a:close/>
              </a:path>
              <a:path w="457200" h="384810">
                <a:moveTo>
                  <a:pt x="456073" y="58420"/>
                </a:moveTo>
                <a:lnTo>
                  <a:pt x="429958" y="58420"/>
                </a:lnTo>
                <a:lnTo>
                  <a:pt x="429666" y="57150"/>
                </a:lnTo>
                <a:lnTo>
                  <a:pt x="455866" y="57150"/>
                </a:lnTo>
                <a:lnTo>
                  <a:pt x="456073" y="58420"/>
                </a:lnTo>
                <a:close/>
              </a:path>
              <a:path w="457200" h="384810">
                <a:moveTo>
                  <a:pt x="27177" y="58420"/>
                </a:moveTo>
                <a:lnTo>
                  <a:pt x="27206" y="58284"/>
                </a:lnTo>
                <a:lnTo>
                  <a:pt x="27177" y="58420"/>
                </a:lnTo>
                <a:close/>
              </a:path>
              <a:path w="457200" h="384810">
                <a:moveTo>
                  <a:pt x="456869" y="64770"/>
                </a:moveTo>
                <a:lnTo>
                  <a:pt x="431393" y="64770"/>
                </a:lnTo>
                <a:lnTo>
                  <a:pt x="430860" y="62229"/>
                </a:lnTo>
                <a:lnTo>
                  <a:pt x="430314" y="59689"/>
                </a:lnTo>
                <a:lnTo>
                  <a:pt x="429912" y="58305"/>
                </a:lnTo>
                <a:lnTo>
                  <a:pt x="456073" y="58420"/>
                </a:lnTo>
                <a:lnTo>
                  <a:pt x="456488" y="60960"/>
                </a:lnTo>
                <a:lnTo>
                  <a:pt x="456869" y="64770"/>
                </a:lnTo>
                <a:close/>
              </a:path>
              <a:path w="457200" h="384810">
                <a:moveTo>
                  <a:pt x="26644" y="60960"/>
                </a:moveTo>
                <a:lnTo>
                  <a:pt x="26797" y="59689"/>
                </a:lnTo>
                <a:lnTo>
                  <a:pt x="26644" y="60960"/>
                </a:lnTo>
                <a:close/>
              </a:path>
              <a:path w="457200" h="384810">
                <a:moveTo>
                  <a:pt x="430479" y="60960"/>
                </a:moveTo>
                <a:lnTo>
                  <a:pt x="430208" y="59689"/>
                </a:lnTo>
                <a:lnTo>
                  <a:pt x="430479" y="60960"/>
                </a:lnTo>
                <a:close/>
              </a:path>
              <a:path w="457200" h="384810">
                <a:moveTo>
                  <a:pt x="61010" y="358139"/>
                </a:moveTo>
                <a:lnTo>
                  <a:pt x="16065" y="358139"/>
                </a:lnTo>
                <a:lnTo>
                  <a:pt x="12611" y="353060"/>
                </a:lnTo>
                <a:lnTo>
                  <a:pt x="11925" y="351789"/>
                </a:lnTo>
                <a:lnTo>
                  <a:pt x="8928" y="346710"/>
                </a:lnTo>
                <a:lnTo>
                  <a:pt x="8331" y="346710"/>
                </a:lnTo>
                <a:lnTo>
                  <a:pt x="5803" y="340360"/>
                </a:lnTo>
                <a:lnTo>
                  <a:pt x="5321" y="339089"/>
                </a:lnTo>
                <a:lnTo>
                  <a:pt x="3301" y="334010"/>
                </a:lnTo>
                <a:lnTo>
                  <a:pt x="3009" y="332739"/>
                </a:lnTo>
                <a:lnTo>
                  <a:pt x="2044" y="330200"/>
                </a:lnTo>
                <a:lnTo>
                  <a:pt x="1257" y="326389"/>
                </a:lnTo>
                <a:lnTo>
                  <a:pt x="622" y="322579"/>
                </a:lnTo>
                <a:lnTo>
                  <a:pt x="241" y="320039"/>
                </a:lnTo>
                <a:lnTo>
                  <a:pt x="177" y="318770"/>
                </a:lnTo>
                <a:lnTo>
                  <a:pt x="63" y="317500"/>
                </a:lnTo>
                <a:lnTo>
                  <a:pt x="0" y="67310"/>
                </a:lnTo>
                <a:lnTo>
                  <a:pt x="177" y="64770"/>
                </a:lnTo>
                <a:lnTo>
                  <a:pt x="25819" y="64770"/>
                </a:lnTo>
                <a:lnTo>
                  <a:pt x="25438" y="67310"/>
                </a:lnTo>
                <a:lnTo>
                  <a:pt x="25387" y="68579"/>
                </a:lnTo>
                <a:lnTo>
                  <a:pt x="25285" y="69850"/>
                </a:lnTo>
                <a:lnTo>
                  <a:pt x="25260" y="312420"/>
                </a:lnTo>
                <a:lnTo>
                  <a:pt x="25273" y="313689"/>
                </a:lnTo>
                <a:lnTo>
                  <a:pt x="25501" y="317500"/>
                </a:lnTo>
                <a:lnTo>
                  <a:pt x="25819" y="320039"/>
                </a:lnTo>
                <a:lnTo>
                  <a:pt x="25990" y="320039"/>
                </a:lnTo>
                <a:lnTo>
                  <a:pt x="26250" y="321310"/>
                </a:lnTo>
                <a:lnTo>
                  <a:pt x="26797" y="323850"/>
                </a:lnTo>
                <a:lnTo>
                  <a:pt x="26644" y="323850"/>
                </a:lnTo>
                <a:lnTo>
                  <a:pt x="27444" y="326389"/>
                </a:lnTo>
                <a:lnTo>
                  <a:pt x="28768" y="330200"/>
                </a:lnTo>
                <a:lnTo>
                  <a:pt x="29171" y="331470"/>
                </a:lnTo>
                <a:lnTo>
                  <a:pt x="29321" y="331470"/>
                </a:lnTo>
                <a:lnTo>
                  <a:pt x="31216" y="335279"/>
                </a:lnTo>
                <a:lnTo>
                  <a:pt x="31384" y="335279"/>
                </a:lnTo>
                <a:lnTo>
                  <a:pt x="33642" y="339089"/>
                </a:lnTo>
                <a:lnTo>
                  <a:pt x="33820" y="339089"/>
                </a:lnTo>
                <a:lnTo>
                  <a:pt x="36410" y="342900"/>
                </a:lnTo>
                <a:lnTo>
                  <a:pt x="36927" y="342900"/>
                </a:lnTo>
                <a:lnTo>
                  <a:pt x="39509" y="345439"/>
                </a:lnTo>
                <a:lnTo>
                  <a:pt x="38646" y="345439"/>
                </a:lnTo>
                <a:lnTo>
                  <a:pt x="42913" y="349250"/>
                </a:lnTo>
                <a:lnTo>
                  <a:pt x="43514" y="349250"/>
                </a:lnTo>
                <a:lnTo>
                  <a:pt x="46596" y="351789"/>
                </a:lnTo>
                <a:lnTo>
                  <a:pt x="47231" y="351789"/>
                </a:lnTo>
                <a:lnTo>
                  <a:pt x="50533" y="354329"/>
                </a:lnTo>
                <a:lnTo>
                  <a:pt x="52076" y="354329"/>
                </a:lnTo>
                <a:lnTo>
                  <a:pt x="54698" y="355600"/>
                </a:lnTo>
                <a:lnTo>
                  <a:pt x="53543" y="355600"/>
                </a:lnTo>
                <a:lnTo>
                  <a:pt x="59067" y="356870"/>
                </a:lnTo>
                <a:lnTo>
                  <a:pt x="58166" y="356870"/>
                </a:lnTo>
                <a:lnTo>
                  <a:pt x="61010" y="358139"/>
                </a:lnTo>
                <a:close/>
              </a:path>
              <a:path w="457200" h="384810">
                <a:moveTo>
                  <a:pt x="457161" y="312420"/>
                </a:moveTo>
                <a:lnTo>
                  <a:pt x="431876" y="312420"/>
                </a:lnTo>
                <a:lnTo>
                  <a:pt x="431876" y="72389"/>
                </a:lnTo>
                <a:lnTo>
                  <a:pt x="431812" y="68579"/>
                </a:lnTo>
                <a:lnTo>
                  <a:pt x="431609" y="67310"/>
                </a:lnTo>
                <a:lnTo>
                  <a:pt x="431291" y="64770"/>
                </a:lnTo>
                <a:lnTo>
                  <a:pt x="456933" y="64770"/>
                </a:lnTo>
                <a:lnTo>
                  <a:pt x="457161" y="67310"/>
                </a:lnTo>
                <a:lnTo>
                  <a:pt x="457161" y="312420"/>
                </a:lnTo>
                <a:close/>
              </a:path>
              <a:path w="457200" h="384810">
                <a:moveTo>
                  <a:pt x="25289" y="69668"/>
                </a:moveTo>
                <a:lnTo>
                  <a:pt x="25311" y="68579"/>
                </a:lnTo>
                <a:lnTo>
                  <a:pt x="25289" y="69668"/>
                </a:lnTo>
                <a:close/>
              </a:path>
              <a:path w="457200" h="384810">
                <a:moveTo>
                  <a:pt x="431838" y="69850"/>
                </a:moveTo>
                <a:lnTo>
                  <a:pt x="431723" y="68579"/>
                </a:lnTo>
                <a:lnTo>
                  <a:pt x="431838" y="69850"/>
                </a:lnTo>
                <a:close/>
              </a:path>
              <a:path w="457200" h="384810">
                <a:moveTo>
                  <a:pt x="25285" y="69850"/>
                </a:moveTo>
                <a:lnTo>
                  <a:pt x="25289" y="69668"/>
                </a:lnTo>
                <a:lnTo>
                  <a:pt x="25285" y="69850"/>
                </a:lnTo>
                <a:close/>
              </a:path>
              <a:path w="457200" h="384810">
                <a:moveTo>
                  <a:pt x="25260" y="312420"/>
                </a:moveTo>
                <a:lnTo>
                  <a:pt x="25234" y="311150"/>
                </a:lnTo>
                <a:lnTo>
                  <a:pt x="25260" y="312420"/>
                </a:lnTo>
                <a:close/>
              </a:path>
              <a:path w="457200" h="384810">
                <a:moveTo>
                  <a:pt x="457161" y="314960"/>
                </a:moveTo>
                <a:lnTo>
                  <a:pt x="431812" y="314960"/>
                </a:lnTo>
                <a:lnTo>
                  <a:pt x="431876" y="311784"/>
                </a:lnTo>
                <a:lnTo>
                  <a:pt x="431876" y="312420"/>
                </a:lnTo>
                <a:lnTo>
                  <a:pt x="457161" y="312420"/>
                </a:lnTo>
                <a:lnTo>
                  <a:pt x="457161" y="314960"/>
                </a:lnTo>
                <a:close/>
              </a:path>
              <a:path w="457200" h="384810">
                <a:moveTo>
                  <a:pt x="457047" y="317500"/>
                </a:moveTo>
                <a:lnTo>
                  <a:pt x="431609" y="317500"/>
                </a:lnTo>
                <a:lnTo>
                  <a:pt x="431838" y="313689"/>
                </a:lnTo>
                <a:lnTo>
                  <a:pt x="431812" y="314960"/>
                </a:lnTo>
                <a:lnTo>
                  <a:pt x="457161" y="314960"/>
                </a:lnTo>
                <a:lnTo>
                  <a:pt x="457047" y="317500"/>
                </a:lnTo>
                <a:close/>
              </a:path>
              <a:path w="457200" h="384810">
                <a:moveTo>
                  <a:pt x="25349" y="314960"/>
                </a:moveTo>
                <a:lnTo>
                  <a:pt x="25292" y="314007"/>
                </a:lnTo>
                <a:lnTo>
                  <a:pt x="25349" y="314960"/>
                </a:lnTo>
                <a:close/>
              </a:path>
              <a:path w="457200" h="384810">
                <a:moveTo>
                  <a:pt x="25565" y="317500"/>
                </a:moveTo>
                <a:lnTo>
                  <a:pt x="25438" y="316229"/>
                </a:lnTo>
                <a:lnTo>
                  <a:pt x="25565" y="317500"/>
                </a:lnTo>
                <a:close/>
              </a:path>
              <a:path w="457200" h="384810">
                <a:moveTo>
                  <a:pt x="456869" y="320039"/>
                </a:moveTo>
                <a:lnTo>
                  <a:pt x="431291" y="320039"/>
                </a:lnTo>
                <a:lnTo>
                  <a:pt x="431673" y="316229"/>
                </a:lnTo>
                <a:lnTo>
                  <a:pt x="431609" y="317500"/>
                </a:lnTo>
                <a:lnTo>
                  <a:pt x="457047" y="317500"/>
                </a:lnTo>
                <a:lnTo>
                  <a:pt x="456933" y="318770"/>
                </a:lnTo>
                <a:lnTo>
                  <a:pt x="456869" y="320039"/>
                </a:lnTo>
                <a:close/>
              </a:path>
              <a:path w="457200" h="384810">
                <a:moveTo>
                  <a:pt x="25990" y="320039"/>
                </a:moveTo>
                <a:lnTo>
                  <a:pt x="25819" y="320039"/>
                </a:lnTo>
                <a:lnTo>
                  <a:pt x="25730" y="318770"/>
                </a:lnTo>
                <a:lnTo>
                  <a:pt x="25990" y="320039"/>
                </a:lnTo>
                <a:close/>
              </a:path>
              <a:path w="457200" h="384810">
                <a:moveTo>
                  <a:pt x="455866" y="326389"/>
                </a:moveTo>
                <a:lnTo>
                  <a:pt x="429666" y="326389"/>
                </a:lnTo>
                <a:lnTo>
                  <a:pt x="430479" y="323850"/>
                </a:lnTo>
                <a:lnTo>
                  <a:pt x="430314" y="323850"/>
                </a:lnTo>
                <a:lnTo>
                  <a:pt x="430987" y="321310"/>
                </a:lnTo>
                <a:lnTo>
                  <a:pt x="431393" y="318770"/>
                </a:lnTo>
                <a:lnTo>
                  <a:pt x="431291" y="320039"/>
                </a:lnTo>
                <a:lnTo>
                  <a:pt x="456869" y="320039"/>
                </a:lnTo>
                <a:lnTo>
                  <a:pt x="456488" y="322579"/>
                </a:lnTo>
                <a:lnTo>
                  <a:pt x="455866" y="326389"/>
                </a:lnTo>
                <a:close/>
              </a:path>
              <a:path w="457200" h="384810">
                <a:moveTo>
                  <a:pt x="27556" y="326389"/>
                </a:moveTo>
                <a:lnTo>
                  <a:pt x="27152" y="325120"/>
                </a:lnTo>
                <a:lnTo>
                  <a:pt x="27556" y="326389"/>
                </a:lnTo>
                <a:close/>
              </a:path>
              <a:path w="457200" h="384810">
                <a:moveTo>
                  <a:pt x="454507" y="331470"/>
                </a:moveTo>
                <a:lnTo>
                  <a:pt x="427939" y="331470"/>
                </a:lnTo>
                <a:lnTo>
                  <a:pt x="428421" y="330200"/>
                </a:lnTo>
                <a:lnTo>
                  <a:pt x="429958" y="325120"/>
                </a:lnTo>
                <a:lnTo>
                  <a:pt x="429666" y="326389"/>
                </a:lnTo>
                <a:lnTo>
                  <a:pt x="455739" y="326389"/>
                </a:lnTo>
                <a:lnTo>
                  <a:pt x="454913" y="330200"/>
                </a:lnTo>
                <a:lnTo>
                  <a:pt x="454507" y="331470"/>
                </a:lnTo>
                <a:close/>
              </a:path>
              <a:path w="457200" h="384810">
                <a:moveTo>
                  <a:pt x="29171" y="331470"/>
                </a:moveTo>
                <a:lnTo>
                  <a:pt x="28689" y="330200"/>
                </a:lnTo>
                <a:lnTo>
                  <a:pt x="28907" y="330638"/>
                </a:lnTo>
                <a:lnTo>
                  <a:pt x="29171" y="331470"/>
                </a:lnTo>
                <a:close/>
              </a:path>
              <a:path w="457200" h="384810">
                <a:moveTo>
                  <a:pt x="28907" y="330638"/>
                </a:moveTo>
                <a:lnTo>
                  <a:pt x="28689" y="330200"/>
                </a:lnTo>
                <a:lnTo>
                  <a:pt x="28907" y="330638"/>
                </a:lnTo>
                <a:close/>
              </a:path>
              <a:path w="457200" h="384810">
                <a:moveTo>
                  <a:pt x="428203" y="330638"/>
                </a:moveTo>
                <a:lnTo>
                  <a:pt x="428343" y="330200"/>
                </a:lnTo>
                <a:lnTo>
                  <a:pt x="428203" y="330638"/>
                </a:lnTo>
                <a:close/>
              </a:path>
              <a:path w="457200" h="384810">
                <a:moveTo>
                  <a:pt x="427939" y="331470"/>
                </a:moveTo>
                <a:lnTo>
                  <a:pt x="428203" y="330638"/>
                </a:lnTo>
                <a:lnTo>
                  <a:pt x="428421" y="330200"/>
                </a:lnTo>
                <a:lnTo>
                  <a:pt x="427939" y="331470"/>
                </a:lnTo>
                <a:close/>
              </a:path>
              <a:path w="457200" h="384810">
                <a:moveTo>
                  <a:pt x="29321" y="331470"/>
                </a:moveTo>
                <a:lnTo>
                  <a:pt x="29171" y="331470"/>
                </a:lnTo>
                <a:lnTo>
                  <a:pt x="28907" y="330638"/>
                </a:lnTo>
                <a:lnTo>
                  <a:pt x="29321" y="331470"/>
                </a:lnTo>
                <a:close/>
              </a:path>
              <a:path w="457200" h="384810">
                <a:moveTo>
                  <a:pt x="453304" y="335279"/>
                </a:moveTo>
                <a:lnTo>
                  <a:pt x="425894" y="335279"/>
                </a:lnTo>
                <a:lnTo>
                  <a:pt x="428203" y="330638"/>
                </a:lnTo>
                <a:lnTo>
                  <a:pt x="427939" y="331470"/>
                </a:lnTo>
                <a:lnTo>
                  <a:pt x="454507" y="331470"/>
                </a:lnTo>
                <a:lnTo>
                  <a:pt x="454101" y="332739"/>
                </a:lnTo>
                <a:lnTo>
                  <a:pt x="453809" y="334010"/>
                </a:lnTo>
                <a:lnTo>
                  <a:pt x="453304" y="335279"/>
                </a:lnTo>
                <a:close/>
              </a:path>
              <a:path w="457200" h="384810">
                <a:moveTo>
                  <a:pt x="31384" y="335279"/>
                </a:moveTo>
                <a:lnTo>
                  <a:pt x="31216" y="335279"/>
                </a:lnTo>
                <a:lnTo>
                  <a:pt x="30632" y="334010"/>
                </a:lnTo>
                <a:lnTo>
                  <a:pt x="31384" y="335279"/>
                </a:lnTo>
                <a:close/>
              </a:path>
              <a:path w="457200" h="384810">
                <a:moveTo>
                  <a:pt x="451789" y="339089"/>
                </a:moveTo>
                <a:lnTo>
                  <a:pt x="423481" y="339089"/>
                </a:lnTo>
                <a:lnTo>
                  <a:pt x="426491" y="334010"/>
                </a:lnTo>
                <a:lnTo>
                  <a:pt x="425894" y="335279"/>
                </a:lnTo>
                <a:lnTo>
                  <a:pt x="453304" y="335279"/>
                </a:lnTo>
                <a:lnTo>
                  <a:pt x="451789" y="339089"/>
                </a:lnTo>
                <a:close/>
              </a:path>
              <a:path w="457200" h="384810">
                <a:moveTo>
                  <a:pt x="33820" y="339089"/>
                </a:moveTo>
                <a:lnTo>
                  <a:pt x="33642" y="339089"/>
                </a:lnTo>
                <a:lnTo>
                  <a:pt x="32956" y="337820"/>
                </a:lnTo>
                <a:lnTo>
                  <a:pt x="33820" y="339089"/>
                </a:lnTo>
                <a:close/>
              </a:path>
              <a:path w="457200" h="384810">
                <a:moveTo>
                  <a:pt x="450296" y="342900"/>
                </a:moveTo>
                <a:lnTo>
                  <a:pt x="420712" y="342900"/>
                </a:lnTo>
                <a:lnTo>
                  <a:pt x="424167" y="337820"/>
                </a:lnTo>
                <a:lnTo>
                  <a:pt x="423481" y="339089"/>
                </a:lnTo>
                <a:lnTo>
                  <a:pt x="451789" y="339089"/>
                </a:lnTo>
                <a:lnTo>
                  <a:pt x="451307" y="340360"/>
                </a:lnTo>
                <a:lnTo>
                  <a:pt x="450296" y="342900"/>
                </a:lnTo>
                <a:close/>
              </a:path>
              <a:path w="457200" h="384810">
                <a:moveTo>
                  <a:pt x="36927" y="342900"/>
                </a:moveTo>
                <a:lnTo>
                  <a:pt x="36410" y="342900"/>
                </a:lnTo>
                <a:lnTo>
                  <a:pt x="35636" y="341629"/>
                </a:lnTo>
                <a:lnTo>
                  <a:pt x="36927" y="342900"/>
                </a:lnTo>
                <a:close/>
              </a:path>
              <a:path w="457200" h="384810">
                <a:moveTo>
                  <a:pt x="446690" y="349250"/>
                </a:moveTo>
                <a:lnTo>
                  <a:pt x="414197" y="349250"/>
                </a:lnTo>
                <a:lnTo>
                  <a:pt x="418464" y="345439"/>
                </a:lnTo>
                <a:lnTo>
                  <a:pt x="417614" y="345439"/>
                </a:lnTo>
                <a:lnTo>
                  <a:pt x="421474" y="341629"/>
                </a:lnTo>
                <a:lnTo>
                  <a:pt x="420712" y="342900"/>
                </a:lnTo>
                <a:lnTo>
                  <a:pt x="450296" y="342900"/>
                </a:lnTo>
                <a:lnTo>
                  <a:pt x="448779" y="346710"/>
                </a:lnTo>
                <a:lnTo>
                  <a:pt x="448195" y="346710"/>
                </a:lnTo>
                <a:lnTo>
                  <a:pt x="446690" y="349250"/>
                </a:lnTo>
                <a:close/>
              </a:path>
              <a:path w="457200" h="384810">
                <a:moveTo>
                  <a:pt x="43514" y="349250"/>
                </a:moveTo>
                <a:lnTo>
                  <a:pt x="42913" y="349250"/>
                </a:lnTo>
                <a:lnTo>
                  <a:pt x="41973" y="347979"/>
                </a:lnTo>
                <a:lnTo>
                  <a:pt x="43514" y="349250"/>
                </a:lnTo>
                <a:close/>
              </a:path>
              <a:path w="457200" h="384810">
                <a:moveTo>
                  <a:pt x="445185" y="351789"/>
                </a:moveTo>
                <a:lnTo>
                  <a:pt x="410514" y="351789"/>
                </a:lnTo>
                <a:lnTo>
                  <a:pt x="415137" y="347979"/>
                </a:lnTo>
                <a:lnTo>
                  <a:pt x="414197" y="349250"/>
                </a:lnTo>
                <a:lnTo>
                  <a:pt x="446690" y="349250"/>
                </a:lnTo>
                <a:lnTo>
                  <a:pt x="445185" y="351789"/>
                </a:lnTo>
                <a:close/>
              </a:path>
              <a:path w="457200" h="384810">
                <a:moveTo>
                  <a:pt x="47231" y="351789"/>
                </a:moveTo>
                <a:lnTo>
                  <a:pt x="46596" y="351789"/>
                </a:lnTo>
                <a:lnTo>
                  <a:pt x="45580" y="350520"/>
                </a:lnTo>
                <a:lnTo>
                  <a:pt x="47231" y="351789"/>
                </a:lnTo>
                <a:close/>
              </a:path>
              <a:path w="457200" h="384810">
                <a:moveTo>
                  <a:pt x="443636" y="354329"/>
                </a:moveTo>
                <a:lnTo>
                  <a:pt x="406577" y="354329"/>
                </a:lnTo>
                <a:lnTo>
                  <a:pt x="411530" y="350520"/>
                </a:lnTo>
                <a:lnTo>
                  <a:pt x="410514" y="351789"/>
                </a:lnTo>
                <a:lnTo>
                  <a:pt x="445185" y="351789"/>
                </a:lnTo>
                <a:lnTo>
                  <a:pt x="444500" y="353060"/>
                </a:lnTo>
                <a:lnTo>
                  <a:pt x="443636" y="354329"/>
                </a:lnTo>
                <a:close/>
              </a:path>
              <a:path w="457200" h="384810">
                <a:moveTo>
                  <a:pt x="52076" y="354329"/>
                </a:moveTo>
                <a:lnTo>
                  <a:pt x="50533" y="354329"/>
                </a:lnTo>
                <a:lnTo>
                  <a:pt x="49453" y="353060"/>
                </a:lnTo>
                <a:lnTo>
                  <a:pt x="52076" y="354329"/>
                </a:lnTo>
                <a:close/>
              </a:path>
              <a:path w="457200" h="384810">
                <a:moveTo>
                  <a:pt x="441045" y="358139"/>
                </a:moveTo>
                <a:lnTo>
                  <a:pt x="396100" y="358139"/>
                </a:lnTo>
                <a:lnTo>
                  <a:pt x="398945" y="356870"/>
                </a:lnTo>
                <a:lnTo>
                  <a:pt x="398056" y="356870"/>
                </a:lnTo>
                <a:lnTo>
                  <a:pt x="403567" y="355600"/>
                </a:lnTo>
                <a:lnTo>
                  <a:pt x="402424" y="355600"/>
                </a:lnTo>
                <a:lnTo>
                  <a:pt x="407669" y="353060"/>
                </a:lnTo>
                <a:lnTo>
                  <a:pt x="406577" y="354329"/>
                </a:lnTo>
                <a:lnTo>
                  <a:pt x="443636" y="354329"/>
                </a:lnTo>
                <a:lnTo>
                  <a:pt x="441045" y="358139"/>
                </a:lnTo>
                <a:close/>
              </a:path>
              <a:path w="457200" h="384810">
                <a:moveTo>
                  <a:pt x="436410" y="363220"/>
                </a:moveTo>
                <a:lnTo>
                  <a:pt x="20713" y="363220"/>
                </a:lnTo>
                <a:lnTo>
                  <a:pt x="16840" y="358139"/>
                </a:lnTo>
                <a:lnTo>
                  <a:pt x="62687" y="358139"/>
                </a:lnTo>
                <a:lnTo>
                  <a:pt x="65633" y="359410"/>
                </a:lnTo>
                <a:lnTo>
                  <a:pt x="439315" y="359410"/>
                </a:lnTo>
                <a:lnTo>
                  <a:pt x="436410" y="363220"/>
                </a:lnTo>
                <a:close/>
              </a:path>
              <a:path w="457200" h="384810">
                <a:moveTo>
                  <a:pt x="68008" y="359410"/>
                </a:moveTo>
                <a:lnTo>
                  <a:pt x="65633" y="359410"/>
                </a:lnTo>
                <a:lnTo>
                  <a:pt x="64998" y="358139"/>
                </a:lnTo>
                <a:lnTo>
                  <a:pt x="68008" y="359410"/>
                </a:lnTo>
                <a:close/>
              </a:path>
              <a:path w="457200" h="384810">
                <a:moveTo>
                  <a:pt x="391477" y="359410"/>
                </a:moveTo>
                <a:lnTo>
                  <a:pt x="389102" y="359410"/>
                </a:lnTo>
                <a:lnTo>
                  <a:pt x="392112" y="358139"/>
                </a:lnTo>
                <a:lnTo>
                  <a:pt x="391477" y="359410"/>
                </a:lnTo>
                <a:close/>
              </a:path>
              <a:path w="457200" h="384810">
                <a:moveTo>
                  <a:pt x="439315" y="359410"/>
                </a:moveTo>
                <a:lnTo>
                  <a:pt x="391477" y="359410"/>
                </a:lnTo>
                <a:lnTo>
                  <a:pt x="394436" y="358139"/>
                </a:lnTo>
                <a:lnTo>
                  <a:pt x="440283" y="358139"/>
                </a:lnTo>
                <a:lnTo>
                  <a:pt x="439315" y="359410"/>
                </a:lnTo>
                <a:close/>
              </a:path>
              <a:path w="457200" h="384810">
                <a:moveTo>
                  <a:pt x="431291" y="368300"/>
                </a:moveTo>
                <a:lnTo>
                  <a:pt x="25831" y="368300"/>
                </a:lnTo>
                <a:lnTo>
                  <a:pt x="21564" y="363220"/>
                </a:lnTo>
                <a:lnTo>
                  <a:pt x="435546" y="363220"/>
                </a:lnTo>
                <a:lnTo>
                  <a:pt x="431291" y="368300"/>
                </a:lnTo>
                <a:close/>
              </a:path>
              <a:path w="457200" h="384810">
                <a:moveTo>
                  <a:pt x="425729" y="372110"/>
                </a:moveTo>
                <a:lnTo>
                  <a:pt x="31381" y="372110"/>
                </a:lnTo>
                <a:lnTo>
                  <a:pt x="26771" y="368300"/>
                </a:lnTo>
                <a:lnTo>
                  <a:pt x="430352" y="368300"/>
                </a:lnTo>
                <a:lnTo>
                  <a:pt x="425729" y="372110"/>
                </a:lnTo>
                <a:close/>
              </a:path>
              <a:path w="457200" h="384810">
                <a:moveTo>
                  <a:pt x="419773" y="375920"/>
                </a:moveTo>
                <a:lnTo>
                  <a:pt x="37350" y="375920"/>
                </a:lnTo>
                <a:lnTo>
                  <a:pt x="32397" y="372110"/>
                </a:lnTo>
                <a:lnTo>
                  <a:pt x="424713" y="372110"/>
                </a:lnTo>
                <a:lnTo>
                  <a:pt x="419773" y="375920"/>
                </a:lnTo>
                <a:close/>
              </a:path>
              <a:path w="457200" h="384810">
                <a:moveTo>
                  <a:pt x="406781" y="381000"/>
                </a:moveTo>
                <a:lnTo>
                  <a:pt x="50330" y="381000"/>
                </a:lnTo>
                <a:lnTo>
                  <a:pt x="44818" y="379729"/>
                </a:lnTo>
                <a:lnTo>
                  <a:pt x="43675" y="378460"/>
                </a:lnTo>
                <a:lnTo>
                  <a:pt x="38430" y="375920"/>
                </a:lnTo>
                <a:lnTo>
                  <a:pt x="418693" y="375920"/>
                </a:lnTo>
                <a:lnTo>
                  <a:pt x="413448" y="378460"/>
                </a:lnTo>
                <a:lnTo>
                  <a:pt x="412292" y="379729"/>
                </a:lnTo>
                <a:lnTo>
                  <a:pt x="406781" y="381000"/>
                </a:lnTo>
                <a:close/>
              </a:path>
              <a:path w="457200" h="384810">
                <a:moveTo>
                  <a:pt x="399529" y="383539"/>
                </a:moveTo>
                <a:lnTo>
                  <a:pt x="57594" y="383539"/>
                </a:lnTo>
                <a:lnTo>
                  <a:pt x="54076" y="382270"/>
                </a:lnTo>
                <a:lnTo>
                  <a:pt x="51231" y="381000"/>
                </a:lnTo>
                <a:lnTo>
                  <a:pt x="405891" y="381000"/>
                </a:lnTo>
                <a:lnTo>
                  <a:pt x="403034" y="382270"/>
                </a:lnTo>
                <a:lnTo>
                  <a:pt x="399529" y="383539"/>
                </a:lnTo>
                <a:close/>
              </a:path>
              <a:path w="457200" h="384810">
                <a:moveTo>
                  <a:pt x="392315" y="384810"/>
                </a:moveTo>
                <a:lnTo>
                  <a:pt x="64808" y="384810"/>
                </a:lnTo>
                <a:lnTo>
                  <a:pt x="61175" y="383539"/>
                </a:lnTo>
                <a:lnTo>
                  <a:pt x="395947" y="383539"/>
                </a:lnTo>
                <a:lnTo>
                  <a:pt x="392315" y="384810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5116" y="3857206"/>
            <a:ext cx="5955792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555" y="4719791"/>
            <a:ext cx="3133344" cy="1655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2373" y="4719791"/>
            <a:ext cx="999744" cy="1719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9005" y="4719791"/>
            <a:ext cx="3361944" cy="1655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01908" y="4802086"/>
            <a:ext cx="972312" cy="15026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67686" y="-1555"/>
            <a:ext cx="3075432" cy="1051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9289" y="4680967"/>
            <a:ext cx="4525645" cy="1744345"/>
          </a:xfrm>
          <a:custGeom>
            <a:avLst/>
            <a:gdLst/>
            <a:ahLst/>
            <a:cxnLst/>
            <a:rect l="l" t="t" r="r" b="b"/>
            <a:pathLst>
              <a:path w="4525645" h="1744345">
                <a:moveTo>
                  <a:pt x="4512691" y="1744065"/>
                </a:moveTo>
                <a:lnTo>
                  <a:pt x="12700" y="1744065"/>
                </a:lnTo>
                <a:lnTo>
                  <a:pt x="10223" y="1743824"/>
                </a:lnTo>
                <a:lnTo>
                  <a:pt x="0" y="1731365"/>
                </a:lnTo>
                <a:lnTo>
                  <a:pt x="0" y="12700"/>
                </a:lnTo>
                <a:lnTo>
                  <a:pt x="12700" y="0"/>
                </a:lnTo>
                <a:lnTo>
                  <a:pt x="4512691" y="0"/>
                </a:lnTo>
                <a:lnTo>
                  <a:pt x="4525391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718665"/>
                </a:lnTo>
                <a:lnTo>
                  <a:pt x="12700" y="1718665"/>
                </a:lnTo>
                <a:lnTo>
                  <a:pt x="25400" y="1731365"/>
                </a:lnTo>
                <a:lnTo>
                  <a:pt x="4525391" y="1731365"/>
                </a:lnTo>
                <a:lnTo>
                  <a:pt x="4525149" y="1733842"/>
                </a:lnTo>
                <a:lnTo>
                  <a:pt x="4515167" y="1743824"/>
                </a:lnTo>
                <a:lnTo>
                  <a:pt x="4512691" y="1744065"/>
                </a:lnTo>
                <a:close/>
              </a:path>
              <a:path w="4525645" h="174434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525645" h="1744345">
                <a:moveTo>
                  <a:pt x="4499991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499991" y="12700"/>
                </a:lnTo>
                <a:lnTo>
                  <a:pt x="4499991" y="25400"/>
                </a:lnTo>
                <a:close/>
              </a:path>
              <a:path w="4525645" h="1744345">
                <a:moveTo>
                  <a:pt x="4499991" y="1731365"/>
                </a:moveTo>
                <a:lnTo>
                  <a:pt x="4499991" y="12700"/>
                </a:lnTo>
                <a:lnTo>
                  <a:pt x="4512691" y="25400"/>
                </a:lnTo>
                <a:lnTo>
                  <a:pt x="4525391" y="25400"/>
                </a:lnTo>
                <a:lnTo>
                  <a:pt x="4525391" y="1718665"/>
                </a:lnTo>
                <a:lnTo>
                  <a:pt x="4512691" y="1718665"/>
                </a:lnTo>
                <a:lnTo>
                  <a:pt x="4499991" y="1731365"/>
                </a:lnTo>
                <a:close/>
              </a:path>
              <a:path w="4525645" h="1744345">
                <a:moveTo>
                  <a:pt x="4525391" y="25400"/>
                </a:moveTo>
                <a:lnTo>
                  <a:pt x="4512691" y="25400"/>
                </a:lnTo>
                <a:lnTo>
                  <a:pt x="4499991" y="12700"/>
                </a:lnTo>
                <a:lnTo>
                  <a:pt x="4525391" y="12700"/>
                </a:lnTo>
                <a:lnTo>
                  <a:pt x="4525391" y="25400"/>
                </a:lnTo>
                <a:close/>
              </a:path>
              <a:path w="4525645" h="1744345">
                <a:moveTo>
                  <a:pt x="25400" y="1731365"/>
                </a:moveTo>
                <a:lnTo>
                  <a:pt x="12700" y="1718665"/>
                </a:lnTo>
                <a:lnTo>
                  <a:pt x="25400" y="1718665"/>
                </a:lnTo>
                <a:lnTo>
                  <a:pt x="25400" y="1731365"/>
                </a:lnTo>
                <a:close/>
              </a:path>
              <a:path w="4525645" h="1744345">
                <a:moveTo>
                  <a:pt x="4499991" y="1731365"/>
                </a:moveTo>
                <a:lnTo>
                  <a:pt x="25400" y="1731365"/>
                </a:lnTo>
                <a:lnTo>
                  <a:pt x="25400" y="1718665"/>
                </a:lnTo>
                <a:lnTo>
                  <a:pt x="4499991" y="1718665"/>
                </a:lnTo>
                <a:lnTo>
                  <a:pt x="4499991" y="1731365"/>
                </a:lnTo>
                <a:close/>
              </a:path>
              <a:path w="4525645" h="1744345">
                <a:moveTo>
                  <a:pt x="4525391" y="1731365"/>
                </a:moveTo>
                <a:lnTo>
                  <a:pt x="4499991" y="1731365"/>
                </a:lnTo>
                <a:lnTo>
                  <a:pt x="4512691" y="1718665"/>
                </a:lnTo>
                <a:lnTo>
                  <a:pt x="4525391" y="1718665"/>
                </a:lnTo>
                <a:lnTo>
                  <a:pt x="4525391" y="1731365"/>
                </a:lnTo>
                <a:close/>
              </a:path>
            </a:pathLst>
          </a:custGeom>
          <a:solidFill>
            <a:srgbClr val="3852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条件随机场的简化形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59282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335280" indent="-274320" algn="just">
              <a:lnSpc>
                <a:spcPct val="1014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注意到条件随机场中同一特征在各个位置都有定义，</a:t>
            </a:r>
            <a:r>
              <a:rPr sz="2600" spc="-30" dirty="0">
                <a:latin typeface="宋体"/>
                <a:cs typeface="宋体"/>
              </a:rPr>
              <a:t>可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以对同一个特征在各个位置求和，将局部特征函数转</a:t>
            </a:r>
            <a:r>
              <a:rPr sz="2550" spc="25" dirty="0">
                <a:latin typeface="宋体"/>
                <a:cs typeface="宋体"/>
              </a:rPr>
              <a:t>化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为一个全局特征函数，这样就可以将条件随机场写成</a:t>
            </a:r>
            <a:r>
              <a:rPr sz="2600" spc="-30" dirty="0">
                <a:latin typeface="宋体"/>
                <a:cs typeface="宋体"/>
              </a:rPr>
              <a:t>权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值向量和特征向量的内积形式，即条件随机场的简化</a:t>
            </a:r>
            <a:r>
              <a:rPr sz="2550" spc="25" dirty="0">
                <a:latin typeface="宋体"/>
                <a:cs typeface="宋体"/>
              </a:rPr>
              <a:t>形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式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  <a:p>
            <a:pPr marL="287020" marR="5080" indent="-274320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首先将转移特征和状态特征及其权值用统一的符号表示</a:t>
            </a:r>
            <a:r>
              <a:rPr sz="2550" spc="25" dirty="0">
                <a:latin typeface="宋体"/>
                <a:cs typeface="宋体"/>
              </a:rPr>
              <a:t>，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设有</a:t>
            </a:r>
            <a:r>
              <a:rPr sz="2600" spc="-10" dirty="0">
                <a:latin typeface="Constantia"/>
                <a:cs typeface="Constantia"/>
              </a:rPr>
              <a:t>k1</a:t>
            </a:r>
            <a:r>
              <a:rPr sz="2600" spc="-20" dirty="0">
                <a:latin typeface="宋体"/>
                <a:cs typeface="宋体"/>
              </a:rPr>
              <a:t>个转移特征，</a:t>
            </a:r>
            <a:r>
              <a:rPr sz="2600" spc="-10" dirty="0">
                <a:latin typeface="Constantia"/>
                <a:cs typeface="Constantia"/>
              </a:rPr>
              <a:t>k2</a:t>
            </a:r>
            <a:r>
              <a:rPr sz="2600" spc="-20" dirty="0">
                <a:latin typeface="宋体"/>
                <a:cs typeface="宋体"/>
              </a:rPr>
              <a:t>个状态特征，</a:t>
            </a:r>
            <a:r>
              <a:rPr sz="2600" spc="-10" dirty="0">
                <a:latin typeface="Constantia"/>
                <a:cs typeface="Constantia"/>
              </a:rPr>
              <a:t>K=k1+k2,</a:t>
            </a:r>
            <a:r>
              <a:rPr sz="2600" spc="-30" dirty="0">
                <a:latin typeface="宋体"/>
                <a:cs typeface="宋体"/>
              </a:rPr>
              <a:t>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208" y="4620767"/>
            <a:ext cx="8516112" cy="103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条件随机场的简化形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736536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然后，对转移与状态特征在各个位置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求和，记</a:t>
            </a:r>
            <a:r>
              <a:rPr sz="2550" spc="25" dirty="0">
                <a:latin typeface="宋体"/>
                <a:cs typeface="宋体"/>
              </a:rPr>
              <a:t>作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971853"/>
            <a:ext cx="363982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权值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条件随机场可表示为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975" y="1990344"/>
            <a:ext cx="6473952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455" y="2852927"/>
            <a:ext cx="4983480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2783" y="4364735"/>
            <a:ext cx="4343400" cy="1889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条件随机场的简化形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764405" cy="132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若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35" dirty="0">
                <a:latin typeface="宋体"/>
                <a:cs typeface="宋体"/>
              </a:rPr>
              <a:t>表示权值向量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550">
              <a:latin typeface="Times New Roman"/>
              <a:cs typeface="Times New Roman"/>
            </a:endParaRPr>
          </a:p>
          <a:p>
            <a:pPr marL="2081530">
              <a:lnSpc>
                <a:spcPts val="1000"/>
              </a:lnSpc>
            </a:pP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以</a:t>
            </a:r>
            <a:r>
              <a:rPr sz="2600" spc="-15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245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,x)</a:t>
            </a:r>
            <a:r>
              <a:rPr sz="2600" spc="-20" dirty="0">
                <a:latin typeface="宋体"/>
                <a:cs typeface="宋体"/>
              </a:rPr>
              <a:t>表示全局特征向量，</a:t>
            </a:r>
            <a:r>
              <a:rPr sz="2600" spc="-30" dirty="0">
                <a:latin typeface="宋体"/>
                <a:cs typeface="宋体"/>
              </a:rPr>
              <a:t>即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921813"/>
            <a:ext cx="3639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条件随机场写成内积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232" y="3142488"/>
            <a:ext cx="5843016" cy="445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4120" y="4507991"/>
            <a:ext cx="3703320" cy="911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0527" y="5660135"/>
            <a:ext cx="3392424" cy="62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条件随机场的矩阵形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081009" cy="206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76200" indent="-274320" algn="just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线性链条件随机场，引进特殊的起点和终点状态标</a:t>
            </a:r>
            <a:r>
              <a:rPr sz="2600" spc="-30" dirty="0">
                <a:latin typeface="宋体"/>
                <a:cs typeface="宋体"/>
              </a:rPr>
              <a:t>记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475" spc="15" baseline="-16835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=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tar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宋体"/>
                <a:cs typeface="宋体"/>
              </a:rPr>
              <a:t>，</a:t>
            </a:r>
            <a:r>
              <a:rPr sz="2600" spc="-700" dirty="0">
                <a:latin typeface="宋体"/>
                <a:cs typeface="宋体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475" spc="15" baseline="-16835" dirty="0">
                <a:latin typeface="Constantia"/>
                <a:cs typeface="Constantia"/>
              </a:rPr>
              <a:t>n</a:t>
            </a:r>
            <a:r>
              <a:rPr sz="2475" spc="7" baseline="-16835" dirty="0">
                <a:latin typeface="Constantia"/>
                <a:cs typeface="Constantia"/>
              </a:rPr>
              <a:t>+1</a:t>
            </a:r>
            <a:r>
              <a:rPr sz="2475" spc="22" baseline="-168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=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op</a:t>
            </a:r>
            <a:r>
              <a:rPr sz="2600" spc="-20" dirty="0">
                <a:latin typeface="宋体"/>
                <a:cs typeface="宋体"/>
              </a:rPr>
              <a:t>，这时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475" spc="22" baseline="-16835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(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>
                <a:latin typeface="宋体"/>
                <a:cs typeface="宋体"/>
              </a:rPr>
              <a:t>可以通过矩阵形</a:t>
            </a:r>
            <a:r>
              <a:rPr sz="2600" spc="-30" dirty="0">
                <a:latin typeface="宋体"/>
                <a:cs typeface="宋体"/>
              </a:rPr>
              <a:t>式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表示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287020" marR="5080" indent="-274320">
              <a:lnSpc>
                <a:spcPct val="101600"/>
              </a:lnSpc>
              <a:spcBef>
                <a:spcPts val="5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对观测序列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的每一个位置</a:t>
            </a:r>
            <a:r>
              <a:rPr sz="2600" spc="-10" dirty="0">
                <a:latin typeface="Constantia"/>
                <a:cs typeface="Constantia"/>
              </a:rPr>
              <a:t>i=1,2,..n+1</a:t>
            </a:r>
            <a:r>
              <a:rPr sz="2600" spc="-20" dirty="0">
                <a:latin typeface="宋体"/>
                <a:cs typeface="宋体"/>
              </a:rPr>
              <a:t>，定义一个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宋体"/>
                <a:cs typeface="宋体"/>
              </a:rPr>
              <a:t>阶</a:t>
            </a:r>
            <a:r>
              <a:rPr sz="2600" spc="-30" dirty="0">
                <a:latin typeface="宋体"/>
                <a:cs typeface="宋体"/>
              </a:rPr>
              <a:t>矩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阵</a:t>
            </a:r>
            <a:r>
              <a:rPr sz="2550" spc="20" dirty="0">
                <a:latin typeface="Constantia"/>
                <a:cs typeface="Constantia"/>
              </a:rPr>
              <a:t>(m</a:t>
            </a:r>
            <a:r>
              <a:rPr sz="2550" spc="35" dirty="0">
                <a:latin typeface="宋体"/>
                <a:cs typeface="宋体"/>
              </a:rPr>
              <a:t>是标记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取值的个数</a:t>
            </a:r>
            <a:r>
              <a:rPr sz="2550" spc="5" dirty="0">
                <a:latin typeface="Constantia"/>
                <a:cs typeface="Constantia"/>
              </a:rPr>
              <a:t>)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783" y="3931920"/>
            <a:ext cx="3035808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8839" y="4654296"/>
            <a:ext cx="4712208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28088" y="5157215"/>
            <a:ext cx="4556760" cy="86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条件随机场的矩阵形</a:t>
            </a:r>
            <a:r>
              <a:rPr dirty="0"/>
              <a:t>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184515" cy="36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给定观测序列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，标记序列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的非规范化概率可以通</a:t>
            </a:r>
            <a:r>
              <a:rPr sz="2550" spc="25" dirty="0">
                <a:latin typeface="宋体"/>
                <a:cs typeface="宋体"/>
              </a:rPr>
              <a:t>过</a:t>
            </a:r>
            <a:endParaRPr sz="2550" dirty="0">
              <a:latin typeface="宋体"/>
              <a:cs typeface="宋体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2600" spc="-10" dirty="0">
                <a:latin typeface="Constantia"/>
                <a:cs typeface="Constantia"/>
              </a:rPr>
              <a:t>n+l</a:t>
            </a:r>
            <a:r>
              <a:rPr sz="2600" spc="-20" dirty="0">
                <a:latin typeface="宋体"/>
                <a:cs typeface="宋体"/>
              </a:rPr>
              <a:t>个矩阵的乘积表示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00" dirty="0">
              <a:latin typeface="Times New Roman"/>
              <a:cs typeface="Times New Roman"/>
            </a:endParaRPr>
          </a:p>
          <a:p>
            <a:pPr marL="2435225">
              <a:lnSpc>
                <a:spcPts val="1000"/>
              </a:lnSpc>
            </a:pPr>
            <a:endParaRPr sz="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lang="en-US" sz="2450" dirty="0" smtClean="0">
              <a:solidFill>
                <a:srgbClr val="33BC55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lang="en-US" sz="2450" dirty="0">
              <a:solidFill>
                <a:srgbClr val="33BC55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450" dirty="0" smtClean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条件概率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475" spc="22" baseline="-1683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(y</a:t>
            </a:r>
            <a:r>
              <a:rPr sz="2550" spc="15" dirty="0">
                <a:latin typeface="Constantia"/>
                <a:cs typeface="Constantia"/>
              </a:rPr>
              <a:t>|x)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1289050">
              <a:lnSpc>
                <a:spcPts val="1000"/>
              </a:lnSpc>
            </a:pPr>
            <a:endParaRPr sz="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endParaRPr lang="en-US" sz="2450" dirty="0" smtClean="0">
              <a:solidFill>
                <a:srgbClr val="33BC55"/>
              </a:solidFill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50" dirty="0" smtClean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Z</a:t>
            </a:r>
            <a:r>
              <a:rPr sz="2475" spc="22" baseline="-16835" dirty="0">
                <a:latin typeface="Constantia"/>
                <a:cs typeface="Constantia"/>
              </a:rPr>
              <a:t>w</a:t>
            </a:r>
            <a:r>
              <a:rPr sz="2600" spc="-10" dirty="0">
                <a:latin typeface="Constantia"/>
                <a:cs typeface="Constantia"/>
              </a:rPr>
              <a:t>(x)</a:t>
            </a:r>
            <a:r>
              <a:rPr sz="2600" spc="-20" dirty="0">
                <a:latin typeface="宋体"/>
                <a:cs typeface="宋体"/>
              </a:rPr>
              <a:t>为规范化因子，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是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n+1</a:t>
            </a: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个矩阵的乘积的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tar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,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op)</a:t>
            </a:r>
            <a:endParaRPr sz="2600" dirty="0">
              <a:latin typeface="Constantia"/>
              <a:cs typeface="Constantia"/>
            </a:endParaRPr>
          </a:p>
          <a:p>
            <a:pPr marL="287020">
              <a:lnSpc>
                <a:spcPts val="3065"/>
              </a:lnSpc>
              <a:spcBef>
                <a:spcPts val="5"/>
              </a:spcBef>
            </a:pPr>
            <a:r>
              <a:rPr sz="2600" spc="-20" dirty="0">
                <a:solidFill>
                  <a:srgbClr val="FF0000"/>
                </a:solidFill>
                <a:latin typeface="宋体"/>
                <a:cs typeface="宋体"/>
              </a:rPr>
              <a:t>元</a:t>
            </a:r>
            <a:r>
              <a:rPr sz="2600" spc="-30" dirty="0">
                <a:solidFill>
                  <a:srgbClr val="FF0000"/>
                </a:solidFill>
                <a:latin typeface="宋体"/>
                <a:cs typeface="宋体"/>
              </a:rPr>
              <a:t>素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24" y="5300471"/>
            <a:ext cx="6025896" cy="612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362200"/>
            <a:ext cx="355282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404355"/>
            <a:ext cx="4992947" cy="853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304800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0"/>
              </a:lnSpc>
            </a:pPr>
            <a:r>
              <a:rPr sz="5000" spc="-40" dirty="0">
                <a:solidFill>
                  <a:srgbClr val="004646"/>
                </a:solidFill>
                <a:latin typeface="微软雅黑"/>
                <a:cs typeface="微软雅黑"/>
              </a:rPr>
              <a:t>条件随机场的矩阵形</a:t>
            </a:r>
            <a:r>
              <a:rPr sz="5000" spc="-50" dirty="0">
                <a:solidFill>
                  <a:srgbClr val="004646"/>
                </a:solidFill>
                <a:latin typeface="微软雅黑"/>
                <a:cs typeface="微软雅黑"/>
              </a:rPr>
              <a:t>式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5729"/>
            <a:ext cx="7315834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1000"/>
              </a:lnSpc>
              <a:tabLst>
                <a:tab pos="1311275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例：线性链条件随机场，观测序列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，状态序列</a:t>
            </a:r>
            <a:r>
              <a:rPr sz="2600" spc="-245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, 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=1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5" dirty="0">
                <a:latin typeface="Constantia"/>
                <a:cs typeface="Constantia"/>
              </a:rPr>
              <a:t>,3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15" dirty="0">
                <a:latin typeface="Constantia"/>
                <a:cs typeface="Constantia"/>
              </a:rPr>
              <a:t>n=</a:t>
            </a:r>
            <a:r>
              <a:rPr sz="2550" spc="5" dirty="0">
                <a:latin typeface="Constantia"/>
                <a:cs typeface="Constantia"/>
              </a:rPr>
              <a:t>3,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标记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属于</a:t>
            </a:r>
            <a:r>
              <a:rPr sz="2550" spc="10" dirty="0">
                <a:latin typeface="Constantia"/>
                <a:cs typeface="Constantia"/>
              </a:rPr>
              <a:t>{1</a:t>
            </a:r>
            <a:r>
              <a:rPr sz="2550" spc="35" dirty="0">
                <a:latin typeface="宋体"/>
                <a:cs typeface="宋体"/>
              </a:rPr>
              <a:t>，</a:t>
            </a:r>
            <a:r>
              <a:rPr sz="2550" spc="15" dirty="0">
                <a:latin typeface="Constantia"/>
                <a:cs typeface="Constantia"/>
              </a:rPr>
              <a:t>2}</a:t>
            </a:r>
            <a:r>
              <a:rPr sz="2550" spc="35" dirty="0">
                <a:latin typeface="宋体"/>
                <a:cs typeface="宋体"/>
              </a:rPr>
              <a:t>，假</a:t>
            </a:r>
            <a:r>
              <a:rPr sz="2550" spc="25" dirty="0">
                <a:latin typeface="宋体"/>
                <a:cs typeface="宋体"/>
              </a:rPr>
              <a:t>设</a:t>
            </a:r>
            <a:r>
              <a:rPr sz="2550" spc="-610" dirty="0">
                <a:latin typeface="宋体"/>
                <a:cs typeface="宋体"/>
              </a:rPr>
              <a:t> 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475" spc="15" baseline="-16835" dirty="0">
                <a:latin typeface="Constantia"/>
                <a:cs typeface="Constantia"/>
              </a:rPr>
              <a:t>o</a:t>
            </a:r>
            <a:r>
              <a:rPr sz="2550" spc="15" dirty="0">
                <a:latin typeface="Constantia"/>
                <a:cs typeface="Constantia"/>
              </a:rPr>
              <a:t>=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ta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t=1</a:t>
            </a:r>
            <a:r>
              <a:rPr sz="2550" spc="15" dirty="0">
                <a:latin typeface="宋体"/>
                <a:cs typeface="宋体"/>
              </a:rPr>
              <a:t>， 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475" spc="7" baseline="-16835" dirty="0">
                <a:latin typeface="Constantia"/>
                <a:cs typeface="Constantia"/>
              </a:rPr>
              <a:t>4</a:t>
            </a:r>
            <a:r>
              <a:rPr sz="2600" spc="-1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op=1</a:t>
            </a:r>
            <a:r>
              <a:rPr sz="2600" spc="-20" dirty="0">
                <a:latin typeface="宋体"/>
                <a:cs typeface="宋体"/>
              </a:rPr>
              <a:t>，各个位置的随机矩阵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80409"/>
            <a:ext cx="804735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99"/>
              </a:lnSpc>
            </a:pPr>
            <a:r>
              <a:rPr sz="2550" spc="35" dirty="0">
                <a:latin typeface="宋体"/>
                <a:cs typeface="宋体"/>
              </a:rPr>
              <a:t>试求状态序列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550" spc="35" dirty="0">
                <a:latin typeface="宋体"/>
                <a:cs typeface="宋体"/>
              </a:rPr>
              <a:t>以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15" dirty="0">
                <a:latin typeface="Constantia"/>
                <a:cs typeface="Constantia"/>
              </a:rPr>
              <a:t>ta</a:t>
            </a:r>
            <a:r>
              <a:rPr sz="2550" spc="5" dirty="0">
                <a:latin typeface="Constantia"/>
                <a:cs typeface="Constantia"/>
              </a:rPr>
              <a:t>r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35" dirty="0">
                <a:latin typeface="宋体"/>
                <a:cs typeface="宋体"/>
              </a:rPr>
              <a:t>为起点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550" spc="-30" dirty="0">
                <a:latin typeface="Constantia"/>
                <a:cs typeface="Constantia"/>
              </a:rPr>
              <a:t>t</a:t>
            </a:r>
            <a:r>
              <a:rPr sz="2550" spc="15" dirty="0">
                <a:latin typeface="Constantia"/>
                <a:cs typeface="Constantia"/>
              </a:rPr>
              <a:t>op</a:t>
            </a:r>
            <a:r>
              <a:rPr sz="2550" spc="35" dirty="0">
                <a:latin typeface="宋体"/>
                <a:cs typeface="宋体"/>
              </a:rPr>
              <a:t>为终点所有路径的非</a:t>
            </a:r>
            <a:r>
              <a:rPr sz="2550" spc="25" dirty="0">
                <a:latin typeface="宋体"/>
                <a:cs typeface="宋体"/>
              </a:rPr>
              <a:t>规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范化概率及规范化因子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" y="2747289"/>
            <a:ext cx="5544312" cy="194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815" y="5063768"/>
            <a:ext cx="3483864" cy="1328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37" y="770103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0"/>
              </a:lnSpc>
            </a:pPr>
            <a:r>
              <a:rPr sz="5000" spc="-40" dirty="0">
                <a:solidFill>
                  <a:srgbClr val="004646"/>
                </a:solidFill>
                <a:latin typeface="微软雅黑"/>
                <a:cs typeface="微软雅黑"/>
              </a:rPr>
              <a:t>条件随机场的矩阵形</a:t>
            </a:r>
            <a:r>
              <a:rPr sz="5000" spc="-50" dirty="0">
                <a:solidFill>
                  <a:srgbClr val="004646"/>
                </a:solidFill>
                <a:latin typeface="微软雅黑"/>
                <a:cs typeface="微软雅黑"/>
              </a:rPr>
              <a:t>式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09675"/>
            <a:ext cx="77374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解</a:t>
            </a:r>
            <a:r>
              <a:rPr sz="2600" spc="-30" dirty="0">
                <a:latin typeface="宋体"/>
                <a:cs typeface="宋体"/>
              </a:rPr>
              <a:t>：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首先计算从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tar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宋体"/>
                <a:cs typeface="宋体"/>
              </a:rPr>
              <a:t>到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op</a:t>
            </a:r>
            <a:r>
              <a:rPr sz="2600" spc="-20" dirty="0">
                <a:latin typeface="宋体"/>
                <a:cs typeface="宋体"/>
              </a:rPr>
              <a:t>对应与</a:t>
            </a:r>
            <a:r>
              <a:rPr sz="2600" spc="-15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=(1,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5" dirty="0">
                <a:latin typeface="Constantia"/>
                <a:cs typeface="Constantia"/>
              </a:rPr>
              <a:t>1)</a:t>
            </a:r>
            <a:r>
              <a:rPr sz="2600" spc="-10" dirty="0">
                <a:latin typeface="Constantia"/>
                <a:cs typeface="Constantia"/>
              </a:rPr>
              <a:t>, y=(1,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,2),..y=(2,2,2</a:t>
            </a:r>
            <a:r>
              <a:rPr sz="2600" spc="-20" dirty="0">
                <a:latin typeface="宋体"/>
                <a:cs typeface="宋体"/>
              </a:rPr>
              <a:t>）各路径的非规范化概率分别是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18155"/>
            <a:ext cx="780923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求规范化因子，通过计算矩阵乘积，第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行第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列的</a:t>
            </a:r>
            <a:r>
              <a:rPr sz="2550" spc="25" dirty="0">
                <a:latin typeface="宋体"/>
                <a:cs typeface="宋体"/>
              </a:rPr>
              <a:t>元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素为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639335"/>
            <a:ext cx="787209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18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恰好等于从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tar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宋体"/>
                <a:cs typeface="宋体"/>
              </a:rPr>
              <a:t>到</a:t>
            </a:r>
            <a:r>
              <a:rPr sz="2600" spc="-1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op</a:t>
            </a:r>
            <a:r>
              <a:rPr sz="2600" spc="-20" dirty="0">
                <a:latin typeface="宋体"/>
                <a:cs typeface="宋体"/>
              </a:rPr>
              <a:t>的所有路径的非规范化概率</a:t>
            </a:r>
            <a:r>
              <a:rPr sz="2600" spc="-30" dirty="0">
                <a:latin typeface="宋体"/>
                <a:cs typeface="宋体"/>
              </a:rPr>
              <a:t>之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和，及规范化因子</a:t>
            </a:r>
            <a:r>
              <a:rPr sz="2550" spc="25" dirty="0">
                <a:latin typeface="宋体"/>
                <a:cs typeface="宋体"/>
              </a:rPr>
              <a:t>。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5127" y="2852927"/>
            <a:ext cx="6147816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975" y="4654296"/>
            <a:ext cx="7174992" cy="1008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三、条件随机场的概率计算问</a:t>
            </a:r>
            <a:r>
              <a:rPr sz="4450" dirty="0"/>
              <a:t>题</a:t>
            </a:r>
            <a:endParaRPr sz="445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条件随机场的概率计算问</a:t>
            </a:r>
            <a:r>
              <a:rPr spc="-30" dirty="0"/>
              <a:t>题</a:t>
            </a:r>
            <a:endParaRPr sz="2450">
              <a:latin typeface="Wingdings"/>
              <a:cs typeface="Wingdings"/>
            </a:endParaRPr>
          </a:p>
          <a:p>
            <a:pPr marL="519430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给定条件随机场</a:t>
            </a:r>
            <a:r>
              <a:rPr sz="2400" spc="-15" dirty="0">
                <a:latin typeface="Constantia"/>
                <a:cs typeface="Constantia"/>
              </a:rPr>
              <a:t>P(Y</a:t>
            </a:r>
            <a:r>
              <a:rPr sz="2400" spc="-10" dirty="0">
                <a:latin typeface="Constantia"/>
                <a:cs typeface="Constantia"/>
              </a:rPr>
              <a:t>|</a:t>
            </a:r>
            <a:r>
              <a:rPr sz="2400" spc="-5" dirty="0">
                <a:latin typeface="Constantia"/>
                <a:cs typeface="Constantia"/>
              </a:rPr>
              <a:t>X</a:t>
            </a:r>
            <a:r>
              <a:rPr sz="2400" spc="-10" dirty="0">
                <a:latin typeface="Constantia"/>
                <a:cs typeface="Constantia"/>
              </a:rPr>
              <a:t>),</a:t>
            </a:r>
            <a:r>
              <a:rPr sz="2400" dirty="0"/>
              <a:t>输入序列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dirty="0"/>
              <a:t>和输出序列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dirty="0"/>
              <a:t>，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计算条件概率：</a:t>
            </a:r>
            <a:endParaRPr sz="2400">
              <a:latin typeface="Wingdings"/>
              <a:cs typeface="Wingdings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以及相应的数学期望问题。</a:t>
            </a:r>
            <a:endParaRPr sz="240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65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引进前向</a:t>
            </a:r>
            <a:r>
              <a:rPr sz="2550" spc="10" dirty="0">
                <a:latin typeface="Constantia"/>
                <a:cs typeface="Constantia"/>
              </a:rPr>
              <a:t>-</a:t>
            </a:r>
            <a:r>
              <a:rPr sz="2550" spc="35" dirty="0"/>
              <a:t>后向向量，递归计算</a:t>
            </a:r>
            <a:r>
              <a:rPr sz="2550" spc="25" dirty="0"/>
              <a:t>。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6703" y="2420111"/>
            <a:ext cx="4812792" cy="356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07225"/>
            <a:ext cx="764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条件随机场的概率计算问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题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9033"/>
            <a:ext cx="8061325" cy="445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前向</a:t>
            </a:r>
            <a:r>
              <a:rPr sz="2550" spc="10" dirty="0">
                <a:latin typeface="Constantia"/>
                <a:cs typeface="Constantia"/>
              </a:rPr>
              <a:t>-</a:t>
            </a:r>
            <a:r>
              <a:rPr sz="2550" spc="35" dirty="0">
                <a:latin typeface="宋体"/>
                <a:cs typeface="宋体"/>
              </a:rPr>
              <a:t>后向算法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对每个指标</a:t>
            </a:r>
            <a:r>
              <a:rPr sz="2600" spc="-10" dirty="0">
                <a:latin typeface="Constantia"/>
                <a:cs typeface="Constantia"/>
              </a:rPr>
              <a:t>i=0,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…</a:t>
            </a:r>
            <a:r>
              <a:rPr sz="2600" spc="-10" dirty="0">
                <a:latin typeface="Constantia"/>
                <a:cs typeface="Constantia"/>
              </a:rPr>
              <a:t>,n+1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定义前向向</a:t>
            </a:r>
            <a:r>
              <a:rPr sz="2600" spc="-30" dirty="0">
                <a:latin typeface="宋体"/>
                <a:cs typeface="宋体"/>
              </a:rPr>
              <a:t>量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递推公式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又可表示为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00">
              <a:latin typeface="Times New Roman"/>
              <a:cs typeface="Times New Roman"/>
            </a:endParaRPr>
          </a:p>
          <a:p>
            <a:pPr marL="2451100">
              <a:lnSpc>
                <a:spcPts val="1000"/>
              </a:lnSpc>
            </a:pPr>
            <a:endParaRPr sz="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1000"/>
              </a:lnSpc>
              <a:spcBef>
                <a:spcPts val="64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即表示在位置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宋体"/>
                <a:cs typeface="宋体"/>
              </a:rPr>
              <a:t>的标记是</a:t>
            </a:r>
            <a:r>
              <a:rPr sz="2600" spc="-10" dirty="0">
                <a:latin typeface="Constantia"/>
                <a:cs typeface="Constantia"/>
              </a:rPr>
              <a:t>yi</a:t>
            </a:r>
            <a:r>
              <a:rPr sz="2600" spc="-20" dirty="0">
                <a:latin typeface="宋体"/>
                <a:cs typeface="宋体"/>
              </a:rPr>
              <a:t>，且到位置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宋体"/>
                <a:cs typeface="宋体"/>
              </a:rPr>
              <a:t>的前部分标记</a:t>
            </a:r>
            <a:r>
              <a:rPr sz="2600" spc="-30" dirty="0">
                <a:latin typeface="宋体"/>
                <a:cs typeface="宋体"/>
              </a:rPr>
              <a:t>序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列的非规范化概率，</a:t>
            </a:r>
            <a:r>
              <a:rPr sz="2550" spc="5" dirty="0">
                <a:latin typeface="Constantia"/>
                <a:cs typeface="Constantia"/>
              </a:rPr>
              <a:t>yi</a:t>
            </a:r>
            <a:r>
              <a:rPr sz="2550" spc="35" dirty="0">
                <a:latin typeface="宋体"/>
                <a:cs typeface="宋体"/>
              </a:rPr>
              <a:t>可取的值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个，所</a:t>
            </a:r>
            <a:r>
              <a:rPr sz="2550" spc="25" dirty="0">
                <a:latin typeface="宋体"/>
                <a:cs typeface="宋体"/>
              </a:rPr>
              <a:t>以</a:t>
            </a:r>
            <a:r>
              <a:rPr sz="2550" dirty="0">
                <a:latin typeface="宋体"/>
                <a:cs typeface="宋体"/>
              </a:rPr>
              <a:t>   </a:t>
            </a:r>
            <a:r>
              <a:rPr sz="2550" spc="150" dirty="0">
                <a:latin typeface="宋体"/>
                <a:cs typeface="宋体"/>
              </a:rPr>
              <a:t> </a:t>
            </a:r>
            <a:r>
              <a:rPr sz="2550" spc="35" dirty="0">
                <a:latin typeface="宋体"/>
                <a:cs typeface="宋体"/>
              </a:rPr>
              <a:t>是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15" dirty="0">
                <a:latin typeface="宋体"/>
                <a:cs typeface="宋体"/>
              </a:rPr>
              <a:t>维 </a:t>
            </a:r>
            <a:r>
              <a:rPr sz="2600" spc="-20" dirty="0">
                <a:latin typeface="宋体"/>
                <a:cs typeface="宋体"/>
              </a:rPr>
              <a:t>列向量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3367" y="2203704"/>
            <a:ext cx="67360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27376" y="2779776"/>
            <a:ext cx="3328416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416" y="3587496"/>
            <a:ext cx="7775448" cy="490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4200" y="5257800"/>
            <a:ext cx="673607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109015"/>
            <a:ext cx="3657600" cy="7000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一、概率无向图模</a:t>
            </a:r>
            <a:r>
              <a:rPr dirty="0"/>
              <a:t>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概念</a:t>
            </a:r>
            <a:r>
              <a:rPr spc="-30" dirty="0"/>
              <a:t>：</a:t>
            </a:r>
            <a:endParaRPr sz="2450">
              <a:latin typeface="Wingdings"/>
              <a:cs typeface="Wingdings"/>
            </a:endParaRPr>
          </a:p>
          <a:p>
            <a:pPr marL="519430">
              <a:lnSpc>
                <a:spcPct val="100000"/>
              </a:lnSpc>
              <a:spcBef>
                <a:spcPts val="585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/>
              <a:t>概率无向图模型</a:t>
            </a:r>
            <a:r>
              <a:rPr sz="2400" spc="-15" dirty="0">
                <a:latin typeface="Constantia"/>
                <a:cs typeface="Constantia"/>
              </a:rPr>
              <a:t>(p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ic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und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aph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dirty="0">
                <a:latin typeface="Constantia"/>
                <a:cs typeface="Constantia"/>
              </a:rPr>
              <a:t> m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l)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马尔可夫随机场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spc="-20" dirty="0">
                <a:latin typeface="Constantia"/>
                <a:cs typeface="Constantia"/>
              </a:rPr>
              <a:t>M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65" dirty="0">
                <a:latin typeface="Constantia"/>
                <a:cs typeface="Constantia"/>
              </a:rPr>
              <a:t>k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nd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ie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ts val="279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可以由无向图表示的联合概率分布。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07225"/>
            <a:ext cx="764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条件随机场的概率计算问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题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9033"/>
            <a:ext cx="6737984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前向</a:t>
            </a:r>
            <a:r>
              <a:rPr sz="2550" spc="10" dirty="0">
                <a:latin typeface="Constantia"/>
                <a:cs typeface="Constantia"/>
              </a:rPr>
              <a:t>-</a:t>
            </a:r>
            <a:r>
              <a:rPr sz="2550" spc="35" dirty="0">
                <a:latin typeface="宋体"/>
                <a:cs typeface="宋体"/>
              </a:rPr>
              <a:t>后向算法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同样，对每个指标</a:t>
            </a:r>
            <a:r>
              <a:rPr sz="2600" spc="-10" dirty="0">
                <a:latin typeface="Constantia"/>
                <a:cs typeface="Constantia"/>
              </a:rPr>
              <a:t>i=0,</a:t>
            </a:r>
            <a:r>
              <a:rPr sz="2600" spc="-5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…</a:t>
            </a:r>
            <a:r>
              <a:rPr sz="2600" spc="-10" dirty="0">
                <a:latin typeface="Constantia"/>
                <a:cs typeface="Constantia"/>
              </a:rPr>
              <a:t>,n+1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宋体"/>
                <a:cs typeface="宋体"/>
              </a:rPr>
              <a:t>定义后向向</a:t>
            </a:r>
            <a:r>
              <a:rPr sz="2600" spc="-30" dirty="0">
                <a:latin typeface="宋体"/>
                <a:cs typeface="宋体"/>
              </a:rPr>
              <a:t>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86848"/>
            <a:ext cx="7858759" cy="1736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又可表示为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86385" marR="5080" indent="-274320">
              <a:lnSpc>
                <a:spcPct val="10000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即表示在位置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0" dirty="0">
                <a:latin typeface="宋体"/>
                <a:cs typeface="宋体"/>
              </a:rPr>
              <a:t>的标记是</a:t>
            </a:r>
            <a:r>
              <a:rPr sz="2600" spc="-10" dirty="0">
                <a:latin typeface="Constantia"/>
                <a:cs typeface="Constantia"/>
              </a:rPr>
              <a:t>yi</a:t>
            </a:r>
            <a:r>
              <a:rPr sz="2600" spc="-20" dirty="0">
                <a:latin typeface="宋体"/>
                <a:cs typeface="宋体"/>
              </a:rPr>
              <a:t>，且从位置</a:t>
            </a:r>
            <a:r>
              <a:rPr sz="2600" spc="-10" dirty="0">
                <a:latin typeface="Constantia"/>
                <a:cs typeface="Constantia"/>
              </a:rPr>
              <a:t>i+1</a:t>
            </a:r>
            <a:r>
              <a:rPr sz="2600" spc="-20" dirty="0">
                <a:latin typeface="宋体"/>
                <a:cs typeface="宋体"/>
              </a:rPr>
              <a:t>到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spc="-20" dirty="0">
                <a:latin typeface="宋体"/>
                <a:cs typeface="宋体"/>
              </a:rPr>
              <a:t>的后部</a:t>
            </a:r>
            <a:r>
              <a:rPr sz="2600" spc="-30" dirty="0">
                <a:latin typeface="宋体"/>
                <a:cs typeface="宋体"/>
              </a:rPr>
              <a:t>分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标记序列的非规范化概</a:t>
            </a:r>
            <a:r>
              <a:rPr sz="2600" spc="-30" dirty="0">
                <a:latin typeface="宋体"/>
                <a:cs typeface="宋体"/>
              </a:rPr>
              <a:t>率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前向</a:t>
            </a:r>
            <a:r>
              <a:rPr sz="2550" spc="10" dirty="0">
                <a:latin typeface="Constantia"/>
                <a:cs typeface="Constantia"/>
              </a:rPr>
              <a:t>-</a:t>
            </a:r>
            <a:r>
              <a:rPr sz="2550" spc="35" dirty="0">
                <a:latin typeface="宋体"/>
                <a:cs typeface="宋体"/>
              </a:rPr>
              <a:t>后向得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5952" y="2203704"/>
            <a:ext cx="786383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711" y="2709672"/>
            <a:ext cx="4547616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8048" y="3788664"/>
            <a:ext cx="5477256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5160" y="4507991"/>
            <a:ext cx="3188208" cy="502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7039" y="5949696"/>
            <a:ext cx="3672840" cy="432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07225"/>
            <a:ext cx="764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条件随机场的概率计算问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题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16662" rIns="0" bIns="0" rtlCol="0">
            <a:spAutoFit/>
          </a:bodyPr>
          <a:lstStyle/>
          <a:p>
            <a:pPr marL="259715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概率计</a:t>
            </a:r>
            <a:r>
              <a:rPr sz="2550" spc="25" dirty="0"/>
              <a:t>算</a:t>
            </a:r>
            <a:endParaRPr sz="2550">
              <a:latin typeface="Wingdings"/>
              <a:cs typeface="Wingdings"/>
            </a:endParaRPr>
          </a:p>
          <a:p>
            <a:pPr marL="259715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按照前向</a:t>
            </a:r>
            <a:r>
              <a:rPr sz="2550" spc="10" dirty="0">
                <a:latin typeface="Constantia"/>
                <a:cs typeface="Constantia"/>
              </a:rPr>
              <a:t>-</a:t>
            </a:r>
            <a:r>
              <a:rPr sz="2550" spc="35" dirty="0"/>
              <a:t>后向向量的定义</a:t>
            </a:r>
            <a:r>
              <a:rPr sz="2550" spc="25" dirty="0"/>
              <a:t>，</a:t>
            </a:r>
            <a:endParaRPr sz="2550">
              <a:latin typeface="Constantia"/>
              <a:cs typeface="Constantia"/>
            </a:endParaRPr>
          </a:p>
          <a:p>
            <a:pPr marL="259715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可计算标记序列在位置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/>
              <a:t>是标记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550" spc="35" dirty="0"/>
              <a:t>的条件概</a:t>
            </a:r>
            <a:r>
              <a:rPr sz="2550" spc="25" dirty="0"/>
              <a:t>率</a:t>
            </a:r>
            <a:endParaRPr sz="2550">
              <a:latin typeface="Constantia"/>
              <a:cs typeface="Constantia"/>
            </a:endParaRPr>
          </a:p>
          <a:p>
            <a:pPr marL="259715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和在位置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0" dirty="0">
                <a:latin typeface="Constantia"/>
                <a:cs typeface="Constantia"/>
              </a:rPr>
              <a:t>-1</a:t>
            </a:r>
            <a:r>
              <a:rPr sz="2550" spc="35" dirty="0"/>
              <a:t>与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/>
              <a:t>是标记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475" spc="7" baseline="-16835" dirty="0">
                <a:latin typeface="Constantia"/>
                <a:cs typeface="Constantia"/>
              </a:rPr>
              <a:t>i-</a:t>
            </a:r>
            <a:r>
              <a:rPr sz="2475" spc="15" baseline="-16835" dirty="0">
                <a:latin typeface="Constantia"/>
                <a:cs typeface="Constantia"/>
              </a:rPr>
              <a:t>1</a:t>
            </a:r>
            <a:r>
              <a:rPr sz="2550" spc="35" dirty="0"/>
              <a:t>和</a:t>
            </a:r>
            <a:r>
              <a:rPr sz="2550" spc="10" dirty="0">
                <a:latin typeface="Constantia"/>
                <a:cs typeface="Constantia"/>
              </a:rPr>
              <a:t>y</a:t>
            </a:r>
            <a:r>
              <a:rPr sz="2475" baseline="-16835" dirty="0">
                <a:latin typeface="Constantia"/>
                <a:cs typeface="Constantia"/>
              </a:rPr>
              <a:t>i</a:t>
            </a:r>
            <a:r>
              <a:rPr sz="2550" spc="35" dirty="0"/>
              <a:t>的条件概率</a:t>
            </a:r>
            <a:r>
              <a:rPr sz="2550" spc="25" dirty="0"/>
              <a:t>：</a:t>
            </a:r>
            <a:endParaRPr sz="255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3645408"/>
            <a:ext cx="4291584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4581144"/>
            <a:ext cx="7876032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0192" y="5733288"/>
            <a:ext cx="2325624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5562780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其中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条件随机场的概率计算问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2286010"/>
          </a:xfrm>
          <a:prstGeom prst="rect">
            <a:avLst/>
          </a:prstGeom>
        </p:spPr>
        <p:txBody>
          <a:bodyPr vert="horz" wrap="square" lIns="0" tIns="216662" rIns="0" bIns="0" rtlCol="0">
            <a:spAutoFit/>
          </a:bodyPr>
          <a:lstStyle/>
          <a:p>
            <a:pPr marL="259715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期望值的计</a:t>
            </a:r>
            <a:r>
              <a:rPr sz="2550" spc="25" dirty="0"/>
              <a:t>算</a:t>
            </a:r>
            <a:endParaRPr sz="2550" dirty="0">
              <a:latin typeface="Wingdings"/>
              <a:cs typeface="Wingdings"/>
            </a:endParaRPr>
          </a:p>
          <a:p>
            <a:pPr marL="259715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利用前向</a:t>
            </a:r>
            <a:r>
              <a:rPr sz="2550" spc="10" dirty="0">
                <a:latin typeface="Constantia"/>
                <a:cs typeface="Constantia"/>
              </a:rPr>
              <a:t>-</a:t>
            </a:r>
            <a:r>
              <a:rPr sz="2550" spc="35" dirty="0"/>
              <a:t>后向向量，可以计算特征函数关于联合分</a:t>
            </a:r>
            <a:r>
              <a:rPr sz="2550" spc="25" dirty="0"/>
              <a:t>布</a:t>
            </a:r>
            <a:endParaRPr sz="2550" dirty="0">
              <a:latin typeface="Constantia"/>
              <a:cs typeface="Constantia"/>
            </a:endParaRPr>
          </a:p>
          <a:p>
            <a:pPr marL="533400">
              <a:lnSpc>
                <a:spcPct val="100000"/>
              </a:lnSpc>
              <a:spcBef>
                <a:spcPts val="10"/>
              </a:spcBef>
            </a:pPr>
            <a:r>
              <a:rPr spc="-10" dirty="0">
                <a:latin typeface="Constantia"/>
                <a:cs typeface="Constantia"/>
              </a:rPr>
              <a:t>P(X</a:t>
            </a:r>
            <a:r>
              <a:rPr spc="-15" dirty="0">
                <a:latin typeface="Constantia"/>
                <a:cs typeface="Constantia"/>
              </a:rPr>
              <a:t>,Y</a:t>
            </a:r>
            <a:r>
              <a:rPr spc="-5" dirty="0">
                <a:latin typeface="Constantia"/>
                <a:cs typeface="Constantia"/>
              </a:rPr>
              <a:t>)</a:t>
            </a:r>
            <a:r>
              <a:rPr spc="-20" dirty="0"/>
              <a:t>和条件分布</a:t>
            </a:r>
            <a:r>
              <a:rPr spc="-10" dirty="0">
                <a:latin typeface="Constantia"/>
                <a:cs typeface="Constantia"/>
              </a:rPr>
              <a:t>P(</a:t>
            </a:r>
            <a:r>
              <a:rPr spc="-20" dirty="0">
                <a:latin typeface="Constantia"/>
                <a:cs typeface="Constantia"/>
              </a:rPr>
              <a:t>Y</a:t>
            </a:r>
            <a:r>
              <a:rPr spc="-10" dirty="0">
                <a:latin typeface="Constantia"/>
                <a:cs typeface="Constantia"/>
              </a:rPr>
              <a:t>|X)</a:t>
            </a:r>
            <a:r>
              <a:rPr spc="-20" dirty="0"/>
              <a:t>的数学期望</a:t>
            </a:r>
            <a:r>
              <a:rPr spc="-30" dirty="0"/>
              <a:t>。</a:t>
            </a:r>
          </a:p>
          <a:p>
            <a:pPr marL="259715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/>
              <a:t>特征函数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15" baseline="-16835" dirty="0">
                <a:latin typeface="Constantia"/>
                <a:cs typeface="Constantia"/>
              </a:rPr>
              <a:t>k</a:t>
            </a:r>
            <a:r>
              <a:rPr sz="2600" spc="-20" dirty="0"/>
              <a:t>关于条件分布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|X)</a:t>
            </a:r>
            <a:r>
              <a:rPr sz="2600" spc="-20" dirty="0"/>
              <a:t>的数学期望是</a:t>
            </a:r>
            <a:r>
              <a:rPr sz="2600" spc="-30" dirty="0"/>
              <a:t>：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613" y="3862132"/>
            <a:ext cx="8491728" cy="194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0" y="5832492"/>
            <a:ext cx="212750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562780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其中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条件随机场的概率计算问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2305"/>
            <a:ext cx="2649220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假设经验分布</a:t>
            </a:r>
            <a:r>
              <a:rPr sz="2600" spc="-30" dirty="0">
                <a:latin typeface="宋体"/>
                <a:cs typeface="宋体"/>
              </a:rPr>
              <a:t>为</a:t>
            </a:r>
            <a:r>
              <a:rPr sz="2600" spc="-15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的数学期望是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729" y="1700783"/>
            <a:ext cx="89281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5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6709" y="1762305"/>
            <a:ext cx="456374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特征函数</a:t>
            </a:r>
            <a:r>
              <a:rPr sz="2600" spc="190" dirty="0">
                <a:latin typeface="Constantia"/>
                <a:cs typeface="Constantia"/>
              </a:rPr>
              <a:t>f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spc="-20" dirty="0">
                <a:latin typeface="宋体"/>
                <a:cs typeface="宋体"/>
              </a:rPr>
              <a:t>关于联合分布</a:t>
            </a:r>
            <a:r>
              <a:rPr sz="2600" spc="-10" dirty="0">
                <a:latin typeface="Constantia"/>
                <a:cs typeface="Constantia"/>
              </a:rPr>
              <a:t>P(X</a:t>
            </a:r>
            <a:r>
              <a:rPr sz="2600" spc="-15" dirty="0">
                <a:latin typeface="Constantia"/>
                <a:cs typeface="Constantia"/>
              </a:rPr>
              <a:t>,Y)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6703" y="1700783"/>
            <a:ext cx="719327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904" y="3212592"/>
            <a:ext cx="8208264" cy="259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160" y="2636520"/>
            <a:ext cx="1569719" cy="576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3448" y="6019800"/>
            <a:ext cx="1801368" cy="37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四、条件随机场的学习算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3309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改进的迭代尺度法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21258"/>
            <a:ext cx="4960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已知训练数据集，可知经验分</a:t>
            </a:r>
            <a:r>
              <a:rPr sz="2550" spc="25" dirty="0">
                <a:latin typeface="宋体"/>
                <a:cs typeface="宋体"/>
              </a:rPr>
              <a:t>布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1462" y="1990344"/>
            <a:ext cx="14033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3552" y="2021258"/>
            <a:ext cx="16751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可通过极</a:t>
            </a:r>
            <a:r>
              <a:rPr sz="2550" spc="25" dirty="0">
                <a:latin typeface="宋体"/>
                <a:cs typeface="宋体"/>
              </a:rPr>
              <a:t>大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72" y="2418133"/>
            <a:ext cx="6572250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>
              <a:lnSpc>
                <a:spcPct val="100000"/>
              </a:lnSpc>
            </a:pPr>
            <a:r>
              <a:rPr sz="2550" spc="35" dirty="0">
                <a:latin typeface="宋体"/>
                <a:cs typeface="宋体"/>
              </a:rPr>
              <a:t>化训练数据的对数似然函数来求模型参数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似然函数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72" y="4317418"/>
            <a:ext cx="416179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当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宋体"/>
                <a:cs typeface="宋体"/>
              </a:rPr>
              <a:t>为条件随机场模型时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7735" y="1990344"/>
            <a:ext cx="1246632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648" y="3395471"/>
            <a:ext cx="8150352" cy="719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4895" y="4690871"/>
            <a:ext cx="5702808" cy="2157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469905"/>
            <a:ext cx="7886700" cy="2795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改进的迭代尺度法</a:t>
            </a:r>
            <a:r>
              <a:rPr spc="-30" dirty="0"/>
              <a:t>：</a:t>
            </a:r>
            <a:endParaRPr sz="2450" dirty="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不断优化对数似然函数改变量的下界</a:t>
            </a:r>
            <a:r>
              <a:rPr spc="-30" dirty="0"/>
              <a:t>：</a:t>
            </a:r>
            <a:endParaRPr sz="2450" dirty="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假设模型当前参数向量</a:t>
            </a:r>
            <a:r>
              <a:rPr sz="2550" spc="25" dirty="0"/>
              <a:t>：</a:t>
            </a:r>
            <a:endParaRPr sz="2550" dirty="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6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向量增量</a:t>
            </a:r>
            <a:r>
              <a:rPr sz="2550" spc="25" dirty="0"/>
              <a:t>：</a:t>
            </a:r>
            <a:endParaRPr sz="2550" dirty="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更新向量</a:t>
            </a:r>
            <a:r>
              <a:rPr spc="-30" dirty="0"/>
              <a:t>：</a:t>
            </a:r>
            <a:endParaRPr sz="2450" dirty="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1200"/>
              </a:spcBef>
            </a:pPr>
            <a:r>
              <a:rPr sz="2450" dirty="0" smtClean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关于转移特征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550" spc="35" dirty="0"/>
              <a:t>的更新方程</a:t>
            </a:r>
            <a:r>
              <a:rPr sz="2550" spc="25" dirty="0"/>
              <a:t>：</a:t>
            </a:r>
            <a:endParaRPr sz="255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4088" y="2410967"/>
            <a:ext cx="2953512" cy="50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7544" y="2993135"/>
            <a:ext cx="2724911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5392" y="3502152"/>
            <a:ext cx="3511296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6688" y="3486911"/>
            <a:ext cx="1368552" cy="37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0511" y="4437888"/>
            <a:ext cx="6726936" cy="2014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449389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改进的迭代尺度法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关于转移特征</a:t>
            </a:r>
            <a:r>
              <a:rPr sz="2550" spc="10" dirty="0">
                <a:latin typeface="Constantia"/>
                <a:cs typeface="Constantia"/>
              </a:rPr>
              <a:t>s</a:t>
            </a:r>
            <a:r>
              <a:rPr sz="2475" baseline="-16835" dirty="0">
                <a:latin typeface="Constantia"/>
                <a:cs typeface="Constantia"/>
              </a:rPr>
              <a:t>l</a:t>
            </a:r>
            <a:r>
              <a:rPr sz="2550" spc="35" dirty="0">
                <a:latin typeface="宋体"/>
                <a:cs typeface="宋体"/>
              </a:rPr>
              <a:t>的更新方程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4871138"/>
            <a:ext cx="67849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T(x</a:t>
            </a:r>
            <a:r>
              <a:rPr sz="2550" spc="5" dirty="0">
                <a:latin typeface="Constantia"/>
                <a:cs typeface="Constantia"/>
              </a:rPr>
              <a:t>,y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是在数据</a:t>
            </a:r>
            <a:r>
              <a:rPr sz="2550" spc="15" dirty="0">
                <a:latin typeface="Constantia"/>
                <a:cs typeface="Constantia"/>
              </a:rPr>
              <a:t>(x</a:t>
            </a:r>
            <a:r>
              <a:rPr sz="2550" spc="5" dirty="0">
                <a:latin typeface="Constantia"/>
                <a:cs typeface="Constantia"/>
              </a:rPr>
              <a:t>,y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中出现所有特征数的总</a:t>
            </a:r>
            <a:r>
              <a:rPr sz="2550" spc="25" dirty="0">
                <a:latin typeface="宋体"/>
                <a:cs typeface="宋体"/>
              </a:rPr>
              <a:t>和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0808" y="2462783"/>
            <a:ext cx="7488935" cy="233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4792" y="5373623"/>
            <a:ext cx="5937504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611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条件随机场模型学习的改进的迭代尺度法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336" y="2380488"/>
            <a:ext cx="8555736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9" y="4846320"/>
            <a:ext cx="7647432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5632" y="6022847"/>
            <a:ext cx="896112" cy="432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6611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条件随机场模型学习的改进的迭代尺度法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055" y="2432304"/>
            <a:ext cx="705612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055" y="3124200"/>
            <a:ext cx="799185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8576" y="4291584"/>
            <a:ext cx="6723888" cy="1511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70103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0"/>
              </a:lnSpc>
            </a:pPr>
            <a:r>
              <a:rPr sz="5000" spc="-4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5000" spc="-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82256"/>
            <a:ext cx="8174990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5080" indent="-274320">
              <a:lnSpc>
                <a:spcPct val="1020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15" dirty="0">
                <a:latin typeface="Constantia"/>
                <a:cs typeface="Constantia"/>
              </a:rPr>
              <a:t>T(x</a:t>
            </a:r>
            <a:r>
              <a:rPr sz="2550" spc="5" dirty="0">
                <a:latin typeface="Constantia"/>
                <a:cs typeface="Constantia"/>
              </a:rPr>
              <a:t>,y)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表示数据</a:t>
            </a:r>
            <a:r>
              <a:rPr sz="2550" spc="15" dirty="0">
                <a:latin typeface="Constantia"/>
                <a:cs typeface="Constantia"/>
              </a:rPr>
              <a:t>(x</a:t>
            </a:r>
            <a:r>
              <a:rPr sz="2550" spc="5" dirty="0">
                <a:latin typeface="Constantia"/>
                <a:cs typeface="Constantia"/>
              </a:rPr>
              <a:t>,y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>
                <a:latin typeface="宋体"/>
                <a:cs typeface="宋体"/>
              </a:rPr>
              <a:t>中的特征总数，对不同的数据</a:t>
            </a:r>
            <a:r>
              <a:rPr sz="2550" spc="15" dirty="0">
                <a:latin typeface="Constantia"/>
                <a:cs typeface="Constantia"/>
              </a:rPr>
              <a:t>(x</a:t>
            </a:r>
            <a:r>
              <a:rPr sz="2550" spc="5" dirty="0">
                <a:latin typeface="Constantia"/>
                <a:cs typeface="Constantia"/>
              </a:rPr>
              <a:t>,y) </a:t>
            </a:r>
            <a:r>
              <a:rPr sz="2550" spc="35" dirty="0">
                <a:latin typeface="宋体"/>
                <a:cs typeface="宋体"/>
              </a:rPr>
              <a:t>取值可能布同，定义松弛特征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65716"/>
            <a:ext cx="643572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20" dirty="0">
                <a:latin typeface="宋体"/>
                <a:cs typeface="宋体"/>
              </a:rPr>
              <a:t>为大的常数，使得对训练数据集所有</a:t>
            </a:r>
            <a:r>
              <a:rPr sz="2600" spc="-10" dirty="0">
                <a:latin typeface="Constantia"/>
                <a:cs typeface="Constantia"/>
              </a:rPr>
              <a:t>(x,y)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9" y="2779776"/>
            <a:ext cx="5285232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19855" y="4797552"/>
            <a:ext cx="1438655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779234"/>
            <a:ext cx="256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0"/>
              </a:lnSpc>
            </a:pPr>
            <a:r>
              <a:rPr sz="5000" spc="-40" dirty="0">
                <a:solidFill>
                  <a:srgbClr val="004646"/>
                </a:solidFill>
                <a:latin typeface="微软雅黑"/>
                <a:cs typeface="微软雅黑"/>
              </a:rPr>
              <a:t>模型定</a:t>
            </a:r>
            <a:r>
              <a:rPr sz="5000" spc="-50" dirty="0">
                <a:solidFill>
                  <a:srgbClr val="004646"/>
                </a:solidFill>
                <a:latin typeface="微软雅黑"/>
                <a:cs typeface="微软雅黑"/>
              </a:rPr>
              <a:t>义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875617"/>
            <a:ext cx="8301990" cy="402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ap</a:t>
            </a:r>
            <a:r>
              <a:rPr sz="2550" spc="10" dirty="0">
                <a:latin typeface="Constantia"/>
                <a:cs typeface="Constantia"/>
              </a:rPr>
              <a:t>h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55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od</a:t>
            </a:r>
            <a:r>
              <a:rPr sz="2600" spc="-15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0" dirty="0">
                <a:latin typeface="Constantia"/>
                <a:cs typeface="Constantia"/>
              </a:rPr>
              <a:t>Ed</a:t>
            </a:r>
            <a:r>
              <a:rPr sz="2600" spc="-75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779780" algn="l"/>
              </a:tabLst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-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-215" dirty="0">
                <a:latin typeface="Constantia"/>
                <a:cs typeface="Constantia"/>
              </a:rPr>
              <a:t>v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dirty="0">
                <a:latin typeface="Constantia"/>
                <a:cs typeface="Constantia"/>
              </a:rPr>
              <a:t>	</a:t>
            </a:r>
            <a:r>
              <a:rPr sz="2550" spc="35" dirty="0">
                <a:latin typeface="宋体"/>
                <a:cs typeface="宋体"/>
              </a:rPr>
              <a:t>集合</a:t>
            </a:r>
            <a:r>
              <a:rPr sz="2550" spc="15" dirty="0">
                <a:latin typeface="Constantia"/>
                <a:cs typeface="Constantia"/>
              </a:rPr>
              <a:t>V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-25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宋体"/>
                <a:cs typeface="宋体"/>
              </a:rPr>
              <a:t>，集合</a:t>
            </a:r>
            <a:r>
              <a:rPr sz="2600" spc="-2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15" dirty="0">
                <a:latin typeface="Constantia"/>
                <a:cs typeface="Constantia"/>
              </a:rPr>
              <a:t>G=</a:t>
            </a:r>
            <a:r>
              <a:rPr sz="2600" spc="-20" dirty="0">
                <a:latin typeface="宋体"/>
                <a:cs typeface="宋体"/>
              </a:rPr>
              <a:t>（</a:t>
            </a:r>
            <a:r>
              <a:rPr sz="2600" spc="-15" dirty="0">
                <a:latin typeface="Constantia"/>
                <a:cs typeface="Constantia"/>
              </a:rPr>
              <a:t>V</a:t>
            </a:r>
            <a:r>
              <a:rPr sz="2600" spc="-20" dirty="0">
                <a:latin typeface="宋体"/>
                <a:cs typeface="宋体"/>
              </a:rPr>
              <a:t>，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宋体"/>
                <a:cs typeface="宋体"/>
              </a:rPr>
              <a:t>结点</a:t>
            </a:r>
            <a:r>
              <a:rPr sz="2550" spc="15" dirty="0">
                <a:latin typeface="Constantia"/>
                <a:cs typeface="Constantia"/>
              </a:rPr>
              <a:t>v</a:t>
            </a:r>
            <a:r>
              <a:rPr sz="2550" spc="35" dirty="0">
                <a:latin typeface="宋体"/>
                <a:cs typeface="宋体"/>
              </a:rPr>
              <a:t>，随机变量</a:t>
            </a:r>
            <a:r>
              <a:rPr sz="2550" spc="15" dirty="0">
                <a:latin typeface="Constantia"/>
                <a:cs typeface="Constantia"/>
              </a:rPr>
              <a:t>Y</a:t>
            </a:r>
            <a:r>
              <a:rPr sz="2475" spc="15" baseline="-16835" dirty="0">
                <a:latin typeface="Constantia"/>
                <a:cs typeface="Constantia"/>
              </a:rPr>
              <a:t>v</a:t>
            </a:r>
            <a:r>
              <a:rPr sz="2550" spc="35" dirty="0">
                <a:latin typeface="宋体"/>
                <a:cs typeface="宋体"/>
              </a:rPr>
              <a:t>；边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35" dirty="0">
                <a:latin typeface="宋体"/>
                <a:cs typeface="宋体"/>
              </a:rPr>
              <a:t>，随机变量间的概率依赖关</a:t>
            </a:r>
            <a:r>
              <a:rPr sz="2550" spc="25" dirty="0">
                <a:latin typeface="宋体"/>
                <a:cs typeface="宋体"/>
              </a:rPr>
              <a:t>系</a:t>
            </a:r>
            <a:endParaRPr sz="2550">
              <a:latin typeface="宋体"/>
              <a:cs typeface="宋体"/>
            </a:endParaRPr>
          </a:p>
          <a:p>
            <a:pPr marL="287020" marR="90170" indent="-274320">
              <a:lnSpc>
                <a:spcPts val="3120"/>
              </a:lnSpc>
              <a:spcBef>
                <a:spcPts val="73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概率图模型</a:t>
            </a:r>
            <a:r>
              <a:rPr sz="2550" spc="15" dirty="0">
                <a:latin typeface="Constantia"/>
                <a:cs typeface="Constantia"/>
              </a:rPr>
              <a:t>(P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obab</a:t>
            </a:r>
            <a:r>
              <a:rPr sz="2550" spc="5" dirty="0">
                <a:latin typeface="Constantia"/>
                <a:cs typeface="Constantia"/>
              </a:rPr>
              <a:t>ilis</a:t>
            </a:r>
            <a:r>
              <a:rPr sz="2550" spc="10" dirty="0">
                <a:latin typeface="Constantia"/>
                <a:cs typeface="Constantia"/>
              </a:rPr>
              <a:t>t</a:t>
            </a:r>
            <a:r>
              <a:rPr sz="2550" spc="5" dirty="0">
                <a:latin typeface="Constantia"/>
                <a:cs typeface="Constantia"/>
              </a:rPr>
              <a:t>ic</a:t>
            </a:r>
            <a:r>
              <a:rPr sz="2550" spc="-110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g</a:t>
            </a:r>
            <a:r>
              <a:rPr sz="2550" spc="-40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aph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ca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20" dirty="0">
                <a:latin typeface="Constantia"/>
                <a:cs typeface="Constantia"/>
              </a:rPr>
              <a:t>mod</a:t>
            </a:r>
            <a:r>
              <a:rPr sz="2550" spc="5" dirty="0">
                <a:latin typeface="Constantia"/>
                <a:cs typeface="Constantia"/>
              </a:rPr>
              <a:t>el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5" dirty="0">
                <a:latin typeface="Constantia"/>
                <a:cs typeface="Constantia"/>
              </a:rPr>
              <a:t>: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35" dirty="0">
                <a:latin typeface="宋体"/>
                <a:cs typeface="宋体"/>
              </a:rPr>
              <a:t>用图表示</a:t>
            </a:r>
            <a:r>
              <a:rPr sz="2550" spc="25" dirty="0">
                <a:latin typeface="宋体"/>
                <a:cs typeface="宋体"/>
              </a:rPr>
              <a:t>的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概率分布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57403"/>
            <a:ext cx="637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5000" spc="-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1906323"/>
            <a:ext cx="2319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对于转移特</a:t>
            </a:r>
            <a:r>
              <a:rPr sz="2550" spc="25" dirty="0">
                <a:latin typeface="宋体"/>
                <a:cs typeface="宋体"/>
              </a:rPr>
              <a:t>征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3867" y="1917192"/>
            <a:ext cx="4933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737" y="1906323"/>
            <a:ext cx="2335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的更新方程为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277" y="4756838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其中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87039" y="1917192"/>
            <a:ext cx="359663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416" y="2420111"/>
            <a:ext cx="7537704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9855" y="3645408"/>
            <a:ext cx="2316479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495" y="5373623"/>
            <a:ext cx="8369808" cy="774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01421"/>
            <a:ext cx="637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4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5000" spc="-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69556"/>
            <a:ext cx="2319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对于状态特</a:t>
            </a:r>
            <a:r>
              <a:rPr sz="2550" spc="25" dirty="0">
                <a:latin typeface="宋体"/>
                <a:cs typeface="宋体"/>
              </a:rPr>
              <a:t>征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3529" y="1773935"/>
            <a:ext cx="57658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00" y="1769556"/>
            <a:ext cx="2335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15"/>
              </a:lnSpc>
            </a:pPr>
            <a:r>
              <a:rPr sz="2550" spc="35" dirty="0">
                <a:latin typeface="宋体"/>
                <a:cs typeface="宋体"/>
              </a:rPr>
              <a:t>的更新方程为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45091"/>
            <a:ext cx="1328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其中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569396"/>
            <a:ext cx="726884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因担心</a:t>
            </a:r>
            <a:r>
              <a:rPr sz="2550" spc="15" dirty="0">
                <a:latin typeface="Constantia"/>
                <a:cs typeface="Constantia"/>
              </a:rPr>
              <a:t>S</a:t>
            </a:r>
            <a:r>
              <a:rPr sz="2550" spc="35" dirty="0">
                <a:latin typeface="宋体"/>
                <a:cs typeface="宋体"/>
              </a:rPr>
              <a:t>过大，每个观测序列</a:t>
            </a:r>
            <a:r>
              <a:rPr sz="2550" spc="15" dirty="0">
                <a:latin typeface="Constantia"/>
                <a:cs typeface="Constantia"/>
              </a:rPr>
              <a:t>x</a:t>
            </a:r>
            <a:r>
              <a:rPr sz="2550" spc="35" dirty="0">
                <a:latin typeface="宋体"/>
                <a:cs typeface="宋体"/>
              </a:rPr>
              <a:t>计算其特征最大</a:t>
            </a:r>
            <a:r>
              <a:rPr sz="2550" spc="25" dirty="0">
                <a:latin typeface="宋体"/>
                <a:cs typeface="宋体"/>
              </a:rPr>
              <a:t>值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6072980"/>
            <a:ext cx="339090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8488" y="6057076"/>
            <a:ext cx="224980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7415">
              <a:lnSpc>
                <a:spcPct val="100000"/>
              </a:lnSpc>
            </a:pPr>
            <a:r>
              <a:rPr sz="2600" spc="-20" dirty="0">
                <a:latin typeface="宋体"/>
                <a:cs typeface="宋体"/>
              </a:rPr>
              <a:t>利用前</a:t>
            </a:r>
            <a:r>
              <a:rPr sz="2600" spc="-30" dirty="0">
                <a:latin typeface="宋体"/>
                <a:cs typeface="宋体"/>
              </a:rPr>
              <a:t>向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4129" y="6044376"/>
            <a:ext cx="302895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-</a:t>
            </a:r>
            <a:r>
              <a:rPr sz="2600" spc="-20" dirty="0">
                <a:latin typeface="宋体"/>
                <a:cs typeface="宋体"/>
              </a:rPr>
              <a:t>后向公式计算</a:t>
            </a:r>
            <a:r>
              <a:rPr sz="2600" spc="-10" dirty="0">
                <a:latin typeface="Constantia"/>
                <a:cs typeface="Constantia"/>
              </a:rPr>
              <a:t>T(x)=t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0414" y="1774189"/>
            <a:ext cx="359664" cy="377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1975" y="2350007"/>
            <a:ext cx="6696456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3344" y="3142488"/>
            <a:ext cx="2737104" cy="1063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8488" y="4507991"/>
            <a:ext cx="6364223" cy="862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8488" y="6092952"/>
            <a:ext cx="2249424" cy="509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164" y="238822"/>
            <a:ext cx="637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6281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关于转移特征参数的更新方程可以写成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307" y="2045535"/>
            <a:ext cx="8177783" cy="3816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154" y="5889064"/>
            <a:ext cx="7135368" cy="405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2427" y="5889064"/>
            <a:ext cx="1639824" cy="374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964" y="315022"/>
            <a:ext cx="637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6281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关于状态特征的参数更新方程可以写成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178" y="2121735"/>
            <a:ext cx="7555992" cy="3599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02" y="5794576"/>
            <a:ext cx="4895088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5194" y="5794576"/>
            <a:ext cx="2319528" cy="359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9482" y="5794576"/>
            <a:ext cx="1584959" cy="316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41" y="-39109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条件随机场的学习算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182" y="1371600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拟牛顿法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182" y="3746500"/>
            <a:ext cx="3639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学习的优化目标函数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182" y="5171440"/>
            <a:ext cx="1988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梯度函数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4872" y="1597479"/>
            <a:ext cx="4837176" cy="194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188279"/>
            <a:ext cx="9137904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1177" y="5340424"/>
            <a:ext cx="5468112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506666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条件随机场模型学习的</a:t>
            </a:r>
            <a:r>
              <a:rPr sz="2550" spc="20" dirty="0">
                <a:latin typeface="Constantia"/>
                <a:cs typeface="Constantia"/>
              </a:rPr>
              <a:t>B</a:t>
            </a:r>
            <a:r>
              <a:rPr sz="2550" spc="-55" dirty="0">
                <a:latin typeface="Constantia"/>
                <a:cs typeface="Constantia"/>
              </a:rPr>
              <a:t>F</a:t>
            </a:r>
            <a:r>
              <a:rPr sz="2550" spc="20" dirty="0">
                <a:latin typeface="Constantia"/>
                <a:cs typeface="Constantia"/>
              </a:rPr>
              <a:t>GS</a:t>
            </a:r>
            <a:r>
              <a:rPr sz="2550" spc="35" dirty="0">
                <a:latin typeface="宋体"/>
                <a:cs typeface="宋体"/>
              </a:rPr>
              <a:t>算</a:t>
            </a:r>
            <a:r>
              <a:rPr sz="2550" spc="25" dirty="0"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88" y="2420111"/>
            <a:ext cx="8497824" cy="2807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4560" y="5443728"/>
            <a:ext cx="4965192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26098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条件随机场的学习算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506666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条件随机场模型学习的</a:t>
            </a:r>
            <a:r>
              <a:rPr sz="2550" spc="20" dirty="0">
                <a:latin typeface="Constantia"/>
                <a:cs typeface="Constantia"/>
              </a:rPr>
              <a:t>B</a:t>
            </a:r>
            <a:r>
              <a:rPr sz="2550" spc="-55" dirty="0">
                <a:latin typeface="Constantia"/>
                <a:cs typeface="Constantia"/>
              </a:rPr>
              <a:t>F</a:t>
            </a:r>
            <a:r>
              <a:rPr sz="2550" spc="20" dirty="0">
                <a:latin typeface="Constantia"/>
                <a:cs typeface="Constantia"/>
              </a:rPr>
              <a:t>GS</a:t>
            </a:r>
            <a:r>
              <a:rPr sz="2550" spc="35" dirty="0">
                <a:latin typeface="宋体"/>
                <a:cs typeface="宋体"/>
              </a:rPr>
              <a:t>算</a:t>
            </a:r>
            <a:r>
              <a:rPr sz="2550" spc="25" dirty="0">
                <a:latin typeface="宋体"/>
                <a:cs typeface="宋体"/>
              </a:rPr>
              <a:t>法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416" y="2493264"/>
            <a:ext cx="3858767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5711" y="3572255"/>
            <a:ext cx="7638288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4148328"/>
            <a:ext cx="4389120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8383" y="5230367"/>
            <a:ext cx="5309616" cy="502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1391" y="5876544"/>
            <a:ext cx="3773424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984" y="4507991"/>
            <a:ext cx="3916679" cy="935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8511" y="3861815"/>
            <a:ext cx="4032503" cy="2773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0520" y="4297679"/>
            <a:ext cx="731520" cy="4114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0520" y="6035040"/>
            <a:ext cx="1097279" cy="4114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4792" y="6412991"/>
            <a:ext cx="2005583" cy="445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条件随机场的预测算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33096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路径表示标记序列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22700"/>
            <a:ext cx="36398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只计算非规范化概率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722620"/>
            <a:ext cx="26492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为局部特征向</a:t>
            </a:r>
            <a:r>
              <a:rPr sz="2600" spc="-30" dirty="0">
                <a:latin typeface="宋体"/>
                <a:cs typeface="宋体"/>
              </a:rPr>
              <a:t>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8719" y="1870301"/>
            <a:ext cx="5870448" cy="187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0527" y="4174590"/>
            <a:ext cx="34564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984" y="5110325"/>
            <a:ext cx="8641080" cy="432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37" y="842112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条件随机场的预测算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1775640"/>
            <a:ext cx="7851775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维特比算法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首先求出位置</a:t>
            </a:r>
            <a:r>
              <a:rPr sz="2550" spc="10" dirty="0">
                <a:latin typeface="Constantia"/>
                <a:cs typeface="Constantia"/>
              </a:rPr>
              <a:t>1</a:t>
            </a:r>
            <a:r>
              <a:rPr sz="2550" spc="35" dirty="0">
                <a:latin typeface="宋体"/>
                <a:cs typeface="宋体"/>
              </a:rPr>
              <a:t>的各个标记</a:t>
            </a:r>
            <a:r>
              <a:rPr sz="2550" spc="5" dirty="0">
                <a:latin typeface="Constantia"/>
                <a:cs typeface="Constantia"/>
              </a:rPr>
              <a:t>j</a:t>
            </a:r>
            <a:r>
              <a:rPr sz="2550" spc="15" dirty="0">
                <a:latin typeface="Constantia"/>
                <a:cs typeface="Constantia"/>
              </a:rPr>
              <a:t>=1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15" dirty="0">
                <a:latin typeface="Constantia"/>
                <a:cs typeface="Constantia"/>
              </a:rPr>
              <a:t>2</a:t>
            </a:r>
            <a:r>
              <a:rPr sz="2550" spc="5" dirty="0">
                <a:latin typeface="Constantia"/>
                <a:cs typeface="Constantia"/>
              </a:rPr>
              <a:t>..</a:t>
            </a:r>
            <a:r>
              <a:rPr sz="2550" spc="25" dirty="0">
                <a:latin typeface="Constantia"/>
                <a:cs typeface="Constantia"/>
              </a:rPr>
              <a:t>m</a:t>
            </a:r>
            <a:r>
              <a:rPr sz="2550" spc="35" dirty="0">
                <a:latin typeface="宋体"/>
                <a:cs typeface="宋体"/>
              </a:rPr>
              <a:t>的非规范化概率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750">
              <a:latin typeface="Times New Roman"/>
              <a:cs typeface="Times New Roman"/>
            </a:endParaRPr>
          </a:p>
          <a:p>
            <a:pPr marL="858519">
              <a:lnSpc>
                <a:spcPts val="1000"/>
              </a:lnSpc>
            </a:pPr>
            <a:endParaRPr sz="7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499"/>
              </a:lnSpc>
              <a:spcBef>
                <a:spcPts val="10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由递推公式，求出到位置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35" dirty="0">
                <a:latin typeface="宋体"/>
                <a:cs typeface="宋体"/>
              </a:rPr>
              <a:t>的各个标记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=1</a:t>
            </a:r>
            <a:r>
              <a:rPr sz="2550" spc="5" dirty="0">
                <a:latin typeface="Constantia"/>
                <a:cs typeface="Constantia"/>
              </a:rPr>
              <a:t>,</a:t>
            </a:r>
            <a:r>
              <a:rPr sz="2550" spc="20" dirty="0">
                <a:latin typeface="Constantia"/>
                <a:cs typeface="Constantia"/>
              </a:rPr>
              <a:t>2…m</a:t>
            </a:r>
            <a:r>
              <a:rPr sz="2550" spc="35" dirty="0">
                <a:latin typeface="宋体"/>
                <a:cs typeface="宋体"/>
              </a:rPr>
              <a:t>的非</a:t>
            </a:r>
            <a:r>
              <a:rPr sz="2550" spc="25" dirty="0">
                <a:latin typeface="宋体"/>
                <a:cs typeface="宋体"/>
              </a:rPr>
              <a:t>规</a:t>
            </a:r>
            <a:r>
              <a:rPr sz="2550" spc="10" dirty="0">
                <a:latin typeface="宋体"/>
                <a:cs typeface="宋体"/>
              </a:rPr>
              <a:t> </a:t>
            </a:r>
            <a:r>
              <a:rPr sz="2600" spc="-20" dirty="0">
                <a:latin typeface="宋体"/>
                <a:cs typeface="宋体"/>
              </a:rPr>
              <a:t>范化概率的最大值，同时记录最大值路径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" y="5230367"/>
            <a:ext cx="9064752" cy="56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272" y="4291584"/>
            <a:ext cx="8549640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模型定</a:t>
            </a:r>
            <a:r>
              <a:rPr dirty="0"/>
              <a:t>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定义</a:t>
            </a:r>
            <a:r>
              <a:rPr spc="-30" dirty="0"/>
              <a:t>：</a:t>
            </a:r>
            <a:endParaRPr sz="2450">
              <a:latin typeface="Wingdings"/>
              <a:cs typeface="Wingdings"/>
            </a:endParaRPr>
          </a:p>
          <a:p>
            <a:pPr marL="126364">
              <a:lnSpc>
                <a:spcPct val="100000"/>
              </a:lnSpc>
              <a:spcBef>
                <a:spcPts val="66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给定一个联合概率分布</a:t>
            </a:r>
            <a:r>
              <a:rPr sz="2550" spc="15" dirty="0">
                <a:latin typeface="Constantia"/>
                <a:cs typeface="Constantia"/>
              </a:rPr>
              <a:t>P(Y</a:t>
            </a:r>
            <a:r>
              <a:rPr sz="2550" spc="10" dirty="0">
                <a:latin typeface="Constantia"/>
                <a:cs typeface="Constantia"/>
              </a:rPr>
              <a:t>)</a:t>
            </a:r>
            <a:r>
              <a:rPr sz="2550" spc="35" dirty="0"/>
              <a:t>和表示它的无向图</a:t>
            </a:r>
            <a:r>
              <a:rPr sz="2550" spc="20" dirty="0">
                <a:latin typeface="Constantia"/>
                <a:cs typeface="Constantia"/>
              </a:rPr>
              <a:t>G</a:t>
            </a:r>
            <a:r>
              <a:rPr sz="2550" spc="25" dirty="0"/>
              <a:t>，</a:t>
            </a:r>
            <a:endParaRPr sz="2550">
              <a:latin typeface="Constantia"/>
              <a:cs typeface="Constantia"/>
            </a:endParaRPr>
          </a:p>
          <a:p>
            <a:pPr marL="126364">
              <a:lnSpc>
                <a:spcPct val="10000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定义无向图表示的随机变量之间存在</a:t>
            </a:r>
            <a:r>
              <a:rPr sz="2550" spc="25" dirty="0"/>
              <a:t>的</a:t>
            </a:r>
            <a:endParaRPr sz="2550">
              <a:latin typeface="Wingdings"/>
              <a:cs typeface="Wingdings"/>
            </a:endParaRPr>
          </a:p>
          <a:p>
            <a:pPr marL="519430">
              <a:lnSpc>
                <a:spcPct val="100000"/>
              </a:lnSpc>
              <a:spcBef>
                <a:spcPts val="59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成对马尔可夫性</a:t>
            </a:r>
            <a:r>
              <a:rPr sz="2400" spc="-15" dirty="0">
                <a:latin typeface="Constantia"/>
                <a:cs typeface="Constantia"/>
              </a:rPr>
              <a:t>(pair</a:t>
            </a:r>
            <a:r>
              <a:rPr sz="2400" spc="-20" dirty="0">
                <a:latin typeface="Constantia"/>
                <a:cs typeface="Constantia"/>
              </a:rPr>
              <a:t>wi</a:t>
            </a:r>
            <a:r>
              <a:rPr sz="2400" spc="-10" dirty="0">
                <a:latin typeface="Constantia"/>
                <a:cs typeface="Constantia"/>
              </a:rPr>
              <a:t>se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65" dirty="0">
                <a:latin typeface="Constantia"/>
                <a:cs typeface="Constantia"/>
              </a:rPr>
              <a:t>k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/>
              <a:t>局部马尔可夫性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65" dirty="0">
                <a:latin typeface="Constantia"/>
                <a:cs typeface="Constantia"/>
              </a:rPr>
              <a:t>k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3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/>
              <a:t>全局马尔可夫性</a:t>
            </a:r>
            <a:r>
              <a:rPr sz="2400" spc="25" dirty="0">
                <a:latin typeface="Constantia"/>
                <a:cs typeface="Constantia"/>
              </a:rPr>
              <a:t>(</a:t>
            </a:r>
            <a:r>
              <a:rPr sz="2400" spc="-40" dirty="0">
                <a:latin typeface="Constantia"/>
                <a:cs typeface="Constantia"/>
              </a:rPr>
              <a:t>g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65" dirty="0">
                <a:latin typeface="Constantia"/>
                <a:cs typeface="Constantia"/>
              </a:rPr>
              <a:t>k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37" y="842112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条件随机场的预测算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1775640"/>
            <a:ext cx="8070215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维特比算法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直到</a:t>
            </a:r>
            <a:r>
              <a:rPr sz="2550" spc="5" dirty="0">
                <a:latin typeface="Constantia"/>
                <a:cs typeface="Constantia"/>
              </a:rPr>
              <a:t>i</a:t>
            </a:r>
            <a:r>
              <a:rPr sz="2550" spc="15" dirty="0">
                <a:latin typeface="Constantia"/>
                <a:cs typeface="Constantia"/>
              </a:rPr>
              <a:t>=n</a:t>
            </a:r>
            <a:r>
              <a:rPr sz="2550" spc="35" dirty="0">
                <a:latin typeface="宋体"/>
                <a:cs typeface="宋体"/>
              </a:rPr>
              <a:t>时终止，这时求得非规范化概率的最大值为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及最优路径的终点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277" y="4612819"/>
            <a:ext cx="397002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由此最优路径终点返回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得最优路径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7376" y="2636520"/>
            <a:ext cx="4172712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3783" y="3788664"/>
            <a:ext cx="2737104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1304" y="5084064"/>
            <a:ext cx="5562600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783" y="5876544"/>
            <a:ext cx="2953512" cy="475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37" y="842112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条件随机场的预测算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1775640"/>
            <a:ext cx="4960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条件随机场预测的维特比算法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055" y="2276855"/>
            <a:ext cx="6120384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2709672"/>
            <a:ext cx="4032504" cy="484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055" y="3212592"/>
            <a:ext cx="4977384" cy="432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904" y="3715511"/>
            <a:ext cx="1801368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8383" y="4148328"/>
            <a:ext cx="7053072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" y="4724400"/>
            <a:ext cx="3721608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751" y="5300471"/>
            <a:ext cx="8421624" cy="1152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37" y="842112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条件随机场的预测算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1775640"/>
            <a:ext cx="49606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2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条件随机场预测的维特比算法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648" y="2276855"/>
            <a:ext cx="1411224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2636520"/>
            <a:ext cx="3956304" cy="122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648" y="3931920"/>
            <a:ext cx="2258568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1639" y="4437888"/>
            <a:ext cx="5401056" cy="472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055" y="5230367"/>
            <a:ext cx="5071872" cy="502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37" y="228600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条件随机场的预测算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1161493"/>
            <a:ext cx="7760970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例：用维特比算法求给定输入序列（观测序列）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对 于的最优输出序列（标记序</a:t>
            </a:r>
            <a:r>
              <a:rPr sz="2600" spc="-30" dirty="0">
                <a:latin typeface="宋体"/>
                <a:cs typeface="宋体"/>
              </a:rPr>
              <a:t>列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61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利用维特比法求最优路径问题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5897" y="1556664"/>
            <a:ext cx="221424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8071" y="1556664"/>
            <a:ext cx="2191512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0088" y="2455823"/>
            <a:ext cx="3093719" cy="792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" y="3031896"/>
            <a:ext cx="1584959" cy="371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4895" y="3464711"/>
            <a:ext cx="6108191" cy="4328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6064" y="3967632"/>
            <a:ext cx="3904488" cy="359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3816" y="4385208"/>
            <a:ext cx="1310640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344" y="4976520"/>
            <a:ext cx="752856" cy="359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8927" y="4760111"/>
            <a:ext cx="7815072" cy="1484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837" y="381000"/>
            <a:ext cx="6374130" cy="63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条件随机场的预测算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277" y="1342496"/>
            <a:ext cx="339090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2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endParaRPr sz="245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" y="1453032"/>
            <a:ext cx="661416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904" y="1453032"/>
            <a:ext cx="8388096" cy="1438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984" y="3037991"/>
            <a:ext cx="1295400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" y="3470808"/>
            <a:ext cx="6172200" cy="576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1344" y="4046879"/>
            <a:ext cx="2993135" cy="5029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984" y="4622952"/>
            <a:ext cx="1295400" cy="316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7711" y="4622952"/>
            <a:ext cx="3084576" cy="1008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344" y="5845199"/>
            <a:ext cx="2087880" cy="377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0527" y="5775096"/>
            <a:ext cx="3614928" cy="4328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模型关</a:t>
            </a:r>
            <a:r>
              <a:rPr dirty="0"/>
              <a:t>联</a:t>
            </a:r>
          </a:p>
        </p:txBody>
      </p:sp>
      <p:sp>
        <p:nvSpPr>
          <p:cNvPr id="3" name="object 3"/>
          <p:cNvSpPr/>
          <p:nvPr/>
        </p:nvSpPr>
        <p:spPr>
          <a:xfrm>
            <a:off x="438912" y="1996439"/>
            <a:ext cx="8308848" cy="3816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41" y="3002840"/>
            <a:ext cx="1636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4800" spc="-3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48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模型定</a:t>
            </a:r>
            <a:r>
              <a:rPr dirty="0"/>
              <a:t>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09117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成对马尔可夫性</a:t>
            </a:r>
            <a:r>
              <a:rPr sz="2550" spc="10" dirty="0">
                <a:latin typeface="Constantia"/>
                <a:cs typeface="Constantia"/>
              </a:rPr>
              <a:t>(</a:t>
            </a:r>
            <a:r>
              <a:rPr sz="2550" spc="-20" dirty="0">
                <a:latin typeface="Constantia"/>
                <a:cs typeface="Constantia"/>
              </a:rPr>
              <a:t>P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5" dirty="0">
                <a:latin typeface="Constantia"/>
                <a:cs typeface="Constantia"/>
              </a:rPr>
              <a:t>ir</a:t>
            </a:r>
            <a:r>
              <a:rPr sz="2550" spc="25" dirty="0">
                <a:latin typeface="Constantia"/>
                <a:cs typeface="Constantia"/>
              </a:rPr>
              <a:t>w</a:t>
            </a:r>
            <a:r>
              <a:rPr sz="2550" spc="10" dirty="0">
                <a:latin typeface="Constantia"/>
                <a:cs typeface="Constantia"/>
              </a:rPr>
              <a:t>ise</a:t>
            </a:r>
            <a:r>
              <a:rPr sz="2550" spc="-50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M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-25" dirty="0">
                <a:latin typeface="Constantia"/>
                <a:cs typeface="Constantia"/>
              </a:rPr>
              <a:t>r</a:t>
            </a:r>
            <a:r>
              <a:rPr sz="2550" spc="-40" dirty="0">
                <a:latin typeface="Constantia"/>
                <a:cs typeface="Constantia"/>
              </a:rPr>
              <a:t>k</a:t>
            </a:r>
            <a:r>
              <a:rPr sz="2550" spc="-2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v</a:t>
            </a:r>
            <a:r>
              <a:rPr sz="2550" spc="-85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op</a:t>
            </a:r>
            <a:r>
              <a:rPr sz="2550" spc="10" dirty="0">
                <a:latin typeface="Constantia"/>
                <a:cs typeface="Constantia"/>
              </a:rPr>
              <a:t>erty)</a:t>
            </a:r>
            <a:endParaRPr sz="255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设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dirty="0">
                <a:latin typeface="宋体"/>
                <a:cs typeface="宋体"/>
              </a:rPr>
              <a:t>是无向图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宋体"/>
                <a:cs typeface="宋体"/>
              </a:rPr>
              <a:t>中任意两个没有边连接的结点，结点</a:t>
            </a:r>
            <a:r>
              <a:rPr sz="2400" dirty="0">
                <a:latin typeface="Constantia"/>
                <a:cs typeface="Constantia"/>
              </a:rPr>
              <a:t>u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和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宋体"/>
                <a:cs typeface="宋体"/>
              </a:rPr>
              <a:t>分别对应随机变量</a:t>
            </a:r>
            <a:r>
              <a:rPr sz="2400" spc="-120" dirty="0">
                <a:latin typeface="Constantia"/>
                <a:cs typeface="Constantia"/>
              </a:rPr>
              <a:t>Y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spc="-75" dirty="0">
                <a:latin typeface="Constantia"/>
                <a:cs typeface="Constantia"/>
              </a:rPr>
              <a:t>Y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dirty="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其他所有结点为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宋体"/>
                <a:cs typeface="宋体"/>
              </a:rPr>
              <a:t>，对应的随机变量组是</a:t>
            </a:r>
            <a:r>
              <a:rPr sz="2400" spc="-25" dirty="0">
                <a:latin typeface="Constantia"/>
                <a:cs typeface="Constantia"/>
              </a:rPr>
              <a:t>Y</a:t>
            </a:r>
            <a:r>
              <a:rPr sz="2400" spc="-15" dirty="0">
                <a:latin typeface="Constantia"/>
                <a:cs typeface="Constantia"/>
              </a:rPr>
              <a:t>0</a:t>
            </a:r>
            <a:endParaRPr sz="2400">
              <a:latin typeface="Constantia"/>
              <a:cs typeface="Constantia"/>
            </a:endParaRPr>
          </a:p>
          <a:p>
            <a:pPr marL="652780" marR="13970" indent="-24701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给定随机变量组</a:t>
            </a:r>
            <a:r>
              <a:rPr sz="2400" spc="20" dirty="0">
                <a:latin typeface="Constantia"/>
                <a:cs typeface="Constantia"/>
              </a:rPr>
              <a:t>Y</a:t>
            </a:r>
            <a:r>
              <a:rPr sz="2400" spc="-15" dirty="0">
                <a:latin typeface="Constantia"/>
                <a:cs typeface="Constantia"/>
              </a:rPr>
              <a:t>0</a:t>
            </a:r>
            <a:r>
              <a:rPr sz="2400" spc="-15" dirty="0">
                <a:latin typeface="宋体"/>
                <a:cs typeface="宋体"/>
              </a:rPr>
              <a:t>的条件下随机变量</a:t>
            </a:r>
            <a:r>
              <a:rPr sz="2400" spc="-120" dirty="0">
                <a:latin typeface="Constantia"/>
                <a:cs typeface="Constantia"/>
              </a:rPr>
              <a:t>Y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spc="-75" dirty="0">
                <a:latin typeface="Constantia"/>
                <a:cs typeface="Constantia"/>
              </a:rPr>
              <a:t>Y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dirty="0">
                <a:latin typeface="宋体"/>
                <a:cs typeface="宋体"/>
              </a:rPr>
              <a:t>是条件独立 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8511" y="4148328"/>
            <a:ext cx="3925824" cy="2097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344" y="4724400"/>
            <a:ext cx="4200144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模型定</a:t>
            </a:r>
            <a:r>
              <a:rPr dirty="0"/>
              <a:t>义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局部马尔可夫性</a:t>
            </a:r>
            <a:r>
              <a:rPr sz="2550" spc="5" dirty="0">
                <a:latin typeface="Constantia"/>
                <a:cs typeface="Constantia"/>
              </a:rPr>
              <a:t>(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4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oca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M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-25" dirty="0">
                <a:latin typeface="Constantia"/>
                <a:cs typeface="Constantia"/>
              </a:rPr>
              <a:t>r</a:t>
            </a:r>
            <a:r>
              <a:rPr sz="2550" spc="-40" dirty="0">
                <a:latin typeface="Constantia"/>
                <a:cs typeface="Constantia"/>
              </a:rPr>
              <a:t>k</a:t>
            </a:r>
            <a:r>
              <a:rPr sz="2550" spc="-2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v</a:t>
            </a:r>
            <a:r>
              <a:rPr sz="2550" spc="-85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op</a:t>
            </a:r>
            <a:r>
              <a:rPr sz="2550" spc="10" dirty="0">
                <a:latin typeface="Constantia"/>
                <a:cs typeface="Constantia"/>
              </a:rPr>
              <a:t>e</a:t>
            </a:r>
            <a:r>
              <a:rPr sz="2550" spc="-25" dirty="0">
                <a:latin typeface="Constantia"/>
                <a:cs typeface="Constantia"/>
              </a:rPr>
              <a:t>rl</a:t>
            </a:r>
            <a:r>
              <a:rPr sz="2550" spc="10" dirty="0">
                <a:latin typeface="Constantia"/>
                <a:cs typeface="Constantia"/>
              </a:rPr>
              <a:t>y)</a:t>
            </a:r>
            <a:endParaRPr sz="255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000" spc="25" dirty="0">
                <a:solidFill>
                  <a:srgbClr val="50742E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/>
              <a:t>任意结点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000" spc="60" dirty="0">
                <a:solidFill>
                  <a:srgbClr val="50742E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/>
              <a:t>与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dirty="0"/>
              <a:t>有边相连</a:t>
            </a:r>
            <a:endParaRPr sz="2400">
              <a:latin typeface="Constantia"/>
              <a:cs typeface="Constantia"/>
            </a:endParaRPr>
          </a:p>
          <a:p>
            <a:pPr marL="519430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050" spc="85" dirty="0">
                <a:solidFill>
                  <a:srgbClr val="50742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/>
              <a:t>其它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4645494"/>
            <a:ext cx="5892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0417" y="4645494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latin typeface="宋体"/>
                <a:cs typeface="宋体"/>
              </a:rPr>
              <a:t>时，等价于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88" y="3861815"/>
            <a:ext cx="4126991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5127" y="4617720"/>
            <a:ext cx="1868424" cy="359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40" y="5443728"/>
            <a:ext cx="3240024" cy="36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4815" y="3267455"/>
            <a:ext cx="3611880" cy="2703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7503" y="4505998"/>
            <a:ext cx="313410" cy="224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7703" y="4989029"/>
            <a:ext cx="313410" cy="224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模型定</a:t>
            </a:r>
            <a:r>
              <a:rPr dirty="0"/>
              <a:t>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8032750" cy="113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全局马尔可夫性</a:t>
            </a:r>
            <a:r>
              <a:rPr sz="2550" spc="15" dirty="0">
                <a:latin typeface="Constantia"/>
                <a:cs typeface="Constantia"/>
              </a:rPr>
              <a:t>(G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oba</a:t>
            </a:r>
            <a:r>
              <a:rPr sz="2550" spc="5" dirty="0">
                <a:latin typeface="Constantia"/>
                <a:cs typeface="Constantia"/>
              </a:rPr>
              <a:t>l</a:t>
            </a:r>
            <a:r>
              <a:rPr sz="2550" spc="15" dirty="0">
                <a:latin typeface="Constantia"/>
                <a:cs typeface="Constantia"/>
              </a:rPr>
              <a:t> </a:t>
            </a:r>
            <a:r>
              <a:rPr sz="2550" spc="10" dirty="0">
                <a:latin typeface="Constantia"/>
                <a:cs typeface="Constantia"/>
              </a:rPr>
              <a:t>M</a:t>
            </a:r>
            <a:r>
              <a:rPr sz="2550" spc="15" dirty="0">
                <a:latin typeface="Constantia"/>
                <a:cs typeface="Constantia"/>
              </a:rPr>
              <a:t>a</a:t>
            </a:r>
            <a:r>
              <a:rPr sz="2550" spc="-25" dirty="0">
                <a:latin typeface="Constantia"/>
                <a:cs typeface="Constantia"/>
              </a:rPr>
              <a:t>r</a:t>
            </a:r>
            <a:r>
              <a:rPr sz="2550" spc="-40" dirty="0">
                <a:latin typeface="Constantia"/>
                <a:cs typeface="Constantia"/>
              </a:rPr>
              <a:t>k</a:t>
            </a:r>
            <a:r>
              <a:rPr sz="2550" spc="-25" dirty="0">
                <a:latin typeface="Constantia"/>
                <a:cs typeface="Constantia"/>
              </a:rPr>
              <a:t>o</a:t>
            </a:r>
            <a:r>
              <a:rPr sz="2550" spc="10" dirty="0">
                <a:latin typeface="Constantia"/>
                <a:cs typeface="Constantia"/>
              </a:rPr>
              <a:t>v</a:t>
            </a:r>
            <a:r>
              <a:rPr sz="2550" spc="-85" dirty="0">
                <a:latin typeface="Constantia"/>
                <a:cs typeface="Constantia"/>
              </a:rPr>
              <a:t> </a:t>
            </a:r>
            <a:r>
              <a:rPr sz="2550" spc="15" dirty="0">
                <a:latin typeface="Constantia"/>
                <a:cs typeface="Constantia"/>
              </a:rPr>
              <a:t>p</a:t>
            </a:r>
            <a:r>
              <a:rPr sz="2550" spc="-35" dirty="0">
                <a:latin typeface="Constantia"/>
                <a:cs typeface="Constantia"/>
              </a:rPr>
              <a:t>r</a:t>
            </a:r>
            <a:r>
              <a:rPr sz="2550" spc="15" dirty="0">
                <a:latin typeface="Constantia"/>
                <a:cs typeface="Constantia"/>
              </a:rPr>
              <a:t>op</a:t>
            </a:r>
            <a:r>
              <a:rPr sz="2550" spc="10" dirty="0">
                <a:latin typeface="Constantia"/>
                <a:cs typeface="Constantia"/>
              </a:rPr>
              <a:t>erty)</a:t>
            </a:r>
            <a:endParaRPr sz="2550">
              <a:latin typeface="Constantia"/>
              <a:cs typeface="Constantia"/>
            </a:endParaRPr>
          </a:p>
          <a:p>
            <a:pPr marL="652780" marR="5080" indent="-24701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结点集合</a:t>
            </a:r>
            <a:r>
              <a:rPr sz="2400" spc="4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, B</a:t>
            </a:r>
            <a:r>
              <a:rPr sz="2400" spc="-10" dirty="0">
                <a:latin typeface="宋体"/>
                <a:cs typeface="宋体"/>
              </a:rPr>
              <a:t>是在无向图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spc="-20" dirty="0">
                <a:latin typeface="宋体"/>
                <a:cs typeface="宋体"/>
              </a:rPr>
              <a:t>中被结点集合</a:t>
            </a:r>
            <a:r>
              <a:rPr sz="2400" spc="-20" dirty="0">
                <a:latin typeface="Constantia"/>
                <a:cs typeface="Constantia"/>
              </a:rPr>
              <a:t>C</a:t>
            </a:r>
            <a:r>
              <a:rPr sz="2400" spc="-20" dirty="0">
                <a:latin typeface="宋体"/>
                <a:cs typeface="宋体"/>
              </a:rPr>
              <a:t>分开的任意结 点集合，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2926079"/>
            <a:ext cx="4248912" cy="3413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模型定</a:t>
            </a:r>
            <a:r>
              <a:rPr dirty="0"/>
              <a:t>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63" y="1997610"/>
            <a:ext cx="8575675" cy="3577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概率无向图模型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 dirty="0">
              <a:latin typeface="宋体"/>
              <a:cs typeface="宋体"/>
            </a:endParaRPr>
          </a:p>
          <a:p>
            <a:pPr marL="652780" marR="128270" indent="-247015">
              <a:lnSpc>
                <a:spcPct val="10000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设有联合概率分布</a:t>
            </a:r>
            <a:r>
              <a:rPr sz="2400" spc="-15" dirty="0">
                <a:latin typeface="Constantia"/>
                <a:cs typeface="Constantia"/>
              </a:rPr>
              <a:t>P(Y</a:t>
            </a:r>
            <a:r>
              <a:rPr sz="2400" spc="-10" dirty="0">
                <a:latin typeface="Constantia"/>
                <a:cs typeface="Constantia"/>
              </a:rPr>
              <a:t>),</a:t>
            </a:r>
            <a:r>
              <a:rPr sz="2400" spc="-10" dirty="0">
                <a:latin typeface="宋体"/>
                <a:cs typeface="宋体"/>
              </a:rPr>
              <a:t>由无向图</a:t>
            </a:r>
            <a:r>
              <a:rPr sz="2400" spc="-15" dirty="0">
                <a:latin typeface="Constantia"/>
                <a:cs typeface="Constantia"/>
              </a:rPr>
              <a:t>G=(</a:t>
            </a:r>
            <a:r>
              <a:rPr sz="2400" spc="-280" dirty="0">
                <a:latin typeface="Constantia"/>
                <a:cs typeface="Constantia"/>
              </a:rPr>
              <a:t>V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E)</a:t>
            </a:r>
            <a:r>
              <a:rPr sz="2400" dirty="0">
                <a:latin typeface="宋体"/>
                <a:cs typeface="宋体"/>
              </a:rPr>
              <a:t>表示，在图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宋体"/>
                <a:cs typeface="宋体"/>
              </a:rPr>
              <a:t>中， 结点表示随机变量，边表示随机变量之间的依赖关系</a:t>
            </a:r>
            <a:r>
              <a:rPr sz="2400" spc="-10" dirty="0">
                <a:latin typeface="Constantia"/>
                <a:cs typeface="Constantia"/>
              </a:rPr>
              <a:t>,</a:t>
            </a:r>
            <a:endParaRPr sz="2400" dirty="0">
              <a:latin typeface="Constantia"/>
              <a:cs typeface="Constantia"/>
            </a:endParaRPr>
          </a:p>
          <a:p>
            <a:pPr marL="652780" marR="5080" indent="-24701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如果联合概率分布</a:t>
            </a:r>
            <a:r>
              <a:rPr sz="2400" spc="-15" dirty="0">
                <a:latin typeface="Constantia"/>
                <a:cs typeface="Constantia"/>
              </a:rPr>
              <a:t>P(Y</a:t>
            </a:r>
            <a:r>
              <a:rPr sz="2400" spc="-10" dirty="0">
                <a:latin typeface="Constantia"/>
                <a:cs typeface="Constantia"/>
              </a:rPr>
              <a:t>)</a:t>
            </a:r>
            <a:r>
              <a:rPr sz="2400" spc="-10" dirty="0">
                <a:latin typeface="宋体"/>
                <a:cs typeface="宋体"/>
              </a:rPr>
              <a:t>满足成对、局部或全局马尔可夫性， 就称此联合概率分布为概率无向图模型</a:t>
            </a:r>
            <a:r>
              <a:rPr sz="2400" spc="-15" dirty="0">
                <a:latin typeface="Constantia"/>
                <a:cs typeface="Constantia"/>
              </a:rPr>
              <a:t>(p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 </a:t>
            </a:r>
            <a:r>
              <a:rPr sz="2400" spc="-5" dirty="0">
                <a:latin typeface="Constantia"/>
                <a:cs typeface="Constantia"/>
              </a:rPr>
              <a:t>und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aph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dirty="0">
                <a:latin typeface="Constantia"/>
                <a:cs typeface="Constantia"/>
              </a:rPr>
              <a:t> m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l)</a:t>
            </a:r>
            <a:r>
              <a:rPr sz="2400" dirty="0">
                <a:latin typeface="宋体"/>
                <a:cs typeface="宋体"/>
              </a:rPr>
              <a:t>，或马尔可夫随机场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spc="-20" dirty="0">
                <a:latin typeface="Constantia"/>
                <a:cs typeface="Constantia"/>
              </a:rPr>
              <a:t>M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spc="-65" dirty="0">
                <a:latin typeface="Constantia"/>
                <a:cs typeface="Constantia"/>
              </a:rPr>
              <a:t>k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v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nd</a:t>
            </a:r>
            <a:r>
              <a:rPr sz="2400" spc="-2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ie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).</a:t>
            </a:r>
            <a:endParaRPr sz="2400" dirty="0">
              <a:latin typeface="Constantia"/>
              <a:cs typeface="Constantia"/>
            </a:endParaRPr>
          </a:p>
          <a:p>
            <a:pPr marL="652780" marR="588645" indent="-247015">
              <a:lnSpc>
                <a:spcPct val="100000"/>
              </a:lnSpc>
              <a:spcBef>
                <a:spcPts val="575"/>
              </a:spcBef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 err="1">
                <a:latin typeface="宋体"/>
                <a:cs typeface="宋体"/>
              </a:rPr>
              <a:t>问题关键：求联合概率，</a:t>
            </a:r>
            <a:r>
              <a:rPr sz="2400" spc="20" dirty="0" err="1" smtClean="0">
                <a:latin typeface="宋体"/>
                <a:cs typeface="宋体"/>
              </a:rPr>
              <a:t>引申为对联合概率进行因子分解</a:t>
            </a:r>
            <a:r>
              <a:rPr sz="2400" spc="2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58</TotalTime>
  <Words>1172</Words>
  <Application>Microsoft Office PowerPoint</Application>
  <PresentationFormat>全屏显示(4:3)</PresentationFormat>
  <Paragraphs>267</Paragraphs>
  <Slides>56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宋体</vt:lpstr>
      <vt:lpstr>微软雅黑</vt:lpstr>
      <vt:lpstr>Arial</vt:lpstr>
      <vt:lpstr>Calibri</vt:lpstr>
      <vt:lpstr>Calibri Light</vt:lpstr>
      <vt:lpstr>Constantia</vt:lpstr>
      <vt:lpstr>Times New Roman</vt:lpstr>
      <vt:lpstr>Wingdings</vt:lpstr>
      <vt:lpstr>董</vt:lpstr>
      <vt:lpstr>PowerPoint 演示文稿</vt:lpstr>
      <vt:lpstr>PowerPoint 演示文稿</vt:lpstr>
      <vt:lpstr>一、概率无向图模型</vt:lpstr>
      <vt:lpstr>PowerPoint 演示文稿</vt:lpstr>
      <vt:lpstr>模型定义</vt:lpstr>
      <vt:lpstr>模型定义</vt:lpstr>
      <vt:lpstr>模型定义</vt:lpstr>
      <vt:lpstr>模型定义</vt:lpstr>
      <vt:lpstr>模型定义</vt:lpstr>
      <vt:lpstr>概率无向图模型的因子分解</vt:lpstr>
      <vt:lpstr>概率无向图模型的因子分解</vt:lpstr>
      <vt:lpstr>概率无向图模型的因子分解</vt:lpstr>
      <vt:lpstr>二、条件随机场的定义与形式</vt:lpstr>
      <vt:lpstr>条件随机场的定义与形式</vt:lpstr>
      <vt:lpstr>条件随机场的定义与形式</vt:lpstr>
      <vt:lpstr>条件随机场的定义与形式</vt:lpstr>
      <vt:lpstr>条件随机场的定义与形式</vt:lpstr>
      <vt:lpstr>条件随机场的参数化形式</vt:lpstr>
      <vt:lpstr>条件随机场的参数化形式</vt:lpstr>
      <vt:lpstr>条件随机场的参数化形式</vt:lpstr>
      <vt:lpstr>条件随机场的简化形式</vt:lpstr>
      <vt:lpstr>条件随机场的简化形式</vt:lpstr>
      <vt:lpstr>条件随机场的简化形式</vt:lpstr>
      <vt:lpstr>条件随机场的矩阵形式</vt:lpstr>
      <vt:lpstr>条件随机场的矩阵形式</vt:lpstr>
      <vt:lpstr>PowerPoint 演示文稿</vt:lpstr>
      <vt:lpstr>PowerPoint 演示文稿</vt:lpstr>
      <vt:lpstr>三、条件随机场的概率计算问题</vt:lpstr>
      <vt:lpstr>PowerPoint 演示文稿</vt:lpstr>
      <vt:lpstr>PowerPoint 演示文稿</vt:lpstr>
      <vt:lpstr>PowerPoint 演示文稿</vt:lpstr>
      <vt:lpstr>条件随机场的概率计算问题</vt:lpstr>
      <vt:lpstr>条件随机场的概率计算问题</vt:lpstr>
      <vt:lpstr>四、条件随机场的学习算法</vt:lpstr>
      <vt:lpstr>条件随机场的学习算法</vt:lpstr>
      <vt:lpstr>条件随机场的学习算法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条件随机场的学习算法</vt:lpstr>
      <vt:lpstr>PowerPoint 演示文稿</vt:lpstr>
      <vt:lpstr>PowerPoint 演示文稿</vt:lpstr>
      <vt:lpstr>PowerPoint 演示文稿</vt:lpstr>
      <vt:lpstr>条件随机场的预测算法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模型关联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20</cp:revision>
  <dcterms:created xsi:type="dcterms:W3CDTF">2019-02-12T08:37:14Z</dcterms:created>
  <dcterms:modified xsi:type="dcterms:W3CDTF">2019-04-23T00:59:03Z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