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notesSlides/notesSlide6.xml" ContentType="application/vnd.openxmlformats-officedocument.presentationml.notesSlide+xml"/>
  <Override PartName="/ppt/media/image16.jpg" ContentType="image/jpg"/>
  <Override PartName="/ppt/media/image17.jpg" ContentType="image/jp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8.jpg" ContentType="image/jpg"/>
  <Override PartName="/ppt/media/image19.jpg" ContentType="image/jpg"/>
  <Override PartName="/ppt/media/image20.jpg" ContentType="image/jpg"/>
  <Override PartName="/ppt/notesSlides/notesSlide10.xml" ContentType="application/vnd.openxmlformats-officedocument.presentationml.notesSlide+xml"/>
  <Override PartName="/ppt/media/image23.jpg" ContentType="image/jpg"/>
  <Override PartName="/ppt/notesSlides/notesSlide11.xml" ContentType="application/vnd.openxmlformats-officedocument.presentationml.notesSlide+xml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notesSlides/notesSlide12.xml" ContentType="application/vnd.openxmlformats-officedocument.presentationml.notesSlide+xml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notesSlides/notesSlide13.xml" ContentType="application/vnd.openxmlformats-officedocument.presentationml.notesSlide+xml"/>
  <Override PartName="/ppt/media/image36.jpg" ContentType="image/jpg"/>
  <Override PartName="/ppt/media/image37.jpg" ContentType="image/jpg"/>
  <Override PartName="/ppt/media/image38.jpg" ContentType="image/jpg"/>
  <Override PartName="/ppt/notesSlides/notesSlide14.xml" ContentType="application/vnd.openxmlformats-officedocument.presentationml.notesSlide+xml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ppt/notesSlides/notesSlide15.xml" ContentType="application/vnd.openxmlformats-officedocument.presentationml.notesSlide+xml"/>
  <Override PartName="/ppt/media/image48.jpg" ContentType="image/jpg"/>
  <Override PartName="/ppt/media/image49.jpg" ContentType="image/jpg"/>
  <Override PartName="/ppt/media/image50.jpg" ContentType="image/jpg"/>
  <Override PartName="/ppt/media/image51.jpg" ContentType="image/jpg"/>
  <Override PartName="/ppt/media/image52.jpg" ContentType="image/jpg"/>
  <Override PartName="/ppt/media/image53.jpg" ContentType="image/jpg"/>
  <Override PartName="/ppt/notesSlides/notesSlide16.xml" ContentType="application/vnd.openxmlformats-officedocument.presentationml.notesSlide+xml"/>
  <Override PartName="/ppt/media/image54.jpg" ContentType="image/jpg"/>
  <Override PartName="/ppt/media/image55.jpg" ContentType="image/jpg"/>
  <Override PartName="/ppt/media/image56.jpg" ContentType="image/jpg"/>
  <Override PartName="/ppt/media/image57.jpg" ContentType="image/jpg"/>
  <Override PartName="/ppt/notesSlides/notesSlide17.xml" ContentType="application/vnd.openxmlformats-officedocument.presentationml.notesSlide+xml"/>
  <Override PartName="/ppt/media/image58.jpg" ContentType="image/jpg"/>
  <Override PartName="/ppt/media/image59.jpg" ContentType="image/jpg"/>
  <Override PartName="/ppt/media/image60.jpg" ContentType="image/jpg"/>
  <Override PartName="/ppt/notesSlides/notesSlide18.xml" ContentType="application/vnd.openxmlformats-officedocument.presentationml.notesSlide+xml"/>
  <Override PartName="/ppt/media/image61.jpg" ContentType="image/jpg"/>
  <Override PartName="/ppt/media/image62.jpg" ContentType="image/jpg"/>
  <Override PartName="/ppt/media/image63.jpg" ContentType="image/jpg"/>
  <Override PartName="/ppt/media/image64.jpg" ContentType="image/jpg"/>
  <Override PartName="/ppt/media/image65.jpg" ContentType="image/jpg"/>
  <Override PartName="/ppt/notesSlides/notesSlide19.xml" ContentType="application/vnd.openxmlformats-officedocument.presentationml.notesSlide+xml"/>
  <Override PartName="/ppt/media/image66.jpg" ContentType="image/jpg"/>
  <Override PartName="/ppt/media/image67.jpg" ContentType="image/jpg"/>
  <Override PartName="/ppt/media/image68.jpg" ContentType="image/jpg"/>
  <Override PartName="/ppt/media/image69.jpg" ContentType="image/jpg"/>
  <Override PartName="/ppt/media/image70.jpg" ContentType="image/jpg"/>
  <Override PartName="/ppt/media/image71.jpg" ContentType="image/jpg"/>
  <Override PartName="/ppt/media/image72.jpg" ContentType="image/jpg"/>
  <Override PartName="/ppt/notesSlides/notesSlide20.xml" ContentType="application/vnd.openxmlformats-officedocument.presentationml.notesSlide+xml"/>
  <Override PartName="/ppt/media/image73.jpg" ContentType="image/jpg"/>
  <Override PartName="/ppt/media/image74.jpg" ContentType="image/jpg"/>
  <Override PartName="/ppt/media/image75.jpg" ContentType="image/jpg"/>
  <Override PartName="/ppt/notesSlides/notesSlide21.xml" ContentType="application/vnd.openxmlformats-officedocument.presentationml.notesSlide+xml"/>
  <Override PartName="/ppt/media/image76.jpg" ContentType="image/jpg"/>
  <Override PartName="/ppt/media/image77.jpg" ContentType="image/jpg"/>
  <Override PartName="/ppt/notesSlides/notesSlide22.xml" ContentType="application/vnd.openxmlformats-officedocument.presentationml.notesSlide+xml"/>
  <Override PartName="/ppt/media/image78.jpg" ContentType="image/jpg"/>
  <Override PartName="/ppt/media/image79.jpg" ContentType="image/jpg"/>
  <Override PartName="/ppt/media/image80.jpg" ContentType="image/jp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84.jpg" ContentType="image/jpg"/>
  <Override PartName="/ppt/media/image85.jpg" ContentType="image/jpg"/>
  <Override PartName="/ppt/media/image86.jpg" ContentType="image/jpg"/>
  <Override PartName="/ppt/media/image87.jpg" ContentType="image/jpg"/>
  <Override PartName="/ppt/notesSlides/notesSlide25.xml" ContentType="application/vnd.openxmlformats-officedocument.presentationml.notesSlide+xml"/>
  <Override PartName="/ppt/media/image88.jpg" ContentType="image/jpg"/>
  <Override PartName="/ppt/media/image89.jpg" ContentType="image/jpg"/>
  <Override PartName="/ppt/notesSlides/notesSlide26.xml" ContentType="application/vnd.openxmlformats-officedocument.presentationml.notesSlide+xml"/>
  <Override PartName="/ppt/media/image90.jpg" ContentType="image/jpg"/>
  <Override PartName="/ppt/media/image91.jpg" ContentType="image/jpg"/>
  <Override PartName="/ppt/media/image92.jpg" ContentType="image/jpg"/>
  <Override PartName="/ppt/media/image93.jpg" ContentType="image/jpg"/>
  <Override PartName="/ppt/media/image94.jpg" ContentType="image/jpg"/>
  <Override PartName="/ppt/notesSlides/notesSlide27.xml" ContentType="application/vnd.openxmlformats-officedocument.presentationml.notesSlide+xml"/>
  <Override PartName="/ppt/media/image95.jpg" ContentType="image/jpg"/>
  <Override PartName="/ppt/media/image96.jpg" ContentType="image/jpg"/>
  <Override PartName="/ppt/media/image97.jpg" ContentType="image/jpg"/>
  <Override PartName="/ppt/media/image98.jpg" ContentType="image/jpg"/>
  <Override PartName="/ppt/media/image99.jpg" ContentType="image/jpg"/>
  <Override PartName="/ppt/media/image100.jpg" ContentType="image/jpg"/>
  <Override PartName="/ppt/media/image101.jpg" ContentType="image/jpg"/>
  <Override PartName="/ppt/media/image102.jpg" ContentType="image/jpg"/>
  <Override PartName="/ppt/media/image103.jpg" ContentType="image/jpg"/>
  <Override PartName="/ppt/notesSlides/notesSlide28.xml" ContentType="application/vnd.openxmlformats-officedocument.presentationml.notesSlide+xml"/>
  <Override PartName="/ppt/media/image104.jpg" ContentType="image/jpg"/>
  <Override PartName="/ppt/media/image105.jpg" ContentType="image/jpg"/>
  <Override PartName="/ppt/media/image106.jpg" ContentType="image/jpg"/>
  <Override PartName="/ppt/media/image107.jpg" ContentType="image/jpg"/>
  <Override PartName="/ppt/media/image108.jpg" ContentType="image/jpg"/>
  <Override PartName="/ppt/media/image109.jpg" ContentType="image/jpg"/>
  <Override PartName="/ppt/media/image110.jpg" ContentType="image/jpg"/>
  <Override PartName="/ppt/media/image111.jpg" ContentType="image/jpg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57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57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186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9866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548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401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0882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6582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3277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552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6384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0944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835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2566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8774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1259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8040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4236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9676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6833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30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54580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3277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684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65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042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080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514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0278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4528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72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42999" cy="11223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58" y="3"/>
            <a:ext cx="687050" cy="9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1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04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427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85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32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04646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48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6546"/>
            <a:ext cx="7886700" cy="1080039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9905"/>
            <a:ext cx="7886700" cy="4722250"/>
          </a:xfrm>
        </p:spPr>
        <p:txBody>
          <a:bodyPr/>
          <a:lstStyle>
            <a:lvl1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4"/>
          <p:cNvSpPr txBox="1">
            <a:spLocks/>
          </p:cNvSpPr>
          <p:nvPr/>
        </p:nvSpPr>
        <p:spPr>
          <a:xfrm>
            <a:off x="4214061" y="6483712"/>
            <a:ext cx="646232" cy="26664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8D74C0-279B-4CA7-B242-86446B2938C3}" type="slidenum">
              <a:rPr lang="zh-CN" altLang="en-US" sz="135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z="135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113925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0294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7505" y="6466991"/>
            <a:ext cx="10959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54884E3-5FEF-4E80-B05D-959E2BC66694}" type="datetime1">
              <a:rPr lang="zh-CN" altLang="en-US" sz="1350" smtClean="0">
                <a:solidFill>
                  <a:srgbClr val="E7E6E6">
                    <a:lumMod val="50000"/>
                  </a:srgbClr>
                </a:solidFill>
              </a:rPr>
              <a:pPr/>
              <a:t>2020/3/9</a:t>
            </a:fld>
            <a:endParaRPr lang="zh-CN" altLang="en-US" sz="135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12" y="6424607"/>
            <a:ext cx="288638" cy="3848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95850" y="6455450"/>
            <a:ext cx="19912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900" kern="1300" spc="23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华东师范大学数据科学与工程学院</a:t>
            </a:r>
            <a:endParaRPr lang="en-US" altLang="zh-CN" sz="900" kern="1300" spc="23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Data Science and Engineering at ECNU</a:t>
            </a:r>
            <a:endParaRPr lang="zh-CN" altLang="en-US" sz="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10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98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514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1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24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97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08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73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39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Relationship Id="rId9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39.jpg"/><Relationship Id="rId7" Type="http://schemas.openxmlformats.org/officeDocument/2006/relationships/image" Target="../media/image4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11" Type="http://schemas.openxmlformats.org/officeDocument/2006/relationships/image" Target="../media/image47.jpg"/><Relationship Id="rId5" Type="http://schemas.openxmlformats.org/officeDocument/2006/relationships/image" Target="../media/image41.jpg"/><Relationship Id="rId10" Type="http://schemas.openxmlformats.org/officeDocument/2006/relationships/image" Target="../media/image46.jpg"/><Relationship Id="rId4" Type="http://schemas.openxmlformats.org/officeDocument/2006/relationships/image" Target="../media/image40.jpg"/><Relationship Id="rId9" Type="http://schemas.openxmlformats.org/officeDocument/2006/relationships/image" Target="../media/image4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6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g"/><Relationship Id="rId3" Type="http://schemas.openxmlformats.org/officeDocument/2006/relationships/image" Target="../media/image66.jpg"/><Relationship Id="rId7" Type="http://schemas.openxmlformats.org/officeDocument/2006/relationships/image" Target="../media/image7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g"/><Relationship Id="rId5" Type="http://schemas.openxmlformats.org/officeDocument/2006/relationships/image" Target="../media/image68.jpg"/><Relationship Id="rId4" Type="http://schemas.openxmlformats.org/officeDocument/2006/relationships/image" Target="../media/image67.jpg"/><Relationship Id="rId9" Type="http://schemas.openxmlformats.org/officeDocument/2006/relationships/image" Target="../media/image7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7" Type="http://schemas.openxmlformats.org/officeDocument/2006/relationships/image" Target="../media/image7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g"/><Relationship Id="rId5" Type="http://schemas.openxmlformats.org/officeDocument/2006/relationships/image" Target="../media/image73.jpg"/><Relationship Id="rId4" Type="http://schemas.openxmlformats.org/officeDocument/2006/relationships/image" Target="../media/image6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g"/><Relationship Id="rId5" Type="http://schemas.openxmlformats.org/officeDocument/2006/relationships/image" Target="../media/image76.jpg"/><Relationship Id="rId4" Type="http://schemas.openxmlformats.org/officeDocument/2006/relationships/image" Target="../media/image6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4" Type="http://schemas.openxmlformats.org/officeDocument/2006/relationships/image" Target="../media/image6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jpg"/><Relationship Id="rId3" Type="http://schemas.openxmlformats.org/officeDocument/2006/relationships/image" Target="../media/image8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7.jpg"/><Relationship Id="rId5" Type="http://schemas.openxmlformats.org/officeDocument/2006/relationships/image" Target="../media/image82.png"/><Relationship Id="rId10" Type="http://schemas.openxmlformats.org/officeDocument/2006/relationships/image" Target="../media/image86.jpg"/><Relationship Id="rId4" Type="http://schemas.openxmlformats.org/officeDocument/2006/relationships/image" Target="../media/image7.png"/><Relationship Id="rId9" Type="http://schemas.openxmlformats.org/officeDocument/2006/relationships/image" Target="../media/image85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jpg"/><Relationship Id="rId3" Type="http://schemas.openxmlformats.org/officeDocument/2006/relationships/image" Target="../media/image29.jpg"/><Relationship Id="rId7" Type="http://schemas.openxmlformats.org/officeDocument/2006/relationships/image" Target="../media/image8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7" Type="http://schemas.openxmlformats.org/officeDocument/2006/relationships/image" Target="../media/image9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jpg"/><Relationship Id="rId5" Type="http://schemas.openxmlformats.org/officeDocument/2006/relationships/image" Target="../media/image92.jpg"/><Relationship Id="rId4" Type="http://schemas.openxmlformats.org/officeDocument/2006/relationships/image" Target="../media/image91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jpg"/><Relationship Id="rId3" Type="http://schemas.openxmlformats.org/officeDocument/2006/relationships/image" Target="../media/image95.jpg"/><Relationship Id="rId7" Type="http://schemas.openxmlformats.org/officeDocument/2006/relationships/image" Target="../media/image9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g"/><Relationship Id="rId11" Type="http://schemas.openxmlformats.org/officeDocument/2006/relationships/image" Target="../media/image103.jpg"/><Relationship Id="rId5" Type="http://schemas.openxmlformats.org/officeDocument/2006/relationships/image" Target="../media/image97.jpg"/><Relationship Id="rId10" Type="http://schemas.openxmlformats.org/officeDocument/2006/relationships/image" Target="../media/image102.jpg"/><Relationship Id="rId4" Type="http://schemas.openxmlformats.org/officeDocument/2006/relationships/image" Target="../media/image96.jpg"/><Relationship Id="rId9" Type="http://schemas.openxmlformats.org/officeDocument/2006/relationships/image" Target="../media/image101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jpg"/><Relationship Id="rId13" Type="http://schemas.openxmlformats.org/officeDocument/2006/relationships/image" Target="../media/image111.jpg"/><Relationship Id="rId3" Type="http://schemas.openxmlformats.org/officeDocument/2006/relationships/image" Target="../media/image95.jpg"/><Relationship Id="rId7" Type="http://schemas.openxmlformats.org/officeDocument/2006/relationships/image" Target="../media/image105.jpg"/><Relationship Id="rId12" Type="http://schemas.openxmlformats.org/officeDocument/2006/relationships/image" Target="../media/image1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jpg"/><Relationship Id="rId11" Type="http://schemas.openxmlformats.org/officeDocument/2006/relationships/image" Target="../media/image109.jpg"/><Relationship Id="rId5" Type="http://schemas.openxmlformats.org/officeDocument/2006/relationships/image" Target="../media/image97.jpg"/><Relationship Id="rId10" Type="http://schemas.openxmlformats.org/officeDocument/2006/relationships/image" Target="../media/image108.jpg"/><Relationship Id="rId4" Type="http://schemas.openxmlformats.org/officeDocument/2006/relationships/image" Target="../media/image96.jpg"/><Relationship Id="rId9" Type="http://schemas.openxmlformats.org/officeDocument/2006/relationships/image" Target="../media/image10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emf"/><Relationship Id="rId4" Type="http://schemas.openxmlformats.org/officeDocument/2006/relationships/image" Target="../media/image9.jpg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文本框 3"/>
          <p:cNvSpPr txBox="1"/>
          <p:nvPr/>
        </p:nvSpPr>
        <p:spPr>
          <a:xfrm>
            <a:off x="3657600" y="1600200"/>
            <a:ext cx="2031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en-US" altLang="zh-CN" sz="4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感知机</a:t>
            </a:r>
            <a:endParaRPr lang="zh-CN" altLang="en-US" sz="4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0" y="52425"/>
            <a:ext cx="9144000" cy="90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0" y="0"/>
            <a:ext cx="9089945" cy="1020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0" y="0"/>
            <a:ext cx="9144000" cy="1039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感知机学习策</a:t>
            </a:r>
            <a:r>
              <a:rPr dirty="0"/>
              <a:t>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19888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损失函数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218"/>
            <a:ext cx="3278504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5" dirty="0">
                <a:latin typeface="Constantia"/>
                <a:cs typeface="Constantia"/>
              </a:rPr>
              <a:t>M</a:t>
            </a:r>
            <a:r>
              <a:rPr sz="2600" spc="-20" dirty="0">
                <a:latin typeface="宋体"/>
                <a:cs typeface="宋体"/>
              </a:rPr>
              <a:t>为误分类点的数</a:t>
            </a:r>
            <a:r>
              <a:rPr sz="2600" spc="-30" dirty="0">
                <a:latin typeface="宋体"/>
                <a:cs typeface="宋体"/>
              </a:rPr>
              <a:t>目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0864" y="2127504"/>
            <a:ext cx="3813048" cy="719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感知机学习算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29794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求解最优化问题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853"/>
            <a:ext cx="8028305" cy="218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随机梯度下降法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  <a:p>
            <a:pPr marL="287020" marR="5080" indent="-274320">
              <a:lnSpc>
                <a:spcPct val="102000"/>
              </a:lnSpc>
              <a:spcBef>
                <a:spcPts val="61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首先任意选择一个超平面，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15" dirty="0">
                <a:latin typeface="Constantia"/>
                <a:cs typeface="Constantia"/>
              </a:rPr>
              <a:t>b</a:t>
            </a:r>
            <a:r>
              <a:rPr sz="2550" spc="35" dirty="0">
                <a:latin typeface="宋体"/>
                <a:cs typeface="宋体"/>
              </a:rPr>
              <a:t>，然后不断极小化</a:t>
            </a:r>
            <a:r>
              <a:rPr sz="2550" spc="25" dirty="0">
                <a:latin typeface="宋体"/>
                <a:cs typeface="宋体"/>
              </a:rPr>
              <a:t>目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标函数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35" dirty="0">
                <a:latin typeface="宋体"/>
                <a:cs typeface="宋体"/>
              </a:rPr>
              <a:t>损失函数</a:t>
            </a:r>
            <a:r>
              <a:rPr sz="2550" spc="15" dirty="0">
                <a:latin typeface="Constantia"/>
                <a:cs typeface="Constantia"/>
              </a:rPr>
              <a:t>L</a:t>
            </a:r>
            <a:r>
              <a:rPr sz="2550" spc="35" dirty="0">
                <a:latin typeface="宋体"/>
                <a:cs typeface="宋体"/>
              </a:rPr>
              <a:t>的梯度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选取误</a:t>
            </a:r>
            <a:r>
              <a:rPr sz="2600" spc="-30" dirty="0">
                <a:latin typeface="宋体"/>
                <a:cs typeface="宋体"/>
              </a:rPr>
              <a:t>分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9462" y="4724400"/>
            <a:ext cx="2641600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类点更新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1407" y="2011679"/>
            <a:ext cx="5135880" cy="862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1304" y="4724400"/>
            <a:ext cx="2639568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8071" y="4654296"/>
            <a:ext cx="2270760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0967" y="5733288"/>
            <a:ext cx="2008632" cy="432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1664" y="5733288"/>
            <a:ext cx="1865376" cy="432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301" y="215988"/>
            <a:ext cx="446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感知机学习算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600200"/>
            <a:ext cx="4630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感知机学习算法的原始形式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364" y="2095854"/>
            <a:ext cx="6574535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5948" y="2598773"/>
            <a:ext cx="3258312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4156" y="2671925"/>
            <a:ext cx="2862072" cy="286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5948" y="3104742"/>
            <a:ext cx="2520695" cy="320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6515" y="3464405"/>
            <a:ext cx="5916168" cy="16550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0571" y="5140805"/>
            <a:ext cx="1801367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0420" y="5985101"/>
            <a:ext cx="5693664" cy="341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446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感知机学习算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96975"/>
            <a:ext cx="16586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例：正</a:t>
            </a:r>
            <a:r>
              <a:rPr sz="2600" spc="-30" dirty="0">
                <a:latin typeface="宋体"/>
                <a:cs typeface="宋体"/>
              </a:rPr>
              <a:t>例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3129" y="2009675"/>
            <a:ext cx="3038475" cy="41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826895" algn="l"/>
              </a:tabLst>
            </a:pPr>
            <a:r>
              <a:rPr sz="2600" spc="-30" dirty="0">
                <a:latin typeface="宋体"/>
                <a:cs typeface="宋体"/>
              </a:rPr>
              <a:t>：	</a:t>
            </a:r>
            <a:r>
              <a:rPr sz="2600" spc="-20" dirty="0">
                <a:latin typeface="宋体"/>
                <a:cs typeface="宋体"/>
              </a:rPr>
              <a:t>负</a:t>
            </a:r>
            <a:r>
              <a:rPr sz="2600" spc="-30" dirty="0">
                <a:latin typeface="宋体"/>
                <a:cs typeface="宋体"/>
              </a:rPr>
              <a:t>例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0864" y="2048255"/>
            <a:ext cx="2880360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6959" y="2060448"/>
            <a:ext cx="1399032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4560" y="2493264"/>
            <a:ext cx="4824984" cy="3901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110" y="-24882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感知机学习算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716182"/>
            <a:ext cx="3309620" cy="133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解：构建优化问题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求解：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10" dirty="0">
                <a:latin typeface="Constantia"/>
                <a:cs typeface="Constantia"/>
              </a:rPr>
              <a:t>b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4566062"/>
            <a:ext cx="2319020" cy="842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得线性模型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6980" y="1852172"/>
            <a:ext cx="4477512" cy="719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4499" y="2781811"/>
            <a:ext cx="649224" cy="292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620" y="3147572"/>
            <a:ext cx="7754111" cy="719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2587" y="4010156"/>
            <a:ext cx="4319016" cy="286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96108" y="4516124"/>
            <a:ext cx="3115055" cy="359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620" y="5019043"/>
            <a:ext cx="576072" cy="3169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2692" y="5019043"/>
            <a:ext cx="4959096" cy="359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9435" y="5525012"/>
            <a:ext cx="5471160" cy="3352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21915" y="6027931"/>
            <a:ext cx="4700016" cy="3596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706" y="4665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感知机学习算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996" y="1295400"/>
            <a:ext cx="2649220" cy="2268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得到线性模型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如此继续下去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分离超平面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感知机模型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0400" y="1358238"/>
            <a:ext cx="2709672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0400" y="1864206"/>
            <a:ext cx="2801111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4328" y="2293973"/>
            <a:ext cx="3742944" cy="335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8960" y="2799942"/>
            <a:ext cx="2179320" cy="359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4263" y="3229710"/>
            <a:ext cx="3203447" cy="359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2183" y="3589374"/>
            <a:ext cx="6211824" cy="25664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感知机学习算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97610"/>
            <a:ext cx="8223250" cy="313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4320">
              <a:lnSpc>
                <a:spcPct val="1002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算法的收敛性：证明经过有限次迭代可以得到一个</a:t>
            </a:r>
            <a:r>
              <a:rPr sz="2550" spc="25" dirty="0">
                <a:latin typeface="宋体"/>
                <a:cs typeface="宋体"/>
              </a:rPr>
              <a:t>将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训练数据集完全正确划分的分离超平面及感知机模型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将</a:t>
            </a:r>
            <a:r>
              <a:rPr sz="2600" spc="-10" dirty="0">
                <a:latin typeface="Constantia"/>
                <a:cs typeface="Constantia"/>
              </a:rPr>
              <a:t>b</a:t>
            </a:r>
            <a:r>
              <a:rPr sz="2600" spc="-20" dirty="0">
                <a:latin typeface="宋体"/>
                <a:cs typeface="宋体"/>
              </a:rPr>
              <a:t>并入权重向量</a:t>
            </a:r>
            <a:r>
              <a:rPr sz="2600" spc="-10" dirty="0">
                <a:latin typeface="Constantia"/>
                <a:cs typeface="Constantia"/>
              </a:rPr>
              <a:t>w</a:t>
            </a:r>
            <a:r>
              <a:rPr sz="2600" spc="-20" dirty="0">
                <a:latin typeface="宋体"/>
                <a:cs typeface="宋体"/>
              </a:rPr>
              <a:t>，记</a:t>
            </a:r>
            <a:r>
              <a:rPr sz="2600" spc="-30" dirty="0">
                <a:latin typeface="宋体"/>
                <a:cs typeface="宋体"/>
              </a:rPr>
              <a:t>作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850">
              <a:latin typeface="Times New Roman"/>
              <a:cs typeface="Times New Roman"/>
            </a:endParaRPr>
          </a:p>
          <a:p>
            <a:pPr marL="292735">
              <a:lnSpc>
                <a:spcPts val="1000"/>
              </a:lnSpc>
              <a:tabLst>
                <a:tab pos="2021205" algn="l"/>
              </a:tabLst>
            </a:pPr>
            <a:r>
              <a:rPr sz="1000" dirty="0"/>
              <a:t>	</a:t>
            </a:r>
            <a:endParaRPr sz="1000"/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定理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0415" y="2880895"/>
            <a:ext cx="1807845" cy="40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8408" y="2926079"/>
            <a:ext cx="1609343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7735" y="3429000"/>
            <a:ext cx="2002536" cy="387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904" y="4507991"/>
            <a:ext cx="734568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5048" y="5013959"/>
            <a:ext cx="8351520" cy="432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446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感知机学习算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93850"/>
            <a:ext cx="354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30" dirty="0">
                <a:latin typeface="宋体"/>
                <a:cs typeface="宋体"/>
              </a:rPr>
              <a:t>则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344" y="2926079"/>
            <a:ext cx="8516112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2416" y="3645408"/>
            <a:ext cx="4608576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2311" y="4221479"/>
            <a:ext cx="5471160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感知机学习算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96975"/>
            <a:ext cx="4220845" cy="86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证明</a:t>
            </a:r>
            <a:r>
              <a:rPr sz="2600" spc="-10" dirty="0">
                <a:latin typeface="Constantia"/>
                <a:cs typeface="Constantia"/>
              </a:rPr>
              <a:t>: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(1</a:t>
            </a:r>
            <a:r>
              <a:rPr sz="2600" spc="-10" dirty="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222758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由线性可分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dirty="0">
                <a:latin typeface="Constantia"/>
                <a:cs typeface="Constantia"/>
              </a:rPr>
              <a:t>	</a:t>
            </a:r>
            <a:r>
              <a:rPr sz="2550" spc="35" dirty="0">
                <a:latin typeface="宋体"/>
                <a:cs typeface="宋体"/>
              </a:rPr>
              <a:t>存在超平面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75539"/>
            <a:ext cx="33909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0589" y="2946935"/>
            <a:ext cx="308038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35" dirty="0">
                <a:latin typeface="宋体"/>
                <a:cs typeface="宋体"/>
              </a:rPr>
              <a:t>由有限的点，均有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372510"/>
            <a:ext cx="998219" cy="131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存</a:t>
            </a:r>
            <a:r>
              <a:rPr sz="2600" spc="-30" dirty="0">
                <a:latin typeface="宋体"/>
                <a:cs typeface="宋体"/>
              </a:rPr>
              <a:t>在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使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5255" y="2410967"/>
            <a:ext cx="3599688" cy="5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344" y="2926079"/>
            <a:ext cx="1295400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4792" y="3429000"/>
            <a:ext cx="6254496" cy="649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4560" y="4364735"/>
            <a:ext cx="4386072" cy="649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8048" y="5373623"/>
            <a:ext cx="5559552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感知机学习算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25579"/>
            <a:ext cx="211836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  <a:p>
            <a:pPr marL="286385">
              <a:lnSpc>
                <a:spcPct val="100000"/>
              </a:lnSpc>
              <a:spcBef>
                <a:spcPts val="30"/>
              </a:spcBef>
            </a:pPr>
            <a:r>
              <a:rPr sz="2600" spc="-20" dirty="0">
                <a:latin typeface="宋体"/>
                <a:cs typeface="宋体"/>
              </a:rPr>
              <a:t>满足不等</a:t>
            </a:r>
            <a:r>
              <a:rPr sz="2600" spc="-30" dirty="0">
                <a:latin typeface="宋体"/>
                <a:cs typeface="宋体"/>
              </a:rPr>
              <a:t>式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,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5179" y="1996975"/>
            <a:ext cx="515429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感知机算法在训练集的误分类次数</a:t>
            </a:r>
            <a:r>
              <a:rPr sz="2600" spc="-15" dirty="0">
                <a:latin typeface="Constantia"/>
                <a:cs typeface="Constantia"/>
              </a:rPr>
              <a:t>k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343175"/>
            <a:ext cx="1658620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证明：</a:t>
            </a:r>
            <a:r>
              <a:rPr sz="2600" spc="-30" dirty="0">
                <a:latin typeface="宋体"/>
                <a:cs typeface="宋体"/>
              </a:rPr>
              <a:t>令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量，即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5910" y="3343175"/>
            <a:ext cx="548386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是第</a:t>
            </a:r>
            <a:r>
              <a:rPr sz="2600" spc="-10" dirty="0">
                <a:latin typeface="Constantia"/>
                <a:cs typeface="Constantia"/>
              </a:rPr>
              <a:t>k</a:t>
            </a:r>
            <a:r>
              <a:rPr sz="2600" spc="-20" dirty="0">
                <a:latin typeface="宋体"/>
                <a:cs typeface="宋体"/>
              </a:rPr>
              <a:t>个误分类实例之前的扩充权值</a:t>
            </a:r>
            <a:r>
              <a:rPr sz="2600" spc="-30" dirty="0">
                <a:latin typeface="宋体"/>
                <a:cs typeface="宋体"/>
              </a:rPr>
              <a:t>向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689375"/>
            <a:ext cx="4476750" cy="1340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第</a:t>
            </a:r>
            <a:r>
              <a:rPr sz="2600" spc="-10" dirty="0">
                <a:latin typeface="Constantia"/>
                <a:cs typeface="Constantia"/>
              </a:rPr>
              <a:t>k</a:t>
            </a:r>
            <a:r>
              <a:rPr sz="2600" spc="-20" dirty="0">
                <a:latin typeface="宋体"/>
                <a:cs typeface="宋体"/>
              </a:rPr>
              <a:t>个误分类实例的条件是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则</a:t>
            </a:r>
            <a:r>
              <a:rPr sz="2600" spc="-10" dirty="0">
                <a:latin typeface="Constantia"/>
                <a:cs typeface="Constantia"/>
              </a:rPr>
              <a:t>w</a:t>
            </a:r>
            <a:r>
              <a:rPr sz="2600" spc="-20" dirty="0">
                <a:latin typeface="宋体"/>
                <a:cs typeface="宋体"/>
              </a:rPr>
              <a:t>和</a:t>
            </a:r>
            <a:r>
              <a:rPr sz="2600" spc="-10" dirty="0">
                <a:latin typeface="Constantia"/>
                <a:cs typeface="Constantia"/>
              </a:rPr>
              <a:t>b</a:t>
            </a:r>
            <a:r>
              <a:rPr sz="2600" spc="-20" dirty="0">
                <a:latin typeface="宋体"/>
                <a:cs typeface="宋体"/>
              </a:rPr>
              <a:t>的更</a:t>
            </a:r>
            <a:r>
              <a:rPr sz="2600" spc="-30" dirty="0">
                <a:latin typeface="宋体"/>
                <a:cs typeface="宋体"/>
              </a:rPr>
              <a:t>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9414" y="5652035"/>
            <a:ext cx="2571750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577340" algn="l"/>
              </a:tabLst>
            </a:pPr>
            <a:r>
              <a:rPr sz="2600" spc="-30" dirty="0">
                <a:latin typeface="宋体"/>
                <a:cs typeface="宋体"/>
              </a:rPr>
              <a:t>：	</a:t>
            </a:r>
            <a:r>
              <a:rPr sz="2600" spc="-20" dirty="0">
                <a:latin typeface="宋体"/>
                <a:cs typeface="宋体"/>
              </a:rPr>
              <a:t>即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9055" y="1990344"/>
            <a:ext cx="2471927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2420111"/>
            <a:ext cx="1225296" cy="932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4560" y="3300984"/>
            <a:ext cx="649224" cy="4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0632" y="3931920"/>
            <a:ext cx="2880360" cy="518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4120" y="5084064"/>
            <a:ext cx="4376928" cy="359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3344" y="5733288"/>
            <a:ext cx="2377439" cy="7924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8503" y="5733288"/>
            <a:ext cx="2142744" cy="4328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目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46913"/>
            <a:ext cx="2189480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1.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感知机模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型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021893"/>
            <a:ext cx="2849880" cy="86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spc="-5" dirty="0">
                <a:solidFill>
                  <a:srgbClr val="33BC55"/>
                </a:solidFill>
                <a:latin typeface="Constantia"/>
                <a:cs typeface="Constantia"/>
              </a:rPr>
              <a:t>2</a:t>
            </a: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感知机学习策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略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3.	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感知机学习算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法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感知机学习算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816" y="1552604"/>
            <a:ext cx="211836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  <a:p>
            <a:pPr marL="286385">
              <a:lnSpc>
                <a:spcPct val="100000"/>
              </a:lnSpc>
              <a:spcBef>
                <a:spcPts val="30"/>
              </a:spcBef>
            </a:pPr>
            <a:r>
              <a:rPr sz="2600" spc="-20" dirty="0">
                <a:latin typeface="宋体"/>
                <a:cs typeface="宋体"/>
              </a:rPr>
              <a:t>满足不等</a:t>
            </a:r>
            <a:r>
              <a:rPr sz="2600" spc="-30" dirty="0">
                <a:latin typeface="宋体"/>
                <a:cs typeface="宋体"/>
              </a:rPr>
              <a:t>式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,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1055" y="1524000"/>
            <a:ext cx="515429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感知机算法在训练集的误分类次数</a:t>
            </a:r>
            <a:r>
              <a:rPr sz="2600" spc="-15" dirty="0">
                <a:latin typeface="Constantia"/>
                <a:cs typeface="Constantia"/>
              </a:rPr>
              <a:t>k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816" y="2870200"/>
            <a:ext cx="2734945" cy="131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推导两个不等式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(1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由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816" y="5245735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得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0548" y="1517369"/>
            <a:ext cx="2471928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2476" y="1947136"/>
            <a:ext cx="1225296" cy="932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2811" y="3315689"/>
            <a:ext cx="2825495" cy="649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0331" y="4181321"/>
            <a:ext cx="4818888" cy="1078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4595" y="5693128"/>
            <a:ext cx="7891272" cy="502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感知机学习算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328" y="1365189"/>
            <a:ext cx="211836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  <a:p>
            <a:pPr marL="286385">
              <a:lnSpc>
                <a:spcPct val="100000"/>
              </a:lnSpc>
              <a:spcBef>
                <a:spcPts val="30"/>
              </a:spcBef>
            </a:pPr>
            <a:r>
              <a:rPr sz="2600" spc="-20" dirty="0">
                <a:latin typeface="宋体"/>
                <a:cs typeface="宋体"/>
              </a:rPr>
              <a:t>满足不等</a:t>
            </a:r>
            <a:r>
              <a:rPr sz="2600" spc="-30" dirty="0">
                <a:latin typeface="宋体"/>
                <a:cs typeface="宋体"/>
              </a:rPr>
              <a:t>式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,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7383" y="1336585"/>
            <a:ext cx="515429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感知机算法在训练集的误分类次数</a:t>
            </a:r>
            <a:r>
              <a:rPr sz="2600" spc="-15" dirty="0">
                <a:latin typeface="Constantia"/>
                <a:cs typeface="Constantia"/>
              </a:rPr>
              <a:t>k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328" y="2718441"/>
            <a:ext cx="998219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2865" algn="ctr">
              <a:lnSpc>
                <a:spcPct val="100000"/>
              </a:lnSpc>
            </a:pPr>
            <a:r>
              <a:rPr sz="2600" spc="-10" dirty="0">
                <a:latin typeface="Constantia"/>
                <a:cs typeface="Constantia"/>
              </a:rPr>
              <a:t>(2)</a:t>
            </a:r>
            <a:endParaRPr sz="26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则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0060" y="1329954"/>
            <a:ext cx="2471928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1988" y="1759721"/>
            <a:ext cx="1225296" cy="932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6355" y="2695457"/>
            <a:ext cx="2304287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6588" y="3417833"/>
            <a:ext cx="5010911" cy="2709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感知机学习算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277" y="2222949"/>
            <a:ext cx="211836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  <a:p>
            <a:pPr marL="287020">
              <a:lnSpc>
                <a:spcPct val="100000"/>
              </a:lnSpc>
              <a:spcBef>
                <a:spcPts val="80"/>
              </a:spcBef>
            </a:pPr>
            <a:r>
              <a:rPr sz="2550" spc="35" dirty="0">
                <a:latin typeface="宋体"/>
                <a:cs typeface="宋体"/>
              </a:rPr>
              <a:t>满足不等</a:t>
            </a:r>
            <a:r>
              <a:rPr sz="2550" spc="25" dirty="0">
                <a:latin typeface="宋体"/>
                <a:cs typeface="宋体"/>
              </a:rPr>
              <a:t>式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5" dirty="0">
                <a:latin typeface="Constantia"/>
                <a:cs typeface="Constantia"/>
              </a:rPr>
              <a:t>,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8702" y="2194346"/>
            <a:ext cx="515429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感知机算法在训练集的误分类次数</a:t>
            </a:r>
            <a:r>
              <a:rPr sz="2550" spc="10" dirty="0">
                <a:latin typeface="Constantia"/>
                <a:cs typeface="Constantia"/>
              </a:rPr>
              <a:t>k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832" y="3540546"/>
            <a:ext cx="2665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结合两个不等式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017" y="4965486"/>
            <a:ext cx="684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6488" y="2182367"/>
            <a:ext cx="2590800" cy="454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6703" y="2636520"/>
            <a:ext cx="1225296" cy="932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7272" y="4078223"/>
            <a:ext cx="4834128" cy="1078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0632" y="5443728"/>
            <a:ext cx="1225295" cy="877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感知机学习算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98005" rIns="0" bIns="0" rtlCol="0">
            <a:spAutoFit/>
          </a:bodyPr>
          <a:lstStyle/>
          <a:p>
            <a:pPr marL="39116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定理表明</a:t>
            </a:r>
            <a:r>
              <a:rPr spc="-30" dirty="0"/>
              <a:t>：</a:t>
            </a:r>
            <a:endParaRPr sz="2450">
              <a:latin typeface="Wingdings"/>
              <a:cs typeface="Wingdings"/>
            </a:endParaRPr>
          </a:p>
          <a:p>
            <a:pPr marL="665480" marR="159385" indent="-274320">
              <a:lnSpc>
                <a:spcPct val="100000"/>
              </a:lnSpc>
              <a:spcBef>
                <a:spcPts val="61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误分类的次数</a:t>
            </a:r>
            <a:r>
              <a:rPr spc="-10" dirty="0">
                <a:latin typeface="Constantia"/>
                <a:cs typeface="Constantia"/>
              </a:rPr>
              <a:t>k</a:t>
            </a:r>
            <a:r>
              <a:rPr spc="-20" dirty="0"/>
              <a:t>是有上界的，当训练数据集线性可</a:t>
            </a:r>
            <a:r>
              <a:rPr spc="-30" dirty="0"/>
              <a:t>分</a:t>
            </a:r>
            <a:r>
              <a:rPr spc="-15" dirty="0"/>
              <a:t> </a:t>
            </a:r>
            <a:r>
              <a:rPr spc="-20" dirty="0"/>
              <a:t>时，感知机学习算法原始形式迭代是收敛的</a:t>
            </a:r>
            <a:r>
              <a:rPr spc="-30" dirty="0"/>
              <a:t>。</a:t>
            </a:r>
            <a:endParaRPr sz="2450">
              <a:latin typeface="Constantia"/>
              <a:cs typeface="Constantia"/>
            </a:endParaRPr>
          </a:p>
          <a:p>
            <a:pPr marL="665480" marR="5080" indent="-27432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感知机算法存在许多解，既依赖于初值，也依赖迭</a:t>
            </a:r>
            <a:r>
              <a:rPr spc="-30" dirty="0"/>
              <a:t>代</a:t>
            </a:r>
            <a:r>
              <a:rPr spc="-15" dirty="0"/>
              <a:t> </a:t>
            </a:r>
            <a:r>
              <a:rPr spc="-20" dirty="0"/>
              <a:t>过程中误分类点的选择顺序</a:t>
            </a:r>
            <a:r>
              <a:rPr spc="-30" dirty="0"/>
              <a:t>。</a:t>
            </a:r>
            <a:endParaRPr sz="2450">
              <a:latin typeface="Wingdings"/>
              <a:cs typeface="Wingdings"/>
            </a:endParaRPr>
          </a:p>
          <a:p>
            <a:pPr marL="391160">
              <a:lnSpc>
                <a:spcPct val="100000"/>
              </a:lnSpc>
              <a:spcBef>
                <a:spcPts val="61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为得到唯一分离超平面，需要增加约束，如</a:t>
            </a:r>
            <a:r>
              <a:rPr spc="-15" dirty="0">
                <a:latin typeface="Constantia"/>
                <a:cs typeface="Constantia"/>
              </a:rPr>
              <a:t>SVM</a:t>
            </a:r>
            <a:r>
              <a:rPr spc="-30" dirty="0"/>
              <a:t>。</a:t>
            </a:r>
            <a:endParaRPr sz="2450">
              <a:latin typeface="Constantia"/>
              <a:cs typeface="Constantia"/>
            </a:endParaRPr>
          </a:p>
          <a:p>
            <a:pPr marL="39116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线性不可分数据集，迭代震荡</a:t>
            </a:r>
            <a:r>
              <a:rPr spc="-30" dirty="0"/>
              <a:t>。</a:t>
            </a:r>
            <a:endParaRPr sz="24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8" y="0"/>
            <a:ext cx="4767072" cy="60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945" cy="102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425"/>
            <a:ext cx="91440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8824" y="5157215"/>
            <a:ext cx="1834895" cy="7924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5733288"/>
            <a:ext cx="2087879" cy="359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6120" y="5212079"/>
            <a:ext cx="2148839" cy="5029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7296" y="4867655"/>
            <a:ext cx="1655063" cy="17647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446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感知机学习算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277" y="2194981"/>
            <a:ext cx="4630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感知机学习算法的对偶形式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2636520"/>
            <a:ext cx="6574535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8488" y="3142488"/>
            <a:ext cx="3258312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6696" y="3212592"/>
            <a:ext cx="2862072" cy="286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8488" y="3645408"/>
            <a:ext cx="2520695" cy="320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904" y="4005071"/>
            <a:ext cx="6827520" cy="862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6296" y="4797552"/>
            <a:ext cx="3096767" cy="475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446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感知机学习算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277" y="2222949"/>
            <a:ext cx="33909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160" y="2203704"/>
            <a:ext cx="4572000" cy="1728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0967" y="4148328"/>
            <a:ext cx="1584959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9160" y="5013959"/>
            <a:ext cx="4913376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6703" y="5949696"/>
            <a:ext cx="1728216" cy="438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8488" y="5949696"/>
            <a:ext cx="1475232" cy="359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446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感知机学习算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281" y="1828800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例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232" y="1911309"/>
            <a:ext cx="4419600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3808" y="1911309"/>
            <a:ext cx="2331719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14943" y="1911309"/>
            <a:ext cx="676655" cy="356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5567" y="2487381"/>
            <a:ext cx="5172456" cy="1225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2776" y="3496269"/>
            <a:ext cx="2130552" cy="1295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5567" y="4718518"/>
            <a:ext cx="2048256" cy="4328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3448" y="5008077"/>
            <a:ext cx="2880360" cy="7863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792" y="5800557"/>
            <a:ext cx="1152144" cy="3322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3448" y="6016965"/>
            <a:ext cx="2801112" cy="2865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446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感知机学习算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281" y="1828800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例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232" y="1911309"/>
            <a:ext cx="4419600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3808" y="1911309"/>
            <a:ext cx="2331719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14943" y="1911309"/>
            <a:ext cx="676655" cy="356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" y="2560533"/>
            <a:ext cx="4968240" cy="329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9055" y="2847046"/>
            <a:ext cx="7601711" cy="20147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2311" y="4934925"/>
            <a:ext cx="502919" cy="292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8383" y="4864821"/>
            <a:ext cx="3035807" cy="7193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15255" y="5151333"/>
            <a:ext cx="1295400" cy="3200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7064" y="5078182"/>
            <a:ext cx="1932432" cy="3596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9855" y="5870662"/>
            <a:ext cx="3240024" cy="3200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8383" y="5870662"/>
            <a:ext cx="1295400" cy="3749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4941" y="3002840"/>
            <a:ext cx="16363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FF0000"/>
                </a:solidFill>
                <a:latin typeface="Constantia"/>
                <a:cs typeface="Constantia"/>
              </a:rPr>
              <a:t>Q </a:t>
            </a:r>
            <a:r>
              <a:rPr sz="4800" spc="-35" dirty="0">
                <a:solidFill>
                  <a:srgbClr val="FF0000"/>
                </a:solidFill>
                <a:latin typeface="Constantia"/>
                <a:cs typeface="Constantia"/>
              </a:rPr>
              <a:t>&amp;</a:t>
            </a:r>
            <a:r>
              <a:rPr sz="48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48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endParaRPr sz="480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87141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一、感知</a:t>
            </a:r>
            <a:r>
              <a:rPr dirty="0"/>
              <a:t>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</a:t>
            </a:r>
            <a:r>
              <a:rPr dirty="0">
                <a:latin typeface="Calibri"/>
                <a:cs typeface="Calibri"/>
              </a:rPr>
              <a:t>(</a:t>
            </a:r>
            <a:r>
              <a:rPr spc="-95" dirty="0">
                <a:latin typeface="Calibri"/>
                <a:cs typeface="Calibri"/>
              </a:rPr>
              <a:t>P</a:t>
            </a:r>
            <a:r>
              <a:rPr spc="10" dirty="0">
                <a:latin typeface="Calibri"/>
                <a:cs typeface="Calibri"/>
              </a:rPr>
              <a:t>e</a:t>
            </a:r>
            <a:r>
              <a:rPr spc="-70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c</a:t>
            </a:r>
            <a:r>
              <a:rPr spc="10"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p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-80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469905"/>
            <a:ext cx="7886700" cy="3729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输入为实例的特征向量，输出为实例的类别，取</a:t>
            </a:r>
            <a:r>
              <a:rPr spc="-10" dirty="0">
                <a:latin typeface="Constantia"/>
                <a:cs typeface="Constantia"/>
              </a:rPr>
              <a:t>+1</a:t>
            </a:r>
            <a:r>
              <a:rPr spc="-20" dirty="0"/>
              <a:t>和</a:t>
            </a:r>
            <a:r>
              <a:rPr spc="-5" dirty="0">
                <a:latin typeface="Constantia"/>
                <a:cs typeface="Constantia"/>
              </a:rPr>
              <a:t>-1</a:t>
            </a:r>
            <a:r>
              <a:rPr spc="-30" dirty="0"/>
              <a:t>；</a:t>
            </a:r>
            <a:endParaRPr sz="2450" dirty="0">
              <a:latin typeface="Constantia"/>
              <a:cs typeface="Constantia"/>
            </a:endParaRPr>
          </a:p>
          <a:p>
            <a:pPr marL="654685" marR="182880" indent="-274320">
              <a:lnSpc>
                <a:spcPct val="101600"/>
              </a:lnSpc>
              <a:spcBef>
                <a:spcPts val="5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感知机对应于输入空间中将实例划分为正负两类的分</a:t>
            </a:r>
            <a:r>
              <a:rPr spc="-30" dirty="0"/>
              <a:t>离</a:t>
            </a:r>
            <a:r>
              <a:rPr spc="-15" dirty="0"/>
              <a:t> </a:t>
            </a:r>
            <a:r>
              <a:rPr spc="35" dirty="0"/>
              <a:t>超平面，属于判别模型</a:t>
            </a:r>
            <a:r>
              <a:rPr sz="2550" spc="25" dirty="0"/>
              <a:t>；</a:t>
            </a:r>
            <a:endParaRPr sz="2550" dirty="0">
              <a:latin typeface="Wingdings"/>
              <a:cs typeface="Wingdings"/>
            </a:endParaRPr>
          </a:p>
          <a:p>
            <a:pPr marL="3810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导入基于误分类的损失函数</a:t>
            </a:r>
            <a:r>
              <a:rPr spc="-30" dirty="0"/>
              <a:t>；</a:t>
            </a:r>
            <a:endParaRPr sz="2450" dirty="0">
              <a:latin typeface="Wingdings"/>
              <a:cs typeface="Wingdings"/>
            </a:endParaRPr>
          </a:p>
          <a:p>
            <a:pPr marL="3810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35" dirty="0"/>
              <a:t>利用梯度下降法对损失函数进行极小化</a:t>
            </a:r>
            <a:r>
              <a:rPr spc="25" dirty="0"/>
              <a:t>；</a:t>
            </a:r>
            <a:endParaRPr dirty="0">
              <a:latin typeface="Wingdings"/>
              <a:cs typeface="Wingdings"/>
            </a:endParaRPr>
          </a:p>
          <a:p>
            <a:pPr marL="654685" marR="182880" indent="-27432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感知机学习算法具有简单而易于实现的优点，分为原</a:t>
            </a:r>
            <a:r>
              <a:rPr spc="-30" dirty="0"/>
              <a:t>始</a:t>
            </a:r>
            <a:r>
              <a:rPr spc="-15" dirty="0"/>
              <a:t> </a:t>
            </a:r>
            <a:r>
              <a:rPr spc="-20" dirty="0"/>
              <a:t>形式和对偶形式</a:t>
            </a:r>
            <a:r>
              <a:rPr spc="-30" dirty="0"/>
              <a:t>；</a:t>
            </a:r>
            <a:endParaRPr sz="2450" dirty="0">
              <a:latin typeface="Wingdings"/>
              <a:cs typeface="Wingdings"/>
            </a:endParaRPr>
          </a:p>
          <a:p>
            <a:pPr marL="654685" marR="367030" indent="-274320">
              <a:lnSpc>
                <a:spcPct val="100000"/>
              </a:lnSpc>
              <a:spcBef>
                <a:spcPts val="61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5" dirty="0">
                <a:latin typeface="Constantia"/>
                <a:cs typeface="Constantia"/>
              </a:rPr>
              <a:t>1</a:t>
            </a:r>
            <a:r>
              <a:rPr spc="-25" dirty="0">
                <a:latin typeface="Constantia"/>
                <a:cs typeface="Constantia"/>
              </a:rPr>
              <a:t>9</a:t>
            </a:r>
            <a:r>
              <a:rPr spc="-15" dirty="0">
                <a:latin typeface="Constantia"/>
                <a:cs typeface="Constantia"/>
              </a:rPr>
              <a:t>57</a:t>
            </a:r>
            <a:r>
              <a:rPr spc="-20" dirty="0"/>
              <a:t>年由</a:t>
            </a:r>
            <a:r>
              <a:rPr spc="-55" dirty="0">
                <a:latin typeface="Constantia"/>
                <a:cs typeface="Constantia"/>
              </a:rPr>
              <a:t>R</a:t>
            </a:r>
            <a:r>
              <a:rPr spc="-10" dirty="0">
                <a:latin typeface="Constantia"/>
                <a:cs typeface="Constantia"/>
              </a:rPr>
              <a:t>o</a:t>
            </a:r>
            <a:r>
              <a:rPr spc="-15" dirty="0">
                <a:latin typeface="Constantia"/>
                <a:cs typeface="Constantia"/>
              </a:rPr>
              <a:t>se</a:t>
            </a:r>
            <a:r>
              <a:rPr spc="-10" dirty="0">
                <a:latin typeface="Constantia"/>
                <a:cs typeface="Constantia"/>
              </a:rPr>
              <a:t>nbla</a:t>
            </a:r>
            <a:r>
              <a:rPr spc="-45" dirty="0">
                <a:latin typeface="Constantia"/>
                <a:cs typeface="Constantia"/>
              </a:rPr>
              <a:t>t</a:t>
            </a:r>
            <a:r>
              <a:rPr spc="-5" dirty="0">
                <a:latin typeface="Constantia"/>
                <a:cs typeface="Constantia"/>
              </a:rPr>
              <a:t>t</a:t>
            </a:r>
            <a:r>
              <a:rPr spc="-20" dirty="0"/>
              <a:t>提出，是神经网络与支持向量机</a:t>
            </a:r>
            <a:r>
              <a:rPr spc="-30" dirty="0"/>
              <a:t>的</a:t>
            </a:r>
            <a:r>
              <a:rPr spc="-15" dirty="0"/>
              <a:t> </a:t>
            </a:r>
            <a:r>
              <a:rPr spc="-20" dirty="0"/>
              <a:t>基础</a:t>
            </a:r>
            <a:r>
              <a:rPr spc="-30" dirty="0"/>
              <a:t>。</a:t>
            </a:r>
            <a:endParaRPr sz="245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感知机模</a:t>
            </a:r>
            <a:r>
              <a:rPr dirty="0"/>
              <a:t>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4213860" cy="86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定义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spc="-20" dirty="0">
                <a:latin typeface="宋体"/>
                <a:cs typeface="宋体"/>
              </a:rPr>
              <a:t>感知机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假设输入空间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35" dirty="0">
                <a:latin typeface="宋体"/>
                <a:cs typeface="宋体"/>
              </a:rPr>
              <a:t>特征空间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25" dirty="0">
                <a:latin typeface="宋体"/>
                <a:cs typeface="宋体"/>
              </a:rPr>
              <a:t>是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3890" y="1998980"/>
            <a:ext cx="16751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输出空间</a:t>
            </a:r>
            <a:r>
              <a:rPr sz="2550" spc="25" dirty="0">
                <a:latin typeface="宋体"/>
                <a:cs typeface="宋体"/>
              </a:rPr>
              <a:t>是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473960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输</a:t>
            </a:r>
            <a:r>
              <a:rPr sz="2550" spc="25" dirty="0">
                <a:latin typeface="宋体"/>
                <a:cs typeface="宋体"/>
              </a:rPr>
              <a:t>入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1879" y="2473960"/>
            <a:ext cx="62979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表示实例的特征向量，对应于输入空间（</a:t>
            </a:r>
            <a:r>
              <a:rPr sz="2550" spc="25" dirty="0">
                <a:latin typeface="宋体"/>
                <a:cs typeface="宋体"/>
              </a:rPr>
              <a:t>特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2870200"/>
            <a:ext cx="3326129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征空间）的点，输</a:t>
            </a:r>
            <a:r>
              <a:rPr sz="2600" spc="-30" dirty="0">
                <a:latin typeface="宋体"/>
                <a:cs typeface="宋体"/>
              </a:rPr>
              <a:t>出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间到输出空间的函数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0725" y="2870200"/>
            <a:ext cx="3986529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表示实例的类别，由输入</a:t>
            </a:r>
            <a:r>
              <a:rPr sz="2600" spc="-30" dirty="0">
                <a:latin typeface="宋体"/>
                <a:cs typeface="宋体"/>
              </a:rPr>
              <a:t>空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217035"/>
            <a:ext cx="7160260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称为感知机</a:t>
            </a:r>
            <a:r>
              <a:rPr sz="2600" spc="-30" dirty="0">
                <a:latin typeface="宋体"/>
                <a:cs typeface="宋体"/>
              </a:rPr>
              <a:t>，</a:t>
            </a:r>
            <a:endParaRPr sz="26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238506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 err="1">
                <a:latin typeface="宋体"/>
                <a:cs typeface="宋体"/>
              </a:rPr>
              <a:t>模型参数</a:t>
            </a:r>
            <a:r>
              <a:rPr sz="2600" spc="-20" dirty="0" smtClean="0">
                <a:latin typeface="宋体"/>
                <a:cs typeface="宋体"/>
              </a:rPr>
              <a:t>：</a:t>
            </a:r>
            <a:r>
              <a:rPr lang="en-US" sz="2600" spc="-20" dirty="0" smtClean="0">
                <a:latin typeface="宋体"/>
                <a:cs typeface="宋体"/>
              </a:rPr>
              <a:t>       </a:t>
            </a:r>
            <a:r>
              <a:rPr sz="2600" spc="-20" dirty="0" err="1" smtClean="0">
                <a:latin typeface="宋体"/>
                <a:cs typeface="宋体"/>
              </a:rPr>
              <a:t>权值向量</a:t>
            </a:r>
            <a:r>
              <a:rPr sz="2600" spc="-20" dirty="0" smtClean="0">
                <a:latin typeface="宋体"/>
                <a:cs typeface="宋体"/>
              </a:rPr>
              <a:t>，</a:t>
            </a:r>
            <a:r>
              <a:rPr lang="en-US" sz="2600" spc="-20" dirty="0" smtClean="0">
                <a:latin typeface="宋体"/>
                <a:cs typeface="宋体"/>
              </a:rPr>
              <a:t>      </a:t>
            </a:r>
            <a:r>
              <a:rPr sz="2600" spc="-20" dirty="0" err="1" smtClean="0">
                <a:latin typeface="宋体"/>
                <a:cs typeface="宋体"/>
              </a:rPr>
              <a:t>偏置</a:t>
            </a:r>
            <a:r>
              <a:rPr sz="2600" spc="-30" dirty="0">
                <a:latin typeface="宋体"/>
                <a:cs typeface="宋体"/>
              </a:rPr>
              <a:t>，</a:t>
            </a:r>
            <a:endParaRPr sz="26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符号函数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15255" y="2008097"/>
            <a:ext cx="969263" cy="31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9104" y="2038576"/>
            <a:ext cx="1338072" cy="286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5232" y="2523208"/>
            <a:ext cx="862583" cy="216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2671" y="2956025"/>
            <a:ext cx="649224" cy="237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3448" y="3748504"/>
            <a:ext cx="3480815" cy="432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7039" y="5333465"/>
            <a:ext cx="3462528" cy="935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9576" y="4695424"/>
            <a:ext cx="1154925" cy="4784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6705" y="4672458"/>
            <a:ext cx="995625" cy="448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感知机模</a:t>
            </a:r>
            <a:r>
              <a:rPr dirty="0"/>
              <a:t>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196580" cy="2268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感知机几何解释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线性方程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对应于超平面</a:t>
            </a:r>
            <a:r>
              <a:rPr sz="2550" spc="15" dirty="0">
                <a:latin typeface="Constantia"/>
                <a:cs typeface="Constantia"/>
              </a:rPr>
              <a:t>S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35" dirty="0">
                <a:latin typeface="宋体"/>
                <a:cs typeface="宋体"/>
              </a:rPr>
              <a:t>为法向量，</a:t>
            </a:r>
            <a:r>
              <a:rPr sz="2550" spc="15" dirty="0">
                <a:latin typeface="Constantia"/>
                <a:cs typeface="Constantia"/>
              </a:rPr>
              <a:t>b</a:t>
            </a:r>
            <a:r>
              <a:rPr sz="2550" spc="35" dirty="0">
                <a:latin typeface="宋体"/>
                <a:cs typeface="宋体"/>
              </a:rPr>
              <a:t>截距，分离正、负类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分离超平面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9855" y="2083662"/>
            <a:ext cx="1877568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0632" y="3235805"/>
            <a:ext cx="4032504" cy="2996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二、感知机学习策</a:t>
            </a:r>
            <a:r>
              <a:rPr dirty="0"/>
              <a:t>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感知机学习策</a:t>
            </a:r>
            <a:r>
              <a:rPr dirty="0"/>
              <a:t>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36585"/>
            <a:ext cx="7857490" cy="369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50" dirty="0" smtClean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lang="zh-CN" altLang="en-US" sz="2550" spc="35" dirty="0">
                <a:latin typeface="宋体"/>
                <a:cs typeface="宋体"/>
              </a:rPr>
              <a:t>如何定义损失函数</a:t>
            </a:r>
            <a:r>
              <a:rPr lang="zh-CN" altLang="en-US" sz="2550" spc="25" dirty="0">
                <a:latin typeface="宋体"/>
                <a:cs typeface="宋体"/>
              </a:rPr>
              <a:t>？</a:t>
            </a:r>
            <a:endParaRPr lang="zh-CN" altLang="en-US" sz="2550" dirty="0">
              <a:latin typeface="宋体"/>
              <a:cs typeface="宋体"/>
            </a:endParaRPr>
          </a:p>
          <a:p>
            <a:pPr marL="286385" marR="5080" indent="-274320">
              <a:lnSpc>
                <a:spcPct val="102099"/>
              </a:lnSpc>
              <a:spcBef>
                <a:spcPts val="610"/>
              </a:spcBef>
            </a:pPr>
            <a:r>
              <a:rPr lang="zh-CN" altLang="en-US"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lang="zh-CN" altLang="en-US" sz="2550" spc="35" dirty="0">
                <a:latin typeface="宋体"/>
                <a:cs typeface="宋体"/>
              </a:rPr>
              <a:t>自然选择：误分类点的数目，但损失函数不是</a:t>
            </a:r>
            <a:r>
              <a:rPr lang="en-US" altLang="zh-CN" sz="2550" spc="25" dirty="0">
                <a:latin typeface="Constantia"/>
                <a:cs typeface="Constantia"/>
              </a:rPr>
              <a:t>w</a:t>
            </a:r>
            <a:r>
              <a:rPr lang="en-US" altLang="zh-CN" sz="2550" spc="10" dirty="0">
                <a:latin typeface="Constantia"/>
                <a:cs typeface="Constantia"/>
              </a:rPr>
              <a:t>,b</a:t>
            </a:r>
            <a:r>
              <a:rPr lang="zh-CN" altLang="en-US" sz="2550" spc="-45" dirty="0">
                <a:latin typeface="Constantia"/>
                <a:cs typeface="Constantia"/>
              </a:rPr>
              <a:t> </a:t>
            </a:r>
            <a:r>
              <a:rPr lang="zh-CN" altLang="en-US" sz="2550" spc="15" dirty="0">
                <a:latin typeface="宋体"/>
                <a:cs typeface="宋体"/>
              </a:rPr>
              <a:t>连 </a:t>
            </a:r>
            <a:r>
              <a:rPr lang="zh-CN" altLang="en-US" sz="2550" spc="35" dirty="0">
                <a:latin typeface="宋体"/>
                <a:cs typeface="宋体"/>
              </a:rPr>
              <a:t>续可导，不宜优化</a:t>
            </a:r>
            <a:r>
              <a:rPr lang="zh-CN" altLang="en-US" sz="2550" spc="25" dirty="0">
                <a:latin typeface="宋体"/>
                <a:cs typeface="宋体"/>
              </a:rPr>
              <a:t>。</a:t>
            </a:r>
            <a:endParaRPr lang="zh-CN" altLang="en-US"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zh-CN" altLang="en-US"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lang="zh-CN" altLang="en-US" sz="2600" spc="-20" dirty="0">
                <a:latin typeface="宋体"/>
                <a:cs typeface="宋体"/>
              </a:rPr>
              <a:t>另一选择：</a:t>
            </a:r>
            <a:r>
              <a:rPr lang="zh-CN" altLang="en-US" sz="2600" spc="-20" dirty="0">
                <a:solidFill>
                  <a:srgbClr val="FF0000"/>
                </a:solidFill>
                <a:latin typeface="宋体"/>
                <a:cs typeface="宋体"/>
              </a:rPr>
              <a:t>误分类点到超平面的总距离</a:t>
            </a:r>
            <a:r>
              <a:rPr lang="zh-CN" altLang="en-US" sz="2600" spc="-30" dirty="0">
                <a:latin typeface="宋体"/>
                <a:cs typeface="宋体"/>
              </a:rPr>
              <a:t>：</a:t>
            </a:r>
            <a:endParaRPr lang="zh-CN" altLang="en-US" sz="2600" dirty="0">
              <a:latin typeface="宋体"/>
              <a:cs typeface="宋体"/>
            </a:endParaRPr>
          </a:p>
          <a:p>
            <a:pPr marL="262255" indent="-249554">
              <a:lnSpc>
                <a:spcPct val="100000"/>
              </a:lnSpc>
              <a:spcBef>
                <a:spcPts val="670"/>
              </a:spcBef>
            </a:pPr>
            <a:r>
              <a:rPr lang="zh-CN" altLang="en-US"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lang="zh-CN" altLang="en-US" sz="2550" spc="35" dirty="0" err="1">
                <a:latin typeface="宋体"/>
                <a:cs typeface="宋体"/>
              </a:rPr>
              <a:t>距离</a:t>
            </a:r>
            <a:r>
              <a:rPr lang="zh-CN" altLang="en-US" sz="2550" spc="25" dirty="0" smtClean="0">
                <a:latin typeface="宋体"/>
                <a:cs typeface="宋体"/>
              </a:rPr>
              <a:t>：</a:t>
            </a:r>
          </a:p>
          <a:p>
            <a:pPr marL="262255" indent="-249554">
              <a:lnSpc>
                <a:spcPct val="100000"/>
              </a:lnSpc>
              <a:spcBef>
                <a:spcPts val="670"/>
              </a:spcBef>
            </a:pPr>
            <a:endParaRPr lang="zh-CN" altLang="en-US" sz="2550" spc="25" dirty="0">
              <a:latin typeface="宋体"/>
              <a:cs typeface="宋体"/>
            </a:endParaRPr>
          </a:p>
          <a:p>
            <a:pPr marL="262255" indent="-249554">
              <a:lnSpc>
                <a:spcPct val="100000"/>
              </a:lnSpc>
              <a:spcBef>
                <a:spcPts val="670"/>
              </a:spcBef>
            </a:pPr>
            <a:r>
              <a:rPr lang="zh-CN" altLang="en-US" sz="2550" spc="25" dirty="0" smtClean="0">
                <a:latin typeface="宋体"/>
                <a:cs typeface="宋体"/>
              </a:rPr>
              <a:t>推导：</a:t>
            </a:r>
            <a:r>
              <a:rPr lang="en-US" altLang="zh-CN" sz="2550" i="1" spc="25" dirty="0" smtClean="0">
                <a:latin typeface="宋体"/>
                <a:cs typeface="宋体"/>
              </a:rPr>
              <a:t>x</a:t>
            </a:r>
            <a:r>
              <a:rPr lang="en-US" altLang="zh-CN" sz="2550" i="1" spc="25" baseline="-25000" dirty="0" smtClean="0">
                <a:latin typeface="宋体"/>
                <a:cs typeface="宋体"/>
              </a:rPr>
              <a:t>0</a:t>
            </a:r>
            <a:r>
              <a:rPr lang="zh-CN" altLang="en-US" sz="2550" spc="25" dirty="0" smtClean="0">
                <a:latin typeface="宋体"/>
                <a:cs typeface="宋体"/>
              </a:rPr>
              <a:t>在超平面上的投影</a:t>
            </a:r>
            <a:r>
              <a:rPr lang="en-US" altLang="zh-CN" sz="2550" i="1" spc="25" dirty="0" smtClean="0">
                <a:latin typeface="宋体"/>
                <a:cs typeface="宋体"/>
              </a:rPr>
              <a:t>x</a:t>
            </a:r>
            <a:r>
              <a:rPr lang="en-US" altLang="zh-CN" sz="2550" i="1" spc="25" baseline="-25000" dirty="0" smtClean="0">
                <a:latin typeface="宋体"/>
                <a:cs typeface="宋体"/>
              </a:rPr>
              <a:t>1</a:t>
            </a:r>
            <a:endParaRPr lang="zh-CN" altLang="en-US" sz="2000" i="1" baseline="-25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43000" y="5194290"/>
                <a:ext cx="64008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94290"/>
                <a:ext cx="640080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48000" y="4646438"/>
                <a:ext cx="2042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646438"/>
                <a:ext cx="204286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956692" y="5753400"/>
                <a:ext cx="2225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692" y="5753400"/>
                <a:ext cx="222548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506082" y="3276600"/>
                <a:ext cx="1804661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82" y="3276600"/>
                <a:ext cx="1804661" cy="66499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感知机学习策</a:t>
            </a:r>
            <a:r>
              <a:rPr dirty="0"/>
              <a:t>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36585"/>
            <a:ext cx="7857490" cy="3727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 smtClean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 err="1" smtClean="0">
                <a:latin typeface="宋体"/>
                <a:cs typeface="宋体"/>
              </a:rPr>
              <a:t>另一选择</a:t>
            </a:r>
            <a:r>
              <a:rPr sz="2600" spc="-20" dirty="0" err="1">
                <a:latin typeface="宋体"/>
                <a:cs typeface="宋体"/>
              </a:rPr>
              <a:t>：误分类点到超平面的总距离</a:t>
            </a:r>
            <a:r>
              <a:rPr sz="2600" spc="-30" dirty="0" smtClean="0">
                <a:latin typeface="宋体"/>
                <a:cs typeface="宋体"/>
              </a:rPr>
              <a:t>：</a:t>
            </a:r>
            <a:endParaRPr lang="en-US" sz="2600" spc="-30" dirty="0" smtClean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endParaRPr sz="2600" dirty="0">
              <a:latin typeface="宋体"/>
              <a:cs typeface="宋体"/>
            </a:endParaRPr>
          </a:p>
          <a:p>
            <a:pPr marL="262255" indent="-249554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距离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62255" marR="5277485">
              <a:lnSpc>
                <a:spcPct val="122200"/>
              </a:lnSpc>
            </a:pPr>
            <a:r>
              <a:rPr sz="2550" spc="35" dirty="0">
                <a:latin typeface="宋体"/>
                <a:cs typeface="宋体"/>
              </a:rPr>
              <a:t>误分类点</a:t>
            </a:r>
            <a:r>
              <a:rPr sz="2550" spc="25" dirty="0">
                <a:latin typeface="宋体"/>
                <a:cs typeface="宋体"/>
              </a:rPr>
              <a:t>：</a:t>
            </a:r>
            <a:r>
              <a:rPr sz="2550" spc="10" dirty="0">
                <a:latin typeface="宋体"/>
                <a:cs typeface="宋体"/>
              </a:rPr>
              <a:t> </a:t>
            </a:r>
            <a:endParaRPr lang="en-US" sz="2550" spc="10" dirty="0" smtClean="0">
              <a:latin typeface="宋体"/>
              <a:cs typeface="宋体"/>
            </a:endParaRPr>
          </a:p>
          <a:p>
            <a:pPr marL="262255" marR="5277485">
              <a:lnSpc>
                <a:spcPct val="122200"/>
              </a:lnSpc>
            </a:pPr>
            <a:r>
              <a:rPr sz="2550" spc="35" dirty="0" err="1" smtClean="0">
                <a:latin typeface="宋体"/>
                <a:cs typeface="宋体"/>
              </a:rPr>
              <a:t>误分类点距离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262255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总距离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1452" y="4569342"/>
            <a:ext cx="1999614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1452" y="3234894"/>
            <a:ext cx="2161032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7861" y="3667709"/>
            <a:ext cx="1999487" cy="722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8196" y="4502862"/>
            <a:ext cx="2819400" cy="792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16334" y="2045296"/>
                <a:ext cx="2647713" cy="983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334" y="2045296"/>
                <a:ext cx="2647713" cy="9831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368951" y="5445009"/>
                <a:ext cx="3343148" cy="655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951" y="5445009"/>
                <a:ext cx="3343148" cy="6554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8069"/>
      </p:ext>
    </p:extLst>
  </p:cSld>
  <p:clrMapOvr>
    <a:masterClrMapping/>
  </p:clrMapOvr>
</p:sld>
</file>

<file path=ppt/theme/theme1.xml><?xml version="1.0" encoding="utf-8"?>
<a:theme xmlns:a="http://schemas.openxmlformats.org/drawingml/2006/main" name="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董.pptx" id="{53DC6C71-A230-4371-BBA6-DDDE53A86B5A}" vid="{FCF426DE-9AD6-4247-BF7F-EC1FF544EEF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董</Template>
  <TotalTime>288</TotalTime>
  <Words>515</Words>
  <Application>Microsoft Office PowerPoint</Application>
  <PresentationFormat>全屏显示(4:3)</PresentationFormat>
  <Paragraphs>147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Calibri Light</vt:lpstr>
      <vt:lpstr>Cambria Math</vt:lpstr>
      <vt:lpstr>Constantia</vt:lpstr>
      <vt:lpstr>Times New Roman</vt:lpstr>
      <vt:lpstr>Wingdings</vt:lpstr>
      <vt:lpstr>董</vt:lpstr>
      <vt:lpstr>PowerPoint 演示文稿</vt:lpstr>
      <vt:lpstr>PowerPoint 演示文稿</vt:lpstr>
      <vt:lpstr>一、感知机</vt:lpstr>
      <vt:lpstr>感知机(Perceptron)</vt:lpstr>
      <vt:lpstr>感知机模型</vt:lpstr>
      <vt:lpstr>感知机模型</vt:lpstr>
      <vt:lpstr>二、感知机学习策略</vt:lpstr>
      <vt:lpstr>感知机学习策略</vt:lpstr>
      <vt:lpstr>感知机学习策略</vt:lpstr>
      <vt:lpstr>感知机学习策略</vt:lpstr>
      <vt:lpstr>感知机学习算法</vt:lpstr>
      <vt:lpstr>PowerPoint 演示文稿</vt:lpstr>
      <vt:lpstr>PowerPoint 演示文稿</vt:lpstr>
      <vt:lpstr>感知机学习算法</vt:lpstr>
      <vt:lpstr>感知机学习算法</vt:lpstr>
      <vt:lpstr>感知机学习算法</vt:lpstr>
      <vt:lpstr>PowerPoint 演示文稿</vt:lpstr>
      <vt:lpstr>感知机学习算法</vt:lpstr>
      <vt:lpstr>感知机学习算法</vt:lpstr>
      <vt:lpstr>感知机学习算法</vt:lpstr>
      <vt:lpstr>感知机学习算法</vt:lpstr>
      <vt:lpstr>感知机学习算法</vt:lpstr>
      <vt:lpstr>感知机学习算法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qwdong</cp:lastModifiedBy>
  <cp:revision>24</cp:revision>
  <dcterms:created xsi:type="dcterms:W3CDTF">2019-02-12T08:27:28Z</dcterms:created>
  <dcterms:modified xsi:type="dcterms:W3CDTF">2020-03-09T01:23:39Z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2016-08-09T00:00:00Z</vt:filetime>
  </property>
  <property fmtid="{D5CDD505-2E9C-101B-9397-08002B2CF9AE}" pid="3" name="LastSaved">
    <vt:filetime>2019-02-12T00:00:00Z</vt:filetime>
  </property>
</Properties>
</file>