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media/image9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0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9.jpg" ContentType="image/jpg"/>
  <Override PartName="/ppt/media/image20.jpg" ContentType="image/jp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1.jpg" ContentType="image/jpg"/>
  <Override PartName="/ppt/notesSlides/notesSlide10.xml" ContentType="application/vnd.openxmlformats-officedocument.presentationml.notesSlide+xml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notesSlides/notesSlide11.xml" ContentType="application/vnd.openxmlformats-officedocument.presentationml.notesSlide+xml"/>
  <Override PartName="/ppt/media/image27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8.jpg" ContentType="image/jpg"/>
  <Override PartName="/ppt/media/image29.jpg" ContentType="image/jpg"/>
  <Override PartName="/ppt/media/image30.jpg" ContentType="image/jp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notesSlides/notesSlide17.xml" ContentType="application/vnd.openxmlformats-officedocument.presentationml.notesSlide+xml"/>
  <Override PartName="/ppt/media/image35.jpg" ContentType="image/jpg"/>
  <Override PartName="/ppt/notesSlides/notesSlide18.xml" ContentType="application/vnd.openxmlformats-officedocument.presentationml.notesSlide+xml"/>
  <Override PartName="/ppt/media/image36.jpg" ContentType="image/jpg"/>
  <Override PartName="/ppt/notesSlides/notesSlide19.xml" ContentType="application/vnd.openxmlformats-officedocument.presentationml.notesSlide+xml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5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33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1900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045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8291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9204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6951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8286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445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413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548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7233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014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0580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703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602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951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271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4099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918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0680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735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42999" cy="11223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58" y="3"/>
            <a:ext cx="687050" cy="9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1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3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82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43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561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004646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3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6546"/>
            <a:ext cx="7886700" cy="1080039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9905"/>
            <a:ext cx="7886700" cy="4722250"/>
          </a:xfrm>
        </p:spPr>
        <p:txBody>
          <a:bodyPr/>
          <a:lstStyle>
            <a:lvl1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4"/>
          <p:cNvSpPr txBox="1">
            <a:spLocks/>
          </p:cNvSpPr>
          <p:nvPr/>
        </p:nvSpPr>
        <p:spPr>
          <a:xfrm>
            <a:off x="4214061" y="6483712"/>
            <a:ext cx="646232" cy="26664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8D74C0-279B-4CA7-B242-86446B2938C3}" type="slidenum">
              <a:rPr lang="zh-CN" altLang="en-US" sz="135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sz="135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113925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0294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7505" y="6466991"/>
            <a:ext cx="10959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54884E3-5FEF-4E80-B05D-959E2BC66694}" type="datetime1">
              <a:rPr lang="zh-CN" altLang="en-US" sz="1350" smtClean="0">
                <a:solidFill>
                  <a:srgbClr val="E7E6E6">
                    <a:lumMod val="50000"/>
                  </a:srgbClr>
                </a:solidFill>
              </a:rPr>
              <a:pPr/>
              <a:t>2020/3/16</a:t>
            </a:fld>
            <a:endParaRPr lang="zh-CN" altLang="en-US" sz="135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12" y="6424607"/>
            <a:ext cx="288638" cy="3848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95850" y="6455450"/>
            <a:ext cx="19912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900" kern="1300" spc="23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华东师范大学数据科学与工程学院</a:t>
            </a:r>
            <a:endParaRPr lang="en-US" altLang="zh-CN" sz="900" kern="1300" spc="23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Data Science and Engineering at ECNU</a:t>
            </a:r>
            <a:endParaRPr lang="zh-CN" altLang="en-US" sz="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7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10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0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08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68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09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24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0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44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10.jpg"/><Relationship Id="rId7" Type="http://schemas.openxmlformats.org/officeDocument/2006/relationships/image" Target="../media/image8.png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jpg"/><Relationship Id="rId5" Type="http://schemas.openxmlformats.org/officeDocument/2006/relationships/image" Target="../media/image6.png"/><Relationship Id="rId15" Type="http://schemas.openxmlformats.org/officeDocument/2006/relationships/image" Target="../media/image19.jpg"/><Relationship Id="rId10" Type="http://schemas.openxmlformats.org/officeDocument/2006/relationships/image" Target="../media/image14.jpg"/><Relationship Id="rId4" Type="http://schemas.openxmlformats.org/officeDocument/2006/relationships/image" Target="../media/image5.png"/><Relationship Id="rId9" Type="http://schemas.openxmlformats.org/officeDocument/2006/relationships/image" Target="../media/image13.jp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6928" y="0"/>
            <a:ext cx="4767072" cy="606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945" cy="1020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425"/>
            <a:ext cx="91440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0" y="1737360"/>
            <a:ext cx="2651760" cy="2468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距离度</a:t>
            </a:r>
            <a:r>
              <a:rPr dirty="0"/>
              <a:t>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2021258"/>
            <a:ext cx="169672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Lp</a:t>
            </a:r>
            <a:r>
              <a:rPr sz="2550" spc="35" dirty="0">
                <a:latin typeface="宋体"/>
                <a:cs typeface="宋体"/>
              </a:rPr>
              <a:t>距离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446833"/>
            <a:ext cx="1988820" cy="228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欧式距</a:t>
            </a:r>
            <a:r>
              <a:rPr sz="2600" spc="-30" dirty="0">
                <a:latin typeface="宋体"/>
                <a:cs typeface="宋体"/>
              </a:rPr>
              <a:t>离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曼哈顿距</a:t>
            </a:r>
            <a:r>
              <a:rPr sz="2600" spc="-30" dirty="0">
                <a:latin typeface="宋体"/>
                <a:cs typeface="宋体"/>
              </a:rPr>
              <a:t>离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L</a:t>
            </a:r>
            <a:r>
              <a:rPr sz="2550" spc="25" dirty="0">
                <a:latin typeface="Constantia"/>
                <a:cs typeface="Constantia"/>
              </a:rPr>
              <a:t>∞</a:t>
            </a:r>
            <a:r>
              <a:rPr sz="2550" spc="35" dirty="0">
                <a:latin typeface="宋体"/>
                <a:cs typeface="宋体"/>
              </a:rPr>
              <a:t>距</a:t>
            </a:r>
            <a:r>
              <a:rPr sz="2550" spc="25" dirty="0">
                <a:latin typeface="宋体"/>
                <a:cs typeface="宋体"/>
              </a:rPr>
              <a:t>离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9462" y="3429000"/>
            <a:ext cx="4022725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1304" y="2350007"/>
            <a:ext cx="4203192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0216" y="1542288"/>
            <a:ext cx="2926080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4560" y="3429000"/>
            <a:ext cx="3877055" cy="1078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6207" y="4782311"/>
            <a:ext cx="3206496" cy="719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15311" y="5876544"/>
            <a:ext cx="3831336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距离度</a:t>
            </a:r>
            <a:r>
              <a:rPr dirty="0"/>
              <a:t>量</a:t>
            </a:r>
          </a:p>
        </p:txBody>
      </p:sp>
      <p:sp>
        <p:nvSpPr>
          <p:cNvPr id="3" name="object 3"/>
          <p:cNvSpPr/>
          <p:nvPr/>
        </p:nvSpPr>
        <p:spPr>
          <a:xfrm>
            <a:off x="2444495" y="1990344"/>
            <a:ext cx="4117848" cy="3742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K</a:t>
            </a:r>
            <a:r>
              <a:rPr spc="10" dirty="0"/>
              <a:t>值的选</a:t>
            </a:r>
            <a:r>
              <a:rPr dirty="0"/>
              <a:t>择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35" dirty="0"/>
              <a:t>如果选择较小的</a:t>
            </a:r>
            <a:r>
              <a:rPr spc="20" dirty="0">
                <a:latin typeface="Constantia"/>
                <a:cs typeface="Constantia"/>
              </a:rPr>
              <a:t>K</a:t>
            </a:r>
            <a:r>
              <a:rPr spc="25" dirty="0"/>
              <a:t>值</a:t>
            </a:r>
            <a:endParaRPr sz="2450" dirty="0">
              <a:latin typeface="Constantia"/>
              <a:cs typeface="Constantia"/>
            </a:endParaRPr>
          </a:p>
          <a:p>
            <a:pPr marL="652780" marR="5080" indent="-247015">
              <a:lnSpc>
                <a:spcPct val="100000"/>
              </a:lnSpc>
              <a:spcBef>
                <a:spcPts val="600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/>
              <a:t>“学</a:t>
            </a:r>
            <a:r>
              <a:rPr sz="2400" spc="-600" dirty="0"/>
              <a:t> </a:t>
            </a:r>
            <a:r>
              <a:rPr sz="2400" dirty="0"/>
              <a:t>习”的近似误差（</a:t>
            </a:r>
            <a:r>
              <a:rPr sz="2400" spc="-15" dirty="0">
                <a:latin typeface="Constantia"/>
                <a:cs typeface="Constantia"/>
              </a:rPr>
              <a:t>app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9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xim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dirty="0"/>
              <a:t>会减小，但 “学习”的估计误差（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im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/>
              <a:t>会增大，</a:t>
            </a:r>
            <a:endParaRPr sz="2400" dirty="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/>
              <a:t>噪声敏感</a:t>
            </a:r>
            <a:endParaRPr sz="2400" dirty="0">
              <a:latin typeface="Wingdings"/>
              <a:cs typeface="Wingdings"/>
            </a:endParaRPr>
          </a:p>
          <a:p>
            <a:pPr marL="652780" marR="131445" indent="-24701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5" dirty="0">
                <a:latin typeface="Constantia"/>
                <a:cs typeface="Constantia"/>
              </a:rPr>
              <a:t>K</a:t>
            </a:r>
            <a:r>
              <a:rPr sz="2400" dirty="0"/>
              <a:t>值的减小就意味着整体模型变得复杂，容易发生过</a:t>
            </a:r>
            <a:r>
              <a:rPr sz="2400" spc="-600" dirty="0"/>
              <a:t> </a:t>
            </a:r>
            <a:r>
              <a:rPr sz="2400" dirty="0"/>
              <a:t>拟 合</a:t>
            </a:r>
            <a:r>
              <a:rPr sz="2400" spc="-10" dirty="0" smtClean="0">
                <a:latin typeface="Constantia"/>
                <a:cs typeface="Constantia"/>
              </a:rPr>
              <a:t>.</a:t>
            </a:r>
            <a:endParaRPr sz="3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35" dirty="0"/>
              <a:t>如果选择较大的</a:t>
            </a:r>
            <a:r>
              <a:rPr spc="20" dirty="0">
                <a:latin typeface="Constantia"/>
                <a:cs typeface="Constantia"/>
              </a:rPr>
              <a:t>K</a:t>
            </a:r>
            <a:r>
              <a:rPr spc="35" dirty="0"/>
              <a:t>值</a:t>
            </a:r>
            <a:r>
              <a:rPr spc="25" dirty="0"/>
              <a:t>，</a:t>
            </a:r>
            <a:endParaRPr sz="2450" dirty="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600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/>
              <a:t>减少学习的估计误差，但缺点是学习的近似误差会增大</a:t>
            </a:r>
            <a:r>
              <a:rPr sz="2400" spc="-10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5" dirty="0">
                <a:latin typeface="Constantia"/>
                <a:cs typeface="Constantia"/>
              </a:rPr>
              <a:t>K</a:t>
            </a:r>
            <a:r>
              <a:rPr sz="2400" dirty="0"/>
              <a:t>值的增大</a:t>
            </a:r>
            <a:r>
              <a:rPr sz="2400" spc="-600" dirty="0"/>
              <a:t> </a:t>
            </a:r>
            <a:r>
              <a:rPr sz="2400" dirty="0"/>
              <a:t>就意味着整体的模型变得简单</a:t>
            </a:r>
            <a:r>
              <a:rPr sz="2400" spc="-10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分类决策规</a:t>
            </a:r>
            <a:r>
              <a:rPr dirty="0"/>
              <a:t>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52908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多数表决规则（经验风险最小化</a:t>
            </a:r>
            <a:r>
              <a:rPr sz="2600" spc="-30" dirty="0">
                <a:latin typeface="宋体"/>
                <a:cs typeface="宋体"/>
              </a:rPr>
              <a:t>）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0864" y="2359151"/>
            <a:ext cx="2240280" cy="34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0864" y="3745992"/>
            <a:ext cx="3023616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0864" y="4401311"/>
            <a:ext cx="4288536" cy="932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7115" y="2399058"/>
            <a:ext cx="946150" cy="1828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indent="-6350">
              <a:lnSpc>
                <a:spcPct val="100000"/>
              </a:lnSpc>
            </a:pPr>
            <a:r>
              <a:rPr sz="1800" dirty="0">
                <a:latin typeface="宋体"/>
                <a:cs typeface="宋体"/>
              </a:rPr>
              <a:t>分类函数</a:t>
            </a: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lang="en-US" sz="2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lang="en-US" sz="21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8415">
              <a:lnSpc>
                <a:spcPts val="2155"/>
              </a:lnSpc>
            </a:pPr>
            <a:r>
              <a:rPr sz="1800" dirty="0">
                <a:latin typeface="宋体"/>
                <a:cs typeface="宋体"/>
              </a:rPr>
              <a:t>误分类率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5344" y="2855451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损失函数：       </a:t>
            </a:r>
            <a:r>
              <a:rPr lang="en-US" altLang="zh-CN" dirty="0" smtClean="0"/>
              <a:t>0-1</a:t>
            </a:r>
            <a:r>
              <a:rPr lang="zh-CN" altLang="en-US" dirty="0" smtClean="0"/>
              <a:t>损失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三、</a:t>
            </a:r>
            <a:r>
              <a:rPr i="1" dirty="0">
                <a:latin typeface="Calibri"/>
                <a:cs typeface="Calibri"/>
              </a:rPr>
              <a:t>k</a:t>
            </a:r>
            <a:r>
              <a:rPr i="1" spc="20" dirty="0">
                <a:latin typeface="Calibri"/>
                <a:cs typeface="Calibri"/>
              </a:rPr>
              <a:t> </a:t>
            </a:r>
            <a:r>
              <a:rPr spc="10" dirty="0"/>
              <a:t>近邻法的实现：</a:t>
            </a:r>
            <a:r>
              <a:rPr i="1" spc="-160" dirty="0">
                <a:latin typeface="Calibri"/>
                <a:cs typeface="Calibri"/>
              </a:rPr>
              <a:t>k</a:t>
            </a:r>
            <a:r>
              <a:rPr i="1" dirty="0">
                <a:latin typeface="Calibri"/>
                <a:cs typeface="Calibri"/>
              </a:rPr>
              <a:t>d</a:t>
            </a:r>
            <a:r>
              <a:rPr i="1" spc="15" dirty="0">
                <a:latin typeface="Calibri"/>
                <a:cs typeface="Calibri"/>
              </a:rPr>
              <a:t> </a:t>
            </a:r>
            <a:r>
              <a:rPr dirty="0"/>
              <a:t>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724078"/>
            <a:ext cx="1826895" cy="1038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构</a:t>
            </a:r>
            <a:r>
              <a:rPr sz="2550" spc="25" dirty="0">
                <a:latin typeface="宋体"/>
                <a:cs typeface="宋体"/>
              </a:rPr>
              <a:t>造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i="1" spc="-50" dirty="0">
                <a:latin typeface="Constantia"/>
                <a:cs typeface="Constantia"/>
              </a:rPr>
              <a:t>k</a:t>
            </a:r>
            <a:r>
              <a:rPr sz="2550" i="1" spc="10" dirty="0">
                <a:latin typeface="Constantia"/>
                <a:cs typeface="Constantia"/>
              </a:rPr>
              <a:t>d</a:t>
            </a:r>
            <a:r>
              <a:rPr sz="2550" i="1" spc="60" dirty="0">
                <a:latin typeface="Constantia"/>
                <a:cs typeface="Constantia"/>
              </a:rPr>
              <a:t> </a:t>
            </a:r>
            <a:r>
              <a:rPr sz="2550" spc="25" dirty="0">
                <a:latin typeface="宋体"/>
                <a:cs typeface="宋体"/>
              </a:rPr>
              <a:t>树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搜</a:t>
            </a:r>
            <a:r>
              <a:rPr sz="2550" spc="25" dirty="0">
                <a:latin typeface="宋体"/>
                <a:cs typeface="宋体"/>
              </a:rPr>
              <a:t>索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i="1" spc="-50" dirty="0">
                <a:latin typeface="Constantia"/>
                <a:cs typeface="Constantia"/>
              </a:rPr>
              <a:t>k</a:t>
            </a:r>
            <a:r>
              <a:rPr sz="2550" i="1" spc="10" dirty="0">
                <a:latin typeface="Constantia"/>
                <a:cs typeface="Constantia"/>
              </a:rPr>
              <a:t>d</a:t>
            </a:r>
            <a:r>
              <a:rPr sz="2550" i="1" spc="60" dirty="0">
                <a:latin typeface="Constantia"/>
                <a:cs typeface="Constantia"/>
              </a:rPr>
              <a:t> </a:t>
            </a:r>
            <a:r>
              <a:rPr sz="2550" spc="25" dirty="0">
                <a:latin typeface="宋体"/>
                <a:cs typeface="宋体"/>
              </a:rPr>
              <a:t>树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1379855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Calibri"/>
                <a:cs typeface="Calibri"/>
              </a:rPr>
              <a:t>K</a:t>
            </a:r>
            <a:r>
              <a:rPr sz="4950" spc="5" dirty="0">
                <a:solidFill>
                  <a:srgbClr val="004646"/>
                </a:solidFill>
                <a:latin typeface="Calibri"/>
                <a:cs typeface="Calibri"/>
              </a:rPr>
              <a:t>D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树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81781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2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-30" dirty="0">
                <a:latin typeface="Constantia"/>
                <a:cs typeface="Constantia"/>
              </a:rPr>
              <a:t>k</a:t>
            </a:r>
            <a:r>
              <a:rPr sz="2550" spc="15" dirty="0">
                <a:latin typeface="Constantia"/>
                <a:cs typeface="Constantia"/>
              </a:rPr>
              <a:t>d</a:t>
            </a:r>
            <a:r>
              <a:rPr sz="2550" spc="35" dirty="0">
                <a:latin typeface="宋体"/>
                <a:cs typeface="宋体"/>
              </a:rPr>
              <a:t>树是一种对</a:t>
            </a:r>
            <a:r>
              <a:rPr sz="2550" spc="20" dirty="0">
                <a:latin typeface="Constantia"/>
                <a:cs typeface="Constantia"/>
              </a:rPr>
              <a:t>K</a:t>
            </a:r>
            <a:r>
              <a:rPr sz="2550" spc="35" dirty="0">
                <a:latin typeface="宋体"/>
                <a:cs typeface="宋体"/>
              </a:rPr>
              <a:t>维空间中的实例点进行存储以便对其</a:t>
            </a:r>
            <a:r>
              <a:rPr sz="2550" spc="25" dirty="0">
                <a:latin typeface="宋体"/>
                <a:cs typeface="宋体"/>
              </a:rPr>
              <a:t>进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行快速检索的树形数据结构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628650" y="1469905"/>
            <a:ext cx="7886700" cy="3070070"/>
          </a:xfrm>
          <a:prstGeom prst="rect">
            <a:avLst/>
          </a:prstGeom>
        </p:spPr>
        <p:txBody>
          <a:bodyPr vert="horz" wrap="square" lIns="0" tIns="87121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20" dirty="0">
                <a:latin typeface="Constantia"/>
                <a:cs typeface="Constantia"/>
              </a:rPr>
              <a:t>Kd</a:t>
            </a:r>
            <a:r>
              <a:rPr spc="35" dirty="0"/>
              <a:t>树是二叉树，表示对</a:t>
            </a:r>
            <a:r>
              <a:rPr spc="20" dirty="0">
                <a:latin typeface="Constantia"/>
                <a:cs typeface="Constantia"/>
              </a:rPr>
              <a:t>K</a:t>
            </a:r>
            <a:r>
              <a:rPr spc="35" dirty="0"/>
              <a:t>维空间的一个划</a:t>
            </a:r>
            <a:r>
              <a:rPr spc="25" dirty="0"/>
              <a:t>分</a:t>
            </a:r>
            <a:endParaRPr sz="2450" dirty="0">
              <a:latin typeface="Constantia"/>
              <a:cs typeface="Constantia"/>
            </a:endParaRPr>
          </a:p>
          <a:p>
            <a:pPr marL="287020" marR="5080">
              <a:lnSpc>
                <a:spcPct val="150000"/>
              </a:lnSpc>
              <a:spcBef>
                <a:spcPts val="115"/>
              </a:spcBef>
            </a:pPr>
            <a:r>
              <a:rPr sz="2600" spc="-20" dirty="0"/>
              <a:t>（</a:t>
            </a:r>
            <a:r>
              <a:rPr sz="2600" spc="-10" dirty="0">
                <a:latin typeface="Constantia"/>
                <a:cs typeface="Constantia"/>
              </a:rPr>
              <a:t>par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0" dirty="0">
                <a:latin typeface="Constantia"/>
                <a:cs typeface="Constantia"/>
              </a:rPr>
              <a:t>ion).</a:t>
            </a:r>
            <a:r>
              <a:rPr sz="2600" spc="-20" dirty="0"/>
              <a:t>构造</a:t>
            </a:r>
            <a:r>
              <a:rPr sz="2600" spc="-15" dirty="0">
                <a:latin typeface="Constantia"/>
                <a:cs typeface="Constantia"/>
              </a:rPr>
              <a:t>Kd</a:t>
            </a:r>
            <a:r>
              <a:rPr sz="2600" spc="-20" dirty="0"/>
              <a:t>树</a:t>
            </a:r>
            <a:r>
              <a:rPr sz="2600" spc="-30" dirty="0"/>
              <a:t>相</a:t>
            </a:r>
            <a:r>
              <a:rPr sz="2600" spc="-635" dirty="0"/>
              <a:t> </a:t>
            </a:r>
            <a:r>
              <a:rPr sz="2600" spc="-20" dirty="0"/>
              <a:t>当于不断地用垂直于坐标轴</a:t>
            </a:r>
            <a:r>
              <a:rPr sz="2600" spc="-30" dirty="0"/>
              <a:t>的</a:t>
            </a:r>
            <a:r>
              <a:rPr sz="2600" spc="-20" dirty="0"/>
              <a:t> 超平面将k维空间切分，构成一系列的k维超矩形区 域</a:t>
            </a:r>
            <a:r>
              <a:rPr sz="2600" spc="-10" dirty="0" smtClean="0">
                <a:latin typeface="Constantia"/>
                <a:cs typeface="Constantia"/>
              </a:rPr>
              <a:t>.</a:t>
            </a:r>
            <a:r>
              <a:rPr lang="en-US" sz="2600" spc="-10" dirty="0" smtClean="0">
                <a:latin typeface="Constantia"/>
                <a:cs typeface="Constantia"/>
              </a:rPr>
              <a:t> </a:t>
            </a:r>
            <a:r>
              <a:rPr sz="2600" spc="-15" dirty="0" err="1" smtClean="0">
                <a:latin typeface="Constantia"/>
                <a:cs typeface="Constantia"/>
              </a:rPr>
              <a:t>Kd</a:t>
            </a:r>
            <a:r>
              <a:rPr sz="2600" spc="-20" dirty="0" err="1"/>
              <a:t>树的每个结点对应于一个</a:t>
            </a:r>
            <a:r>
              <a:rPr sz="2600" spc="-10" dirty="0" err="1">
                <a:latin typeface="Constantia"/>
                <a:cs typeface="Constantia"/>
              </a:rPr>
              <a:t>k</a:t>
            </a:r>
            <a:r>
              <a:rPr sz="2600" spc="-20" dirty="0" err="1"/>
              <a:t>维超矩形区域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1379855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Calibri"/>
                <a:cs typeface="Calibri"/>
              </a:rPr>
              <a:t>K</a:t>
            </a:r>
            <a:r>
              <a:rPr sz="4950" spc="5" dirty="0">
                <a:solidFill>
                  <a:srgbClr val="004646"/>
                </a:solidFill>
                <a:latin typeface="Calibri"/>
                <a:cs typeface="Calibri"/>
              </a:rPr>
              <a:t>D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树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201676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构造</a:t>
            </a:r>
            <a:r>
              <a:rPr sz="2550" spc="-30" dirty="0">
                <a:latin typeface="Constantia"/>
                <a:cs typeface="Constantia"/>
              </a:rPr>
              <a:t>k</a:t>
            </a:r>
            <a:r>
              <a:rPr sz="2550" spc="15" dirty="0">
                <a:latin typeface="Constantia"/>
                <a:cs typeface="Constantia"/>
              </a:rPr>
              <a:t>d</a:t>
            </a:r>
            <a:r>
              <a:rPr sz="2550" spc="35" dirty="0">
                <a:latin typeface="宋体"/>
                <a:cs typeface="宋体"/>
              </a:rPr>
              <a:t>树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033958"/>
            <a:ext cx="6257925" cy="818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对深度为</a:t>
            </a:r>
            <a:r>
              <a:rPr sz="2550" spc="5" dirty="0">
                <a:latin typeface="Constantia"/>
                <a:cs typeface="Constantia"/>
              </a:rPr>
              <a:t>j</a:t>
            </a:r>
            <a:r>
              <a:rPr sz="2550" spc="35" dirty="0">
                <a:latin typeface="宋体"/>
                <a:cs typeface="宋体"/>
              </a:rPr>
              <a:t>的节点，选择</a:t>
            </a:r>
            <a:r>
              <a:rPr sz="2550" spc="15" dirty="0">
                <a:latin typeface="Constantia"/>
                <a:cs typeface="Constantia"/>
              </a:rPr>
              <a:t>x</a:t>
            </a:r>
            <a:r>
              <a:rPr sz="2475" baseline="21885" dirty="0">
                <a:latin typeface="Constantia"/>
                <a:cs typeface="Constantia"/>
              </a:rPr>
              <a:t>l</a:t>
            </a:r>
            <a:r>
              <a:rPr sz="2550" spc="35" dirty="0">
                <a:latin typeface="宋体"/>
                <a:cs typeface="宋体"/>
              </a:rPr>
              <a:t>为切分的坐标</a:t>
            </a:r>
            <a:r>
              <a:rPr sz="2550" spc="25" dirty="0">
                <a:latin typeface="宋体"/>
                <a:cs typeface="宋体"/>
              </a:rPr>
              <a:t>轴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ts val="3020"/>
              </a:lnSpc>
              <a:spcBef>
                <a:spcPts val="6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例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5232" y="2526792"/>
            <a:ext cx="6638544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5976" y="1996439"/>
            <a:ext cx="2432304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8511" y="3255264"/>
            <a:ext cx="3499103" cy="3054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4" y="3182111"/>
            <a:ext cx="3627120" cy="3099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5248275" cy="177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Calibri"/>
                <a:cs typeface="Calibri"/>
              </a:rPr>
              <a:t>K</a:t>
            </a:r>
            <a:r>
              <a:rPr sz="4950" spc="5" dirty="0">
                <a:solidFill>
                  <a:srgbClr val="004646"/>
                </a:solidFill>
                <a:latin typeface="Calibri"/>
                <a:cs typeface="Calibri"/>
              </a:rPr>
              <a:t>D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树</a:t>
            </a:r>
            <a:endParaRPr sz="4950">
              <a:latin typeface="微软雅黑"/>
              <a:cs typeface="微软雅黑"/>
            </a:endParaRPr>
          </a:p>
          <a:p>
            <a:pPr marL="31750">
              <a:lnSpc>
                <a:spcPct val="100000"/>
              </a:lnSpc>
              <a:spcBef>
                <a:spcPts val="20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{(2</a:t>
            </a:r>
            <a:r>
              <a:rPr sz="2550" spc="5" dirty="0">
                <a:latin typeface="Constantia"/>
                <a:cs typeface="Constantia"/>
              </a:rPr>
              <a:t>,3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5" dirty="0">
                <a:latin typeface="Constantia"/>
                <a:cs typeface="Constantia"/>
              </a:rPr>
              <a:t>5,</a:t>
            </a:r>
            <a:r>
              <a:rPr sz="2550" spc="15" dirty="0">
                <a:latin typeface="Constantia"/>
                <a:cs typeface="Constantia"/>
              </a:rPr>
              <a:t>4)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(9</a:t>
            </a:r>
            <a:r>
              <a:rPr sz="2550" spc="10" dirty="0">
                <a:latin typeface="Constantia"/>
                <a:cs typeface="Constantia"/>
              </a:rPr>
              <a:t>,6)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(4</a:t>
            </a:r>
            <a:r>
              <a:rPr sz="2550" spc="5" dirty="0">
                <a:latin typeface="Constantia"/>
                <a:cs typeface="Constantia"/>
              </a:rPr>
              <a:t>,7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(8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0" dirty="0">
                <a:latin typeface="Constantia"/>
                <a:cs typeface="Constantia"/>
              </a:rPr>
              <a:t>1)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5" dirty="0">
                <a:latin typeface="Constantia"/>
                <a:cs typeface="Constantia"/>
              </a:rPr>
              <a:t>7,</a:t>
            </a:r>
            <a:r>
              <a:rPr sz="2550" spc="15" dirty="0">
                <a:latin typeface="Constantia"/>
                <a:cs typeface="Constantia"/>
              </a:rPr>
              <a:t>2)}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  <a:p>
            <a:pPr marL="31750">
              <a:lnSpc>
                <a:spcPct val="1000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建立索</a:t>
            </a:r>
            <a:r>
              <a:rPr sz="2600" spc="-30" dirty="0">
                <a:latin typeface="宋体"/>
                <a:cs typeface="宋体"/>
              </a:rPr>
              <a:t>引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5127" y="2709672"/>
            <a:ext cx="5760720" cy="3602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K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spc="10" dirty="0"/>
              <a:t>树搜</a:t>
            </a:r>
            <a:r>
              <a:rPr dirty="0"/>
              <a:t>索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690691"/>
            <a:ext cx="5327904" cy="4498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椭圆 3"/>
          <p:cNvSpPr/>
          <p:nvPr/>
        </p:nvSpPr>
        <p:spPr>
          <a:xfrm>
            <a:off x="7239000" y="914400"/>
            <a:ext cx="504000" cy="504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8048417" y="1747935"/>
            <a:ext cx="504000" cy="504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60705" y="1751045"/>
            <a:ext cx="504000" cy="504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529255" y="2819400"/>
            <a:ext cx="504000" cy="504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520149" y="2819400"/>
            <a:ext cx="504000" cy="504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11406" y="2819400"/>
            <a:ext cx="504000" cy="504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520331" y="2819400"/>
            <a:ext cx="504000" cy="504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4" idx="3"/>
            <a:endCxn id="6" idx="7"/>
          </p:cNvCxnSpPr>
          <p:nvPr/>
        </p:nvCxnSpPr>
        <p:spPr>
          <a:xfrm flipH="1">
            <a:off x="6490896" y="1344591"/>
            <a:ext cx="821913" cy="480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5"/>
            <a:endCxn id="5" idx="0"/>
          </p:cNvCxnSpPr>
          <p:nvPr/>
        </p:nvCxnSpPr>
        <p:spPr>
          <a:xfrm>
            <a:off x="7669191" y="1344591"/>
            <a:ext cx="631226" cy="4033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0"/>
          </p:cNvCxnSpPr>
          <p:nvPr/>
        </p:nvCxnSpPr>
        <p:spPr>
          <a:xfrm flipH="1">
            <a:off x="5763406" y="2251935"/>
            <a:ext cx="547073" cy="567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4"/>
            <a:endCxn id="10" idx="0"/>
          </p:cNvCxnSpPr>
          <p:nvPr/>
        </p:nvCxnSpPr>
        <p:spPr>
          <a:xfrm>
            <a:off x="6312705" y="2255045"/>
            <a:ext cx="459626" cy="564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7" idx="0"/>
          </p:cNvCxnSpPr>
          <p:nvPr/>
        </p:nvCxnSpPr>
        <p:spPr>
          <a:xfrm flipH="1">
            <a:off x="7781255" y="2251935"/>
            <a:ext cx="484525" cy="567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4"/>
            <a:endCxn id="8" idx="0"/>
          </p:cNvCxnSpPr>
          <p:nvPr/>
        </p:nvCxnSpPr>
        <p:spPr>
          <a:xfrm>
            <a:off x="8300417" y="2251935"/>
            <a:ext cx="471732" cy="567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1468" y="1437564"/>
            <a:ext cx="750626" cy="86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63570" y="1105468"/>
            <a:ext cx="1455761" cy="1483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122459" cy="26476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2371" y="4667533"/>
            <a:ext cx="759725" cy="77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9188" y="4726674"/>
            <a:ext cx="832513" cy="759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6703" y="4571999"/>
            <a:ext cx="1819701" cy="14648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22459" y="227387"/>
            <a:ext cx="3412490" cy="0"/>
          </a:xfrm>
          <a:custGeom>
            <a:avLst/>
            <a:gdLst/>
            <a:ahLst/>
            <a:cxnLst/>
            <a:rect l="l" t="t" r="r" b="b"/>
            <a:pathLst>
              <a:path w="3412490">
                <a:moveTo>
                  <a:pt x="0" y="0"/>
                </a:moveTo>
                <a:lnTo>
                  <a:pt x="3411940" y="0"/>
                </a:lnTo>
              </a:path>
            </a:pathLst>
          </a:custGeom>
          <a:ln w="18197">
            <a:solidFill>
              <a:srgbClr val="ACC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86483" y="532086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>
                <a:moveTo>
                  <a:pt x="0" y="0"/>
                </a:moveTo>
                <a:lnTo>
                  <a:pt x="2351963" y="0"/>
                </a:lnTo>
              </a:path>
            </a:pathLst>
          </a:custGeom>
          <a:ln w="27295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1032" y="2846889"/>
            <a:ext cx="2452370" cy="0"/>
          </a:xfrm>
          <a:custGeom>
            <a:avLst/>
            <a:gdLst/>
            <a:ahLst/>
            <a:cxnLst/>
            <a:rect l="l" t="t" r="r" b="b"/>
            <a:pathLst>
              <a:path w="2452370">
                <a:moveTo>
                  <a:pt x="0" y="0"/>
                </a:moveTo>
                <a:lnTo>
                  <a:pt x="2452047" y="0"/>
                </a:lnTo>
              </a:path>
            </a:pathLst>
          </a:custGeom>
          <a:ln w="1819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3737" y="3754163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709" y="0"/>
                </a:lnTo>
              </a:path>
            </a:pathLst>
          </a:custGeom>
          <a:ln w="13647">
            <a:solidFill>
              <a:srgbClr val="9093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3623" y="3829201"/>
            <a:ext cx="2225040" cy="0"/>
          </a:xfrm>
          <a:custGeom>
            <a:avLst/>
            <a:gdLst/>
            <a:ahLst/>
            <a:cxnLst/>
            <a:rect l="l" t="t" r="r" b="b"/>
            <a:pathLst>
              <a:path w="2225040">
                <a:moveTo>
                  <a:pt x="0" y="0"/>
                </a:moveTo>
                <a:lnTo>
                  <a:pt x="2224585" y="0"/>
                </a:lnTo>
              </a:path>
            </a:pathLst>
          </a:custGeom>
          <a:ln w="9098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68954" y="5168512"/>
            <a:ext cx="869315" cy="0"/>
          </a:xfrm>
          <a:custGeom>
            <a:avLst/>
            <a:gdLst/>
            <a:ahLst/>
            <a:cxnLst/>
            <a:rect l="l" t="t" r="r" b="b"/>
            <a:pathLst>
              <a:path w="869315">
                <a:moveTo>
                  <a:pt x="0" y="0"/>
                </a:moveTo>
                <a:lnTo>
                  <a:pt x="868907" y="0"/>
                </a:lnTo>
              </a:path>
            </a:pathLst>
          </a:custGeom>
          <a:ln w="22746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33065" y="61008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664" y="0"/>
                </a:lnTo>
              </a:path>
            </a:pathLst>
          </a:custGeom>
          <a:ln w="13647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2836" y="6100800"/>
            <a:ext cx="1734185" cy="0"/>
          </a:xfrm>
          <a:custGeom>
            <a:avLst/>
            <a:gdLst/>
            <a:ahLst/>
            <a:cxnLst/>
            <a:rect l="l" t="t" r="r" b="b"/>
            <a:pathLst>
              <a:path w="1734184">
                <a:moveTo>
                  <a:pt x="0" y="0"/>
                </a:moveTo>
                <a:lnTo>
                  <a:pt x="1733848" y="0"/>
                </a:lnTo>
              </a:path>
            </a:pathLst>
          </a:custGeom>
          <a:ln w="13647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8173" y="6021214"/>
            <a:ext cx="2320290" cy="0"/>
          </a:xfrm>
          <a:custGeom>
            <a:avLst/>
            <a:gdLst/>
            <a:ahLst/>
            <a:cxnLst/>
            <a:rect l="l" t="t" r="r" b="b"/>
            <a:pathLst>
              <a:path w="2320290">
                <a:moveTo>
                  <a:pt x="0" y="0"/>
                </a:moveTo>
                <a:lnTo>
                  <a:pt x="2320119" y="0"/>
                </a:lnTo>
              </a:path>
            </a:pathLst>
          </a:custGeom>
          <a:ln w="9098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81174" y="0"/>
            <a:ext cx="18669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350" spc="-1085" dirty="0">
                <a:solidFill>
                  <a:srgbClr val="5BA17E"/>
                </a:solidFill>
                <a:latin typeface="宋体"/>
                <a:cs typeface="宋体"/>
              </a:rPr>
              <a:t>二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3502" y="299793"/>
            <a:ext cx="4699000" cy="149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1590" algn="r">
              <a:lnSpc>
                <a:spcPts val="1375"/>
              </a:lnSpc>
            </a:pPr>
            <a:r>
              <a:rPr sz="1250" i="1" spc="-260" dirty="0">
                <a:solidFill>
                  <a:srgbClr val="6B6B6B"/>
                </a:solidFill>
                <a:latin typeface="Arial"/>
                <a:cs typeface="Arial"/>
              </a:rPr>
              <a:t>&gt;"</a:t>
            </a:r>
            <a:endParaRPr sz="1250" dirty="0">
              <a:latin typeface="Arial"/>
              <a:cs typeface="Arial"/>
            </a:endParaRPr>
          </a:p>
          <a:p>
            <a:pPr marR="6985" algn="r">
              <a:lnSpc>
                <a:spcPts val="1075"/>
              </a:lnSpc>
            </a:pPr>
            <a:r>
              <a:rPr sz="1000" spc="-240" dirty="0">
                <a:solidFill>
                  <a:srgbClr val="6B6B6B"/>
                </a:solidFill>
                <a:latin typeface="Arial"/>
                <a:cs typeface="Arial"/>
              </a:rPr>
              <a:t>1</a:t>
            </a:r>
            <a:r>
              <a:rPr sz="1000" spc="114" dirty="0">
                <a:solidFill>
                  <a:srgbClr val="6B6B6B"/>
                </a:solidFill>
                <a:latin typeface="Arial"/>
                <a:cs typeface="Arial"/>
              </a:rPr>
              <a:t>0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spc="35" dirty="0">
                <a:solidFill>
                  <a:srgbClr val="6B6B6B"/>
                </a:solidFill>
                <a:latin typeface="Times New Roman"/>
                <a:cs typeface="Times New Roman"/>
              </a:rPr>
              <a:t>s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3695" algn="l"/>
                <a:tab pos="758190" algn="l"/>
              </a:tabLst>
            </a:pPr>
            <a:r>
              <a:rPr sz="1800" spc="70" dirty="0">
                <a:solidFill>
                  <a:srgbClr val="2F2F2F"/>
                </a:solidFill>
                <a:latin typeface="Times New Roman"/>
                <a:cs typeface="Times New Roman"/>
              </a:rPr>
              <a:t>y	</a:t>
            </a:r>
            <a:r>
              <a:rPr sz="1800" spc="655" dirty="0">
                <a:solidFill>
                  <a:srgbClr val="706D9E"/>
                </a:solidFill>
                <a:latin typeface="Times New Roman"/>
                <a:cs typeface="Times New Roman"/>
              </a:rPr>
              <a:t>-	</a:t>
            </a:r>
            <a:r>
              <a:rPr sz="1500" spc="-405" dirty="0">
                <a:solidFill>
                  <a:srgbClr val="706D9E"/>
                </a:solidFill>
                <a:latin typeface="宋体"/>
                <a:cs typeface="宋体"/>
              </a:rPr>
              <a:t>一</a:t>
            </a:r>
            <a:r>
              <a:rPr sz="1500" spc="-235" dirty="0">
                <a:solidFill>
                  <a:srgbClr val="706D9E"/>
                </a:solidFill>
                <a:latin typeface="宋体"/>
                <a:cs typeface="宋体"/>
              </a:rPr>
              <a:t> </a:t>
            </a:r>
            <a:r>
              <a:rPr sz="1500" spc="-360" dirty="0">
                <a:solidFill>
                  <a:srgbClr val="706D9E"/>
                </a:solidFill>
                <a:latin typeface="宋体"/>
                <a:cs typeface="宋体"/>
              </a:rPr>
              <a:t>一</a:t>
            </a:r>
            <a:endParaRPr sz="1500" dirty="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93670" y="1509552"/>
            <a:ext cx="400050" cy="136779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25" spc="-2985" baseline="-16339" dirty="0">
                <a:solidFill>
                  <a:srgbClr val="A5A5A7"/>
                </a:solidFill>
                <a:latin typeface="宋体"/>
                <a:cs typeface="宋体"/>
              </a:rPr>
              <a:t>．</a:t>
            </a:r>
            <a:r>
              <a:rPr sz="3150" spc="-2077" baseline="-15873" dirty="0">
                <a:solidFill>
                  <a:srgbClr val="A5A5A7"/>
                </a:solidFill>
                <a:latin typeface="宋体"/>
                <a:cs typeface="宋体"/>
              </a:rPr>
              <a:t>，</a:t>
            </a:r>
            <a:r>
              <a:rPr sz="3150" spc="-1920" baseline="-15873" dirty="0">
                <a:solidFill>
                  <a:srgbClr val="A5A5A7"/>
                </a:solidFill>
                <a:latin typeface="宋体"/>
                <a:cs typeface="宋体"/>
              </a:rPr>
              <a:t>，</a:t>
            </a:r>
            <a:r>
              <a:rPr sz="1125" spc="-30" baseline="3703" dirty="0">
                <a:solidFill>
                  <a:srgbClr val="A5A5A7"/>
                </a:solidFill>
                <a:latin typeface="宋体"/>
                <a:cs typeface="宋体"/>
              </a:rPr>
              <a:t>E</a:t>
            </a:r>
            <a:r>
              <a:rPr sz="1125" baseline="3703" dirty="0">
                <a:solidFill>
                  <a:srgbClr val="A5A5A7"/>
                </a:solidFill>
                <a:latin typeface="宋体"/>
                <a:cs typeface="宋体"/>
              </a:rPr>
              <a:t>E</a:t>
            </a:r>
            <a:r>
              <a:rPr sz="1125" spc="-450" baseline="3703" dirty="0">
                <a:solidFill>
                  <a:srgbClr val="A5A5A7"/>
                </a:solidFill>
                <a:latin typeface="宋体"/>
                <a:cs typeface="宋体"/>
              </a:rPr>
              <a:t> </a:t>
            </a:r>
            <a:r>
              <a:rPr sz="675" baseline="6172" dirty="0">
                <a:solidFill>
                  <a:srgbClr val="A5A5A7"/>
                </a:solidFill>
                <a:latin typeface="宋体"/>
                <a:cs typeface="宋体"/>
              </a:rPr>
              <a:t>－</a:t>
            </a:r>
            <a:r>
              <a:rPr sz="675" spc="30" baseline="6172" dirty="0">
                <a:solidFill>
                  <a:srgbClr val="A5A5A7"/>
                </a:solidFill>
                <a:latin typeface="宋体"/>
                <a:cs typeface="宋体"/>
              </a:rPr>
              <a:t> </a:t>
            </a:r>
            <a:r>
              <a:rPr sz="675" spc="-157" baseline="6172" dirty="0">
                <a:solidFill>
                  <a:srgbClr val="A5A5A7"/>
                </a:solidFill>
                <a:latin typeface="宋体"/>
                <a:cs typeface="宋体"/>
              </a:rPr>
              <a:t>－</a:t>
            </a:r>
            <a:r>
              <a:rPr sz="3825" spc="-2992" baseline="-16339" dirty="0">
                <a:solidFill>
                  <a:srgbClr val="A5A5A7"/>
                </a:solidFill>
                <a:latin typeface="宋体"/>
                <a:cs typeface="宋体"/>
              </a:rPr>
              <a:t>．</a:t>
            </a:r>
            <a:r>
              <a:rPr sz="3825" spc="-3037" baseline="-16339" dirty="0">
                <a:solidFill>
                  <a:srgbClr val="A5A5A7"/>
                </a:solidFill>
                <a:latin typeface="宋体"/>
                <a:cs typeface="宋体"/>
              </a:rPr>
              <a:t>．</a:t>
            </a:r>
            <a:r>
              <a:rPr sz="1575" spc="-1372" baseline="-15873" dirty="0">
                <a:solidFill>
                  <a:srgbClr val="959797"/>
                </a:solidFill>
                <a:latin typeface="宋体"/>
                <a:cs typeface="宋体"/>
              </a:rPr>
              <a:t>，</a:t>
            </a:r>
            <a:r>
              <a:rPr sz="3825" spc="-3427" baseline="-16339" dirty="0">
                <a:solidFill>
                  <a:srgbClr val="959797"/>
                </a:solidFill>
                <a:latin typeface="宋体"/>
                <a:cs typeface="宋体"/>
              </a:rPr>
              <a:t>．</a:t>
            </a:r>
            <a:r>
              <a:rPr sz="3825" spc="-2865" baseline="-15250" dirty="0">
                <a:solidFill>
                  <a:srgbClr val="959797"/>
                </a:solidFill>
                <a:latin typeface="宋体"/>
                <a:cs typeface="宋体"/>
              </a:rPr>
              <a:t>．</a:t>
            </a:r>
            <a:r>
              <a:rPr sz="1200" spc="-157" baseline="3472" dirty="0">
                <a:solidFill>
                  <a:srgbClr val="6B6B6B"/>
                </a:solidFill>
                <a:latin typeface="宋体"/>
                <a:cs typeface="宋体"/>
              </a:rPr>
              <a:t>t</a:t>
            </a:r>
            <a:r>
              <a:rPr sz="1200" spc="-307" baseline="3472" dirty="0">
                <a:solidFill>
                  <a:srgbClr val="858585"/>
                </a:solidFill>
                <a:latin typeface="宋体"/>
                <a:cs typeface="宋体"/>
              </a:rPr>
              <a:t>t</a:t>
            </a:r>
            <a:r>
              <a:rPr sz="1700" spc="-969" dirty="0">
                <a:solidFill>
                  <a:srgbClr val="2F2F2F"/>
                </a:solidFill>
                <a:latin typeface="宋体"/>
                <a:cs typeface="宋体"/>
              </a:rPr>
              <a:t>’</a:t>
            </a:r>
            <a:r>
              <a:rPr sz="2550" baseline="1633" dirty="0">
                <a:solidFill>
                  <a:srgbClr val="959797"/>
                </a:solidFill>
                <a:latin typeface="宋体"/>
                <a:cs typeface="宋体"/>
              </a:rPr>
              <a:t>’</a:t>
            </a:r>
            <a:endParaRPr sz="2550" baseline="1633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7150" y="2347588"/>
            <a:ext cx="31178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25" dirty="0">
                <a:solidFill>
                  <a:srgbClr val="4B4B4B"/>
                </a:solidFill>
                <a:latin typeface="Arial"/>
                <a:cs typeface="Arial"/>
              </a:rPr>
              <a:t>X</a:t>
            </a:r>
            <a:r>
              <a:rPr sz="1500" spc="-285" dirty="0">
                <a:solidFill>
                  <a:srgbClr val="B13441"/>
                </a:solidFill>
                <a:latin typeface="宋体"/>
                <a:cs typeface="宋体"/>
              </a:rPr>
              <a:t>一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30380" y="2816958"/>
            <a:ext cx="132080" cy="6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" spc="35" dirty="0">
                <a:solidFill>
                  <a:srgbClr val="959797"/>
                </a:solidFill>
                <a:latin typeface="Arial"/>
                <a:cs typeface="Arial"/>
              </a:rPr>
              <a:t>•</a:t>
            </a:r>
            <a:r>
              <a:rPr sz="300" spc="-5" dirty="0">
                <a:solidFill>
                  <a:srgbClr val="4B4B4B"/>
                </a:solidFill>
                <a:latin typeface="Arial"/>
                <a:cs typeface="Arial"/>
              </a:rPr>
              <a:t>Iii!!!!_</a:t>
            </a:r>
            <a:endParaRPr sz="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80256" y="2820753"/>
            <a:ext cx="3054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95" dirty="0">
                <a:solidFill>
                  <a:srgbClr val="6B6B6B"/>
                </a:solidFill>
                <a:latin typeface="Times New Roman"/>
                <a:cs typeface="Times New Roman"/>
              </a:rPr>
              <a:t>mo</a:t>
            </a:r>
            <a:r>
              <a:rPr sz="1600" spc="114" dirty="0">
                <a:solidFill>
                  <a:srgbClr val="6B6B6B"/>
                </a:solidFill>
                <a:latin typeface="Times New Roman"/>
                <a:cs typeface="Times New Roman"/>
              </a:rPr>
              <a:t> </a:t>
            </a:r>
            <a:r>
              <a:rPr sz="1600" spc="245" dirty="0">
                <a:solidFill>
                  <a:srgbClr val="6B6B6B"/>
                </a:solidFill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55587" y="2567710"/>
            <a:ext cx="1985010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5"/>
              </a:lnSpc>
              <a:tabLst>
                <a:tab pos="953769" algn="l"/>
                <a:tab pos="1413510" algn="l"/>
                <a:tab pos="1895475" algn="l"/>
              </a:tabLst>
            </a:pPr>
            <a:r>
              <a:rPr sz="3650" strike="sngStrike" spc="-950" dirty="0">
                <a:solidFill>
                  <a:srgbClr val="6B6B6B"/>
                </a:solidFill>
                <a:latin typeface="宋体"/>
                <a:cs typeface="宋体"/>
              </a:rPr>
              <a:t>。</a:t>
            </a:r>
            <a:r>
              <a:rPr sz="3650" strike="sngStrike" spc="-730" dirty="0">
                <a:solidFill>
                  <a:srgbClr val="6B6B6B"/>
                </a:solidFill>
                <a:latin typeface="宋体"/>
                <a:cs typeface="宋体"/>
              </a:rPr>
              <a:t> </a:t>
            </a:r>
            <a:r>
              <a:rPr sz="1050" strike="noStrike" spc="935" dirty="0">
                <a:solidFill>
                  <a:srgbClr val="6B6B6B"/>
                </a:solidFill>
                <a:latin typeface="Arial"/>
                <a:cs typeface="Arial"/>
              </a:rPr>
              <a:t>l</a:t>
            </a:r>
            <a:r>
              <a:rPr sz="1050" strike="noStrike" dirty="0">
                <a:solidFill>
                  <a:srgbClr val="6B6B6B"/>
                </a:solidFill>
                <a:latin typeface="Arial"/>
                <a:cs typeface="Arial"/>
              </a:rPr>
              <a:t>	</a:t>
            </a:r>
            <a:r>
              <a:rPr sz="1500" strike="noStrike" spc="15" baseline="2777" dirty="0">
                <a:solidFill>
                  <a:srgbClr val="6B6B6B"/>
                </a:solidFill>
                <a:latin typeface="Times New Roman"/>
                <a:cs typeface="Times New Roman"/>
              </a:rPr>
              <a:t>4</a:t>
            </a:r>
            <a:r>
              <a:rPr sz="1500" strike="noStrike" baseline="2777" dirty="0">
                <a:solidFill>
                  <a:srgbClr val="6B6B6B"/>
                </a:solidFill>
                <a:latin typeface="Times New Roman"/>
                <a:cs typeface="Times New Roman"/>
              </a:rPr>
              <a:t>	</a:t>
            </a:r>
            <a:r>
              <a:rPr sz="1000" i="1" strike="noStrike" spc="50" dirty="0">
                <a:solidFill>
                  <a:srgbClr val="6B6B6B"/>
                </a:solidFill>
                <a:latin typeface="Arial"/>
                <a:cs typeface="Arial"/>
              </a:rPr>
              <a:t>6</a:t>
            </a:r>
            <a:r>
              <a:rPr sz="1100" strike="noStrike" dirty="0">
                <a:solidFill>
                  <a:srgbClr val="6B6B6B"/>
                </a:solidFill>
                <a:latin typeface="Times New Roman"/>
                <a:cs typeface="Times New Roman"/>
              </a:rPr>
              <a:t> 	</a:t>
            </a:r>
            <a:r>
              <a:rPr sz="1100" strike="noStrike" spc="45" dirty="0">
                <a:solidFill>
                  <a:srgbClr val="6B6B6B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78825" y="3802734"/>
            <a:ext cx="95250" cy="136334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45" dirty="0">
                <a:solidFill>
                  <a:srgbClr val="6B6B6B"/>
                </a:solidFill>
                <a:latin typeface="宋体"/>
                <a:cs typeface="宋体"/>
              </a:rPr>
              <a:t>i</a:t>
            </a:r>
            <a:r>
              <a:rPr sz="750" dirty="0">
                <a:solidFill>
                  <a:srgbClr val="4B4B4B"/>
                </a:solidFill>
                <a:latin typeface="宋体"/>
                <a:cs typeface="宋体"/>
              </a:rPr>
              <a:t>l</a:t>
            </a:r>
            <a:r>
              <a:rPr sz="750" spc="65" dirty="0">
                <a:solidFill>
                  <a:srgbClr val="4B4B4B"/>
                </a:solidFill>
                <a:latin typeface="宋体"/>
                <a:cs typeface="宋体"/>
              </a:rPr>
              <a:t>l</a:t>
            </a:r>
            <a:r>
              <a:rPr sz="450" dirty="0">
                <a:solidFill>
                  <a:srgbClr val="858585"/>
                </a:solidFill>
                <a:latin typeface="宋体"/>
                <a:cs typeface="宋体"/>
              </a:rPr>
              <a:t>－</a:t>
            </a:r>
            <a:r>
              <a:rPr sz="450" spc="40" dirty="0">
                <a:solidFill>
                  <a:srgbClr val="858585"/>
                </a:solidFill>
                <a:latin typeface="宋体"/>
                <a:cs typeface="宋体"/>
              </a:rPr>
              <a:t> </a:t>
            </a:r>
            <a:r>
              <a:rPr sz="450" dirty="0">
                <a:solidFill>
                  <a:srgbClr val="858585"/>
                </a:solidFill>
                <a:latin typeface="宋体"/>
                <a:cs typeface="宋体"/>
              </a:rPr>
              <a:t>－</a:t>
            </a:r>
            <a:r>
              <a:rPr sz="450" spc="-75" dirty="0">
                <a:solidFill>
                  <a:srgbClr val="858585"/>
                </a:solidFill>
                <a:latin typeface="宋体"/>
                <a:cs typeface="宋体"/>
              </a:rPr>
              <a:t> </a:t>
            </a:r>
            <a:r>
              <a:rPr sz="650" spc="35" dirty="0">
                <a:solidFill>
                  <a:srgbClr val="858585"/>
                </a:solidFill>
                <a:latin typeface="宋体"/>
                <a:cs typeface="宋体"/>
              </a:rPr>
              <a:t>E</a:t>
            </a:r>
            <a:r>
              <a:rPr sz="650" spc="-85" dirty="0">
                <a:solidFill>
                  <a:srgbClr val="4B4B4B"/>
                </a:solidFill>
                <a:latin typeface="宋体"/>
                <a:cs typeface="宋体"/>
              </a:rPr>
              <a:t>A</a:t>
            </a:r>
            <a:r>
              <a:rPr sz="650" dirty="0">
                <a:solidFill>
                  <a:srgbClr val="4B4B4B"/>
                </a:solidFill>
                <a:latin typeface="宋体"/>
                <a:cs typeface="宋体"/>
              </a:rPr>
              <a:t>T</a:t>
            </a:r>
            <a:r>
              <a:rPr sz="650" spc="-60" dirty="0">
                <a:solidFill>
                  <a:srgbClr val="4B4B4B"/>
                </a:solidFill>
                <a:latin typeface="宋体"/>
                <a:cs typeface="宋体"/>
              </a:rPr>
              <a:t> </a:t>
            </a:r>
            <a:r>
              <a:rPr sz="450" dirty="0">
                <a:solidFill>
                  <a:srgbClr val="6B6B6B"/>
                </a:solidFill>
                <a:latin typeface="宋体"/>
                <a:cs typeface="宋体"/>
              </a:rPr>
              <a:t>－</a:t>
            </a:r>
            <a:r>
              <a:rPr sz="450" spc="-70" dirty="0">
                <a:solidFill>
                  <a:srgbClr val="6B6B6B"/>
                </a:solidFill>
                <a:latin typeface="宋体"/>
                <a:cs typeface="宋体"/>
              </a:rPr>
              <a:t> </a:t>
            </a:r>
            <a:r>
              <a:rPr sz="450" spc="-245" dirty="0">
                <a:solidFill>
                  <a:srgbClr val="6B6B6B"/>
                </a:solidFill>
                <a:latin typeface="宋体"/>
                <a:cs typeface="宋体"/>
              </a:rPr>
              <a:t>－</a:t>
            </a:r>
            <a:r>
              <a:rPr sz="675" baseline="6172" dirty="0">
                <a:solidFill>
                  <a:srgbClr val="858585"/>
                </a:solidFill>
                <a:latin typeface="宋体"/>
                <a:cs typeface="宋体"/>
              </a:rPr>
              <a:t>阳</a:t>
            </a:r>
            <a:r>
              <a:rPr sz="1125" spc="-104" baseline="3703" dirty="0">
                <a:solidFill>
                  <a:srgbClr val="858585"/>
                </a:solidFill>
                <a:latin typeface="宋体"/>
                <a:cs typeface="宋体"/>
              </a:rPr>
              <a:t>E</a:t>
            </a:r>
            <a:r>
              <a:rPr sz="1125" spc="-82" baseline="3703" dirty="0">
                <a:solidFill>
                  <a:srgbClr val="A5A5A7"/>
                </a:solidFill>
                <a:latin typeface="宋体"/>
                <a:cs typeface="宋体"/>
              </a:rPr>
              <a:t>B</a:t>
            </a:r>
            <a:r>
              <a:rPr sz="1125" baseline="3703" dirty="0">
                <a:solidFill>
                  <a:srgbClr val="A5A5A7"/>
                </a:solidFill>
                <a:latin typeface="宋体"/>
                <a:cs typeface="宋体"/>
              </a:rPr>
              <a:t>B</a:t>
            </a:r>
            <a:r>
              <a:rPr sz="1125" spc="-419" baseline="3703" dirty="0">
                <a:solidFill>
                  <a:srgbClr val="A5A5A7"/>
                </a:solidFill>
                <a:latin typeface="宋体"/>
                <a:cs typeface="宋体"/>
              </a:rPr>
              <a:t> </a:t>
            </a:r>
            <a:r>
              <a:rPr sz="825" spc="-37" baseline="5050" dirty="0">
                <a:solidFill>
                  <a:srgbClr val="A5A5A7"/>
                </a:solidFill>
                <a:latin typeface="宋体"/>
                <a:cs typeface="宋体"/>
              </a:rPr>
              <a:t>－</a:t>
            </a:r>
            <a:r>
              <a:rPr sz="1125" baseline="3703" dirty="0">
                <a:solidFill>
                  <a:srgbClr val="A5A5A7"/>
                </a:solidFill>
                <a:latin typeface="宋体"/>
                <a:cs typeface="宋体"/>
              </a:rPr>
              <a:t>h</a:t>
            </a:r>
            <a:endParaRPr sz="1125" baseline="3703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28207" y="3170727"/>
            <a:ext cx="278638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35" dirty="0">
                <a:solidFill>
                  <a:srgbClr val="4B4B4B"/>
                </a:solidFill>
                <a:latin typeface="宋体"/>
                <a:cs typeface="宋体"/>
              </a:rPr>
              <a:t>图</a:t>
            </a:r>
            <a:r>
              <a:rPr sz="1250" spc="-35" dirty="0">
                <a:solidFill>
                  <a:srgbClr val="4B4B4B"/>
                </a:solidFill>
                <a:latin typeface="Arial"/>
                <a:cs typeface="Arial"/>
              </a:rPr>
              <a:t>5</a:t>
            </a:r>
            <a:r>
              <a:rPr sz="1250" spc="1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100" spc="165" dirty="0">
                <a:solidFill>
                  <a:srgbClr val="4B4B4B"/>
                </a:solidFill>
                <a:latin typeface="宋体"/>
                <a:cs typeface="宋体"/>
              </a:rPr>
              <a:t>查找</a:t>
            </a:r>
            <a:r>
              <a:rPr sz="1100" spc="-215" dirty="0">
                <a:solidFill>
                  <a:srgbClr val="4B4B4B"/>
                </a:solidFill>
                <a:latin typeface="宋体"/>
                <a:cs typeface="宋体"/>
              </a:rPr>
              <a:t> </a:t>
            </a:r>
            <a:r>
              <a:rPr sz="1100" spc="-685" dirty="0">
                <a:solidFill>
                  <a:srgbClr val="4B4B4B"/>
                </a:solidFill>
                <a:latin typeface="宋体"/>
                <a:cs typeface="宋体"/>
              </a:rPr>
              <a:t>〔</a:t>
            </a:r>
            <a:r>
              <a:rPr sz="1100" spc="-75" dirty="0">
                <a:solidFill>
                  <a:srgbClr val="4B4B4B"/>
                </a:solidFill>
                <a:latin typeface="宋体"/>
                <a:cs typeface="宋体"/>
              </a:rPr>
              <a:t> </a:t>
            </a:r>
            <a:r>
              <a:rPr sz="1250" spc="-80" dirty="0">
                <a:solidFill>
                  <a:srgbClr val="4B4B4B"/>
                </a:solidFill>
                <a:latin typeface="Arial"/>
                <a:cs typeface="Arial"/>
              </a:rPr>
              <a:t>2</a:t>
            </a:r>
            <a:r>
              <a:rPr sz="1250" spc="-7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600" i="1" spc="19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600" i="1" dirty="0">
                <a:solidFill>
                  <a:srgbClr val="4B4B4B"/>
                </a:solidFill>
                <a:latin typeface="Arial"/>
                <a:cs typeface="Arial"/>
              </a:rPr>
              <a:t>   </a:t>
            </a:r>
            <a:r>
              <a:rPr sz="600" i="1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250" spc="-15" dirty="0">
                <a:solidFill>
                  <a:srgbClr val="4B4B4B"/>
                </a:solidFill>
                <a:latin typeface="Arial"/>
                <a:cs typeface="Arial"/>
              </a:rPr>
              <a:t>4</a:t>
            </a:r>
            <a:r>
              <a:rPr sz="1250" spc="-35" dirty="0">
                <a:solidFill>
                  <a:srgbClr val="6B6B6B"/>
                </a:solidFill>
                <a:latin typeface="Arial"/>
                <a:cs typeface="Arial"/>
              </a:rPr>
              <a:t>.</a:t>
            </a:r>
            <a:r>
              <a:rPr sz="1250" spc="-80" dirty="0">
                <a:solidFill>
                  <a:srgbClr val="4B4B4B"/>
                </a:solidFill>
                <a:latin typeface="Arial"/>
                <a:cs typeface="Arial"/>
              </a:rPr>
              <a:t>5</a:t>
            </a:r>
            <a:r>
              <a:rPr sz="125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100" spc="-605" dirty="0">
                <a:solidFill>
                  <a:srgbClr val="4B4B4B"/>
                </a:solidFill>
                <a:latin typeface="宋体"/>
                <a:cs typeface="宋体"/>
              </a:rPr>
              <a:t>）</a:t>
            </a:r>
            <a:r>
              <a:rPr sz="1100" spc="-190" dirty="0">
                <a:solidFill>
                  <a:srgbClr val="4B4B4B"/>
                </a:solidFill>
                <a:latin typeface="宋体"/>
                <a:cs typeface="宋体"/>
              </a:rPr>
              <a:t> </a:t>
            </a:r>
            <a:r>
              <a:rPr sz="1100" spc="75" dirty="0">
                <a:solidFill>
                  <a:srgbClr val="4B4B4B"/>
                </a:solidFill>
                <a:latin typeface="宋体"/>
                <a:cs typeface="宋体"/>
              </a:rPr>
              <a:t>点</a:t>
            </a:r>
            <a:r>
              <a:rPr sz="1100" spc="114" dirty="0">
                <a:solidFill>
                  <a:srgbClr val="4B4B4B"/>
                </a:solidFill>
                <a:latin typeface="宋体"/>
                <a:cs typeface="宋体"/>
              </a:rPr>
              <a:t>的</a:t>
            </a:r>
            <a:r>
              <a:rPr sz="1100" spc="75" dirty="0">
                <a:solidFill>
                  <a:srgbClr val="4B4B4B"/>
                </a:solidFill>
                <a:latin typeface="宋体"/>
                <a:cs typeface="宋体"/>
              </a:rPr>
              <a:t>第</a:t>
            </a:r>
            <a:r>
              <a:rPr sz="1100" spc="110" dirty="0">
                <a:solidFill>
                  <a:srgbClr val="4B4B4B"/>
                </a:solidFill>
                <a:latin typeface="宋体"/>
                <a:cs typeface="宋体"/>
              </a:rPr>
              <a:t>一</a:t>
            </a:r>
            <a:r>
              <a:rPr sz="1100" spc="175" dirty="0">
                <a:solidFill>
                  <a:srgbClr val="4B4B4B"/>
                </a:solidFill>
                <a:latin typeface="宋体"/>
                <a:cs typeface="宋体"/>
              </a:rPr>
              <a:t>次</a:t>
            </a:r>
            <a:r>
              <a:rPr sz="1100" spc="20" dirty="0">
                <a:solidFill>
                  <a:srgbClr val="4B4B4B"/>
                </a:solidFill>
                <a:latin typeface="宋体"/>
                <a:cs typeface="宋体"/>
              </a:rPr>
              <a:t>回</a:t>
            </a:r>
            <a:r>
              <a:rPr sz="1100" spc="75" dirty="0">
                <a:solidFill>
                  <a:srgbClr val="4B4B4B"/>
                </a:solidFill>
                <a:latin typeface="宋体"/>
                <a:cs typeface="宋体"/>
              </a:rPr>
              <a:t>溯</a:t>
            </a:r>
            <a:r>
              <a:rPr sz="1100" spc="110" dirty="0">
                <a:solidFill>
                  <a:srgbClr val="4B4B4B"/>
                </a:solidFill>
                <a:latin typeface="宋体"/>
                <a:cs typeface="宋体"/>
              </a:rPr>
              <a:t>判</a:t>
            </a:r>
            <a:r>
              <a:rPr sz="1100" spc="220" dirty="0">
                <a:solidFill>
                  <a:srgbClr val="4B4B4B"/>
                </a:solidFill>
                <a:latin typeface="宋体"/>
                <a:cs typeface="宋体"/>
              </a:rPr>
              <a:t>断</a:t>
            </a:r>
            <a:endParaRPr sz="1100" dirty="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28207" y="3291576"/>
            <a:ext cx="15240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25" dirty="0">
                <a:solidFill>
                  <a:srgbClr val="6B6B6B"/>
                </a:solidFill>
                <a:latin typeface="Times New Roman"/>
                <a:cs typeface="Times New Roman"/>
              </a:rPr>
              <a:t>,</a:t>
            </a:r>
            <a:r>
              <a:rPr sz="2600" spc="-85" dirty="0">
                <a:solidFill>
                  <a:srgbClr val="A5A5A7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05461" y="367720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75" dirty="0">
                <a:solidFill>
                  <a:srgbClr val="6B6B6B"/>
                </a:solidFill>
                <a:latin typeface="Arial"/>
                <a:cs typeface="Arial"/>
              </a:rPr>
              <a:t>1</a:t>
            </a:r>
            <a:r>
              <a:rPr sz="1000" spc="114" dirty="0">
                <a:solidFill>
                  <a:srgbClr val="6B6B6B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4446" y="3591400"/>
            <a:ext cx="13716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ct val="100000"/>
              </a:lnSpc>
            </a:pPr>
            <a:r>
              <a:rPr sz="950" spc="155" dirty="0">
                <a:solidFill>
                  <a:srgbClr val="6B6B6B"/>
                </a:solidFill>
                <a:latin typeface="Arial"/>
                <a:cs typeface="Arial"/>
              </a:rPr>
              <a:t>y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7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r>
              <a:rPr sz="1000" spc="30" dirty="0">
                <a:solidFill>
                  <a:srgbClr val="6B6B6B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06685" y="5907041"/>
            <a:ext cx="326390" cy="323850"/>
          </a:xfrm>
          <a:custGeom>
            <a:avLst/>
            <a:gdLst/>
            <a:ahLst/>
            <a:cxnLst/>
            <a:rect l="l" t="t" r="r" b="b"/>
            <a:pathLst>
              <a:path w="326390" h="323850">
                <a:moveTo>
                  <a:pt x="0" y="0"/>
                </a:moveTo>
                <a:lnTo>
                  <a:pt x="326380" y="0"/>
                </a:lnTo>
                <a:lnTo>
                  <a:pt x="32638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DDD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184569" y="4741510"/>
            <a:ext cx="360680" cy="159258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25" spc="-82" baseline="3703" dirty="0">
                <a:solidFill>
                  <a:srgbClr val="858585"/>
                </a:solidFill>
                <a:latin typeface="宋体"/>
                <a:cs typeface="宋体"/>
              </a:rPr>
              <a:t>I</a:t>
            </a:r>
            <a:r>
              <a:rPr sz="750" dirty="0">
                <a:solidFill>
                  <a:srgbClr val="858585"/>
                </a:solidFill>
                <a:latin typeface="宋体"/>
                <a:cs typeface="宋体"/>
              </a:rPr>
              <a:t>I</a:t>
            </a:r>
            <a:r>
              <a:rPr sz="1125" spc="-382" baseline="3703" dirty="0">
                <a:solidFill>
                  <a:srgbClr val="858585"/>
                </a:solidFill>
                <a:latin typeface="宋体"/>
                <a:cs typeface="宋体"/>
              </a:rPr>
              <a:t>L</a:t>
            </a:r>
            <a:r>
              <a:rPr sz="1575" spc="-450" baseline="2645" dirty="0">
                <a:solidFill>
                  <a:srgbClr val="858585"/>
                </a:solidFill>
                <a:latin typeface="宋体"/>
                <a:cs typeface="宋体"/>
              </a:rPr>
              <a:t>－</a:t>
            </a:r>
            <a:r>
              <a:rPr sz="1575" spc="-202" baseline="2645" dirty="0">
                <a:solidFill>
                  <a:srgbClr val="6B6B6B"/>
                </a:solidFill>
                <a:latin typeface="宋体"/>
                <a:cs typeface="宋体"/>
              </a:rPr>
              <a:t>－</a:t>
            </a:r>
            <a:r>
              <a:rPr sz="1050" spc="-635" dirty="0">
                <a:solidFill>
                  <a:srgbClr val="A5A5A7"/>
                </a:solidFill>
                <a:latin typeface="宋体"/>
                <a:cs typeface="宋体"/>
              </a:rPr>
              <a:t>’</a:t>
            </a:r>
            <a:r>
              <a:rPr sz="1425" spc="15" baseline="5847" dirty="0">
                <a:solidFill>
                  <a:srgbClr val="858585"/>
                </a:solidFill>
                <a:latin typeface="宋体"/>
                <a:cs typeface="宋体"/>
              </a:rPr>
              <a:t>r</a:t>
            </a:r>
            <a:r>
              <a:rPr sz="1575" spc="-532" baseline="2645" dirty="0">
                <a:solidFill>
                  <a:srgbClr val="A5A5A7"/>
                </a:solidFill>
                <a:latin typeface="宋体"/>
                <a:cs typeface="宋体"/>
              </a:rPr>
              <a:t>’</a:t>
            </a:r>
            <a:r>
              <a:rPr sz="1575" spc="-667" baseline="2645" dirty="0">
                <a:solidFill>
                  <a:srgbClr val="A5A5A7"/>
                </a:solidFill>
                <a:latin typeface="宋体"/>
                <a:cs typeface="宋体"/>
              </a:rPr>
              <a:t>’</a:t>
            </a:r>
            <a:r>
              <a:rPr sz="1125" spc="-30" baseline="3703" dirty="0">
                <a:solidFill>
                  <a:srgbClr val="A5A5A7"/>
                </a:solidFill>
                <a:latin typeface="宋体"/>
                <a:cs typeface="宋体"/>
              </a:rPr>
              <a:t>E</a:t>
            </a:r>
            <a:r>
              <a:rPr sz="1125" spc="-254" baseline="3703" dirty="0">
                <a:solidFill>
                  <a:srgbClr val="A5A5A7"/>
                </a:solidFill>
                <a:latin typeface="宋体"/>
                <a:cs typeface="宋体"/>
              </a:rPr>
              <a:t>E</a:t>
            </a:r>
            <a:r>
              <a:rPr sz="2400" spc="-1627" baseline="-13888" dirty="0">
                <a:solidFill>
                  <a:srgbClr val="A5A5A7"/>
                </a:solidFill>
                <a:latin typeface="宋体"/>
                <a:cs typeface="宋体"/>
              </a:rPr>
              <a:t>，</a:t>
            </a:r>
            <a:r>
              <a:rPr sz="3825" spc="-2617" baseline="-17429" dirty="0">
                <a:solidFill>
                  <a:srgbClr val="2F2F2F"/>
                </a:solidFill>
                <a:latin typeface="宋体"/>
                <a:cs typeface="宋体"/>
              </a:rPr>
              <a:t>．</a:t>
            </a:r>
            <a:r>
              <a:rPr sz="3825" spc="-2940" baseline="-15250" dirty="0">
                <a:solidFill>
                  <a:srgbClr val="A5A5A7"/>
                </a:solidFill>
                <a:latin typeface="宋体"/>
                <a:cs typeface="宋体"/>
              </a:rPr>
              <a:t>．</a:t>
            </a:r>
            <a:r>
              <a:rPr sz="3825" spc="-3450" baseline="-15250" dirty="0">
                <a:solidFill>
                  <a:srgbClr val="A5A5A7"/>
                </a:solidFill>
                <a:latin typeface="宋体"/>
                <a:cs typeface="宋体"/>
              </a:rPr>
              <a:t>．</a:t>
            </a:r>
            <a:r>
              <a:rPr sz="3825" baseline="-15250" dirty="0">
                <a:solidFill>
                  <a:srgbClr val="A5A5A7"/>
                </a:solidFill>
                <a:latin typeface="宋体"/>
                <a:cs typeface="宋体"/>
              </a:rPr>
              <a:t>．</a:t>
            </a:r>
            <a:endParaRPr sz="3825" baseline="-1525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55503" y="4112313"/>
            <a:ext cx="990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solidFill>
                  <a:srgbClr val="4B4B4B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55503" y="5563926"/>
            <a:ext cx="1746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935" dirty="0">
                <a:solidFill>
                  <a:srgbClr val="6B6B6B"/>
                </a:solidFill>
                <a:latin typeface="Arial"/>
                <a:cs typeface="Arial"/>
              </a:rPr>
              <a:t>l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41854" y="4627688"/>
            <a:ext cx="10731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spc="85" dirty="0">
                <a:solidFill>
                  <a:srgbClr val="6B6B6B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1854" y="5086040"/>
            <a:ext cx="10541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0" dirty="0">
                <a:solidFill>
                  <a:srgbClr val="4B4B4B"/>
                </a:solidFill>
                <a:latin typeface="Times New Roman"/>
                <a:cs typeface="Times New Roman"/>
              </a:rPr>
              <a:t>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74488" y="4219670"/>
            <a:ext cx="8953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4B4B4B"/>
                </a:solidFill>
                <a:latin typeface="Times New Roman"/>
                <a:cs typeface="Times New Roman"/>
              </a:rPr>
              <a:t>8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4488" y="5524789"/>
            <a:ext cx="16319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880" dirty="0">
                <a:solidFill>
                  <a:srgbClr val="6B6B6B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65389" y="4623141"/>
            <a:ext cx="933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50" dirty="0">
                <a:solidFill>
                  <a:srgbClr val="BABABA"/>
                </a:solidFill>
                <a:latin typeface="Arial"/>
                <a:cs typeface="Arial"/>
              </a:rPr>
              <a:t>,</a:t>
            </a:r>
            <a:r>
              <a:rPr sz="1000" spc="-65" dirty="0">
                <a:solidFill>
                  <a:srgbClr val="6B6B6B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65389" y="5078069"/>
            <a:ext cx="9017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solidFill>
                  <a:srgbClr val="6B6B6B"/>
                </a:solidFill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32840" y="5819347"/>
            <a:ext cx="2486660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5"/>
              </a:lnSpc>
              <a:tabLst>
                <a:tab pos="963294" algn="l"/>
                <a:tab pos="1422400" algn="l"/>
                <a:tab pos="2359660" algn="l"/>
              </a:tabLst>
            </a:pPr>
            <a:r>
              <a:rPr sz="3650" spc="-1095" dirty="0">
                <a:solidFill>
                  <a:srgbClr val="6B6B6B"/>
                </a:solidFill>
                <a:latin typeface="宋体"/>
                <a:cs typeface="宋体"/>
              </a:rPr>
              <a:t>。</a:t>
            </a:r>
            <a:r>
              <a:rPr sz="3650" spc="-585" dirty="0">
                <a:solidFill>
                  <a:srgbClr val="6B6B6B"/>
                </a:solidFill>
                <a:latin typeface="宋体"/>
                <a:cs typeface="宋体"/>
              </a:rPr>
              <a:t> </a:t>
            </a:r>
            <a:r>
              <a:rPr sz="1100" spc="55" dirty="0">
                <a:solidFill>
                  <a:srgbClr val="6B6B6B"/>
                </a:solidFill>
                <a:latin typeface="Times New Roman"/>
                <a:cs typeface="Times New Roman"/>
              </a:rPr>
              <a:t>2</a:t>
            </a:r>
            <a:r>
              <a:rPr sz="1100" dirty="0">
                <a:solidFill>
                  <a:srgbClr val="6B6B6B"/>
                </a:solidFill>
                <a:latin typeface="Times New Roman"/>
                <a:cs typeface="Times New Roman"/>
              </a:rPr>
              <a:t>	</a:t>
            </a:r>
            <a:r>
              <a:rPr sz="1575" spc="-30" baseline="2645" dirty="0">
                <a:solidFill>
                  <a:srgbClr val="4B4B4B"/>
                </a:solidFill>
                <a:latin typeface="Times New Roman"/>
                <a:cs typeface="Times New Roman"/>
              </a:rPr>
              <a:t>4</a:t>
            </a:r>
            <a:r>
              <a:rPr sz="1575" baseline="2645" dirty="0">
                <a:solidFill>
                  <a:srgbClr val="4B4B4B"/>
                </a:solidFill>
                <a:latin typeface="Times New Roman"/>
                <a:cs typeface="Times New Roman"/>
              </a:rPr>
              <a:t>	</a:t>
            </a:r>
            <a:r>
              <a:rPr sz="1000" spc="65" dirty="0">
                <a:solidFill>
                  <a:srgbClr val="6B6B6B"/>
                </a:solidFill>
                <a:latin typeface="Arial"/>
                <a:cs typeface="Arial"/>
              </a:rPr>
              <a:t>6</a:t>
            </a:r>
            <a:r>
              <a:rPr sz="1000" dirty="0">
                <a:solidFill>
                  <a:srgbClr val="6B6B6B"/>
                </a:solidFill>
                <a:latin typeface="Arial"/>
                <a:cs typeface="Arial"/>
              </a:rPr>
              <a:t>	</a:t>
            </a:r>
            <a:r>
              <a:rPr sz="1100" spc="-135" dirty="0">
                <a:solidFill>
                  <a:srgbClr val="4B4B4B"/>
                </a:solidFill>
                <a:latin typeface="Times New Roman"/>
                <a:cs typeface="Times New Roman"/>
              </a:rPr>
              <a:t>IO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28207" y="6422366"/>
            <a:ext cx="278638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70" dirty="0">
                <a:solidFill>
                  <a:srgbClr val="6B6B6B"/>
                </a:solidFill>
                <a:latin typeface="宋体"/>
                <a:cs typeface="宋体"/>
              </a:rPr>
              <a:t>图</a:t>
            </a:r>
            <a:r>
              <a:rPr sz="1200" spc="70" dirty="0">
                <a:solidFill>
                  <a:srgbClr val="4B4B4B"/>
                </a:solidFill>
                <a:latin typeface="Arial"/>
                <a:cs typeface="Arial"/>
              </a:rPr>
              <a:t>b</a:t>
            </a:r>
            <a:r>
              <a:rPr sz="1200" spc="10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rgbClr val="4B4B4B"/>
                </a:solidFill>
                <a:latin typeface="宋体"/>
                <a:cs typeface="宋体"/>
              </a:rPr>
              <a:t>查</a:t>
            </a:r>
            <a:r>
              <a:rPr sz="1100" spc="195" dirty="0">
                <a:solidFill>
                  <a:srgbClr val="6B6B6B"/>
                </a:solidFill>
                <a:latin typeface="宋体"/>
                <a:cs typeface="宋体"/>
              </a:rPr>
              <a:t>找</a:t>
            </a:r>
            <a:r>
              <a:rPr sz="1100" spc="-240" dirty="0">
                <a:solidFill>
                  <a:srgbClr val="6B6B6B"/>
                </a:solidFill>
                <a:latin typeface="宋体"/>
                <a:cs typeface="宋体"/>
              </a:rPr>
              <a:t> </a:t>
            </a:r>
            <a:r>
              <a:rPr sz="1100" spc="-660" dirty="0">
                <a:solidFill>
                  <a:srgbClr val="4B4B4B"/>
                </a:solidFill>
                <a:latin typeface="宋体"/>
                <a:cs typeface="宋体"/>
              </a:rPr>
              <a:t>（</a:t>
            </a:r>
            <a:r>
              <a:rPr sz="125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en-US" sz="1250" spc="-20" dirty="0">
                <a:solidFill>
                  <a:srgbClr val="4B4B4B"/>
                </a:solidFill>
                <a:latin typeface="Arial"/>
                <a:cs typeface="Arial"/>
              </a:rPr>
              <a:t>2</a:t>
            </a:r>
            <a:r>
              <a:rPr sz="1250" spc="-20" dirty="0">
                <a:solidFill>
                  <a:srgbClr val="4B4B4B"/>
                </a:solidFill>
                <a:latin typeface="Arial"/>
                <a:cs typeface="Arial"/>
              </a:rPr>
              <a:t>，4.5 </a:t>
            </a:r>
            <a:r>
              <a:rPr sz="1100" spc="-605" dirty="0">
                <a:solidFill>
                  <a:srgbClr val="4B4B4B"/>
                </a:solidFill>
                <a:latin typeface="宋体"/>
                <a:cs typeface="宋体"/>
              </a:rPr>
              <a:t>）</a:t>
            </a:r>
            <a:r>
              <a:rPr sz="1100" spc="-190" dirty="0">
                <a:solidFill>
                  <a:srgbClr val="4B4B4B"/>
                </a:solidFill>
                <a:latin typeface="宋体"/>
                <a:cs typeface="宋体"/>
              </a:rPr>
              <a:t> </a:t>
            </a:r>
            <a:r>
              <a:rPr sz="1100" spc="75" dirty="0">
                <a:solidFill>
                  <a:srgbClr val="4B4B4B"/>
                </a:solidFill>
                <a:latin typeface="宋体"/>
                <a:cs typeface="宋体"/>
              </a:rPr>
              <a:t>点</a:t>
            </a:r>
            <a:r>
              <a:rPr sz="1100" spc="114" dirty="0">
                <a:solidFill>
                  <a:srgbClr val="4B4B4B"/>
                </a:solidFill>
                <a:latin typeface="宋体"/>
                <a:cs typeface="宋体"/>
              </a:rPr>
              <a:t>的</a:t>
            </a:r>
            <a:r>
              <a:rPr sz="1100" spc="75" dirty="0">
                <a:solidFill>
                  <a:srgbClr val="4B4B4B"/>
                </a:solidFill>
                <a:latin typeface="宋体"/>
                <a:cs typeface="宋体"/>
              </a:rPr>
              <a:t>第</a:t>
            </a:r>
            <a:r>
              <a:rPr sz="1100" spc="110" dirty="0">
                <a:solidFill>
                  <a:srgbClr val="4B4B4B"/>
                </a:solidFill>
                <a:latin typeface="宋体"/>
                <a:cs typeface="宋体"/>
              </a:rPr>
              <a:t>二</a:t>
            </a:r>
            <a:r>
              <a:rPr sz="1100" spc="175" dirty="0">
                <a:solidFill>
                  <a:srgbClr val="4B4B4B"/>
                </a:solidFill>
                <a:latin typeface="宋体"/>
                <a:cs typeface="宋体"/>
              </a:rPr>
              <a:t>次</a:t>
            </a:r>
            <a:r>
              <a:rPr sz="1100" spc="20" dirty="0">
                <a:solidFill>
                  <a:srgbClr val="4B4B4B"/>
                </a:solidFill>
                <a:latin typeface="宋体"/>
                <a:cs typeface="宋体"/>
              </a:rPr>
              <a:t>回</a:t>
            </a:r>
            <a:r>
              <a:rPr sz="1100" spc="75" dirty="0">
                <a:solidFill>
                  <a:srgbClr val="4B4B4B"/>
                </a:solidFill>
                <a:latin typeface="宋体"/>
                <a:cs typeface="宋体"/>
              </a:rPr>
              <a:t>溯</a:t>
            </a:r>
            <a:r>
              <a:rPr sz="1100" spc="110" dirty="0">
                <a:solidFill>
                  <a:srgbClr val="4B4B4B"/>
                </a:solidFill>
                <a:latin typeface="宋体"/>
                <a:cs typeface="宋体"/>
              </a:rPr>
              <a:t>判</a:t>
            </a:r>
            <a:r>
              <a:rPr sz="1100" spc="220" dirty="0">
                <a:solidFill>
                  <a:srgbClr val="4B4B4B"/>
                </a:solidFill>
                <a:latin typeface="宋体"/>
                <a:cs typeface="宋体"/>
              </a:rPr>
              <a:t>断</a:t>
            </a:r>
            <a:endParaRPr sz="1100" dirty="0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02201" y="6023438"/>
            <a:ext cx="19951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5609" algn="l"/>
                <a:tab pos="881380" algn="l"/>
                <a:tab pos="1764030" algn="l"/>
              </a:tabLst>
            </a:pPr>
            <a:r>
              <a:rPr sz="1100" spc="-75" dirty="0">
                <a:solidFill>
                  <a:srgbClr val="6B6B6B"/>
                </a:solidFill>
                <a:latin typeface="Times New Roman"/>
                <a:cs typeface="Times New Roman"/>
              </a:rPr>
              <a:t>2	</a:t>
            </a:r>
            <a:r>
              <a:rPr sz="1500" spc="135" baseline="2777" dirty="0">
                <a:solidFill>
                  <a:srgbClr val="6B6B6B"/>
                </a:solidFill>
                <a:latin typeface="Times New Roman"/>
                <a:cs typeface="Times New Roman"/>
              </a:rPr>
              <a:t>4	</a:t>
            </a:r>
            <a:r>
              <a:rPr sz="1100" spc="80" dirty="0">
                <a:solidFill>
                  <a:srgbClr val="6B6B6B"/>
                </a:solidFill>
                <a:latin typeface="Times New Roman"/>
                <a:cs typeface="Times New Roman"/>
              </a:rPr>
              <a:t>6	</a:t>
            </a:r>
            <a:r>
              <a:rPr sz="1500" spc="-172" baseline="2777" dirty="0">
                <a:solidFill>
                  <a:srgbClr val="6B6B6B"/>
                </a:solidFill>
                <a:latin typeface="Arial"/>
                <a:cs typeface="Arial"/>
              </a:rPr>
              <a:t>10</a:t>
            </a:r>
            <a:r>
              <a:rPr sz="1500" spc="179" baseline="2777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1350" i="1" spc="187" baseline="3086" dirty="0">
                <a:solidFill>
                  <a:srgbClr val="6B6B6B"/>
                </a:solidFill>
                <a:latin typeface="Arial"/>
                <a:cs typeface="Arial"/>
              </a:rPr>
              <a:t>r</a:t>
            </a:r>
            <a:endParaRPr sz="1350" baseline="3086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83586" y="6313220"/>
            <a:ext cx="255270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180" dirty="0">
                <a:solidFill>
                  <a:srgbClr val="4B4B4B"/>
                </a:solidFill>
                <a:latin typeface="宋体"/>
                <a:cs typeface="宋体"/>
              </a:rPr>
              <a:t>图</a:t>
            </a:r>
            <a:r>
              <a:rPr sz="1250" dirty="0">
                <a:solidFill>
                  <a:srgbClr val="4B4B4B"/>
                </a:solidFill>
                <a:latin typeface="Times New Roman"/>
                <a:cs typeface="Times New Roman"/>
              </a:rPr>
              <a:t>4 </a:t>
            </a:r>
            <a:r>
              <a:rPr sz="1250" spc="-10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sz="1150" spc="-15" dirty="0">
                <a:solidFill>
                  <a:srgbClr val="4B4B4B"/>
                </a:solidFill>
                <a:latin typeface="宋体"/>
                <a:cs typeface="宋体"/>
              </a:rPr>
              <a:t>查找</a:t>
            </a:r>
            <a:r>
              <a:rPr sz="1150" spc="-275" dirty="0">
                <a:solidFill>
                  <a:srgbClr val="4B4B4B"/>
                </a:solidFill>
                <a:latin typeface="宋体"/>
                <a:cs typeface="宋体"/>
              </a:rPr>
              <a:t> </a:t>
            </a:r>
            <a:r>
              <a:rPr sz="1150" spc="-740" dirty="0">
                <a:solidFill>
                  <a:srgbClr val="4B4B4B"/>
                </a:solidFill>
                <a:latin typeface="宋体"/>
                <a:cs typeface="宋体"/>
              </a:rPr>
              <a:t>〔</a:t>
            </a:r>
            <a:r>
              <a:rPr sz="1150" spc="-130" dirty="0">
                <a:solidFill>
                  <a:srgbClr val="4B4B4B"/>
                </a:solidFill>
                <a:latin typeface="宋体"/>
                <a:cs typeface="宋体"/>
              </a:rPr>
              <a:t> </a:t>
            </a:r>
            <a:r>
              <a:rPr sz="1050" spc="-10" dirty="0" smtClean="0">
                <a:solidFill>
                  <a:srgbClr val="4B4B4B"/>
                </a:solidFill>
                <a:latin typeface="Arial"/>
                <a:cs typeface="Arial"/>
              </a:rPr>
              <a:t>2.1</a:t>
            </a:r>
            <a:r>
              <a:rPr lang="en-US" sz="1050" spc="-10" dirty="0" smtClean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1050" spc="-30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050" spc="60" dirty="0">
                <a:solidFill>
                  <a:srgbClr val="4B4B4B"/>
                </a:solidFill>
                <a:latin typeface="Arial"/>
                <a:cs typeface="Arial"/>
              </a:rPr>
              <a:t>3</a:t>
            </a:r>
            <a:r>
              <a:rPr sz="1050" spc="-45" dirty="0">
                <a:solidFill>
                  <a:srgbClr val="2F2F2F"/>
                </a:solidFill>
                <a:latin typeface="Arial"/>
                <a:cs typeface="Arial"/>
              </a:rPr>
              <a:t>.</a:t>
            </a:r>
            <a:r>
              <a:rPr sz="1050" spc="80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r>
              <a:rPr sz="1050" spc="-1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100" spc="-605" dirty="0">
                <a:solidFill>
                  <a:srgbClr val="4B4B4B"/>
                </a:solidFill>
                <a:latin typeface="宋体"/>
                <a:cs typeface="宋体"/>
              </a:rPr>
              <a:t>）</a:t>
            </a:r>
            <a:r>
              <a:rPr sz="1100" spc="-260" dirty="0">
                <a:solidFill>
                  <a:srgbClr val="4B4B4B"/>
                </a:solidFill>
                <a:latin typeface="宋体"/>
                <a:cs typeface="宋体"/>
              </a:rPr>
              <a:t> </a:t>
            </a:r>
            <a:r>
              <a:rPr sz="1100" spc="10" dirty="0">
                <a:solidFill>
                  <a:srgbClr val="4B4B4B"/>
                </a:solidFill>
                <a:latin typeface="宋体"/>
                <a:cs typeface="宋体"/>
              </a:rPr>
              <a:t>点</a:t>
            </a:r>
            <a:r>
              <a:rPr sz="1100" spc="40" dirty="0">
                <a:solidFill>
                  <a:srgbClr val="4B4B4B"/>
                </a:solidFill>
                <a:latin typeface="宋体"/>
                <a:cs typeface="宋体"/>
              </a:rPr>
              <a:t>的两次</a:t>
            </a:r>
            <a:r>
              <a:rPr sz="1100" spc="-65" dirty="0">
                <a:solidFill>
                  <a:srgbClr val="4B4B4B"/>
                </a:solidFill>
                <a:latin typeface="宋体"/>
                <a:cs typeface="宋体"/>
              </a:rPr>
              <a:t>回</a:t>
            </a:r>
            <a:r>
              <a:rPr sz="1100" spc="40" dirty="0">
                <a:solidFill>
                  <a:srgbClr val="4B4B4B"/>
                </a:solidFill>
                <a:latin typeface="宋体"/>
                <a:cs typeface="宋体"/>
              </a:rPr>
              <a:t>溯</a:t>
            </a:r>
            <a:r>
              <a:rPr sz="1100" spc="-30" dirty="0">
                <a:solidFill>
                  <a:srgbClr val="4B4B4B"/>
                </a:solidFill>
                <a:latin typeface="宋体"/>
                <a:cs typeface="宋体"/>
              </a:rPr>
              <a:t>判</a:t>
            </a:r>
            <a:r>
              <a:rPr sz="1100" spc="95" dirty="0">
                <a:solidFill>
                  <a:srgbClr val="4B4B4B"/>
                </a:solidFill>
                <a:latin typeface="宋体"/>
                <a:cs typeface="宋体"/>
              </a:rPr>
              <a:t>断</a:t>
            </a:r>
            <a:endParaRPr sz="1100" dirty="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38177" y="5794786"/>
            <a:ext cx="35306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000" spc="-420" dirty="0">
                <a:solidFill>
                  <a:srgbClr val="6B6B6B"/>
                </a:solidFill>
                <a:latin typeface="宋体"/>
                <a:cs typeface="宋体"/>
              </a:rPr>
              <a:t>。</a:t>
            </a:r>
            <a:endParaRPr sz="3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目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46278"/>
            <a:ext cx="3920490" cy="1340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450" i="1" dirty="0">
                <a:solidFill>
                  <a:srgbClr val="33BC55"/>
                </a:solidFill>
                <a:latin typeface="Constantia"/>
                <a:cs typeface="Constantia"/>
              </a:rPr>
              <a:t>1.	</a:t>
            </a:r>
            <a:r>
              <a:rPr sz="2550" i="1" u="heavy" spc="10" dirty="0">
                <a:solidFill>
                  <a:srgbClr val="D9BD02"/>
                </a:solidFill>
                <a:latin typeface="Constantia"/>
                <a:cs typeface="Constantia"/>
              </a:rPr>
              <a:t>k</a:t>
            </a:r>
            <a:r>
              <a:rPr sz="2550" i="1" u="heavy" spc="15" dirty="0">
                <a:solidFill>
                  <a:srgbClr val="D9BD02"/>
                </a:solidFill>
                <a:latin typeface="Constantia"/>
                <a:cs typeface="Constantia"/>
              </a:rPr>
              <a:t> 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近邻算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法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526415" algn="l"/>
              </a:tabLst>
            </a:pPr>
            <a:r>
              <a:rPr sz="2450" i="1" dirty="0">
                <a:solidFill>
                  <a:srgbClr val="33BC55"/>
                </a:solidFill>
                <a:latin typeface="Constantia"/>
                <a:cs typeface="Constantia"/>
              </a:rPr>
              <a:t>2.	</a:t>
            </a:r>
            <a:r>
              <a:rPr sz="2550" i="1" u="heavy" spc="10" dirty="0">
                <a:solidFill>
                  <a:srgbClr val="D9BD02"/>
                </a:solidFill>
                <a:latin typeface="Constantia"/>
                <a:cs typeface="Constantia"/>
              </a:rPr>
              <a:t>k</a:t>
            </a:r>
            <a:r>
              <a:rPr sz="2550" i="1" u="heavy" spc="15" dirty="0">
                <a:solidFill>
                  <a:srgbClr val="D9BD02"/>
                </a:solidFill>
                <a:latin typeface="Constantia"/>
                <a:cs typeface="Constantia"/>
              </a:rPr>
              <a:t> 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近邻模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型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526415" algn="l"/>
              </a:tabLst>
            </a:pPr>
            <a:r>
              <a:rPr sz="2450" i="1" dirty="0">
                <a:solidFill>
                  <a:srgbClr val="33BC55"/>
                </a:solidFill>
                <a:latin typeface="Constantia"/>
                <a:cs typeface="Constantia"/>
              </a:rPr>
              <a:t>3.	</a:t>
            </a:r>
            <a:r>
              <a:rPr sz="2600" i="1" u="heavy" spc="-15" dirty="0">
                <a:solidFill>
                  <a:srgbClr val="D9BD02"/>
                </a:solidFill>
                <a:latin typeface="Constantia"/>
                <a:cs typeface="Constantia"/>
              </a:rPr>
              <a:t>k</a:t>
            </a:r>
            <a:r>
              <a:rPr sz="2600" i="1" u="heavy" dirty="0">
                <a:solidFill>
                  <a:srgbClr val="D9BD02"/>
                </a:solidFill>
                <a:latin typeface="Constantia"/>
                <a:cs typeface="Constantia"/>
              </a:rPr>
              <a:t> 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近邻法的实现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：</a:t>
            </a:r>
            <a:r>
              <a:rPr sz="2600" u="heavy" spc="0" dirty="0">
                <a:solidFill>
                  <a:srgbClr val="D9BD02"/>
                </a:solidFill>
                <a:latin typeface="Times New Roman"/>
                <a:cs typeface="Times New Roman"/>
              </a:rPr>
              <a:t> </a:t>
            </a:r>
            <a:r>
              <a:rPr sz="2600" i="1" u="heavy" spc="-75" dirty="0">
                <a:solidFill>
                  <a:srgbClr val="D9BD02"/>
                </a:solidFill>
                <a:latin typeface="Constantia"/>
                <a:cs typeface="Constantia"/>
              </a:rPr>
              <a:t>k</a:t>
            </a:r>
            <a:r>
              <a:rPr sz="2600" i="1" u="heavy" spc="-15" dirty="0">
                <a:solidFill>
                  <a:srgbClr val="D9BD02"/>
                </a:solidFill>
                <a:latin typeface="Constantia"/>
                <a:cs typeface="Constantia"/>
              </a:rPr>
              <a:t>d</a:t>
            </a:r>
            <a:r>
              <a:rPr sz="2600" i="1" u="heavy" dirty="0">
                <a:solidFill>
                  <a:srgbClr val="D9BD02"/>
                </a:solidFill>
                <a:latin typeface="Constantia"/>
                <a:cs typeface="Constantia"/>
              </a:rPr>
              <a:t> 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树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4941" y="3002840"/>
            <a:ext cx="163639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FF0000"/>
                </a:solidFill>
                <a:latin typeface="Constantia"/>
                <a:cs typeface="Constantia"/>
              </a:rPr>
              <a:t>Q </a:t>
            </a:r>
            <a:r>
              <a:rPr sz="4800" spc="-35" dirty="0">
                <a:solidFill>
                  <a:srgbClr val="FF0000"/>
                </a:solidFill>
                <a:latin typeface="Constantia"/>
                <a:cs typeface="Constantia"/>
              </a:rPr>
              <a:t>&amp;</a:t>
            </a:r>
            <a:r>
              <a:rPr sz="48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48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endParaRPr sz="4800">
              <a:latin typeface="Constantia"/>
              <a:cs typeface="Constanti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3200" y="17526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Home Work 1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一、</a:t>
            </a:r>
            <a:r>
              <a:rPr i="1" dirty="0">
                <a:latin typeface="Calibri"/>
                <a:cs typeface="Calibri"/>
              </a:rPr>
              <a:t>k</a:t>
            </a:r>
            <a:r>
              <a:rPr i="1" spc="20" dirty="0">
                <a:latin typeface="Calibri"/>
                <a:cs typeface="Calibri"/>
              </a:rPr>
              <a:t> </a:t>
            </a:r>
            <a:r>
              <a:rPr spc="10" dirty="0"/>
              <a:t>近邻算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724713"/>
            <a:ext cx="1658620" cy="168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原</a:t>
            </a:r>
            <a:r>
              <a:rPr sz="2600" spc="-30" dirty="0">
                <a:latin typeface="宋体"/>
                <a:cs typeface="宋体"/>
              </a:rPr>
              <a:t>理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特</a:t>
            </a:r>
            <a:r>
              <a:rPr sz="2600" spc="-30" dirty="0">
                <a:latin typeface="宋体"/>
                <a:cs typeface="宋体"/>
              </a:rPr>
              <a:t>点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ts val="3070"/>
              </a:lnSpc>
              <a:spcBef>
                <a:spcPts val="21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一般流</a:t>
            </a:r>
            <a:r>
              <a:rPr sz="2600" spc="-30" dirty="0">
                <a:latin typeface="宋体"/>
                <a:cs typeface="宋体"/>
              </a:rPr>
              <a:t>程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6928" y="0"/>
            <a:ext cx="4767072" cy="606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945" cy="1020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425"/>
            <a:ext cx="91440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93455" y="6553686"/>
            <a:ext cx="1066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004242"/>
                </a:solidFill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83079" y="2011679"/>
            <a:ext cx="777240" cy="685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3079" y="3154679"/>
            <a:ext cx="777240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83079" y="4206240"/>
            <a:ext cx="777240" cy="685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0440" y="2560320"/>
            <a:ext cx="640079" cy="594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20440" y="3931920"/>
            <a:ext cx="640079" cy="5943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981" y="10668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708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7930" y="12446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708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7873" y="14224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695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7815" y="16002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708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7758" y="17780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695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7707" y="19558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695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7650" y="21336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708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7593" y="23114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695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7542" y="24892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695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7485" y="26670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708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7428" y="28448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695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7377" y="30226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695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7320" y="32004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708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7263" y="33782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695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7206" y="35560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708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7155" y="37338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708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7098" y="39116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695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7041" y="40894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708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6990" y="42672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708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6933" y="44450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695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6876" y="46228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708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6818" y="48006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695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6768" y="49784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695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46710" y="51562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708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46653" y="53340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695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6602" y="55118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695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46545" y="56896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708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6488" y="58674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695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46437" y="60452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6695">
            <a:solidFill>
              <a:srgbClr val="00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88920" y="3154679"/>
            <a:ext cx="777240" cy="7772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30338" y="1663700"/>
            <a:ext cx="4206303" cy="3683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86200" y="3063239"/>
            <a:ext cx="640079" cy="6400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29000" y="4617720"/>
            <a:ext cx="640079" cy="594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标题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Ne</a:t>
            </a:r>
            <a:r>
              <a:rPr dirty="0">
                <a:latin typeface="Calibri"/>
                <a:cs typeface="Calibri"/>
              </a:rPr>
              <a:t>a</a:t>
            </a:r>
            <a:r>
              <a:rPr spc="-65" dirty="0">
                <a:latin typeface="Calibri"/>
                <a:cs typeface="Calibri"/>
              </a:rPr>
              <a:t>r</a:t>
            </a:r>
            <a:r>
              <a:rPr spc="10" dirty="0">
                <a:latin typeface="Calibri"/>
                <a:cs typeface="Calibri"/>
              </a:rPr>
              <a:t>e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Ne</a:t>
            </a:r>
            <a:r>
              <a:rPr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ghbo</a:t>
            </a:r>
            <a:r>
              <a:rPr spc="-8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  <a:r>
              <a:rPr spc="10" dirty="0"/>
              <a:t>算法特</a:t>
            </a:r>
            <a:r>
              <a:rPr dirty="0"/>
              <a:t>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2811145" cy="4031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优</a:t>
            </a:r>
            <a:r>
              <a:rPr sz="2600" spc="-30" dirty="0">
                <a:latin typeface="宋体"/>
                <a:cs typeface="宋体"/>
              </a:rPr>
              <a:t>点</a:t>
            </a:r>
            <a:endParaRPr sz="26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精度高</a:t>
            </a:r>
            <a:endParaRPr sz="24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 err="1" smtClean="0">
                <a:latin typeface="宋体"/>
                <a:cs typeface="宋体"/>
              </a:rPr>
              <a:t>对异常值不敏</a:t>
            </a:r>
            <a:endParaRPr sz="24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无数据输入假定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缺</a:t>
            </a:r>
            <a:r>
              <a:rPr sz="2550" spc="25" dirty="0">
                <a:latin typeface="宋体"/>
                <a:cs typeface="宋体"/>
              </a:rPr>
              <a:t>点</a:t>
            </a:r>
            <a:endParaRPr sz="255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9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计算复杂度高</a:t>
            </a:r>
            <a:endParaRPr sz="2400" dirty="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空间复杂度高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适用数据范</a:t>
            </a:r>
            <a:r>
              <a:rPr sz="2550" spc="25" dirty="0">
                <a:latin typeface="宋体"/>
                <a:cs typeface="宋体"/>
              </a:rPr>
              <a:t>围</a:t>
            </a:r>
            <a:endParaRPr sz="2550" dirty="0">
              <a:latin typeface="宋体"/>
              <a:cs typeface="宋体"/>
            </a:endParaRPr>
          </a:p>
          <a:p>
            <a:pPr marL="405765">
              <a:lnSpc>
                <a:spcPts val="2790"/>
              </a:lnSpc>
              <a:spcBef>
                <a:spcPts val="59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数值型和标称型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Ne</a:t>
            </a:r>
            <a:r>
              <a:rPr dirty="0">
                <a:latin typeface="Calibri"/>
                <a:cs typeface="Calibri"/>
              </a:rPr>
              <a:t>a</a:t>
            </a:r>
            <a:r>
              <a:rPr spc="-65" dirty="0">
                <a:latin typeface="Calibri"/>
                <a:cs typeface="Calibri"/>
              </a:rPr>
              <a:t>r</a:t>
            </a:r>
            <a:r>
              <a:rPr spc="10" dirty="0">
                <a:latin typeface="Calibri"/>
                <a:cs typeface="Calibri"/>
              </a:rPr>
              <a:t>e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Ne</a:t>
            </a:r>
            <a:r>
              <a:rPr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ghbo</a:t>
            </a:r>
            <a:r>
              <a:rPr spc="-8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spc="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th</a:t>
            </a:r>
            <a:r>
              <a:rPr dirty="0">
                <a:latin typeface="Calibri"/>
                <a:cs typeface="Calibri"/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151495" cy="3954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工作原</a:t>
            </a:r>
            <a:r>
              <a:rPr sz="2600" spc="-30" dirty="0">
                <a:latin typeface="宋体"/>
                <a:cs typeface="宋体"/>
              </a:rPr>
              <a:t>理</a:t>
            </a:r>
            <a:endParaRPr sz="2600" dirty="0">
              <a:latin typeface="宋体"/>
              <a:cs typeface="宋体"/>
            </a:endParaRPr>
          </a:p>
          <a:p>
            <a:pPr marL="652780" marR="163830" indent="-247015" algn="just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 err="1">
                <a:latin typeface="宋体"/>
                <a:cs typeface="宋体"/>
              </a:rPr>
              <a:t>存在一个样本数据集合，也称作训练样本集，</a:t>
            </a:r>
            <a:r>
              <a:rPr sz="2400" spc="40" dirty="0" err="1" smtClean="0">
                <a:latin typeface="宋体"/>
                <a:cs typeface="宋体"/>
              </a:rPr>
              <a:t>并且样</a:t>
            </a:r>
            <a:r>
              <a:rPr sz="2400" spc="40" dirty="0" smtClean="0">
                <a:latin typeface="宋体"/>
                <a:cs typeface="宋体"/>
              </a:rPr>
              <a:t> </a:t>
            </a:r>
            <a:r>
              <a:rPr sz="2400" spc="40" dirty="0" err="1">
                <a:latin typeface="宋体"/>
                <a:cs typeface="宋体"/>
              </a:rPr>
              <a:t>集中每个数据都存在标签，</a:t>
            </a:r>
            <a:r>
              <a:rPr sz="2400" spc="40" dirty="0" err="1" smtClean="0">
                <a:latin typeface="宋体"/>
                <a:cs typeface="宋体"/>
              </a:rPr>
              <a:t>即我们知道样本集中每个数据与所属分类的对应关系</a:t>
            </a:r>
            <a:r>
              <a:rPr sz="2400" spc="4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652780" marR="163830" indent="-247015" algn="just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输入没有标签的新数据后，</a:t>
            </a:r>
            <a:r>
              <a:rPr sz="2400" spc="20" dirty="0" smtClean="0">
                <a:latin typeface="宋体"/>
                <a:cs typeface="宋体"/>
              </a:rPr>
              <a:t>将新数据的每个特征与样本集中数据对应的特征进行比较</a:t>
            </a:r>
            <a:r>
              <a:rPr sz="2400" spc="20" dirty="0">
                <a:latin typeface="宋体"/>
                <a:cs typeface="宋体"/>
              </a:rPr>
              <a:t>，</a:t>
            </a:r>
            <a:r>
              <a:rPr sz="2400" spc="20" dirty="0" smtClean="0">
                <a:latin typeface="宋体"/>
                <a:cs typeface="宋体"/>
              </a:rPr>
              <a:t>然后算法提取样本集中特征最相似数据</a:t>
            </a:r>
            <a:r>
              <a:rPr sz="2400" spc="20" dirty="0">
                <a:latin typeface="宋体"/>
                <a:cs typeface="宋体"/>
              </a:rPr>
              <a:t>（最近邻）的分类标签。</a:t>
            </a:r>
            <a:endParaRPr sz="2400" dirty="0">
              <a:latin typeface="宋体"/>
              <a:cs typeface="宋体"/>
            </a:endParaRPr>
          </a:p>
          <a:p>
            <a:pPr marL="652780" marR="5080" indent="-247015" algn="just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一般来说，只选择样本数据集中前</a:t>
            </a:r>
            <a:r>
              <a:rPr sz="2400" spc="-25" dirty="0">
                <a:latin typeface="Constantia"/>
                <a:cs typeface="Constantia"/>
              </a:rPr>
              <a:t>N</a:t>
            </a:r>
            <a:r>
              <a:rPr sz="2400" spc="-25" dirty="0">
                <a:latin typeface="宋体"/>
                <a:cs typeface="宋体"/>
              </a:rPr>
              <a:t>个最相似的数据。</a:t>
            </a:r>
            <a:r>
              <a:rPr sz="2400" spc="-25" dirty="0">
                <a:latin typeface="Constantia"/>
                <a:cs typeface="Constantia"/>
              </a:rPr>
              <a:t>K </a:t>
            </a:r>
            <a:r>
              <a:rPr sz="2400" spc="-25" dirty="0">
                <a:latin typeface="宋体"/>
                <a:cs typeface="宋体"/>
              </a:rPr>
              <a:t>一般不大于</a:t>
            </a:r>
            <a:r>
              <a:rPr sz="2400" spc="-25" dirty="0">
                <a:latin typeface="Constantia"/>
                <a:cs typeface="Constantia"/>
              </a:rPr>
              <a:t>2</a:t>
            </a:r>
            <a:r>
              <a:rPr sz="2400" spc="-15" dirty="0">
                <a:latin typeface="Constantia"/>
                <a:cs typeface="Constantia"/>
              </a:rPr>
              <a:t>0</a:t>
            </a:r>
            <a:r>
              <a:rPr sz="2400" spc="-15" dirty="0">
                <a:latin typeface="宋体"/>
                <a:cs typeface="宋体"/>
              </a:rPr>
              <a:t>，最后，选择</a:t>
            </a:r>
            <a:r>
              <a:rPr sz="2400" spc="-15" dirty="0">
                <a:latin typeface="Constantia"/>
                <a:cs typeface="Constantia"/>
              </a:rPr>
              <a:t>k</a:t>
            </a:r>
            <a:r>
              <a:rPr sz="2400" spc="-15" dirty="0">
                <a:latin typeface="宋体"/>
                <a:cs typeface="宋体"/>
              </a:rPr>
              <a:t>个中出现次数最多的分类， 作为新数据的分类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K</a:t>
            </a:r>
            <a:r>
              <a:rPr spc="10" dirty="0"/>
              <a:t>近邻算法的一般流</a:t>
            </a:r>
            <a:r>
              <a:rPr dirty="0"/>
              <a:t>程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469905"/>
            <a:ext cx="7886700" cy="17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+mj-ea"/>
                <a:ea typeface="+mj-ea"/>
              </a:rPr>
              <a:t>收集数据：可以使用任何方</a:t>
            </a:r>
            <a:r>
              <a:rPr sz="2600" spc="-30" dirty="0">
                <a:latin typeface="+mj-ea"/>
                <a:ea typeface="+mj-ea"/>
              </a:rPr>
              <a:t>法</a:t>
            </a:r>
            <a:endParaRPr sz="2600" dirty="0">
              <a:latin typeface="+mj-ea"/>
              <a:ea typeface="+mj-ea"/>
              <a:cs typeface="Wingdings"/>
            </a:endParaRPr>
          </a:p>
          <a:p>
            <a:pPr marL="287020" marR="5080" indent="-274320">
              <a:lnSpc>
                <a:spcPct val="101600"/>
              </a:lnSpc>
              <a:spcBef>
                <a:spcPts val="570"/>
              </a:spcBef>
            </a:pPr>
            <a:r>
              <a:rPr sz="2450" dirty="0">
                <a:solidFill>
                  <a:srgbClr val="33BC55"/>
                </a:solidFill>
                <a:latin typeface="+mj-ea"/>
                <a:ea typeface="+mj-ea"/>
                <a:cs typeface="Wingdings"/>
              </a:rPr>
              <a:t></a:t>
            </a:r>
            <a:r>
              <a:rPr sz="2600" spc="-20" dirty="0" err="1">
                <a:latin typeface="+mj-ea"/>
                <a:ea typeface="+mj-ea"/>
              </a:rPr>
              <a:t>准备数据：距离计算所需要的数值，最后是结构化的数据格式</a:t>
            </a:r>
            <a:r>
              <a:rPr sz="2600" spc="-20" dirty="0">
                <a:latin typeface="+mj-ea"/>
                <a:ea typeface="+mj-ea"/>
              </a:rPr>
              <a:t>。</a:t>
            </a:r>
          </a:p>
          <a:p>
            <a:pPr marL="12700">
              <a:lnSpc>
                <a:spcPts val="307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+mj-ea"/>
                <a:ea typeface="+mj-ea"/>
                <a:cs typeface="Wingdings"/>
              </a:rPr>
              <a:t></a:t>
            </a:r>
            <a:r>
              <a:rPr sz="2600" spc="-20" dirty="0">
                <a:latin typeface="+mj-ea"/>
                <a:ea typeface="+mj-ea"/>
              </a:rPr>
              <a:t>分析数据：可以使用任何方</a:t>
            </a:r>
            <a:r>
              <a:rPr sz="2600" spc="-30" dirty="0">
                <a:latin typeface="+mj-ea"/>
                <a:ea typeface="+mj-ea"/>
              </a:rPr>
              <a:t>法</a:t>
            </a:r>
            <a:endParaRPr sz="2600" dirty="0">
              <a:latin typeface="+mj-ea"/>
              <a:ea typeface="+mj-ea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367458"/>
            <a:ext cx="1988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训练算法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517" y="3367458"/>
            <a:ext cx="366649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（此步骤</a:t>
            </a:r>
            <a:r>
              <a:rPr sz="2600" spc="-15" dirty="0">
                <a:latin typeface="Constantia"/>
                <a:cs typeface="Constantia"/>
              </a:rPr>
              <a:t>kNN</a:t>
            </a:r>
            <a:r>
              <a:rPr sz="2600" spc="-20" dirty="0">
                <a:latin typeface="宋体"/>
                <a:cs typeface="宋体"/>
              </a:rPr>
              <a:t>）中不适</a:t>
            </a:r>
            <a:r>
              <a:rPr sz="2600" spc="-30" dirty="0">
                <a:latin typeface="宋体"/>
                <a:cs typeface="宋体"/>
              </a:rPr>
              <a:t>用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3843073"/>
            <a:ext cx="8592820" cy="162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测试算法：计算错误</a:t>
            </a:r>
            <a:r>
              <a:rPr sz="2550" spc="25" dirty="0">
                <a:latin typeface="宋体"/>
                <a:cs typeface="宋体"/>
              </a:rPr>
              <a:t>率</a:t>
            </a:r>
            <a:endParaRPr sz="2550" dirty="0">
              <a:latin typeface="宋体"/>
              <a:cs typeface="宋体"/>
            </a:endParaRPr>
          </a:p>
          <a:p>
            <a:pPr marL="287020" marR="5080" indent="-27432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使用算法：首先需要输入样本数据和结构化的输出结果</a:t>
            </a:r>
            <a:r>
              <a:rPr sz="2550" spc="25" dirty="0">
                <a:latin typeface="宋体"/>
                <a:cs typeface="宋体"/>
              </a:rPr>
              <a:t>，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然后运行</a:t>
            </a:r>
            <a:r>
              <a:rPr sz="2600" spc="-10" dirty="0">
                <a:latin typeface="Constantia"/>
                <a:cs typeface="Constantia"/>
              </a:rPr>
              <a:t>k-</a:t>
            </a:r>
            <a:r>
              <a:rPr sz="2600" spc="-20" dirty="0">
                <a:latin typeface="宋体"/>
                <a:cs typeface="宋体"/>
              </a:rPr>
              <a:t>近邻算法判定输入数据分别属于哪个分类</a:t>
            </a:r>
            <a:r>
              <a:rPr sz="2600" spc="-30" dirty="0">
                <a:latin typeface="宋体"/>
                <a:cs typeface="宋体"/>
              </a:rPr>
              <a:t>，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最后应用对计算出的分类执行后续的处理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二、</a:t>
            </a:r>
            <a:r>
              <a:rPr i="1" dirty="0">
                <a:latin typeface="Calibri"/>
                <a:cs typeface="Calibri"/>
              </a:rPr>
              <a:t>k</a:t>
            </a:r>
            <a:r>
              <a:rPr i="1" spc="20" dirty="0">
                <a:latin typeface="Calibri"/>
                <a:cs typeface="Calibri"/>
              </a:rPr>
              <a:t> </a:t>
            </a:r>
            <a:r>
              <a:rPr spc="10" dirty="0"/>
              <a:t>近邻模</a:t>
            </a:r>
            <a:r>
              <a:rPr dirty="0"/>
              <a:t>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724713"/>
            <a:ext cx="2874328" cy="242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模</a:t>
            </a:r>
            <a:r>
              <a:rPr sz="2600" spc="-30" dirty="0">
                <a:latin typeface="宋体"/>
                <a:cs typeface="宋体"/>
              </a:rPr>
              <a:t>型</a:t>
            </a:r>
            <a:endParaRPr sz="2600" dirty="0">
              <a:latin typeface="宋体"/>
              <a:cs typeface="宋体"/>
            </a:endParaRPr>
          </a:p>
          <a:p>
            <a:pPr marL="469900" lvl="1">
              <a:spcBef>
                <a:spcPts val="21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距离度</a:t>
            </a:r>
            <a:r>
              <a:rPr sz="2600" spc="-30" dirty="0">
                <a:latin typeface="宋体"/>
                <a:cs typeface="宋体"/>
              </a:rPr>
              <a:t>量</a:t>
            </a:r>
            <a:endParaRPr sz="2600" dirty="0">
              <a:latin typeface="宋体"/>
              <a:cs typeface="宋体"/>
            </a:endParaRPr>
          </a:p>
          <a:p>
            <a:pPr marL="469900" lvl="1">
              <a:spcBef>
                <a:spcPts val="22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i="1" spc="10" dirty="0">
                <a:latin typeface="Constantia"/>
                <a:cs typeface="Constantia"/>
              </a:rPr>
              <a:t>k</a:t>
            </a:r>
            <a:r>
              <a:rPr sz="2550" i="1" spc="55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值的选</a:t>
            </a:r>
            <a:r>
              <a:rPr sz="2550" spc="25" dirty="0">
                <a:latin typeface="宋体"/>
                <a:cs typeface="宋体"/>
              </a:rPr>
              <a:t>择</a:t>
            </a:r>
            <a:endParaRPr sz="2550" dirty="0">
              <a:latin typeface="宋体"/>
              <a:cs typeface="宋体"/>
            </a:endParaRPr>
          </a:p>
          <a:p>
            <a:pPr marL="469900" lvl="1">
              <a:lnSpc>
                <a:spcPts val="3020"/>
              </a:lnSpc>
              <a:spcBef>
                <a:spcPts val="224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分类决策规</a:t>
            </a:r>
            <a:r>
              <a:rPr sz="2550" spc="25" dirty="0">
                <a:latin typeface="宋体"/>
                <a:cs typeface="宋体"/>
              </a:rPr>
              <a:t>则</a:t>
            </a:r>
            <a:endParaRPr sz="255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模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型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1200" y="1627632"/>
            <a:ext cx="4401312" cy="3959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董.pptx" id="{53DC6C71-A230-4371-BBA6-DDDE53A86B5A}" vid="{FCF426DE-9AD6-4247-BF7F-EC1FF544EEF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董</Template>
  <TotalTime>114</TotalTime>
  <Words>396</Words>
  <Application>Microsoft Office PowerPoint</Application>
  <PresentationFormat>全屏显示(4:3)</PresentationFormat>
  <Paragraphs>122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Calibri Light</vt:lpstr>
      <vt:lpstr>Constantia</vt:lpstr>
      <vt:lpstr>Times New Roman</vt:lpstr>
      <vt:lpstr>Wingdings</vt:lpstr>
      <vt:lpstr>董</vt:lpstr>
      <vt:lpstr>PowerPoint 演示文稿</vt:lpstr>
      <vt:lpstr>PowerPoint 演示文稿</vt:lpstr>
      <vt:lpstr>一、k 近邻算法</vt:lpstr>
      <vt:lpstr>PowerPoint 演示文稿</vt:lpstr>
      <vt:lpstr>K-Nearest Neighbors算法特点</vt:lpstr>
      <vt:lpstr>K-Nearest Neighbors Algorithm</vt:lpstr>
      <vt:lpstr>K近邻算法的一般流程</vt:lpstr>
      <vt:lpstr>二、k 近邻模型</vt:lpstr>
      <vt:lpstr>PowerPoint 演示文稿</vt:lpstr>
      <vt:lpstr>距离度量</vt:lpstr>
      <vt:lpstr>距离度量</vt:lpstr>
      <vt:lpstr>K值的选择</vt:lpstr>
      <vt:lpstr>分类决策规则</vt:lpstr>
      <vt:lpstr>三、k 近邻法的实现：kd 树</vt:lpstr>
      <vt:lpstr>PowerPoint 演示文稿</vt:lpstr>
      <vt:lpstr>PowerPoint 演示文稿</vt:lpstr>
      <vt:lpstr>PowerPoint 演示文稿</vt:lpstr>
      <vt:lpstr>KD树搜索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qwdong</cp:lastModifiedBy>
  <cp:revision>22</cp:revision>
  <dcterms:created xsi:type="dcterms:W3CDTF">2019-02-12T08:28:31Z</dcterms:created>
  <dcterms:modified xsi:type="dcterms:W3CDTF">2020-03-16T01:00:15Z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2016-08-09T00:00:00Z</vt:filetime>
  </property>
  <property fmtid="{D5CDD505-2E9C-101B-9397-08002B2CF9AE}" pid="3" name="LastSaved">
    <vt:filetime>2019-02-12T00:00:00Z</vt:filetime>
  </property>
</Properties>
</file>