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9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5.xml" ContentType="application/vnd.openxmlformats-officedocument.presentationml.notesSlide+xml"/>
  <Override PartName="/ppt/media/image14.jpg" ContentType="image/jpg"/>
  <Override PartName="/ppt/media/image15.jpg" ContentType="image/jpg"/>
  <Override PartName="/ppt/media/image16.jpg" ContentType="image/jpg"/>
  <Override PartName="/ppt/notesSlides/notesSlide6.xml" ContentType="application/vnd.openxmlformats-officedocument.presentationml.notesSlide+xml"/>
  <Override PartName="/ppt/media/image17.jpg" ContentType="image/jpg"/>
  <Override PartName="/ppt/media/image18.jpg" ContentType="image/jpg"/>
  <Override PartName="/ppt/notesSlides/notesSlide7.xml" ContentType="application/vnd.openxmlformats-officedocument.presentationml.notesSlide+xml"/>
  <Override PartName="/ppt/media/image19.jpg" ContentType="image/jpg"/>
  <Override PartName="/ppt/media/image20.jpg" ContentType="image/jpg"/>
  <Override PartName="/ppt/media/image21.jpg" ContentType="image/jpg"/>
  <Override PartName="/ppt/notesSlides/notesSlide8.xml" ContentType="application/vnd.openxmlformats-officedocument.presentationml.notesSlide+xml"/>
  <Override PartName="/ppt/media/image22.jpg" ContentType="image/jpg"/>
  <Override PartName="/ppt/media/image23.jpg" ContentType="image/jpg"/>
  <Override PartName="/ppt/notesSlides/notesSlide9.xml" ContentType="application/vnd.openxmlformats-officedocument.presentationml.notesSlide+xml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notesSlides/notesSlide10.xml" ContentType="application/vnd.openxmlformats-officedocument.presentationml.notesSlide+xml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notesSlides/notesSlide11.xml" ContentType="application/vnd.openxmlformats-officedocument.presentationml.notesSlide+xml"/>
  <Override PartName="/ppt/media/image34.jpg" ContentType="image/jpg"/>
  <Override PartName="/ppt/notesSlides/notesSlide12.xml" ContentType="application/vnd.openxmlformats-officedocument.presentationml.notesSlide+xml"/>
  <Override PartName="/ppt/media/image35.jpg" ContentType="image/jpg"/>
  <Override PartName="/ppt/media/image36.jpg" ContentType="image/jpg"/>
  <Override PartName="/ppt/media/image37.jpg" ContentType="image/jpg"/>
  <Override PartName="/ppt/notesSlides/notesSlide13.xml" ContentType="application/vnd.openxmlformats-officedocument.presentationml.notesSlide+xml"/>
  <Override PartName="/ppt/media/image38.jpg" ContentType="image/jpg"/>
  <Override PartName="/ppt/media/image39.jpg" ContentType="image/jpg"/>
  <Override PartName="/ppt/notesSlides/notesSlide14.xml" ContentType="application/vnd.openxmlformats-officedocument.presentationml.notesSlide+xml"/>
  <Override PartName="/ppt/media/image40.jpg" ContentType="image/jpg"/>
  <Override PartName="/ppt/notesSlides/notesSlide15.xml" ContentType="application/vnd.openxmlformats-officedocument.presentationml.notesSlide+xml"/>
  <Override PartName="/ppt/media/image41.jpg" ContentType="image/jpg"/>
  <Override PartName="/ppt/media/image42.jpg" ContentType="image/jpg"/>
  <Override PartName="/ppt/media/image43.jpg" ContentType="image/jpg"/>
  <Override PartName="/ppt/notesSlides/notesSlide16.xml" ContentType="application/vnd.openxmlformats-officedocument.presentationml.notesSlide+xml"/>
  <Override PartName="/ppt/media/image44.jpg" ContentType="image/jpg"/>
  <Override PartName="/ppt/media/image45.jpg" ContentType="image/jpg"/>
  <Override PartName="/ppt/media/image46.jpg" ContentType="image/jpg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92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027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29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96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82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7414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7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67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80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72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48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8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54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69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330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452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07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75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42999" cy="11223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858" y="3"/>
            <a:ext cx="687050" cy="91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65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83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98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90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6546"/>
            <a:ext cx="7886700" cy="1080039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9905"/>
            <a:ext cx="7886700" cy="4722250"/>
          </a:xfrm>
        </p:spPr>
        <p:txBody>
          <a:bodyPr/>
          <a:lstStyle>
            <a:lvl1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 txBox="1">
            <a:spLocks/>
          </p:cNvSpPr>
          <p:nvPr/>
        </p:nvSpPr>
        <p:spPr>
          <a:xfrm>
            <a:off x="4214061" y="6483712"/>
            <a:ext cx="646232" cy="26664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8D74C0-279B-4CA7-B242-86446B2938C3}" type="slidenum">
              <a:rPr lang="zh-CN" altLang="en-US" sz="135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sz="135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113925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60294" y="6617032"/>
            <a:ext cx="1100138" cy="0"/>
          </a:xfrm>
          <a:prstGeom prst="line">
            <a:avLst/>
          </a:prstGeom>
          <a:ln>
            <a:solidFill>
              <a:srgbClr val="FF66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7505" y="6466991"/>
            <a:ext cx="1095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54884E3-5FEF-4E80-B05D-959E2BC66694}" type="datetime1">
              <a:rPr lang="zh-CN" altLang="en-US" sz="1350" smtClean="0">
                <a:solidFill>
                  <a:srgbClr val="E7E6E6">
                    <a:lumMod val="50000"/>
                  </a:srgbClr>
                </a:solidFill>
              </a:rPr>
              <a:pPr/>
              <a:t>2020/9/30</a:t>
            </a:fld>
            <a:endParaRPr lang="zh-CN" altLang="en-US" sz="1350" dirty="0">
              <a:solidFill>
                <a:srgbClr val="E7E6E6">
                  <a:lumMod val="50000"/>
                </a:srgb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12" y="6424607"/>
            <a:ext cx="288638" cy="3848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195850" y="6455450"/>
            <a:ext cx="19912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900" kern="1300" spc="23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华东师范大学数据科学与工程学院</a:t>
            </a:r>
            <a:endParaRPr lang="en-US" altLang="zh-CN" sz="900" kern="1300" spc="23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6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 of Data Science and Engineering at ECNU</a:t>
            </a:r>
            <a:endParaRPr lang="zh-CN" altLang="en-US" sz="6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53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30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8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32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15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0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1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56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69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8" y="0"/>
            <a:ext cx="4767072" cy="606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9945" cy="10205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2425"/>
            <a:ext cx="9144000" cy="901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88920" y="2331720"/>
            <a:ext cx="3383279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朴素贝叶斯法的参数估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630987"/>
            <a:ext cx="6184900" cy="44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学习与分类算法</a:t>
            </a:r>
            <a:r>
              <a:rPr sz="2600" spc="-70" dirty="0">
                <a:latin typeface="Constantia"/>
                <a:cs typeface="Constantia"/>
              </a:rPr>
              <a:t>N</a:t>
            </a:r>
            <a:r>
              <a:rPr sz="2600" spc="-10" dirty="0">
                <a:latin typeface="Constantia"/>
                <a:cs typeface="Constantia"/>
              </a:rPr>
              <a:t>aï</a:t>
            </a:r>
            <a:r>
              <a:rPr sz="2600" spc="-75" dirty="0">
                <a:latin typeface="Constantia"/>
                <a:cs typeface="Constantia"/>
              </a:rPr>
              <a:t>v</a:t>
            </a:r>
            <a:r>
              <a:rPr sz="2600" spc="-15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</a:t>
            </a:r>
            <a:r>
              <a:rPr sz="2600" spc="-65" dirty="0">
                <a:latin typeface="Constantia"/>
                <a:cs typeface="Constantia"/>
              </a:rPr>
              <a:t>a</a:t>
            </a:r>
            <a:r>
              <a:rPr sz="2600" spc="-80" dirty="0">
                <a:latin typeface="Constantia"/>
                <a:cs typeface="Constantia"/>
              </a:rPr>
              <a:t>y</a:t>
            </a:r>
            <a:r>
              <a:rPr sz="2600" spc="-15" dirty="0">
                <a:latin typeface="Constantia"/>
                <a:cs typeface="Constantia"/>
              </a:rPr>
              <a:t>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l</a:t>
            </a:r>
            <a:r>
              <a:rPr sz="2600" spc="-75" dirty="0">
                <a:latin typeface="Constantia"/>
                <a:cs typeface="Constantia"/>
              </a:rPr>
              <a:t>g</a:t>
            </a:r>
            <a:r>
              <a:rPr sz="2600" spc="-10" dirty="0">
                <a:latin typeface="Constantia"/>
                <a:cs typeface="Constantia"/>
              </a:rPr>
              <a:t>ori</a:t>
            </a:r>
            <a:r>
              <a:rPr sz="2600" spc="-15" dirty="0">
                <a:latin typeface="Constantia"/>
                <a:cs typeface="Constantia"/>
              </a:rPr>
              <a:t>thm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输入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训练数据集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20" dirty="0">
                <a:latin typeface="宋体"/>
                <a:cs typeface="宋体"/>
              </a:rPr>
              <a:t>第</a:t>
            </a:r>
            <a:r>
              <a:rPr sz="2400" spc="20" dirty="0">
                <a:latin typeface="Constantia"/>
                <a:cs typeface="Constantia"/>
              </a:rPr>
              <a:t>i</a:t>
            </a:r>
            <a:r>
              <a:rPr sz="2400" spc="20" dirty="0">
                <a:latin typeface="宋体"/>
                <a:cs typeface="宋体"/>
              </a:rPr>
              <a:t>个样本的第</a:t>
            </a:r>
            <a:r>
              <a:rPr sz="2400" spc="-5" dirty="0">
                <a:latin typeface="Constantia"/>
                <a:cs typeface="Constantia"/>
              </a:rPr>
              <a:t>j</a:t>
            </a:r>
            <a:r>
              <a:rPr sz="2400" dirty="0">
                <a:latin typeface="宋体"/>
                <a:cs typeface="宋体"/>
              </a:rPr>
              <a:t>个特征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第</a:t>
            </a:r>
            <a:r>
              <a:rPr sz="2400" spc="-5" dirty="0">
                <a:latin typeface="Constantia"/>
                <a:cs typeface="Constantia"/>
              </a:rPr>
              <a:t>j</a:t>
            </a:r>
            <a:r>
              <a:rPr sz="2400" dirty="0">
                <a:latin typeface="宋体"/>
                <a:cs typeface="宋体"/>
              </a:rPr>
              <a:t>个特征可能取的第</a:t>
            </a:r>
            <a:r>
              <a:rPr sz="2400" i="1" spc="-15" dirty="0">
                <a:latin typeface="Constantia"/>
                <a:cs typeface="Constantia"/>
              </a:rPr>
              <a:t>l</a:t>
            </a:r>
            <a:r>
              <a:rPr sz="2400" dirty="0">
                <a:latin typeface="宋体"/>
                <a:cs typeface="宋体"/>
              </a:rPr>
              <a:t>个值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输出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050" spc="25" dirty="0">
                <a:solidFill>
                  <a:srgbClr val="50742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onstantia"/>
                <a:cs typeface="Constantia"/>
              </a:rPr>
              <a:t>x</a:t>
            </a:r>
            <a:r>
              <a:rPr sz="2400" dirty="0">
                <a:latin typeface="宋体"/>
                <a:cs typeface="宋体"/>
              </a:rPr>
              <a:t>的分类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6560" y="2535935"/>
            <a:ext cx="4294632" cy="432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1479" y="3297935"/>
            <a:ext cx="3029712" cy="448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51247" y="4130040"/>
            <a:ext cx="3468624" cy="536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687" y="3383279"/>
            <a:ext cx="612648" cy="579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175" y="4154423"/>
            <a:ext cx="448056" cy="524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9776" y="4922520"/>
            <a:ext cx="2886455" cy="4602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朴素贝叶斯法的参数估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630987"/>
            <a:ext cx="443039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步</a:t>
            </a:r>
            <a:r>
              <a:rPr sz="2600" spc="-30" dirty="0">
                <a:latin typeface="宋体"/>
                <a:cs typeface="宋体"/>
              </a:rPr>
              <a:t>骤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0" dirty="0">
                <a:latin typeface="Constantia"/>
                <a:cs typeface="Constantia"/>
              </a:rPr>
              <a:t>1</a:t>
            </a:r>
            <a:r>
              <a:rPr sz="2400" spc="-10" dirty="0">
                <a:latin typeface="宋体"/>
                <a:cs typeface="宋体"/>
              </a:rPr>
              <a:t>、计算先验概率和条件概率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792" y="2566416"/>
            <a:ext cx="5306567" cy="3166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朴素贝叶斯法的参数估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630987"/>
            <a:ext cx="3263900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450" spc="40" dirty="0">
                <a:solidFill>
                  <a:srgbClr val="33BC55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宋体"/>
                <a:cs typeface="宋体"/>
              </a:rPr>
              <a:t>步</a:t>
            </a:r>
            <a:r>
              <a:rPr sz="2600" spc="-30" dirty="0">
                <a:latin typeface="宋体"/>
                <a:cs typeface="宋体"/>
              </a:rPr>
              <a:t>骤</a:t>
            </a:r>
            <a:endParaRPr sz="26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90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Constantia"/>
                <a:cs typeface="Constantia"/>
              </a:rPr>
              <a:t>2</a:t>
            </a:r>
            <a:r>
              <a:rPr sz="2400" spc="-25" dirty="0">
                <a:latin typeface="宋体"/>
                <a:cs typeface="宋体"/>
              </a:rPr>
              <a:t>、对于给定的实例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ts val="279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计算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337" y="4278719"/>
            <a:ext cx="2399030" cy="3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2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15" dirty="0">
                <a:latin typeface="Constantia"/>
                <a:cs typeface="Constantia"/>
              </a:rPr>
              <a:t>3</a:t>
            </a:r>
            <a:r>
              <a:rPr sz="2400" spc="-15" dirty="0">
                <a:latin typeface="宋体"/>
                <a:cs typeface="宋体"/>
              </a:rPr>
              <a:t>、确定</a:t>
            </a:r>
            <a:r>
              <a:rPr sz="2400" spc="-15" dirty="0">
                <a:latin typeface="Constantia"/>
                <a:cs typeface="Constantia"/>
              </a:rPr>
              <a:t>x</a:t>
            </a:r>
            <a:r>
              <a:rPr sz="2400" spc="-15" dirty="0">
                <a:latin typeface="宋体"/>
                <a:cs typeface="宋体"/>
              </a:rPr>
              <a:t>的类别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160" y="3212592"/>
            <a:ext cx="6818376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9520" y="1990344"/>
            <a:ext cx="3261360" cy="502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8344" y="4797552"/>
            <a:ext cx="6489191" cy="862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贝叶斯估</a:t>
            </a:r>
            <a:r>
              <a:rPr dirty="0"/>
              <a:t>计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699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pc="-20" dirty="0"/>
              <a:t>考虑：用极大似然估计可能会出现所要估计的</a:t>
            </a:r>
            <a:r>
              <a:rPr spc="-20" dirty="0">
                <a:solidFill>
                  <a:srgbClr val="FF0000"/>
                </a:solidFill>
              </a:rPr>
              <a:t>概率值</a:t>
            </a:r>
            <a:r>
              <a:rPr spc="-30" dirty="0">
                <a:solidFill>
                  <a:srgbClr val="FF0000"/>
                </a:solidFill>
              </a:rPr>
              <a:t>为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  <a:latin typeface="Constantia"/>
                <a:cs typeface="Constantia"/>
              </a:rPr>
              <a:t>0</a:t>
            </a:r>
            <a:r>
              <a:rPr spc="-20" dirty="0"/>
              <a:t>的情况，这时会影响到</a:t>
            </a:r>
            <a:r>
              <a:rPr spc="-30" dirty="0"/>
              <a:t>后</a:t>
            </a:r>
            <a:r>
              <a:rPr spc="-635" dirty="0"/>
              <a:t> </a:t>
            </a:r>
            <a:r>
              <a:rPr spc="-20" dirty="0"/>
              <a:t>验概率的计算结果，使分</a:t>
            </a:r>
            <a:r>
              <a:rPr spc="-30" dirty="0"/>
              <a:t>类</a:t>
            </a:r>
            <a:r>
              <a:rPr spc="-15" dirty="0"/>
              <a:t> </a:t>
            </a:r>
            <a:r>
              <a:rPr sz="2550" spc="35" dirty="0"/>
              <a:t>产生偏差</a:t>
            </a:r>
            <a:r>
              <a:rPr sz="2550" spc="5" dirty="0">
                <a:latin typeface="Constantia"/>
                <a:cs typeface="Constantia"/>
              </a:rPr>
              <a:t>.</a:t>
            </a:r>
            <a:r>
              <a:rPr sz="2550" spc="35" dirty="0"/>
              <a:t>解决这一问题的方法是采用</a:t>
            </a:r>
            <a:r>
              <a:rPr sz="2550" spc="35" dirty="0">
                <a:solidFill>
                  <a:srgbClr val="FF0000"/>
                </a:solidFill>
              </a:rPr>
              <a:t>贝叶斯估计</a:t>
            </a:r>
            <a:r>
              <a:rPr sz="2550" spc="25" dirty="0"/>
              <a:t>。</a:t>
            </a:r>
            <a:endParaRPr sz="2550">
              <a:latin typeface="Constantia"/>
              <a:cs typeface="Constantia"/>
            </a:endParaRPr>
          </a:p>
          <a:p>
            <a:pPr marL="12700">
              <a:lnSpc>
                <a:spcPts val="3020"/>
              </a:lnSpc>
              <a:spcBef>
                <a:spcPts val="6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/>
              <a:t>条件概率的贝叶斯估计</a:t>
            </a:r>
            <a:r>
              <a:rPr sz="2550" spc="25" dirty="0"/>
              <a:t>：</a:t>
            </a:r>
            <a:endParaRPr sz="25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189273"/>
            <a:ext cx="39700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先验概率的贝叶斯估计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6424" y="3285744"/>
            <a:ext cx="6708648" cy="1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7711" y="5577840"/>
            <a:ext cx="3800855" cy="1152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2495" y="573023"/>
            <a:ext cx="7458456" cy="568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4950">
              <a:latin typeface="微软雅黑"/>
              <a:cs typeface="微软雅黑"/>
            </a:endParaRPr>
          </a:p>
          <a:p>
            <a:pPr marL="31750">
              <a:lnSpc>
                <a:spcPct val="100000"/>
              </a:lnSpc>
              <a:spcBef>
                <a:spcPts val="198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测</a:t>
            </a:r>
            <a:r>
              <a:rPr sz="2600" spc="-30" dirty="0">
                <a:latin typeface="宋体"/>
                <a:cs typeface="宋体"/>
              </a:rPr>
              <a:t>试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904" y="2063495"/>
            <a:ext cx="7562088" cy="3901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7711" y="2709672"/>
            <a:ext cx="4258055" cy="1819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383" y="4742688"/>
            <a:ext cx="8101583" cy="655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例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子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2060448"/>
            <a:ext cx="3776472" cy="2773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8408" y="2072639"/>
            <a:ext cx="3547872" cy="2654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5084064"/>
            <a:ext cx="7001256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4941" y="3002840"/>
            <a:ext cx="16363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Q </a:t>
            </a:r>
            <a:r>
              <a:rPr sz="4800" spc="-35" dirty="0">
                <a:solidFill>
                  <a:srgbClr val="FF0000"/>
                </a:solidFill>
                <a:latin typeface="Constantia"/>
                <a:cs typeface="Constantia"/>
              </a:rPr>
              <a:t>&amp;</a:t>
            </a:r>
            <a:r>
              <a:rPr sz="4800" spc="-7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4800" dirty="0">
                <a:solidFill>
                  <a:srgbClr val="FF0000"/>
                </a:solidFill>
                <a:latin typeface="Constantia"/>
                <a:cs typeface="Constantia"/>
              </a:rPr>
              <a:t>A</a:t>
            </a:r>
            <a:endParaRPr sz="4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841" y="613398"/>
            <a:ext cx="1294130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>
                <a:solidFill>
                  <a:srgbClr val="004646"/>
                </a:solidFill>
                <a:latin typeface="微软雅黑"/>
                <a:cs typeface="微软雅黑"/>
              </a:rPr>
              <a:t>目</a:t>
            </a:r>
            <a:r>
              <a:rPr sz="4950" dirty="0">
                <a:solidFill>
                  <a:srgbClr val="004646"/>
                </a:solidFill>
                <a:latin typeface="微软雅黑"/>
                <a:cs typeface="微软雅黑"/>
              </a:rPr>
              <a:t>录</a:t>
            </a:r>
            <a:endParaRPr sz="4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72" y="1546913"/>
            <a:ext cx="4500880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1.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朴素贝叶斯法的学习与分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类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021893"/>
            <a:ext cx="4170679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</a:tabLst>
            </a:pPr>
            <a:r>
              <a:rPr sz="2450" spc="-5" dirty="0">
                <a:solidFill>
                  <a:srgbClr val="33BC55"/>
                </a:solidFill>
                <a:latin typeface="Constantia"/>
                <a:cs typeface="Constantia"/>
              </a:rPr>
              <a:t>2</a:t>
            </a:r>
            <a:r>
              <a:rPr sz="2450" dirty="0">
                <a:solidFill>
                  <a:srgbClr val="33BC55"/>
                </a:solidFill>
                <a:latin typeface="Constantia"/>
                <a:cs typeface="Constantia"/>
              </a:rPr>
              <a:t>.	</a:t>
            </a:r>
            <a:r>
              <a:rPr sz="2600" u="heavy" spc="-20" dirty="0">
                <a:solidFill>
                  <a:srgbClr val="D9BD02"/>
                </a:solidFill>
                <a:latin typeface="宋体"/>
                <a:cs typeface="宋体"/>
              </a:rPr>
              <a:t>朴素贝叶斯法的参数估</a:t>
            </a:r>
            <a:r>
              <a:rPr sz="2600" u="heavy" spc="-30" dirty="0">
                <a:solidFill>
                  <a:srgbClr val="D9BD02"/>
                </a:solidFill>
                <a:latin typeface="宋体"/>
                <a:cs typeface="宋体"/>
              </a:rPr>
              <a:t>计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一、朴素贝叶斯法的学习与分</a:t>
            </a:r>
            <a:r>
              <a:rPr sz="4450" dirty="0"/>
              <a:t>类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402272" y="1724713"/>
            <a:ext cx="3639820" cy="101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基本方</a:t>
            </a:r>
            <a:r>
              <a:rPr sz="2600" spc="-30" dirty="0">
                <a:latin typeface="宋体"/>
                <a:cs typeface="宋体"/>
              </a:rPr>
              <a:t>法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ts val="3070"/>
              </a:lnSpc>
              <a:spcBef>
                <a:spcPts val="218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后验概率最大化的含</a:t>
            </a:r>
            <a:r>
              <a:rPr sz="2600" spc="-30" dirty="0">
                <a:latin typeface="宋体"/>
                <a:cs typeface="宋体"/>
              </a:rPr>
              <a:t>义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基本方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79267"/>
            <a:ext cx="23190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训练数据集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2790872"/>
            <a:ext cx="8288020" cy="306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由</a:t>
            </a:r>
            <a:r>
              <a:rPr sz="2600" spc="-15" dirty="0">
                <a:latin typeface="Constantia"/>
                <a:cs typeface="Constantia"/>
              </a:rPr>
              <a:t>X</a:t>
            </a:r>
            <a:r>
              <a:rPr sz="2600" spc="-20" dirty="0">
                <a:latin typeface="宋体"/>
                <a:cs typeface="宋体"/>
              </a:rPr>
              <a:t>和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20" dirty="0">
                <a:latin typeface="宋体"/>
                <a:cs typeface="宋体"/>
              </a:rPr>
              <a:t>的联合概率分布</a:t>
            </a:r>
            <a:r>
              <a:rPr sz="2600" spc="-10" dirty="0">
                <a:latin typeface="Constantia"/>
                <a:cs typeface="Constantia"/>
              </a:rPr>
              <a:t>P(X</a:t>
            </a:r>
            <a:r>
              <a:rPr sz="2600" spc="-15" dirty="0">
                <a:latin typeface="Constantia"/>
                <a:cs typeface="Constantia"/>
              </a:rPr>
              <a:t>,Y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独立同分布产</a:t>
            </a:r>
            <a:r>
              <a:rPr sz="2600" spc="-30" dirty="0">
                <a:latin typeface="宋体"/>
                <a:cs typeface="宋体"/>
              </a:rPr>
              <a:t>生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朴素贝叶斯通过训练数据集学习联合概率分布</a:t>
            </a:r>
            <a:r>
              <a:rPr sz="2550" spc="15" dirty="0">
                <a:latin typeface="Constantia"/>
                <a:cs typeface="Constantia"/>
              </a:rPr>
              <a:t>P(X</a:t>
            </a:r>
            <a:r>
              <a:rPr sz="2550" spc="10" dirty="0">
                <a:latin typeface="Constantia"/>
                <a:cs typeface="Constantia"/>
              </a:rPr>
              <a:t>,Y)</a:t>
            </a:r>
            <a:r>
              <a:rPr sz="2550" spc="20" dirty="0">
                <a:latin typeface="Constantia"/>
                <a:cs typeface="Constantia"/>
              </a:rPr>
              <a:t> </a:t>
            </a:r>
            <a:r>
              <a:rPr sz="2550" spc="25" dirty="0">
                <a:latin typeface="宋体"/>
                <a:cs typeface="宋体"/>
              </a:rPr>
              <a:t>，</a:t>
            </a:r>
            <a:endParaRPr sz="255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600"/>
              </a:spcBef>
            </a:pPr>
            <a:r>
              <a:rPr sz="2000" spc="40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40" dirty="0">
                <a:latin typeface="宋体"/>
                <a:cs typeface="宋体"/>
              </a:rPr>
              <a:t>即先验概率分布：</a:t>
            </a:r>
            <a:endParaRPr sz="2400">
              <a:latin typeface="宋体"/>
              <a:cs typeface="宋体"/>
            </a:endParaRPr>
          </a:p>
          <a:p>
            <a:pPr marL="405765">
              <a:lnSpc>
                <a:spcPct val="100000"/>
              </a:lnSpc>
              <a:spcBef>
                <a:spcPts val="575"/>
              </a:spcBef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及条件概率分布：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</a:pPr>
            <a:r>
              <a:rPr sz="2050" spc="-25" dirty="0">
                <a:solidFill>
                  <a:srgbClr val="50742E"/>
                </a:solidFill>
                <a:latin typeface="Wingdings"/>
                <a:cs typeface="Wingdings"/>
              </a:rPr>
              <a:t></a:t>
            </a:r>
            <a:r>
              <a:rPr sz="2400" spc="-25" dirty="0">
                <a:latin typeface="宋体"/>
                <a:cs typeface="宋体"/>
              </a:rPr>
              <a:t>注意：条件概率为指数级别的参数：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6648" y="2029454"/>
            <a:ext cx="4102608" cy="359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0440" y="4257542"/>
            <a:ext cx="2712719" cy="310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751" y="5034782"/>
            <a:ext cx="8089392" cy="359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7400" y="5705342"/>
            <a:ext cx="935736" cy="697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080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基本方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379267"/>
            <a:ext cx="29794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条件独立性假设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266487"/>
            <a:ext cx="6941820" cy="1793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“朴素”贝叶斯名字由来，牺牲分类准确性</a:t>
            </a:r>
            <a:r>
              <a:rPr sz="2600" spc="-30" dirty="0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贝叶斯定</a:t>
            </a:r>
            <a:r>
              <a:rPr sz="2600" spc="-30" dirty="0">
                <a:latin typeface="宋体"/>
                <a:cs typeface="宋体"/>
              </a:rPr>
              <a:t>理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代入上式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662" y="3967982"/>
            <a:ext cx="6087745" cy="792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2416" y="1953254"/>
            <a:ext cx="6775704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4120" y="3967982"/>
            <a:ext cx="5983224" cy="792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60" y="5336533"/>
            <a:ext cx="7132320" cy="1008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基本方</a:t>
            </a:r>
            <a:r>
              <a:rPr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264922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7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贝叶斯分类器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446198"/>
            <a:ext cx="3576954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分母对所有</a:t>
            </a:r>
            <a:r>
              <a:rPr sz="2550" spc="15" dirty="0">
                <a:latin typeface="Constantia"/>
                <a:cs typeface="Constantia"/>
              </a:rPr>
              <a:t>c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550" spc="35" dirty="0">
                <a:latin typeface="宋体"/>
                <a:cs typeface="宋体"/>
              </a:rPr>
              <a:t>都相同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904" y="2133600"/>
            <a:ext cx="7260335" cy="1008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2767" y="3944111"/>
            <a:ext cx="6156959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后验概率最大化的含义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9613"/>
            <a:ext cx="8262620" cy="1290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16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 err="1">
                <a:solidFill>
                  <a:srgbClr val="FF0000"/>
                </a:solidFill>
                <a:latin typeface="宋体"/>
                <a:cs typeface="宋体"/>
              </a:rPr>
              <a:t>朴素贝叶斯法将实例分到后验概率最大的类中，等价</a:t>
            </a:r>
            <a:r>
              <a:rPr sz="2600" spc="-30" dirty="0" err="1">
                <a:solidFill>
                  <a:srgbClr val="FF0000"/>
                </a:solidFill>
                <a:latin typeface="宋体"/>
                <a:cs typeface="宋体"/>
              </a:rPr>
              <a:t>于</a:t>
            </a:r>
            <a:r>
              <a:rPr sz="2600" spc="-15" dirty="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sz="2550" spc="35" dirty="0" err="1" smtClean="0">
                <a:solidFill>
                  <a:srgbClr val="FF0000"/>
                </a:solidFill>
                <a:latin typeface="宋体"/>
                <a:cs typeface="宋体"/>
              </a:rPr>
              <a:t>期望风险最小化</a:t>
            </a:r>
            <a:endParaRPr sz="255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假设选择</a:t>
            </a:r>
            <a:r>
              <a:rPr sz="2550" spc="15" dirty="0">
                <a:latin typeface="Constantia"/>
                <a:cs typeface="Constantia"/>
              </a:rPr>
              <a:t>0-1</a:t>
            </a:r>
            <a:r>
              <a:rPr sz="2550" spc="35" dirty="0">
                <a:latin typeface="宋体"/>
                <a:cs typeface="宋体"/>
              </a:rPr>
              <a:t>损失函数：</a:t>
            </a:r>
            <a:r>
              <a:rPr sz="2550" spc="5" dirty="0">
                <a:latin typeface="Constantia"/>
                <a:cs typeface="Constantia"/>
              </a:rPr>
              <a:t>f</a:t>
            </a:r>
            <a:r>
              <a:rPr sz="2550" spc="15" dirty="0">
                <a:latin typeface="Constantia"/>
                <a:cs typeface="Constantia"/>
              </a:rPr>
              <a:t>(X)</a:t>
            </a:r>
            <a:r>
              <a:rPr sz="2550" spc="35" dirty="0">
                <a:latin typeface="宋体"/>
                <a:cs typeface="宋体"/>
              </a:rPr>
              <a:t>为决策函</a:t>
            </a:r>
            <a:r>
              <a:rPr sz="2550" spc="25" dirty="0">
                <a:latin typeface="宋体"/>
                <a:cs typeface="宋体"/>
              </a:rPr>
              <a:t>数</a:t>
            </a:r>
            <a:endParaRPr sz="255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843073"/>
            <a:ext cx="2649220" cy="131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期望风险函数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取条件期望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4120" y="2956560"/>
            <a:ext cx="3221735" cy="78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73095" y="4398264"/>
            <a:ext cx="3218687" cy="432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9216" y="5230367"/>
            <a:ext cx="4767072" cy="7193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096000" y="4548706"/>
                <a:ext cx="2885871" cy="675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48706"/>
                <a:ext cx="2885871" cy="675876"/>
              </a:xfrm>
              <a:prstGeom prst="rect">
                <a:avLst/>
              </a:prstGeom>
              <a:blipFill rotWithShape="0">
                <a:blip r:embed="rId6"/>
                <a:stretch>
                  <a:fillRect r="-3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后验概率最大化的含义</a:t>
            </a:r>
            <a:r>
              <a:rPr dirty="0"/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72" y="1558978"/>
            <a:ext cx="452818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只需对</a:t>
            </a:r>
            <a:r>
              <a:rPr sz="2550" spc="15" dirty="0">
                <a:latin typeface="Constantia"/>
                <a:cs typeface="Constantia"/>
              </a:rPr>
              <a:t>X=x</a:t>
            </a:r>
            <a:r>
              <a:rPr sz="2550" spc="35" dirty="0">
                <a:latin typeface="宋体"/>
                <a:cs typeface="宋体"/>
              </a:rPr>
              <a:t>逐个极小化，得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5346753"/>
            <a:ext cx="463042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推导出后验概率最大化准则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5127" y="2060448"/>
            <a:ext cx="5544312" cy="3240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60" y="5833871"/>
            <a:ext cx="3806952" cy="576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781800" y="3124200"/>
                <a:ext cx="2196499" cy="799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124200"/>
                <a:ext cx="2196499" cy="7996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-76200"/>
            <a:ext cx="7886700" cy="1080039"/>
          </a:xfrm>
          <a:prstGeom prst="rect">
            <a:avLst/>
          </a:prstGeom>
        </p:spPr>
        <p:txBody>
          <a:bodyPr vert="horz" wrap="square" lIns="0" tIns="712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spc="10" dirty="0"/>
              <a:t>二、朴素贝叶斯法的参数估</a:t>
            </a:r>
            <a:r>
              <a:rPr sz="4450" dirty="0"/>
              <a:t>计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402272" y="1298876"/>
            <a:ext cx="595122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550" spc="35" dirty="0">
                <a:latin typeface="宋体"/>
                <a:cs typeface="宋体"/>
              </a:rPr>
              <a:t>应用极大似然估计法估计相应的概率</a:t>
            </a:r>
            <a:r>
              <a:rPr sz="2550" spc="25" dirty="0">
                <a:latin typeface="宋体"/>
                <a:cs typeface="宋体"/>
              </a:rPr>
              <a:t>：</a:t>
            </a:r>
            <a:endParaRPr sz="2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先验概率</a:t>
            </a:r>
            <a:r>
              <a:rPr sz="2600" spc="-10" dirty="0">
                <a:latin typeface="Constantia"/>
                <a:cs typeface="Constantia"/>
              </a:rPr>
              <a:t>P(</a:t>
            </a:r>
            <a:r>
              <a:rPr sz="2600" spc="-20" dirty="0">
                <a:latin typeface="Constantia"/>
                <a:cs typeface="Constantia"/>
              </a:rPr>
              <a:t>Y</a:t>
            </a:r>
            <a:r>
              <a:rPr sz="2600" spc="-10" dirty="0">
                <a:latin typeface="Constantia"/>
                <a:cs typeface="Constantia"/>
              </a:rPr>
              <a:t>=c</a:t>
            </a:r>
            <a:r>
              <a:rPr sz="2475" spc="15" baseline="-16835" dirty="0">
                <a:latin typeface="Constantia"/>
                <a:cs typeface="Constantia"/>
              </a:rPr>
              <a:t>k</a:t>
            </a:r>
            <a:r>
              <a:rPr sz="2600" spc="-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的极大似然估计是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272" y="3660441"/>
            <a:ext cx="5435600" cy="84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设第</a:t>
            </a:r>
            <a:r>
              <a:rPr sz="2600" spc="-10" dirty="0">
                <a:latin typeface="Constantia"/>
                <a:cs typeface="Constantia"/>
              </a:rPr>
              <a:t>j</a:t>
            </a:r>
            <a:r>
              <a:rPr sz="2600" spc="-20" dirty="0">
                <a:latin typeface="宋体"/>
                <a:cs typeface="宋体"/>
              </a:rPr>
              <a:t>个特征</a:t>
            </a:r>
            <a:r>
              <a:rPr sz="2600" spc="-10" dirty="0">
                <a:latin typeface="Constantia"/>
                <a:cs typeface="Constantia"/>
              </a:rPr>
              <a:t>x</a:t>
            </a:r>
            <a:r>
              <a:rPr sz="2475" spc="165" baseline="21885" dirty="0">
                <a:latin typeface="Constantia"/>
                <a:cs typeface="Constantia"/>
              </a:rPr>
              <a:t>(</a:t>
            </a:r>
            <a:r>
              <a:rPr sz="2475" baseline="21885" dirty="0">
                <a:latin typeface="Constantia"/>
                <a:cs typeface="Constantia"/>
              </a:rPr>
              <a:t>j</a:t>
            </a:r>
            <a:r>
              <a:rPr sz="2475" spc="15" baseline="21885" dirty="0">
                <a:latin typeface="Constantia"/>
                <a:cs typeface="Constantia"/>
              </a:rPr>
              <a:t>)</a:t>
            </a:r>
            <a:r>
              <a:rPr sz="2600" spc="-20" dirty="0">
                <a:latin typeface="宋体"/>
                <a:cs typeface="宋体"/>
              </a:rPr>
              <a:t>可能取值的集合为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dirty="0">
                <a:solidFill>
                  <a:srgbClr val="33BC55"/>
                </a:solidFill>
                <a:latin typeface="Wingdings"/>
                <a:cs typeface="Wingdings"/>
              </a:rPr>
              <a:t></a:t>
            </a:r>
            <a:r>
              <a:rPr sz="2600" spc="-20" dirty="0">
                <a:latin typeface="宋体"/>
                <a:cs typeface="宋体"/>
              </a:rPr>
              <a:t>条件概率的极大似然估计</a:t>
            </a:r>
            <a:r>
              <a:rPr sz="2600" spc="-30" dirty="0">
                <a:latin typeface="宋体"/>
                <a:cs typeface="宋体"/>
              </a:rPr>
              <a:t>：</a:t>
            </a:r>
            <a:endParaRPr sz="26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232" y="2142230"/>
            <a:ext cx="5711952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7296" y="3529069"/>
            <a:ext cx="2313431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9239" y="4511040"/>
            <a:ext cx="5583936" cy="1584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8488" y="6077712"/>
            <a:ext cx="5791200" cy="399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董.pptx" id="{53DC6C71-A230-4371-BBA6-DDDE53A86B5A}" vid="{FCF426DE-9AD6-4247-BF7F-EC1FF544EEF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董</Template>
  <TotalTime>35</TotalTime>
  <Words>246</Words>
  <Application>Microsoft Office PowerPoint</Application>
  <PresentationFormat>全屏显示(4:3)</PresentationFormat>
  <Paragraphs>69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Cambria Math</vt:lpstr>
      <vt:lpstr>Constantia</vt:lpstr>
      <vt:lpstr>Times New Roman</vt:lpstr>
      <vt:lpstr>Wingdings</vt:lpstr>
      <vt:lpstr>董</vt:lpstr>
      <vt:lpstr>PowerPoint 演示文稿</vt:lpstr>
      <vt:lpstr>PowerPoint 演示文稿</vt:lpstr>
      <vt:lpstr>一、朴素贝叶斯法的学习与分类</vt:lpstr>
      <vt:lpstr>基本方法</vt:lpstr>
      <vt:lpstr>基本方法</vt:lpstr>
      <vt:lpstr>基本方法</vt:lpstr>
      <vt:lpstr>后验概率最大化的含义：</vt:lpstr>
      <vt:lpstr>后验概率最大化的含义：</vt:lpstr>
      <vt:lpstr>二、朴素贝叶斯法的参数估计</vt:lpstr>
      <vt:lpstr>朴素贝叶斯法的参数估计</vt:lpstr>
      <vt:lpstr>朴素贝叶斯法的参数估计</vt:lpstr>
      <vt:lpstr>朴素贝叶斯法的参数估计</vt:lpstr>
      <vt:lpstr>贝叶斯估计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qwdong</cp:lastModifiedBy>
  <cp:revision>12</cp:revision>
  <dcterms:created xsi:type="dcterms:W3CDTF">2019-02-12T08:29:11Z</dcterms:created>
  <dcterms:modified xsi:type="dcterms:W3CDTF">2020-09-30T02:06:53Z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2016-08-09T00:00:00Z</vt:filetime>
  </property>
  <property fmtid="{D5CDD505-2E9C-101B-9397-08002B2CF9AE}" pid="3" name="LastSaved">
    <vt:filetime>2019-02-12T00:00:00Z</vt:filetime>
  </property>
</Properties>
</file>