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g"/>
  <Override PartName="/ppt/media/image9.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4.jpg" ContentType="image/jp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23.jpg" ContentType="image/jpg"/>
  <Override PartName="/ppt/media/image24.jpg" ContentType="image/jpg"/>
  <Override PartName="/ppt/notesSlides/notesSlide32.xml" ContentType="application/vnd.openxmlformats-officedocument.presentationml.notesSlide+xml"/>
  <Override PartName="/ppt/media/image25.jpg" ContentType="image/jpg"/>
  <Override PartName="/ppt/media/image26.jpg" ContentType="image/jpg"/>
  <Override PartName="/ppt/media/image27.jpg" ContentType="image/jpg"/>
  <Override PartName="/ppt/notesSlides/notesSlide33.xml" ContentType="application/vnd.openxmlformats-officedocument.presentationml.notesSlide+xml"/>
  <Override PartName="/ppt/media/image28.jpg" ContentType="image/jp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30.jpg" ContentType="image/jpg"/>
  <Override PartName="/ppt/media/image31.jpg" ContentType="image/jpg"/>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media/image32.jpg" ContentType="image/jpg"/>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media/image35.jpg" ContentType="image/jpg"/>
  <Override PartName="/ppt/notesSlides/notesSlide60.xml" ContentType="application/vnd.openxmlformats-officedocument.presentationml.notesSlide+xml"/>
  <Override PartName="/ppt/notesSlides/notesSlide61.xml" ContentType="application/vnd.openxmlformats-officedocument.presentationml.notesSlide+xml"/>
  <Override PartName="/ppt/media/image37.jpg" ContentType="image/jpg"/>
  <Override PartName="/ppt/media/image38.jpg" ContentType="image/jpg"/>
  <Override PartName="/ppt/media/image39.jpg" ContentType="image/jpg"/>
  <Override PartName="/ppt/media/image40.jpg" ContentType="image/jpg"/>
  <Override PartName="/ppt/notesSlides/notesSlide62.xml" ContentType="application/vnd.openxmlformats-officedocument.presentationml.notesSlide+xml"/>
  <Override PartName="/ppt/media/image41.jpg" ContentType="image/jpg"/>
  <Override PartName="/ppt/media/image42.jpg" ContentType="image/jpg"/>
  <Override PartName="/ppt/media/image43.jpg" ContentType="image/jpg"/>
  <Override PartName="/ppt/media/image44.jpg" ContentType="image/jpg"/>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media/image45.jpg" ContentType="image/jpg"/>
  <Override PartName="/ppt/media/image46.jpg" ContentType="image/jpg"/>
  <Override PartName="/ppt/media/image47.jpg" ContentType="image/jpg"/>
  <Override PartName="/ppt/notesSlides/notesSlide73.xml" ContentType="application/vnd.openxmlformats-officedocument.presentationml.notesSlide+xml"/>
  <Override PartName="/ppt/media/image48.jpg" ContentType="image/jpg"/>
  <Override PartName="/ppt/media/image49.jpg" ContentType="image/jpg"/>
  <Override PartName="/ppt/notesSlides/notesSlide74.xml" ContentType="application/vnd.openxmlformats-officedocument.presentationml.notesSlide+xml"/>
  <Override PartName="/ppt/media/image50.jpg" ContentType="image/jpg"/>
  <Override PartName="/ppt/media/image51.jpg" ContentType="image/jpg"/>
  <Override PartName="/ppt/media/image52.jpg" ContentType="image/jpg"/>
  <Override PartName="/ppt/media/image53.jpg" ContentType="image/jpg"/>
  <Override PartName="/ppt/media/image54.jpg" ContentType="image/jpg"/>
  <Override PartName="/ppt/media/image55.jpg" ContentType="image/jpg"/>
  <Override PartName="/ppt/media/image56.jpg" ContentType="image/jpg"/>
  <Override PartName="/ppt/notesSlides/notesSlide75.xml" ContentType="application/vnd.openxmlformats-officedocument.presentationml.notesSlide+xml"/>
  <Override PartName="/ppt/media/image57.jpg" ContentType="image/jpg"/>
  <Override PartName="/ppt/media/image58.jpg" ContentType="image/jpg"/>
  <Override PartName="/ppt/notesSlides/notesSlide76.xml" ContentType="application/vnd.openxmlformats-officedocument.presentationml.notesSlide+xml"/>
  <Override PartName="/ppt/media/image59.jpg" ContentType="image/jpg"/>
  <Override PartName="/ppt/media/image60.jpg" ContentType="image/jpg"/>
  <Override PartName="/ppt/media/image61.jpg" ContentType="image/jpg"/>
  <Override PartName="/ppt/notesSlides/notesSlide77.xml" ContentType="application/vnd.openxmlformats-officedocument.presentationml.notesSlide+xml"/>
  <Override PartName="/ppt/media/image62.jpg" ContentType="image/jpg"/>
  <Override PartName="/ppt/media/image63.jpg" ContentType="image/jpg"/>
  <Override PartName="/ppt/media/image64.jpg" ContentType="image/jpg"/>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media/image65.jpg" ContentType="image/jpg"/>
  <Override PartName="/ppt/media/image66.jpg" ContentType="image/jpg"/>
  <Override PartName="/ppt/notesSlides/notesSlide81.xml" ContentType="application/vnd.openxmlformats-officedocument.presentationml.notesSlide+xml"/>
  <Override PartName="/ppt/media/image68.jpg" ContentType="image/jpg"/>
  <Override PartName="/ppt/media/image69.jpg" ContentType="image/jpg"/>
  <Override PartName="/ppt/media/image70.jpg" ContentType="image/jpg"/>
  <Override PartName="/ppt/media/image71.jpg" ContentType="image/jpg"/>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572"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6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18011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4101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0072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79861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0248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97735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4414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136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59706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8047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7630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12017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8142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1388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13205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82407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41715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41712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957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4677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15117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67350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69561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00650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63477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08849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03233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31888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3369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49827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61269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68197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801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58627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47402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91015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60460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77235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21900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26918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89256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344400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018669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3788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025884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995508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608633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941686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015794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634203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961277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45606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981535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153882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1419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947737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180882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48062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501487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73675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395217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513814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225180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565622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017658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9857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626786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874482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35598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93050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839954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151362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92450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072214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068086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14407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05131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002673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149243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898326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761269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112841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39414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95755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1D8BD707-D9CF-40AE-B4C6-C98DA3205C09}" type="datetimeFigureOut">
              <a:rPr lang="en-US" smtClean="0"/>
              <a:t>3/30/2020</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pic>
        <p:nvPicPr>
          <p:cNvPr id="7" name="图片 6"/>
          <p:cNvPicPr>
            <a:picLocks noChangeAspect="1"/>
          </p:cNvPicPr>
          <p:nvPr/>
        </p:nvPicPr>
        <p:blipFill>
          <a:blip r:embed="rId2"/>
          <a:stretch>
            <a:fillRect/>
          </a:stretch>
        </p:blipFill>
        <p:spPr>
          <a:xfrm>
            <a:off x="1" y="0"/>
            <a:ext cx="1142999" cy="1122363"/>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858" y="3"/>
            <a:ext cx="687050" cy="916067"/>
          </a:xfrm>
          <a:prstGeom prst="rect">
            <a:avLst/>
          </a:prstGeom>
        </p:spPr>
      </p:pic>
    </p:spTree>
    <p:extLst>
      <p:ext uri="{BB962C8B-B14F-4D97-AF65-F5344CB8AC3E}">
        <p14:creationId xmlns:p14="http://schemas.microsoft.com/office/powerpoint/2010/main" val="244838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smtClean="0"/>
              <a:t>3/30/2020</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75687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smtClean="0"/>
              <a:t>3/30/2020</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079412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0533470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92217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4646"/>
                </a:solidFill>
                <a:latin typeface="Calibri"/>
                <a:cs typeface="Calibri"/>
              </a:defRPr>
            </a:lvl1pPr>
          </a:lstStyle>
          <a:p>
            <a:endParaRPr/>
          </a:p>
        </p:txBody>
      </p:sp>
      <p:sp>
        <p:nvSpPr>
          <p:cNvPr id="3" name="Holder 3"/>
          <p:cNvSpPr>
            <a:spLocks noGrp="1"/>
          </p:cNvSpPr>
          <p:nvPr>
            <p:ph sz="half" idx="2"/>
          </p:nvPr>
        </p:nvSpPr>
        <p:spPr>
          <a:xfrm>
            <a:off x="345884" y="2262073"/>
            <a:ext cx="3932554" cy="44494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57632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0464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9672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56546"/>
            <a:ext cx="7886700" cy="1080039"/>
          </a:xfrm>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28650" y="1469905"/>
            <a:ext cx="7886700" cy="4722250"/>
          </a:xfrm>
        </p:spPr>
        <p:txBody>
          <a:bodyPr/>
          <a:lstStyle>
            <a:lvl1pPr>
              <a:lnSpc>
                <a:spcPct val="125000"/>
              </a:lnSpc>
              <a:defRPr>
                <a:latin typeface="微软雅黑" panose="020B0503020204020204" pitchFamily="34" charset="-122"/>
                <a:ea typeface="微软雅黑" panose="020B0503020204020204" pitchFamily="34" charset="-122"/>
              </a:defRPr>
            </a:lvl1pPr>
            <a:lvl2pPr>
              <a:lnSpc>
                <a:spcPct val="125000"/>
              </a:lnSpc>
              <a:defRPr>
                <a:latin typeface="微软雅黑" panose="020B0503020204020204" pitchFamily="34" charset="-122"/>
                <a:ea typeface="微软雅黑" panose="020B0503020204020204" pitchFamily="34" charset="-122"/>
              </a:defRPr>
            </a:lvl2pPr>
            <a:lvl3pPr>
              <a:lnSpc>
                <a:spcPct val="125000"/>
              </a:lnSpc>
              <a:defRPr>
                <a:latin typeface="微软雅黑" panose="020B0503020204020204" pitchFamily="34" charset="-122"/>
                <a:ea typeface="微软雅黑" panose="020B0503020204020204" pitchFamily="34" charset="-122"/>
              </a:defRPr>
            </a:lvl3pPr>
            <a:lvl4pPr>
              <a:lnSpc>
                <a:spcPct val="125000"/>
              </a:lnSpc>
              <a:defRPr>
                <a:latin typeface="微软雅黑" panose="020B0503020204020204" pitchFamily="34" charset="-122"/>
                <a:ea typeface="微软雅黑" panose="020B0503020204020204" pitchFamily="34" charset="-122"/>
              </a:defRPr>
            </a:lvl4pPr>
            <a:lvl5pPr>
              <a:lnSpc>
                <a:spcPct val="125000"/>
              </a:lnSpc>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页脚占位符 4"/>
          <p:cNvSpPr txBox="1">
            <a:spLocks/>
          </p:cNvSpPr>
          <p:nvPr/>
        </p:nvSpPr>
        <p:spPr>
          <a:xfrm>
            <a:off x="4214061" y="6483712"/>
            <a:ext cx="646232" cy="266641"/>
          </a:xfrm>
          <a:prstGeom prst="rect">
            <a:avLst/>
          </a:prstGeom>
        </p:spPr>
        <p:txBody>
          <a:bodyPr vert="horz" lIns="68580" tIns="34290" rIns="68580" bIns="3429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8D74C0-279B-4CA7-B242-86446B2938C3}" type="slidenum">
              <a:rPr lang="zh-CN" altLang="en-US" sz="1350" smtClean="0">
                <a:solidFill>
                  <a:prstClr val="black">
                    <a:tint val="75000"/>
                  </a:prstClr>
                </a:solidFill>
              </a:rPr>
              <a:pPr/>
              <a:t>‹#›</a:t>
            </a:fld>
            <a:endParaRPr lang="zh-CN" altLang="en-US" sz="1350" dirty="0">
              <a:solidFill>
                <a:prstClr val="black">
                  <a:tint val="75000"/>
                </a:prstClr>
              </a:solidFill>
            </a:endParaRPr>
          </a:p>
        </p:txBody>
      </p:sp>
      <p:cxnSp>
        <p:nvCxnSpPr>
          <p:cNvPr id="9" name="直接连接符 8"/>
          <p:cNvCxnSpPr/>
          <p:nvPr/>
        </p:nvCxnSpPr>
        <p:spPr>
          <a:xfrm>
            <a:off x="3113925" y="6617032"/>
            <a:ext cx="1100138" cy="0"/>
          </a:xfrm>
          <a:prstGeom prst="line">
            <a:avLst/>
          </a:prstGeom>
          <a:ln>
            <a:solidFill>
              <a:srgbClr val="FF6600"/>
            </a:solidFill>
            <a:tailEnd type="oval"/>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4860294" y="6617032"/>
            <a:ext cx="1100138" cy="0"/>
          </a:xfrm>
          <a:prstGeom prst="line">
            <a:avLst/>
          </a:prstGeom>
          <a:ln>
            <a:solidFill>
              <a:srgbClr val="FF6600"/>
            </a:solidFill>
            <a:headEnd type="oval"/>
            <a:tailEnd type="none"/>
          </a:ln>
        </p:spPr>
        <p:style>
          <a:lnRef idx="1">
            <a:schemeClr val="accent6"/>
          </a:lnRef>
          <a:fillRef idx="0">
            <a:schemeClr val="accent6"/>
          </a:fillRef>
          <a:effectRef idx="0">
            <a:schemeClr val="accent6"/>
          </a:effectRef>
          <a:fontRef idx="minor">
            <a:schemeClr val="tx1"/>
          </a:fontRef>
        </p:style>
      </p:cxnSp>
      <p:sp>
        <p:nvSpPr>
          <p:cNvPr id="11" name="文本框 10"/>
          <p:cNvSpPr txBox="1"/>
          <p:nvPr/>
        </p:nvSpPr>
        <p:spPr>
          <a:xfrm>
            <a:off x="117505" y="6466991"/>
            <a:ext cx="1095997" cy="300082"/>
          </a:xfrm>
          <a:prstGeom prst="rect">
            <a:avLst/>
          </a:prstGeom>
          <a:noFill/>
        </p:spPr>
        <p:txBody>
          <a:bodyPr wrap="square" rtlCol="0">
            <a:spAutoFit/>
          </a:bodyPr>
          <a:lstStyle/>
          <a:p>
            <a:fld id="{E54884E3-5FEF-4E80-B05D-959E2BC66694}" type="datetime1">
              <a:rPr lang="zh-CN" altLang="en-US" sz="1350" smtClean="0">
                <a:solidFill>
                  <a:srgbClr val="E7E6E6">
                    <a:lumMod val="50000"/>
                  </a:srgbClr>
                </a:solidFill>
              </a:rPr>
              <a:pPr/>
              <a:t>2020/3/30</a:t>
            </a:fld>
            <a:endParaRPr lang="zh-CN" altLang="en-US" sz="1350" dirty="0">
              <a:solidFill>
                <a:srgbClr val="E7E6E6">
                  <a:lumMod val="50000"/>
                </a:srgbClr>
              </a:solidFill>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7212" y="6424607"/>
            <a:ext cx="288638" cy="384850"/>
          </a:xfrm>
          <a:prstGeom prst="rect">
            <a:avLst/>
          </a:prstGeom>
        </p:spPr>
      </p:pic>
      <p:sp>
        <p:nvSpPr>
          <p:cNvPr id="13" name="矩形 12"/>
          <p:cNvSpPr/>
          <p:nvPr/>
        </p:nvSpPr>
        <p:spPr>
          <a:xfrm>
            <a:off x="7195850" y="6455450"/>
            <a:ext cx="1991251" cy="323165"/>
          </a:xfrm>
          <a:prstGeom prst="rect">
            <a:avLst/>
          </a:prstGeom>
        </p:spPr>
        <p:txBody>
          <a:bodyPr wrap="none">
            <a:spAutoFit/>
          </a:bodyPr>
          <a:lstStyle/>
          <a:p>
            <a:pPr algn="just"/>
            <a:r>
              <a:rPr lang="zh-CN" altLang="en-US" sz="900" kern="1300" spc="23" dirty="0" smtClean="0">
                <a:solidFill>
                  <a:srgbClr val="7030A0"/>
                </a:solidFill>
                <a:latin typeface="微软雅黑" panose="020B0503020204020204" pitchFamily="34" charset="-122"/>
                <a:ea typeface="微软雅黑" panose="020B0503020204020204" pitchFamily="34" charset="-122"/>
              </a:rPr>
              <a:t>华东师范大学数据科学与工程学院</a:t>
            </a:r>
            <a:endParaRPr lang="en-US" altLang="zh-CN" sz="900" kern="1300" spc="23" dirty="0" smtClean="0">
              <a:solidFill>
                <a:srgbClr val="7030A0"/>
              </a:solidFill>
              <a:latin typeface="微软雅黑" panose="020B0503020204020204" pitchFamily="34" charset="-122"/>
              <a:ea typeface="微软雅黑" panose="020B0503020204020204" pitchFamily="34" charset="-122"/>
            </a:endParaRPr>
          </a:p>
          <a:p>
            <a:pPr algn="just"/>
            <a:r>
              <a:rPr lang="en-US" altLang="zh-CN" sz="600" dirty="0" smtClean="0">
                <a:solidFill>
                  <a:srgbClr val="7030A0"/>
                </a:solidFill>
                <a:latin typeface="微软雅黑" panose="020B0503020204020204" pitchFamily="34" charset="-122"/>
                <a:ea typeface="微软雅黑" panose="020B0503020204020204" pitchFamily="34" charset="-122"/>
              </a:rPr>
              <a:t>School of Data Science and Engineering at ECNU</a:t>
            </a:r>
            <a:endParaRPr lang="zh-CN" altLang="en-US" sz="6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70882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8BD707-D9CF-40AE-B4C6-C98DA3205C09}" type="datetimeFigureOut">
              <a:rPr lang="en-US" smtClean="0"/>
              <a:t>3/30/2020</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41760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8BD707-D9CF-40AE-B4C6-C98DA3205C09}" type="datetimeFigureOut">
              <a:rPr lang="en-US" smtClean="0"/>
              <a:t>3/30/2020</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25114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8BD707-D9CF-40AE-B4C6-C98DA3205C09}" type="datetimeFigureOut">
              <a:rPr lang="en-US" smtClean="0"/>
              <a:t>3/30/2020</a:t>
            </a:fld>
            <a:endParaRPr 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62951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8BD707-D9CF-40AE-B4C6-C98DA3205C09}" type="datetimeFigureOut">
              <a:rPr lang="en-US" smtClean="0"/>
              <a:t>3/30/2020</a:t>
            </a:fld>
            <a:endParaRPr 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12838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smtClean="0"/>
              <a:t>3/30/2020</a:t>
            </a:fld>
            <a:endParaRPr 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9686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t>3/30/2020</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30762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8BD707-D9CF-40AE-B4C6-C98DA3205C09}" type="datetimeFigureOut">
              <a:rPr lang="en-US" smtClean="0"/>
              <a:t>3/30/2020</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12651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3/30/2020</a:t>
            </a:fld>
            <a:endParaRPr lang="en-US"/>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1612631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6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47.jpg"/><Relationship Id="rId4" Type="http://schemas.openxmlformats.org/officeDocument/2006/relationships/image" Target="../media/image46.jpg"/></Relationships>
</file>

<file path=ppt/slides/_rels/slide7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74.xml.rels><?xml version="1.0" encoding="UTF-8" standalone="yes"?>
<Relationships xmlns="http://schemas.openxmlformats.org/package/2006/relationships"><Relationship Id="rId8" Type="http://schemas.openxmlformats.org/officeDocument/2006/relationships/image" Target="../media/image55.jpg"/><Relationship Id="rId3" Type="http://schemas.openxmlformats.org/officeDocument/2006/relationships/image" Target="../media/image50.jpg"/><Relationship Id="rId7" Type="http://schemas.openxmlformats.org/officeDocument/2006/relationships/image" Target="../media/image54.jp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53.jpg"/><Relationship Id="rId5" Type="http://schemas.openxmlformats.org/officeDocument/2006/relationships/image" Target="../media/image52.jpg"/><Relationship Id="rId4" Type="http://schemas.openxmlformats.org/officeDocument/2006/relationships/image" Target="../media/image51.jpg"/><Relationship Id="rId9" Type="http://schemas.openxmlformats.org/officeDocument/2006/relationships/image" Target="../media/image56.jpg"/></Relationships>
</file>

<file path=ppt/slides/_rels/slide75.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76.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1.jpg"/><Relationship Id="rId4" Type="http://schemas.openxmlformats.org/officeDocument/2006/relationships/image" Target="../media/image60.jpg"/></Relationships>
</file>

<file path=ppt/slides/_rels/slide77.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4.jpg"/><Relationship Id="rId4" Type="http://schemas.openxmlformats.org/officeDocument/2006/relationships/image" Target="../media/image63.jp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g"/></Relationships>
</file>

<file path=ppt/slides/_rels/slide81.xml.rels><?xml version="1.0" encoding="UTF-8" standalone="yes"?>
<Relationships xmlns="http://schemas.openxmlformats.org/package/2006/relationships"><Relationship Id="rId3" Type="http://schemas.openxmlformats.org/officeDocument/2006/relationships/image" Target="../media/image68.jpg"/><Relationship Id="rId7"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71.jpg"/><Relationship Id="rId5" Type="http://schemas.openxmlformats.org/officeDocument/2006/relationships/image" Target="../media/image70.jpg"/><Relationship Id="rId4" Type="http://schemas.openxmlformats.org/officeDocument/2006/relationships/image" Target="../media/image69.jpg"/></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103784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378452" y="0"/>
            <a:ext cx="4765548" cy="603503"/>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0" y="0"/>
            <a:ext cx="9089945" cy="1020521"/>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0" y="52425"/>
            <a:ext cx="9144000" cy="9017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3429000" y="1737360"/>
            <a:ext cx="2057400" cy="2423160"/>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4571"/>
            <a:ext cx="1931035" cy="635635"/>
          </a:xfrm>
          <a:prstGeom prst="rect">
            <a:avLst/>
          </a:prstGeom>
        </p:spPr>
        <p:txBody>
          <a:bodyPr vert="horz" wrap="square" lIns="0" tIns="0" rIns="0" bIns="0" rtlCol="0">
            <a:spAutoFit/>
          </a:bodyPr>
          <a:lstStyle/>
          <a:p>
            <a:pPr marL="12700">
              <a:lnSpc>
                <a:spcPts val="5990"/>
              </a:lnSpc>
            </a:pPr>
            <a:r>
              <a:rPr sz="5000" spc="-5" dirty="0">
                <a:solidFill>
                  <a:srgbClr val="004646"/>
                </a:solidFill>
                <a:latin typeface="微软雅黑"/>
                <a:cs typeface="微软雅黑"/>
              </a:rPr>
              <a:t>决策</a:t>
            </a:r>
            <a:r>
              <a:rPr sz="5000" dirty="0">
                <a:solidFill>
                  <a:srgbClr val="004646"/>
                </a:solidFill>
                <a:latin typeface="微软雅黑"/>
                <a:cs typeface="微软雅黑"/>
              </a:rPr>
              <a:t>树</a:t>
            </a:r>
            <a:endParaRPr sz="5000">
              <a:latin typeface="微软雅黑"/>
              <a:cs typeface="微软雅黑"/>
            </a:endParaRPr>
          </a:p>
        </p:txBody>
      </p:sp>
      <p:sp>
        <p:nvSpPr>
          <p:cNvPr id="3" name="object 3"/>
          <p:cNvSpPr txBox="1"/>
          <p:nvPr/>
        </p:nvSpPr>
        <p:spPr>
          <a:xfrm>
            <a:off x="186245" y="1647576"/>
            <a:ext cx="8442325" cy="781685"/>
          </a:xfrm>
          <a:prstGeom prst="rect">
            <a:avLst/>
          </a:prstGeom>
        </p:spPr>
        <p:txBody>
          <a:bodyPr vert="horz" wrap="square" lIns="0" tIns="0" rIns="0" bIns="0" rtlCol="0">
            <a:spAutoFit/>
          </a:bodyPr>
          <a:lstStyle/>
          <a:p>
            <a:pPr marL="287020" marR="5080" indent="-274320">
              <a:lnSpc>
                <a:spcPct val="100000"/>
              </a:lnSpc>
            </a:pPr>
            <a:r>
              <a:rPr sz="2250" spc="20" dirty="0">
                <a:solidFill>
                  <a:srgbClr val="33BC55"/>
                </a:solidFill>
                <a:latin typeface="Arial"/>
                <a:cs typeface="Arial"/>
              </a:rPr>
              <a:t></a:t>
            </a:r>
            <a:r>
              <a:rPr sz="2400" spc="20" dirty="0">
                <a:latin typeface="宋体"/>
                <a:cs typeface="宋体"/>
              </a:rPr>
              <a:t>从</a:t>
            </a:r>
            <a:r>
              <a:rPr sz="2800" spc="-25" dirty="0">
                <a:latin typeface="宋体"/>
                <a:cs typeface="宋体"/>
              </a:rPr>
              <a:t>特殊的训练样例中归纳出一般函数是机器学习的</a:t>
            </a:r>
            <a:r>
              <a:rPr sz="2800" spc="-30" dirty="0">
                <a:latin typeface="宋体"/>
                <a:cs typeface="宋体"/>
              </a:rPr>
              <a:t>中</a:t>
            </a:r>
            <a:r>
              <a:rPr sz="2800" spc="-15" dirty="0">
                <a:latin typeface="宋体"/>
                <a:cs typeface="宋体"/>
              </a:rPr>
              <a:t> </a:t>
            </a:r>
            <a:r>
              <a:rPr sz="2800" spc="-25" dirty="0">
                <a:latin typeface="宋体"/>
                <a:cs typeface="宋体"/>
              </a:rPr>
              <a:t>心问题</a:t>
            </a:r>
            <a:r>
              <a:rPr sz="2800" spc="-30" dirty="0">
                <a:latin typeface="宋体"/>
                <a:cs typeface="宋体"/>
              </a:rPr>
              <a:t>；</a:t>
            </a:r>
            <a:endParaRPr sz="2800">
              <a:latin typeface="宋体"/>
              <a:cs typeface="宋体"/>
            </a:endParaRPr>
          </a:p>
        </p:txBody>
      </p:sp>
      <p:sp>
        <p:nvSpPr>
          <p:cNvPr id="4" name="object 4"/>
          <p:cNvSpPr txBox="1"/>
          <p:nvPr/>
        </p:nvSpPr>
        <p:spPr>
          <a:xfrm>
            <a:off x="186245" y="2586106"/>
            <a:ext cx="8843645" cy="3689985"/>
          </a:xfrm>
          <a:prstGeom prst="rect">
            <a:avLst/>
          </a:prstGeom>
        </p:spPr>
        <p:txBody>
          <a:bodyPr vert="horz" wrap="square" lIns="0" tIns="0" rIns="0" bIns="0" rtlCol="0">
            <a:spAutoFit/>
          </a:bodyPr>
          <a:lstStyle/>
          <a:p>
            <a:pPr marL="12700">
              <a:lnSpc>
                <a:spcPct val="100000"/>
              </a:lnSpc>
            </a:pPr>
            <a:r>
              <a:rPr sz="2650" spc="-5" dirty="0">
                <a:solidFill>
                  <a:srgbClr val="33BC55"/>
                </a:solidFill>
                <a:latin typeface="Arial"/>
                <a:cs typeface="Arial"/>
              </a:rPr>
              <a:t></a:t>
            </a:r>
            <a:r>
              <a:rPr sz="2800" spc="-25" dirty="0">
                <a:latin typeface="宋体"/>
                <a:cs typeface="宋体"/>
              </a:rPr>
              <a:t>从训练样例中进行学习通常被视为归纳推理</a:t>
            </a:r>
            <a:r>
              <a:rPr sz="2800" spc="-30" dirty="0">
                <a:latin typeface="宋体"/>
                <a:cs typeface="宋体"/>
              </a:rPr>
              <a:t>。</a:t>
            </a:r>
            <a:endParaRPr sz="2800">
              <a:latin typeface="宋体"/>
              <a:cs typeface="宋体"/>
            </a:endParaRPr>
          </a:p>
          <a:p>
            <a:pPr marL="652780" marR="483234" indent="-247015">
              <a:lnSpc>
                <a:spcPct val="100000"/>
              </a:lnSpc>
              <a:spcBef>
                <a:spcPts val="670"/>
              </a:spcBef>
            </a:pPr>
            <a:r>
              <a:rPr sz="2350" spc="25" dirty="0">
                <a:solidFill>
                  <a:srgbClr val="50742E"/>
                </a:solidFill>
                <a:latin typeface="Arial"/>
                <a:cs typeface="Arial"/>
              </a:rPr>
              <a:t></a:t>
            </a:r>
            <a:r>
              <a:rPr sz="2800" spc="-25" dirty="0">
                <a:latin typeface="宋体"/>
                <a:cs typeface="宋体"/>
              </a:rPr>
              <a:t>每个例子都是一个对偶（序偶）（</a:t>
            </a:r>
            <a:r>
              <a:rPr sz="2800" spc="-15" dirty="0">
                <a:latin typeface="宋体"/>
                <a:cs typeface="宋体"/>
              </a:rPr>
              <a:t>x, f(x)</a:t>
            </a:r>
            <a:r>
              <a:rPr sz="2800" spc="-25" dirty="0">
                <a:latin typeface="宋体"/>
                <a:cs typeface="宋体"/>
              </a:rPr>
              <a:t>），</a:t>
            </a:r>
            <a:r>
              <a:rPr sz="2800" spc="-30" dirty="0">
                <a:latin typeface="宋体"/>
                <a:cs typeface="宋体"/>
              </a:rPr>
              <a:t>对</a:t>
            </a:r>
            <a:r>
              <a:rPr sz="2800" spc="-15" dirty="0">
                <a:latin typeface="宋体"/>
                <a:cs typeface="宋体"/>
              </a:rPr>
              <a:t> </a:t>
            </a:r>
            <a:r>
              <a:rPr sz="2800" spc="-25" dirty="0">
                <a:latin typeface="宋体"/>
                <a:cs typeface="宋体"/>
              </a:rPr>
              <a:t>每个输入的</a:t>
            </a:r>
            <a:r>
              <a:rPr sz="2800" spc="-15" dirty="0">
                <a:latin typeface="宋体"/>
                <a:cs typeface="宋体"/>
              </a:rPr>
              <a:t>x</a:t>
            </a:r>
            <a:r>
              <a:rPr sz="2800" spc="-25" dirty="0">
                <a:latin typeface="宋体"/>
                <a:cs typeface="宋体"/>
              </a:rPr>
              <a:t>，都有确定的输出</a:t>
            </a:r>
            <a:r>
              <a:rPr sz="2800" spc="-20" dirty="0">
                <a:latin typeface="宋体"/>
                <a:cs typeface="宋体"/>
              </a:rPr>
              <a:t>f(x)。</a:t>
            </a:r>
            <a:endParaRPr sz="2800">
              <a:latin typeface="宋体"/>
              <a:cs typeface="宋体"/>
            </a:endParaRPr>
          </a:p>
          <a:p>
            <a:pPr marL="652780" marR="305435" indent="-247015">
              <a:lnSpc>
                <a:spcPct val="100000"/>
              </a:lnSpc>
              <a:spcBef>
                <a:spcPts val="670"/>
              </a:spcBef>
            </a:pPr>
            <a:r>
              <a:rPr sz="2350" spc="25" dirty="0">
                <a:solidFill>
                  <a:srgbClr val="50742E"/>
                </a:solidFill>
                <a:latin typeface="Arial"/>
                <a:cs typeface="Arial"/>
              </a:rPr>
              <a:t></a:t>
            </a:r>
            <a:r>
              <a:rPr sz="2800" spc="-25" dirty="0">
                <a:latin typeface="宋体"/>
                <a:cs typeface="宋体"/>
              </a:rPr>
              <a:t>学习过程将产生对目标函数</a:t>
            </a:r>
            <a:r>
              <a:rPr sz="2800" spc="-15" dirty="0">
                <a:latin typeface="宋体"/>
                <a:cs typeface="宋体"/>
              </a:rPr>
              <a:t>f</a:t>
            </a:r>
            <a:r>
              <a:rPr sz="2800" spc="-25" dirty="0">
                <a:latin typeface="宋体"/>
                <a:cs typeface="宋体"/>
              </a:rPr>
              <a:t>的不同逼近。</a:t>
            </a:r>
            <a:r>
              <a:rPr sz="2800" spc="-15" dirty="0">
                <a:latin typeface="宋体"/>
                <a:cs typeface="宋体"/>
              </a:rPr>
              <a:t>F</a:t>
            </a:r>
            <a:r>
              <a:rPr sz="2800" spc="-25" dirty="0">
                <a:latin typeface="宋体"/>
                <a:cs typeface="宋体"/>
              </a:rPr>
              <a:t>的每</a:t>
            </a:r>
            <a:r>
              <a:rPr sz="2800" spc="-30" dirty="0">
                <a:latin typeface="宋体"/>
                <a:cs typeface="宋体"/>
              </a:rPr>
              <a:t>一</a:t>
            </a:r>
            <a:r>
              <a:rPr sz="2800" spc="-15" dirty="0">
                <a:latin typeface="宋体"/>
                <a:cs typeface="宋体"/>
              </a:rPr>
              <a:t> </a:t>
            </a:r>
            <a:r>
              <a:rPr sz="2800" spc="-25" dirty="0">
                <a:latin typeface="宋体"/>
                <a:cs typeface="宋体"/>
              </a:rPr>
              <a:t>个逼近都叫做一个假设</a:t>
            </a:r>
            <a:r>
              <a:rPr sz="2800" spc="-30" dirty="0">
                <a:latin typeface="宋体"/>
                <a:cs typeface="宋体"/>
              </a:rPr>
              <a:t>。</a:t>
            </a:r>
            <a:endParaRPr sz="2800">
              <a:latin typeface="宋体"/>
              <a:cs typeface="宋体"/>
            </a:endParaRPr>
          </a:p>
          <a:p>
            <a:pPr marL="652780" marR="5080" indent="-247015">
              <a:lnSpc>
                <a:spcPct val="100000"/>
              </a:lnSpc>
              <a:spcBef>
                <a:spcPts val="670"/>
              </a:spcBef>
            </a:pPr>
            <a:r>
              <a:rPr sz="2350" spc="25" dirty="0">
                <a:solidFill>
                  <a:srgbClr val="50742E"/>
                </a:solidFill>
                <a:latin typeface="Arial"/>
                <a:cs typeface="Arial"/>
              </a:rPr>
              <a:t></a:t>
            </a:r>
            <a:r>
              <a:rPr sz="2800" spc="-25" dirty="0">
                <a:latin typeface="宋体"/>
                <a:cs typeface="宋体"/>
              </a:rPr>
              <a:t>假设需要以某种形式表示。例如，</a:t>
            </a:r>
            <a:r>
              <a:rPr sz="2800" spc="-15" dirty="0">
                <a:latin typeface="宋体"/>
                <a:cs typeface="宋体"/>
              </a:rPr>
              <a:t>y=ax+b</a:t>
            </a:r>
            <a:r>
              <a:rPr sz="2800" spc="-25" dirty="0">
                <a:latin typeface="宋体"/>
                <a:cs typeface="宋体"/>
              </a:rPr>
              <a:t>。通过</a:t>
            </a:r>
            <a:r>
              <a:rPr sz="2800" spc="-30" dirty="0">
                <a:latin typeface="宋体"/>
                <a:cs typeface="宋体"/>
              </a:rPr>
              <a:t>调</a:t>
            </a:r>
            <a:r>
              <a:rPr sz="2800" spc="-15" dirty="0">
                <a:latin typeface="宋体"/>
                <a:cs typeface="宋体"/>
              </a:rPr>
              <a:t> </a:t>
            </a:r>
            <a:r>
              <a:rPr sz="2800" spc="-25" dirty="0">
                <a:latin typeface="宋体"/>
                <a:cs typeface="宋体"/>
              </a:rPr>
              <a:t>整假设的表示，学习过程将产生出假设的不同变形</a:t>
            </a:r>
            <a:r>
              <a:rPr sz="2800" spc="-30" dirty="0">
                <a:latin typeface="宋体"/>
                <a:cs typeface="宋体"/>
              </a:rPr>
              <a:t>。</a:t>
            </a:r>
            <a:endParaRPr sz="2800">
              <a:latin typeface="宋体"/>
              <a:cs typeface="宋体"/>
            </a:endParaRPr>
          </a:p>
          <a:p>
            <a:pPr marL="405765">
              <a:lnSpc>
                <a:spcPts val="3250"/>
              </a:lnSpc>
              <a:spcBef>
                <a:spcPts val="670"/>
              </a:spcBef>
            </a:pPr>
            <a:r>
              <a:rPr sz="2350" spc="25" dirty="0">
                <a:solidFill>
                  <a:srgbClr val="50742E"/>
                </a:solidFill>
                <a:latin typeface="Arial"/>
                <a:cs typeface="Arial"/>
              </a:rPr>
              <a:t></a:t>
            </a:r>
            <a:r>
              <a:rPr sz="2800" spc="-25" dirty="0">
                <a:latin typeface="宋体"/>
                <a:cs typeface="宋体"/>
              </a:rPr>
              <a:t>在表示中通常需要修改参数（如</a:t>
            </a:r>
            <a:r>
              <a:rPr sz="2800" spc="-15" dirty="0">
                <a:latin typeface="宋体"/>
                <a:cs typeface="宋体"/>
              </a:rPr>
              <a:t>a, b</a:t>
            </a:r>
            <a:r>
              <a:rPr sz="2800" spc="-25" dirty="0">
                <a:latin typeface="宋体"/>
                <a:cs typeface="宋体"/>
              </a:rPr>
              <a:t>）。</a:t>
            </a:r>
            <a:r>
              <a:rPr sz="2800" spc="-15" dirty="0">
                <a:latin typeface="宋体"/>
                <a:cs typeface="宋体"/>
              </a:rPr>
              <a:t>  </a:t>
            </a:r>
            <a:endParaRPr sz="2800">
              <a:latin typeface="宋体"/>
              <a:cs typeface="宋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11871"/>
            <a:ext cx="8531860" cy="2333972"/>
          </a:xfrm>
          <a:prstGeom prst="rect">
            <a:avLst/>
          </a:prstGeom>
        </p:spPr>
        <p:txBody>
          <a:bodyPr vert="horz" wrap="square" lIns="0" tIns="0" rIns="0" bIns="0" rtlCol="0">
            <a:spAutoFit/>
          </a:bodyPr>
          <a:lstStyle/>
          <a:p>
            <a:pPr marL="12700">
              <a:lnSpc>
                <a:spcPct val="100000"/>
              </a:lnSpc>
            </a:pPr>
            <a:r>
              <a:rPr sz="5000" spc="-5" dirty="0">
                <a:solidFill>
                  <a:srgbClr val="004646"/>
                </a:solidFill>
                <a:latin typeface="微软雅黑"/>
                <a:cs typeface="微软雅黑"/>
              </a:rPr>
              <a:t>决策</a:t>
            </a:r>
            <a:r>
              <a:rPr sz="5000" dirty="0">
                <a:solidFill>
                  <a:srgbClr val="004646"/>
                </a:solidFill>
                <a:latin typeface="微软雅黑"/>
                <a:cs typeface="微软雅黑"/>
              </a:rPr>
              <a:t>树</a:t>
            </a:r>
            <a:endParaRPr sz="5000" dirty="0">
              <a:latin typeface="微软雅黑"/>
              <a:cs typeface="微软雅黑"/>
            </a:endParaRPr>
          </a:p>
          <a:p>
            <a:pPr marL="104139">
              <a:lnSpc>
                <a:spcPct val="100000"/>
              </a:lnSpc>
              <a:spcBef>
                <a:spcPts val="2670"/>
              </a:spcBef>
            </a:pPr>
            <a:r>
              <a:rPr sz="2250" spc="20" dirty="0">
                <a:solidFill>
                  <a:srgbClr val="33BC55"/>
                </a:solidFill>
                <a:latin typeface="Arial"/>
                <a:cs typeface="Arial"/>
              </a:rPr>
              <a:t></a:t>
            </a:r>
            <a:r>
              <a:rPr sz="2400" spc="20" dirty="0">
                <a:latin typeface="宋体"/>
                <a:cs typeface="宋体"/>
              </a:rPr>
              <a:t>从这些不同的变形中选择最佳的假设（或者说权值集合）。</a:t>
            </a:r>
            <a:endParaRPr sz="2400" dirty="0">
              <a:latin typeface="宋体"/>
              <a:cs typeface="宋体"/>
            </a:endParaRPr>
          </a:p>
          <a:p>
            <a:pPr marL="104139">
              <a:lnSpc>
                <a:spcPct val="100000"/>
              </a:lnSpc>
              <a:spcBef>
                <a:spcPts val="575"/>
              </a:spcBef>
            </a:pPr>
            <a:r>
              <a:rPr sz="2250" spc="20" dirty="0">
                <a:solidFill>
                  <a:srgbClr val="33BC55"/>
                </a:solidFill>
                <a:latin typeface="Arial"/>
                <a:cs typeface="Arial"/>
              </a:rPr>
              <a:t></a:t>
            </a:r>
            <a:r>
              <a:rPr sz="2400" spc="20" dirty="0">
                <a:latin typeface="宋体"/>
                <a:cs typeface="宋体"/>
              </a:rPr>
              <a:t>方法的定义：</a:t>
            </a:r>
            <a:endParaRPr sz="2400" dirty="0">
              <a:latin typeface="宋体"/>
              <a:cs typeface="宋体"/>
            </a:endParaRPr>
          </a:p>
          <a:p>
            <a:pPr marL="497205">
              <a:lnSpc>
                <a:spcPct val="100000"/>
              </a:lnSpc>
              <a:spcBef>
                <a:spcPts val="535"/>
              </a:spcBef>
            </a:pPr>
            <a:r>
              <a:rPr sz="1850" spc="90" dirty="0">
                <a:solidFill>
                  <a:srgbClr val="50742E"/>
                </a:solidFill>
                <a:latin typeface="Arial"/>
                <a:cs typeface="Arial"/>
              </a:rPr>
              <a:t></a:t>
            </a:r>
            <a:r>
              <a:rPr sz="2200" spc="-20" dirty="0" err="1" smtClean="0">
                <a:latin typeface="宋体"/>
                <a:cs typeface="宋体"/>
              </a:rPr>
              <a:t>使训练值与假设</a:t>
            </a:r>
            <a:r>
              <a:rPr sz="2200" spc="-25" dirty="0" err="1" smtClean="0">
                <a:latin typeface="宋体"/>
                <a:cs typeface="宋体"/>
              </a:rPr>
              <a:t>值</a:t>
            </a:r>
            <a:r>
              <a:rPr lang="en-US" sz="2200" spc="-25" dirty="0" err="1" smtClean="0">
                <a:latin typeface="宋体"/>
                <a:cs typeface="宋体"/>
              </a:rPr>
              <a:t>-</a:t>
            </a:r>
            <a:r>
              <a:rPr sz="2200" spc="-20" dirty="0" err="1" smtClean="0">
                <a:latin typeface="宋体"/>
                <a:cs typeface="宋体"/>
              </a:rPr>
              <a:t>预测出的值之间的误差平方和</a:t>
            </a:r>
            <a:r>
              <a:rPr sz="2200" spc="-15" dirty="0" err="1">
                <a:latin typeface="Constantia"/>
                <a:cs typeface="Constantia"/>
              </a:rPr>
              <a:t>E</a:t>
            </a:r>
            <a:r>
              <a:rPr sz="2200" spc="-20" dirty="0" err="1">
                <a:latin typeface="宋体"/>
                <a:cs typeface="宋体"/>
              </a:rPr>
              <a:t>最小为最佳</a:t>
            </a:r>
            <a:r>
              <a:rPr sz="2200" spc="-25" dirty="0">
                <a:latin typeface="宋体"/>
                <a:cs typeface="宋体"/>
              </a:rPr>
              <a:t>。</a:t>
            </a:r>
            <a:endParaRPr sz="2200" dirty="0">
              <a:latin typeface="宋体"/>
              <a:cs typeface="宋体"/>
            </a:endParaRPr>
          </a:p>
        </p:txBody>
      </p:sp>
      <mc:AlternateContent xmlns:mc="http://schemas.openxmlformats.org/markup-compatibility/2006" xmlns:a14="http://schemas.microsoft.com/office/drawing/2010/main">
        <mc:Choice Requires="a14">
          <p:sp>
            <p:nvSpPr>
              <p:cNvPr id="5" name="矩形 4"/>
              <p:cNvSpPr/>
              <p:nvPr/>
            </p:nvSpPr>
            <p:spPr>
              <a:xfrm>
                <a:off x="2057400" y="3429000"/>
                <a:ext cx="3946080" cy="794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E</m:t>
                      </m:r>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𝑇𝑟𝑎𝑖𝑛𝑆𝑎𝑚𝑝𝑙𝑒</m:t>
                          </m:r>
                        </m:sub>
                        <m:sup/>
                        <m:e>
                          <m:sSup>
                            <m:sSupPr>
                              <m:ctrlPr>
                                <a:rPr lang="zh-CN" altLang="en-US" i="1">
                                  <a:latin typeface="Cambria Math" panose="02040503050406030204" pitchFamily="18" charset="0"/>
                                </a:rPr>
                              </m:ctrlPr>
                            </m:sSupPr>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d>
                                        <m:dPr>
                                          <m:endChr m:val=""/>
                                          <m:ctrlPr>
                                            <a:rPr lang="zh-CN" altLang="en-US" i="1">
                                              <a:latin typeface="Cambria Math" panose="02040503050406030204" pitchFamily="18" charset="0"/>
                                            </a:rPr>
                                          </m:ctrlPr>
                                        </m:dPr>
                                        <m:e>
                                          <m:r>
                                            <a:rPr lang="zh-CN" altLang="en-US" i="1">
                                              <a:latin typeface="Cambria Math" panose="02040503050406030204" pitchFamily="18" charset="0"/>
                                            </a:rPr>
                                            <m:t>𝑉</m:t>
                                          </m:r>
                                        </m:e>
                                      </m:d>
                                    </m:e>
                                    <m:sub>
                                      <m:r>
                                        <a:rPr lang="zh-CN" altLang="en-US" i="1">
                                          <a:latin typeface="Cambria Math" panose="02040503050406030204" pitchFamily="18" charset="0"/>
                                        </a:rPr>
                                        <m:t>𝑡𝑟𝑎𝑖𝑛</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𝑉</m:t>
                                      </m:r>
                                    </m:e>
                                  </m:acc>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e>
                              </m:d>
                            </m:e>
                            <m:sup>
                              <m:r>
                                <a:rPr lang="zh-CN" altLang="en-US" i="0">
                                  <a:latin typeface="Cambria Math" panose="02040503050406030204" pitchFamily="18" charset="0"/>
                                </a:rPr>
                                <m:t>2</m:t>
                              </m:r>
                            </m:sup>
                          </m:sSup>
                        </m:e>
                      </m:nary>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057400" y="3429000"/>
                <a:ext cx="3946080" cy="794961"/>
              </a:xfrm>
              <a:prstGeom prst="rect">
                <a:avLst/>
              </a:prstGeom>
              <a:blipFill rotWithShape="0">
                <a:blip r:embed="rId3"/>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568478"/>
            <a:ext cx="34544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决策树算法</a:t>
            </a:r>
            <a:endParaRPr sz="5400">
              <a:latin typeface="微软雅黑"/>
              <a:cs typeface="微软雅黑"/>
            </a:endParaRPr>
          </a:p>
        </p:txBody>
      </p:sp>
      <p:sp>
        <p:nvSpPr>
          <p:cNvPr id="3" name="object 3"/>
          <p:cNvSpPr txBox="1"/>
          <p:nvPr/>
        </p:nvSpPr>
        <p:spPr>
          <a:xfrm>
            <a:off x="330263" y="1641306"/>
            <a:ext cx="8562340" cy="4768850"/>
          </a:xfrm>
          <a:prstGeom prst="rect">
            <a:avLst/>
          </a:prstGeom>
        </p:spPr>
        <p:txBody>
          <a:bodyPr vert="horz" wrap="square" lIns="0" tIns="0" rIns="0" bIns="0" rtlCol="0">
            <a:spAutoFit/>
          </a:bodyPr>
          <a:lstStyle/>
          <a:p>
            <a:pPr marL="12700">
              <a:lnSpc>
                <a:spcPct val="100000"/>
              </a:lnSpc>
            </a:pPr>
            <a:r>
              <a:rPr sz="2100" spc="45" dirty="0">
                <a:solidFill>
                  <a:srgbClr val="33BC55"/>
                </a:solidFill>
                <a:latin typeface="Arial"/>
                <a:cs typeface="Arial"/>
              </a:rPr>
              <a:t></a:t>
            </a:r>
            <a:r>
              <a:rPr sz="2200" spc="-20" dirty="0">
                <a:latin typeface="宋体"/>
                <a:cs typeface="宋体"/>
              </a:rPr>
              <a:t>与决策树相关的重要算法包括</a:t>
            </a:r>
            <a:r>
              <a:rPr sz="2200" spc="-25" dirty="0">
                <a:latin typeface="宋体"/>
                <a:cs typeface="宋体"/>
              </a:rPr>
              <a:t>：</a:t>
            </a:r>
            <a:endParaRPr sz="2200">
              <a:latin typeface="宋体"/>
              <a:cs typeface="宋体"/>
            </a:endParaRPr>
          </a:p>
          <a:p>
            <a:pPr marL="405765">
              <a:lnSpc>
                <a:spcPct val="100000"/>
              </a:lnSpc>
              <a:spcBef>
                <a:spcPts val="495"/>
              </a:spcBef>
            </a:pPr>
            <a:r>
              <a:rPr sz="1700" dirty="0">
                <a:solidFill>
                  <a:srgbClr val="50742E"/>
                </a:solidFill>
                <a:latin typeface="Arial"/>
                <a:cs typeface="Arial"/>
              </a:rPr>
              <a:t></a:t>
            </a:r>
            <a:r>
              <a:rPr sz="1700" spc="-235" dirty="0">
                <a:solidFill>
                  <a:srgbClr val="50742E"/>
                </a:solidFill>
                <a:latin typeface="Arial"/>
                <a:cs typeface="Arial"/>
              </a:rPr>
              <a:t> </a:t>
            </a:r>
            <a:r>
              <a:rPr sz="2000" spc="-5" dirty="0">
                <a:latin typeface="Constantia"/>
                <a:cs typeface="Constantia"/>
              </a:rPr>
              <a:t>CLS</a:t>
            </a:r>
            <a:r>
              <a:rPr sz="2000" spc="-10" dirty="0">
                <a:latin typeface="Constantia"/>
                <a:cs typeface="Constantia"/>
              </a:rPr>
              <a:t>,</a:t>
            </a:r>
            <a:r>
              <a:rPr sz="2000" spc="-5" dirty="0">
                <a:latin typeface="Constantia"/>
                <a:cs typeface="Constantia"/>
              </a:rPr>
              <a:t> </a:t>
            </a:r>
            <a:r>
              <a:rPr sz="2000" spc="-10" dirty="0">
                <a:latin typeface="Constantia"/>
                <a:cs typeface="Constantia"/>
              </a:rPr>
              <a:t>I</a:t>
            </a:r>
            <a:r>
              <a:rPr sz="2000" spc="-5" dirty="0">
                <a:latin typeface="Constantia"/>
                <a:cs typeface="Constantia"/>
              </a:rPr>
              <a:t>D</a:t>
            </a:r>
            <a:r>
              <a:rPr sz="2000" dirty="0">
                <a:latin typeface="Constantia"/>
                <a:cs typeface="Constantia"/>
              </a:rPr>
              <a:t>3</a:t>
            </a:r>
            <a:r>
              <a:rPr sz="2000" spc="-5" dirty="0">
                <a:latin typeface="宋体"/>
                <a:cs typeface="宋体"/>
              </a:rPr>
              <a:t>，</a:t>
            </a:r>
            <a:r>
              <a:rPr sz="2000" spc="-5" dirty="0">
                <a:latin typeface="Constantia"/>
                <a:cs typeface="Constantia"/>
              </a:rPr>
              <a:t>C4</a:t>
            </a:r>
            <a:r>
              <a:rPr sz="2000" spc="-15" dirty="0">
                <a:latin typeface="Constantia"/>
                <a:cs typeface="Constantia"/>
              </a:rPr>
              <a:t>.</a:t>
            </a:r>
            <a:r>
              <a:rPr sz="2000" spc="-5" dirty="0">
                <a:latin typeface="Constantia"/>
                <a:cs typeface="Constantia"/>
              </a:rPr>
              <a:t>5</a:t>
            </a:r>
            <a:r>
              <a:rPr sz="2000" spc="-5" dirty="0">
                <a:latin typeface="宋体"/>
                <a:cs typeface="宋体"/>
              </a:rPr>
              <a:t>，</a:t>
            </a:r>
            <a:r>
              <a:rPr sz="2000" spc="-5" dirty="0">
                <a:latin typeface="Constantia"/>
                <a:cs typeface="Constantia"/>
              </a:rPr>
              <a:t>CA</a:t>
            </a:r>
            <a:r>
              <a:rPr sz="2000" spc="-65" dirty="0">
                <a:latin typeface="Constantia"/>
                <a:cs typeface="Constantia"/>
              </a:rPr>
              <a:t>R</a:t>
            </a:r>
            <a:r>
              <a:rPr sz="2000" dirty="0">
                <a:latin typeface="Constantia"/>
                <a:cs typeface="Constantia"/>
              </a:rPr>
              <a:t>T</a:t>
            </a:r>
            <a:endParaRPr sz="2000">
              <a:latin typeface="Constantia"/>
              <a:cs typeface="Constantia"/>
            </a:endParaRPr>
          </a:p>
          <a:p>
            <a:pPr marL="12700">
              <a:lnSpc>
                <a:spcPct val="100000"/>
              </a:lnSpc>
              <a:spcBef>
                <a:spcPts val="509"/>
              </a:spcBef>
            </a:pPr>
            <a:r>
              <a:rPr sz="2050" spc="85" dirty="0">
                <a:solidFill>
                  <a:srgbClr val="33BC55"/>
                </a:solidFill>
                <a:latin typeface="Arial"/>
                <a:cs typeface="Arial"/>
              </a:rPr>
              <a:t></a:t>
            </a:r>
            <a:r>
              <a:rPr sz="2200" spc="-20" dirty="0">
                <a:latin typeface="宋体"/>
                <a:cs typeface="宋体"/>
              </a:rPr>
              <a:t>算法的发展过</a:t>
            </a:r>
            <a:r>
              <a:rPr sz="2200" spc="-25" dirty="0">
                <a:latin typeface="宋体"/>
                <a:cs typeface="宋体"/>
              </a:rPr>
              <a:t>程</a:t>
            </a:r>
            <a:endParaRPr sz="2200">
              <a:latin typeface="宋体"/>
              <a:cs typeface="宋体"/>
            </a:endParaRPr>
          </a:p>
          <a:p>
            <a:pPr marL="652780" marR="414020" indent="-247015">
              <a:lnSpc>
                <a:spcPct val="100000"/>
              </a:lnSpc>
              <a:spcBef>
                <a:spcPts val="495"/>
              </a:spcBef>
            </a:pPr>
            <a:r>
              <a:rPr sz="1700" dirty="0">
                <a:solidFill>
                  <a:srgbClr val="50742E"/>
                </a:solidFill>
                <a:latin typeface="Arial"/>
                <a:cs typeface="Arial"/>
              </a:rPr>
              <a:t></a:t>
            </a:r>
            <a:r>
              <a:rPr sz="1700" spc="-235" dirty="0">
                <a:solidFill>
                  <a:srgbClr val="50742E"/>
                </a:solidFill>
                <a:latin typeface="Arial"/>
                <a:cs typeface="Arial"/>
              </a:rPr>
              <a:t> </a:t>
            </a:r>
            <a:r>
              <a:rPr sz="2000" spc="-60" dirty="0">
                <a:latin typeface="Constantia"/>
                <a:cs typeface="Constantia"/>
              </a:rPr>
              <a:t>H</a:t>
            </a:r>
            <a:r>
              <a:rPr sz="2000" spc="-5" dirty="0">
                <a:latin typeface="Constantia"/>
                <a:cs typeface="Constantia"/>
              </a:rPr>
              <a:t>unt</a:t>
            </a:r>
            <a:r>
              <a:rPr sz="2000" spc="-15" dirty="0">
                <a:latin typeface="Constantia"/>
                <a:cs typeface="Constantia"/>
              </a:rPr>
              <a:t>,</a:t>
            </a:r>
            <a:r>
              <a:rPr sz="2000" spc="-20" dirty="0">
                <a:latin typeface="Constantia"/>
                <a:cs typeface="Constantia"/>
              </a:rPr>
              <a:t>M</a:t>
            </a:r>
            <a:r>
              <a:rPr sz="2000" spc="-5" dirty="0">
                <a:latin typeface="Constantia"/>
                <a:cs typeface="Constantia"/>
              </a:rPr>
              <a:t>arin</a:t>
            </a:r>
            <a:r>
              <a:rPr sz="2000" spc="-5" dirty="0">
                <a:latin typeface="宋体"/>
                <a:cs typeface="宋体"/>
              </a:rPr>
              <a:t>和</a:t>
            </a:r>
            <a:r>
              <a:rPr sz="2000" spc="-5" dirty="0">
                <a:latin typeface="Constantia"/>
                <a:cs typeface="Constantia"/>
              </a:rPr>
              <a:t>S</a:t>
            </a:r>
            <a:r>
              <a:rPr sz="2000" spc="-35" dirty="0">
                <a:latin typeface="Constantia"/>
                <a:cs typeface="Constantia"/>
              </a:rPr>
              <a:t>t</a:t>
            </a:r>
            <a:r>
              <a:rPr sz="2000" spc="-5" dirty="0">
                <a:latin typeface="Constantia"/>
                <a:cs typeface="Constantia"/>
              </a:rPr>
              <a:t>on</a:t>
            </a:r>
            <a:r>
              <a:rPr sz="2000" dirty="0">
                <a:latin typeface="Constantia"/>
                <a:cs typeface="Constantia"/>
              </a:rPr>
              <a:t>e</a:t>
            </a:r>
            <a:r>
              <a:rPr sz="2000" spc="-55" dirty="0">
                <a:latin typeface="Constantia"/>
                <a:cs typeface="Constantia"/>
              </a:rPr>
              <a:t> </a:t>
            </a:r>
            <a:r>
              <a:rPr sz="2000" spc="-5" dirty="0">
                <a:latin typeface="宋体"/>
                <a:cs typeface="宋体"/>
              </a:rPr>
              <a:t>于</a:t>
            </a:r>
            <a:r>
              <a:rPr sz="2000" spc="-25" dirty="0">
                <a:latin typeface="Constantia"/>
                <a:cs typeface="Constantia"/>
              </a:rPr>
              <a:t>1</a:t>
            </a:r>
            <a:r>
              <a:rPr sz="2000" dirty="0">
                <a:latin typeface="Constantia"/>
                <a:cs typeface="Constantia"/>
              </a:rPr>
              <a:t>9</a:t>
            </a:r>
            <a:r>
              <a:rPr sz="2000" spc="-5" dirty="0">
                <a:latin typeface="Constantia"/>
                <a:cs typeface="Constantia"/>
              </a:rPr>
              <a:t>66</a:t>
            </a:r>
            <a:r>
              <a:rPr sz="2000" spc="-5" dirty="0">
                <a:latin typeface="宋体"/>
                <a:cs typeface="宋体"/>
              </a:rPr>
              <a:t>年研制的</a:t>
            </a:r>
            <a:r>
              <a:rPr sz="2000" spc="-5" dirty="0">
                <a:latin typeface="Constantia"/>
                <a:cs typeface="Constantia"/>
              </a:rPr>
              <a:t>CLS</a:t>
            </a:r>
            <a:r>
              <a:rPr sz="2000" spc="-5" dirty="0">
                <a:latin typeface="宋体"/>
                <a:cs typeface="宋体"/>
              </a:rPr>
              <a:t>学习系统，用于学习单个</a:t>
            </a:r>
            <a:r>
              <a:rPr sz="2000" dirty="0">
                <a:latin typeface="宋体"/>
                <a:cs typeface="宋体"/>
              </a:rPr>
              <a:t>概 </a:t>
            </a:r>
            <a:r>
              <a:rPr sz="2000" spc="-5" dirty="0">
                <a:latin typeface="宋体"/>
                <a:cs typeface="宋体"/>
              </a:rPr>
              <a:t>念</a:t>
            </a:r>
            <a:r>
              <a:rPr sz="2000" dirty="0">
                <a:latin typeface="宋体"/>
                <a:cs typeface="宋体"/>
              </a:rPr>
              <a:t>。</a:t>
            </a:r>
            <a:endParaRPr sz="2000">
              <a:latin typeface="宋体"/>
              <a:cs typeface="宋体"/>
            </a:endParaRPr>
          </a:p>
          <a:p>
            <a:pPr marL="652780" marR="287020" indent="-247015">
              <a:lnSpc>
                <a:spcPct val="100000"/>
              </a:lnSpc>
              <a:spcBef>
                <a:spcPts val="480"/>
              </a:spcBef>
            </a:pPr>
            <a:r>
              <a:rPr sz="1700" dirty="0">
                <a:solidFill>
                  <a:srgbClr val="50742E"/>
                </a:solidFill>
                <a:latin typeface="Arial"/>
                <a:cs typeface="Arial"/>
              </a:rPr>
              <a:t></a:t>
            </a:r>
            <a:r>
              <a:rPr sz="1700" spc="-235" dirty="0">
                <a:solidFill>
                  <a:srgbClr val="50742E"/>
                </a:solidFill>
                <a:latin typeface="Arial"/>
                <a:cs typeface="Arial"/>
              </a:rPr>
              <a:t> </a:t>
            </a:r>
            <a:r>
              <a:rPr sz="2000" spc="-25" dirty="0">
                <a:latin typeface="Constantia"/>
                <a:cs typeface="Constantia"/>
              </a:rPr>
              <a:t>1</a:t>
            </a:r>
            <a:r>
              <a:rPr sz="2000" dirty="0">
                <a:latin typeface="Constantia"/>
                <a:cs typeface="Constantia"/>
              </a:rPr>
              <a:t>9</a:t>
            </a:r>
            <a:r>
              <a:rPr sz="2000" spc="-35" dirty="0">
                <a:latin typeface="Constantia"/>
                <a:cs typeface="Constantia"/>
              </a:rPr>
              <a:t>7</a:t>
            </a:r>
            <a:r>
              <a:rPr sz="2000" dirty="0">
                <a:latin typeface="Constantia"/>
                <a:cs typeface="Constantia"/>
              </a:rPr>
              <a:t>9</a:t>
            </a:r>
            <a:r>
              <a:rPr sz="2000" spc="-5" dirty="0">
                <a:latin typeface="宋体"/>
                <a:cs typeface="宋体"/>
              </a:rPr>
              <a:t>年</a:t>
            </a:r>
            <a:r>
              <a:rPr sz="2000" spc="-10" dirty="0">
                <a:latin typeface="Constantia"/>
                <a:cs typeface="Constantia"/>
              </a:rPr>
              <a:t>,</a:t>
            </a:r>
            <a:r>
              <a:rPr sz="2000" spc="-5" dirty="0">
                <a:latin typeface="Constantia"/>
                <a:cs typeface="Constantia"/>
              </a:rPr>
              <a:t> </a:t>
            </a:r>
            <a:r>
              <a:rPr sz="2000" spc="-65" dirty="0">
                <a:latin typeface="Constantia"/>
                <a:cs typeface="Constantia"/>
              </a:rPr>
              <a:t>J</a:t>
            </a:r>
            <a:r>
              <a:rPr sz="2000" spc="-15" dirty="0">
                <a:latin typeface="Constantia"/>
                <a:cs typeface="Constantia"/>
              </a:rPr>
              <a:t>.</a:t>
            </a:r>
            <a:r>
              <a:rPr sz="2000" spc="-5" dirty="0">
                <a:latin typeface="Constantia"/>
                <a:cs typeface="Constantia"/>
              </a:rPr>
              <a:t>R</a:t>
            </a:r>
            <a:r>
              <a:rPr sz="2000" spc="-10" dirty="0">
                <a:latin typeface="Constantia"/>
                <a:cs typeface="Constantia"/>
              </a:rPr>
              <a:t>.</a:t>
            </a:r>
            <a:r>
              <a:rPr sz="2000" spc="-5" dirty="0">
                <a:latin typeface="Constantia"/>
                <a:cs typeface="Constantia"/>
              </a:rPr>
              <a:t> Quin</a:t>
            </a:r>
            <a:r>
              <a:rPr sz="2000" spc="-15" dirty="0">
                <a:latin typeface="Constantia"/>
                <a:cs typeface="Constantia"/>
              </a:rPr>
              <a:t>l</a:t>
            </a:r>
            <a:r>
              <a:rPr sz="2000" spc="-5" dirty="0">
                <a:latin typeface="Constantia"/>
                <a:cs typeface="Constantia"/>
              </a:rPr>
              <a:t>a</a:t>
            </a:r>
            <a:r>
              <a:rPr sz="2000" dirty="0">
                <a:latin typeface="Constantia"/>
                <a:cs typeface="Constantia"/>
              </a:rPr>
              <a:t>n</a:t>
            </a:r>
            <a:r>
              <a:rPr sz="2000" spc="-35" dirty="0">
                <a:latin typeface="Constantia"/>
                <a:cs typeface="Constantia"/>
              </a:rPr>
              <a:t> </a:t>
            </a:r>
            <a:r>
              <a:rPr sz="2000" spc="-5" dirty="0">
                <a:latin typeface="宋体"/>
                <a:cs typeface="宋体"/>
              </a:rPr>
              <a:t>给出</a:t>
            </a:r>
            <a:r>
              <a:rPr sz="2000" spc="-10" dirty="0">
                <a:latin typeface="Constantia"/>
                <a:cs typeface="Constantia"/>
              </a:rPr>
              <a:t>I</a:t>
            </a:r>
            <a:r>
              <a:rPr sz="2000" spc="-5" dirty="0">
                <a:latin typeface="Constantia"/>
                <a:cs typeface="Constantia"/>
              </a:rPr>
              <a:t>D</a:t>
            </a:r>
            <a:r>
              <a:rPr sz="2000" dirty="0">
                <a:latin typeface="Constantia"/>
                <a:cs typeface="Constantia"/>
              </a:rPr>
              <a:t>3</a:t>
            </a:r>
            <a:r>
              <a:rPr sz="2000" spc="-5" dirty="0">
                <a:latin typeface="宋体"/>
                <a:cs typeface="宋体"/>
              </a:rPr>
              <a:t>算法，并在</a:t>
            </a:r>
            <a:r>
              <a:rPr sz="2000" spc="-25" dirty="0">
                <a:latin typeface="Constantia"/>
                <a:cs typeface="Constantia"/>
              </a:rPr>
              <a:t>1</a:t>
            </a:r>
            <a:r>
              <a:rPr sz="2000" dirty="0">
                <a:latin typeface="Constantia"/>
                <a:cs typeface="Constantia"/>
              </a:rPr>
              <a:t>9</a:t>
            </a:r>
            <a:r>
              <a:rPr sz="2000" spc="-40" dirty="0">
                <a:latin typeface="Constantia"/>
                <a:cs typeface="Constantia"/>
              </a:rPr>
              <a:t>8</a:t>
            </a:r>
            <a:r>
              <a:rPr sz="2000" dirty="0">
                <a:latin typeface="Constantia"/>
                <a:cs typeface="Constantia"/>
              </a:rPr>
              <a:t>3</a:t>
            </a:r>
            <a:r>
              <a:rPr sz="2000" spc="-5" dirty="0">
                <a:latin typeface="宋体"/>
                <a:cs typeface="宋体"/>
              </a:rPr>
              <a:t>年和</a:t>
            </a:r>
            <a:r>
              <a:rPr sz="2000" spc="-25" dirty="0">
                <a:latin typeface="Constantia"/>
                <a:cs typeface="Constantia"/>
              </a:rPr>
              <a:t>1</a:t>
            </a:r>
            <a:r>
              <a:rPr sz="2000" dirty="0">
                <a:latin typeface="Constantia"/>
                <a:cs typeface="Constantia"/>
              </a:rPr>
              <a:t>98</a:t>
            </a:r>
            <a:r>
              <a:rPr sz="2000" spc="-5" dirty="0">
                <a:latin typeface="Constantia"/>
                <a:cs typeface="Constantia"/>
              </a:rPr>
              <a:t>6</a:t>
            </a:r>
            <a:r>
              <a:rPr sz="2000" spc="-5" dirty="0">
                <a:latin typeface="宋体"/>
                <a:cs typeface="宋体"/>
              </a:rPr>
              <a:t>年对</a:t>
            </a:r>
            <a:r>
              <a:rPr sz="2000" spc="-10" dirty="0">
                <a:latin typeface="Constantia"/>
                <a:cs typeface="Constantia"/>
              </a:rPr>
              <a:t>I</a:t>
            </a:r>
            <a:r>
              <a:rPr sz="2000" spc="-5" dirty="0">
                <a:latin typeface="Constantia"/>
                <a:cs typeface="Constantia"/>
              </a:rPr>
              <a:t>D</a:t>
            </a:r>
            <a:r>
              <a:rPr sz="2000" dirty="0">
                <a:latin typeface="Constantia"/>
                <a:cs typeface="Constantia"/>
              </a:rPr>
              <a:t>3</a:t>
            </a:r>
            <a:r>
              <a:rPr sz="2000" spc="-5" dirty="0">
                <a:latin typeface="Constantia"/>
                <a:cs typeface="Constantia"/>
              </a:rPr>
              <a:t> </a:t>
            </a:r>
            <a:r>
              <a:rPr sz="2000" spc="-5" dirty="0">
                <a:latin typeface="宋体"/>
                <a:cs typeface="宋体"/>
              </a:rPr>
              <a:t>进行</a:t>
            </a:r>
            <a:r>
              <a:rPr sz="2000" dirty="0">
                <a:latin typeface="宋体"/>
                <a:cs typeface="宋体"/>
              </a:rPr>
              <a:t>了 </a:t>
            </a:r>
            <a:r>
              <a:rPr sz="2000" spc="-5" dirty="0">
                <a:latin typeface="宋体"/>
                <a:cs typeface="宋体"/>
              </a:rPr>
              <a:t>总结和简化，使其成为决策树学习算法的典型</a:t>
            </a:r>
            <a:r>
              <a:rPr sz="2000" dirty="0">
                <a:latin typeface="宋体"/>
                <a:cs typeface="宋体"/>
              </a:rPr>
              <a:t>。</a:t>
            </a:r>
            <a:endParaRPr sz="2000">
              <a:latin typeface="宋体"/>
              <a:cs typeface="宋体"/>
            </a:endParaRPr>
          </a:p>
          <a:p>
            <a:pPr marL="652780" marR="201930" indent="-247015">
              <a:lnSpc>
                <a:spcPct val="100000"/>
              </a:lnSpc>
              <a:spcBef>
                <a:spcPts val="480"/>
              </a:spcBef>
            </a:pPr>
            <a:r>
              <a:rPr sz="1700" dirty="0">
                <a:solidFill>
                  <a:srgbClr val="50742E"/>
                </a:solidFill>
                <a:latin typeface="Arial"/>
                <a:cs typeface="Arial"/>
              </a:rPr>
              <a:t></a:t>
            </a:r>
            <a:r>
              <a:rPr sz="1700" spc="-235" dirty="0">
                <a:solidFill>
                  <a:srgbClr val="50742E"/>
                </a:solidFill>
                <a:latin typeface="Arial"/>
                <a:cs typeface="Arial"/>
              </a:rPr>
              <a:t> </a:t>
            </a:r>
            <a:r>
              <a:rPr sz="2000" spc="-5" dirty="0">
                <a:latin typeface="Constantia"/>
                <a:cs typeface="Constantia"/>
              </a:rPr>
              <a:t>S</a:t>
            </a:r>
            <a:r>
              <a:rPr sz="2000" dirty="0">
                <a:latin typeface="Constantia"/>
                <a:cs typeface="Constantia"/>
              </a:rPr>
              <a:t>c</a:t>
            </a:r>
            <a:r>
              <a:rPr sz="2000" spc="-5" dirty="0">
                <a:latin typeface="Constantia"/>
                <a:cs typeface="Constantia"/>
              </a:rPr>
              <a:t>h</a:t>
            </a:r>
            <a:r>
              <a:rPr sz="2000" spc="-15" dirty="0">
                <a:latin typeface="Constantia"/>
                <a:cs typeface="Constantia"/>
              </a:rPr>
              <a:t>l</a:t>
            </a:r>
            <a:r>
              <a:rPr sz="2000" spc="-5" dirty="0">
                <a:latin typeface="Constantia"/>
                <a:cs typeface="Constantia"/>
              </a:rPr>
              <a:t>i</a:t>
            </a:r>
            <a:r>
              <a:rPr sz="2000" spc="-10" dirty="0">
                <a:latin typeface="Constantia"/>
                <a:cs typeface="Constantia"/>
              </a:rPr>
              <a:t>mm</a:t>
            </a:r>
            <a:r>
              <a:rPr sz="2000" spc="-5" dirty="0">
                <a:latin typeface="Constantia"/>
                <a:cs typeface="Constantia"/>
              </a:rPr>
              <a:t>e</a:t>
            </a:r>
            <a:r>
              <a:rPr sz="2000" dirty="0">
                <a:latin typeface="Constantia"/>
                <a:cs typeface="Constantia"/>
              </a:rPr>
              <a:t>r</a:t>
            </a:r>
            <a:r>
              <a:rPr sz="2000" spc="-5" dirty="0">
                <a:latin typeface="Constantia"/>
                <a:cs typeface="Constantia"/>
              </a:rPr>
              <a:t> </a:t>
            </a:r>
            <a:r>
              <a:rPr sz="2000" spc="-5" dirty="0">
                <a:latin typeface="宋体"/>
                <a:cs typeface="宋体"/>
              </a:rPr>
              <a:t>和</a:t>
            </a:r>
            <a:r>
              <a:rPr sz="2000" spc="-25" dirty="0">
                <a:latin typeface="Constantia"/>
                <a:cs typeface="Constantia"/>
              </a:rPr>
              <a:t>F</a:t>
            </a:r>
            <a:r>
              <a:rPr sz="2000" spc="-5" dirty="0">
                <a:latin typeface="Constantia"/>
                <a:cs typeface="Constantia"/>
              </a:rPr>
              <a:t>i</a:t>
            </a:r>
            <a:r>
              <a:rPr sz="2000" dirty="0">
                <a:latin typeface="Constantia"/>
                <a:cs typeface="Constantia"/>
              </a:rPr>
              <a:t>s</a:t>
            </a:r>
            <a:r>
              <a:rPr sz="2000" spc="-5" dirty="0">
                <a:latin typeface="Constantia"/>
                <a:cs typeface="Constantia"/>
              </a:rPr>
              <a:t>he</a:t>
            </a:r>
            <a:r>
              <a:rPr sz="2000" dirty="0">
                <a:latin typeface="Constantia"/>
                <a:cs typeface="Constantia"/>
              </a:rPr>
              <a:t>r</a:t>
            </a:r>
            <a:r>
              <a:rPr sz="2000" spc="-75" dirty="0">
                <a:latin typeface="Constantia"/>
                <a:cs typeface="Constantia"/>
              </a:rPr>
              <a:t> </a:t>
            </a:r>
            <a:r>
              <a:rPr sz="2000" spc="-5" dirty="0">
                <a:latin typeface="宋体"/>
                <a:cs typeface="宋体"/>
              </a:rPr>
              <a:t>于</a:t>
            </a:r>
            <a:r>
              <a:rPr sz="2000" spc="-25" dirty="0">
                <a:latin typeface="Constantia"/>
                <a:cs typeface="Constantia"/>
              </a:rPr>
              <a:t>1</a:t>
            </a:r>
            <a:r>
              <a:rPr sz="2000" dirty="0">
                <a:latin typeface="Constantia"/>
                <a:cs typeface="Constantia"/>
              </a:rPr>
              <a:t>98</a:t>
            </a:r>
            <a:r>
              <a:rPr sz="2000" spc="-5" dirty="0">
                <a:latin typeface="Constantia"/>
                <a:cs typeface="Constantia"/>
              </a:rPr>
              <a:t>6</a:t>
            </a:r>
            <a:r>
              <a:rPr sz="2000" spc="-5" dirty="0">
                <a:latin typeface="宋体"/>
                <a:cs typeface="宋体"/>
              </a:rPr>
              <a:t>年对</a:t>
            </a:r>
            <a:r>
              <a:rPr sz="2000" spc="-10" dirty="0">
                <a:latin typeface="Constantia"/>
                <a:cs typeface="Constantia"/>
              </a:rPr>
              <a:t>I</a:t>
            </a:r>
            <a:r>
              <a:rPr sz="2000" spc="-5" dirty="0">
                <a:latin typeface="Constantia"/>
                <a:cs typeface="Constantia"/>
              </a:rPr>
              <a:t>D</a:t>
            </a:r>
            <a:r>
              <a:rPr sz="2000" dirty="0">
                <a:latin typeface="Constantia"/>
                <a:cs typeface="Constantia"/>
              </a:rPr>
              <a:t>3</a:t>
            </a:r>
            <a:r>
              <a:rPr sz="2000" spc="-5" dirty="0">
                <a:latin typeface="宋体"/>
                <a:cs typeface="宋体"/>
              </a:rPr>
              <a:t>进行改造，在每个可能的决策树</a:t>
            </a:r>
            <a:r>
              <a:rPr sz="2000" dirty="0">
                <a:latin typeface="宋体"/>
                <a:cs typeface="宋体"/>
              </a:rPr>
              <a:t>节 </a:t>
            </a:r>
            <a:r>
              <a:rPr sz="2000" spc="-5" dirty="0">
                <a:latin typeface="宋体"/>
                <a:cs typeface="宋体"/>
              </a:rPr>
              <a:t>点创建缓冲区，使决策树可以递增式生成，得到</a:t>
            </a:r>
            <a:r>
              <a:rPr sz="2000" spc="-10" dirty="0">
                <a:latin typeface="Constantia"/>
                <a:cs typeface="Constantia"/>
              </a:rPr>
              <a:t>I</a:t>
            </a:r>
            <a:r>
              <a:rPr sz="2000" spc="-5" dirty="0">
                <a:latin typeface="Constantia"/>
                <a:cs typeface="Constantia"/>
              </a:rPr>
              <a:t>D4</a:t>
            </a:r>
            <a:r>
              <a:rPr sz="2000" spc="-5" dirty="0">
                <a:latin typeface="宋体"/>
                <a:cs typeface="宋体"/>
              </a:rPr>
              <a:t>算法</a:t>
            </a:r>
            <a:r>
              <a:rPr sz="2000" dirty="0">
                <a:latin typeface="宋体"/>
                <a:cs typeface="宋体"/>
              </a:rPr>
              <a:t>。</a:t>
            </a:r>
            <a:endParaRPr sz="2000">
              <a:latin typeface="宋体"/>
              <a:cs typeface="宋体"/>
            </a:endParaRPr>
          </a:p>
          <a:p>
            <a:pPr marL="405765">
              <a:lnSpc>
                <a:spcPct val="100000"/>
              </a:lnSpc>
              <a:spcBef>
                <a:spcPts val="480"/>
              </a:spcBef>
            </a:pPr>
            <a:r>
              <a:rPr sz="1700" dirty="0">
                <a:solidFill>
                  <a:srgbClr val="50742E"/>
                </a:solidFill>
                <a:latin typeface="Arial"/>
                <a:cs typeface="Arial"/>
              </a:rPr>
              <a:t></a:t>
            </a:r>
            <a:r>
              <a:rPr sz="1700" spc="-235" dirty="0">
                <a:solidFill>
                  <a:srgbClr val="50742E"/>
                </a:solidFill>
                <a:latin typeface="Arial"/>
                <a:cs typeface="Arial"/>
              </a:rPr>
              <a:t> </a:t>
            </a:r>
            <a:r>
              <a:rPr sz="2000" spc="-25" dirty="0">
                <a:latin typeface="Constantia"/>
                <a:cs typeface="Constantia"/>
              </a:rPr>
              <a:t>1</a:t>
            </a:r>
            <a:r>
              <a:rPr sz="2000" dirty="0">
                <a:latin typeface="Constantia"/>
                <a:cs typeface="Constantia"/>
              </a:rPr>
              <a:t>988</a:t>
            </a:r>
            <a:r>
              <a:rPr sz="2000" spc="-5" dirty="0">
                <a:latin typeface="宋体"/>
                <a:cs typeface="宋体"/>
              </a:rPr>
              <a:t>年，</a:t>
            </a:r>
            <a:r>
              <a:rPr sz="2000" spc="-35" dirty="0">
                <a:latin typeface="Constantia"/>
                <a:cs typeface="Constantia"/>
              </a:rPr>
              <a:t>U</a:t>
            </a:r>
            <a:r>
              <a:rPr sz="2000" spc="-5" dirty="0">
                <a:latin typeface="Constantia"/>
                <a:cs typeface="Constantia"/>
              </a:rPr>
              <a:t>t</a:t>
            </a:r>
            <a:r>
              <a:rPr sz="2000" spc="-55" dirty="0">
                <a:latin typeface="Constantia"/>
                <a:cs typeface="Constantia"/>
              </a:rPr>
              <a:t>g</a:t>
            </a:r>
            <a:r>
              <a:rPr sz="2000" spc="-5" dirty="0">
                <a:latin typeface="Constantia"/>
                <a:cs typeface="Constantia"/>
              </a:rPr>
              <a:t>o</a:t>
            </a:r>
            <a:r>
              <a:rPr sz="2000" spc="-10" dirty="0">
                <a:latin typeface="Constantia"/>
                <a:cs typeface="Constantia"/>
              </a:rPr>
              <a:t>ff</a:t>
            </a:r>
            <a:r>
              <a:rPr sz="2000" spc="-5" dirty="0">
                <a:latin typeface="Constantia"/>
                <a:cs typeface="Constantia"/>
              </a:rPr>
              <a:t> </a:t>
            </a:r>
            <a:r>
              <a:rPr sz="2000" spc="-5" dirty="0">
                <a:latin typeface="宋体"/>
                <a:cs typeface="宋体"/>
              </a:rPr>
              <a:t>在</a:t>
            </a:r>
            <a:r>
              <a:rPr sz="2000" spc="-10" dirty="0">
                <a:latin typeface="Constantia"/>
                <a:cs typeface="Constantia"/>
              </a:rPr>
              <a:t>I</a:t>
            </a:r>
            <a:r>
              <a:rPr sz="2000" spc="-5" dirty="0">
                <a:latin typeface="Constantia"/>
                <a:cs typeface="Constantia"/>
              </a:rPr>
              <a:t>D4</a:t>
            </a:r>
            <a:r>
              <a:rPr sz="2000" spc="-5" dirty="0">
                <a:latin typeface="宋体"/>
                <a:cs typeface="宋体"/>
              </a:rPr>
              <a:t>基础上提出了</a:t>
            </a:r>
            <a:r>
              <a:rPr sz="2000" spc="-10" dirty="0">
                <a:latin typeface="Constantia"/>
                <a:cs typeface="Constantia"/>
              </a:rPr>
              <a:t>I</a:t>
            </a:r>
            <a:r>
              <a:rPr sz="2000" spc="-5" dirty="0">
                <a:latin typeface="Constantia"/>
                <a:cs typeface="Constantia"/>
              </a:rPr>
              <a:t>D5</a:t>
            </a:r>
            <a:r>
              <a:rPr sz="2000" spc="-5" dirty="0">
                <a:latin typeface="宋体"/>
                <a:cs typeface="宋体"/>
              </a:rPr>
              <a:t>学习算法，进一步提高了效率</a:t>
            </a:r>
            <a:r>
              <a:rPr sz="2000" dirty="0">
                <a:latin typeface="宋体"/>
                <a:cs typeface="宋体"/>
              </a:rPr>
              <a:t>。</a:t>
            </a:r>
            <a:endParaRPr sz="2000">
              <a:latin typeface="宋体"/>
              <a:cs typeface="宋体"/>
            </a:endParaRPr>
          </a:p>
          <a:p>
            <a:pPr marL="405765">
              <a:lnSpc>
                <a:spcPct val="100000"/>
              </a:lnSpc>
              <a:spcBef>
                <a:spcPts val="480"/>
              </a:spcBef>
            </a:pPr>
            <a:r>
              <a:rPr sz="1700" dirty="0">
                <a:solidFill>
                  <a:srgbClr val="50742E"/>
                </a:solidFill>
                <a:latin typeface="Arial"/>
                <a:cs typeface="Arial"/>
              </a:rPr>
              <a:t></a:t>
            </a:r>
            <a:r>
              <a:rPr sz="1700" spc="-235" dirty="0">
                <a:solidFill>
                  <a:srgbClr val="50742E"/>
                </a:solidFill>
                <a:latin typeface="Arial"/>
                <a:cs typeface="Arial"/>
              </a:rPr>
              <a:t> </a:t>
            </a:r>
            <a:r>
              <a:rPr sz="2000" spc="-25" dirty="0">
                <a:latin typeface="Constantia"/>
                <a:cs typeface="Constantia"/>
              </a:rPr>
              <a:t>1</a:t>
            </a:r>
            <a:r>
              <a:rPr sz="2000" dirty="0">
                <a:latin typeface="Constantia"/>
                <a:cs typeface="Constantia"/>
              </a:rPr>
              <a:t>9</a:t>
            </a:r>
            <a:r>
              <a:rPr sz="2000" spc="-20" dirty="0">
                <a:latin typeface="Constantia"/>
                <a:cs typeface="Constantia"/>
              </a:rPr>
              <a:t>9</a:t>
            </a:r>
            <a:r>
              <a:rPr sz="2000" dirty="0">
                <a:latin typeface="Constantia"/>
                <a:cs typeface="Constantia"/>
              </a:rPr>
              <a:t>3</a:t>
            </a:r>
            <a:r>
              <a:rPr sz="2000" spc="-5" dirty="0">
                <a:latin typeface="宋体"/>
                <a:cs typeface="宋体"/>
              </a:rPr>
              <a:t>年，</a:t>
            </a:r>
            <a:r>
              <a:rPr sz="2000" spc="-5" dirty="0">
                <a:latin typeface="Constantia"/>
                <a:cs typeface="Constantia"/>
              </a:rPr>
              <a:t>Quin</a:t>
            </a:r>
            <a:r>
              <a:rPr sz="2000" spc="-15" dirty="0">
                <a:latin typeface="Constantia"/>
                <a:cs typeface="Constantia"/>
              </a:rPr>
              <a:t>l</a:t>
            </a:r>
            <a:r>
              <a:rPr sz="2000" spc="-5" dirty="0">
                <a:latin typeface="Constantia"/>
                <a:cs typeface="Constantia"/>
              </a:rPr>
              <a:t>a</a:t>
            </a:r>
            <a:r>
              <a:rPr sz="2000" dirty="0">
                <a:latin typeface="Constantia"/>
                <a:cs typeface="Constantia"/>
              </a:rPr>
              <a:t>n</a:t>
            </a:r>
            <a:r>
              <a:rPr sz="2000" spc="-35" dirty="0">
                <a:latin typeface="Constantia"/>
                <a:cs typeface="Constantia"/>
              </a:rPr>
              <a:t> </a:t>
            </a:r>
            <a:r>
              <a:rPr sz="2000" spc="-5" dirty="0">
                <a:latin typeface="宋体"/>
                <a:cs typeface="宋体"/>
              </a:rPr>
              <a:t>进一步发展了</a:t>
            </a:r>
            <a:r>
              <a:rPr sz="2000" spc="-10" dirty="0">
                <a:latin typeface="Constantia"/>
                <a:cs typeface="Constantia"/>
              </a:rPr>
              <a:t>I</a:t>
            </a:r>
            <a:r>
              <a:rPr sz="2000" spc="-5" dirty="0">
                <a:latin typeface="Constantia"/>
                <a:cs typeface="Constantia"/>
              </a:rPr>
              <a:t>D</a:t>
            </a:r>
            <a:r>
              <a:rPr sz="2000" dirty="0">
                <a:latin typeface="Constantia"/>
                <a:cs typeface="Constantia"/>
              </a:rPr>
              <a:t>3</a:t>
            </a:r>
            <a:r>
              <a:rPr sz="2000" spc="-5" dirty="0">
                <a:latin typeface="宋体"/>
                <a:cs typeface="宋体"/>
              </a:rPr>
              <a:t>算法，改进成</a:t>
            </a:r>
            <a:r>
              <a:rPr sz="2000" spc="-5" dirty="0">
                <a:latin typeface="Constantia"/>
                <a:cs typeface="Constantia"/>
              </a:rPr>
              <a:t>C4</a:t>
            </a:r>
            <a:r>
              <a:rPr sz="2000" spc="-15" dirty="0">
                <a:latin typeface="Constantia"/>
                <a:cs typeface="Constantia"/>
              </a:rPr>
              <a:t>.</a:t>
            </a:r>
            <a:r>
              <a:rPr sz="2000" spc="-5" dirty="0">
                <a:latin typeface="Constantia"/>
                <a:cs typeface="Constantia"/>
              </a:rPr>
              <a:t>5</a:t>
            </a:r>
            <a:r>
              <a:rPr sz="2000" spc="-5" dirty="0">
                <a:latin typeface="宋体"/>
                <a:cs typeface="宋体"/>
              </a:rPr>
              <a:t>算法</a:t>
            </a:r>
            <a:r>
              <a:rPr sz="2000" dirty="0">
                <a:latin typeface="宋体"/>
                <a:cs typeface="宋体"/>
              </a:rPr>
              <a:t>。</a:t>
            </a:r>
            <a:endParaRPr sz="2000">
              <a:latin typeface="宋体"/>
              <a:cs typeface="宋体"/>
            </a:endParaRPr>
          </a:p>
          <a:p>
            <a:pPr marL="652780" marR="281305" indent="-247015" algn="just">
              <a:lnSpc>
                <a:spcPct val="100000"/>
              </a:lnSpc>
              <a:spcBef>
                <a:spcPts val="480"/>
              </a:spcBef>
            </a:pPr>
            <a:r>
              <a:rPr sz="1700" dirty="0">
                <a:solidFill>
                  <a:srgbClr val="50742E"/>
                </a:solidFill>
                <a:latin typeface="Arial"/>
                <a:cs typeface="Arial"/>
              </a:rPr>
              <a:t></a:t>
            </a:r>
            <a:r>
              <a:rPr sz="1700" spc="-235" dirty="0">
                <a:solidFill>
                  <a:srgbClr val="50742E"/>
                </a:solidFill>
                <a:latin typeface="Arial"/>
                <a:cs typeface="Arial"/>
              </a:rPr>
              <a:t> </a:t>
            </a:r>
            <a:r>
              <a:rPr sz="2000" spc="-5" dirty="0">
                <a:latin typeface="宋体"/>
                <a:cs typeface="宋体"/>
              </a:rPr>
              <a:t>另一类决策树算法为</a:t>
            </a:r>
            <a:r>
              <a:rPr sz="2000" spc="-5" dirty="0">
                <a:latin typeface="Constantia"/>
                <a:cs typeface="Constantia"/>
              </a:rPr>
              <a:t>CA</a:t>
            </a:r>
            <a:r>
              <a:rPr sz="2000" spc="-65" dirty="0">
                <a:latin typeface="Constantia"/>
                <a:cs typeface="Constantia"/>
              </a:rPr>
              <a:t>R</a:t>
            </a:r>
            <a:r>
              <a:rPr sz="2000" spc="-5" dirty="0">
                <a:latin typeface="Constantia"/>
                <a:cs typeface="Constantia"/>
              </a:rPr>
              <a:t>T</a:t>
            </a:r>
            <a:r>
              <a:rPr sz="2000" spc="-5" dirty="0">
                <a:latin typeface="宋体"/>
                <a:cs typeface="宋体"/>
              </a:rPr>
              <a:t>，与</a:t>
            </a:r>
            <a:r>
              <a:rPr sz="2000" spc="-5" dirty="0">
                <a:latin typeface="Constantia"/>
                <a:cs typeface="Constantia"/>
              </a:rPr>
              <a:t>C4</a:t>
            </a:r>
            <a:r>
              <a:rPr sz="2000" spc="-15" dirty="0">
                <a:latin typeface="Constantia"/>
                <a:cs typeface="Constantia"/>
              </a:rPr>
              <a:t>.</a:t>
            </a:r>
            <a:r>
              <a:rPr sz="2000" spc="-5" dirty="0">
                <a:latin typeface="Constantia"/>
                <a:cs typeface="Constantia"/>
              </a:rPr>
              <a:t>5</a:t>
            </a:r>
            <a:r>
              <a:rPr sz="2000" spc="-5" dirty="0">
                <a:latin typeface="宋体"/>
                <a:cs typeface="宋体"/>
              </a:rPr>
              <a:t>不同的是，</a:t>
            </a:r>
            <a:r>
              <a:rPr sz="2000" spc="-5" dirty="0">
                <a:latin typeface="Constantia"/>
                <a:cs typeface="Constantia"/>
              </a:rPr>
              <a:t>CA</a:t>
            </a:r>
            <a:r>
              <a:rPr sz="2000" spc="-65" dirty="0">
                <a:latin typeface="Constantia"/>
                <a:cs typeface="Constantia"/>
              </a:rPr>
              <a:t>R</a:t>
            </a:r>
            <a:r>
              <a:rPr sz="2000" spc="-5" dirty="0">
                <a:latin typeface="Constantia"/>
                <a:cs typeface="Constantia"/>
              </a:rPr>
              <a:t>T</a:t>
            </a:r>
            <a:r>
              <a:rPr sz="2000" spc="-5" dirty="0">
                <a:latin typeface="宋体"/>
                <a:cs typeface="宋体"/>
              </a:rPr>
              <a:t>的决策树由二</a:t>
            </a:r>
            <a:r>
              <a:rPr sz="2000" dirty="0">
                <a:latin typeface="宋体"/>
                <a:cs typeface="宋体"/>
              </a:rPr>
              <a:t>元 </a:t>
            </a:r>
            <a:r>
              <a:rPr sz="2000" spc="-5" dirty="0">
                <a:latin typeface="宋体"/>
                <a:cs typeface="宋体"/>
              </a:rPr>
              <a:t>逻辑问题生成，每个树节点只有两个分枝，分别包括学习实例的正</a:t>
            </a:r>
            <a:r>
              <a:rPr sz="2000" dirty="0">
                <a:latin typeface="宋体"/>
                <a:cs typeface="宋体"/>
              </a:rPr>
              <a:t>例 </a:t>
            </a:r>
            <a:r>
              <a:rPr sz="2000" spc="-5" dirty="0">
                <a:latin typeface="宋体"/>
                <a:cs typeface="宋体"/>
              </a:rPr>
              <a:t>与反例</a:t>
            </a:r>
            <a:r>
              <a:rPr sz="2000" dirty="0">
                <a:latin typeface="宋体"/>
                <a:cs typeface="宋体"/>
              </a:rPr>
              <a:t>。</a:t>
            </a:r>
            <a:endParaRPr sz="2000">
              <a:latin typeface="宋体"/>
              <a:cs typeface="宋体"/>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12747"/>
            <a:ext cx="683260" cy="640080"/>
          </a:xfrm>
          <a:custGeom>
            <a:avLst/>
            <a:gdLst/>
            <a:ahLst/>
            <a:cxnLst/>
            <a:rect l="l" t="t" r="r" b="b"/>
            <a:pathLst>
              <a:path w="683260" h="640080">
                <a:moveTo>
                  <a:pt x="0" y="0"/>
                </a:moveTo>
                <a:lnTo>
                  <a:pt x="682752" y="0"/>
                </a:lnTo>
                <a:lnTo>
                  <a:pt x="682752" y="640079"/>
                </a:lnTo>
                <a:lnTo>
                  <a:pt x="0" y="640079"/>
                </a:lnTo>
                <a:lnTo>
                  <a:pt x="0" y="0"/>
                </a:lnTo>
                <a:close/>
              </a:path>
            </a:pathLst>
          </a:custGeom>
          <a:solidFill>
            <a:srgbClr val="FF6600"/>
          </a:solidFill>
        </p:spPr>
        <p:txBody>
          <a:bodyPr wrap="square" lIns="0" tIns="0" rIns="0" bIns="0" rtlCol="0"/>
          <a:lstStyle/>
          <a:p>
            <a:endParaRPr/>
          </a:p>
        </p:txBody>
      </p:sp>
      <p:sp>
        <p:nvSpPr>
          <p:cNvPr id="3" name="object 3"/>
          <p:cNvSpPr/>
          <p:nvPr/>
        </p:nvSpPr>
        <p:spPr>
          <a:xfrm>
            <a:off x="682751" y="1412747"/>
            <a:ext cx="649605" cy="640080"/>
          </a:xfrm>
          <a:custGeom>
            <a:avLst/>
            <a:gdLst/>
            <a:ahLst/>
            <a:cxnLst/>
            <a:rect l="l" t="t" r="r" b="b"/>
            <a:pathLst>
              <a:path w="649605" h="640080">
                <a:moveTo>
                  <a:pt x="0" y="0"/>
                </a:moveTo>
                <a:lnTo>
                  <a:pt x="649224" y="0"/>
                </a:lnTo>
                <a:lnTo>
                  <a:pt x="649224" y="640079"/>
                </a:lnTo>
                <a:lnTo>
                  <a:pt x="0" y="640079"/>
                </a:lnTo>
                <a:lnTo>
                  <a:pt x="0" y="0"/>
                </a:lnTo>
                <a:close/>
              </a:path>
            </a:pathLst>
          </a:custGeom>
          <a:solidFill>
            <a:srgbClr val="FF6600"/>
          </a:solidFill>
        </p:spPr>
        <p:txBody>
          <a:bodyPr wrap="square" lIns="0" tIns="0" rIns="0" bIns="0" rtlCol="0"/>
          <a:lstStyle/>
          <a:p>
            <a:endParaRPr/>
          </a:p>
        </p:txBody>
      </p:sp>
      <p:sp>
        <p:nvSpPr>
          <p:cNvPr id="4" name="object 4"/>
          <p:cNvSpPr/>
          <p:nvPr/>
        </p:nvSpPr>
        <p:spPr>
          <a:xfrm>
            <a:off x="1331975" y="1412747"/>
            <a:ext cx="692150" cy="640080"/>
          </a:xfrm>
          <a:custGeom>
            <a:avLst/>
            <a:gdLst/>
            <a:ahLst/>
            <a:cxnLst/>
            <a:rect l="l" t="t" r="r" b="b"/>
            <a:pathLst>
              <a:path w="692150" h="640080">
                <a:moveTo>
                  <a:pt x="0" y="0"/>
                </a:moveTo>
                <a:lnTo>
                  <a:pt x="691895" y="0"/>
                </a:lnTo>
                <a:lnTo>
                  <a:pt x="691895" y="640079"/>
                </a:lnTo>
                <a:lnTo>
                  <a:pt x="0" y="640079"/>
                </a:lnTo>
                <a:lnTo>
                  <a:pt x="0" y="0"/>
                </a:lnTo>
                <a:close/>
              </a:path>
            </a:pathLst>
          </a:custGeom>
          <a:solidFill>
            <a:srgbClr val="FF6600"/>
          </a:solidFill>
        </p:spPr>
        <p:txBody>
          <a:bodyPr wrap="square" lIns="0" tIns="0" rIns="0" bIns="0" rtlCol="0"/>
          <a:lstStyle/>
          <a:p>
            <a:endParaRPr/>
          </a:p>
        </p:txBody>
      </p:sp>
      <p:sp>
        <p:nvSpPr>
          <p:cNvPr id="5" name="object 5"/>
          <p:cNvSpPr/>
          <p:nvPr/>
        </p:nvSpPr>
        <p:spPr>
          <a:xfrm>
            <a:off x="2023872" y="1412747"/>
            <a:ext cx="734695" cy="640080"/>
          </a:xfrm>
          <a:custGeom>
            <a:avLst/>
            <a:gdLst/>
            <a:ahLst/>
            <a:cxnLst/>
            <a:rect l="l" t="t" r="r" b="b"/>
            <a:pathLst>
              <a:path w="734694" h="640080">
                <a:moveTo>
                  <a:pt x="0" y="0"/>
                </a:moveTo>
                <a:lnTo>
                  <a:pt x="734568" y="0"/>
                </a:lnTo>
                <a:lnTo>
                  <a:pt x="734568" y="640079"/>
                </a:lnTo>
                <a:lnTo>
                  <a:pt x="0" y="640079"/>
                </a:lnTo>
                <a:lnTo>
                  <a:pt x="0" y="0"/>
                </a:lnTo>
                <a:close/>
              </a:path>
            </a:pathLst>
          </a:custGeom>
          <a:solidFill>
            <a:srgbClr val="FF6600"/>
          </a:solidFill>
        </p:spPr>
        <p:txBody>
          <a:bodyPr wrap="square" lIns="0" tIns="0" rIns="0" bIns="0" rtlCol="0"/>
          <a:lstStyle/>
          <a:p>
            <a:endParaRPr/>
          </a:p>
        </p:txBody>
      </p:sp>
      <p:sp>
        <p:nvSpPr>
          <p:cNvPr id="6" name="object 6"/>
          <p:cNvSpPr/>
          <p:nvPr/>
        </p:nvSpPr>
        <p:spPr>
          <a:xfrm>
            <a:off x="2758439" y="1412747"/>
            <a:ext cx="800100" cy="640080"/>
          </a:xfrm>
          <a:custGeom>
            <a:avLst/>
            <a:gdLst/>
            <a:ahLst/>
            <a:cxnLst/>
            <a:rect l="l" t="t" r="r" b="b"/>
            <a:pathLst>
              <a:path w="800100" h="640080">
                <a:moveTo>
                  <a:pt x="0" y="0"/>
                </a:moveTo>
                <a:lnTo>
                  <a:pt x="800100" y="0"/>
                </a:lnTo>
                <a:lnTo>
                  <a:pt x="800100" y="640079"/>
                </a:lnTo>
                <a:lnTo>
                  <a:pt x="0" y="640079"/>
                </a:lnTo>
                <a:lnTo>
                  <a:pt x="0" y="0"/>
                </a:lnTo>
                <a:close/>
              </a:path>
            </a:pathLst>
          </a:custGeom>
          <a:solidFill>
            <a:srgbClr val="FF6600"/>
          </a:solidFill>
        </p:spPr>
        <p:txBody>
          <a:bodyPr wrap="square" lIns="0" tIns="0" rIns="0" bIns="0" rtlCol="0"/>
          <a:lstStyle/>
          <a:p>
            <a:endParaRPr/>
          </a:p>
        </p:txBody>
      </p:sp>
      <p:sp>
        <p:nvSpPr>
          <p:cNvPr id="7" name="object 7"/>
          <p:cNvSpPr/>
          <p:nvPr/>
        </p:nvSpPr>
        <p:spPr>
          <a:xfrm>
            <a:off x="3558540" y="1412747"/>
            <a:ext cx="1889760" cy="640080"/>
          </a:xfrm>
          <a:custGeom>
            <a:avLst/>
            <a:gdLst/>
            <a:ahLst/>
            <a:cxnLst/>
            <a:rect l="l" t="t" r="r" b="b"/>
            <a:pathLst>
              <a:path w="1889760" h="640080">
                <a:moveTo>
                  <a:pt x="0" y="0"/>
                </a:moveTo>
                <a:lnTo>
                  <a:pt x="1889760" y="0"/>
                </a:lnTo>
                <a:lnTo>
                  <a:pt x="1889760" y="640079"/>
                </a:lnTo>
                <a:lnTo>
                  <a:pt x="0" y="640079"/>
                </a:lnTo>
                <a:lnTo>
                  <a:pt x="0" y="0"/>
                </a:lnTo>
                <a:close/>
              </a:path>
            </a:pathLst>
          </a:custGeom>
          <a:solidFill>
            <a:srgbClr val="FF6600"/>
          </a:solidFill>
        </p:spPr>
        <p:txBody>
          <a:bodyPr wrap="square" lIns="0" tIns="0" rIns="0" bIns="0" rtlCol="0"/>
          <a:lstStyle/>
          <a:p>
            <a:endParaRPr/>
          </a:p>
        </p:txBody>
      </p:sp>
      <p:sp>
        <p:nvSpPr>
          <p:cNvPr id="8" name="object 8"/>
          <p:cNvSpPr/>
          <p:nvPr/>
        </p:nvSpPr>
        <p:spPr>
          <a:xfrm>
            <a:off x="0" y="6746747"/>
            <a:ext cx="683260" cy="111760"/>
          </a:xfrm>
          <a:custGeom>
            <a:avLst/>
            <a:gdLst/>
            <a:ahLst/>
            <a:cxnLst/>
            <a:rect l="l" t="t" r="r" b="b"/>
            <a:pathLst>
              <a:path w="683260" h="111759">
                <a:moveTo>
                  <a:pt x="0" y="0"/>
                </a:moveTo>
                <a:lnTo>
                  <a:pt x="682752" y="0"/>
                </a:lnTo>
                <a:lnTo>
                  <a:pt x="682752" y="111251"/>
                </a:lnTo>
                <a:lnTo>
                  <a:pt x="0" y="111251"/>
                </a:lnTo>
                <a:lnTo>
                  <a:pt x="0" y="0"/>
                </a:lnTo>
                <a:close/>
              </a:path>
            </a:pathLst>
          </a:custGeom>
          <a:solidFill>
            <a:srgbClr val="B4B6AF"/>
          </a:solidFill>
        </p:spPr>
        <p:txBody>
          <a:bodyPr wrap="square" lIns="0" tIns="0" rIns="0" bIns="0" rtlCol="0"/>
          <a:lstStyle/>
          <a:p>
            <a:endParaRPr/>
          </a:p>
        </p:txBody>
      </p:sp>
      <p:sp>
        <p:nvSpPr>
          <p:cNvPr id="9" name="object 9"/>
          <p:cNvSpPr/>
          <p:nvPr/>
        </p:nvSpPr>
        <p:spPr>
          <a:xfrm>
            <a:off x="682751" y="6746747"/>
            <a:ext cx="649605" cy="111760"/>
          </a:xfrm>
          <a:custGeom>
            <a:avLst/>
            <a:gdLst/>
            <a:ahLst/>
            <a:cxnLst/>
            <a:rect l="l" t="t" r="r" b="b"/>
            <a:pathLst>
              <a:path w="649605" h="111759">
                <a:moveTo>
                  <a:pt x="0" y="0"/>
                </a:moveTo>
                <a:lnTo>
                  <a:pt x="649224" y="0"/>
                </a:lnTo>
                <a:lnTo>
                  <a:pt x="649224" y="111251"/>
                </a:lnTo>
                <a:lnTo>
                  <a:pt x="0" y="111251"/>
                </a:lnTo>
                <a:lnTo>
                  <a:pt x="0" y="0"/>
                </a:lnTo>
                <a:close/>
              </a:path>
            </a:pathLst>
          </a:custGeom>
          <a:solidFill>
            <a:srgbClr val="B4B6AF"/>
          </a:solidFill>
        </p:spPr>
        <p:txBody>
          <a:bodyPr wrap="square" lIns="0" tIns="0" rIns="0" bIns="0" rtlCol="0"/>
          <a:lstStyle/>
          <a:p>
            <a:endParaRPr/>
          </a:p>
        </p:txBody>
      </p:sp>
      <p:sp>
        <p:nvSpPr>
          <p:cNvPr id="10" name="object 10"/>
          <p:cNvSpPr/>
          <p:nvPr/>
        </p:nvSpPr>
        <p:spPr>
          <a:xfrm>
            <a:off x="1331975" y="6746747"/>
            <a:ext cx="692150" cy="111760"/>
          </a:xfrm>
          <a:custGeom>
            <a:avLst/>
            <a:gdLst/>
            <a:ahLst/>
            <a:cxnLst/>
            <a:rect l="l" t="t" r="r" b="b"/>
            <a:pathLst>
              <a:path w="692150" h="111759">
                <a:moveTo>
                  <a:pt x="0" y="0"/>
                </a:moveTo>
                <a:lnTo>
                  <a:pt x="691895" y="0"/>
                </a:lnTo>
                <a:lnTo>
                  <a:pt x="691895" y="111251"/>
                </a:lnTo>
                <a:lnTo>
                  <a:pt x="0" y="111251"/>
                </a:lnTo>
                <a:lnTo>
                  <a:pt x="0" y="0"/>
                </a:lnTo>
                <a:close/>
              </a:path>
            </a:pathLst>
          </a:custGeom>
          <a:solidFill>
            <a:srgbClr val="B4B6AF"/>
          </a:solidFill>
        </p:spPr>
        <p:txBody>
          <a:bodyPr wrap="square" lIns="0" tIns="0" rIns="0" bIns="0" rtlCol="0"/>
          <a:lstStyle/>
          <a:p>
            <a:endParaRPr/>
          </a:p>
        </p:txBody>
      </p:sp>
      <p:sp>
        <p:nvSpPr>
          <p:cNvPr id="11" name="object 11"/>
          <p:cNvSpPr/>
          <p:nvPr/>
        </p:nvSpPr>
        <p:spPr>
          <a:xfrm>
            <a:off x="2023872" y="6746747"/>
            <a:ext cx="734695" cy="111760"/>
          </a:xfrm>
          <a:custGeom>
            <a:avLst/>
            <a:gdLst/>
            <a:ahLst/>
            <a:cxnLst/>
            <a:rect l="l" t="t" r="r" b="b"/>
            <a:pathLst>
              <a:path w="734694" h="111759">
                <a:moveTo>
                  <a:pt x="0" y="0"/>
                </a:moveTo>
                <a:lnTo>
                  <a:pt x="734568" y="0"/>
                </a:lnTo>
                <a:lnTo>
                  <a:pt x="734568" y="111251"/>
                </a:lnTo>
                <a:lnTo>
                  <a:pt x="0" y="111251"/>
                </a:lnTo>
                <a:lnTo>
                  <a:pt x="0" y="0"/>
                </a:lnTo>
                <a:close/>
              </a:path>
            </a:pathLst>
          </a:custGeom>
          <a:solidFill>
            <a:srgbClr val="B4B6AF"/>
          </a:solidFill>
        </p:spPr>
        <p:txBody>
          <a:bodyPr wrap="square" lIns="0" tIns="0" rIns="0" bIns="0" rtlCol="0"/>
          <a:lstStyle/>
          <a:p>
            <a:endParaRPr/>
          </a:p>
        </p:txBody>
      </p:sp>
      <p:sp>
        <p:nvSpPr>
          <p:cNvPr id="12" name="object 12"/>
          <p:cNvSpPr/>
          <p:nvPr/>
        </p:nvSpPr>
        <p:spPr>
          <a:xfrm>
            <a:off x="2758439" y="6746747"/>
            <a:ext cx="800100" cy="111760"/>
          </a:xfrm>
          <a:custGeom>
            <a:avLst/>
            <a:gdLst/>
            <a:ahLst/>
            <a:cxnLst/>
            <a:rect l="l" t="t" r="r" b="b"/>
            <a:pathLst>
              <a:path w="800100" h="111759">
                <a:moveTo>
                  <a:pt x="0" y="0"/>
                </a:moveTo>
                <a:lnTo>
                  <a:pt x="800100" y="0"/>
                </a:lnTo>
                <a:lnTo>
                  <a:pt x="800100" y="111251"/>
                </a:lnTo>
                <a:lnTo>
                  <a:pt x="0" y="111251"/>
                </a:lnTo>
                <a:lnTo>
                  <a:pt x="0" y="0"/>
                </a:lnTo>
                <a:close/>
              </a:path>
            </a:pathLst>
          </a:custGeom>
          <a:solidFill>
            <a:srgbClr val="B4B6AF"/>
          </a:solidFill>
        </p:spPr>
        <p:txBody>
          <a:bodyPr wrap="square" lIns="0" tIns="0" rIns="0" bIns="0" rtlCol="0"/>
          <a:lstStyle/>
          <a:p>
            <a:endParaRPr/>
          </a:p>
        </p:txBody>
      </p:sp>
      <p:sp>
        <p:nvSpPr>
          <p:cNvPr id="13" name="object 13"/>
          <p:cNvSpPr/>
          <p:nvPr/>
        </p:nvSpPr>
        <p:spPr>
          <a:xfrm>
            <a:off x="3558540" y="6746747"/>
            <a:ext cx="1889760" cy="111760"/>
          </a:xfrm>
          <a:custGeom>
            <a:avLst/>
            <a:gdLst/>
            <a:ahLst/>
            <a:cxnLst/>
            <a:rect l="l" t="t" r="r" b="b"/>
            <a:pathLst>
              <a:path w="1889760" h="111759">
                <a:moveTo>
                  <a:pt x="0" y="0"/>
                </a:moveTo>
                <a:lnTo>
                  <a:pt x="1889760" y="0"/>
                </a:lnTo>
                <a:lnTo>
                  <a:pt x="1889760" y="111251"/>
                </a:lnTo>
                <a:lnTo>
                  <a:pt x="0" y="111251"/>
                </a:lnTo>
                <a:lnTo>
                  <a:pt x="0" y="0"/>
                </a:lnTo>
                <a:close/>
              </a:path>
            </a:pathLst>
          </a:custGeom>
          <a:solidFill>
            <a:srgbClr val="B4B6AF"/>
          </a:solidFill>
        </p:spPr>
        <p:txBody>
          <a:bodyPr wrap="square" lIns="0" tIns="0" rIns="0" bIns="0" rtlCol="0"/>
          <a:lstStyle/>
          <a:p>
            <a:endParaRPr/>
          </a:p>
        </p:txBody>
      </p:sp>
      <p:sp>
        <p:nvSpPr>
          <p:cNvPr id="14" name="object 14"/>
          <p:cNvSpPr/>
          <p:nvPr/>
        </p:nvSpPr>
        <p:spPr>
          <a:xfrm>
            <a:off x="0" y="1412773"/>
            <a:ext cx="5447665" cy="0"/>
          </a:xfrm>
          <a:custGeom>
            <a:avLst/>
            <a:gdLst/>
            <a:ahLst/>
            <a:cxnLst/>
            <a:rect l="l" t="t" r="r" b="b"/>
            <a:pathLst>
              <a:path w="5447665">
                <a:moveTo>
                  <a:pt x="0" y="0"/>
                </a:moveTo>
                <a:lnTo>
                  <a:pt x="5447665" y="0"/>
                </a:lnTo>
              </a:path>
            </a:pathLst>
          </a:custGeom>
          <a:ln w="29845">
            <a:solidFill>
              <a:srgbClr val="000000"/>
            </a:solidFill>
          </a:ln>
        </p:spPr>
        <p:txBody>
          <a:bodyPr wrap="square" lIns="0" tIns="0" rIns="0" bIns="0" rtlCol="0"/>
          <a:lstStyle/>
          <a:p>
            <a:endParaRPr/>
          </a:p>
        </p:txBody>
      </p:sp>
      <p:sp>
        <p:nvSpPr>
          <p:cNvPr id="15" name="object 15"/>
          <p:cNvSpPr/>
          <p:nvPr/>
        </p:nvSpPr>
        <p:spPr>
          <a:xfrm>
            <a:off x="0" y="205285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16" name="object 16"/>
          <p:cNvSpPr/>
          <p:nvPr/>
        </p:nvSpPr>
        <p:spPr>
          <a:xfrm>
            <a:off x="7143" y="1412773"/>
            <a:ext cx="0" cy="5445760"/>
          </a:xfrm>
          <a:custGeom>
            <a:avLst/>
            <a:gdLst/>
            <a:ahLst/>
            <a:cxnLst/>
            <a:rect l="l" t="t" r="r" b="b"/>
            <a:pathLst>
              <a:path h="5445759">
                <a:moveTo>
                  <a:pt x="0" y="0"/>
                </a:moveTo>
                <a:lnTo>
                  <a:pt x="0" y="5445226"/>
                </a:lnTo>
              </a:path>
            </a:pathLst>
          </a:custGeom>
          <a:ln w="15557">
            <a:solidFill>
              <a:srgbClr val="000000"/>
            </a:solidFill>
          </a:ln>
        </p:spPr>
        <p:txBody>
          <a:bodyPr wrap="square" lIns="0" tIns="0" rIns="0" bIns="0" rtlCol="0"/>
          <a:lstStyle/>
          <a:p>
            <a:endParaRPr/>
          </a:p>
        </p:txBody>
      </p:sp>
      <p:sp>
        <p:nvSpPr>
          <p:cNvPr id="17" name="object 17"/>
          <p:cNvSpPr/>
          <p:nvPr/>
        </p:nvSpPr>
        <p:spPr>
          <a:xfrm>
            <a:off x="683259" y="1412773"/>
            <a:ext cx="0" cy="5445760"/>
          </a:xfrm>
          <a:custGeom>
            <a:avLst/>
            <a:gdLst/>
            <a:ahLst/>
            <a:cxnLst/>
            <a:rect l="l" t="t" r="r" b="b"/>
            <a:pathLst>
              <a:path h="5445759">
                <a:moveTo>
                  <a:pt x="0" y="0"/>
                </a:moveTo>
                <a:lnTo>
                  <a:pt x="0" y="5445226"/>
                </a:lnTo>
              </a:path>
            </a:pathLst>
          </a:custGeom>
          <a:ln w="13970">
            <a:solidFill>
              <a:srgbClr val="000000"/>
            </a:solidFill>
          </a:ln>
        </p:spPr>
        <p:txBody>
          <a:bodyPr wrap="square" lIns="0" tIns="0" rIns="0" bIns="0" rtlCol="0"/>
          <a:lstStyle/>
          <a:p>
            <a:endParaRPr/>
          </a:p>
        </p:txBody>
      </p:sp>
      <p:sp>
        <p:nvSpPr>
          <p:cNvPr id="18" name="object 18"/>
          <p:cNvSpPr/>
          <p:nvPr/>
        </p:nvSpPr>
        <p:spPr>
          <a:xfrm>
            <a:off x="1331594" y="1412773"/>
            <a:ext cx="0" cy="5445760"/>
          </a:xfrm>
          <a:custGeom>
            <a:avLst/>
            <a:gdLst/>
            <a:ahLst/>
            <a:cxnLst/>
            <a:rect l="l" t="t" r="r" b="b"/>
            <a:pathLst>
              <a:path h="5445759">
                <a:moveTo>
                  <a:pt x="0" y="0"/>
                </a:moveTo>
                <a:lnTo>
                  <a:pt x="0" y="5445226"/>
                </a:lnTo>
              </a:path>
            </a:pathLst>
          </a:custGeom>
          <a:ln w="13970">
            <a:solidFill>
              <a:srgbClr val="000000"/>
            </a:solidFill>
          </a:ln>
        </p:spPr>
        <p:txBody>
          <a:bodyPr wrap="square" lIns="0" tIns="0" rIns="0" bIns="0" rtlCol="0"/>
          <a:lstStyle/>
          <a:p>
            <a:endParaRPr/>
          </a:p>
        </p:txBody>
      </p:sp>
      <p:sp>
        <p:nvSpPr>
          <p:cNvPr id="19" name="object 19"/>
          <p:cNvSpPr/>
          <p:nvPr/>
        </p:nvSpPr>
        <p:spPr>
          <a:xfrm>
            <a:off x="2023110" y="1412773"/>
            <a:ext cx="0" cy="5445760"/>
          </a:xfrm>
          <a:custGeom>
            <a:avLst/>
            <a:gdLst/>
            <a:ahLst/>
            <a:cxnLst/>
            <a:rect l="l" t="t" r="r" b="b"/>
            <a:pathLst>
              <a:path h="5445759">
                <a:moveTo>
                  <a:pt x="0" y="0"/>
                </a:moveTo>
                <a:lnTo>
                  <a:pt x="0" y="5445226"/>
                </a:lnTo>
              </a:path>
            </a:pathLst>
          </a:custGeom>
          <a:ln w="13970">
            <a:solidFill>
              <a:srgbClr val="000000"/>
            </a:solidFill>
          </a:ln>
        </p:spPr>
        <p:txBody>
          <a:bodyPr wrap="square" lIns="0" tIns="0" rIns="0" bIns="0" rtlCol="0"/>
          <a:lstStyle/>
          <a:p>
            <a:endParaRPr/>
          </a:p>
        </p:txBody>
      </p:sp>
      <p:sp>
        <p:nvSpPr>
          <p:cNvPr id="20" name="object 20"/>
          <p:cNvSpPr/>
          <p:nvPr/>
        </p:nvSpPr>
        <p:spPr>
          <a:xfrm>
            <a:off x="2758439" y="1412773"/>
            <a:ext cx="0" cy="5445760"/>
          </a:xfrm>
          <a:custGeom>
            <a:avLst/>
            <a:gdLst/>
            <a:ahLst/>
            <a:cxnLst/>
            <a:rect l="l" t="t" r="r" b="b"/>
            <a:pathLst>
              <a:path h="5445759">
                <a:moveTo>
                  <a:pt x="0" y="0"/>
                </a:moveTo>
                <a:lnTo>
                  <a:pt x="0" y="5445226"/>
                </a:lnTo>
              </a:path>
            </a:pathLst>
          </a:custGeom>
          <a:ln w="13970">
            <a:solidFill>
              <a:srgbClr val="000000"/>
            </a:solidFill>
          </a:ln>
        </p:spPr>
        <p:txBody>
          <a:bodyPr wrap="square" lIns="0" tIns="0" rIns="0" bIns="0" rtlCol="0"/>
          <a:lstStyle/>
          <a:p>
            <a:endParaRPr/>
          </a:p>
        </p:txBody>
      </p:sp>
      <p:sp>
        <p:nvSpPr>
          <p:cNvPr id="21" name="object 21"/>
          <p:cNvSpPr/>
          <p:nvPr/>
        </p:nvSpPr>
        <p:spPr>
          <a:xfrm>
            <a:off x="3559175" y="1412773"/>
            <a:ext cx="0" cy="5445760"/>
          </a:xfrm>
          <a:custGeom>
            <a:avLst/>
            <a:gdLst/>
            <a:ahLst/>
            <a:cxnLst/>
            <a:rect l="l" t="t" r="r" b="b"/>
            <a:pathLst>
              <a:path h="5445759">
                <a:moveTo>
                  <a:pt x="0" y="0"/>
                </a:moveTo>
                <a:lnTo>
                  <a:pt x="0" y="5445226"/>
                </a:lnTo>
              </a:path>
            </a:pathLst>
          </a:custGeom>
          <a:ln w="13970">
            <a:solidFill>
              <a:srgbClr val="000000"/>
            </a:solidFill>
          </a:ln>
        </p:spPr>
        <p:txBody>
          <a:bodyPr wrap="square" lIns="0" tIns="0" rIns="0" bIns="0" rtlCol="0"/>
          <a:lstStyle/>
          <a:p>
            <a:endParaRPr/>
          </a:p>
        </p:txBody>
      </p:sp>
      <p:sp>
        <p:nvSpPr>
          <p:cNvPr id="22" name="object 22"/>
          <p:cNvSpPr/>
          <p:nvPr/>
        </p:nvSpPr>
        <p:spPr>
          <a:xfrm>
            <a:off x="5447665" y="1412773"/>
            <a:ext cx="0" cy="5445760"/>
          </a:xfrm>
          <a:custGeom>
            <a:avLst/>
            <a:gdLst/>
            <a:ahLst/>
            <a:cxnLst/>
            <a:rect l="l" t="t" r="r" b="b"/>
            <a:pathLst>
              <a:path h="5445759">
                <a:moveTo>
                  <a:pt x="0" y="0"/>
                </a:moveTo>
                <a:lnTo>
                  <a:pt x="0" y="5445226"/>
                </a:lnTo>
              </a:path>
            </a:pathLst>
          </a:custGeom>
          <a:ln w="29845">
            <a:solidFill>
              <a:srgbClr val="000000"/>
            </a:solidFill>
          </a:ln>
        </p:spPr>
        <p:txBody>
          <a:bodyPr wrap="square" lIns="0" tIns="0" rIns="0" bIns="0" rtlCol="0"/>
          <a:lstStyle/>
          <a:p>
            <a:endParaRPr/>
          </a:p>
        </p:txBody>
      </p:sp>
      <p:sp>
        <p:nvSpPr>
          <p:cNvPr id="23" name="object 23"/>
          <p:cNvSpPr/>
          <p:nvPr/>
        </p:nvSpPr>
        <p:spPr>
          <a:xfrm>
            <a:off x="0" y="238813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24" name="object 24"/>
          <p:cNvSpPr/>
          <p:nvPr/>
        </p:nvSpPr>
        <p:spPr>
          <a:xfrm>
            <a:off x="0" y="272341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25" name="object 25"/>
          <p:cNvSpPr/>
          <p:nvPr/>
        </p:nvSpPr>
        <p:spPr>
          <a:xfrm>
            <a:off x="0" y="305869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26" name="object 26"/>
          <p:cNvSpPr/>
          <p:nvPr/>
        </p:nvSpPr>
        <p:spPr>
          <a:xfrm>
            <a:off x="0" y="339397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27" name="object 27"/>
          <p:cNvSpPr/>
          <p:nvPr/>
        </p:nvSpPr>
        <p:spPr>
          <a:xfrm>
            <a:off x="0" y="372925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28" name="object 28"/>
          <p:cNvSpPr/>
          <p:nvPr/>
        </p:nvSpPr>
        <p:spPr>
          <a:xfrm>
            <a:off x="0" y="406453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29" name="object 29"/>
          <p:cNvSpPr/>
          <p:nvPr/>
        </p:nvSpPr>
        <p:spPr>
          <a:xfrm>
            <a:off x="0" y="439981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0" name="object 30"/>
          <p:cNvSpPr/>
          <p:nvPr/>
        </p:nvSpPr>
        <p:spPr>
          <a:xfrm>
            <a:off x="0" y="473509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1" name="object 31"/>
          <p:cNvSpPr/>
          <p:nvPr/>
        </p:nvSpPr>
        <p:spPr>
          <a:xfrm>
            <a:off x="0" y="507037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2" name="object 32"/>
          <p:cNvSpPr/>
          <p:nvPr/>
        </p:nvSpPr>
        <p:spPr>
          <a:xfrm>
            <a:off x="0" y="540565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3" name="object 33"/>
          <p:cNvSpPr/>
          <p:nvPr/>
        </p:nvSpPr>
        <p:spPr>
          <a:xfrm>
            <a:off x="0" y="574093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4" name="object 34"/>
          <p:cNvSpPr/>
          <p:nvPr/>
        </p:nvSpPr>
        <p:spPr>
          <a:xfrm>
            <a:off x="0" y="607621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5" name="object 35"/>
          <p:cNvSpPr/>
          <p:nvPr/>
        </p:nvSpPr>
        <p:spPr>
          <a:xfrm>
            <a:off x="0" y="641149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6" name="object 36"/>
          <p:cNvSpPr/>
          <p:nvPr/>
        </p:nvSpPr>
        <p:spPr>
          <a:xfrm>
            <a:off x="0" y="6746773"/>
            <a:ext cx="5447665" cy="0"/>
          </a:xfrm>
          <a:custGeom>
            <a:avLst/>
            <a:gdLst/>
            <a:ahLst/>
            <a:cxnLst/>
            <a:rect l="l" t="t" r="r" b="b"/>
            <a:pathLst>
              <a:path w="5447665">
                <a:moveTo>
                  <a:pt x="0" y="0"/>
                </a:moveTo>
                <a:lnTo>
                  <a:pt x="5447665" y="0"/>
                </a:lnTo>
              </a:path>
            </a:pathLst>
          </a:custGeom>
          <a:ln w="13970">
            <a:solidFill>
              <a:srgbClr val="000000"/>
            </a:solidFill>
          </a:ln>
        </p:spPr>
        <p:txBody>
          <a:bodyPr wrap="square" lIns="0" tIns="0" rIns="0" bIns="0" rtlCol="0"/>
          <a:lstStyle/>
          <a:p>
            <a:endParaRPr/>
          </a:p>
        </p:txBody>
      </p:sp>
      <p:sp>
        <p:nvSpPr>
          <p:cNvPr id="37" name="object 37"/>
          <p:cNvSpPr txBox="1"/>
          <p:nvPr/>
        </p:nvSpPr>
        <p:spPr>
          <a:xfrm>
            <a:off x="78739" y="1465240"/>
            <a:ext cx="3241040" cy="254000"/>
          </a:xfrm>
          <a:prstGeom prst="rect">
            <a:avLst/>
          </a:prstGeom>
        </p:spPr>
        <p:txBody>
          <a:bodyPr vert="horz" wrap="square" lIns="0" tIns="0" rIns="0" bIns="0" rtlCol="0">
            <a:spAutoFit/>
          </a:bodyPr>
          <a:lstStyle/>
          <a:p>
            <a:pPr marL="12700">
              <a:lnSpc>
                <a:spcPts val="2155"/>
              </a:lnSpc>
              <a:tabLst>
                <a:tab pos="695325" algn="l"/>
                <a:tab pos="1343660" algn="l"/>
                <a:tab pos="2035175" algn="l"/>
                <a:tab pos="2770505" algn="l"/>
              </a:tabLst>
            </a:pPr>
            <a:r>
              <a:rPr sz="1800" dirty="0">
                <a:solidFill>
                  <a:srgbClr val="FFFFFF"/>
                </a:solidFill>
                <a:latin typeface="宋体"/>
                <a:cs typeface="宋体"/>
              </a:rPr>
              <a:t>计数	年龄	收入	学生	信誉</a:t>
            </a:r>
            <a:endParaRPr sz="1800">
              <a:latin typeface="宋体"/>
              <a:cs typeface="宋体"/>
            </a:endParaRPr>
          </a:p>
        </p:txBody>
      </p:sp>
      <p:sp>
        <p:nvSpPr>
          <p:cNvPr id="38" name="object 38"/>
          <p:cNvSpPr txBox="1"/>
          <p:nvPr/>
        </p:nvSpPr>
        <p:spPr>
          <a:xfrm>
            <a:off x="3637915" y="1465240"/>
            <a:ext cx="1403350" cy="528320"/>
          </a:xfrm>
          <a:prstGeom prst="rect">
            <a:avLst/>
          </a:prstGeom>
        </p:spPr>
        <p:txBody>
          <a:bodyPr vert="horz" wrap="square" lIns="0" tIns="0" rIns="0" bIns="0" rtlCol="0">
            <a:spAutoFit/>
          </a:bodyPr>
          <a:lstStyle/>
          <a:p>
            <a:pPr marL="12700" marR="5080">
              <a:lnSpc>
                <a:spcPct val="100000"/>
              </a:lnSpc>
            </a:pPr>
            <a:r>
              <a:rPr sz="1800" b="1" spc="-10" dirty="0">
                <a:solidFill>
                  <a:srgbClr val="FFFFFF"/>
                </a:solidFill>
                <a:latin typeface="宋体"/>
                <a:cs typeface="宋体"/>
              </a:rPr>
              <a:t>归类：买计</a:t>
            </a:r>
            <a:r>
              <a:rPr sz="1800" b="1" spc="-20" dirty="0">
                <a:solidFill>
                  <a:srgbClr val="FFFFFF"/>
                </a:solidFill>
                <a:latin typeface="宋体"/>
                <a:cs typeface="宋体"/>
              </a:rPr>
              <a:t>算</a:t>
            </a:r>
            <a:r>
              <a:rPr sz="1800" b="1" spc="-10" dirty="0">
                <a:solidFill>
                  <a:srgbClr val="FFFFFF"/>
                </a:solidFill>
                <a:latin typeface="宋体"/>
                <a:cs typeface="宋体"/>
              </a:rPr>
              <a:t> 机</a:t>
            </a:r>
            <a:r>
              <a:rPr sz="1800" b="1" spc="-20" dirty="0">
                <a:solidFill>
                  <a:srgbClr val="FFFFFF"/>
                </a:solidFill>
                <a:latin typeface="宋体"/>
                <a:cs typeface="宋体"/>
              </a:rPr>
              <a:t>？</a:t>
            </a:r>
            <a:endParaRPr sz="1800">
              <a:latin typeface="宋体"/>
              <a:cs typeface="宋体"/>
            </a:endParaRPr>
          </a:p>
        </p:txBody>
      </p:sp>
      <p:sp>
        <p:nvSpPr>
          <p:cNvPr id="39" name="object 39"/>
          <p:cNvSpPr txBox="1"/>
          <p:nvPr/>
        </p:nvSpPr>
        <p:spPr>
          <a:xfrm>
            <a:off x="78739" y="211400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40" name="object 40"/>
          <p:cNvSpPr txBox="1"/>
          <p:nvPr/>
        </p:nvSpPr>
        <p:spPr>
          <a:xfrm>
            <a:off x="762000" y="21035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青</a:t>
            </a:r>
            <a:endParaRPr sz="1600">
              <a:latin typeface="宋体"/>
              <a:cs typeface="宋体"/>
            </a:endParaRPr>
          </a:p>
        </p:txBody>
      </p:sp>
      <p:sp>
        <p:nvSpPr>
          <p:cNvPr id="41" name="object 41"/>
          <p:cNvSpPr txBox="1"/>
          <p:nvPr/>
        </p:nvSpPr>
        <p:spPr>
          <a:xfrm>
            <a:off x="1410335" y="21035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高</a:t>
            </a:r>
            <a:endParaRPr sz="1600">
              <a:latin typeface="宋体"/>
              <a:cs typeface="宋体"/>
            </a:endParaRPr>
          </a:p>
        </p:txBody>
      </p:sp>
      <p:sp>
        <p:nvSpPr>
          <p:cNvPr id="42" name="object 42"/>
          <p:cNvSpPr txBox="1"/>
          <p:nvPr/>
        </p:nvSpPr>
        <p:spPr>
          <a:xfrm>
            <a:off x="2101850" y="21035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43" name="object 43"/>
          <p:cNvSpPr txBox="1"/>
          <p:nvPr/>
        </p:nvSpPr>
        <p:spPr>
          <a:xfrm>
            <a:off x="2837179" y="21035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44" name="object 44"/>
          <p:cNvSpPr txBox="1"/>
          <p:nvPr/>
        </p:nvSpPr>
        <p:spPr>
          <a:xfrm>
            <a:off x="3637915" y="2103564"/>
            <a:ext cx="431165" cy="227965"/>
          </a:xfrm>
          <a:prstGeom prst="rect">
            <a:avLst/>
          </a:prstGeom>
        </p:spPr>
        <p:txBody>
          <a:bodyPr vert="horz" wrap="square" lIns="0" tIns="0" rIns="0" bIns="0" rtlCol="0">
            <a:spAutoFit/>
          </a:bodyPr>
          <a:lstStyle/>
          <a:p>
            <a:pPr marL="12700">
              <a:lnSpc>
                <a:spcPct val="100000"/>
              </a:lnSpc>
            </a:pPr>
            <a:r>
              <a:rPr sz="1600" spc="-15" dirty="0">
                <a:latin typeface="宋体"/>
                <a:cs typeface="宋体"/>
              </a:rPr>
              <a:t>不</a:t>
            </a:r>
            <a:r>
              <a:rPr sz="1600" spc="-20" dirty="0">
                <a:latin typeface="宋体"/>
                <a:cs typeface="宋体"/>
              </a:rPr>
              <a:t>买</a:t>
            </a:r>
            <a:endParaRPr sz="1600">
              <a:latin typeface="宋体"/>
              <a:cs typeface="宋体"/>
            </a:endParaRPr>
          </a:p>
        </p:txBody>
      </p:sp>
      <p:sp>
        <p:nvSpPr>
          <p:cNvPr id="45" name="object 45"/>
          <p:cNvSpPr txBox="1"/>
          <p:nvPr/>
        </p:nvSpPr>
        <p:spPr>
          <a:xfrm>
            <a:off x="78739" y="244928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46" name="object 46"/>
          <p:cNvSpPr txBox="1"/>
          <p:nvPr/>
        </p:nvSpPr>
        <p:spPr>
          <a:xfrm>
            <a:off x="762000" y="24388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青</a:t>
            </a:r>
            <a:endParaRPr sz="1600">
              <a:latin typeface="宋体"/>
              <a:cs typeface="宋体"/>
            </a:endParaRPr>
          </a:p>
        </p:txBody>
      </p:sp>
      <p:sp>
        <p:nvSpPr>
          <p:cNvPr id="47" name="object 47"/>
          <p:cNvSpPr txBox="1"/>
          <p:nvPr/>
        </p:nvSpPr>
        <p:spPr>
          <a:xfrm>
            <a:off x="1410335" y="24388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高</a:t>
            </a:r>
            <a:endParaRPr sz="1600">
              <a:latin typeface="宋体"/>
              <a:cs typeface="宋体"/>
            </a:endParaRPr>
          </a:p>
        </p:txBody>
      </p:sp>
      <p:sp>
        <p:nvSpPr>
          <p:cNvPr id="48" name="object 48"/>
          <p:cNvSpPr txBox="1"/>
          <p:nvPr/>
        </p:nvSpPr>
        <p:spPr>
          <a:xfrm>
            <a:off x="2101850" y="24388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49" name="object 49"/>
          <p:cNvSpPr txBox="1"/>
          <p:nvPr/>
        </p:nvSpPr>
        <p:spPr>
          <a:xfrm>
            <a:off x="2837179" y="24388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优</a:t>
            </a:r>
            <a:endParaRPr sz="1600">
              <a:latin typeface="宋体"/>
              <a:cs typeface="宋体"/>
            </a:endParaRPr>
          </a:p>
        </p:txBody>
      </p:sp>
      <p:sp>
        <p:nvSpPr>
          <p:cNvPr id="50" name="object 50"/>
          <p:cNvSpPr txBox="1"/>
          <p:nvPr/>
        </p:nvSpPr>
        <p:spPr>
          <a:xfrm>
            <a:off x="3637915" y="2438844"/>
            <a:ext cx="431165" cy="227965"/>
          </a:xfrm>
          <a:prstGeom prst="rect">
            <a:avLst/>
          </a:prstGeom>
        </p:spPr>
        <p:txBody>
          <a:bodyPr vert="horz" wrap="square" lIns="0" tIns="0" rIns="0" bIns="0" rtlCol="0">
            <a:spAutoFit/>
          </a:bodyPr>
          <a:lstStyle/>
          <a:p>
            <a:pPr marL="12700">
              <a:lnSpc>
                <a:spcPct val="100000"/>
              </a:lnSpc>
            </a:pPr>
            <a:r>
              <a:rPr sz="1600" spc="-15" dirty="0">
                <a:latin typeface="宋体"/>
                <a:cs typeface="宋体"/>
              </a:rPr>
              <a:t>不</a:t>
            </a:r>
            <a:r>
              <a:rPr sz="1600" spc="-20" dirty="0">
                <a:latin typeface="宋体"/>
                <a:cs typeface="宋体"/>
              </a:rPr>
              <a:t>买</a:t>
            </a:r>
            <a:endParaRPr sz="1600">
              <a:latin typeface="宋体"/>
              <a:cs typeface="宋体"/>
            </a:endParaRPr>
          </a:p>
        </p:txBody>
      </p:sp>
      <p:sp>
        <p:nvSpPr>
          <p:cNvPr id="51" name="object 51"/>
          <p:cNvSpPr txBox="1"/>
          <p:nvPr/>
        </p:nvSpPr>
        <p:spPr>
          <a:xfrm>
            <a:off x="78739" y="2784569"/>
            <a:ext cx="3302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128</a:t>
            </a:r>
            <a:endParaRPr sz="1600">
              <a:latin typeface="Times New Roman"/>
              <a:cs typeface="Times New Roman"/>
            </a:endParaRPr>
          </a:p>
        </p:txBody>
      </p:sp>
      <p:sp>
        <p:nvSpPr>
          <p:cNvPr id="52" name="object 52"/>
          <p:cNvSpPr txBox="1"/>
          <p:nvPr/>
        </p:nvSpPr>
        <p:spPr>
          <a:xfrm>
            <a:off x="762000" y="27741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53" name="object 53"/>
          <p:cNvSpPr txBox="1"/>
          <p:nvPr/>
        </p:nvSpPr>
        <p:spPr>
          <a:xfrm>
            <a:off x="1410335" y="27741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高</a:t>
            </a:r>
            <a:endParaRPr sz="1600">
              <a:latin typeface="宋体"/>
              <a:cs typeface="宋体"/>
            </a:endParaRPr>
          </a:p>
        </p:txBody>
      </p:sp>
      <p:sp>
        <p:nvSpPr>
          <p:cNvPr id="54" name="object 54"/>
          <p:cNvSpPr txBox="1"/>
          <p:nvPr/>
        </p:nvSpPr>
        <p:spPr>
          <a:xfrm>
            <a:off x="2101850" y="27741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55" name="object 55"/>
          <p:cNvSpPr txBox="1"/>
          <p:nvPr/>
        </p:nvSpPr>
        <p:spPr>
          <a:xfrm>
            <a:off x="2837179" y="27741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56" name="object 56"/>
          <p:cNvSpPr txBox="1"/>
          <p:nvPr/>
        </p:nvSpPr>
        <p:spPr>
          <a:xfrm>
            <a:off x="3637915" y="27741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57" name="object 57"/>
          <p:cNvSpPr txBox="1"/>
          <p:nvPr/>
        </p:nvSpPr>
        <p:spPr>
          <a:xfrm>
            <a:off x="78739" y="311984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60</a:t>
            </a:r>
            <a:endParaRPr sz="1600">
              <a:latin typeface="Times New Roman"/>
              <a:cs typeface="Times New Roman"/>
            </a:endParaRPr>
          </a:p>
        </p:txBody>
      </p:sp>
      <p:sp>
        <p:nvSpPr>
          <p:cNvPr id="58" name="object 58"/>
          <p:cNvSpPr txBox="1"/>
          <p:nvPr/>
        </p:nvSpPr>
        <p:spPr>
          <a:xfrm>
            <a:off x="762000" y="31094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老</a:t>
            </a:r>
            <a:endParaRPr sz="1600">
              <a:latin typeface="宋体"/>
              <a:cs typeface="宋体"/>
            </a:endParaRPr>
          </a:p>
        </p:txBody>
      </p:sp>
      <p:sp>
        <p:nvSpPr>
          <p:cNvPr id="59" name="object 59"/>
          <p:cNvSpPr txBox="1"/>
          <p:nvPr/>
        </p:nvSpPr>
        <p:spPr>
          <a:xfrm>
            <a:off x="1410335" y="31094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60" name="object 60"/>
          <p:cNvSpPr txBox="1"/>
          <p:nvPr/>
        </p:nvSpPr>
        <p:spPr>
          <a:xfrm>
            <a:off x="2101850" y="31094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61" name="object 61"/>
          <p:cNvSpPr txBox="1"/>
          <p:nvPr/>
        </p:nvSpPr>
        <p:spPr>
          <a:xfrm>
            <a:off x="2837179" y="31094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62" name="object 62"/>
          <p:cNvSpPr txBox="1"/>
          <p:nvPr/>
        </p:nvSpPr>
        <p:spPr>
          <a:xfrm>
            <a:off x="3637915" y="31094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63" name="object 63"/>
          <p:cNvSpPr txBox="1"/>
          <p:nvPr/>
        </p:nvSpPr>
        <p:spPr>
          <a:xfrm>
            <a:off x="78739" y="345512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64" name="object 64"/>
          <p:cNvSpPr txBox="1"/>
          <p:nvPr/>
        </p:nvSpPr>
        <p:spPr>
          <a:xfrm>
            <a:off x="762000" y="34446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老</a:t>
            </a:r>
            <a:endParaRPr sz="1600">
              <a:latin typeface="宋体"/>
              <a:cs typeface="宋体"/>
            </a:endParaRPr>
          </a:p>
        </p:txBody>
      </p:sp>
      <p:sp>
        <p:nvSpPr>
          <p:cNvPr id="65" name="object 65"/>
          <p:cNvSpPr txBox="1"/>
          <p:nvPr/>
        </p:nvSpPr>
        <p:spPr>
          <a:xfrm>
            <a:off x="1410335" y="34446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低</a:t>
            </a:r>
            <a:endParaRPr sz="1600">
              <a:latin typeface="宋体"/>
              <a:cs typeface="宋体"/>
            </a:endParaRPr>
          </a:p>
        </p:txBody>
      </p:sp>
      <p:sp>
        <p:nvSpPr>
          <p:cNvPr id="66" name="object 66"/>
          <p:cNvSpPr txBox="1"/>
          <p:nvPr/>
        </p:nvSpPr>
        <p:spPr>
          <a:xfrm>
            <a:off x="2101850" y="34446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67" name="object 67"/>
          <p:cNvSpPr txBox="1"/>
          <p:nvPr/>
        </p:nvSpPr>
        <p:spPr>
          <a:xfrm>
            <a:off x="2837179" y="34446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68" name="object 68"/>
          <p:cNvSpPr txBox="1"/>
          <p:nvPr/>
        </p:nvSpPr>
        <p:spPr>
          <a:xfrm>
            <a:off x="3637915" y="34446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69" name="object 69"/>
          <p:cNvSpPr txBox="1"/>
          <p:nvPr/>
        </p:nvSpPr>
        <p:spPr>
          <a:xfrm>
            <a:off x="78739" y="379040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70" name="object 70"/>
          <p:cNvSpPr txBox="1"/>
          <p:nvPr/>
        </p:nvSpPr>
        <p:spPr>
          <a:xfrm>
            <a:off x="762000" y="37799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老</a:t>
            </a:r>
            <a:endParaRPr sz="1600">
              <a:latin typeface="宋体"/>
              <a:cs typeface="宋体"/>
            </a:endParaRPr>
          </a:p>
        </p:txBody>
      </p:sp>
      <p:sp>
        <p:nvSpPr>
          <p:cNvPr id="71" name="object 71"/>
          <p:cNvSpPr txBox="1"/>
          <p:nvPr/>
        </p:nvSpPr>
        <p:spPr>
          <a:xfrm>
            <a:off x="1410335" y="37799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低</a:t>
            </a:r>
            <a:endParaRPr sz="1600">
              <a:latin typeface="宋体"/>
              <a:cs typeface="宋体"/>
            </a:endParaRPr>
          </a:p>
        </p:txBody>
      </p:sp>
      <p:sp>
        <p:nvSpPr>
          <p:cNvPr id="72" name="object 72"/>
          <p:cNvSpPr txBox="1"/>
          <p:nvPr/>
        </p:nvSpPr>
        <p:spPr>
          <a:xfrm>
            <a:off x="2101850" y="37799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73" name="object 73"/>
          <p:cNvSpPr txBox="1"/>
          <p:nvPr/>
        </p:nvSpPr>
        <p:spPr>
          <a:xfrm>
            <a:off x="2837179" y="37799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优</a:t>
            </a:r>
            <a:endParaRPr sz="1600">
              <a:latin typeface="宋体"/>
              <a:cs typeface="宋体"/>
            </a:endParaRPr>
          </a:p>
        </p:txBody>
      </p:sp>
      <p:sp>
        <p:nvSpPr>
          <p:cNvPr id="74" name="object 74"/>
          <p:cNvSpPr txBox="1"/>
          <p:nvPr/>
        </p:nvSpPr>
        <p:spPr>
          <a:xfrm>
            <a:off x="3637915" y="3779964"/>
            <a:ext cx="431165" cy="227965"/>
          </a:xfrm>
          <a:prstGeom prst="rect">
            <a:avLst/>
          </a:prstGeom>
        </p:spPr>
        <p:txBody>
          <a:bodyPr vert="horz" wrap="square" lIns="0" tIns="0" rIns="0" bIns="0" rtlCol="0">
            <a:spAutoFit/>
          </a:bodyPr>
          <a:lstStyle/>
          <a:p>
            <a:pPr marL="12700">
              <a:lnSpc>
                <a:spcPct val="100000"/>
              </a:lnSpc>
            </a:pPr>
            <a:r>
              <a:rPr sz="1600" spc="-15" dirty="0">
                <a:latin typeface="宋体"/>
                <a:cs typeface="宋体"/>
              </a:rPr>
              <a:t>不</a:t>
            </a:r>
            <a:r>
              <a:rPr sz="1600" spc="-20" dirty="0">
                <a:latin typeface="宋体"/>
                <a:cs typeface="宋体"/>
              </a:rPr>
              <a:t>买</a:t>
            </a:r>
            <a:endParaRPr sz="1600">
              <a:latin typeface="宋体"/>
              <a:cs typeface="宋体"/>
            </a:endParaRPr>
          </a:p>
        </p:txBody>
      </p:sp>
      <p:sp>
        <p:nvSpPr>
          <p:cNvPr id="75" name="object 75"/>
          <p:cNvSpPr txBox="1"/>
          <p:nvPr/>
        </p:nvSpPr>
        <p:spPr>
          <a:xfrm>
            <a:off x="78739" y="412568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76" name="object 76"/>
          <p:cNvSpPr txBox="1"/>
          <p:nvPr/>
        </p:nvSpPr>
        <p:spPr>
          <a:xfrm>
            <a:off x="762000" y="41152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77" name="object 77"/>
          <p:cNvSpPr txBox="1"/>
          <p:nvPr/>
        </p:nvSpPr>
        <p:spPr>
          <a:xfrm>
            <a:off x="1410335" y="41152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低</a:t>
            </a:r>
            <a:endParaRPr sz="1600">
              <a:latin typeface="宋体"/>
              <a:cs typeface="宋体"/>
            </a:endParaRPr>
          </a:p>
        </p:txBody>
      </p:sp>
      <p:sp>
        <p:nvSpPr>
          <p:cNvPr id="78" name="object 78"/>
          <p:cNvSpPr txBox="1"/>
          <p:nvPr/>
        </p:nvSpPr>
        <p:spPr>
          <a:xfrm>
            <a:off x="2101850" y="41152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79" name="object 79"/>
          <p:cNvSpPr txBox="1"/>
          <p:nvPr/>
        </p:nvSpPr>
        <p:spPr>
          <a:xfrm>
            <a:off x="2837179" y="41152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优</a:t>
            </a:r>
            <a:endParaRPr sz="1600">
              <a:latin typeface="宋体"/>
              <a:cs typeface="宋体"/>
            </a:endParaRPr>
          </a:p>
        </p:txBody>
      </p:sp>
      <p:sp>
        <p:nvSpPr>
          <p:cNvPr id="80" name="object 80"/>
          <p:cNvSpPr txBox="1"/>
          <p:nvPr/>
        </p:nvSpPr>
        <p:spPr>
          <a:xfrm>
            <a:off x="3637915" y="41152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81" name="object 81"/>
          <p:cNvSpPr txBox="1"/>
          <p:nvPr/>
        </p:nvSpPr>
        <p:spPr>
          <a:xfrm>
            <a:off x="78739" y="4460969"/>
            <a:ext cx="3302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128</a:t>
            </a:r>
            <a:endParaRPr sz="1600">
              <a:latin typeface="Times New Roman"/>
              <a:cs typeface="Times New Roman"/>
            </a:endParaRPr>
          </a:p>
        </p:txBody>
      </p:sp>
      <p:sp>
        <p:nvSpPr>
          <p:cNvPr id="82" name="object 82"/>
          <p:cNvSpPr txBox="1"/>
          <p:nvPr/>
        </p:nvSpPr>
        <p:spPr>
          <a:xfrm>
            <a:off x="762000" y="44505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青</a:t>
            </a:r>
            <a:endParaRPr sz="1600">
              <a:latin typeface="宋体"/>
              <a:cs typeface="宋体"/>
            </a:endParaRPr>
          </a:p>
        </p:txBody>
      </p:sp>
      <p:sp>
        <p:nvSpPr>
          <p:cNvPr id="83" name="object 83"/>
          <p:cNvSpPr txBox="1"/>
          <p:nvPr/>
        </p:nvSpPr>
        <p:spPr>
          <a:xfrm>
            <a:off x="1410335" y="44505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84" name="object 84"/>
          <p:cNvSpPr txBox="1"/>
          <p:nvPr/>
        </p:nvSpPr>
        <p:spPr>
          <a:xfrm>
            <a:off x="2101850" y="44505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85" name="object 85"/>
          <p:cNvSpPr txBox="1"/>
          <p:nvPr/>
        </p:nvSpPr>
        <p:spPr>
          <a:xfrm>
            <a:off x="2837179" y="44505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86" name="object 86"/>
          <p:cNvSpPr txBox="1"/>
          <p:nvPr/>
        </p:nvSpPr>
        <p:spPr>
          <a:xfrm>
            <a:off x="3637915" y="4450524"/>
            <a:ext cx="431165" cy="227965"/>
          </a:xfrm>
          <a:prstGeom prst="rect">
            <a:avLst/>
          </a:prstGeom>
        </p:spPr>
        <p:txBody>
          <a:bodyPr vert="horz" wrap="square" lIns="0" tIns="0" rIns="0" bIns="0" rtlCol="0">
            <a:spAutoFit/>
          </a:bodyPr>
          <a:lstStyle/>
          <a:p>
            <a:pPr marL="12700">
              <a:lnSpc>
                <a:spcPct val="100000"/>
              </a:lnSpc>
            </a:pPr>
            <a:r>
              <a:rPr sz="1600" spc="-15" dirty="0">
                <a:latin typeface="宋体"/>
                <a:cs typeface="宋体"/>
              </a:rPr>
              <a:t>不</a:t>
            </a:r>
            <a:r>
              <a:rPr sz="1600" spc="-20" dirty="0">
                <a:latin typeface="宋体"/>
                <a:cs typeface="宋体"/>
              </a:rPr>
              <a:t>买</a:t>
            </a:r>
            <a:endParaRPr sz="1600">
              <a:latin typeface="宋体"/>
              <a:cs typeface="宋体"/>
            </a:endParaRPr>
          </a:p>
        </p:txBody>
      </p:sp>
      <p:sp>
        <p:nvSpPr>
          <p:cNvPr id="87" name="object 87"/>
          <p:cNvSpPr txBox="1"/>
          <p:nvPr/>
        </p:nvSpPr>
        <p:spPr>
          <a:xfrm>
            <a:off x="78739" y="479624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88" name="object 88"/>
          <p:cNvSpPr txBox="1"/>
          <p:nvPr/>
        </p:nvSpPr>
        <p:spPr>
          <a:xfrm>
            <a:off x="762000" y="47858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青</a:t>
            </a:r>
            <a:endParaRPr sz="1600">
              <a:latin typeface="宋体"/>
              <a:cs typeface="宋体"/>
            </a:endParaRPr>
          </a:p>
        </p:txBody>
      </p:sp>
      <p:sp>
        <p:nvSpPr>
          <p:cNvPr id="89" name="object 89"/>
          <p:cNvSpPr txBox="1"/>
          <p:nvPr/>
        </p:nvSpPr>
        <p:spPr>
          <a:xfrm>
            <a:off x="1410335" y="47858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低</a:t>
            </a:r>
            <a:endParaRPr sz="1600">
              <a:latin typeface="宋体"/>
              <a:cs typeface="宋体"/>
            </a:endParaRPr>
          </a:p>
        </p:txBody>
      </p:sp>
      <p:sp>
        <p:nvSpPr>
          <p:cNvPr id="90" name="object 90"/>
          <p:cNvSpPr txBox="1"/>
          <p:nvPr/>
        </p:nvSpPr>
        <p:spPr>
          <a:xfrm>
            <a:off x="2101850" y="47858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91" name="object 91"/>
          <p:cNvSpPr txBox="1"/>
          <p:nvPr/>
        </p:nvSpPr>
        <p:spPr>
          <a:xfrm>
            <a:off x="2837179" y="47858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92" name="object 92"/>
          <p:cNvSpPr txBox="1"/>
          <p:nvPr/>
        </p:nvSpPr>
        <p:spPr>
          <a:xfrm>
            <a:off x="3637915" y="47858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93" name="object 93"/>
          <p:cNvSpPr txBox="1"/>
          <p:nvPr/>
        </p:nvSpPr>
        <p:spPr>
          <a:xfrm>
            <a:off x="78739" y="5131529"/>
            <a:ext cx="3302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132</a:t>
            </a:r>
            <a:endParaRPr sz="1600">
              <a:latin typeface="Times New Roman"/>
              <a:cs typeface="Times New Roman"/>
            </a:endParaRPr>
          </a:p>
        </p:txBody>
      </p:sp>
      <p:sp>
        <p:nvSpPr>
          <p:cNvPr id="94" name="object 94"/>
          <p:cNvSpPr txBox="1"/>
          <p:nvPr/>
        </p:nvSpPr>
        <p:spPr>
          <a:xfrm>
            <a:off x="762000" y="51210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老</a:t>
            </a:r>
            <a:endParaRPr sz="1600">
              <a:latin typeface="宋体"/>
              <a:cs typeface="宋体"/>
            </a:endParaRPr>
          </a:p>
        </p:txBody>
      </p:sp>
      <p:sp>
        <p:nvSpPr>
          <p:cNvPr id="95" name="object 95"/>
          <p:cNvSpPr txBox="1"/>
          <p:nvPr/>
        </p:nvSpPr>
        <p:spPr>
          <a:xfrm>
            <a:off x="1410335" y="51210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96" name="object 96"/>
          <p:cNvSpPr txBox="1"/>
          <p:nvPr/>
        </p:nvSpPr>
        <p:spPr>
          <a:xfrm>
            <a:off x="2101850" y="51210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97" name="object 97"/>
          <p:cNvSpPr txBox="1"/>
          <p:nvPr/>
        </p:nvSpPr>
        <p:spPr>
          <a:xfrm>
            <a:off x="2837179" y="51210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98" name="object 98"/>
          <p:cNvSpPr txBox="1"/>
          <p:nvPr/>
        </p:nvSpPr>
        <p:spPr>
          <a:xfrm>
            <a:off x="3637915" y="512108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99" name="object 99"/>
          <p:cNvSpPr txBox="1"/>
          <p:nvPr/>
        </p:nvSpPr>
        <p:spPr>
          <a:xfrm>
            <a:off x="78739" y="546680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64</a:t>
            </a:r>
            <a:endParaRPr sz="1600">
              <a:latin typeface="Times New Roman"/>
              <a:cs typeface="Times New Roman"/>
            </a:endParaRPr>
          </a:p>
        </p:txBody>
      </p:sp>
      <p:sp>
        <p:nvSpPr>
          <p:cNvPr id="100" name="object 100"/>
          <p:cNvSpPr txBox="1"/>
          <p:nvPr/>
        </p:nvSpPr>
        <p:spPr>
          <a:xfrm>
            <a:off x="762000" y="54563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青</a:t>
            </a:r>
            <a:endParaRPr sz="1600">
              <a:latin typeface="宋体"/>
              <a:cs typeface="宋体"/>
            </a:endParaRPr>
          </a:p>
        </p:txBody>
      </p:sp>
      <p:sp>
        <p:nvSpPr>
          <p:cNvPr id="101" name="object 101"/>
          <p:cNvSpPr txBox="1"/>
          <p:nvPr/>
        </p:nvSpPr>
        <p:spPr>
          <a:xfrm>
            <a:off x="1410335" y="54563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102" name="object 102"/>
          <p:cNvSpPr txBox="1"/>
          <p:nvPr/>
        </p:nvSpPr>
        <p:spPr>
          <a:xfrm>
            <a:off x="2101850" y="54563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103" name="object 103"/>
          <p:cNvSpPr txBox="1"/>
          <p:nvPr/>
        </p:nvSpPr>
        <p:spPr>
          <a:xfrm>
            <a:off x="2837179" y="54563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优</a:t>
            </a:r>
            <a:endParaRPr sz="1600">
              <a:latin typeface="宋体"/>
              <a:cs typeface="宋体"/>
            </a:endParaRPr>
          </a:p>
        </p:txBody>
      </p:sp>
      <p:sp>
        <p:nvSpPr>
          <p:cNvPr id="104" name="object 104"/>
          <p:cNvSpPr txBox="1"/>
          <p:nvPr/>
        </p:nvSpPr>
        <p:spPr>
          <a:xfrm>
            <a:off x="3637915" y="545636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105" name="object 105"/>
          <p:cNvSpPr txBox="1"/>
          <p:nvPr/>
        </p:nvSpPr>
        <p:spPr>
          <a:xfrm>
            <a:off x="78739" y="580208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32</a:t>
            </a:r>
            <a:endParaRPr sz="1600">
              <a:latin typeface="Times New Roman"/>
              <a:cs typeface="Times New Roman"/>
            </a:endParaRPr>
          </a:p>
        </p:txBody>
      </p:sp>
      <p:sp>
        <p:nvSpPr>
          <p:cNvPr id="106" name="object 106"/>
          <p:cNvSpPr txBox="1"/>
          <p:nvPr/>
        </p:nvSpPr>
        <p:spPr>
          <a:xfrm>
            <a:off x="762000" y="57916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107" name="object 107"/>
          <p:cNvSpPr txBox="1"/>
          <p:nvPr/>
        </p:nvSpPr>
        <p:spPr>
          <a:xfrm>
            <a:off x="1410335" y="57916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108" name="object 108"/>
          <p:cNvSpPr txBox="1"/>
          <p:nvPr/>
        </p:nvSpPr>
        <p:spPr>
          <a:xfrm>
            <a:off x="2101850" y="57916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109" name="object 109"/>
          <p:cNvSpPr txBox="1"/>
          <p:nvPr/>
        </p:nvSpPr>
        <p:spPr>
          <a:xfrm>
            <a:off x="2837179" y="57916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优</a:t>
            </a:r>
            <a:endParaRPr sz="1600">
              <a:latin typeface="宋体"/>
              <a:cs typeface="宋体"/>
            </a:endParaRPr>
          </a:p>
        </p:txBody>
      </p:sp>
      <p:sp>
        <p:nvSpPr>
          <p:cNvPr id="110" name="object 110"/>
          <p:cNvSpPr txBox="1"/>
          <p:nvPr/>
        </p:nvSpPr>
        <p:spPr>
          <a:xfrm>
            <a:off x="3637915" y="579164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111" name="object 111"/>
          <p:cNvSpPr txBox="1"/>
          <p:nvPr/>
        </p:nvSpPr>
        <p:spPr>
          <a:xfrm>
            <a:off x="78739" y="613736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32</a:t>
            </a:r>
            <a:endParaRPr sz="1600">
              <a:latin typeface="Times New Roman"/>
              <a:cs typeface="Times New Roman"/>
            </a:endParaRPr>
          </a:p>
        </p:txBody>
      </p:sp>
      <p:sp>
        <p:nvSpPr>
          <p:cNvPr id="112" name="object 112"/>
          <p:cNvSpPr txBox="1"/>
          <p:nvPr/>
        </p:nvSpPr>
        <p:spPr>
          <a:xfrm>
            <a:off x="762000" y="61269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113" name="object 113"/>
          <p:cNvSpPr txBox="1"/>
          <p:nvPr/>
        </p:nvSpPr>
        <p:spPr>
          <a:xfrm>
            <a:off x="1410335" y="61269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高</a:t>
            </a:r>
            <a:endParaRPr sz="1600">
              <a:latin typeface="宋体"/>
              <a:cs typeface="宋体"/>
            </a:endParaRPr>
          </a:p>
        </p:txBody>
      </p:sp>
      <p:sp>
        <p:nvSpPr>
          <p:cNvPr id="114" name="object 114"/>
          <p:cNvSpPr txBox="1"/>
          <p:nvPr/>
        </p:nvSpPr>
        <p:spPr>
          <a:xfrm>
            <a:off x="2101850" y="61269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115" name="object 115"/>
          <p:cNvSpPr txBox="1"/>
          <p:nvPr/>
        </p:nvSpPr>
        <p:spPr>
          <a:xfrm>
            <a:off x="2837179" y="61269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良</a:t>
            </a:r>
            <a:endParaRPr sz="1600">
              <a:latin typeface="宋体"/>
              <a:cs typeface="宋体"/>
            </a:endParaRPr>
          </a:p>
        </p:txBody>
      </p:sp>
      <p:sp>
        <p:nvSpPr>
          <p:cNvPr id="116" name="object 116"/>
          <p:cNvSpPr txBox="1"/>
          <p:nvPr/>
        </p:nvSpPr>
        <p:spPr>
          <a:xfrm>
            <a:off x="3637915" y="612692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买</a:t>
            </a:r>
            <a:endParaRPr sz="1600">
              <a:latin typeface="宋体"/>
              <a:cs typeface="宋体"/>
            </a:endParaRPr>
          </a:p>
        </p:txBody>
      </p:sp>
      <p:sp>
        <p:nvSpPr>
          <p:cNvPr id="117" name="object 117"/>
          <p:cNvSpPr txBox="1"/>
          <p:nvPr/>
        </p:nvSpPr>
        <p:spPr>
          <a:xfrm>
            <a:off x="78739" y="6472649"/>
            <a:ext cx="228600" cy="227965"/>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63</a:t>
            </a:r>
            <a:endParaRPr sz="1600">
              <a:latin typeface="Times New Roman"/>
              <a:cs typeface="Times New Roman"/>
            </a:endParaRPr>
          </a:p>
        </p:txBody>
      </p:sp>
      <p:sp>
        <p:nvSpPr>
          <p:cNvPr id="118" name="object 118"/>
          <p:cNvSpPr txBox="1"/>
          <p:nvPr/>
        </p:nvSpPr>
        <p:spPr>
          <a:xfrm>
            <a:off x="762000" y="64622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老</a:t>
            </a:r>
            <a:endParaRPr sz="1600">
              <a:latin typeface="宋体"/>
              <a:cs typeface="宋体"/>
            </a:endParaRPr>
          </a:p>
        </p:txBody>
      </p:sp>
      <p:sp>
        <p:nvSpPr>
          <p:cNvPr id="119" name="object 119"/>
          <p:cNvSpPr txBox="1"/>
          <p:nvPr/>
        </p:nvSpPr>
        <p:spPr>
          <a:xfrm>
            <a:off x="1410335" y="64622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中</a:t>
            </a:r>
            <a:endParaRPr sz="1600">
              <a:latin typeface="宋体"/>
              <a:cs typeface="宋体"/>
            </a:endParaRPr>
          </a:p>
        </p:txBody>
      </p:sp>
      <p:sp>
        <p:nvSpPr>
          <p:cNvPr id="120" name="object 120"/>
          <p:cNvSpPr txBox="1"/>
          <p:nvPr/>
        </p:nvSpPr>
        <p:spPr>
          <a:xfrm>
            <a:off x="2101850" y="64622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121" name="object 121"/>
          <p:cNvSpPr txBox="1"/>
          <p:nvPr/>
        </p:nvSpPr>
        <p:spPr>
          <a:xfrm>
            <a:off x="2837179" y="6462204"/>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优</a:t>
            </a:r>
            <a:endParaRPr sz="1600">
              <a:latin typeface="宋体"/>
              <a:cs typeface="宋体"/>
            </a:endParaRPr>
          </a:p>
        </p:txBody>
      </p:sp>
      <p:sp>
        <p:nvSpPr>
          <p:cNvPr id="122" name="object 122"/>
          <p:cNvSpPr txBox="1"/>
          <p:nvPr/>
        </p:nvSpPr>
        <p:spPr>
          <a:xfrm>
            <a:off x="3637915" y="6462204"/>
            <a:ext cx="431165" cy="227965"/>
          </a:xfrm>
          <a:prstGeom prst="rect">
            <a:avLst/>
          </a:prstGeom>
        </p:spPr>
        <p:txBody>
          <a:bodyPr vert="horz" wrap="square" lIns="0" tIns="0" rIns="0" bIns="0" rtlCol="0">
            <a:spAutoFit/>
          </a:bodyPr>
          <a:lstStyle/>
          <a:p>
            <a:pPr marL="12700">
              <a:lnSpc>
                <a:spcPct val="100000"/>
              </a:lnSpc>
            </a:pPr>
            <a:r>
              <a:rPr sz="1600" spc="-15" dirty="0">
                <a:latin typeface="宋体"/>
                <a:cs typeface="宋体"/>
              </a:rPr>
              <a:t>不</a:t>
            </a:r>
            <a:r>
              <a:rPr sz="1600" spc="-20" dirty="0">
                <a:latin typeface="宋体"/>
                <a:cs typeface="宋体"/>
              </a:rPr>
              <a:t>买</a:t>
            </a:r>
            <a:endParaRPr sz="1600">
              <a:latin typeface="宋体"/>
              <a:cs typeface="宋体"/>
            </a:endParaRPr>
          </a:p>
        </p:txBody>
      </p:sp>
      <p:sp>
        <p:nvSpPr>
          <p:cNvPr id="123" name="object 123"/>
          <p:cNvSpPr/>
          <p:nvPr/>
        </p:nvSpPr>
        <p:spPr>
          <a:xfrm>
            <a:off x="5448300" y="2924555"/>
            <a:ext cx="3642360" cy="3169920"/>
          </a:xfrm>
          <a:custGeom>
            <a:avLst/>
            <a:gdLst/>
            <a:ahLst/>
            <a:cxnLst/>
            <a:rect l="l" t="t" r="r" b="b"/>
            <a:pathLst>
              <a:path w="3642359" h="3169920">
                <a:moveTo>
                  <a:pt x="0" y="0"/>
                </a:moveTo>
                <a:lnTo>
                  <a:pt x="3642359" y="0"/>
                </a:lnTo>
                <a:lnTo>
                  <a:pt x="3642359" y="3169920"/>
                </a:lnTo>
                <a:lnTo>
                  <a:pt x="0" y="3169920"/>
                </a:lnTo>
                <a:lnTo>
                  <a:pt x="0" y="0"/>
                </a:lnTo>
                <a:close/>
              </a:path>
            </a:pathLst>
          </a:custGeom>
          <a:solidFill>
            <a:srgbClr val="FFFFFF"/>
          </a:solidFill>
        </p:spPr>
        <p:txBody>
          <a:bodyPr wrap="square" lIns="0" tIns="0" rIns="0" bIns="0" rtlCol="0"/>
          <a:lstStyle/>
          <a:p>
            <a:endParaRPr/>
          </a:p>
        </p:txBody>
      </p:sp>
      <p:sp>
        <p:nvSpPr>
          <p:cNvPr id="124" name="object 124"/>
          <p:cNvSpPr txBox="1"/>
          <p:nvPr/>
        </p:nvSpPr>
        <p:spPr>
          <a:xfrm>
            <a:off x="5526620" y="2979172"/>
            <a:ext cx="3328035" cy="3328035"/>
          </a:xfrm>
          <a:prstGeom prst="rect">
            <a:avLst/>
          </a:prstGeom>
        </p:spPr>
        <p:txBody>
          <a:bodyPr vert="horz" wrap="square" lIns="0" tIns="0" rIns="0" bIns="0" rtlCol="0">
            <a:spAutoFit/>
          </a:bodyPr>
          <a:lstStyle/>
          <a:p>
            <a:pPr marL="12700" marR="5080" algn="just">
              <a:lnSpc>
                <a:spcPct val="100000"/>
              </a:lnSpc>
            </a:pPr>
            <a:r>
              <a:rPr sz="2000" spc="-5" dirty="0">
                <a:latin typeface="宋体"/>
                <a:cs typeface="宋体"/>
              </a:rPr>
              <a:t>假定公司收集了左表数据，</a:t>
            </a:r>
            <a:r>
              <a:rPr sz="2000" dirty="0">
                <a:latin typeface="宋体"/>
                <a:cs typeface="宋体"/>
              </a:rPr>
              <a:t>那 </a:t>
            </a:r>
            <a:r>
              <a:rPr sz="2000" spc="-5" dirty="0">
                <a:latin typeface="宋体"/>
                <a:cs typeface="宋体"/>
              </a:rPr>
              <a:t>么对于任意给定的客人（测</a:t>
            </a:r>
            <a:r>
              <a:rPr sz="2000" dirty="0">
                <a:latin typeface="宋体"/>
                <a:cs typeface="宋体"/>
              </a:rPr>
              <a:t>试 </a:t>
            </a:r>
            <a:r>
              <a:rPr sz="2000" spc="-5" dirty="0">
                <a:latin typeface="宋体"/>
                <a:cs typeface="宋体"/>
              </a:rPr>
              <a:t>样例），你能帮助公司将这</a:t>
            </a:r>
            <a:r>
              <a:rPr sz="2000" dirty="0">
                <a:latin typeface="宋体"/>
                <a:cs typeface="宋体"/>
              </a:rPr>
              <a:t>位 </a:t>
            </a:r>
            <a:r>
              <a:rPr sz="2000" spc="-5" dirty="0">
                <a:latin typeface="宋体"/>
                <a:cs typeface="宋体"/>
              </a:rPr>
              <a:t>客人归类吗</a:t>
            </a:r>
            <a:r>
              <a:rPr sz="2000" dirty="0">
                <a:latin typeface="宋体"/>
                <a:cs typeface="宋体"/>
              </a:rPr>
              <a:t>？</a:t>
            </a:r>
            <a:endParaRPr sz="2000">
              <a:latin typeface="宋体"/>
              <a:cs typeface="宋体"/>
            </a:endParaRPr>
          </a:p>
          <a:p>
            <a:pPr marL="12700" marR="5080">
              <a:lnSpc>
                <a:spcPct val="100000"/>
              </a:lnSpc>
              <a:spcBef>
                <a:spcPts val="1200"/>
              </a:spcBef>
            </a:pPr>
            <a:r>
              <a:rPr sz="2000" spc="-5" dirty="0">
                <a:latin typeface="宋体"/>
                <a:cs typeface="宋体"/>
              </a:rPr>
              <a:t>即：你能预测这位客人是属</a:t>
            </a:r>
            <a:r>
              <a:rPr sz="2000" dirty="0">
                <a:latin typeface="宋体"/>
                <a:cs typeface="宋体"/>
              </a:rPr>
              <a:t>于 </a:t>
            </a:r>
            <a:r>
              <a:rPr sz="2000" spc="-5" dirty="0">
                <a:latin typeface="宋体"/>
                <a:cs typeface="宋体"/>
              </a:rPr>
              <a:t>“买”计算机的那一类，还</a:t>
            </a:r>
            <a:r>
              <a:rPr sz="2000" dirty="0">
                <a:latin typeface="宋体"/>
                <a:cs typeface="宋体"/>
              </a:rPr>
              <a:t>是 </a:t>
            </a:r>
            <a:r>
              <a:rPr sz="2000" spc="-5" dirty="0">
                <a:latin typeface="宋体"/>
                <a:cs typeface="宋体"/>
              </a:rPr>
              <a:t>属于“不买”计算机的那</a:t>
            </a:r>
            <a:r>
              <a:rPr sz="2000" dirty="0">
                <a:latin typeface="宋体"/>
                <a:cs typeface="宋体"/>
              </a:rPr>
              <a:t>一 </a:t>
            </a:r>
            <a:r>
              <a:rPr sz="2000" spc="-5" dirty="0">
                <a:latin typeface="宋体"/>
                <a:cs typeface="宋体"/>
              </a:rPr>
              <a:t>类</a:t>
            </a:r>
            <a:r>
              <a:rPr sz="2000" dirty="0">
                <a:latin typeface="宋体"/>
                <a:cs typeface="宋体"/>
              </a:rPr>
              <a:t>？</a:t>
            </a:r>
            <a:endParaRPr sz="2000">
              <a:latin typeface="宋体"/>
              <a:cs typeface="宋体"/>
            </a:endParaRPr>
          </a:p>
          <a:p>
            <a:pPr marL="12700" marR="5080">
              <a:lnSpc>
                <a:spcPct val="100000"/>
              </a:lnSpc>
              <a:spcBef>
                <a:spcPts val="1200"/>
              </a:spcBef>
            </a:pPr>
            <a:r>
              <a:rPr sz="2000" spc="-5" dirty="0">
                <a:latin typeface="宋体"/>
                <a:cs typeface="宋体"/>
              </a:rPr>
              <a:t>又：你需要多少有关这位客</a:t>
            </a:r>
            <a:r>
              <a:rPr sz="2000" dirty="0">
                <a:latin typeface="宋体"/>
                <a:cs typeface="宋体"/>
              </a:rPr>
              <a:t>人 </a:t>
            </a:r>
            <a:r>
              <a:rPr sz="2000" spc="-5" dirty="0">
                <a:latin typeface="宋体"/>
                <a:cs typeface="宋体"/>
              </a:rPr>
              <a:t>的信息才能回答这个问题</a:t>
            </a:r>
            <a:r>
              <a:rPr sz="2000" dirty="0">
                <a:latin typeface="宋体"/>
                <a:cs typeface="宋体"/>
              </a:rPr>
              <a:t>？</a:t>
            </a:r>
            <a:endParaRPr sz="2000">
              <a:latin typeface="宋体"/>
              <a:cs typeface="宋体"/>
            </a:endParaRPr>
          </a:p>
        </p:txBody>
      </p:sp>
      <p:sp>
        <p:nvSpPr>
          <p:cNvPr id="125" name="object 125"/>
          <p:cNvSpPr txBox="1">
            <a:spLocks noGrp="1"/>
          </p:cNvSpPr>
          <p:nvPr>
            <p:ph type="title"/>
          </p:nvPr>
        </p:nvSpPr>
        <p:spPr>
          <a:prstGeom prst="rect">
            <a:avLst/>
          </a:prstGeom>
        </p:spPr>
        <p:txBody>
          <a:bodyPr vert="horz" wrap="square" lIns="0" tIns="0" rIns="0" bIns="0" rtlCol="0">
            <a:spAutoFit/>
          </a:bodyPr>
          <a:lstStyle/>
          <a:p>
            <a:pPr marL="226695">
              <a:lnSpc>
                <a:spcPct val="100000"/>
              </a:lnSpc>
            </a:pPr>
            <a:r>
              <a:rPr sz="5400" dirty="0">
                <a:latin typeface="微软雅黑"/>
                <a:cs typeface="微软雅黑"/>
              </a:rPr>
              <a:t>决策树算法</a:t>
            </a:r>
            <a:endParaRPr sz="5400">
              <a:latin typeface="微软雅黑"/>
              <a:cs typeface="微软雅黑"/>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42915" y="1700783"/>
            <a:ext cx="3581400" cy="518159"/>
          </a:xfrm>
          <a:prstGeom prst="rect">
            <a:avLst/>
          </a:prstGeom>
          <a:solidFill>
            <a:srgbClr val="FF6600"/>
          </a:solidFill>
        </p:spPr>
        <p:txBody>
          <a:bodyPr vert="horz" wrap="square" lIns="0" tIns="0" rIns="0" bIns="0" rtlCol="0">
            <a:spAutoFit/>
          </a:bodyPr>
          <a:lstStyle/>
          <a:p>
            <a:pPr marL="91440">
              <a:lnSpc>
                <a:spcPct val="100000"/>
              </a:lnSpc>
            </a:pPr>
            <a:r>
              <a:rPr sz="2800" spc="-25" dirty="0">
                <a:solidFill>
                  <a:srgbClr val="FFFFFF"/>
                </a:solidFill>
                <a:latin typeface="宋体"/>
                <a:cs typeface="宋体"/>
              </a:rPr>
              <a:t>谁在买计算机</a:t>
            </a:r>
            <a:r>
              <a:rPr sz="2800" spc="-30" dirty="0">
                <a:solidFill>
                  <a:srgbClr val="FFFFFF"/>
                </a:solidFill>
                <a:latin typeface="宋体"/>
                <a:cs typeface="宋体"/>
              </a:rPr>
              <a:t>？</a:t>
            </a:r>
            <a:endParaRPr sz="2800">
              <a:latin typeface="宋体"/>
              <a:cs typeface="宋体"/>
            </a:endParaRPr>
          </a:p>
        </p:txBody>
      </p:sp>
      <p:sp>
        <p:nvSpPr>
          <p:cNvPr id="4" name="object 4"/>
          <p:cNvSpPr/>
          <p:nvPr/>
        </p:nvSpPr>
        <p:spPr>
          <a:xfrm>
            <a:off x="4791189" y="2305050"/>
            <a:ext cx="4143260" cy="275215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417627" y="2357764"/>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年龄</a:t>
            </a:r>
            <a:r>
              <a:rPr sz="1400" dirty="0">
                <a:latin typeface="宋体"/>
                <a:cs typeface="宋体"/>
              </a:rPr>
              <a:t>？</a:t>
            </a:r>
            <a:endParaRPr sz="1400">
              <a:latin typeface="宋体"/>
              <a:cs typeface="宋体"/>
            </a:endParaRPr>
          </a:p>
        </p:txBody>
      </p:sp>
      <p:sp>
        <p:nvSpPr>
          <p:cNvPr id="6" name="object 6"/>
          <p:cNvSpPr txBox="1"/>
          <p:nvPr/>
        </p:nvSpPr>
        <p:spPr>
          <a:xfrm>
            <a:off x="5255577" y="3576964"/>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学生</a:t>
            </a:r>
            <a:r>
              <a:rPr sz="1400" dirty="0">
                <a:latin typeface="宋体"/>
                <a:cs typeface="宋体"/>
              </a:rPr>
              <a:t>？</a:t>
            </a:r>
            <a:endParaRPr sz="1400">
              <a:latin typeface="宋体"/>
              <a:cs typeface="宋体"/>
            </a:endParaRPr>
          </a:p>
        </p:txBody>
      </p:sp>
      <p:sp>
        <p:nvSpPr>
          <p:cNvPr id="7" name="object 7"/>
          <p:cNvSpPr txBox="1"/>
          <p:nvPr/>
        </p:nvSpPr>
        <p:spPr>
          <a:xfrm>
            <a:off x="7636827" y="3576964"/>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信誉</a:t>
            </a:r>
            <a:r>
              <a:rPr sz="1400" dirty="0">
                <a:latin typeface="宋体"/>
                <a:cs typeface="宋体"/>
              </a:rPr>
              <a:t>？</a:t>
            </a:r>
            <a:endParaRPr sz="1400">
              <a:latin typeface="宋体"/>
              <a:cs typeface="宋体"/>
            </a:endParaRPr>
          </a:p>
        </p:txBody>
      </p:sp>
      <p:sp>
        <p:nvSpPr>
          <p:cNvPr id="8" name="object 8"/>
          <p:cNvSpPr txBox="1"/>
          <p:nvPr/>
        </p:nvSpPr>
        <p:spPr>
          <a:xfrm>
            <a:off x="6570027" y="35769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9" name="object 9"/>
          <p:cNvSpPr txBox="1"/>
          <p:nvPr/>
        </p:nvSpPr>
        <p:spPr>
          <a:xfrm>
            <a:off x="5712777" y="28641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青</a:t>
            </a:r>
            <a:endParaRPr sz="1400">
              <a:latin typeface="宋体"/>
              <a:cs typeface="宋体"/>
            </a:endParaRPr>
          </a:p>
        </p:txBody>
      </p:sp>
      <p:sp>
        <p:nvSpPr>
          <p:cNvPr id="10" name="object 10"/>
          <p:cNvSpPr txBox="1"/>
          <p:nvPr/>
        </p:nvSpPr>
        <p:spPr>
          <a:xfrm>
            <a:off x="6474777" y="30165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中</a:t>
            </a:r>
            <a:endParaRPr sz="1400">
              <a:latin typeface="宋体"/>
              <a:cs typeface="宋体"/>
            </a:endParaRPr>
          </a:p>
        </p:txBody>
      </p:sp>
      <p:sp>
        <p:nvSpPr>
          <p:cNvPr id="11" name="object 11"/>
          <p:cNvSpPr txBox="1"/>
          <p:nvPr/>
        </p:nvSpPr>
        <p:spPr>
          <a:xfrm>
            <a:off x="7332027" y="29403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老</a:t>
            </a:r>
            <a:endParaRPr sz="1400">
              <a:latin typeface="宋体"/>
              <a:cs typeface="宋体"/>
            </a:endParaRPr>
          </a:p>
        </p:txBody>
      </p:sp>
      <p:sp>
        <p:nvSpPr>
          <p:cNvPr id="12" name="object 12"/>
          <p:cNvSpPr txBox="1"/>
          <p:nvPr/>
        </p:nvSpPr>
        <p:spPr>
          <a:xfrm>
            <a:off x="5160327" y="413893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否</a:t>
            </a:r>
            <a:endParaRPr sz="1400">
              <a:latin typeface="宋体"/>
              <a:cs typeface="宋体"/>
            </a:endParaRPr>
          </a:p>
        </p:txBody>
      </p:sp>
      <p:sp>
        <p:nvSpPr>
          <p:cNvPr id="13" name="object 13"/>
          <p:cNvSpPr txBox="1"/>
          <p:nvPr/>
        </p:nvSpPr>
        <p:spPr>
          <a:xfrm>
            <a:off x="5887402" y="4131002"/>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是</a:t>
            </a:r>
            <a:endParaRPr sz="1400">
              <a:latin typeface="宋体"/>
              <a:cs typeface="宋体"/>
            </a:endParaRPr>
          </a:p>
        </p:txBody>
      </p:sp>
      <p:sp>
        <p:nvSpPr>
          <p:cNvPr id="14" name="object 14"/>
          <p:cNvSpPr txBox="1"/>
          <p:nvPr/>
        </p:nvSpPr>
        <p:spPr>
          <a:xfrm>
            <a:off x="7332027" y="41595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优</a:t>
            </a:r>
            <a:endParaRPr sz="1400">
              <a:latin typeface="宋体"/>
              <a:cs typeface="宋体"/>
            </a:endParaRPr>
          </a:p>
        </p:txBody>
      </p:sp>
      <p:sp>
        <p:nvSpPr>
          <p:cNvPr id="15" name="object 15"/>
          <p:cNvSpPr txBox="1"/>
          <p:nvPr/>
        </p:nvSpPr>
        <p:spPr>
          <a:xfrm>
            <a:off x="8246427" y="41595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良</a:t>
            </a:r>
            <a:endParaRPr sz="1400">
              <a:latin typeface="宋体"/>
              <a:cs typeface="宋体"/>
            </a:endParaRPr>
          </a:p>
        </p:txBody>
      </p:sp>
      <p:sp>
        <p:nvSpPr>
          <p:cNvPr id="16" name="object 16"/>
          <p:cNvSpPr txBox="1"/>
          <p:nvPr/>
        </p:nvSpPr>
        <p:spPr>
          <a:xfrm>
            <a:off x="5026977" y="4729489"/>
            <a:ext cx="3816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不</a:t>
            </a:r>
            <a:r>
              <a:rPr sz="1400" dirty="0">
                <a:latin typeface="宋体"/>
                <a:cs typeface="宋体"/>
              </a:rPr>
              <a:t>买</a:t>
            </a:r>
            <a:endParaRPr sz="1400">
              <a:latin typeface="宋体"/>
              <a:cs typeface="宋体"/>
            </a:endParaRPr>
          </a:p>
        </p:txBody>
      </p:sp>
      <p:sp>
        <p:nvSpPr>
          <p:cNvPr id="17" name="object 17"/>
          <p:cNvSpPr txBox="1"/>
          <p:nvPr/>
        </p:nvSpPr>
        <p:spPr>
          <a:xfrm>
            <a:off x="8322627" y="4721552"/>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18" name="object 18"/>
          <p:cNvSpPr txBox="1"/>
          <p:nvPr/>
        </p:nvSpPr>
        <p:spPr>
          <a:xfrm>
            <a:off x="6111240" y="47199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19" name="object 19"/>
          <p:cNvSpPr txBox="1"/>
          <p:nvPr/>
        </p:nvSpPr>
        <p:spPr>
          <a:xfrm>
            <a:off x="7179627" y="4750127"/>
            <a:ext cx="3816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不</a:t>
            </a:r>
            <a:r>
              <a:rPr sz="1400" dirty="0">
                <a:latin typeface="宋体"/>
                <a:cs typeface="宋体"/>
              </a:rPr>
              <a:t>买</a:t>
            </a:r>
            <a:endParaRPr sz="1400">
              <a:latin typeface="宋体"/>
              <a:cs typeface="宋体"/>
            </a:endParaRPr>
          </a:p>
        </p:txBody>
      </p:sp>
      <p:sp>
        <p:nvSpPr>
          <p:cNvPr id="20" name="object 20"/>
          <p:cNvSpPr txBox="1">
            <a:spLocks noGrp="1"/>
          </p:cNvSpPr>
          <p:nvPr>
            <p:ph type="title"/>
          </p:nvPr>
        </p:nvSpPr>
        <p:spPr>
          <a:prstGeom prst="rect">
            <a:avLst/>
          </a:prstGeom>
        </p:spPr>
        <p:txBody>
          <a:bodyPr vert="horz" wrap="square" lIns="0" tIns="0" rIns="0" bIns="0" rtlCol="0">
            <a:spAutoFit/>
          </a:bodyPr>
          <a:lstStyle/>
          <a:p>
            <a:pPr marL="226695">
              <a:lnSpc>
                <a:spcPct val="100000"/>
              </a:lnSpc>
            </a:pPr>
            <a:r>
              <a:rPr sz="5400" dirty="0">
                <a:latin typeface="微软雅黑"/>
                <a:cs typeface="微软雅黑"/>
              </a:rPr>
              <a:t>决策树算法</a:t>
            </a:r>
            <a:endParaRPr sz="5400">
              <a:latin typeface="微软雅黑"/>
              <a:cs typeface="微软雅黑"/>
            </a:endParaRPr>
          </a:p>
        </p:txBody>
      </p:sp>
      <p:graphicFrame>
        <p:nvGraphicFramePr>
          <p:cNvPr id="2" name="object 2"/>
          <p:cNvGraphicFramePr>
            <a:graphicFrameLocks noGrp="1"/>
          </p:cNvGraphicFramePr>
          <p:nvPr/>
        </p:nvGraphicFramePr>
        <p:xfrm>
          <a:off x="308927" y="1518602"/>
          <a:ext cx="4514850" cy="5090159"/>
        </p:xfrm>
        <a:graphic>
          <a:graphicData uri="http://schemas.openxmlformats.org/drawingml/2006/table">
            <a:tbl>
              <a:tblPr firstRow="1" bandRow="1">
                <a:tableStyleId>{2D5ABB26-0587-4C30-8999-92F81FD0307C}</a:tableStyleId>
              </a:tblPr>
              <a:tblGrid>
                <a:gridCol w="511175"/>
                <a:gridCol w="555625"/>
                <a:gridCol w="609600"/>
                <a:gridCol w="609600"/>
                <a:gridCol w="685800"/>
                <a:gridCol w="1543050"/>
              </a:tblGrid>
              <a:tr h="518160">
                <a:tc>
                  <a:txBody>
                    <a:bodyPr/>
                    <a:lstStyle/>
                    <a:p>
                      <a:pPr marL="76200" marR="227329">
                        <a:lnSpc>
                          <a:spcPct val="100000"/>
                        </a:lnSpc>
                      </a:pPr>
                      <a:r>
                        <a:rPr sz="1400" dirty="0">
                          <a:solidFill>
                            <a:srgbClr val="FFFFFF"/>
                          </a:solidFill>
                          <a:latin typeface="宋体"/>
                          <a:cs typeface="宋体"/>
                        </a:rPr>
                        <a:t>计 数</a:t>
                      </a:r>
                      <a:endParaRPr sz="14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年</a:t>
                      </a:r>
                      <a:r>
                        <a:rPr sz="1400" dirty="0">
                          <a:solidFill>
                            <a:srgbClr val="FFFFFF"/>
                          </a:solidFill>
                          <a:latin typeface="宋体"/>
                          <a:cs typeface="宋体"/>
                        </a:rPr>
                        <a:t>龄</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收</a:t>
                      </a:r>
                      <a:r>
                        <a:rPr sz="1400" dirty="0">
                          <a:solidFill>
                            <a:srgbClr val="FFFFFF"/>
                          </a:solidFill>
                          <a:latin typeface="宋体"/>
                          <a:cs typeface="宋体"/>
                        </a:rPr>
                        <a:t>入</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学</a:t>
                      </a:r>
                      <a:r>
                        <a:rPr sz="1400" dirty="0">
                          <a:solidFill>
                            <a:srgbClr val="FFFFFF"/>
                          </a:solidFill>
                          <a:latin typeface="宋体"/>
                          <a:cs typeface="宋体"/>
                        </a:rPr>
                        <a:t>生</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信</a:t>
                      </a:r>
                      <a:r>
                        <a:rPr sz="1400" dirty="0">
                          <a:solidFill>
                            <a:srgbClr val="FFFFFF"/>
                          </a:solidFill>
                          <a:latin typeface="宋体"/>
                          <a:cs typeface="宋体"/>
                        </a:rPr>
                        <a:t>誉</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354965">
                        <a:lnSpc>
                          <a:spcPct val="100000"/>
                        </a:lnSpc>
                      </a:pPr>
                      <a:r>
                        <a:rPr sz="1400" b="1" spc="5" dirty="0">
                          <a:solidFill>
                            <a:srgbClr val="FFFFFF"/>
                          </a:solidFill>
                          <a:latin typeface="宋体"/>
                          <a:cs typeface="宋体"/>
                        </a:rPr>
                        <a:t>归类：买计</a:t>
                      </a:r>
                      <a:r>
                        <a:rPr sz="1400" b="1" dirty="0">
                          <a:solidFill>
                            <a:srgbClr val="FFFFFF"/>
                          </a:solidFill>
                          <a:latin typeface="宋体"/>
                          <a:cs typeface="宋体"/>
                        </a:rPr>
                        <a:t>算 </a:t>
                      </a:r>
                      <a:r>
                        <a:rPr sz="1400" b="1" spc="5" dirty="0">
                          <a:solidFill>
                            <a:srgbClr val="FFFFFF"/>
                          </a:solidFill>
                          <a:latin typeface="宋体"/>
                          <a:cs typeface="宋体"/>
                        </a:rPr>
                        <a:t>机</a:t>
                      </a:r>
                      <a:r>
                        <a:rPr sz="1400" b="1" dirty="0">
                          <a:solidFill>
                            <a:srgbClr val="FFFFFF"/>
                          </a:solidFill>
                          <a:latin typeface="宋体"/>
                          <a:cs typeface="宋体"/>
                        </a:rPr>
                        <a:t>？</a:t>
                      </a:r>
                      <a:endParaRPr sz="14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12</a:t>
                      </a:r>
                      <a:r>
                        <a:rPr sz="1400" dirty="0">
                          <a:latin typeface="Times New Roman"/>
                          <a:cs typeface="Times New Roman"/>
                        </a:rPr>
                        <a:t>8</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0</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12</a:t>
                      </a:r>
                      <a:r>
                        <a:rPr sz="1400" dirty="0">
                          <a:latin typeface="Times New Roman"/>
                          <a:cs typeface="Times New Roman"/>
                        </a:rPr>
                        <a:t>8</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13</a:t>
                      </a:r>
                      <a:r>
                        <a:rPr sz="1400" dirty="0">
                          <a:latin typeface="Times New Roman"/>
                          <a:cs typeface="Times New Roman"/>
                        </a:rPr>
                        <a:t>2</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3</a:t>
                      </a:r>
                      <a:r>
                        <a:rPr sz="1400" dirty="0">
                          <a:latin typeface="Times New Roman"/>
                          <a:cs typeface="Times New Roman"/>
                        </a:rPr>
                        <a:t>2</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3</a:t>
                      </a:r>
                      <a:r>
                        <a:rPr sz="1400" dirty="0">
                          <a:latin typeface="Times New Roman"/>
                          <a:cs typeface="Times New Roman"/>
                        </a:rPr>
                        <a:t>2</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6</a:t>
                      </a:r>
                      <a:r>
                        <a:rPr sz="1400" dirty="0">
                          <a:latin typeface="Times New Roman"/>
                          <a:cs typeface="Times New Roman"/>
                        </a:rPr>
                        <a:t>3</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799">
                <a:tc>
                  <a:txBody>
                    <a:bodyPr/>
                    <a:lstStyle/>
                    <a:p>
                      <a:pPr marL="76200">
                        <a:lnSpc>
                          <a:spcPct val="100000"/>
                        </a:lnSpc>
                      </a:pPr>
                      <a:r>
                        <a:rPr sz="1400" dirty="0">
                          <a:latin typeface="Times New Roman"/>
                          <a:cs typeface="Times New Roman"/>
                        </a:rPr>
                        <a:t>1</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22747" y="1876044"/>
            <a:ext cx="3581400" cy="520065"/>
          </a:xfrm>
          <a:prstGeom prst="rect">
            <a:avLst/>
          </a:prstGeom>
          <a:solidFill>
            <a:srgbClr val="FF6600"/>
          </a:solidFill>
        </p:spPr>
        <p:txBody>
          <a:bodyPr vert="horz" wrap="square" lIns="0" tIns="0" rIns="0" bIns="0" rtlCol="0">
            <a:spAutoFit/>
          </a:bodyPr>
          <a:lstStyle/>
          <a:p>
            <a:pPr marL="91440">
              <a:lnSpc>
                <a:spcPct val="100000"/>
              </a:lnSpc>
            </a:pPr>
            <a:r>
              <a:rPr sz="2800" spc="-25" dirty="0">
                <a:solidFill>
                  <a:srgbClr val="FFFFFF"/>
                </a:solidFill>
                <a:latin typeface="宋体"/>
                <a:cs typeface="宋体"/>
              </a:rPr>
              <a:t>谁在买计算机</a:t>
            </a:r>
            <a:r>
              <a:rPr sz="2800" spc="-30" dirty="0">
                <a:solidFill>
                  <a:srgbClr val="FFFFFF"/>
                </a:solidFill>
                <a:latin typeface="宋体"/>
                <a:cs typeface="宋体"/>
              </a:rPr>
              <a:t>？</a:t>
            </a:r>
            <a:endParaRPr sz="2800">
              <a:latin typeface="宋体"/>
              <a:cs typeface="宋体"/>
            </a:endParaRPr>
          </a:p>
        </p:txBody>
      </p:sp>
      <p:sp>
        <p:nvSpPr>
          <p:cNvPr id="4" name="object 4"/>
          <p:cNvSpPr/>
          <p:nvPr/>
        </p:nvSpPr>
        <p:spPr>
          <a:xfrm>
            <a:off x="4970576" y="2481262"/>
            <a:ext cx="4143260" cy="275215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597015" y="2533977"/>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年龄</a:t>
            </a:r>
            <a:r>
              <a:rPr sz="1400" dirty="0">
                <a:latin typeface="宋体"/>
                <a:cs typeface="宋体"/>
              </a:rPr>
              <a:t>？</a:t>
            </a:r>
            <a:endParaRPr sz="1400">
              <a:latin typeface="宋体"/>
              <a:cs typeface="宋体"/>
            </a:endParaRPr>
          </a:p>
        </p:txBody>
      </p:sp>
      <p:sp>
        <p:nvSpPr>
          <p:cNvPr id="6" name="object 6"/>
          <p:cNvSpPr txBox="1"/>
          <p:nvPr/>
        </p:nvSpPr>
        <p:spPr>
          <a:xfrm>
            <a:off x="5434965" y="3753177"/>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学生</a:t>
            </a:r>
            <a:r>
              <a:rPr sz="1400" dirty="0">
                <a:latin typeface="宋体"/>
                <a:cs typeface="宋体"/>
              </a:rPr>
              <a:t>？</a:t>
            </a:r>
            <a:endParaRPr sz="1400">
              <a:latin typeface="宋体"/>
              <a:cs typeface="宋体"/>
            </a:endParaRPr>
          </a:p>
        </p:txBody>
      </p:sp>
      <p:sp>
        <p:nvSpPr>
          <p:cNvPr id="7" name="object 7"/>
          <p:cNvSpPr txBox="1"/>
          <p:nvPr/>
        </p:nvSpPr>
        <p:spPr>
          <a:xfrm>
            <a:off x="7816215" y="3753177"/>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信誉</a:t>
            </a:r>
            <a:r>
              <a:rPr sz="1400" dirty="0">
                <a:latin typeface="宋体"/>
                <a:cs typeface="宋体"/>
              </a:rPr>
              <a:t>？</a:t>
            </a:r>
            <a:endParaRPr sz="1400">
              <a:latin typeface="宋体"/>
              <a:cs typeface="宋体"/>
            </a:endParaRPr>
          </a:p>
        </p:txBody>
      </p:sp>
      <p:sp>
        <p:nvSpPr>
          <p:cNvPr id="8" name="object 8"/>
          <p:cNvSpPr txBox="1"/>
          <p:nvPr/>
        </p:nvSpPr>
        <p:spPr>
          <a:xfrm>
            <a:off x="6749415" y="37531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9" name="object 9"/>
          <p:cNvSpPr txBox="1"/>
          <p:nvPr/>
        </p:nvSpPr>
        <p:spPr>
          <a:xfrm>
            <a:off x="5892165" y="304038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青</a:t>
            </a:r>
            <a:endParaRPr sz="1400">
              <a:latin typeface="宋体"/>
              <a:cs typeface="宋体"/>
            </a:endParaRPr>
          </a:p>
        </p:txBody>
      </p:sp>
      <p:sp>
        <p:nvSpPr>
          <p:cNvPr id="10" name="object 10"/>
          <p:cNvSpPr txBox="1"/>
          <p:nvPr/>
        </p:nvSpPr>
        <p:spPr>
          <a:xfrm>
            <a:off x="6654165" y="319278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中</a:t>
            </a:r>
            <a:endParaRPr sz="1400">
              <a:latin typeface="宋体"/>
              <a:cs typeface="宋体"/>
            </a:endParaRPr>
          </a:p>
        </p:txBody>
      </p:sp>
      <p:sp>
        <p:nvSpPr>
          <p:cNvPr id="11" name="object 11"/>
          <p:cNvSpPr txBox="1"/>
          <p:nvPr/>
        </p:nvSpPr>
        <p:spPr>
          <a:xfrm>
            <a:off x="7511415" y="311658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老</a:t>
            </a:r>
            <a:endParaRPr sz="1400">
              <a:latin typeface="宋体"/>
              <a:cs typeface="宋体"/>
            </a:endParaRPr>
          </a:p>
        </p:txBody>
      </p:sp>
      <p:sp>
        <p:nvSpPr>
          <p:cNvPr id="12" name="object 12"/>
          <p:cNvSpPr txBox="1"/>
          <p:nvPr/>
        </p:nvSpPr>
        <p:spPr>
          <a:xfrm>
            <a:off x="5339715" y="4315152"/>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否</a:t>
            </a:r>
            <a:endParaRPr sz="1400">
              <a:latin typeface="宋体"/>
              <a:cs typeface="宋体"/>
            </a:endParaRPr>
          </a:p>
        </p:txBody>
      </p:sp>
      <p:sp>
        <p:nvSpPr>
          <p:cNvPr id="13" name="object 13"/>
          <p:cNvSpPr txBox="1"/>
          <p:nvPr/>
        </p:nvSpPr>
        <p:spPr>
          <a:xfrm>
            <a:off x="6066790" y="430721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是</a:t>
            </a:r>
            <a:endParaRPr sz="1400">
              <a:latin typeface="宋体"/>
              <a:cs typeface="宋体"/>
            </a:endParaRPr>
          </a:p>
        </p:txBody>
      </p:sp>
      <p:sp>
        <p:nvSpPr>
          <p:cNvPr id="14" name="object 14"/>
          <p:cNvSpPr txBox="1"/>
          <p:nvPr/>
        </p:nvSpPr>
        <p:spPr>
          <a:xfrm>
            <a:off x="7511415" y="433578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优</a:t>
            </a:r>
            <a:endParaRPr sz="1400">
              <a:latin typeface="宋体"/>
              <a:cs typeface="宋体"/>
            </a:endParaRPr>
          </a:p>
        </p:txBody>
      </p:sp>
      <p:sp>
        <p:nvSpPr>
          <p:cNvPr id="15" name="object 15"/>
          <p:cNvSpPr txBox="1"/>
          <p:nvPr/>
        </p:nvSpPr>
        <p:spPr>
          <a:xfrm>
            <a:off x="8425815" y="433578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良</a:t>
            </a:r>
            <a:endParaRPr sz="1400">
              <a:latin typeface="宋体"/>
              <a:cs typeface="宋体"/>
            </a:endParaRPr>
          </a:p>
        </p:txBody>
      </p:sp>
      <p:sp>
        <p:nvSpPr>
          <p:cNvPr id="16" name="object 16"/>
          <p:cNvSpPr txBox="1"/>
          <p:nvPr/>
        </p:nvSpPr>
        <p:spPr>
          <a:xfrm>
            <a:off x="5206365" y="4905702"/>
            <a:ext cx="3816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不</a:t>
            </a:r>
            <a:r>
              <a:rPr sz="1400" dirty="0">
                <a:latin typeface="宋体"/>
                <a:cs typeface="宋体"/>
              </a:rPr>
              <a:t>买</a:t>
            </a:r>
            <a:endParaRPr sz="1400">
              <a:latin typeface="宋体"/>
              <a:cs typeface="宋体"/>
            </a:endParaRPr>
          </a:p>
        </p:txBody>
      </p:sp>
      <p:sp>
        <p:nvSpPr>
          <p:cNvPr id="17" name="object 17"/>
          <p:cNvSpPr txBox="1"/>
          <p:nvPr/>
        </p:nvSpPr>
        <p:spPr>
          <a:xfrm>
            <a:off x="8502015" y="48977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18" name="object 18"/>
          <p:cNvSpPr txBox="1"/>
          <p:nvPr/>
        </p:nvSpPr>
        <p:spPr>
          <a:xfrm>
            <a:off x="6290627" y="489617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19" name="object 19"/>
          <p:cNvSpPr txBox="1"/>
          <p:nvPr/>
        </p:nvSpPr>
        <p:spPr>
          <a:xfrm>
            <a:off x="7359015" y="4926339"/>
            <a:ext cx="3816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不</a:t>
            </a:r>
            <a:r>
              <a:rPr sz="1400" dirty="0">
                <a:latin typeface="宋体"/>
                <a:cs typeface="宋体"/>
              </a:rPr>
              <a:t>买</a:t>
            </a:r>
            <a:endParaRPr sz="1400">
              <a:latin typeface="宋体"/>
              <a:cs typeface="宋体"/>
            </a:endParaRPr>
          </a:p>
        </p:txBody>
      </p:sp>
      <p:sp>
        <p:nvSpPr>
          <p:cNvPr id="20" name="object 20"/>
          <p:cNvSpPr txBox="1"/>
          <p:nvPr/>
        </p:nvSpPr>
        <p:spPr>
          <a:xfrm>
            <a:off x="424815" y="411875"/>
            <a:ext cx="3454400" cy="71120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决策树算法</a:t>
            </a:r>
            <a:endParaRPr sz="5400">
              <a:latin typeface="微软雅黑"/>
              <a:cs typeface="微软雅黑"/>
            </a:endParaRPr>
          </a:p>
        </p:txBody>
      </p:sp>
      <p:graphicFrame>
        <p:nvGraphicFramePr>
          <p:cNvPr id="2" name="object 2"/>
          <p:cNvGraphicFramePr>
            <a:graphicFrameLocks noGrp="1"/>
          </p:cNvGraphicFramePr>
          <p:nvPr/>
        </p:nvGraphicFramePr>
        <p:xfrm>
          <a:off x="78739" y="1326514"/>
          <a:ext cx="4694552" cy="5090160"/>
        </p:xfrm>
        <a:graphic>
          <a:graphicData uri="http://schemas.openxmlformats.org/drawingml/2006/table">
            <a:tbl>
              <a:tblPr firstRow="1" bandRow="1">
                <a:tableStyleId>{2D5ABB26-0587-4C30-8999-92F81FD0307C}</a:tableStyleId>
              </a:tblPr>
              <a:tblGrid>
                <a:gridCol w="464820"/>
                <a:gridCol w="587374"/>
                <a:gridCol w="643255"/>
                <a:gridCol w="643889"/>
                <a:gridCol w="817880"/>
                <a:gridCol w="1537334"/>
              </a:tblGrid>
              <a:tr h="518160">
                <a:tc>
                  <a:txBody>
                    <a:bodyPr/>
                    <a:lstStyle/>
                    <a:p>
                      <a:pPr marL="76200" marR="180975">
                        <a:lnSpc>
                          <a:spcPct val="100000"/>
                        </a:lnSpc>
                      </a:pPr>
                      <a:r>
                        <a:rPr sz="1400" dirty="0">
                          <a:solidFill>
                            <a:srgbClr val="FFFFFF"/>
                          </a:solidFill>
                          <a:latin typeface="宋体"/>
                          <a:cs typeface="宋体"/>
                        </a:rPr>
                        <a:t>计 数</a:t>
                      </a:r>
                      <a:endParaRPr sz="14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年</a:t>
                      </a:r>
                      <a:r>
                        <a:rPr sz="1400" dirty="0">
                          <a:solidFill>
                            <a:srgbClr val="FFFFFF"/>
                          </a:solidFill>
                          <a:latin typeface="宋体"/>
                          <a:cs typeface="宋体"/>
                        </a:rPr>
                        <a:t>龄</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收</a:t>
                      </a:r>
                      <a:r>
                        <a:rPr sz="1400" dirty="0">
                          <a:solidFill>
                            <a:srgbClr val="FFFFFF"/>
                          </a:solidFill>
                          <a:latin typeface="宋体"/>
                          <a:cs typeface="宋体"/>
                        </a:rPr>
                        <a:t>入</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学</a:t>
                      </a:r>
                      <a:r>
                        <a:rPr sz="1400" dirty="0">
                          <a:solidFill>
                            <a:srgbClr val="FFFFFF"/>
                          </a:solidFill>
                          <a:latin typeface="宋体"/>
                          <a:cs typeface="宋体"/>
                        </a:rPr>
                        <a:t>生</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信</a:t>
                      </a:r>
                      <a:r>
                        <a:rPr sz="1400" dirty="0">
                          <a:solidFill>
                            <a:srgbClr val="FFFFFF"/>
                          </a:solidFill>
                          <a:latin typeface="宋体"/>
                          <a:cs typeface="宋体"/>
                        </a:rPr>
                        <a:t>誉</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349250">
                        <a:lnSpc>
                          <a:spcPct val="100000"/>
                        </a:lnSpc>
                      </a:pPr>
                      <a:r>
                        <a:rPr sz="1400" b="1" spc="5" dirty="0">
                          <a:solidFill>
                            <a:srgbClr val="FFFFFF"/>
                          </a:solidFill>
                          <a:latin typeface="宋体"/>
                          <a:cs typeface="宋体"/>
                        </a:rPr>
                        <a:t>归类：买计</a:t>
                      </a:r>
                      <a:r>
                        <a:rPr sz="1400" b="1" dirty="0">
                          <a:solidFill>
                            <a:srgbClr val="FFFFFF"/>
                          </a:solidFill>
                          <a:latin typeface="宋体"/>
                          <a:cs typeface="宋体"/>
                        </a:rPr>
                        <a:t>算 </a:t>
                      </a:r>
                      <a:r>
                        <a:rPr sz="1400" b="1" spc="5" dirty="0">
                          <a:solidFill>
                            <a:srgbClr val="FFFFFF"/>
                          </a:solidFill>
                          <a:latin typeface="宋体"/>
                          <a:cs typeface="宋体"/>
                        </a:rPr>
                        <a:t>机</a:t>
                      </a:r>
                      <a:r>
                        <a:rPr sz="1400" b="1" dirty="0">
                          <a:solidFill>
                            <a:srgbClr val="FFFFFF"/>
                          </a:solidFill>
                          <a:latin typeface="宋体"/>
                          <a:cs typeface="宋体"/>
                        </a:rPr>
                        <a:t>？</a:t>
                      </a:r>
                      <a:endParaRPr sz="14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04800">
                <a:tc>
                  <a:txBody>
                    <a:bodyPr/>
                    <a:lstStyle/>
                    <a:p>
                      <a:pPr marL="76200">
                        <a:lnSpc>
                          <a:spcPct val="100000"/>
                        </a:lnSpc>
                      </a:pPr>
                      <a:r>
                        <a:rPr sz="1400" spc="-5" dirty="0">
                          <a:solidFill>
                            <a:srgbClr val="CC0099"/>
                          </a:solidFill>
                          <a:latin typeface="Times New Roman"/>
                          <a:cs typeface="Times New Roman"/>
                        </a:rPr>
                        <a:t>6</a:t>
                      </a:r>
                      <a:r>
                        <a:rPr sz="1400" dirty="0">
                          <a:solidFill>
                            <a:srgbClr val="CC0099"/>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solidFill>
                            <a:srgbClr val="CC0099"/>
                          </a:solidFill>
                          <a:latin typeface="宋体"/>
                          <a:cs typeface="宋体"/>
                        </a:rPr>
                        <a:t>不</a:t>
                      </a:r>
                      <a:r>
                        <a:rPr sz="1400" dirty="0">
                          <a:solidFill>
                            <a:srgbClr val="CC0099"/>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CC0099"/>
                          </a:solidFill>
                          <a:latin typeface="Times New Roman"/>
                          <a:cs typeface="Times New Roman"/>
                        </a:rPr>
                        <a:t>6</a:t>
                      </a:r>
                      <a:r>
                        <a:rPr sz="1400" dirty="0">
                          <a:solidFill>
                            <a:srgbClr val="CC0099"/>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solidFill>
                            <a:srgbClr val="CC0099"/>
                          </a:solidFill>
                          <a:latin typeface="宋体"/>
                          <a:cs typeface="宋体"/>
                        </a:rPr>
                        <a:t>不</a:t>
                      </a:r>
                      <a:r>
                        <a:rPr sz="1400" dirty="0">
                          <a:solidFill>
                            <a:srgbClr val="CC0099"/>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258768"/>
                          </a:solidFill>
                          <a:latin typeface="Times New Roman"/>
                          <a:cs typeface="Times New Roman"/>
                        </a:rPr>
                        <a:t>12</a:t>
                      </a:r>
                      <a:r>
                        <a:rPr sz="1400" dirty="0">
                          <a:solidFill>
                            <a:srgbClr val="258768"/>
                          </a:solidFill>
                          <a:latin typeface="Times New Roman"/>
                          <a:cs typeface="Times New Roman"/>
                        </a:rPr>
                        <a:t>8</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FF9900"/>
                          </a:solidFill>
                          <a:latin typeface="Times New Roman"/>
                          <a:cs typeface="Times New Roman"/>
                        </a:rPr>
                        <a:t>6</a:t>
                      </a:r>
                      <a:r>
                        <a:rPr sz="1400" dirty="0">
                          <a:solidFill>
                            <a:srgbClr val="FF9900"/>
                          </a:solidFill>
                          <a:latin typeface="Times New Roman"/>
                          <a:cs typeface="Times New Roman"/>
                        </a:rPr>
                        <a:t>0</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FF9900"/>
                          </a:solidFill>
                          <a:latin typeface="Times New Roman"/>
                          <a:cs typeface="Times New Roman"/>
                        </a:rPr>
                        <a:t>6</a:t>
                      </a:r>
                      <a:r>
                        <a:rPr sz="1400" dirty="0">
                          <a:solidFill>
                            <a:srgbClr val="FF9900"/>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FF9900"/>
                          </a:solidFill>
                          <a:latin typeface="Times New Roman"/>
                          <a:cs typeface="Times New Roman"/>
                        </a:rPr>
                        <a:t>6</a:t>
                      </a:r>
                      <a:r>
                        <a:rPr sz="1400" dirty="0">
                          <a:solidFill>
                            <a:srgbClr val="FF9900"/>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solidFill>
                            <a:srgbClr val="FF9900"/>
                          </a:solidFill>
                          <a:latin typeface="宋体"/>
                          <a:cs typeface="宋体"/>
                        </a:rPr>
                        <a:t>不</a:t>
                      </a:r>
                      <a:r>
                        <a:rPr sz="1400" dirty="0">
                          <a:solidFill>
                            <a:srgbClr val="FF9900"/>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258768"/>
                          </a:solidFill>
                          <a:latin typeface="Times New Roman"/>
                          <a:cs typeface="Times New Roman"/>
                        </a:rPr>
                        <a:t>6</a:t>
                      </a:r>
                      <a:r>
                        <a:rPr sz="1400" dirty="0">
                          <a:solidFill>
                            <a:srgbClr val="258768"/>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CC0099"/>
                          </a:solidFill>
                          <a:latin typeface="Times New Roman"/>
                          <a:cs typeface="Times New Roman"/>
                        </a:rPr>
                        <a:t>12</a:t>
                      </a:r>
                      <a:r>
                        <a:rPr sz="1400" dirty="0">
                          <a:solidFill>
                            <a:srgbClr val="CC0099"/>
                          </a:solidFill>
                          <a:latin typeface="Times New Roman"/>
                          <a:cs typeface="Times New Roman"/>
                        </a:rPr>
                        <a:t>8</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solidFill>
                            <a:srgbClr val="CC0099"/>
                          </a:solidFill>
                          <a:latin typeface="宋体"/>
                          <a:cs typeface="宋体"/>
                        </a:rPr>
                        <a:t>不</a:t>
                      </a:r>
                      <a:r>
                        <a:rPr sz="1400" dirty="0">
                          <a:solidFill>
                            <a:srgbClr val="CC0099"/>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CC0099"/>
                          </a:solidFill>
                          <a:latin typeface="Times New Roman"/>
                          <a:cs typeface="Times New Roman"/>
                        </a:rPr>
                        <a:t>6</a:t>
                      </a:r>
                      <a:r>
                        <a:rPr sz="1400" dirty="0">
                          <a:solidFill>
                            <a:srgbClr val="CC0099"/>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Times New Roman"/>
                          <a:cs typeface="Times New Roman"/>
                        </a:rPr>
                        <a:t>13</a:t>
                      </a:r>
                      <a:r>
                        <a:rPr sz="1400" dirty="0">
                          <a:latin typeface="Times New Roman"/>
                          <a:cs typeface="Times New Roman"/>
                        </a:rPr>
                        <a:t>2</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CC0099"/>
                          </a:solidFill>
                          <a:latin typeface="Times New Roman"/>
                          <a:cs typeface="Times New Roman"/>
                        </a:rPr>
                        <a:t>6</a:t>
                      </a:r>
                      <a:r>
                        <a:rPr sz="1400" dirty="0">
                          <a:solidFill>
                            <a:srgbClr val="CC0099"/>
                          </a:solidFill>
                          <a:latin typeface="Times New Roman"/>
                          <a:cs typeface="Times New Roman"/>
                        </a:rPr>
                        <a:t>4</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CC0099"/>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CC0099"/>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258768"/>
                          </a:solidFill>
                          <a:latin typeface="Times New Roman"/>
                          <a:cs typeface="Times New Roman"/>
                        </a:rPr>
                        <a:t>3</a:t>
                      </a:r>
                      <a:r>
                        <a:rPr sz="1400" dirty="0">
                          <a:solidFill>
                            <a:srgbClr val="258768"/>
                          </a:solidFill>
                          <a:latin typeface="Times New Roman"/>
                          <a:cs typeface="Times New Roman"/>
                        </a:rPr>
                        <a:t>2</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258768"/>
                          </a:solidFill>
                          <a:latin typeface="Times New Roman"/>
                          <a:cs typeface="Times New Roman"/>
                        </a:rPr>
                        <a:t>3</a:t>
                      </a:r>
                      <a:r>
                        <a:rPr sz="1400" dirty="0">
                          <a:solidFill>
                            <a:srgbClr val="258768"/>
                          </a:solidFill>
                          <a:latin typeface="Times New Roman"/>
                          <a:cs typeface="Times New Roman"/>
                        </a:rPr>
                        <a:t>2</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258768"/>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258768"/>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FF9900"/>
                          </a:solidFill>
                          <a:latin typeface="Times New Roman"/>
                          <a:cs typeface="Times New Roman"/>
                        </a:rPr>
                        <a:t>6</a:t>
                      </a:r>
                      <a:r>
                        <a:rPr sz="1400" dirty="0">
                          <a:solidFill>
                            <a:srgbClr val="FF9900"/>
                          </a:solidFill>
                          <a:latin typeface="Times New Roman"/>
                          <a:cs typeface="Times New Roman"/>
                        </a:rPr>
                        <a:t>3</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solidFill>
                            <a:srgbClr val="FF9900"/>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solidFill>
                            <a:srgbClr val="FF9900"/>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solidFill>
                            <a:srgbClr val="FF9900"/>
                          </a:solidFill>
                          <a:latin typeface="宋体"/>
                          <a:cs typeface="宋体"/>
                        </a:rPr>
                        <a:t>不</a:t>
                      </a:r>
                      <a:r>
                        <a:rPr sz="1400" dirty="0">
                          <a:solidFill>
                            <a:srgbClr val="FF9900"/>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dirty="0">
                          <a:solidFill>
                            <a:srgbClr val="FF9900"/>
                          </a:solidFill>
                          <a:latin typeface="Times New Roman"/>
                          <a:cs typeface="Times New Roman"/>
                        </a:rPr>
                        <a:t>1</a:t>
                      </a:r>
                      <a:endParaRPr sz="14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solidFill>
                            <a:srgbClr val="FF9900"/>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solidFill>
                            <a:srgbClr val="FF9900"/>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solidFill>
                            <a:srgbClr val="FF9900"/>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solidFill>
                            <a:srgbClr val="FF9900"/>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solidFill>
                            <a:srgbClr val="FF9900"/>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5664" y="1279104"/>
            <a:ext cx="6731000" cy="304800"/>
          </a:xfrm>
          <a:prstGeom prst="rect">
            <a:avLst/>
          </a:prstGeom>
        </p:spPr>
        <p:txBody>
          <a:bodyPr vert="horz" wrap="square" lIns="0" tIns="0" rIns="0" bIns="0" rtlCol="0">
            <a:spAutoFit/>
          </a:bodyPr>
          <a:lstStyle/>
          <a:p>
            <a:pPr marL="12700">
              <a:lnSpc>
                <a:spcPts val="2735"/>
              </a:lnSpc>
            </a:pPr>
            <a:r>
              <a:rPr sz="2400" dirty="0">
                <a:latin typeface="宋体"/>
                <a:cs typeface="宋体"/>
              </a:rPr>
              <a:t>决策树的基本组成部分：决策结点、分支和叶子。</a:t>
            </a:r>
            <a:endParaRPr sz="2400">
              <a:latin typeface="宋体"/>
              <a:cs typeface="宋体"/>
            </a:endParaRPr>
          </a:p>
        </p:txBody>
      </p:sp>
      <p:sp>
        <p:nvSpPr>
          <p:cNvPr id="3" name="object 3"/>
          <p:cNvSpPr/>
          <p:nvPr/>
        </p:nvSpPr>
        <p:spPr>
          <a:xfrm>
            <a:off x="30276" y="2075737"/>
            <a:ext cx="4143260" cy="275215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656714" y="2128452"/>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年龄</a:t>
            </a:r>
            <a:r>
              <a:rPr sz="1400" dirty="0">
                <a:latin typeface="宋体"/>
                <a:cs typeface="宋体"/>
              </a:rPr>
              <a:t>？</a:t>
            </a:r>
            <a:endParaRPr sz="1400">
              <a:latin typeface="宋体"/>
              <a:cs typeface="宋体"/>
            </a:endParaRPr>
          </a:p>
        </p:txBody>
      </p:sp>
      <p:sp>
        <p:nvSpPr>
          <p:cNvPr id="5" name="object 5"/>
          <p:cNvSpPr txBox="1"/>
          <p:nvPr/>
        </p:nvSpPr>
        <p:spPr>
          <a:xfrm>
            <a:off x="494665" y="3347652"/>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学生</a:t>
            </a:r>
            <a:r>
              <a:rPr sz="1400" dirty="0">
                <a:latin typeface="宋体"/>
                <a:cs typeface="宋体"/>
              </a:rPr>
              <a:t>？</a:t>
            </a:r>
            <a:endParaRPr sz="1400">
              <a:latin typeface="宋体"/>
              <a:cs typeface="宋体"/>
            </a:endParaRPr>
          </a:p>
        </p:txBody>
      </p:sp>
      <p:sp>
        <p:nvSpPr>
          <p:cNvPr id="6" name="object 6"/>
          <p:cNvSpPr txBox="1"/>
          <p:nvPr/>
        </p:nvSpPr>
        <p:spPr>
          <a:xfrm>
            <a:off x="2875914" y="3347652"/>
            <a:ext cx="5594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信誉</a:t>
            </a:r>
            <a:r>
              <a:rPr sz="1400" dirty="0">
                <a:latin typeface="宋体"/>
                <a:cs typeface="宋体"/>
              </a:rPr>
              <a:t>？</a:t>
            </a:r>
            <a:endParaRPr sz="1400">
              <a:latin typeface="宋体"/>
              <a:cs typeface="宋体"/>
            </a:endParaRPr>
          </a:p>
        </p:txBody>
      </p:sp>
      <p:sp>
        <p:nvSpPr>
          <p:cNvPr id="7" name="object 7"/>
          <p:cNvSpPr txBox="1"/>
          <p:nvPr/>
        </p:nvSpPr>
        <p:spPr>
          <a:xfrm>
            <a:off x="1809114" y="3347652"/>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8" name="object 8"/>
          <p:cNvSpPr txBox="1"/>
          <p:nvPr/>
        </p:nvSpPr>
        <p:spPr>
          <a:xfrm>
            <a:off x="951864" y="26348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青</a:t>
            </a:r>
            <a:endParaRPr sz="1400">
              <a:latin typeface="宋体"/>
              <a:cs typeface="宋体"/>
            </a:endParaRPr>
          </a:p>
        </p:txBody>
      </p:sp>
      <p:sp>
        <p:nvSpPr>
          <p:cNvPr id="9" name="object 9"/>
          <p:cNvSpPr txBox="1"/>
          <p:nvPr/>
        </p:nvSpPr>
        <p:spPr>
          <a:xfrm>
            <a:off x="1713864" y="27872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中</a:t>
            </a:r>
            <a:endParaRPr sz="1400">
              <a:latin typeface="宋体"/>
              <a:cs typeface="宋体"/>
            </a:endParaRPr>
          </a:p>
        </p:txBody>
      </p:sp>
      <p:sp>
        <p:nvSpPr>
          <p:cNvPr id="10" name="object 10"/>
          <p:cNvSpPr txBox="1"/>
          <p:nvPr/>
        </p:nvSpPr>
        <p:spPr>
          <a:xfrm>
            <a:off x="2571114" y="27110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老</a:t>
            </a:r>
            <a:endParaRPr sz="1400">
              <a:latin typeface="宋体"/>
              <a:cs typeface="宋体"/>
            </a:endParaRPr>
          </a:p>
        </p:txBody>
      </p:sp>
      <p:sp>
        <p:nvSpPr>
          <p:cNvPr id="11" name="object 11"/>
          <p:cNvSpPr txBox="1"/>
          <p:nvPr/>
        </p:nvSpPr>
        <p:spPr>
          <a:xfrm>
            <a:off x="399415" y="3909627"/>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否</a:t>
            </a:r>
            <a:endParaRPr sz="1400">
              <a:latin typeface="宋体"/>
              <a:cs typeface="宋体"/>
            </a:endParaRPr>
          </a:p>
        </p:txBody>
      </p:sp>
      <p:sp>
        <p:nvSpPr>
          <p:cNvPr id="12" name="object 12"/>
          <p:cNvSpPr txBox="1"/>
          <p:nvPr/>
        </p:nvSpPr>
        <p:spPr>
          <a:xfrm>
            <a:off x="1126489" y="390168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是</a:t>
            </a:r>
            <a:endParaRPr sz="1400">
              <a:latin typeface="宋体"/>
              <a:cs typeface="宋体"/>
            </a:endParaRPr>
          </a:p>
        </p:txBody>
      </p:sp>
      <p:sp>
        <p:nvSpPr>
          <p:cNvPr id="13" name="object 13"/>
          <p:cNvSpPr txBox="1"/>
          <p:nvPr/>
        </p:nvSpPr>
        <p:spPr>
          <a:xfrm>
            <a:off x="2571114" y="39302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优</a:t>
            </a:r>
            <a:endParaRPr sz="1400">
              <a:latin typeface="宋体"/>
              <a:cs typeface="宋体"/>
            </a:endParaRPr>
          </a:p>
        </p:txBody>
      </p:sp>
      <p:sp>
        <p:nvSpPr>
          <p:cNvPr id="14" name="object 14"/>
          <p:cNvSpPr txBox="1"/>
          <p:nvPr/>
        </p:nvSpPr>
        <p:spPr>
          <a:xfrm>
            <a:off x="3485515" y="3930264"/>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良</a:t>
            </a:r>
            <a:endParaRPr sz="1400">
              <a:latin typeface="宋体"/>
              <a:cs typeface="宋体"/>
            </a:endParaRPr>
          </a:p>
        </p:txBody>
      </p:sp>
      <p:sp>
        <p:nvSpPr>
          <p:cNvPr id="15" name="object 15"/>
          <p:cNvSpPr txBox="1"/>
          <p:nvPr/>
        </p:nvSpPr>
        <p:spPr>
          <a:xfrm>
            <a:off x="266065" y="4500177"/>
            <a:ext cx="3816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不</a:t>
            </a:r>
            <a:r>
              <a:rPr sz="1400" dirty="0">
                <a:latin typeface="宋体"/>
                <a:cs typeface="宋体"/>
              </a:rPr>
              <a:t>买</a:t>
            </a:r>
            <a:endParaRPr sz="1400">
              <a:latin typeface="宋体"/>
              <a:cs typeface="宋体"/>
            </a:endParaRPr>
          </a:p>
        </p:txBody>
      </p:sp>
      <p:sp>
        <p:nvSpPr>
          <p:cNvPr id="16" name="object 16"/>
          <p:cNvSpPr txBox="1"/>
          <p:nvPr/>
        </p:nvSpPr>
        <p:spPr>
          <a:xfrm>
            <a:off x="3561715" y="4492239"/>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17" name="object 17"/>
          <p:cNvSpPr txBox="1"/>
          <p:nvPr/>
        </p:nvSpPr>
        <p:spPr>
          <a:xfrm>
            <a:off x="1350327" y="4490652"/>
            <a:ext cx="203835" cy="203835"/>
          </a:xfrm>
          <a:prstGeom prst="rect">
            <a:avLst/>
          </a:prstGeom>
        </p:spPr>
        <p:txBody>
          <a:bodyPr vert="horz" wrap="square" lIns="0" tIns="0" rIns="0" bIns="0" rtlCol="0">
            <a:spAutoFit/>
          </a:bodyPr>
          <a:lstStyle/>
          <a:p>
            <a:pPr marL="12700">
              <a:lnSpc>
                <a:spcPct val="100000"/>
              </a:lnSpc>
            </a:pPr>
            <a:r>
              <a:rPr sz="1400" dirty="0">
                <a:latin typeface="宋体"/>
                <a:cs typeface="宋体"/>
              </a:rPr>
              <a:t>买</a:t>
            </a:r>
            <a:endParaRPr sz="1400">
              <a:latin typeface="宋体"/>
              <a:cs typeface="宋体"/>
            </a:endParaRPr>
          </a:p>
        </p:txBody>
      </p:sp>
      <p:sp>
        <p:nvSpPr>
          <p:cNvPr id="18" name="object 18"/>
          <p:cNvSpPr txBox="1"/>
          <p:nvPr/>
        </p:nvSpPr>
        <p:spPr>
          <a:xfrm>
            <a:off x="2418714" y="4520814"/>
            <a:ext cx="381635" cy="203835"/>
          </a:xfrm>
          <a:prstGeom prst="rect">
            <a:avLst/>
          </a:prstGeom>
        </p:spPr>
        <p:txBody>
          <a:bodyPr vert="horz" wrap="square" lIns="0" tIns="0" rIns="0" bIns="0" rtlCol="0">
            <a:spAutoFit/>
          </a:bodyPr>
          <a:lstStyle/>
          <a:p>
            <a:pPr marL="12700">
              <a:lnSpc>
                <a:spcPct val="100000"/>
              </a:lnSpc>
            </a:pPr>
            <a:r>
              <a:rPr sz="1400" spc="-5" dirty="0">
                <a:latin typeface="宋体"/>
                <a:cs typeface="宋体"/>
              </a:rPr>
              <a:t>不</a:t>
            </a:r>
            <a:r>
              <a:rPr sz="1400" dirty="0">
                <a:latin typeface="宋体"/>
                <a:cs typeface="宋体"/>
              </a:rPr>
              <a:t>买</a:t>
            </a:r>
            <a:endParaRPr sz="1400">
              <a:latin typeface="宋体"/>
              <a:cs typeface="宋体"/>
            </a:endParaRPr>
          </a:p>
        </p:txBody>
      </p:sp>
      <p:sp>
        <p:nvSpPr>
          <p:cNvPr id="19" name="object 19"/>
          <p:cNvSpPr txBox="1"/>
          <p:nvPr/>
        </p:nvSpPr>
        <p:spPr>
          <a:xfrm>
            <a:off x="4173969" y="2203544"/>
            <a:ext cx="4090035" cy="889635"/>
          </a:xfrm>
          <a:prstGeom prst="rect">
            <a:avLst/>
          </a:prstGeom>
        </p:spPr>
        <p:txBody>
          <a:bodyPr vert="horz" wrap="square" lIns="0" tIns="0" rIns="0" bIns="0" rtlCol="0">
            <a:spAutoFit/>
          </a:bodyPr>
          <a:lstStyle/>
          <a:p>
            <a:pPr marL="12700" marR="5080" algn="just">
              <a:lnSpc>
                <a:spcPct val="100000"/>
              </a:lnSpc>
            </a:pPr>
            <a:r>
              <a:rPr sz="2000" spc="-5" dirty="0">
                <a:latin typeface="宋体"/>
                <a:cs typeface="宋体"/>
              </a:rPr>
              <a:t>决策树中最上面的结点称为根结点</a:t>
            </a:r>
            <a:r>
              <a:rPr sz="2000" dirty="0">
                <a:latin typeface="宋体"/>
                <a:cs typeface="宋体"/>
              </a:rPr>
              <a:t>。 </a:t>
            </a:r>
            <a:r>
              <a:rPr sz="2000" spc="-5" dirty="0">
                <a:latin typeface="宋体"/>
                <a:cs typeface="宋体"/>
              </a:rPr>
              <a:t>是整个决策树的开始。每个分支是</a:t>
            </a:r>
            <a:r>
              <a:rPr sz="2000" dirty="0">
                <a:latin typeface="宋体"/>
                <a:cs typeface="宋体"/>
              </a:rPr>
              <a:t>一 </a:t>
            </a:r>
            <a:r>
              <a:rPr sz="2000" spc="-5" dirty="0">
                <a:latin typeface="宋体"/>
                <a:cs typeface="宋体"/>
              </a:rPr>
              <a:t>个新的决策结点，或者是树的叶子</a:t>
            </a:r>
            <a:r>
              <a:rPr sz="2000" dirty="0">
                <a:latin typeface="宋体"/>
                <a:cs typeface="宋体"/>
              </a:rPr>
              <a:t>。</a:t>
            </a:r>
            <a:endParaRPr sz="2000">
              <a:latin typeface="宋体"/>
              <a:cs typeface="宋体"/>
            </a:endParaRPr>
          </a:p>
        </p:txBody>
      </p:sp>
      <p:sp>
        <p:nvSpPr>
          <p:cNvPr id="20" name="object 20"/>
          <p:cNvSpPr txBox="1"/>
          <p:nvPr/>
        </p:nvSpPr>
        <p:spPr>
          <a:xfrm>
            <a:off x="4173969" y="3117944"/>
            <a:ext cx="4154804" cy="889635"/>
          </a:xfrm>
          <a:prstGeom prst="rect">
            <a:avLst/>
          </a:prstGeom>
        </p:spPr>
        <p:txBody>
          <a:bodyPr vert="horz" wrap="square" lIns="0" tIns="0" rIns="0" bIns="0" rtlCol="0">
            <a:spAutoFit/>
          </a:bodyPr>
          <a:lstStyle/>
          <a:p>
            <a:pPr marL="12700" marR="5080">
              <a:lnSpc>
                <a:spcPct val="100000"/>
              </a:lnSpc>
            </a:pPr>
            <a:r>
              <a:rPr sz="2000" spc="-5" dirty="0">
                <a:latin typeface="宋体"/>
                <a:cs typeface="宋体"/>
              </a:rPr>
              <a:t>每个决策结点代表一个问题或者决策</a:t>
            </a:r>
            <a:r>
              <a:rPr sz="2000" spc="-5" dirty="0">
                <a:latin typeface="Constantia"/>
                <a:cs typeface="Constantia"/>
              </a:rPr>
              <a:t>. </a:t>
            </a:r>
            <a:r>
              <a:rPr sz="2000" spc="-5" dirty="0">
                <a:latin typeface="宋体"/>
                <a:cs typeface="宋体"/>
              </a:rPr>
              <a:t>通常对应待分类对象的属性</a:t>
            </a:r>
            <a:r>
              <a:rPr sz="2000" dirty="0">
                <a:latin typeface="宋体"/>
                <a:cs typeface="宋体"/>
              </a:rPr>
              <a:t>。 </a:t>
            </a:r>
            <a:r>
              <a:rPr sz="2000" spc="-5" dirty="0">
                <a:latin typeface="宋体"/>
                <a:cs typeface="宋体"/>
              </a:rPr>
              <a:t>每个叶结点代表一种可能的分类结</a:t>
            </a:r>
            <a:r>
              <a:rPr sz="2000" dirty="0">
                <a:latin typeface="宋体"/>
                <a:cs typeface="宋体"/>
              </a:rPr>
              <a:t>果</a:t>
            </a:r>
            <a:endParaRPr sz="2000">
              <a:latin typeface="宋体"/>
              <a:cs typeface="宋体"/>
            </a:endParaRPr>
          </a:p>
        </p:txBody>
      </p:sp>
      <p:sp>
        <p:nvSpPr>
          <p:cNvPr id="21" name="object 21"/>
          <p:cNvSpPr txBox="1"/>
          <p:nvPr/>
        </p:nvSpPr>
        <p:spPr>
          <a:xfrm>
            <a:off x="318173" y="5162987"/>
            <a:ext cx="7392034" cy="1202690"/>
          </a:xfrm>
          <a:prstGeom prst="rect">
            <a:avLst/>
          </a:prstGeom>
        </p:spPr>
        <p:txBody>
          <a:bodyPr vert="horz" wrap="square" lIns="0" tIns="0" rIns="0" bIns="0" rtlCol="0">
            <a:spAutoFit/>
          </a:bodyPr>
          <a:lstStyle/>
          <a:p>
            <a:pPr marL="12700" marR="5080" indent="457200">
              <a:lnSpc>
                <a:spcPct val="100899"/>
              </a:lnSpc>
            </a:pPr>
            <a:r>
              <a:rPr sz="2000" spc="-5" dirty="0">
                <a:latin typeface="宋体"/>
                <a:cs typeface="宋体"/>
              </a:rPr>
              <a:t>在沿着决策树从上到下的遍历过程中，在每个结点都有一</a:t>
            </a:r>
            <a:r>
              <a:rPr sz="2000" dirty="0">
                <a:latin typeface="宋体"/>
                <a:cs typeface="宋体"/>
              </a:rPr>
              <a:t>个 </a:t>
            </a:r>
            <a:r>
              <a:rPr sz="2000" spc="-5" dirty="0">
                <a:latin typeface="宋体"/>
                <a:cs typeface="宋体"/>
              </a:rPr>
              <a:t>测试。对每个结点上问题的不同测试输出导致不同的分枝，最</a:t>
            </a:r>
            <a:r>
              <a:rPr sz="2000" dirty="0">
                <a:latin typeface="宋体"/>
                <a:cs typeface="宋体"/>
              </a:rPr>
              <a:t>后 </a:t>
            </a:r>
            <a:r>
              <a:rPr sz="2000" spc="-5" dirty="0">
                <a:latin typeface="宋体"/>
                <a:cs typeface="宋体"/>
              </a:rPr>
              <a:t>会达到一个叶子结点。这一过程就是利用决策树进行分类的过程</a:t>
            </a:r>
            <a:r>
              <a:rPr sz="2000" dirty="0">
                <a:latin typeface="宋体"/>
                <a:cs typeface="宋体"/>
              </a:rPr>
              <a:t>， </a:t>
            </a:r>
            <a:r>
              <a:rPr sz="2000" spc="-5" dirty="0">
                <a:latin typeface="宋体"/>
                <a:cs typeface="宋体"/>
              </a:rPr>
              <a:t>利用若干个变量来判断属性的类</a:t>
            </a:r>
            <a:r>
              <a:rPr sz="2000" dirty="0">
                <a:latin typeface="宋体"/>
                <a:cs typeface="宋体"/>
              </a:rPr>
              <a:t>别</a:t>
            </a:r>
            <a:endParaRPr sz="2000">
              <a:latin typeface="宋体"/>
              <a:cs typeface="宋体"/>
            </a:endParaRPr>
          </a:p>
        </p:txBody>
      </p:sp>
      <p:sp>
        <p:nvSpPr>
          <p:cNvPr id="22" name="object 22"/>
          <p:cNvSpPr txBox="1"/>
          <p:nvPr/>
        </p:nvSpPr>
        <p:spPr>
          <a:xfrm>
            <a:off x="424815" y="228600"/>
            <a:ext cx="41402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决策树的表示</a:t>
            </a:r>
            <a:endParaRPr sz="5400">
              <a:latin typeface="微软雅黑"/>
              <a:cs typeface="微软雅黑"/>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决策树与条件概率分</a:t>
            </a:r>
            <a:r>
              <a:rPr dirty="0">
                <a:latin typeface="微软雅黑"/>
                <a:cs typeface="微软雅黑"/>
              </a:rPr>
              <a:t>布</a:t>
            </a:r>
          </a:p>
        </p:txBody>
      </p:sp>
      <p:sp>
        <p:nvSpPr>
          <p:cNvPr id="3" name="object 3"/>
          <p:cNvSpPr txBox="1"/>
          <p:nvPr/>
        </p:nvSpPr>
        <p:spPr>
          <a:xfrm>
            <a:off x="402272" y="1557976"/>
            <a:ext cx="8264525" cy="334073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决策树表示给定特征条件下类的条件概率分布</a:t>
            </a:r>
            <a:r>
              <a:rPr sz="2600" dirty="0">
                <a:latin typeface="宋体"/>
                <a:cs typeface="宋体"/>
              </a:rPr>
              <a:t>。</a:t>
            </a:r>
            <a:endParaRPr sz="2600">
              <a:latin typeface="宋体"/>
              <a:cs typeface="宋体"/>
            </a:endParaRPr>
          </a:p>
          <a:p>
            <a:pPr marL="287020" marR="44450" indent="-274320" algn="just">
              <a:lnSpc>
                <a:spcPct val="100000"/>
              </a:lnSpc>
              <a:spcBef>
                <a:spcPts val="615"/>
              </a:spcBef>
            </a:pPr>
            <a:r>
              <a:rPr sz="2450" dirty="0">
                <a:solidFill>
                  <a:srgbClr val="33BC55"/>
                </a:solidFill>
                <a:latin typeface="Arial"/>
                <a:cs typeface="Arial"/>
              </a:rPr>
              <a:t></a:t>
            </a:r>
            <a:r>
              <a:rPr sz="2600" spc="-5" dirty="0">
                <a:latin typeface="宋体"/>
                <a:cs typeface="宋体"/>
              </a:rPr>
              <a:t>条件概率分布定义在特征空间的一个划分</a:t>
            </a:r>
            <a:r>
              <a:rPr sz="2600" spc="-10" dirty="0">
                <a:latin typeface="Constantia"/>
                <a:cs typeface="Constantia"/>
              </a:rPr>
              <a:t>(</a:t>
            </a:r>
            <a:r>
              <a:rPr sz="2600" spc="-5" dirty="0">
                <a:latin typeface="Constantia"/>
                <a:cs typeface="Constantia"/>
              </a:rPr>
              <a:t>p</a:t>
            </a:r>
            <a:r>
              <a:rPr sz="2600" spc="-15" dirty="0">
                <a:latin typeface="Constantia"/>
                <a:cs typeface="Constantia"/>
              </a:rPr>
              <a:t>a</a:t>
            </a:r>
            <a:r>
              <a:rPr sz="2600" spc="-5" dirty="0">
                <a:latin typeface="Constantia"/>
                <a:cs typeface="Constantia"/>
              </a:rPr>
              <a:t>r</a:t>
            </a:r>
            <a:r>
              <a:rPr sz="2600" dirty="0">
                <a:latin typeface="Constantia"/>
                <a:cs typeface="Constantia"/>
              </a:rPr>
              <a:t>t</a:t>
            </a:r>
            <a:r>
              <a:rPr sz="2600" spc="-5" dirty="0">
                <a:latin typeface="Constantia"/>
                <a:cs typeface="Constantia"/>
              </a:rPr>
              <a:t>i</a:t>
            </a:r>
            <a:r>
              <a:rPr sz="2600" dirty="0">
                <a:latin typeface="Constantia"/>
                <a:cs typeface="Constantia"/>
              </a:rPr>
              <a:t>t</a:t>
            </a:r>
            <a:r>
              <a:rPr sz="2600" spc="-5" dirty="0">
                <a:latin typeface="Constantia"/>
                <a:cs typeface="Constantia"/>
              </a:rPr>
              <a:t>ion</a:t>
            </a:r>
            <a:r>
              <a:rPr sz="2600" spc="-10" dirty="0">
                <a:latin typeface="Constantia"/>
                <a:cs typeface="Constantia"/>
              </a:rPr>
              <a:t>)</a:t>
            </a:r>
            <a:r>
              <a:rPr sz="2600" spc="-5" dirty="0">
                <a:latin typeface="宋体"/>
                <a:cs typeface="宋体"/>
              </a:rPr>
              <a:t>上</a:t>
            </a:r>
            <a:r>
              <a:rPr sz="2600" spc="-10" dirty="0">
                <a:latin typeface="Constantia"/>
                <a:cs typeface="Constantia"/>
              </a:rPr>
              <a:t>. </a:t>
            </a:r>
            <a:r>
              <a:rPr sz="2600" spc="-5" dirty="0">
                <a:latin typeface="宋体"/>
                <a:cs typeface="宋体"/>
              </a:rPr>
              <a:t>将特征空间划分为互不相交的单元</a:t>
            </a:r>
            <a:r>
              <a:rPr sz="2600" spc="-10" dirty="0">
                <a:latin typeface="Constantia"/>
                <a:cs typeface="Constantia"/>
              </a:rPr>
              <a:t>(</a:t>
            </a:r>
            <a:r>
              <a:rPr sz="2600" spc="-60" dirty="0">
                <a:latin typeface="Constantia"/>
                <a:cs typeface="Constantia"/>
              </a:rPr>
              <a:t>c</a:t>
            </a:r>
            <a:r>
              <a:rPr sz="2600" spc="-5" dirty="0">
                <a:latin typeface="Constantia"/>
                <a:cs typeface="Constantia"/>
              </a:rPr>
              <a:t>e</a:t>
            </a:r>
            <a:r>
              <a:rPr sz="2600" spc="-10" dirty="0">
                <a:latin typeface="Constantia"/>
                <a:cs typeface="Constantia"/>
              </a:rPr>
              <a:t>ll)</a:t>
            </a:r>
            <a:r>
              <a:rPr sz="2600" spc="-5" dirty="0">
                <a:latin typeface="宋体"/>
                <a:cs typeface="宋体"/>
              </a:rPr>
              <a:t>或区域</a:t>
            </a:r>
            <a:r>
              <a:rPr sz="2600" spc="-10" dirty="0">
                <a:latin typeface="Constantia"/>
                <a:cs typeface="Constantia"/>
              </a:rPr>
              <a:t>(</a:t>
            </a:r>
            <a:r>
              <a:rPr sz="2600" spc="-45" dirty="0">
                <a:latin typeface="Constantia"/>
                <a:cs typeface="Constantia"/>
              </a:rPr>
              <a:t>r</a:t>
            </a:r>
            <a:r>
              <a:rPr sz="2600" spc="-5" dirty="0">
                <a:latin typeface="Constantia"/>
                <a:cs typeface="Constantia"/>
              </a:rPr>
              <a:t>e</a:t>
            </a:r>
            <a:r>
              <a:rPr sz="2600" spc="-20" dirty="0">
                <a:latin typeface="Constantia"/>
                <a:cs typeface="Constantia"/>
              </a:rPr>
              <a:t>g</a:t>
            </a:r>
            <a:r>
              <a:rPr sz="2600" spc="-5" dirty="0">
                <a:latin typeface="Constantia"/>
                <a:cs typeface="Constantia"/>
              </a:rPr>
              <a:t>ion</a:t>
            </a:r>
            <a:r>
              <a:rPr sz="2600" spc="-10" dirty="0">
                <a:latin typeface="Constantia"/>
                <a:cs typeface="Constantia"/>
              </a:rPr>
              <a:t>), </a:t>
            </a:r>
            <a:r>
              <a:rPr sz="2600" spc="-5" dirty="0">
                <a:latin typeface="宋体"/>
                <a:cs typeface="宋体"/>
              </a:rPr>
              <a:t>并在每个单元定义一个类的概率分布就构成了一个条</a:t>
            </a:r>
            <a:r>
              <a:rPr sz="2600" dirty="0">
                <a:latin typeface="宋体"/>
                <a:cs typeface="宋体"/>
              </a:rPr>
              <a:t>件 </a:t>
            </a:r>
            <a:r>
              <a:rPr sz="2600" spc="-5" dirty="0">
                <a:latin typeface="宋体"/>
                <a:cs typeface="宋体"/>
              </a:rPr>
              <a:t>概率分布</a:t>
            </a:r>
            <a:r>
              <a:rPr sz="2600" dirty="0">
                <a:latin typeface="宋体"/>
                <a:cs typeface="宋体"/>
              </a:rPr>
              <a:t>。</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决策树的一条路径对应于划分中的一个单元</a:t>
            </a:r>
            <a:r>
              <a:rPr sz="2600" dirty="0">
                <a:latin typeface="宋体"/>
                <a:cs typeface="宋体"/>
              </a:rPr>
              <a:t>。</a:t>
            </a:r>
            <a:endParaRPr sz="2600">
              <a:latin typeface="宋体"/>
              <a:cs typeface="宋体"/>
            </a:endParaRPr>
          </a:p>
          <a:p>
            <a:pPr marL="287020" marR="5080" indent="-274320" algn="just">
              <a:lnSpc>
                <a:spcPct val="100000"/>
              </a:lnSpc>
              <a:spcBef>
                <a:spcPts val="620"/>
              </a:spcBef>
            </a:pPr>
            <a:r>
              <a:rPr sz="2450" dirty="0">
                <a:solidFill>
                  <a:srgbClr val="33BC55"/>
                </a:solidFill>
                <a:latin typeface="Arial"/>
                <a:cs typeface="Arial"/>
              </a:rPr>
              <a:t></a:t>
            </a:r>
            <a:r>
              <a:rPr sz="2600" spc="-5" dirty="0">
                <a:latin typeface="宋体"/>
                <a:cs typeface="宋体"/>
              </a:rPr>
              <a:t>决策树所表示的条件概率分布由各个单元给定条件下</a:t>
            </a:r>
            <a:r>
              <a:rPr sz="2600" dirty="0">
                <a:latin typeface="宋体"/>
                <a:cs typeface="宋体"/>
              </a:rPr>
              <a:t>类 </a:t>
            </a:r>
            <a:r>
              <a:rPr sz="2600" spc="-5" dirty="0">
                <a:latin typeface="宋体"/>
                <a:cs typeface="宋体"/>
              </a:rPr>
              <a:t>的条件概率分布组</a:t>
            </a:r>
            <a:r>
              <a:rPr sz="2600" dirty="0">
                <a:latin typeface="宋体"/>
                <a:cs typeface="宋体"/>
              </a:rPr>
              <a:t>成</a:t>
            </a:r>
            <a:endParaRPr sz="2600">
              <a:latin typeface="宋体"/>
              <a:cs typeface="宋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5769" y="314729"/>
            <a:ext cx="6376035" cy="661035"/>
          </a:xfrm>
          <a:prstGeom prst="rect">
            <a:avLst/>
          </a:prstGeom>
        </p:spPr>
        <p:txBody>
          <a:bodyPr vert="horz" wrap="square" lIns="0" tIns="0" rIns="0" bIns="0" rtlCol="0">
            <a:spAutoFit/>
          </a:bodyPr>
          <a:lstStyle/>
          <a:p>
            <a:pPr marL="12700">
              <a:lnSpc>
                <a:spcPct val="100000"/>
              </a:lnSpc>
            </a:pPr>
            <a:r>
              <a:rPr sz="5000" spc="-5" dirty="0">
                <a:solidFill>
                  <a:srgbClr val="004646"/>
                </a:solidFill>
                <a:latin typeface="微软雅黑"/>
                <a:cs typeface="微软雅黑"/>
              </a:rPr>
              <a:t>决策树与条件概率分</a:t>
            </a:r>
            <a:r>
              <a:rPr sz="5000" dirty="0">
                <a:solidFill>
                  <a:srgbClr val="004646"/>
                </a:solidFill>
                <a:latin typeface="微软雅黑"/>
                <a:cs typeface="微软雅黑"/>
              </a:rPr>
              <a:t>布</a:t>
            </a:r>
            <a:endParaRPr sz="5000">
              <a:latin typeface="微软雅黑"/>
              <a:cs typeface="微软雅黑"/>
            </a:endParaRPr>
          </a:p>
        </p:txBody>
      </p:sp>
      <p:sp>
        <p:nvSpPr>
          <p:cNvPr id="3" name="object 3"/>
          <p:cNvSpPr/>
          <p:nvPr/>
        </p:nvSpPr>
        <p:spPr>
          <a:xfrm>
            <a:off x="899160" y="986027"/>
            <a:ext cx="7347204" cy="58719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决策树与条件概率分</a:t>
            </a:r>
            <a:r>
              <a:rPr dirty="0">
                <a:latin typeface="微软雅黑"/>
                <a:cs typeface="微软雅黑"/>
              </a:rPr>
              <a:t>布</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429259" marR="5080" indent="-274320">
              <a:lnSpc>
                <a:spcPct val="100000"/>
              </a:lnSpc>
            </a:pPr>
            <a:r>
              <a:rPr sz="2450" dirty="0">
                <a:solidFill>
                  <a:srgbClr val="33BC55"/>
                </a:solidFill>
                <a:latin typeface="Arial"/>
                <a:cs typeface="Arial"/>
              </a:rPr>
              <a:t></a:t>
            </a:r>
            <a:r>
              <a:rPr spc="-5" dirty="0">
                <a:latin typeface="宋体"/>
                <a:cs typeface="宋体"/>
              </a:rPr>
              <a:t>决策树学习本质上是从训练数据集中归纳出一组分类</a:t>
            </a:r>
            <a:r>
              <a:rPr dirty="0">
                <a:latin typeface="宋体"/>
                <a:cs typeface="宋体"/>
              </a:rPr>
              <a:t>规 </a:t>
            </a:r>
            <a:r>
              <a:rPr spc="-5" dirty="0">
                <a:latin typeface="宋体"/>
                <a:cs typeface="宋体"/>
              </a:rPr>
              <a:t>则，与训练数据集不相矛盾的决策树</a:t>
            </a:r>
            <a:r>
              <a:rPr dirty="0">
                <a:latin typeface="宋体"/>
                <a:cs typeface="宋体"/>
              </a:rPr>
              <a:t>。</a:t>
            </a:r>
            <a:endParaRPr sz="2450">
              <a:latin typeface="宋体"/>
              <a:cs typeface="宋体"/>
            </a:endParaRPr>
          </a:p>
          <a:p>
            <a:pPr marL="429259" marR="5080" indent="-274320">
              <a:lnSpc>
                <a:spcPct val="100000"/>
              </a:lnSpc>
              <a:spcBef>
                <a:spcPts val="620"/>
              </a:spcBef>
            </a:pPr>
            <a:r>
              <a:rPr sz="2450" dirty="0">
                <a:solidFill>
                  <a:srgbClr val="33BC55"/>
                </a:solidFill>
                <a:latin typeface="Arial"/>
                <a:cs typeface="Arial"/>
              </a:rPr>
              <a:t></a:t>
            </a:r>
            <a:r>
              <a:rPr spc="-5" dirty="0">
                <a:latin typeface="宋体"/>
                <a:cs typeface="宋体"/>
              </a:rPr>
              <a:t>能对训练数据进行正确分类的决策树可能有多个，也</a:t>
            </a:r>
            <a:r>
              <a:rPr dirty="0">
                <a:latin typeface="宋体"/>
                <a:cs typeface="宋体"/>
              </a:rPr>
              <a:t>可 能</a:t>
            </a:r>
            <a:r>
              <a:rPr spc="-650" dirty="0">
                <a:latin typeface="宋体"/>
                <a:cs typeface="宋体"/>
              </a:rPr>
              <a:t> </a:t>
            </a:r>
            <a:r>
              <a:rPr spc="-5" dirty="0">
                <a:latin typeface="宋体"/>
                <a:cs typeface="宋体"/>
              </a:rPr>
              <a:t>一个也没有</a:t>
            </a:r>
            <a:r>
              <a:rPr spc="-10" dirty="0"/>
              <a:t>.</a:t>
            </a:r>
            <a:r>
              <a:rPr spc="-5" dirty="0">
                <a:latin typeface="宋体"/>
                <a:cs typeface="宋体"/>
              </a:rPr>
              <a:t>我们需要的是一个与训练数据矛盾较</a:t>
            </a:r>
            <a:r>
              <a:rPr dirty="0">
                <a:latin typeface="宋体"/>
                <a:cs typeface="宋体"/>
              </a:rPr>
              <a:t>小 </a:t>
            </a:r>
            <a:r>
              <a:rPr spc="-5" dirty="0">
                <a:latin typeface="宋体"/>
                <a:cs typeface="宋体"/>
              </a:rPr>
              <a:t>的决策树，同时具有很好</a:t>
            </a:r>
            <a:r>
              <a:rPr dirty="0">
                <a:latin typeface="宋体"/>
                <a:cs typeface="宋体"/>
              </a:rPr>
              <a:t>的</a:t>
            </a:r>
            <a:r>
              <a:rPr spc="-650" dirty="0">
                <a:latin typeface="宋体"/>
                <a:cs typeface="宋体"/>
              </a:rPr>
              <a:t> </a:t>
            </a:r>
            <a:r>
              <a:rPr spc="-5" dirty="0">
                <a:latin typeface="宋体"/>
                <a:cs typeface="宋体"/>
              </a:rPr>
              <a:t>泛化能力</a:t>
            </a:r>
            <a:r>
              <a:rPr spc="-10" dirty="0"/>
              <a:t>.</a:t>
            </a:r>
            <a:endParaRPr sz="2450">
              <a:latin typeface="宋体"/>
              <a:cs typeface="宋体"/>
            </a:endParaRPr>
          </a:p>
          <a:p>
            <a:pPr marL="429259" marR="250825" indent="-274320">
              <a:lnSpc>
                <a:spcPct val="100000"/>
              </a:lnSpc>
              <a:spcBef>
                <a:spcPts val="620"/>
              </a:spcBef>
            </a:pPr>
            <a:r>
              <a:rPr sz="2450" dirty="0">
                <a:solidFill>
                  <a:srgbClr val="33BC55"/>
                </a:solidFill>
                <a:latin typeface="Arial"/>
                <a:cs typeface="Arial"/>
              </a:rPr>
              <a:t></a:t>
            </a:r>
            <a:r>
              <a:rPr spc="-5" dirty="0">
                <a:latin typeface="宋体"/>
                <a:cs typeface="宋体"/>
              </a:rPr>
              <a:t>决策树学习是由训练数据集估计条件概率模型</a:t>
            </a:r>
            <a:r>
              <a:rPr spc="-10" dirty="0"/>
              <a:t>.</a:t>
            </a:r>
            <a:r>
              <a:rPr spc="-5" dirty="0">
                <a:latin typeface="宋体"/>
                <a:cs typeface="宋体"/>
              </a:rPr>
              <a:t>基于</a:t>
            </a:r>
            <a:r>
              <a:rPr dirty="0">
                <a:latin typeface="宋体"/>
                <a:cs typeface="宋体"/>
              </a:rPr>
              <a:t>特 </a:t>
            </a:r>
            <a:r>
              <a:rPr spc="-5" dirty="0">
                <a:latin typeface="宋体"/>
                <a:cs typeface="宋体"/>
              </a:rPr>
              <a:t>征空间划分的类的条件概率模型有无穷多个</a:t>
            </a:r>
            <a:r>
              <a:rPr spc="-10" dirty="0"/>
              <a:t>.</a:t>
            </a:r>
            <a:endParaRPr sz="2450">
              <a:latin typeface="宋体"/>
              <a:cs typeface="宋体"/>
            </a:endParaRPr>
          </a:p>
          <a:p>
            <a:pPr marL="429259" marR="5080" indent="-274320">
              <a:lnSpc>
                <a:spcPct val="100000"/>
              </a:lnSpc>
              <a:spcBef>
                <a:spcPts val="625"/>
              </a:spcBef>
            </a:pPr>
            <a:r>
              <a:rPr sz="2450" dirty="0">
                <a:solidFill>
                  <a:srgbClr val="33BC55"/>
                </a:solidFill>
                <a:latin typeface="Arial"/>
                <a:cs typeface="Arial"/>
              </a:rPr>
              <a:t></a:t>
            </a:r>
            <a:r>
              <a:rPr spc="-5" dirty="0">
                <a:latin typeface="宋体"/>
                <a:cs typeface="宋体"/>
              </a:rPr>
              <a:t>我们选择的条件概率模型应该不仅对训练数据有很好</a:t>
            </a:r>
            <a:r>
              <a:rPr dirty="0">
                <a:latin typeface="宋体"/>
                <a:cs typeface="宋体"/>
              </a:rPr>
              <a:t>的 </a:t>
            </a:r>
            <a:r>
              <a:rPr spc="-5" dirty="0">
                <a:latin typeface="宋体"/>
                <a:cs typeface="宋体"/>
              </a:rPr>
              <a:t>拟合，而且对未知数据有很好的预测</a:t>
            </a:r>
            <a:r>
              <a:rPr spc="-10" dirty="0"/>
              <a:t>.</a:t>
            </a:r>
            <a:endParaRPr sz="2450">
              <a:latin typeface="宋体"/>
              <a:cs typeface="宋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11871"/>
            <a:ext cx="1296035" cy="661035"/>
          </a:xfrm>
          <a:prstGeom prst="rect">
            <a:avLst/>
          </a:prstGeom>
        </p:spPr>
        <p:txBody>
          <a:bodyPr vert="horz" wrap="square" lIns="0" tIns="0" rIns="0" bIns="0" rtlCol="0">
            <a:spAutoFit/>
          </a:bodyPr>
          <a:lstStyle/>
          <a:p>
            <a:pPr marL="12700">
              <a:lnSpc>
                <a:spcPct val="100000"/>
              </a:lnSpc>
            </a:pPr>
            <a:r>
              <a:rPr sz="5000" spc="-5" dirty="0">
                <a:solidFill>
                  <a:srgbClr val="004646"/>
                </a:solidFill>
                <a:latin typeface="微软雅黑"/>
                <a:cs typeface="微软雅黑"/>
              </a:rPr>
              <a:t>目</a:t>
            </a:r>
            <a:r>
              <a:rPr sz="5000" dirty="0">
                <a:solidFill>
                  <a:srgbClr val="004646"/>
                </a:solidFill>
                <a:latin typeface="微软雅黑"/>
                <a:cs typeface="微软雅黑"/>
              </a:rPr>
              <a:t>录</a:t>
            </a:r>
            <a:endParaRPr sz="5000">
              <a:latin typeface="微软雅黑"/>
              <a:cs typeface="微软雅黑"/>
            </a:endParaRPr>
          </a:p>
        </p:txBody>
      </p:sp>
      <p:sp>
        <p:nvSpPr>
          <p:cNvPr id="3" name="object 3"/>
          <p:cNvSpPr txBox="1"/>
          <p:nvPr/>
        </p:nvSpPr>
        <p:spPr>
          <a:xfrm>
            <a:off x="402272" y="1512256"/>
            <a:ext cx="3181985" cy="387985"/>
          </a:xfrm>
          <a:prstGeom prst="rect">
            <a:avLst/>
          </a:prstGeom>
        </p:spPr>
        <p:txBody>
          <a:bodyPr vert="horz" wrap="square" lIns="0" tIns="0" rIns="0" bIns="0" rtlCol="0">
            <a:spAutoFit/>
          </a:bodyPr>
          <a:lstStyle/>
          <a:p>
            <a:pPr marL="12700">
              <a:lnSpc>
                <a:spcPct val="100000"/>
              </a:lnSpc>
              <a:tabLst>
                <a:tab pos="526415" algn="l"/>
              </a:tabLst>
            </a:pPr>
            <a:r>
              <a:rPr sz="2450" dirty="0">
                <a:solidFill>
                  <a:srgbClr val="33BC55"/>
                </a:solidFill>
                <a:latin typeface="Constantia"/>
                <a:cs typeface="Constantia"/>
              </a:rPr>
              <a:t>1.	</a:t>
            </a:r>
            <a:r>
              <a:rPr sz="2600" u="heavy" spc="-5" dirty="0">
                <a:solidFill>
                  <a:srgbClr val="D9BD02"/>
                </a:solidFill>
                <a:latin typeface="宋体"/>
                <a:cs typeface="宋体"/>
              </a:rPr>
              <a:t>决策树模型与学</a:t>
            </a:r>
            <a:r>
              <a:rPr sz="2600" u="heavy" dirty="0">
                <a:solidFill>
                  <a:srgbClr val="D9BD02"/>
                </a:solidFill>
                <a:latin typeface="宋体"/>
                <a:cs typeface="宋体"/>
              </a:rPr>
              <a:t>习</a:t>
            </a:r>
            <a:endParaRPr sz="2600">
              <a:latin typeface="宋体"/>
              <a:cs typeface="宋体"/>
            </a:endParaRPr>
          </a:p>
        </p:txBody>
      </p:sp>
      <p:sp>
        <p:nvSpPr>
          <p:cNvPr id="4" name="object 4"/>
          <p:cNvSpPr txBox="1"/>
          <p:nvPr/>
        </p:nvSpPr>
        <p:spPr>
          <a:xfrm>
            <a:off x="402272" y="1947231"/>
            <a:ext cx="2521585" cy="1692910"/>
          </a:xfrm>
          <a:prstGeom prst="rect">
            <a:avLst/>
          </a:prstGeom>
        </p:spPr>
        <p:txBody>
          <a:bodyPr vert="horz" wrap="square" lIns="0" tIns="0" rIns="0" bIns="0" rtlCol="0">
            <a:spAutoFit/>
          </a:bodyPr>
          <a:lstStyle/>
          <a:p>
            <a:pPr marL="12700">
              <a:lnSpc>
                <a:spcPct val="100000"/>
              </a:lnSpc>
              <a:tabLst>
                <a:tab pos="526415" algn="l"/>
              </a:tabLst>
            </a:pPr>
            <a:r>
              <a:rPr sz="2450" spc="-5" dirty="0">
                <a:solidFill>
                  <a:srgbClr val="33BC55"/>
                </a:solidFill>
                <a:latin typeface="Constantia"/>
                <a:cs typeface="Constantia"/>
              </a:rPr>
              <a:t>2</a:t>
            </a:r>
            <a:r>
              <a:rPr sz="2450" dirty="0">
                <a:solidFill>
                  <a:srgbClr val="33BC55"/>
                </a:solidFill>
                <a:latin typeface="Constantia"/>
                <a:cs typeface="Constantia"/>
              </a:rPr>
              <a:t>.	</a:t>
            </a:r>
            <a:r>
              <a:rPr sz="2600" u="heavy" spc="-5" dirty="0">
                <a:solidFill>
                  <a:srgbClr val="D9BD02"/>
                </a:solidFill>
                <a:latin typeface="宋体"/>
                <a:cs typeface="宋体"/>
              </a:rPr>
              <a:t>特征选</a:t>
            </a:r>
            <a:r>
              <a:rPr sz="2600" u="heavy" dirty="0">
                <a:solidFill>
                  <a:srgbClr val="D9BD02"/>
                </a:solidFill>
                <a:latin typeface="宋体"/>
                <a:cs typeface="宋体"/>
              </a:rPr>
              <a:t>择</a:t>
            </a:r>
            <a:endParaRPr sz="2600">
              <a:latin typeface="宋体"/>
              <a:cs typeface="宋体"/>
            </a:endParaRPr>
          </a:p>
          <a:p>
            <a:pPr marL="12700">
              <a:lnSpc>
                <a:spcPct val="100000"/>
              </a:lnSpc>
              <a:spcBef>
                <a:spcPts val="305"/>
              </a:spcBef>
              <a:tabLst>
                <a:tab pos="526415" algn="l"/>
              </a:tabLst>
            </a:pPr>
            <a:r>
              <a:rPr sz="2450" dirty="0">
                <a:solidFill>
                  <a:srgbClr val="33BC55"/>
                </a:solidFill>
                <a:latin typeface="Constantia"/>
                <a:cs typeface="Constantia"/>
              </a:rPr>
              <a:t>3.	</a:t>
            </a:r>
            <a:r>
              <a:rPr sz="2600" u="heavy" spc="-5" dirty="0">
                <a:solidFill>
                  <a:srgbClr val="D9BD02"/>
                </a:solidFill>
                <a:latin typeface="宋体"/>
                <a:cs typeface="宋体"/>
              </a:rPr>
              <a:t>决策树的生</a:t>
            </a:r>
            <a:r>
              <a:rPr sz="2600" u="heavy" dirty="0">
                <a:solidFill>
                  <a:srgbClr val="D9BD02"/>
                </a:solidFill>
                <a:latin typeface="宋体"/>
                <a:cs typeface="宋体"/>
              </a:rPr>
              <a:t>成</a:t>
            </a:r>
            <a:endParaRPr sz="2600">
              <a:latin typeface="宋体"/>
              <a:cs typeface="宋体"/>
            </a:endParaRPr>
          </a:p>
          <a:p>
            <a:pPr marL="12700">
              <a:lnSpc>
                <a:spcPct val="100000"/>
              </a:lnSpc>
              <a:spcBef>
                <a:spcPts val="305"/>
              </a:spcBef>
              <a:tabLst>
                <a:tab pos="526415" algn="l"/>
              </a:tabLst>
            </a:pPr>
            <a:r>
              <a:rPr sz="2450" dirty="0">
                <a:solidFill>
                  <a:srgbClr val="33BC55"/>
                </a:solidFill>
                <a:latin typeface="Constantia"/>
                <a:cs typeface="Constantia"/>
              </a:rPr>
              <a:t>4.	</a:t>
            </a:r>
            <a:r>
              <a:rPr sz="2600" u="heavy" spc="-5" dirty="0">
                <a:solidFill>
                  <a:srgbClr val="D9BD02"/>
                </a:solidFill>
                <a:latin typeface="宋体"/>
                <a:cs typeface="宋体"/>
              </a:rPr>
              <a:t>决策树的剪</a:t>
            </a:r>
            <a:r>
              <a:rPr sz="2600" u="heavy" dirty="0">
                <a:solidFill>
                  <a:srgbClr val="D9BD02"/>
                </a:solidFill>
                <a:latin typeface="宋体"/>
                <a:cs typeface="宋体"/>
              </a:rPr>
              <a:t>枝</a:t>
            </a:r>
            <a:endParaRPr sz="2600">
              <a:latin typeface="宋体"/>
              <a:cs typeface="宋体"/>
            </a:endParaRPr>
          </a:p>
          <a:p>
            <a:pPr marL="12700">
              <a:lnSpc>
                <a:spcPct val="100000"/>
              </a:lnSpc>
              <a:spcBef>
                <a:spcPts val="305"/>
              </a:spcBef>
              <a:tabLst>
                <a:tab pos="526415" algn="l"/>
              </a:tabLst>
            </a:pPr>
            <a:r>
              <a:rPr sz="2450" dirty="0">
                <a:solidFill>
                  <a:srgbClr val="33BC55"/>
                </a:solidFill>
                <a:latin typeface="Constantia"/>
                <a:cs typeface="Constantia"/>
              </a:rPr>
              <a:t>5.	</a:t>
            </a:r>
            <a:r>
              <a:rPr sz="2600" u="heavy" spc="-5" dirty="0">
                <a:solidFill>
                  <a:srgbClr val="D9BD02"/>
                </a:solidFill>
                <a:latin typeface="宋体"/>
                <a:cs typeface="宋体"/>
              </a:rPr>
              <a:t>ＣＡＲＴ算</a:t>
            </a:r>
            <a:r>
              <a:rPr sz="2600" u="heavy" dirty="0">
                <a:solidFill>
                  <a:srgbClr val="D9BD02"/>
                </a:solidFill>
                <a:latin typeface="宋体"/>
                <a:cs typeface="宋体"/>
              </a:rPr>
              <a:t>法</a:t>
            </a:r>
            <a:endParaRPr sz="2600">
              <a:latin typeface="宋体"/>
              <a:cs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二、特征选</a:t>
            </a:r>
            <a:r>
              <a:rPr dirty="0">
                <a:latin typeface="微软雅黑"/>
                <a:cs typeface="微软雅黑"/>
              </a:rPr>
              <a:t>择</a:t>
            </a:r>
          </a:p>
        </p:txBody>
      </p:sp>
      <p:sp>
        <p:nvSpPr>
          <p:cNvPr id="3" name="object 3"/>
          <p:cNvSpPr txBox="1"/>
          <p:nvPr/>
        </p:nvSpPr>
        <p:spPr>
          <a:xfrm>
            <a:off x="402272" y="1557341"/>
            <a:ext cx="2887980" cy="81978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决策树的</a:t>
            </a:r>
            <a:r>
              <a:rPr sz="2600" spc="-5" dirty="0">
                <a:latin typeface="Constantia"/>
                <a:cs typeface="Constantia"/>
              </a:rPr>
              <a:t>CL</a:t>
            </a:r>
            <a:r>
              <a:rPr sz="2600" spc="-20" dirty="0">
                <a:latin typeface="Constantia"/>
                <a:cs typeface="Constantia"/>
              </a:rPr>
              <a:t>S</a:t>
            </a:r>
            <a:r>
              <a:rPr sz="2600" spc="-5" dirty="0">
                <a:latin typeface="宋体"/>
                <a:cs typeface="宋体"/>
              </a:rPr>
              <a:t>算</a:t>
            </a:r>
            <a:r>
              <a:rPr sz="2600" dirty="0">
                <a:latin typeface="宋体"/>
                <a:cs typeface="宋体"/>
              </a:rPr>
              <a:t>法</a:t>
            </a:r>
            <a:endParaRPr sz="2600">
              <a:latin typeface="宋体"/>
              <a:cs typeface="宋体"/>
            </a:endParaRPr>
          </a:p>
          <a:p>
            <a:pPr marL="12700">
              <a:lnSpc>
                <a:spcPts val="3070"/>
              </a:lnSpc>
              <a:spcBef>
                <a:spcPts val="625"/>
              </a:spcBef>
            </a:pPr>
            <a:r>
              <a:rPr sz="2450" dirty="0">
                <a:solidFill>
                  <a:srgbClr val="33BC55"/>
                </a:solidFill>
                <a:latin typeface="Arial"/>
                <a:cs typeface="Arial"/>
              </a:rPr>
              <a:t></a:t>
            </a:r>
            <a:r>
              <a:rPr sz="2600" spc="-5" dirty="0">
                <a:latin typeface="宋体"/>
                <a:cs typeface="宋体"/>
              </a:rPr>
              <a:t>信息增</a:t>
            </a:r>
            <a:r>
              <a:rPr sz="2600" dirty="0">
                <a:latin typeface="宋体"/>
                <a:cs typeface="宋体"/>
              </a:rPr>
              <a:t>益</a:t>
            </a:r>
            <a:endParaRPr sz="2600">
              <a:latin typeface="宋体"/>
              <a:cs typeface="宋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2996" y="461265"/>
            <a:ext cx="442341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sp>
        <p:nvSpPr>
          <p:cNvPr id="3" name="object 3"/>
          <p:cNvSpPr txBox="1"/>
          <p:nvPr/>
        </p:nvSpPr>
        <p:spPr>
          <a:xfrm>
            <a:off x="449021" y="1512891"/>
            <a:ext cx="8211820" cy="499111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Constantia"/>
                <a:cs typeface="Constantia"/>
              </a:rPr>
              <a:t>CL</a:t>
            </a:r>
            <a:r>
              <a:rPr sz="2600" spc="-20" dirty="0">
                <a:latin typeface="Constantia"/>
                <a:cs typeface="Constantia"/>
              </a:rPr>
              <a:t>S</a:t>
            </a:r>
            <a:r>
              <a:rPr sz="2600" spc="-5" dirty="0">
                <a:latin typeface="宋体"/>
                <a:cs typeface="宋体"/>
              </a:rPr>
              <a:t>（</a:t>
            </a:r>
            <a:r>
              <a:rPr sz="2600" spc="-40" dirty="0">
                <a:latin typeface="Constantia"/>
                <a:cs typeface="Constantia"/>
              </a:rPr>
              <a:t>C</a:t>
            </a:r>
            <a:r>
              <a:rPr sz="2600" spc="-5" dirty="0">
                <a:latin typeface="Constantia"/>
                <a:cs typeface="Constantia"/>
              </a:rPr>
              <a:t>on</a:t>
            </a:r>
            <a:r>
              <a:rPr sz="2600" spc="-60" dirty="0">
                <a:latin typeface="Constantia"/>
                <a:cs typeface="Constantia"/>
              </a:rPr>
              <a:t>c</a:t>
            </a:r>
            <a:r>
              <a:rPr sz="2600" spc="-5" dirty="0">
                <a:latin typeface="Constantia"/>
                <a:cs typeface="Constantia"/>
              </a:rPr>
              <a:t>ep</a:t>
            </a:r>
            <a:r>
              <a:rPr sz="2600" dirty="0">
                <a:latin typeface="Constantia"/>
                <a:cs typeface="Constantia"/>
              </a:rPr>
              <a:t>t</a:t>
            </a:r>
            <a:r>
              <a:rPr sz="2600" spc="-65" dirty="0">
                <a:latin typeface="Constantia"/>
                <a:cs typeface="Constantia"/>
              </a:rPr>
              <a:t> </a:t>
            </a:r>
            <a:r>
              <a:rPr sz="2600" spc="25" dirty="0">
                <a:latin typeface="Constantia"/>
                <a:cs typeface="Constantia"/>
              </a:rPr>
              <a:t>L</a:t>
            </a:r>
            <a:r>
              <a:rPr sz="2600" spc="-5" dirty="0">
                <a:latin typeface="Constantia"/>
                <a:cs typeface="Constantia"/>
              </a:rPr>
              <a:t>e</a:t>
            </a:r>
            <a:r>
              <a:rPr sz="2600" spc="-15" dirty="0">
                <a:latin typeface="Constantia"/>
                <a:cs typeface="Constantia"/>
              </a:rPr>
              <a:t>a</a:t>
            </a:r>
            <a:r>
              <a:rPr sz="2600" spc="-5" dirty="0">
                <a:latin typeface="Constantia"/>
                <a:cs typeface="Constantia"/>
              </a:rPr>
              <a:t>rnin</a:t>
            </a:r>
            <a:r>
              <a:rPr sz="2600" spc="-15" dirty="0">
                <a:latin typeface="Constantia"/>
                <a:cs typeface="Constantia"/>
              </a:rPr>
              <a:t>g</a:t>
            </a:r>
            <a:r>
              <a:rPr sz="2600" dirty="0">
                <a:latin typeface="Constantia"/>
                <a:cs typeface="Constantia"/>
              </a:rPr>
              <a:t> </a:t>
            </a:r>
            <a:r>
              <a:rPr sz="2600" spc="-80" dirty="0">
                <a:latin typeface="Constantia"/>
                <a:cs typeface="Constantia"/>
              </a:rPr>
              <a:t>S</a:t>
            </a:r>
            <a:r>
              <a:rPr sz="2600" spc="-35" dirty="0">
                <a:latin typeface="Constantia"/>
                <a:cs typeface="Constantia"/>
              </a:rPr>
              <a:t>y</a:t>
            </a:r>
            <a:r>
              <a:rPr sz="2600" spc="-20" dirty="0">
                <a:latin typeface="Constantia"/>
                <a:cs typeface="Constantia"/>
              </a:rPr>
              <a:t>s</a:t>
            </a:r>
            <a:r>
              <a:rPr sz="2600" spc="-40" dirty="0">
                <a:latin typeface="Constantia"/>
                <a:cs typeface="Constantia"/>
              </a:rPr>
              <a:t>t</a:t>
            </a:r>
            <a:r>
              <a:rPr sz="2600" spc="-5" dirty="0">
                <a:latin typeface="Constantia"/>
                <a:cs typeface="Constantia"/>
              </a:rPr>
              <a:t>e</a:t>
            </a:r>
            <a:r>
              <a:rPr sz="2600" spc="-10" dirty="0">
                <a:latin typeface="Constantia"/>
                <a:cs typeface="Constantia"/>
              </a:rPr>
              <a:t>m</a:t>
            </a:r>
            <a:r>
              <a:rPr sz="2600" spc="-5" dirty="0">
                <a:latin typeface="宋体"/>
                <a:cs typeface="宋体"/>
              </a:rPr>
              <a:t>）算</a:t>
            </a:r>
            <a:r>
              <a:rPr sz="2600" dirty="0">
                <a:latin typeface="宋体"/>
                <a:cs typeface="宋体"/>
              </a:rPr>
              <a:t>法</a:t>
            </a:r>
          </a:p>
          <a:p>
            <a:pPr marL="652780" marR="5080" indent="-247015">
              <a:lnSpc>
                <a:spcPct val="100000"/>
              </a:lnSpc>
              <a:spcBef>
                <a:spcPts val="590"/>
              </a:spcBef>
            </a:pPr>
            <a:r>
              <a:rPr sz="2000" spc="40" dirty="0">
                <a:solidFill>
                  <a:srgbClr val="50742E"/>
                </a:solidFill>
                <a:latin typeface="Arial"/>
                <a:cs typeface="Arial"/>
              </a:rPr>
              <a:t></a:t>
            </a:r>
            <a:r>
              <a:rPr sz="2400" spc="40" dirty="0">
                <a:latin typeface="Constantia"/>
                <a:cs typeface="Constantia"/>
              </a:rPr>
              <a:t>C</a:t>
            </a:r>
            <a:r>
              <a:rPr sz="2400" spc="-15" dirty="0">
                <a:latin typeface="Constantia"/>
                <a:cs typeface="Constantia"/>
              </a:rPr>
              <a:t>LS</a:t>
            </a:r>
            <a:r>
              <a:rPr sz="2400" spc="-15" dirty="0">
                <a:latin typeface="宋体"/>
                <a:cs typeface="宋体"/>
              </a:rPr>
              <a:t>算法是早期的决策树学习算法。它是许多决策树学习 算法的基础</a:t>
            </a:r>
            <a:endParaRPr sz="2400" dirty="0">
              <a:latin typeface="宋体"/>
              <a:cs typeface="宋体"/>
            </a:endParaRPr>
          </a:p>
          <a:p>
            <a:pPr marL="12700">
              <a:lnSpc>
                <a:spcPct val="100000"/>
              </a:lnSpc>
              <a:spcBef>
                <a:spcPts val="605"/>
              </a:spcBef>
            </a:pPr>
            <a:r>
              <a:rPr sz="2450" dirty="0">
                <a:solidFill>
                  <a:srgbClr val="33BC55"/>
                </a:solidFill>
                <a:latin typeface="Arial"/>
                <a:cs typeface="Arial"/>
              </a:rPr>
              <a:t></a:t>
            </a:r>
            <a:r>
              <a:rPr sz="2600" spc="-5" dirty="0">
                <a:latin typeface="Constantia"/>
                <a:cs typeface="Constantia"/>
              </a:rPr>
              <a:t>CL</a:t>
            </a:r>
            <a:r>
              <a:rPr sz="2600" spc="-20" dirty="0">
                <a:latin typeface="Constantia"/>
                <a:cs typeface="Constantia"/>
              </a:rPr>
              <a:t>S</a:t>
            </a:r>
            <a:r>
              <a:rPr sz="2600" spc="-5" dirty="0">
                <a:latin typeface="宋体"/>
                <a:cs typeface="宋体"/>
              </a:rPr>
              <a:t>基本思</a:t>
            </a:r>
            <a:r>
              <a:rPr sz="2600" dirty="0">
                <a:latin typeface="宋体"/>
                <a:cs typeface="宋体"/>
              </a:rPr>
              <a:t>想</a:t>
            </a:r>
          </a:p>
          <a:p>
            <a:pPr marL="652780" marR="224154" indent="-247015" algn="just">
              <a:lnSpc>
                <a:spcPct val="100000"/>
              </a:lnSpc>
              <a:spcBef>
                <a:spcPts val="590"/>
              </a:spcBef>
            </a:pPr>
            <a:r>
              <a:rPr sz="2000" spc="40" dirty="0">
                <a:solidFill>
                  <a:srgbClr val="50742E"/>
                </a:solidFill>
                <a:latin typeface="Arial"/>
                <a:cs typeface="Arial"/>
              </a:rPr>
              <a:t></a:t>
            </a:r>
            <a:r>
              <a:rPr sz="2400" spc="40" dirty="0">
                <a:latin typeface="宋体"/>
                <a:cs typeface="宋体"/>
              </a:rPr>
              <a:t>从一棵空决策树开始，选择某一属性（分类属性）</a:t>
            </a:r>
            <a:r>
              <a:rPr sz="2400" spc="40" dirty="0" smtClean="0">
                <a:latin typeface="宋体"/>
                <a:cs typeface="宋体"/>
              </a:rPr>
              <a:t>作为测试属性</a:t>
            </a:r>
            <a:r>
              <a:rPr sz="2400" spc="40" dirty="0">
                <a:latin typeface="宋体"/>
                <a:cs typeface="宋体"/>
              </a:rPr>
              <a:t>。</a:t>
            </a:r>
            <a:r>
              <a:rPr sz="2400" spc="-5" dirty="0">
                <a:latin typeface="宋体"/>
                <a:cs typeface="宋体"/>
              </a:rPr>
              <a:t>该</a:t>
            </a:r>
            <a:r>
              <a:rPr sz="2400" dirty="0">
                <a:latin typeface="宋体"/>
                <a:cs typeface="宋体"/>
              </a:rPr>
              <a:t>测试属性对应决策树中的决策结点。</a:t>
            </a:r>
            <a:r>
              <a:rPr sz="2400" dirty="0" smtClean="0">
                <a:latin typeface="宋体"/>
                <a:cs typeface="宋体"/>
              </a:rPr>
              <a:t>根据该属性的</a:t>
            </a:r>
            <a:r>
              <a:rPr sz="2400" spc="-5" dirty="0" smtClean="0">
                <a:latin typeface="宋体"/>
                <a:cs typeface="宋体"/>
              </a:rPr>
              <a:t>值</a:t>
            </a:r>
            <a:r>
              <a:rPr sz="2400" dirty="0" smtClean="0">
                <a:latin typeface="宋体"/>
                <a:cs typeface="宋体"/>
              </a:rPr>
              <a:t>的不同</a:t>
            </a:r>
            <a:r>
              <a:rPr sz="2400" dirty="0">
                <a:latin typeface="宋体"/>
                <a:cs typeface="宋体"/>
              </a:rPr>
              <a:t>，可将训练样本分成相应的子集：</a:t>
            </a:r>
          </a:p>
          <a:p>
            <a:pPr marL="927100" marR="76200" indent="-247015" algn="just">
              <a:lnSpc>
                <a:spcPct val="100000"/>
              </a:lnSpc>
              <a:spcBef>
                <a:spcPts val="520"/>
              </a:spcBef>
            </a:pPr>
            <a:r>
              <a:rPr sz="1450" spc="10" dirty="0">
                <a:solidFill>
                  <a:srgbClr val="258768"/>
                </a:solidFill>
                <a:latin typeface="Arial"/>
                <a:cs typeface="Arial"/>
              </a:rPr>
              <a:t></a:t>
            </a:r>
            <a:r>
              <a:rPr sz="1450" spc="65" dirty="0">
                <a:solidFill>
                  <a:srgbClr val="258768"/>
                </a:solidFill>
                <a:latin typeface="Arial"/>
                <a:cs typeface="Arial"/>
              </a:rPr>
              <a:t> </a:t>
            </a:r>
            <a:r>
              <a:rPr sz="2100" dirty="0">
                <a:latin typeface="宋体"/>
                <a:cs typeface="宋体"/>
              </a:rPr>
              <a:t>如</a:t>
            </a:r>
            <a:r>
              <a:rPr sz="2100" spc="-5" dirty="0">
                <a:latin typeface="宋体"/>
                <a:cs typeface="宋体"/>
              </a:rPr>
              <a:t>果</a:t>
            </a:r>
            <a:r>
              <a:rPr sz="2100" dirty="0">
                <a:latin typeface="宋体"/>
                <a:cs typeface="宋体"/>
              </a:rPr>
              <a:t>该子集为空，或该子集中的样本属于同一个类，则该子集 为叶结</a:t>
            </a:r>
            <a:r>
              <a:rPr sz="2100" spc="-5" dirty="0">
                <a:latin typeface="宋体"/>
                <a:cs typeface="宋体"/>
              </a:rPr>
              <a:t>点</a:t>
            </a:r>
            <a:r>
              <a:rPr sz="2100" dirty="0">
                <a:latin typeface="宋体"/>
                <a:cs typeface="宋体"/>
              </a:rPr>
              <a:t>，</a:t>
            </a:r>
          </a:p>
          <a:p>
            <a:pPr marL="927100" marR="76200" indent="-247015" algn="just">
              <a:lnSpc>
                <a:spcPct val="100000"/>
              </a:lnSpc>
              <a:spcBef>
                <a:spcPts val="500"/>
              </a:spcBef>
            </a:pPr>
            <a:r>
              <a:rPr sz="1450" spc="10" dirty="0">
                <a:solidFill>
                  <a:srgbClr val="258768"/>
                </a:solidFill>
                <a:latin typeface="Arial"/>
                <a:cs typeface="Arial"/>
              </a:rPr>
              <a:t></a:t>
            </a:r>
            <a:r>
              <a:rPr sz="1450" spc="65" dirty="0">
                <a:solidFill>
                  <a:srgbClr val="258768"/>
                </a:solidFill>
                <a:latin typeface="Arial"/>
                <a:cs typeface="Arial"/>
              </a:rPr>
              <a:t> </a:t>
            </a:r>
            <a:r>
              <a:rPr sz="2100" dirty="0">
                <a:latin typeface="宋体"/>
                <a:cs typeface="宋体"/>
              </a:rPr>
              <a:t>否</a:t>
            </a:r>
            <a:r>
              <a:rPr sz="2100" spc="-5" dirty="0">
                <a:latin typeface="宋体"/>
                <a:cs typeface="宋体"/>
              </a:rPr>
              <a:t>则</a:t>
            </a:r>
            <a:r>
              <a:rPr sz="2100" dirty="0">
                <a:latin typeface="宋体"/>
                <a:cs typeface="宋体"/>
              </a:rPr>
              <a:t>该子集对应于决策树的内部结点，即测试结点，需要选择 一个新的分</a:t>
            </a:r>
            <a:r>
              <a:rPr sz="2100" spc="-5" dirty="0">
                <a:latin typeface="宋体"/>
                <a:cs typeface="宋体"/>
              </a:rPr>
              <a:t>类</a:t>
            </a:r>
            <a:r>
              <a:rPr sz="2100" dirty="0">
                <a:latin typeface="宋体"/>
                <a:cs typeface="宋体"/>
              </a:rPr>
              <a:t>属性对该子集进行划分，直到所有的子集都为空 或者属于同一类。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2996" y="555893"/>
            <a:ext cx="4423410" cy="7467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graphicFrame>
        <p:nvGraphicFramePr>
          <p:cNvPr id="2" name="object 2"/>
          <p:cNvGraphicFramePr>
            <a:graphicFrameLocks noGrp="1"/>
          </p:cNvGraphicFramePr>
          <p:nvPr/>
        </p:nvGraphicFramePr>
        <p:xfrm>
          <a:off x="740727" y="2236152"/>
          <a:ext cx="7632699" cy="3914771"/>
        </p:xfrm>
        <a:graphic>
          <a:graphicData uri="http://schemas.openxmlformats.org/drawingml/2006/table">
            <a:tbl>
              <a:tblPr firstRow="1" bandRow="1">
                <a:tableStyleId>{2D5ABB26-0587-4C30-8999-92F81FD0307C}</a:tableStyleId>
              </a:tblPr>
              <a:tblGrid>
                <a:gridCol w="1908175"/>
                <a:gridCol w="1910079"/>
                <a:gridCol w="1906270"/>
                <a:gridCol w="1908175"/>
              </a:tblGrid>
              <a:tr h="433704">
                <a:tc>
                  <a:txBody>
                    <a:bodyPr/>
                    <a:lstStyle/>
                    <a:p>
                      <a:pPr marR="635" algn="ctr">
                        <a:lnSpc>
                          <a:spcPct val="100000"/>
                        </a:lnSpc>
                      </a:pPr>
                      <a:r>
                        <a:rPr sz="1800" dirty="0">
                          <a:latin typeface="宋体"/>
                          <a:cs typeface="宋体"/>
                        </a:rPr>
                        <a:t>人员</a:t>
                      </a:r>
                      <a:endParaRPr sz="18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490220">
                        <a:lnSpc>
                          <a:spcPct val="100000"/>
                        </a:lnSpc>
                      </a:pPr>
                      <a:r>
                        <a:rPr sz="1800" dirty="0">
                          <a:latin typeface="宋体"/>
                          <a:cs typeface="宋体"/>
                        </a:rPr>
                        <a:t>眼睛颜色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488950">
                        <a:lnSpc>
                          <a:spcPct val="100000"/>
                        </a:lnSpc>
                      </a:pPr>
                      <a:r>
                        <a:rPr sz="1800" dirty="0">
                          <a:latin typeface="宋体"/>
                          <a:cs typeface="宋体"/>
                        </a:rPr>
                        <a:t>头发颜色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489584">
                        <a:lnSpc>
                          <a:spcPct val="100000"/>
                        </a:lnSpc>
                      </a:pPr>
                      <a:r>
                        <a:rPr sz="1800" dirty="0">
                          <a:latin typeface="宋体"/>
                          <a:cs typeface="宋体"/>
                        </a:rPr>
                        <a:t>所属人种</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1</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03885">
                        <a:lnSpc>
                          <a:spcPct val="100000"/>
                        </a:lnSpc>
                      </a:pPr>
                      <a:r>
                        <a:rPr sz="1800" dirty="0">
                          <a:latin typeface="宋体"/>
                          <a:cs typeface="宋体"/>
                        </a:rPr>
                        <a:t>黄种人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46404">
                <a:tc>
                  <a:txBody>
                    <a:bodyPr/>
                    <a:lstStyle/>
                    <a:p>
                      <a:pPr marR="635" algn="ctr">
                        <a:lnSpc>
                          <a:spcPct val="100000"/>
                        </a:lnSpc>
                      </a:pPr>
                      <a:r>
                        <a:rPr sz="1800" dirty="0">
                          <a:latin typeface="Times New Roman"/>
                          <a:cs typeface="Times New Roman"/>
                        </a:rPr>
                        <a:t>2</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蓝色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03885">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3</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灰色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03885">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704">
                <a:tc>
                  <a:txBody>
                    <a:bodyPr/>
                    <a:lstStyle/>
                    <a:p>
                      <a:pPr marR="635" algn="ctr">
                        <a:lnSpc>
                          <a:spcPct val="100000"/>
                        </a:lnSpc>
                      </a:pPr>
                      <a:r>
                        <a:rPr sz="1800" dirty="0">
                          <a:latin typeface="Times New Roman"/>
                          <a:cs typeface="Times New Roman"/>
                        </a:rPr>
                        <a:t>4</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蓝色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红色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03885">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5</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灰色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红色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03885">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704">
                <a:tc>
                  <a:txBody>
                    <a:bodyPr/>
                    <a:lstStyle/>
                    <a:p>
                      <a:pPr marR="635" algn="ctr">
                        <a:lnSpc>
                          <a:spcPct val="100000"/>
                        </a:lnSpc>
                      </a:pPr>
                      <a:r>
                        <a:rPr sz="1800" dirty="0">
                          <a:latin typeface="Times New Roman"/>
                          <a:cs typeface="Times New Roman"/>
                        </a:rPr>
                        <a:t>6</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985" algn="ctr">
                        <a:lnSpc>
                          <a:spcPct val="100000"/>
                        </a:lnSpc>
                      </a:pPr>
                      <a:r>
                        <a:rPr sz="1800" dirty="0">
                          <a:latin typeface="宋体"/>
                          <a:cs typeface="宋体"/>
                        </a:rPr>
                        <a:t>混血</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4975">
                <a:tc>
                  <a:txBody>
                    <a:bodyPr/>
                    <a:lstStyle/>
                    <a:p>
                      <a:pPr marR="635" algn="ctr">
                        <a:lnSpc>
                          <a:spcPct val="100000"/>
                        </a:lnSpc>
                      </a:pPr>
                      <a:r>
                        <a:rPr sz="1800" dirty="0">
                          <a:latin typeface="Times New Roman"/>
                          <a:cs typeface="Times New Roman"/>
                        </a:rPr>
                        <a:t>7</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灰色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6985" algn="ctr">
                        <a:lnSpc>
                          <a:spcPct val="100000"/>
                        </a:lnSpc>
                      </a:pPr>
                      <a:r>
                        <a:rPr sz="1800" dirty="0">
                          <a:latin typeface="宋体"/>
                          <a:cs typeface="宋体"/>
                        </a:rPr>
                        <a:t>混血</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8</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宋体"/>
                          <a:cs typeface="宋体"/>
                        </a:rPr>
                        <a:t>蓝色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6985" algn="ctr">
                        <a:lnSpc>
                          <a:spcPct val="100000"/>
                        </a:lnSpc>
                      </a:pPr>
                      <a:r>
                        <a:rPr sz="1800" dirty="0">
                          <a:latin typeface="宋体"/>
                          <a:cs typeface="宋体"/>
                        </a:rPr>
                        <a:t>混血</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0515" y="1436687"/>
            <a:ext cx="1854200" cy="304800"/>
          </a:xfrm>
          <a:prstGeom prst="rect">
            <a:avLst/>
          </a:prstGeom>
        </p:spPr>
        <p:txBody>
          <a:bodyPr vert="horz" wrap="square" lIns="0" tIns="0" rIns="0" bIns="0" rtlCol="0">
            <a:spAutoFit/>
          </a:bodyPr>
          <a:lstStyle/>
          <a:p>
            <a:pPr marL="12700">
              <a:lnSpc>
                <a:spcPts val="2740"/>
              </a:lnSpc>
            </a:pPr>
            <a:r>
              <a:rPr sz="2400" dirty="0">
                <a:latin typeface="宋体"/>
                <a:cs typeface="宋体"/>
              </a:rPr>
              <a:t>决策树的构建</a:t>
            </a:r>
            <a:endParaRPr sz="2400">
              <a:latin typeface="宋体"/>
              <a:cs typeface="宋体"/>
            </a:endParaRPr>
          </a:p>
        </p:txBody>
      </p:sp>
      <p:sp>
        <p:nvSpPr>
          <p:cNvPr id="4" name="object 4"/>
          <p:cNvSpPr/>
          <p:nvPr/>
        </p:nvSpPr>
        <p:spPr>
          <a:xfrm>
            <a:off x="4495800" y="1768589"/>
            <a:ext cx="4616450" cy="231192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478511" y="2002145"/>
            <a:ext cx="9398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眼睛颜色</a:t>
            </a:r>
            <a:endParaRPr sz="1800">
              <a:latin typeface="宋体"/>
              <a:cs typeface="宋体"/>
            </a:endParaRPr>
          </a:p>
        </p:txBody>
      </p:sp>
      <p:sp>
        <p:nvSpPr>
          <p:cNvPr id="6" name="object 6"/>
          <p:cNvSpPr txBox="1"/>
          <p:nvPr/>
        </p:nvSpPr>
        <p:spPr>
          <a:xfrm>
            <a:off x="4917401" y="3369376"/>
            <a:ext cx="607695" cy="279400"/>
          </a:xfrm>
          <a:prstGeom prst="rect">
            <a:avLst/>
          </a:prstGeom>
        </p:spPr>
        <p:txBody>
          <a:bodyPr vert="horz" wrap="square" lIns="0" tIns="0" rIns="0" bIns="0" rtlCol="0">
            <a:spAutoFit/>
          </a:bodyPr>
          <a:lstStyle/>
          <a:p>
            <a:pPr marL="12700">
              <a:lnSpc>
                <a:spcPct val="100000"/>
              </a:lnSpc>
            </a:pPr>
            <a:r>
              <a:rPr sz="1800" spc="-5" dirty="0">
                <a:latin typeface="Constantia"/>
                <a:cs typeface="Constantia"/>
              </a:rPr>
              <a:t>[</a:t>
            </a:r>
            <a:r>
              <a:rPr sz="1800" spc="-10" dirty="0">
                <a:latin typeface="Constantia"/>
                <a:cs typeface="Constantia"/>
              </a:rPr>
              <a:t>1</a:t>
            </a:r>
            <a:r>
              <a:rPr sz="1800" dirty="0">
                <a:latin typeface="宋体"/>
                <a:cs typeface="宋体"/>
              </a:rPr>
              <a:t>，</a:t>
            </a:r>
            <a:r>
              <a:rPr sz="1800" dirty="0">
                <a:latin typeface="Constantia"/>
                <a:cs typeface="Constantia"/>
              </a:rPr>
              <a:t>6]</a:t>
            </a:r>
            <a:endParaRPr sz="1800">
              <a:latin typeface="Constantia"/>
              <a:cs typeface="Constantia"/>
            </a:endParaRPr>
          </a:p>
        </p:txBody>
      </p:sp>
      <p:sp>
        <p:nvSpPr>
          <p:cNvPr id="7" name="object 7"/>
          <p:cNvSpPr txBox="1"/>
          <p:nvPr/>
        </p:nvSpPr>
        <p:spPr>
          <a:xfrm>
            <a:off x="6307175" y="3477110"/>
            <a:ext cx="995044" cy="279400"/>
          </a:xfrm>
          <a:prstGeom prst="rect">
            <a:avLst/>
          </a:prstGeom>
        </p:spPr>
        <p:txBody>
          <a:bodyPr vert="horz" wrap="square" lIns="0" tIns="0" rIns="0" bIns="0" rtlCol="0">
            <a:spAutoFit/>
          </a:bodyPr>
          <a:lstStyle/>
          <a:p>
            <a:pPr marL="12700">
              <a:lnSpc>
                <a:spcPct val="100000"/>
              </a:lnSpc>
            </a:pPr>
            <a:r>
              <a:rPr sz="1800" spc="-5" dirty="0">
                <a:latin typeface="Constantia"/>
                <a:cs typeface="Constantia"/>
              </a:rPr>
              <a:t>[2</a:t>
            </a:r>
            <a:r>
              <a:rPr sz="1800" dirty="0">
                <a:latin typeface="宋体"/>
                <a:cs typeface="宋体"/>
              </a:rPr>
              <a:t>，</a:t>
            </a:r>
            <a:r>
              <a:rPr sz="1800" spc="-10" dirty="0">
                <a:latin typeface="Constantia"/>
                <a:cs typeface="Constantia"/>
              </a:rPr>
              <a:t>4</a:t>
            </a:r>
            <a:r>
              <a:rPr sz="1800" dirty="0">
                <a:latin typeface="宋体"/>
                <a:cs typeface="宋体"/>
              </a:rPr>
              <a:t>，</a:t>
            </a:r>
            <a:r>
              <a:rPr sz="1800" spc="-10" dirty="0">
                <a:latin typeface="Constantia"/>
                <a:cs typeface="Constantia"/>
              </a:rPr>
              <a:t>8</a:t>
            </a:r>
            <a:r>
              <a:rPr sz="1800" dirty="0">
                <a:latin typeface="Constantia"/>
                <a:cs typeface="Constantia"/>
              </a:rPr>
              <a:t>]</a:t>
            </a:r>
            <a:endParaRPr sz="1800">
              <a:latin typeface="Constantia"/>
              <a:cs typeface="Constantia"/>
            </a:endParaRPr>
          </a:p>
        </p:txBody>
      </p:sp>
      <p:sp>
        <p:nvSpPr>
          <p:cNvPr id="8" name="object 8"/>
          <p:cNvSpPr txBox="1"/>
          <p:nvPr/>
        </p:nvSpPr>
        <p:spPr>
          <a:xfrm>
            <a:off x="7905787" y="3477110"/>
            <a:ext cx="963930" cy="279400"/>
          </a:xfrm>
          <a:prstGeom prst="rect">
            <a:avLst/>
          </a:prstGeom>
        </p:spPr>
        <p:txBody>
          <a:bodyPr vert="horz" wrap="square" lIns="0" tIns="0" rIns="0" bIns="0" rtlCol="0">
            <a:spAutoFit/>
          </a:bodyPr>
          <a:lstStyle/>
          <a:p>
            <a:pPr marL="12700">
              <a:lnSpc>
                <a:spcPct val="100000"/>
              </a:lnSpc>
            </a:pPr>
            <a:r>
              <a:rPr sz="1800" spc="-5" dirty="0">
                <a:latin typeface="Constantia"/>
                <a:cs typeface="Constantia"/>
              </a:rPr>
              <a:t>[</a:t>
            </a:r>
            <a:r>
              <a:rPr sz="1800" spc="-15" dirty="0">
                <a:latin typeface="Constantia"/>
                <a:cs typeface="Constantia"/>
              </a:rPr>
              <a:t>3</a:t>
            </a:r>
            <a:r>
              <a:rPr sz="1800" dirty="0">
                <a:latin typeface="宋体"/>
                <a:cs typeface="宋体"/>
              </a:rPr>
              <a:t>，</a:t>
            </a:r>
            <a:r>
              <a:rPr sz="1800" spc="-10" dirty="0">
                <a:latin typeface="Constantia"/>
                <a:cs typeface="Constantia"/>
              </a:rPr>
              <a:t>5</a:t>
            </a:r>
            <a:r>
              <a:rPr sz="1800" dirty="0">
                <a:latin typeface="宋体"/>
                <a:cs typeface="宋体"/>
              </a:rPr>
              <a:t>，</a:t>
            </a:r>
            <a:r>
              <a:rPr sz="1800" dirty="0">
                <a:latin typeface="Constantia"/>
                <a:cs typeface="Constantia"/>
              </a:rPr>
              <a:t>7]</a:t>
            </a:r>
            <a:endParaRPr sz="1800">
              <a:latin typeface="Constantia"/>
              <a:cs typeface="Constantia"/>
            </a:endParaRPr>
          </a:p>
        </p:txBody>
      </p:sp>
      <p:sp>
        <p:nvSpPr>
          <p:cNvPr id="9" name="object 9"/>
          <p:cNvSpPr txBox="1"/>
          <p:nvPr/>
        </p:nvSpPr>
        <p:spPr>
          <a:xfrm>
            <a:off x="5587365" y="2473404"/>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黑色</a:t>
            </a:r>
            <a:endParaRPr sz="1800">
              <a:latin typeface="宋体"/>
              <a:cs typeface="宋体"/>
            </a:endParaRPr>
          </a:p>
        </p:txBody>
      </p:sp>
      <p:sp>
        <p:nvSpPr>
          <p:cNvPr id="10" name="object 10"/>
          <p:cNvSpPr txBox="1"/>
          <p:nvPr/>
        </p:nvSpPr>
        <p:spPr>
          <a:xfrm>
            <a:off x="6595427" y="273692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兰色</a:t>
            </a:r>
            <a:endParaRPr sz="1800">
              <a:latin typeface="宋体"/>
              <a:cs typeface="宋体"/>
            </a:endParaRPr>
          </a:p>
        </p:txBody>
      </p:sp>
      <p:sp>
        <p:nvSpPr>
          <p:cNvPr id="11" name="object 11"/>
          <p:cNvSpPr txBox="1"/>
          <p:nvPr/>
        </p:nvSpPr>
        <p:spPr>
          <a:xfrm>
            <a:off x="8033702" y="2689304"/>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灰色</a:t>
            </a:r>
            <a:endParaRPr sz="1800">
              <a:latin typeface="宋体"/>
              <a:cs typeface="宋体"/>
            </a:endParaRPr>
          </a:p>
        </p:txBody>
      </p:sp>
      <p:sp>
        <p:nvSpPr>
          <p:cNvPr id="12" name="object 12"/>
          <p:cNvSpPr/>
          <p:nvPr/>
        </p:nvSpPr>
        <p:spPr>
          <a:xfrm>
            <a:off x="5575300" y="4221124"/>
            <a:ext cx="2430780" cy="580390"/>
          </a:xfrm>
          <a:custGeom>
            <a:avLst/>
            <a:gdLst/>
            <a:ahLst/>
            <a:cxnLst/>
            <a:rect l="l" t="t" r="r" b="b"/>
            <a:pathLst>
              <a:path w="2430779" h="580389">
                <a:moveTo>
                  <a:pt x="1067003" y="303529"/>
                </a:moveTo>
                <a:lnTo>
                  <a:pt x="1062189" y="300989"/>
                </a:lnTo>
                <a:lnTo>
                  <a:pt x="1062342" y="300989"/>
                </a:lnTo>
                <a:lnTo>
                  <a:pt x="1057478" y="299720"/>
                </a:lnTo>
                <a:lnTo>
                  <a:pt x="1057630" y="299720"/>
                </a:lnTo>
                <a:lnTo>
                  <a:pt x="1052728" y="298450"/>
                </a:lnTo>
                <a:lnTo>
                  <a:pt x="1052893" y="298450"/>
                </a:lnTo>
                <a:lnTo>
                  <a:pt x="1047940" y="297179"/>
                </a:lnTo>
                <a:lnTo>
                  <a:pt x="1048105" y="297179"/>
                </a:lnTo>
                <a:lnTo>
                  <a:pt x="1043114" y="295910"/>
                </a:lnTo>
                <a:lnTo>
                  <a:pt x="1043279" y="295910"/>
                </a:lnTo>
                <a:lnTo>
                  <a:pt x="1038250" y="294639"/>
                </a:lnTo>
                <a:lnTo>
                  <a:pt x="1038415" y="294639"/>
                </a:lnTo>
                <a:lnTo>
                  <a:pt x="1033348" y="293370"/>
                </a:lnTo>
                <a:lnTo>
                  <a:pt x="1028585" y="293370"/>
                </a:lnTo>
                <a:lnTo>
                  <a:pt x="1023442" y="292100"/>
                </a:lnTo>
                <a:lnTo>
                  <a:pt x="195694" y="292100"/>
                </a:lnTo>
                <a:lnTo>
                  <a:pt x="190385" y="290829"/>
                </a:lnTo>
                <a:lnTo>
                  <a:pt x="185115" y="290829"/>
                </a:lnTo>
                <a:lnTo>
                  <a:pt x="154368" y="283210"/>
                </a:lnTo>
                <a:lnTo>
                  <a:pt x="149415" y="280670"/>
                </a:lnTo>
                <a:lnTo>
                  <a:pt x="144513" y="279400"/>
                </a:lnTo>
                <a:lnTo>
                  <a:pt x="107530" y="256539"/>
                </a:lnTo>
                <a:lnTo>
                  <a:pt x="74472" y="224789"/>
                </a:lnTo>
                <a:lnTo>
                  <a:pt x="46659" y="185420"/>
                </a:lnTo>
                <a:lnTo>
                  <a:pt x="29552" y="151129"/>
                </a:lnTo>
                <a:lnTo>
                  <a:pt x="16027" y="113029"/>
                </a:lnTo>
                <a:lnTo>
                  <a:pt x="6413" y="72389"/>
                </a:lnTo>
                <a:lnTo>
                  <a:pt x="1054" y="29210"/>
                </a:lnTo>
                <a:lnTo>
                  <a:pt x="0" y="0"/>
                </a:lnTo>
                <a:lnTo>
                  <a:pt x="9525" y="0"/>
                </a:lnTo>
                <a:lnTo>
                  <a:pt x="9588" y="6350"/>
                </a:lnTo>
                <a:lnTo>
                  <a:pt x="9791" y="13970"/>
                </a:lnTo>
                <a:lnTo>
                  <a:pt x="10109" y="21589"/>
                </a:lnTo>
                <a:lnTo>
                  <a:pt x="10553" y="27939"/>
                </a:lnTo>
                <a:lnTo>
                  <a:pt x="11836" y="43179"/>
                </a:lnTo>
                <a:lnTo>
                  <a:pt x="13588" y="57150"/>
                </a:lnTo>
                <a:lnTo>
                  <a:pt x="15811" y="71120"/>
                </a:lnTo>
                <a:lnTo>
                  <a:pt x="16033" y="71120"/>
                </a:lnTo>
                <a:lnTo>
                  <a:pt x="18503" y="83820"/>
                </a:lnTo>
                <a:lnTo>
                  <a:pt x="21640" y="97789"/>
                </a:lnTo>
                <a:lnTo>
                  <a:pt x="25209" y="110489"/>
                </a:lnTo>
                <a:lnTo>
                  <a:pt x="29197" y="123189"/>
                </a:lnTo>
                <a:lnTo>
                  <a:pt x="33591" y="134620"/>
                </a:lnTo>
                <a:lnTo>
                  <a:pt x="38392" y="147320"/>
                </a:lnTo>
                <a:lnTo>
                  <a:pt x="43561" y="158750"/>
                </a:lnTo>
                <a:lnTo>
                  <a:pt x="49110" y="170179"/>
                </a:lnTo>
                <a:lnTo>
                  <a:pt x="49675" y="170179"/>
                </a:lnTo>
                <a:lnTo>
                  <a:pt x="55003" y="180339"/>
                </a:lnTo>
                <a:lnTo>
                  <a:pt x="61239" y="190500"/>
                </a:lnTo>
                <a:lnTo>
                  <a:pt x="67817" y="200660"/>
                </a:lnTo>
                <a:lnTo>
                  <a:pt x="74701" y="209550"/>
                </a:lnTo>
                <a:lnTo>
                  <a:pt x="74561" y="209550"/>
                </a:lnTo>
                <a:lnTo>
                  <a:pt x="81876" y="218439"/>
                </a:lnTo>
                <a:lnTo>
                  <a:pt x="81737" y="218439"/>
                </a:lnTo>
                <a:lnTo>
                  <a:pt x="89357" y="227329"/>
                </a:lnTo>
                <a:lnTo>
                  <a:pt x="89192" y="227329"/>
                </a:lnTo>
                <a:lnTo>
                  <a:pt x="97104" y="234950"/>
                </a:lnTo>
                <a:lnTo>
                  <a:pt x="96926" y="234950"/>
                </a:lnTo>
                <a:lnTo>
                  <a:pt x="105105" y="242570"/>
                </a:lnTo>
                <a:lnTo>
                  <a:pt x="104914" y="242570"/>
                </a:lnTo>
                <a:lnTo>
                  <a:pt x="113360" y="248920"/>
                </a:lnTo>
                <a:lnTo>
                  <a:pt x="113157" y="248920"/>
                </a:lnTo>
                <a:lnTo>
                  <a:pt x="121856" y="255270"/>
                </a:lnTo>
                <a:lnTo>
                  <a:pt x="121627" y="255270"/>
                </a:lnTo>
                <a:lnTo>
                  <a:pt x="130568" y="260350"/>
                </a:lnTo>
                <a:lnTo>
                  <a:pt x="130314" y="260350"/>
                </a:lnTo>
                <a:lnTo>
                  <a:pt x="139471" y="265429"/>
                </a:lnTo>
                <a:lnTo>
                  <a:pt x="139280" y="265429"/>
                </a:lnTo>
                <a:lnTo>
                  <a:pt x="143941" y="267970"/>
                </a:lnTo>
                <a:lnTo>
                  <a:pt x="143802" y="267970"/>
                </a:lnTo>
                <a:lnTo>
                  <a:pt x="148513" y="270510"/>
                </a:lnTo>
                <a:lnTo>
                  <a:pt x="148374" y="270510"/>
                </a:lnTo>
                <a:lnTo>
                  <a:pt x="153136" y="271779"/>
                </a:lnTo>
                <a:lnTo>
                  <a:pt x="152996" y="271779"/>
                </a:lnTo>
                <a:lnTo>
                  <a:pt x="157810" y="274320"/>
                </a:lnTo>
                <a:lnTo>
                  <a:pt x="157657" y="274320"/>
                </a:lnTo>
                <a:lnTo>
                  <a:pt x="162509" y="275589"/>
                </a:lnTo>
                <a:lnTo>
                  <a:pt x="162356" y="275589"/>
                </a:lnTo>
                <a:lnTo>
                  <a:pt x="167259" y="276860"/>
                </a:lnTo>
                <a:lnTo>
                  <a:pt x="167106" y="276860"/>
                </a:lnTo>
                <a:lnTo>
                  <a:pt x="172046" y="278129"/>
                </a:lnTo>
                <a:lnTo>
                  <a:pt x="171894" y="278129"/>
                </a:lnTo>
                <a:lnTo>
                  <a:pt x="176885" y="279400"/>
                </a:lnTo>
                <a:lnTo>
                  <a:pt x="176720" y="279400"/>
                </a:lnTo>
                <a:lnTo>
                  <a:pt x="181749" y="280670"/>
                </a:lnTo>
                <a:lnTo>
                  <a:pt x="181584" y="280670"/>
                </a:lnTo>
                <a:lnTo>
                  <a:pt x="186651" y="281939"/>
                </a:lnTo>
                <a:lnTo>
                  <a:pt x="196380" y="281939"/>
                </a:lnTo>
                <a:lnTo>
                  <a:pt x="201561" y="283210"/>
                </a:lnTo>
                <a:lnTo>
                  <a:pt x="1029614" y="283210"/>
                </a:lnTo>
                <a:lnTo>
                  <a:pt x="1040117" y="285750"/>
                </a:lnTo>
                <a:lnTo>
                  <a:pt x="1045311" y="285750"/>
                </a:lnTo>
                <a:lnTo>
                  <a:pt x="1055560" y="288289"/>
                </a:lnTo>
                <a:lnTo>
                  <a:pt x="1060615" y="290829"/>
                </a:lnTo>
                <a:lnTo>
                  <a:pt x="1065618" y="292100"/>
                </a:lnTo>
                <a:lnTo>
                  <a:pt x="1070584" y="294639"/>
                </a:lnTo>
                <a:lnTo>
                  <a:pt x="1075486" y="295910"/>
                </a:lnTo>
                <a:lnTo>
                  <a:pt x="1085189" y="300989"/>
                </a:lnTo>
                <a:lnTo>
                  <a:pt x="1087542" y="302260"/>
                </a:lnTo>
                <a:lnTo>
                  <a:pt x="1066850" y="302260"/>
                </a:lnTo>
                <a:lnTo>
                  <a:pt x="1067003" y="303529"/>
                </a:lnTo>
                <a:close/>
              </a:path>
              <a:path w="2430779" h="580389">
                <a:moveTo>
                  <a:pt x="2424230" y="71120"/>
                </a:moveTo>
                <a:lnTo>
                  <a:pt x="2414651" y="71120"/>
                </a:lnTo>
                <a:lnTo>
                  <a:pt x="2416898" y="57150"/>
                </a:lnTo>
                <a:lnTo>
                  <a:pt x="2418651" y="43179"/>
                </a:lnTo>
                <a:lnTo>
                  <a:pt x="2419908" y="27939"/>
                </a:lnTo>
                <a:lnTo>
                  <a:pt x="2420353" y="21589"/>
                </a:lnTo>
                <a:lnTo>
                  <a:pt x="2420683" y="13970"/>
                </a:lnTo>
                <a:lnTo>
                  <a:pt x="2420874" y="6350"/>
                </a:lnTo>
                <a:lnTo>
                  <a:pt x="2420937" y="0"/>
                </a:lnTo>
                <a:lnTo>
                  <a:pt x="2430462" y="0"/>
                </a:lnTo>
                <a:lnTo>
                  <a:pt x="2428100" y="44450"/>
                </a:lnTo>
                <a:lnTo>
                  <a:pt x="2426296" y="58420"/>
                </a:lnTo>
                <a:lnTo>
                  <a:pt x="2424230" y="71120"/>
                </a:lnTo>
                <a:close/>
              </a:path>
              <a:path w="2430779" h="580389">
                <a:moveTo>
                  <a:pt x="16033" y="71120"/>
                </a:moveTo>
                <a:lnTo>
                  <a:pt x="15811" y="71120"/>
                </a:lnTo>
                <a:lnTo>
                  <a:pt x="15786" y="69850"/>
                </a:lnTo>
                <a:lnTo>
                  <a:pt x="16033" y="71120"/>
                </a:lnTo>
                <a:close/>
              </a:path>
              <a:path w="2430779" h="580389">
                <a:moveTo>
                  <a:pt x="2391702" y="170179"/>
                </a:moveTo>
                <a:lnTo>
                  <a:pt x="2381351" y="170179"/>
                </a:lnTo>
                <a:lnTo>
                  <a:pt x="2386977" y="158750"/>
                </a:lnTo>
                <a:lnTo>
                  <a:pt x="2392146" y="147320"/>
                </a:lnTo>
                <a:lnTo>
                  <a:pt x="2396934" y="134620"/>
                </a:lnTo>
                <a:lnTo>
                  <a:pt x="2401328" y="123189"/>
                </a:lnTo>
                <a:lnTo>
                  <a:pt x="2405303" y="110489"/>
                </a:lnTo>
                <a:lnTo>
                  <a:pt x="2408872" y="97789"/>
                </a:lnTo>
                <a:lnTo>
                  <a:pt x="2411996" y="83820"/>
                </a:lnTo>
                <a:lnTo>
                  <a:pt x="2414676" y="69850"/>
                </a:lnTo>
                <a:lnTo>
                  <a:pt x="2414651" y="71120"/>
                </a:lnTo>
                <a:lnTo>
                  <a:pt x="2424230" y="71120"/>
                </a:lnTo>
                <a:lnTo>
                  <a:pt x="2414384" y="113029"/>
                </a:lnTo>
                <a:lnTo>
                  <a:pt x="2400833" y="151129"/>
                </a:lnTo>
                <a:lnTo>
                  <a:pt x="2395512" y="162560"/>
                </a:lnTo>
                <a:lnTo>
                  <a:pt x="2391702" y="170179"/>
                </a:lnTo>
                <a:close/>
              </a:path>
              <a:path w="2430779" h="580389">
                <a:moveTo>
                  <a:pt x="49675" y="170179"/>
                </a:moveTo>
                <a:lnTo>
                  <a:pt x="49110" y="170179"/>
                </a:lnTo>
                <a:lnTo>
                  <a:pt x="49009" y="168910"/>
                </a:lnTo>
                <a:lnTo>
                  <a:pt x="49675" y="170179"/>
                </a:lnTo>
                <a:close/>
              </a:path>
              <a:path w="2430779" h="580389">
                <a:moveTo>
                  <a:pt x="1220000" y="575310"/>
                </a:moveTo>
                <a:lnTo>
                  <a:pt x="1217650" y="530860"/>
                </a:lnTo>
                <a:lnTo>
                  <a:pt x="1215245" y="513115"/>
                </a:lnTo>
                <a:lnTo>
                  <a:pt x="1216914" y="502920"/>
                </a:lnTo>
                <a:lnTo>
                  <a:pt x="1226540" y="462279"/>
                </a:lnTo>
                <a:lnTo>
                  <a:pt x="1240091" y="424179"/>
                </a:lnTo>
                <a:lnTo>
                  <a:pt x="1257223" y="389889"/>
                </a:lnTo>
                <a:lnTo>
                  <a:pt x="1285087" y="350520"/>
                </a:lnTo>
                <a:lnTo>
                  <a:pt x="1318005" y="318770"/>
                </a:lnTo>
                <a:lnTo>
                  <a:pt x="1355115" y="295910"/>
                </a:lnTo>
                <a:lnTo>
                  <a:pt x="1360030" y="294639"/>
                </a:lnTo>
                <a:lnTo>
                  <a:pt x="1364983" y="292100"/>
                </a:lnTo>
                <a:lnTo>
                  <a:pt x="1369999" y="290829"/>
                </a:lnTo>
                <a:lnTo>
                  <a:pt x="1375054" y="288289"/>
                </a:lnTo>
                <a:lnTo>
                  <a:pt x="1385316" y="285750"/>
                </a:lnTo>
                <a:lnTo>
                  <a:pt x="1390510" y="285750"/>
                </a:lnTo>
                <a:lnTo>
                  <a:pt x="1395577" y="284479"/>
                </a:lnTo>
                <a:lnTo>
                  <a:pt x="1401025" y="283210"/>
                </a:lnTo>
                <a:lnTo>
                  <a:pt x="2228900" y="283210"/>
                </a:lnTo>
                <a:lnTo>
                  <a:pt x="2234082" y="281939"/>
                </a:lnTo>
                <a:lnTo>
                  <a:pt x="2243810" y="281939"/>
                </a:lnTo>
                <a:lnTo>
                  <a:pt x="2248877" y="280670"/>
                </a:lnTo>
                <a:lnTo>
                  <a:pt x="2248712" y="280670"/>
                </a:lnTo>
                <a:lnTo>
                  <a:pt x="2253742" y="279400"/>
                </a:lnTo>
                <a:lnTo>
                  <a:pt x="2253589" y="279400"/>
                </a:lnTo>
                <a:lnTo>
                  <a:pt x="2258568" y="278129"/>
                </a:lnTo>
                <a:lnTo>
                  <a:pt x="2258415" y="278129"/>
                </a:lnTo>
                <a:lnTo>
                  <a:pt x="2263355" y="276860"/>
                </a:lnTo>
                <a:lnTo>
                  <a:pt x="2263203" y="276860"/>
                </a:lnTo>
                <a:lnTo>
                  <a:pt x="2268105" y="275589"/>
                </a:lnTo>
                <a:lnTo>
                  <a:pt x="2267953" y="275589"/>
                </a:lnTo>
                <a:lnTo>
                  <a:pt x="2272804" y="274320"/>
                </a:lnTo>
                <a:lnTo>
                  <a:pt x="2272665" y="274320"/>
                </a:lnTo>
                <a:lnTo>
                  <a:pt x="2277465" y="271779"/>
                </a:lnTo>
                <a:lnTo>
                  <a:pt x="2277325" y="271779"/>
                </a:lnTo>
                <a:lnTo>
                  <a:pt x="2282088" y="270510"/>
                </a:lnTo>
                <a:lnTo>
                  <a:pt x="2281948" y="270510"/>
                </a:lnTo>
                <a:lnTo>
                  <a:pt x="2286660" y="267970"/>
                </a:lnTo>
                <a:lnTo>
                  <a:pt x="2286520" y="267970"/>
                </a:lnTo>
                <a:lnTo>
                  <a:pt x="2291181" y="265429"/>
                </a:lnTo>
                <a:lnTo>
                  <a:pt x="2290991" y="265429"/>
                </a:lnTo>
                <a:lnTo>
                  <a:pt x="2300147" y="260350"/>
                </a:lnTo>
                <a:lnTo>
                  <a:pt x="2299906" y="260350"/>
                </a:lnTo>
                <a:lnTo>
                  <a:pt x="2308834" y="255270"/>
                </a:lnTo>
                <a:lnTo>
                  <a:pt x="2308605" y="255270"/>
                </a:lnTo>
                <a:lnTo>
                  <a:pt x="2317305" y="248920"/>
                </a:lnTo>
                <a:lnTo>
                  <a:pt x="2317102" y="248920"/>
                </a:lnTo>
                <a:lnTo>
                  <a:pt x="2325547" y="242570"/>
                </a:lnTo>
                <a:lnTo>
                  <a:pt x="2325357" y="242570"/>
                </a:lnTo>
                <a:lnTo>
                  <a:pt x="2333536" y="234950"/>
                </a:lnTo>
                <a:lnTo>
                  <a:pt x="2333358" y="234950"/>
                </a:lnTo>
                <a:lnTo>
                  <a:pt x="2341270" y="227329"/>
                </a:lnTo>
                <a:lnTo>
                  <a:pt x="2341105" y="227329"/>
                </a:lnTo>
                <a:lnTo>
                  <a:pt x="2348725" y="218439"/>
                </a:lnTo>
                <a:lnTo>
                  <a:pt x="2348585" y="218439"/>
                </a:lnTo>
                <a:lnTo>
                  <a:pt x="2355900" y="209550"/>
                </a:lnTo>
                <a:lnTo>
                  <a:pt x="2355761" y="209550"/>
                </a:lnTo>
                <a:lnTo>
                  <a:pt x="2362771" y="200660"/>
                </a:lnTo>
                <a:lnTo>
                  <a:pt x="2369324" y="190500"/>
                </a:lnTo>
                <a:lnTo>
                  <a:pt x="2375560" y="180339"/>
                </a:lnTo>
                <a:lnTo>
                  <a:pt x="2381453" y="168910"/>
                </a:lnTo>
                <a:lnTo>
                  <a:pt x="2381351" y="170179"/>
                </a:lnTo>
                <a:lnTo>
                  <a:pt x="2391702" y="170179"/>
                </a:lnTo>
                <a:lnTo>
                  <a:pt x="2370454" y="205739"/>
                </a:lnTo>
                <a:lnTo>
                  <a:pt x="2339975" y="241300"/>
                </a:lnTo>
                <a:lnTo>
                  <a:pt x="2305062" y="269239"/>
                </a:lnTo>
                <a:lnTo>
                  <a:pt x="2280907" y="280670"/>
                </a:lnTo>
                <a:lnTo>
                  <a:pt x="2275941" y="283210"/>
                </a:lnTo>
                <a:lnTo>
                  <a:pt x="2265870" y="285750"/>
                </a:lnTo>
                <a:lnTo>
                  <a:pt x="2260765" y="288289"/>
                </a:lnTo>
                <a:lnTo>
                  <a:pt x="2255608" y="288289"/>
                </a:lnTo>
                <a:lnTo>
                  <a:pt x="2245182" y="290829"/>
                </a:lnTo>
                <a:lnTo>
                  <a:pt x="2239911" y="290829"/>
                </a:lnTo>
                <a:lnTo>
                  <a:pt x="2234590" y="292100"/>
                </a:lnTo>
                <a:lnTo>
                  <a:pt x="1407020" y="292100"/>
                </a:lnTo>
                <a:lnTo>
                  <a:pt x="1401876" y="293370"/>
                </a:lnTo>
                <a:lnTo>
                  <a:pt x="1397114" y="293370"/>
                </a:lnTo>
                <a:lnTo>
                  <a:pt x="1392047" y="294639"/>
                </a:lnTo>
                <a:lnTo>
                  <a:pt x="1392212" y="294639"/>
                </a:lnTo>
                <a:lnTo>
                  <a:pt x="1387182" y="295910"/>
                </a:lnTo>
                <a:lnTo>
                  <a:pt x="1387348" y="295910"/>
                </a:lnTo>
                <a:lnTo>
                  <a:pt x="1382356" y="297179"/>
                </a:lnTo>
                <a:lnTo>
                  <a:pt x="1382522" y="297179"/>
                </a:lnTo>
                <a:lnTo>
                  <a:pt x="1377569" y="298450"/>
                </a:lnTo>
                <a:lnTo>
                  <a:pt x="1377734" y="298450"/>
                </a:lnTo>
                <a:lnTo>
                  <a:pt x="1372831" y="299720"/>
                </a:lnTo>
                <a:lnTo>
                  <a:pt x="1372984" y="299720"/>
                </a:lnTo>
                <a:lnTo>
                  <a:pt x="1368120" y="300989"/>
                </a:lnTo>
                <a:lnTo>
                  <a:pt x="1368272" y="300989"/>
                </a:lnTo>
                <a:lnTo>
                  <a:pt x="1365865" y="302260"/>
                </a:lnTo>
                <a:lnTo>
                  <a:pt x="1363611" y="302260"/>
                </a:lnTo>
                <a:lnTo>
                  <a:pt x="1358849" y="304800"/>
                </a:lnTo>
                <a:lnTo>
                  <a:pt x="1358988" y="304800"/>
                </a:lnTo>
                <a:lnTo>
                  <a:pt x="1354277" y="307339"/>
                </a:lnTo>
                <a:lnTo>
                  <a:pt x="1352073" y="308610"/>
                </a:lnTo>
                <a:lnTo>
                  <a:pt x="1349946" y="308610"/>
                </a:lnTo>
                <a:lnTo>
                  <a:pt x="1342621" y="313689"/>
                </a:lnTo>
                <a:lnTo>
                  <a:pt x="1341031" y="313689"/>
                </a:lnTo>
                <a:lnTo>
                  <a:pt x="1332090" y="320039"/>
                </a:lnTo>
                <a:lnTo>
                  <a:pt x="1332318" y="320039"/>
                </a:lnTo>
                <a:lnTo>
                  <a:pt x="1323619" y="326389"/>
                </a:lnTo>
                <a:lnTo>
                  <a:pt x="1323835" y="326389"/>
                </a:lnTo>
                <a:lnTo>
                  <a:pt x="1315389" y="332739"/>
                </a:lnTo>
                <a:lnTo>
                  <a:pt x="1315580" y="332739"/>
                </a:lnTo>
                <a:lnTo>
                  <a:pt x="1307388" y="340360"/>
                </a:lnTo>
                <a:lnTo>
                  <a:pt x="1307566" y="340360"/>
                </a:lnTo>
                <a:lnTo>
                  <a:pt x="1299667" y="347979"/>
                </a:lnTo>
                <a:lnTo>
                  <a:pt x="1299819" y="347979"/>
                </a:lnTo>
                <a:lnTo>
                  <a:pt x="1292199" y="356870"/>
                </a:lnTo>
                <a:lnTo>
                  <a:pt x="1292352" y="356870"/>
                </a:lnTo>
                <a:lnTo>
                  <a:pt x="1285036" y="365760"/>
                </a:lnTo>
                <a:lnTo>
                  <a:pt x="1278166" y="374650"/>
                </a:lnTo>
                <a:lnTo>
                  <a:pt x="1271600" y="384810"/>
                </a:lnTo>
                <a:lnTo>
                  <a:pt x="1265377" y="394970"/>
                </a:lnTo>
                <a:lnTo>
                  <a:pt x="1259484" y="405129"/>
                </a:lnTo>
                <a:lnTo>
                  <a:pt x="1253947" y="416560"/>
                </a:lnTo>
                <a:lnTo>
                  <a:pt x="1248778" y="427989"/>
                </a:lnTo>
                <a:lnTo>
                  <a:pt x="1244488" y="439420"/>
                </a:lnTo>
                <a:lnTo>
                  <a:pt x="1244066" y="439420"/>
                </a:lnTo>
                <a:lnTo>
                  <a:pt x="1239608" y="452120"/>
                </a:lnTo>
                <a:lnTo>
                  <a:pt x="1235621" y="464820"/>
                </a:lnTo>
                <a:lnTo>
                  <a:pt x="1232065" y="477520"/>
                </a:lnTo>
                <a:lnTo>
                  <a:pt x="1228940" y="491489"/>
                </a:lnTo>
                <a:lnTo>
                  <a:pt x="1226248" y="504189"/>
                </a:lnTo>
                <a:lnTo>
                  <a:pt x="1224026" y="518160"/>
                </a:lnTo>
                <a:lnTo>
                  <a:pt x="1222286" y="532129"/>
                </a:lnTo>
                <a:lnTo>
                  <a:pt x="1221016" y="546100"/>
                </a:lnTo>
                <a:lnTo>
                  <a:pt x="1220571" y="553720"/>
                </a:lnTo>
                <a:lnTo>
                  <a:pt x="1220254" y="561339"/>
                </a:lnTo>
                <a:lnTo>
                  <a:pt x="1220095" y="567689"/>
                </a:lnTo>
                <a:lnTo>
                  <a:pt x="1220000" y="575310"/>
                </a:lnTo>
                <a:close/>
              </a:path>
              <a:path w="2430779" h="580389">
                <a:moveTo>
                  <a:pt x="1080719" y="309879"/>
                </a:moveTo>
                <a:lnTo>
                  <a:pt x="1076058" y="307339"/>
                </a:lnTo>
                <a:lnTo>
                  <a:pt x="1071473" y="304800"/>
                </a:lnTo>
                <a:lnTo>
                  <a:pt x="1071613" y="304800"/>
                </a:lnTo>
                <a:lnTo>
                  <a:pt x="1066850" y="302260"/>
                </a:lnTo>
                <a:lnTo>
                  <a:pt x="1087542" y="302260"/>
                </a:lnTo>
                <a:lnTo>
                  <a:pt x="1094600" y="306070"/>
                </a:lnTo>
                <a:lnTo>
                  <a:pt x="1098268" y="308610"/>
                </a:lnTo>
                <a:lnTo>
                  <a:pt x="1080516" y="308610"/>
                </a:lnTo>
                <a:lnTo>
                  <a:pt x="1080719" y="309879"/>
                </a:lnTo>
                <a:close/>
              </a:path>
              <a:path w="2430779" h="580389">
                <a:moveTo>
                  <a:pt x="1363459" y="303529"/>
                </a:moveTo>
                <a:lnTo>
                  <a:pt x="1363611" y="302260"/>
                </a:lnTo>
                <a:lnTo>
                  <a:pt x="1365865" y="302260"/>
                </a:lnTo>
                <a:lnTo>
                  <a:pt x="1363459" y="303529"/>
                </a:lnTo>
                <a:close/>
              </a:path>
              <a:path w="2430779" h="580389">
                <a:moveTo>
                  <a:pt x="1089685" y="314960"/>
                </a:moveTo>
                <a:lnTo>
                  <a:pt x="1080516" y="308610"/>
                </a:lnTo>
                <a:lnTo>
                  <a:pt x="1098268" y="308610"/>
                </a:lnTo>
                <a:lnTo>
                  <a:pt x="1103769" y="312420"/>
                </a:lnTo>
                <a:lnTo>
                  <a:pt x="1105509" y="313689"/>
                </a:lnTo>
                <a:lnTo>
                  <a:pt x="1089431" y="313689"/>
                </a:lnTo>
                <a:lnTo>
                  <a:pt x="1089685" y="314960"/>
                </a:lnTo>
                <a:close/>
              </a:path>
              <a:path w="2430779" h="580389">
                <a:moveTo>
                  <a:pt x="1349743" y="309879"/>
                </a:moveTo>
                <a:lnTo>
                  <a:pt x="1349946" y="308610"/>
                </a:lnTo>
                <a:lnTo>
                  <a:pt x="1352073" y="308610"/>
                </a:lnTo>
                <a:lnTo>
                  <a:pt x="1349743" y="309879"/>
                </a:lnTo>
                <a:close/>
              </a:path>
              <a:path w="2430779" h="580389">
                <a:moveTo>
                  <a:pt x="1186459" y="440689"/>
                </a:moveTo>
                <a:lnTo>
                  <a:pt x="1181607" y="427989"/>
                </a:lnTo>
                <a:lnTo>
                  <a:pt x="1176426" y="416560"/>
                </a:lnTo>
                <a:lnTo>
                  <a:pt x="1170889" y="405129"/>
                </a:lnTo>
                <a:lnTo>
                  <a:pt x="1164996" y="394970"/>
                </a:lnTo>
                <a:lnTo>
                  <a:pt x="1158748" y="384810"/>
                </a:lnTo>
                <a:lnTo>
                  <a:pt x="1152182" y="374650"/>
                </a:lnTo>
                <a:lnTo>
                  <a:pt x="1145298" y="365760"/>
                </a:lnTo>
                <a:lnTo>
                  <a:pt x="1145438" y="365760"/>
                </a:lnTo>
                <a:lnTo>
                  <a:pt x="1138110" y="356870"/>
                </a:lnTo>
                <a:lnTo>
                  <a:pt x="1138262" y="356870"/>
                </a:lnTo>
                <a:lnTo>
                  <a:pt x="1130642" y="347979"/>
                </a:lnTo>
                <a:lnTo>
                  <a:pt x="1130795" y="347979"/>
                </a:lnTo>
                <a:lnTo>
                  <a:pt x="1122895" y="340360"/>
                </a:lnTo>
                <a:lnTo>
                  <a:pt x="1123073" y="340360"/>
                </a:lnTo>
                <a:lnTo>
                  <a:pt x="1114882" y="332739"/>
                </a:lnTo>
                <a:lnTo>
                  <a:pt x="1115072" y="332739"/>
                </a:lnTo>
                <a:lnTo>
                  <a:pt x="1106627" y="326389"/>
                </a:lnTo>
                <a:lnTo>
                  <a:pt x="1106843" y="326389"/>
                </a:lnTo>
                <a:lnTo>
                  <a:pt x="1098143" y="320039"/>
                </a:lnTo>
                <a:lnTo>
                  <a:pt x="1098372" y="320039"/>
                </a:lnTo>
                <a:lnTo>
                  <a:pt x="1089431" y="313689"/>
                </a:lnTo>
                <a:lnTo>
                  <a:pt x="1105509" y="313689"/>
                </a:lnTo>
                <a:lnTo>
                  <a:pt x="1112469" y="318770"/>
                </a:lnTo>
                <a:lnTo>
                  <a:pt x="1121321" y="325120"/>
                </a:lnTo>
                <a:lnTo>
                  <a:pt x="1129677" y="334010"/>
                </a:lnTo>
                <a:lnTo>
                  <a:pt x="1137754" y="341629"/>
                </a:lnTo>
                <a:lnTo>
                  <a:pt x="1145514" y="350520"/>
                </a:lnTo>
                <a:lnTo>
                  <a:pt x="1173340" y="389889"/>
                </a:lnTo>
                <a:lnTo>
                  <a:pt x="1190447" y="424179"/>
                </a:lnTo>
                <a:lnTo>
                  <a:pt x="1196266" y="439420"/>
                </a:lnTo>
                <a:lnTo>
                  <a:pt x="1186395" y="439420"/>
                </a:lnTo>
                <a:lnTo>
                  <a:pt x="1186459" y="440689"/>
                </a:lnTo>
                <a:close/>
              </a:path>
              <a:path w="2430779" h="580389">
                <a:moveTo>
                  <a:pt x="1340789" y="314960"/>
                </a:moveTo>
                <a:lnTo>
                  <a:pt x="1341031" y="313689"/>
                </a:lnTo>
                <a:lnTo>
                  <a:pt x="1342621" y="313689"/>
                </a:lnTo>
                <a:lnTo>
                  <a:pt x="1340789" y="314960"/>
                </a:lnTo>
                <a:close/>
              </a:path>
              <a:path w="2430779" h="580389">
                <a:moveTo>
                  <a:pt x="1210475" y="575310"/>
                </a:moveTo>
                <a:lnTo>
                  <a:pt x="1210367" y="567689"/>
                </a:lnTo>
                <a:lnTo>
                  <a:pt x="1210208" y="561339"/>
                </a:lnTo>
                <a:lnTo>
                  <a:pt x="1209890" y="553720"/>
                </a:lnTo>
                <a:lnTo>
                  <a:pt x="1209433" y="546100"/>
                </a:lnTo>
                <a:lnTo>
                  <a:pt x="1208163" y="532129"/>
                </a:lnTo>
                <a:lnTo>
                  <a:pt x="1206411" y="518160"/>
                </a:lnTo>
                <a:lnTo>
                  <a:pt x="1204175" y="504189"/>
                </a:lnTo>
                <a:lnTo>
                  <a:pt x="1201496" y="491489"/>
                </a:lnTo>
                <a:lnTo>
                  <a:pt x="1198359" y="477520"/>
                </a:lnTo>
                <a:lnTo>
                  <a:pt x="1194790" y="464820"/>
                </a:lnTo>
                <a:lnTo>
                  <a:pt x="1190802" y="452120"/>
                </a:lnTo>
                <a:lnTo>
                  <a:pt x="1186395" y="439420"/>
                </a:lnTo>
                <a:lnTo>
                  <a:pt x="1196266" y="439420"/>
                </a:lnTo>
                <a:lnTo>
                  <a:pt x="1199883" y="449579"/>
                </a:lnTo>
                <a:lnTo>
                  <a:pt x="1210830" y="488950"/>
                </a:lnTo>
                <a:lnTo>
                  <a:pt x="1215245" y="513115"/>
                </a:lnTo>
                <a:lnTo>
                  <a:pt x="1214627" y="516889"/>
                </a:lnTo>
                <a:lnTo>
                  <a:pt x="1212824" y="530860"/>
                </a:lnTo>
                <a:lnTo>
                  <a:pt x="1211529" y="546100"/>
                </a:lnTo>
                <a:lnTo>
                  <a:pt x="1211072" y="553720"/>
                </a:lnTo>
                <a:lnTo>
                  <a:pt x="1210741" y="560070"/>
                </a:lnTo>
                <a:lnTo>
                  <a:pt x="1210538" y="567689"/>
                </a:lnTo>
                <a:lnTo>
                  <a:pt x="1210475" y="575310"/>
                </a:lnTo>
                <a:close/>
              </a:path>
              <a:path w="2430779" h="580389">
                <a:moveTo>
                  <a:pt x="1244003" y="440689"/>
                </a:moveTo>
                <a:lnTo>
                  <a:pt x="1244066" y="439420"/>
                </a:lnTo>
                <a:lnTo>
                  <a:pt x="1244488" y="439420"/>
                </a:lnTo>
                <a:lnTo>
                  <a:pt x="1244003" y="440689"/>
                </a:lnTo>
                <a:close/>
              </a:path>
              <a:path w="2430779" h="580389">
                <a:moveTo>
                  <a:pt x="1217599" y="580389"/>
                </a:moveTo>
                <a:lnTo>
                  <a:pt x="1212862" y="580389"/>
                </a:lnTo>
                <a:lnTo>
                  <a:pt x="1211592" y="579120"/>
                </a:lnTo>
                <a:lnTo>
                  <a:pt x="1210767" y="577850"/>
                </a:lnTo>
                <a:lnTo>
                  <a:pt x="1210475" y="575310"/>
                </a:lnTo>
                <a:lnTo>
                  <a:pt x="1210538" y="567689"/>
                </a:lnTo>
                <a:lnTo>
                  <a:pt x="1214627" y="516889"/>
                </a:lnTo>
                <a:lnTo>
                  <a:pt x="1215245" y="513115"/>
                </a:lnTo>
                <a:lnTo>
                  <a:pt x="1215859" y="516889"/>
                </a:lnTo>
                <a:lnTo>
                  <a:pt x="1219733" y="560070"/>
                </a:lnTo>
                <a:lnTo>
                  <a:pt x="1220000" y="575310"/>
                </a:lnTo>
                <a:lnTo>
                  <a:pt x="1219695" y="577850"/>
                </a:lnTo>
                <a:lnTo>
                  <a:pt x="1218869" y="579120"/>
                </a:lnTo>
                <a:lnTo>
                  <a:pt x="1217599" y="580389"/>
                </a:lnTo>
                <a:close/>
              </a:path>
            </a:pathLst>
          </a:custGeom>
          <a:solidFill>
            <a:srgbClr val="000000"/>
          </a:solidFill>
        </p:spPr>
        <p:txBody>
          <a:bodyPr wrap="square" lIns="0" tIns="0" rIns="0" bIns="0" rtlCol="0"/>
          <a:lstStyle/>
          <a:p>
            <a:endParaRPr/>
          </a:p>
        </p:txBody>
      </p:sp>
      <p:sp>
        <p:nvSpPr>
          <p:cNvPr id="13" name="object 13"/>
          <p:cNvSpPr txBox="1"/>
          <p:nvPr/>
        </p:nvSpPr>
        <p:spPr>
          <a:xfrm>
            <a:off x="5155565" y="4954666"/>
            <a:ext cx="2540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不属于同一类，非叶结点</a:t>
            </a:r>
            <a:endParaRPr sz="1800">
              <a:latin typeface="宋体"/>
              <a:cs typeface="宋体"/>
            </a:endParaRPr>
          </a:p>
        </p:txBody>
      </p:sp>
      <p:sp>
        <p:nvSpPr>
          <p:cNvPr id="14" name="object 14"/>
          <p:cNvSpPr txBox="1"/>
          <p:nvPr/>
        </p:nvSpPr>
        <p:spPr>
          <a:xfrm>
            <a:off x="452996" y="461265"/>
            <a:ext cx="442341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graphicFrame>
        <p:nvGraphicFramePr>
          <p:cNvPr id="2" name="object 2"/>
          <p:cNvGraphicFramePr>
            <a:graphicFrameLocks noGrp="1"/>
          </p:cNvGraphicFramePr>
          <p:nvPr/>
        </p:nvGraphicFramePr>
        <p:xfrm>
          <a:off x="164464" y="2190114"/>
          <a:ext cx="4248147" cy="4121146"/>
        </p:xfrm>
        <a:graphic>
          <a:graphicData uri="http://schemas.openxmlformats.org/drawingml/2006/table">
            <a:tbl>
              <a:tblPr firstRow="1" bandRow="1">
                <a:tableStyleId>{2D5ABB26-0587-4C30-8999-92F81FD0307C}</a:tableStyleId>
              </a:tblPr>
              <a:tblGrid>
                <a:gridCol w="791844"/>
                <a:gridCol w="1333499"/>
                <a:gridCol w="1060450"/>
                <a:gridCol w="1062354"/>
              </a:tblGrid>
              <a:tr h="640079">
                <a:tc>
                  <a:txBody>
                    <a:bodyPr/>
                    <a:lstStyle/>
                    <a:p>
                      <a:pPr marL="151765">
                        <a:lnSpc>
                          <a:spcPct val="100000"/>
                        </a:lnSpc>
                      </a:pPr>
                      <a:r>
                        <a:rPr sz="1800" dirty="0">
                          <a:latin typeface="宋体"/>
                          <a:cs typeface="宋体"/>
                        </a:rPr>
                        <a:t>人员</a:t>
                      </a:r>
                      <a:endParaRPr sz="18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202565">
                        <a:lnSpc>
                          <a:spcPct val="100000"/>
                        </a:lnSpc>
                      </a:pPr>
                      <a:r>
                        <a:rPr sz="1800" dirty="0">
                          <a:latin typeface="宋体"/>
                          <a:cs typeface="宋体"/>
                        </a:rPr>
                        <a:t>眼睛颜色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408940" marR="173355" indent="-228600">
                        <a:lnSpc>
                          <a:spcPct val="100000"/>
                        </a:lnSpc>
                      </a:pPr>
                      <a:r>
                        <a:rPr sz="1800" dirty="0">
                          <a:latin typeface="宋体"/>
                          <a:cs typeface="宋体"/>
                        </a:rPr>
                        <a:t>头发颜 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408940" marR="165735" indent="-228600">
                        <a:lnSpc>
                          <a:spcPct val="100000"/>
                        </a:lnSpc>
                      </a:pPr>
                      <a:r>
                        <a:rPr sz="1800" dirty="0">
                          <a:latin typeface="宋体"/>
                          <a:cs typeface="宋体"/>
                        </a:rPr>
                        <a:t>所属人 种</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1</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80340">
                        <a:lnSpc>
                          <a:spcPct val="100000"/>
                        </a:lnSpc>
                      </a:pPr>
                      <a:r>
                        <a:rPr sz="1800" dirty="0">
                          <a:latin typeface="宋体"/>
                          <a:cs typeface="宋体"/>
                        </a:rPr>
                        <a:t>黄种人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46404">
                <a:tc>
                  <a:txBody>
                    <a:bodyPr/>
                    <a:lstStyle/>
                    <a:p>
                      <a:pPr marR="635" algn="ctr">
                        <a:lnSpc>
                          <a:spcPct val="100000"/>
                        </a:lnSpc>
                      </a:pPr>
                      <a:r>
                        <a:rPr sz="1800" dirty="0">
                          <a:latin typeface="Times New Roman"/>
                          <a:cs typeface="Times New Roman"/>
                        </a:rPr>
                        <a:t>2</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蓝色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80340">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3</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灰色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80340">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704">
                <a:tc>
                  <a:txBody>
                    <a:bodyPr/>
                    <a:lstStyle/>
                    <a:p>
                      <a:pPr marR="635" algn="ctr">
                        <a:lnSpc>
                          <a:spcPct val="100000"/>
                        </a:lnSpc>
                      </a:pPr>
                      <a:r>
                        <a:rPr sz="1800" dirty="0">
                          <a:latin typeface="Times New Roman"/>
                          <a:cs typeface="Times New Roman"/>
                        </a:rPr>
                        <a:t>4</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蓝色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红色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80340">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5</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灰色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红色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80340">
                        <a:lnSpc>
                          <a:spcPct val="100000"/>
                        </a:lnSpc>
                      </a:pPr>
                      <a:r>
                        <a:rPr sz="1800" dirty="0">
                          <a:latin typeface="宋体"/>
                          <a:cs typeface="宋体"/>
                        </a:rPr>
                        <a:t>白种人</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704">
                <a:tc>
                  <a:txBody>
                    <a:bodyPr/>
                    <a:lstStyle/>
                    <a:p>
                      <a:pPr marR="635" algn="ctr">
                        <a:lnSpc>
                          <a:spcPct val="100000"/>
                        </a:lnSpc>
                      </a:pPr>
                      <a:r>
                        <a:rPr sz="1800" dirty="0">
                          <a:latin typeface="Times New Roman"/>
                          <a:cs typeface="Times New Roman"/>
                        </a:rPr>
                        <a:t>6</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混血</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4975">
                <a:tc>
                  <a:txBody>
                    <a:bodyPr/>
                    <a:lstStyle/>
                    <a:p>
                      <a:pPr marR="635" algn="ctr">
                        <a:lnSpc>
                          <a:spcPct val="100000"/>
                        </a:lnSpc>
                      </a:pPr>
                      <a:r>
                        <a:rPr sz="1800" dirty="0">
                          <a:latin typeface="Times New Roman"/>
                          <a:cs typeface="Times New Roman"/>
                        </a:rPr>
                        <a:t>7</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431165">
                        <a:lnSpc>
                          <a:spcPct val="100000"/>
                        </a:lnSpc>
                      </a:pPr>
                      <a:r>
                        <a:rPr sz="1800" dirty="0">
                          <a:latin typeface="宋体"/>
                          <a:cs typeface="宋体"/>
                        </a:rPr>
                        <a:t>灰色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94640">
                        <a:lnSpc>
                          <a:spcPct val="100000"/>
                        </a:lnSpc>
                      </a:pPr>
                      <a:r>
                        <a:rPr sz="1800" dirty="0">
                          <a:latin typeface="宋体"/>
                          <a:cs typeface="宋体"/>
                        </a:rPr>
                        <a:t>混血</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433070">
                <a:tc>
                  <a:txBody>
                    <a:bodyPr/>
                    <a:lstStyle/>
                    <a:p>
                      <a:pPr marR="635" algn="ctr">
                        <a:lnSpc>
                          <a:spcPct val="100000"/>
                        </a:lnSpc>
                      </a:pPr>
                      <a:r>
                        <a:rPr sz="1800" dirty="0">
                          <a:latin typeface="Times New Roman"/>
                          <a:cs typeface="Times New Roman"/>
                        </a:rPr>
                        <a:t>8</a:t>
                      </a:r>
                      <a:endParaRPr sz="1800">
                        <a:latin typeface="Times New Roman"/>
                        <a:cs typeface="Times New Roman"/>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431165">
                        <a:lnSpc>
                          <a:spcPct val="100000"/>
                        </a:lnSpc>
                      </a:pPr>
                      <a:r>
                        <a:rPr sz="1800" dirty="0">
                          <a:latin typeface="宋体"/>
                          <a:cs typeface="宋体"/>
                        </a:rPr>
                        <a:t>蓝色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294640">
                        <a:lnSpc>
                          <a:spcPct val="100000"/>
                        </a:lnSpc>
                      </a:pPr>
                      <a:r>
                        <a:rPr sz="1800" dirty="0">
                          <a:latin typeface="宋体"/>
                          <a:cs typeface="宋体"/>
                        </a:rPr>
                        <a:t>黑色</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294640">
                        <a:lnSpc>
                          <a:spcPct val="100000"/>
                        </a:lnSpc>
                      </a:pPr>
                      <a:r>
                        <a:rPr sz="1800" dirty="0">
                          <a:latin typeface="宋体"/>
                          <a:cs typeface="宋体"/>
                        </a:rPr>
                        <a:t>混血</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675" y="1624126"/>
            <a:ext cx="8974137" cy="4042092"/>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996564" y="1870382"/>
            <a:ext cx="1831339" cy="713105"/>
          </a:xfrm>
          <a:prstGeom prst="rect">
            <a:avLst/>
          </a:prstGeom>
        </p:spPr>
        <p:txBody>
          <a:bodyPr vert="horz" wrap="square" lIns="0" tIns="0" rIns="0" bIns="0" rtlCol="0">
            <a:spAutoFit/>
          </a:bodyPr>
          <a:lstStyle/>
          <a:p>
            <a:pPr marL="903605">
              <a:lnSpc>
                <a:spcPct val="100000"/>
              </a:lnSpc>
            </a:pPr>
            <a:r>
              <a:rPr sz="1800" dirty="0">
                <a:latin typeface="宋体"/>
                <a:cs typeface="宋体"/>
              </a:rPr>
              <a:t>眼睛颜色</a:t>
            </a:r>
            <a:endParaRPr sz="1800">
              <a:latin typeface="宋体"/>
              <a:cs typeface="宋体"/>
            </a:endParaRPr>
          </a:p>
          <a:p>
            <a:pPr marL="12700">
              <a:lnSpc>
                <a:spcPts val="2155"/>
              </a:lnSpc>
              <a:spcBef>
                <a:spcPts val="1550"/>
              </a:spcBef>
            </a:pPr>
            <a:r>
              <a:rPr sz="1800" dirty="0">
                <a:latin typeface="宋体"/>
                <a:cs typeface="宋体"/>
              </a:rPr>
              <a:t>黑色</a:t>
            </a:r>
            <a:endParaRPr sz="1800">
              <a:latin typeface="宋体"/>
              <a:cs typeface="宋体"/>
            </a:endParaRPr>
          </a:p>
        </p:txBody>
      </p:sp>
      <p:sp>
        <p:nvSpPr>
          <p:cNvPr id="4" name="object 4"/>
          <p:cNvSpPr txBox="1"/>
          <p:nvPr/>
        </p:nvSpPr>
        <p:spPr>
          <a:xfrm>
            <a:off x="2160231" y="3226184"/>
            <a:ext cx="9398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头发颜色</a:t>
            </a:r>
            <a:endParaRPr sz="1800">
              <a:latin typeface="宋体"/>
              <a:cs typeface="宋体"/>
            </a:endParaRPr>
          </a:p>
        </p:txBody>
      </p:sp>
      <p:sp>
        <p:nvSpPr>
          <p:cNvPr id="5" name="object 5"/>
          <p:cNvSpPr txBox="1"/>
          <p:nvPr/>
        </p:nvSpPr>
        <p:spPr>
          <a:xfrm>
            <a:off x="3743680" y="3333918"/>
            <a:ext cx="9398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头发颜色</a:t>
            </a:r>
            <a:endParaRPr sz="1800">
              <a:latin typeface="宋体"/>
              <a:cs typeface="宋体"/>
            </a:endParaRPr>
          </a:p>
        </p:txBody>
      </p:sp>
      <p:sp>
        <p:nvSpPr>
          <p:cNvPr id="6" name="object 6"/>
          <p:cNvSpPr txBox="1"/>
          <p:nvPr/>
        </p:nvSpPr>
        <p:spPr>
          <a:xfrm>
            <a:off x="5326418" y="3333918"/>
            <a:ext cx="9398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头发颜色</a:t>
            </a:r>
            <a:endParaRPr sz="1800">
              <a:latin typeface="宋体"/>
              <a:cs typeface="宋体"/>
            </a:endParaRPr>
          </a:p>
        </p:txBody>
      </p:sp>
      <p:sp>
        <p:nvSpPr>
          <p:cNvPr id="7" name="object 7"/>
          <p:cNvSpPr txBox="1"/>
          <p:nvPr/>
        </p:nvSpPr>
        <p:spPr>
          <a:xfrm>
            <a:off x="4004627" y="2592466"/>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兰色</a:t>
            </a:r>
            <a:endParaRPr sz="1800">
              <a:latin typeface="宋体"/>
              <a:cs typeface="宋体"/>
            </a:endParaRPr>
          </a:p>
        </p:txBody>
      </p:sp>
      <p:sp>
        <p:nvSpPr>
          <p:cNvPr id="8" name="object 8"/>
          <p:cNvSpPr txBox="1"/>
          <p:nvPr/>
        </p:nvSpPr>
        <p:spPr>
          <a:xfrm>
            <a:off x="5442902" y="254484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灰色</a:t>
            </a:r>
            <a:endParaRPr sz="1800">
              <a:latin typeface="宋体"/>
              <a:cs typeface="宋体"/>
            </a:endParaRPr>
          </a:p>
        </p:txBody>
      </p:sp>
      <p:sp>
        <p:nvSpPr>
          <p:cNvPr id="9" name="object 9"/>
          <p:cNvSpPr txBox="1"/>
          <p:nvPr/>
        </p:nvSpPr>
        <p:spPr>
          <a:xfrm>
            <a:off x="158673" y="5168801"/>
            <a:ext cx="941069"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黄种人</a:t>
            </a:r>
            <a:r>
              <a:rPr sz="1800" spc="-5" dirty="0">
                <a:solidFill>
                  <a:srgbClr val="FFFFFF"/>
                </a:solidFill>
                <a:latin typeface="Constantia"/>
                <a:cs typeface="Constantia"/>
              </a:rPr>
              <a:t>[</a:t>
            </a:r>
            <a:r>
              <a:rPr sz="1800" spc="-10" dirty="0">
                <a:solidFill>
                  <a:srgbClr val="FFFFFF"/>
                </a:solidFill>
                <a:latin typeface="Constantia"/>
                <a:cs typeface="Constantia"/>
              </a:rPr>
              <a:t>1</a:t>
            </a:r>
            <a:r>
              <a:rPr sz="1800" dirty="0">
                <a:solidFill>
                  <a:srgbClr val="FFFFFF"/>
                </a:solidFill>
                <a:latin typeface="Constantia"/>
                <a:cs typeface="Constantia"/>
              </a:rPr>
              <a:t>]</a:t>
            </a:r>
            <a:endParaRPr sz="1800">
              <a:latin typeface="Constantia"/>
              <a:cs typeface="Constantia"/>
            </a:endParaRPr>
          </a:p>
        </p:txBody>
      </p:sp>
      <p:sp>
        <p:nvSpPr>
          <p:cNvPr id="10" name="object 10"/>
          <p:cNvSpPr txBox="1"/>
          <p:nvPr/>
        </p:nvSpPr>
        <p:spPr>
          <a:xfrm>
            <a:off x="1470901" y="5170389"/>
            <a:ext cx="764540"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混血</a:t>
            </a:r>
            <a:r>
              <a:rPr sz="1800" spc="-5" dirty="0">
                <a:solidFill>
                  <a:srgbClr val="FFFFFF"/>
                </a:solidFill>
                <a:latin typeface="Constantia"/>
                <a:cs typeface="Constantia"/>
              </a:rPr>
              <a:t>[</a:t>
            </a:r>
            <a:r>
              <a:rPr sz="1800" dirty="0">
                <a:solidFill>
                  <a:srgbClr val="FFFFFF"/>
                </a:solidFill>
                <a:latin typeface="Constantia"/>
                <a:cs typeface="Constantia"/>
              </a:rPr>
              <a:t>6]</a:t>
            </a:r>
            <a:endParaRPr sz="1800">
              <a:latin typeface="Constantia"/>
              <a:cs typeface="Constantia"/>
            </a:endParaRPr>
          </a:p>
        </p:txBody>
      </p:sp>
      <p:sp>
        <p:nvSpPr>
          <p:cNvPr id="11" name="object 11"/>
          <p:cNvSpPr txBox="1"/>
          <p:nvPr/>
        </p:nvSpPr>
        <p:spPr>
          <a:xfrm>
            <a:off x="2624061" y="5170389"/>
            <a:ext cx="97980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白种人</a:t>
            </a:r>
            <a:r>
              <a:rPr sz="1800" spc="-5" dirty="0">
                <a:solidFill>
                  <a:srgbClr val="FFFFFF"/>
                </a:solidFill>
                <a:latin typeface="Constantia"/>
                <a:cs typeface="Constantia"/>
              </a:rPr>
              <a:t>[2</a:t>
            </a:r>
            <a:r>
              <a:rPr sz="1800" dirty="0">
                <a:solidFill>
                  <a:srgbClr val="FFFFFF"/>
                </a:solidFill>
                <a:latin typeface="Constantia"/>
                <a:cs typeface="Constantia"/>
              </a:rPr>
              <a:t>]</a:t>
            </a:r>
            <a:endParaRPr sz="1800">
              <a:latin typeface="Constantia"/>
              <a:cs typeface="Constantia"/>
            </a:endParaRPr>
          </a:p>
        </p:txBody>
      </p:sp>
      <p:sp>
        <p:nvSpPr>
          <p:cNvPr id="12" name="object 12"/>
          <p:cNvSpPr txBox="1"/>
          <p:nvPr/>
        </p:nvSpPr>
        <p:spPr>
          <a:xfrm>
            <a:off x="3878821" y="5170389"/>
            <a:ext cx="990600"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白种人</a:t>
            </a:r>
            <a:r>
              <a:rPr sz="1800" spc="-5" dirty="0">
                <a:solidFill>
                  <a:srgbClr val="FFFFFF"/>
                </a:solidFill>
                <a:latin typeface="Constantia"/>
                <a:cs typeface="Constantia"/>
              </a:rPr>
              <a:t>[</a:t>
            </a:r>
            <a:r>
              <a:rPr sz="1800" spc="-10" dirty="0">
                <a:solidFill>
                  <a:srgbClr val="FFFFFF"/>
                </a:solidFill>
                <a:latin typeface="Constantia"/>
                <a:cs typeface="Constantia"/>
              </a:rPr>
              <a:t>4</a:t>
            </a:r>
            <a:r>
              <a:rPr sz="1800" dirty="0">
                <a:solidFill>
                  <a:srgbClr val="FFFFFF"/>
                </a:solidFill>
                <a:latin typeface="Constantia"/>
                <a:cs typeface="Constantia"/>
              </a:rPr>
              <a:t>]</a:t>
            </a:r>
            <a:endParaRPr sz="1800">
              <a:latin typeface="Constantia"/>
              <a:cs typeface="Constantia"/>
            </a:endParaRPr>
          </a:p>
        </p:txBody>
      </p:sp>
      <p:sp>
        <p:nvSpPr>
          <p:cNvPr id="13" name="object 13"/>
          <p:cNvSpPr txBox="1"/>
          <p:nvPr/>
        </p:nvSpPr>
        <p:spPr>
          <a:xfrm>
            <a:off x="5216448" y="5170389"/>
            <a:ext cx="763270"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混血</a:t>
            </a:r>
            <a:r>
              <a:rPr sz="1800" spc="-5" dirty="0">
                <a:solidFill>
                  <a:srgbClr val="FFFFFF"/>
                </a:solidFill>
                <a:latin typeface="Constantia"/>
                <a:cs typeface="Constantia"/>
              </a:rPr>
              <a:t>[</a:t>
            </a:r>
            <a:r>
              <a:rPr sz="1800" spc="-10" dirty="0">
                <a:solidFill>
                  <a:srgbClr val="FFFFFF"/>
                </a:solidFill>
                <a:latin typeface="Constantia"/>
                <a:cs typeface="Constantia"/>
              </a:rPr>
              <a:t>8</a:t>
            </a:r>
            <a:r>
              <a:rPr sz="1800" dirty="0">
                <a:solidFill>
                  <a:srgbClr val="FFFFFF"/>
                </a:solidFill>
                <a:latin typeface="Constantia"/>
                <a:cs typeface="Constantia"/>
              </a:rPr>
              <a:t>]</a:t>
            </a:r>
            <a:endParaRPr sz="1800">
              <a:latin typeface="Constantia"/>
              <a:cs typeface="Constantia"/>
            </a:endParaRPr>
          </a:p>
        </p:txBody>
      </p:sp>
      <p:sp>
        <p:nvSpPr>
          <p:cNvPr id="14" name="object 14"/>
          <p:cNvSpPr txBox="1"/>
          <p:nvPr/>
        </p:nvSpPr>
        <p:spPr>
          <a:xfrm>
            <a:off x="6335636" y="5170389"/>
            <a:ext cx="97345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白种人</a:t>
            </a:r>
            <a:r>
              <a:rPr sz="1800" spc="-5" dirty="0">
                <a:solidFill>
                  <a:srgbClr val="FFFFFF"/>
                </a:solidFill>
                <a:latin typeface="Constantia"/>
                <a:cs typeface="Constantia"/>
              </a:rPr>
              <a:t>[</a:t>
            </a:r>
            <a:r>
              <a:rPr sz="1800" spc="-15" dirty="0">
                <a:solidFill>
                  <a:srgbClr val="FFFFFF"/>
                </a:solidFill>
                <a:latin typeface="Constantia"/>
                <a:cs typeface="Constantia"/>
              </a:rPr>
              <a:t>3</a:t>
            </a:r>
            <a:r>
              <a:rPr sz="1800" dirty="0">
                <a:solidFill>
                  <a:srgbClr val="FFFFFF"/>
                </a:solidFill>
                <a:latin typeface="Constantia"/>
                <a:cs typeface="Constantia"/>
              </a:rPr>
              <a:t>]</a:t>
            </a:r>
            <a:endParaRPr sz="1800">
              <a:latin typeface="Constantia"/>
              <a:cs typeface="Constantia"/>
            </a:endParaRPr>
          </a:p>
        </p:txBody>
      </p:sp>
      <p:sp>
        <p:nvSpPr>
          <p:cNvPr id="15" name="object 15"/>
          <p:cNvSpPr txBox="1"/>
          <p:nvPr/>
        </p:nvSpPr>
        <p:spPr>
          <a:xfrm>
            <a:off x="7557058" y="5170389"/>
            <a:ext cx="977900"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白种人</a:t>
            </a:r>
            <a:r>
              <a:rPr sz="1800" spc="-5" dirty="0">
                <a:solidFill>
                  <a:srgbClr val="FFFFFF"/>
                </a:solidFill>
                <a:latin typeface="Constantia"/>
                <a:cs typeface="Constantia"/>
              </a:rPr>
              <a:t>[</a:t>
            </a:r>
            <a:r>
              <a:rPr sz="1800" spc="-10" dirty="0">
                <a:solidFill>
                  <a:srgbClr val="FFFFFF"/>
                </a:solidFill>
                <a:latin typeface="Constantia"/>
                <a:cs typeface="Constantia"/>
              </a:rPr>
              <a:t>5</a:t>
            </a:r>
            <a:r>
              <a:rPr sz="1800" dirty="0">
                <a:solidFill>
                  <a:srgbClr val="FFFFFF"/>
                </a:solidFill>
                <a:latin typeface="Constantia"/>
                <a:cs typeface="Constantia"/>
              </a:rPr>
              <a:t>]</a:t>
            </a:r>
            <a:endParaRPr sz="1800">
              <a:latin typeface="Constantia"/>
              <a:cs typeface="Constantia"/>
            </a:endParaRPr>
          </a:p>
        </p:txBody>
      </p:sp>
      <p:sp>
        <p:nvSpPr>
          <p:cNvPr id="16" name="object 16"/>
          <p:cNvSpPr txBox="1"/>
          <p:nvPr/>
        </p:nvSpPr>
        <p:spPr>
          <a:xfrm>
            <a:off x="8102524" y="4233764"/>
            <a:ext cx="75120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混血</a:t>
            </a:r>
            <a:r>
              <a:rPr sz="1800" spc="-5" dirty="0">
                <a:solidFill>
                  <a:srgbClr val="FFFFFF"/>
                </a:solidFill>
                <a:latin typeface="Constantia"/>
                <a:cs typeface="Constantia"/>
              </a:rPr>
              <a:t>[</a:t>
            </a:r>
            <a:r>
              <a:rPr sz="1800" dirty="0">
                <a:solidFill>
                  <a:srgbClr val="FFFFFF"/>
                </a:solidFill>
                <a:latin typeface="Constantia"/>
                <a:cs typeface="Constantia"/>
              </a:rPr>
              <a:t>7]</a:t>
            </a:r>
            <a:endParaRPr sz="1800">
              <a:latin typeface="Constantia"/>
              <a:cs typeface="Constantia"/>
            </a:endParaRPr>
          </a:p>
        </p:txBody>
      </p:sp>
      <p:sp>
        <p:nvSpPr>
          <p:cNvPr id="17" name="object 17"/>
          <p:cNvSpPr txBox="1"/>
          <p:nvPr/>
        </p:nvSpPr>
        <p:spPr>
          <a:xfrm>
            <a:off x="905827" y="427362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黑色</a:t>
            </a:r>
            <a:endParaRPr sz="1800">
              <a:latin typeface="宋体"/>
              <a:cs typeface="宋体"/>
            </a:endParaRPr>
          </a:p>
        </p:txBody>
      </p:sp>
      <p:sp>
        <p:nvSpPr>
          <p:cNvPr id="18" name="object 18"/>
          <p:cNvSpPr txBox="1"/>
          <p:nvPr/>
        </p:nvSpPr>
        <p:spPr>
          <a:xfrm>
            <a:off x="1626552" y="420219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金色</a:t>
            </a:r>
            <a:endParaRPr sz="1800">
              <a:latin typeface="宋体"/>
              <a:cs typeface="宋体"/>
            </a:endParaRPr>
          </a:p>
        </p:txBody>
      </p:sp>
      <p:sp>
        <p:nvSpPr>
          <p:cNvPr id="19" name="object 19"/>
          <p:cNvSpPr txBox="1"/>
          <p:nvPr/>
        </p:nvSpPr>
        <p:spPr>
          <a:xfrm>
            <a:off x="3282315" y="4345066"/>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金色</a:t>
            </a:r>
            <a:endParaRPr sz="1800">
              <a:latin typeface="宋体"/>
              <a:cs typeface="宋体"/>
            </a:endParaRPr>
          </a:p>
        </p:txBody>
      </p:sp>
      <p:sp>
        <p:nvSpPr>
          <p:cNvPr id="20" name="object 20"/>
          <p:cNvSpPr txBox="1"/>
          <p:nvPr/>
        </p:nvSpPr>
        <p:spPr>
          <a:xfrm>
            <a:off x="3930015" y="4418091"/>
            <a:ext cx="1275080" cy="254000"/>
          </a:xfrm>
          <a:prstGeom prst="rect">
            <a:avLst/>
          </a:prstGeom>
        </p:spPr>
        <p:txBody>
          <a:bodyPr vert="horz" wrap="square" lIns="0" tIns="0" rIns="0" bIns="0" rtlCol="0">
            <a:spAutoFit/>
          </a:bodyPr>
          <a:lstStyle/>
          <a:p>
            <a:pPr marL="12700">
              <a:lnSpc>
                <a:spcPts val="2155"/>
              </a:lnSpc>
              <a:tabLst>
                <a:tab pos="804545" algn="l"/>
              </a:tabLst>
            </a:pPr>
            <a:r>
              <a:rPr sz="1800" dirty="0">
                <a:latin typeface="宋体"/>
                <a:cs typeface="宋体"/>
              </a:rPr>
              <a:t>红色	黑色</a:t>
            </a:r>
            <a:endParaRPr sz="1800">
              <a:latin typeface="宋体"/>
              <a:cs typeface="宋体"/>
            </a:endParaRPr>
          </a:p>
        </p:txBody>
      </p:sp>
      <p:sp>
        <p:nvSpPr>
          <p:cNvPr id="21" name="object 21"/>
          <p:cNvSpPr txBox="1"/>
          <p:nvPr/>
        </p:nvSpPr>
        <p:spPr>
          <a:xfrm>
            <a:off x="6162040" y="4345066"/>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金色</a:t>
            </a:r>
            <a:endParaRPr sz="1800">
              <a:latin typeface="宋体"/>
              <a:cs typeface="宋体"/>
            </a:endParaRPr>
          </a:p>
        </p:txBody>
      </p:sp>
      <p:sp>
        <p:nvSpPr>
          <p:cNvPr id="22" name="object 22"/>
          <p:cNvSpPr txBox="1"/>
          <p:nvPr/>
        </p:nvSpPr>
        <p:spPr>
          <a:xfrm>
            <a:off x="7025640" y="441809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红色</a:t>
            </a:r>
            <a:endParaRPr sz="1800">
              <a:latin typeface="宋体"/>
              <a:cs typeface="宋体"/>
            </a:endParaRPr>
          </a:p>
        </p:txBody>
      </p:sp>
      <p:sp>
        <p:nvSpPr>
          <p:cNvPr id="23" name="object 23"/>
          <p:cNvSpPr txBox="1"/>
          <p:nvPr/>
        </p:nvSpPr>
        <p:spPr>
          <a:xfrm>
            <a:off x="7170102" y="384182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黑色</a:t>
            </a:r>
            <a:endParaRPr sz="1800">
              <a:latin typeface="宋体"/>
              <a:cs typeface="宋体"/>
            </a:endParaRPr>
          </a:p>
        </p:txBody>
      </p:sp>
      <p:sp>
        <p:nvSpPr>
          <p:cNvPr id="24" name="object 24"/>
          <p:cNvSpPr txBox="1"/>
          <p:nvPr/>
        </p:nvSpPr>
        <p:spPr>
          <a:xfrm>
            <a:off x="474281" y="496583"/>
            <a:ext cx="442341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2996" y="461265"/>
            <a:ext cx="442341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sp>
        <p:nvSpPr>
          <p:cNvPr id="3" name="object 3"/>
          <p:cNvSpPr txBox="1"/>
          <p:nvPr/>
        </p:nvSpPr>
        <p:spPr>
          <a:xfrm>
            <a:off x="402272" y="1557976"/>
            <a:ext cx="8234045" cy="409702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步骤</a:t>
            </a:r>
            <a:r>
              <a:rPr sz="2600" dirty="0">
                <a:latin typeface="宋体"/>
                <a:cs typeface="宋体"/>
              </a:rPr>
              <a:t>：</a:t>
            </a:r>
            <a:endParaRPr sz="2600">
              <a:latin typeface="宋体"/>
              <a:cs typeface="宋体"/>
            </a:endParaRPr>
          </a:p>
          <a:p>
            <a:pPr marL="405765">
              <a:lnSpc>
                <a:spcPct val="100000"/>
              </a:lnSpc>
              <a:spcBef>
                <a:spcPts val="585"/>
              </a:spcBef>
            </a:pPr>
            <a:r>
              <a:rPr sz="2000" spc="40" dirty="0">
                <a:solidFill>
                  <a:srgbClr val="50742E"/>
                </a:solidFill>
                <a:latin typeface="Arial"/>
                <a:cs typeface="Arial"/>
              </a:rPr>
              <a:t></a:t>
            </a:r>
            <a:r>
              <a:rPr sz="2400" spc="40" dirty="0">
                <a:latin typeface="宋体"/>
                <a:cs typeface="宋体"/>
              </a:rPr>
              <a:t>生成一颗空决策树和一张训练样本属性集</a:t>
            </a:r>
            <a:r>
              <a:rPr sz="2400" spc="-10" dirty="0">
                <a:latin typeface="Constantia"/>
                <a:cs typeface="Constantia"/>
              </a:rPr>
              <a:t>;</a:t>
            </a:r>
            <a:endParaRPr sz="2400">
              <a:latin typeface="Constantia"/>
              <a:cs typeface="Constantia"/>
            </a:endParaRPr>
          </a:p>
          <a:p>
            <a:pPr marL="405765">
              <a:lnSpc>
                <a:spcPct val="100000"/>
              </a:lnSpc>
              <a:spcBef>
                <a:spcPts val="575"/>
              </a:spcBef>
            </a:pPr>
            <a:r>
              <a:rPr sz="2000" spc="20" dirty="0">
                <a:solidFill>
                  <a:srgbClr val="50742E"/>
                </a:solidFill>
                <a:latin typeface="Arial"/>
                <a:cs typeface="Arial"/>
              </a:rPr>
              <a:t></a:t>
            </a:r>
            <a:r>
              <a:rPr sz="2400" spc="20" dirty="0">
                <a:latin typeface="宋体"/>
                <a:cs typeface="宋体"/>
              </a:rPr>
              <a:t>若训练样本集</a:t>
            </a:r>
            <a:r>
              <a:rPr sz="2400" spc="20" dirty="0">
                <a:latin typeface="Constantia"/>
                <a:cs typeface="Constantia"/>
              </a:rPr>
              <a:t>T</a:t>
            </a:r>
            <a:r>
              <a:rPr sz="2400" spc="-55" dirty="0">
                <a:latin typeface="Constantia"/>
                <a:cs typeface="Constantia"/>
              </a:rPr>
              <a:t> </a:t>
            </a:r>
            <a:r>
              <a:rPr sz="2400" dirty="0">
                <a:latin typeface="宋体"/>
                <a:cs typeface="宋体"/>
              </a:rPr>
              <a:t>中所有的样本都属于同一类</a:t>
            </a:r>
            <a:r>
              <a:rPr sz="2400" spc="-10" dirty="0">
                <a:latin typeface="Constantia"/>
                <a:cs typeface="Constantia"/>
              </a:rPr>
              <a:t>,</a:t>
            </a:r>
            <a:r>
              <a:rPr sz="2400" dirty="0">
                <a:latin typeface="宋体"/>
                <a:cs typeface="宋体"/>
              </a:rPr>
              <a:t>则生成结点</a:t>
            </a:r>
            <a:endParaRPr sz="2400">
              <a:latin typeface="宋体"/>
              <a:cs typeface="宋体"/>
            </a:endParaRPr>
          </a:p>
          <a:p>
            <a:pPr marL="652780">
              <a:lnSpc>
                <a:spcPct val="100000"/>
              </a:lnSpc>
            </a:pPr>
            <a:r>
              <a:rPr sz="2400" dirty="0">
                <a:latin typeface="Constantia"/>
                <a:cs typeface="Constantia"/>
              </a:rPr>
              <a:t>T</a:t>
            </a:r>
            <a:r>
              <a:rPr sz="2400" spc="-55" dirty="0">
                <a:latin typeface="Constantia"/>
                <a:cs typeface="Constantia"/>
              </a:rPr>
              <a:t> </a:t>
            </a:r>
            <a:r>
              <a:rPr sz="2400" spc="-10" dirty="0">
                <a:latin typeface="Constantia"/>
                <a:cs typeface="Constantia"/>
              </a:rPr>
              <a:t>,</a:t>
            </a:r>
            <a:r>
              <a:rPr sz="2400" dirty="0">
                <a:latin typeface="Constantia"/>
                <a:cs typeface="Constantia"/>
              </a:rPr>
              <a:t> </a:t>
            </a:r>
            <a:r>
              <a:rPr sz="2400" dirty="0">
                <a:latin typeface="宋体"/>
                <a:cs typeface="宋体"/>
              </a:rPr>
              <a:t>并终止学习算法</a:t>
            </a:r>
            <a:r>
              <a:rPr sz="2400" spc="-10" dirty="0">
                <a:latin typeface="Constantia"/>
                <a:cs typeface="Constantia"/>
              </a:rPr>
              <a:t>;</a:t>
            </a:r>
            <a:r>
              <a:rPr sz="2400" dirty="0">
                <a:latin typeface="宋体"/>
                <a:cs typeface="宋体"/>
              </a:rPr>
              <a:t>否则</a:t>
            </a:r>
            <a:endParaRPr sz="2400">
              <a:latin typeface="宋体"/>
              <a:cs typeface="宋体"/>
            </a:endParaRPr>
          </a:p>
          <a:p>
            <a:pPr marL="652780" marR="274955" indent="-247015">
              <a:lnSpc>
                <a:spcPct val="100000"/>
              </a:lnSpc>
              <a:spcBef>
                <a:spcPts val="575"/>
              </a:spcBef>
              <a:tabLst>
                <a:tab pos="1492250" algn="l"/>
              </a:tabLst>
            </a:pPr>
            <a:r>
              <a:rPr sz="2000" spc="20" dirty="0">
                <a:solidFill>
                  <a:srgbClr val="50742E"/>
                </a:solidFill>
                <a:latin typeface="Arial"/>
                <a:cs typeface="Arial"/>
              </a:rPr>
              <a:t></a:t>
            </a:r>
            <a:r>
              <a:rPr sz="2400" spc="20" dirty="0">
                <a:latin typeface="宋体"/>
                <a:cs typeface="宋体"/>
              </a:rPr>
              <a:t>根据</a:t>
            </a:r>
            <a:r>
              <a:rPr sz="2400" spc="20" dirty="0">
                <a:solidFill>
                  <a:srgbClr val="CC0099"/>
                </a:solidFill>
                <a:latin typeface="宋体"/>
                <a:cs typeface="宋体"/>
              </a:rPr>
              <a:t>某种策略</a:t>
            </a:r>
            <a:r>
              <a:rPr sz="2400" spc="20" dirty="0">
                <a:latin typeface="宋体"/>
                <a:cs typeface="宋体"/>
              </a:rPr>
              <a:t>从训练样本属性表中选择属性</a:t>
            </a:r>
            <a:r>
              <a:rPr sz="2400" spc="20" dirty="0">
                <a:latin typeface="Constantia"/>
                <a:cs typeface="Constantia"/>
              </a:rPr>
              <a:t>A</a:t>
            </a:r>
            <a:r>
              <a:rPr sz="2400" spc="-40" dirty="0">
                <a:latin typeface="Constantia"/>
                <a:cs typeface="Constantia"/>
              </a:rPr>
              <a:t> </a:t>
            </a:r>
            <a:r>
              <a:rPr sz="2400" dirty="0">
                <a:latin typeface="宋体"/>
                <a:cs typeface="宋体"/>
              </a:rPr>
              <a:t>作为测试 属性</a:t>
            </a:r>
            <a:r>
              <a:rPr sz="2400" spc="-10" dirty="0">
                <a:latin typeface="Constantia"/>
                <a:cs typeface="Constantia"/>
              </a:rPr>
              <a:t>,</a:t>
            </a:r>
            <a:r>
              <a:rPr sz="2400" dirty="0">
                <a:latin typeface="Constantia"/>
                <a:cs typeface="Constantia"/>
              </a:rPr>
              <a:t>	</a:t>
            </a:r>
            <a:r>
              <a:rPr sz="2400" dirty="0">
                <a:latin typeface="宋体"/>
                <a:cs typeface="宋体"/>
              </a:rPr>
              <a:t>生成测试结点</a:t>
            </a:r>
            <a:r>
              <a:rPr sz="2400" dirty="0">
                <a:latin typeface="Constantia"/>
                <a:cs typeface="Constantia"/>
              </a:rPr>
              <a:t>A</a:t>
            </a:r>
            <a:endParaRPr sz="2400">
              <a:latin typeface="Constantia"/>
              <a:cs typeface="Constantia"/>
            </a:endParaRPr>
          </a:p>
          <a:p>
            <a:pPr marL="652780" marR="5080" indent="-247015">
              <a:lnSpc>
                <a:spcPct val="100000"/>
              </a:lnSpc>
              <a:spcBef>
                <a:spcPts val="575"/>
              </a:spcBef>
            </a:pPr>
            <a:r>
              <a:rPr sz="2000" spc="40" dirty="0">
                <a:solidFill>
                  <a:srgbClr val="50742E"/>
                </a:solidFill>
                <a:latin typeface="Arial"/>
                <a:cs typeface="Arial"/>
              </a:rPr>
              <a:t></a:t>
            </a:r>
            <a:r>
              <a:rPr sz="2400" spc="40" dirty="0">
                <a:latin typeface="宋体"/>
                <a:cs typeface="宋体"/>
              </a:rPr>
              <a:t>若</a:t>
            </a:r>
            <a:r>
              <a:rPr sz="2400" spc="40" dirty="0">
                <a:latin typeface="Constantia"/>
                <a:cs typeface="Constantia"/>
              </a:rPr>
              <a:t>A</a:t>
            </a:r>
            <a:r>
              <a:rPr sz="2400" spc="40" dirty="0">
                <a:latin typeface="宋体"/>
                <a:cs typeface="宋体"/>
              </a:rPr>
              <a:t>的取值为</a:t>
            </a:r>
            <a:r>
              <a:rPr sz="2400" spc="-10" dirty="0">
                <a:latin typeface="Constantia"/>
                <a:cs typeface="Constantia"/>
              </a:rPr>
              <a:t>v1,v2,</a:t>
            </a:r>
            <a:r>
              <a:rPr sz="2400" spc="-5" dirty="0">
                <a:latin typeface="Constantia"/>
                <a:cs typeface="Constantia"/>
              </a:rPr>
              <a:t>…</a:t>
            </a:r>
            <a:r>
              <a:rPr sz="2400" spc="-10" dirty="0">
                <a:latin typeface="Constantia"/>
                <a:cs typeface="Constantia"/>
              </a:rPr>
              <a:t>,v</a:t>
            </a:r>
            <a:r>
              <a:rPr sz="2400" dirty="0">
                <a:latin typeface="Constantia"/>
                <a:cs typeface="Constantia"/>
              </a:rPr>
              <a:t>m</a:t>
            </a:r>
            <a:r>
              <a:rPr sz="2400" spc="-10" dirty="0">
                <a:latin typeface="Constantia"/>
                <a:cs typeface="Constantia"/>
              </a:rPr>
              <a:t>,</a:t>
            </a:r>
            <a:r>
              <a:rPr sz="2400" dirty="0">
                <a:latin typeface="Constantia"/>
                <a:cs typeface="Constantia"/>
              </a:rPr>
              <a:t> </a:t>
            </a:r>
            <a:r>
              <a:rPr sz="2400" dirty="0">
                <a:latin typeface="宋体"/>
                <a:cs typeface="宋体"/>
              </a:rPr>
              <a:t>则根据</a:t>
            </a:r>
            <a:r>
              <a:rPr sz="2400" dirty="0">
                <a:latin typeface="Constantia"/>
                <a:cs typeface="Constantia"/>
              </a:rPr>
              <a:t>A</a:t>
            </a:r>
            <a:r>
              <a:rPr sz="2400" spc="-40" dirty="0">
                <a:latin typeface="Constantia"/>
                <a:cs typeface="Constantia"/>
              </a:rPr>
              <a:t> </a:t>
            </a:r>
            <a:r>
              <a:rPr sz="2400" dirty="0">
                <a:latin typeface="宋体"/>
                <a:cs typeface="宋体"/>
              </a:rPr>
              <a:t>的取值的不同</a:t>
            </a:r>
            <a:r>
              <a:rPr sz="2400" spc="-10" dirty="0">
                <a:latin typeface="Constantia"/>
                <a:cs typeface="Constantia"/>
              </a:rPr>
              <a:t>,</a:t>
            </a:r>
            <a:r>
              <a:rPr sz="2400" dirty="0">
                <a:latin typeface="宋体"/>
                <a:cs typeface="宋体"/>
              </a:rPr>
              <a:t>将</a:t>
            </a:r>
            <a:r>
              <a:rPr sz="2400" dirty="0">
                <a:latin typeface="Constantia"/>
                <a:cs typeface="Constantia"/>
              </a:rPr>
              <a:t>T</a:t>
            </a:r>
            <a:r>
              <a:rPr sz="2400" spc="-55" dirty="0">
                <a:latin typeface="Constantia"/>
                <a:cs typeface="Constantia"/>
              </a:rPr>
              <a:t> </a:t>
            </a:r>
            <a:r>
              <a:rPr sz="2400" dirty="0">
                <a:latin typeface="宋体"/>
                <a:cs typeface="宋体"/>
              </a:rPr>
              <a:t>划分 成</a:t>
            </a:r>
            <a:r>
              <a:rPr sz="2400" spc="-600" dirty="0">
                <a:latin typeface="宋体"/>
                <a:cs typeface="宋体"/>
              </a:rPr>
              <a:t> </a:t>
            </a:r>
            <a:r>
              <a:rPr sz="2400" dirty="0">
                <a:latin typeface="Constantia"/>
                <a:cs typeface="Constantia"/>
              </a:rPr>
              <a:t>m</a:t>
            </a:r>
            <a:r>
              <a:rPr sz="2400" dirty="0">
                <a:latin typeface="宋体"/>
                <a:cs typeface="宋体"/>
              </a:rPr>
              <a:t>个子集</a:t>
            </a:r>
            <a:r>
              <a:rPr sz="2400" spc="-5" dirty="0">
                <a:latin typeface="Constantia"/>
                <a:cs typeface="Constantia"/>
              </a:rPr>
              <a:t>T</a:t>
            </a:r>
            <a:r>
              <a:rPr sz="2400" spc="-10" dirty="0">
                <a:latin typeface="Constantia"/>
                <a:cs typeface="Constantia"/>
              </a:rPr>
              <a:t>1,</a:t>
            </a:r>
            <a:r>
              <a:rPr sz="2400" spc="-5" dirty="0">
                <a:latin typeface="Constantia"/>
                <a:cs typeface="Constantia"/>
              </a:rPr>
              <a:t>T</a:t>
            </a:r>
            <a:r>
              <a:rPr sz="2400" dirty="0">
                <a:latin typeface="Constantia"/>
                <a:cs typeface="Constantia"/>
              </a:rPr>
              <a:t>2</a:t>
            </a:r>
            <a:r>
              <a:rPr sz="2400" spc="-10" dirty="0">
                <a:latin typeface="Constantia"/>
                <a:cs typeface="Constantia"/>
              </a:rPr>
              <a:t>,</a:t>
            </a:r>
            <a:r>
              <a:rPr sz="2400" spc="-5" dirty="0">
                <a:latin typeface="Constantia"/>
                <a:cs typeface="Constantia"/>
              </a:rPr>
              <a:t>…</a:t>
            </a:r>
            <a:r>
              <a:rPr sz="2400" spc="-10" dirty="0">
                <a:latin typeface="Constantia"/>
                <a:cs typeface="Constantia"/>
              </a:rPr>
              <a:t>,</a:t>
            </a:r>
            <a:r>
              <a:rPr sz="2400" spc="-5" dirty="0">
                <a:latin typeface="Constantia"/>
                <a:cs typeface="Constantia"/>
              </a:rPr>
              <a:t>T</a:t>
            </a:r>
            <a:r>
              <a:rPr sz="2400" dirty="0">
                <a:latin typeface="Constantia"/>
                <a:cs typeface="Constantia"/>
              </a:rPr>
              <a:t>m</a:t>
            </a:r>
            <a:r>
              <a:rPr sz="2400" spc="-10" dirty="0">
                <a:latin typeface="Constantia"/>
                <a:cs typeface="Constantia"/>
              </a:rPr>
              <a:t>;</a:t>
            </a:r>
            <a:endParaRPr sz="2400">
              <a:latin typeface="Constantia"/>
              <a:cs typeface="Constantia"/>
            </a:endParaRPr>
          </a:p>
          <a:p>
            <a:pPr marL="405765">
              <a:lnSpc>
                <a:spcPct val="100000"/>
              </a:lnSpc>
              <a:spcBef>
                <a:spcPts val="575"/>
              </a:spcBef>
            </a:pPr>
            <a:r>
              <a:rPr sz="2050" spc="-25" dirty="0">
                <a:solidFill>
                  <a:srgbClr val="50742E"/>
                </a:solidFill>
                <a:latin typeface="Arial"/>
                <a:cs typeface="Arial"/>
              </a:rPr>
              <a:t></a:t>
            </a:r>
            <a:r>
              <a:rPr sz="2400" spc="-25" dirty="0">
                <a:latin typeface="宋体"/>
                <a:cs typeface="宋体"/>
              </a:rPr>
              <a:t>从训练样本属性表中删除属性</a:t>
            </a:r>
            <a:r>
              <a:rPr sz="2400" spc="-25" dirty="0">
                <a:latin typeface="Constantia"/>
                <a:cs typeface="Constantia"/>
              </a:rPr>
              <a:t>A</a:t>
            </a:r>
            <a:r>
              <a:rPr sz="2400" spc="-10" dirty="0">
                <a:latin typeface="Constantia"/>
                <a:cs typeface="Constantia"/>
              </a:rPr>
              <a:t>;</a:t>
            </a:r>
            <a:endParaRPr sz="2400">
              <a:latin typeface="Constantia"/>
              <a:cs typeface="Constantia"/>
            </a:endParaRPr>
          </a:p>
          <a:p>
            <a:pPr marL="405765">
              <a:lnSpc>
                <a:spcPct val="100000"/>
              </a:lnSpc>
              <a:spcBef>
                <a:spcPts val="575"/>
              </a:spcBef>
            </a:pPr>
            <a:r>
              <a:rPr sz="2050" spc="-25" dirty="0">
                <a:solidFill>
                  <a:srgbClr val="50742E"/>
                </a:solidFill>
                <a:latin typeface="Arial"/>
                <a:cs typeface="Arial"/>
              </a:rPr>
              <a:t></a:t>
            </a:r>
            <a:r>
              <a:rPr sz="2400" spc="-25" dirty="0">
                <a:latin typeface="宋体"/>
                <a:cs typeface="宋体"/>
              </a:rPr>
              <a:t>转步骤</a:t>
            </a:r>
            <a:r>
              <a:rPr sz="2400" spc="-25" dirty="0">
                <a:latin typeface="Constantia"/>
                <a:cs typeface="Constantia"/>
              </a:rPr>
              <a:t>2</a:t>
            </a:r>
            <a:r>
              <a:rPr sz="2400" spc="-10" dirty="0">
                <a:latin typeface="Constantia"/>
                <a:cs typeface="Constantia"/>
              </a:rPr>
              <a:t>, </a:t>
            </a:r>
            <a:r>
              <a:rPr sz="2400" spc="-10" dirty="0">
                <a:latin typeface="宋体"/>
                <a:cs typeface="宋体"/>
              </a:rPr>
              <a:t>对每个子集递归调用</a:t>
            </a:r>
            <a:r>
              <a:rPr sz="2400" spc="-10" dirty="0">
                <a:latin typeface="Constantia"/>
                <a:cs typeface="Constantia"/>
              </a:rPr>
              <a:t>C</a:t>
            </a:r>
            <a:r>
              <a:rPr sz="2400" spc="-15" dirty="0">
                <a:latin typeface="Constantia"/>
                <a:cs typeface="Constantia"/>
              </a:rPr>
              <a:t>LS;</a:t>
            </a:r>
            <a:endParaRPr sz="2400">
              <a:latin typeface="Constantia"/>
              <a:cs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2996" y="461265"/>
            <a:ext cx="442341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sp>
        <p:nvSpPr>
          <p:cNvPr id="3" name="object 3"/>
          <p:cNvSpPr txBox="1"/>
          <p:nvPr/>
        </p:nvSpPr>
        <p:spPr>
          <a:xfrm>
            <a:off x="402272" y="1557341"/>
            <a:ext cx="8491220" cy="1954381"/>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Constantia"/>
                <a:cs typeface="Constantia"/>
              </a:rPr>
              <a:t>CL</a:t>
            </a:r>
            <a:r>
              <a:rPr sz="2600" spc="-20" dirty="0">
                <a:latin typeface="Constantia"/>
                <a:cs typeface="Constantia"/>
              </a:rPr>
              <a:t>S</a:t>
            </a:r>
            <a:r>
              <a:rPr sz="2600" spc="-5" dirty="0">
                <a:latin typeface="宋体"/>
                <a:cs typeface="宋体"/>
              </a:rPr>
              <a:t>算法问题</a:t>
            </a:r>
            <a:r>
              <a:rPr sz="2600" dirty="0">
                <a:latin typeface="宋体"/>
                <a:cs typeface="宋体"/>
              </a:rPr>
              <a:t>：</a:t>
            </a:r>
          </a:p>
          <a:p>
            <a:pPr marL="652780" marR="5080" indent="-247015">
              <a:lnSpc>
                <a:spcPct val="100000"/>
              </a:lnSpc>
              <a:spcBef>
                <a:spcPts val="590"/>
              </a:spcBef>
            </a:pPr>
            <a:r>
              <a:rPr sz="2000" spc="40" dirty="0">
                <a:solidFill>
                  <a:srgbClr val="50742E"/>
                </a:solidFill>
                <a:latin typeface="Arial"/>
                <a:cs typeface="Arial"/>
              </a:rPr>
              <a:t></a:t>
            </a:r>
            <a:r>
              <a:rPr sz="2400" spc="40" dirty="0">
                <a:latin typeface="宋体"/>
                <a:cs typeface="宋体"/>
              </a:rPr>
              <a:t>在步骤</a:t>
            </a:r>
            <a:r>
              <a:rPr sz="2400" spc="-15" dirty="0">
                <a:latin typeface="Constantia"/>
                <a:cs typeface="Constantia"/>
              </a:rPr>
              <a:t>3</a:t>
            </a:r>
            <a:r>
              <a:rPr sz="2400" spc="-15" dirty="0">
                <a:latin typeface="宋体"/>
                <a:cs typeface="宋体"/>
              </a:rPr>
              <a:t>中，根据某种策略从训练样本属性表中选择属性 </a:t>
            </a:r>
            <a:r>
              <a:rPr sz="2400" spc="-15" dirty="0">
                <a:latin typeface="Constantia"/>
                <a:cs typeface="Constantia"/>
              </a:rPr>
              <a:t>A</a:t>
            </a:r>
            <a:r>
              <a:rPr sz="2400" spc="-15" dirty="0">
                <a:latin typeface="宋体"/>
                <a:cs typeface="宋体"/>
              </a:rPr>
              <a:t>作为测试属性。没有规定采用何种测试属性。实践表明， </a:t>
            </a:r>
            <a:r>
              <a:rPr sz="2400" spc="-15" dirty="0" err="1" smtClean="0">
                <a:latin typeface="宋体"/>
                <a:cs typeface="宋体"/>
              </a:rPr>
              <a:t>测试属性集的组成以及测试属性的先后对决策树的学习具有举足轻重的影响</a:t>
            </a:r>
            <a:r>
              <a:rPr sz="2400" spc="-15" dirty="0">
                <a:latin typeface="宋体"/>
                <a:cs typeface="宋体"/>
              </a:rPr>
              <a:t>。</a:t>
            </a:r>
            <a:endParaRPr sz="2400" dirty="0">
              <a:latin typeface="宋体"/>
              <a:cs typeface="宋体"/>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772155" y="1517903"/>
            <a:ext cx="3842385" cy="457200"/>
          </a:xfrm>
          <a:prstGeom prst="rect">
            <a:avLst/>
          </a:prstGeom>
          <a:solidFill>
            <a:srgbClr val="258768"/>
          </a:solidFill>
        </p:spPr>
        <p:txBody>
          <a:bodyPr vert="horz" wrap="square" lIns="0" tIns="0" rIns="0" bIns="0" rtlCol="0">
            <a:spAutoFit/>
          </a:bodyPr>
          <a:lstStyle/>
          <a:p>
            <a:pPr marL="90805">
              <a:lnSpc>
                <a:spcPct val="100000"/>
              </a:lnSpc>
            </a:pPr>
            <a:r>
              <a:rPr sz="1800" dirty="0">
                <a:solidFill>
                  <a:srgbClr val="FFFFFF"/>
                </a:solidFill>
                <a:latin typeface="宋体"/>
                <a:cs typeface="宋体"/>
              </a:rPr>
              <a:t>学生膳食结构和缺钙调查表</a:t>
            </a:r>
            <a:endParaRPr sz="1800">
              <a:latin typeface="宋体"/>
              <a:cs typeface="宋体"/>
            </a:endParaRPr>
          </a:p>
        </p:txBody>
      </p:sp>
      <p:sp>
        <p:nvSpPr>
          <p:cNvPr id="4" name="object 4"/>
          <p:cNvSpPr txBox="1"/>
          <p:nvPr/>
        </p:nvSpPr>
        <p:spPr>
          <a:xfrm>
            <a:off x="452996" y="448565"/>
            <a:ext cx="4423410" cy="7467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graphicFrame>
        <p:nvGraphicFramePr>
          <p:cNvPr id="2" name="object 2"/>
          <p:cNvGraphicFramePr>
            <a:graphicFrameLocks noGrp="1"/>
          </p:cNvGraphicFramePr>
          <p:nvPr/>
        </p:nvGraphicFramePr>
        <p:xfrm>
          <a:off x="-317" y="2109152"/>
          <a:ext cx="9101610" cy="4330061"/>
        </p:xfrm>
        <a:graphic>
          <a:graphicData uri="http://schemas.openxmlformats.org/drawingml/2006/table">
            <a:tbl>
              <a:tblPr firstRow="1" bandRow="1">
                <a:tableStyleId>{2D5ABB26-0587-4C30-8999-92F81FD0307C}</a:tableStyleId>
              </a:tblPr>
              <a:tblGrid>
                <a:gridCol w="800893"/>
                <a:gridCol w="806449"/>
                <a:gridCol w="807719"/>
                <a:gridCol w="806450"/>
                <a:gridCol w="808355"/>
                <a:gridCol w="810895"/>
                <a:gridCol w="808354"/>
                <a:gridCol w="806450"/>
                <a:gridCol w="807720"/>
                <a:gridCol w="806450"/>
                <a:gridCol w="1031875"/>
              </a:tblGrid>
              <a:tr h="640079">
                <a:tc>
                  <a:txBody>
                    <a:bodyPr/>
                    <a:lstStyle/>
                    <a:p>
                      <a:pPr marL="160020">
                        <a:lnSpc>
                          <a:spcPct val="100000"/>
                        </a:lnSpc>
                      </a:pPr>
                      <a:r>
                        <a:rPr sz="1800" dirty="0">
                          <a:latin typeface="宋体"/>
                          <a:cs typeface="宋体"/>
                        </a:rPr>
                        <a:t>学生</a:t>
                      </a:r>
                      <a:endParaRPr sz="1800">
                        <a:latin typeface="宋体"/>
                        <a:cs typeface="宋体"/>
                      </a:endParaRPr>
                    </a:p>
                  </a:txBody>
                  <a:tcPr marL="0" marR="0" marT="0" marB="0">
                    <a:lnL w="15557">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7640">
                        <a:lnSpc>
                          <a:spcPct val="100000"/>
                        </a:lnSpc>
                      </a:pPr>
                      <a:r>
                        <a:rPr sz="1800" dirty="0">
                          <a:latin typeface="宋体"/>
                          <a:cs typeface="宋体"/>
                        </a:rPr>
                        <a:t>鸡肉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7640">
                        <a:lnSpc>
                          <a:spcPct val="100000"/>
                        </a:lnSpc>
                      </a:pPr>
                      <a:r>
                        <a:rPr sz="1800" dirty="0">
                          <a:latin typeface="宋体"/>
                          <a:cs typeface="宋体"/>
                        </a:rPr>
                        <a:t>猪肉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7005">
                        <a:lnSpc>
                          <a:spcPct val="100000"/>
                        </a:lnSpc>
                      </a:pPr>
                      <a:r>
                        <a:rPr sz="1800" dirty="0">
                          <a:latin typeface="宋体"/>
                          <a:cs typeface="宋体"/>
                        </a:rPr>
                        <a:t>牛肉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8275">
                        <a:lnSpc>
                          <a:spcPct val="100000"/>
                        </a:lnSpc>
                      </a:pPr>
                      <a:r>
                        <a:rPr sz="1800" dirty="0">
                          <a:latin typeface="宋体"/>
                          <a:cs typeface="宋体"/>
                        </a:rPr>
                        <a:t>羊肉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9545">
                        <a:lnSpc>
                          <a:spcPct val="100000"/>
                        </a:lnSpc>
                      </a:pPr>
                      <a:r>
                        <a:rPr sz="1800" dirty="0">
                          <a:latin typeface="宋体"/>
                          <a:cs typeface="宋体"/>
                        </a:rPr>
                        <a:t>鱼肉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8275">
                        <a:lnSpc>
                          <a:spcPct val="100000"/>
                        </a:lnSpc>
                      </a:pPr>
                      <a:r>
                        <a:rPr sz="1800" dirty="0">
                          <a:latin typeface="宋体"/>
                          <a:cs typeface="宋体"/>
                        </a:rPr>
                        <a:t>鸡蛋</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7005">
                        <a:lnSpc>
                          <a:spcPct val="100000"/>
                        </a:lnSpc>
                      </a:pPr>
                      <a:r>
                        <a:rPr sz="1800" dirty="0">
                          <a:latin typeface="宋体"/>
                          <a:cs typeface="宋体"/>
                        </a:rPr>
                        <a:t>青菜</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8275">
                        <a:lnSpc>
                          <a:spcPct val="100000"/>
                        </a:lnSpc>
                      </a:pPr>
                      <a:r>
                        <a:rPr sz="1800" dirty="0">
                          <a:latin typeface="宋体"/>
                          <a:cs typeface="宋体"/>
                        </a:rPr>
                        <a:t>番茄</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167640">
                        <a:lnSpc>
                          <a:spcPct val="100000"/>
                        </a:lnSpc>
                      </a:pPr>
                      <a:r>
                        <a:rPr sz="1800" dirty="0">
                          <a:latin typeface="宋体"/>
                          <a:cs typeface="宋体"/>
                        </a:rPr>
                        <a:t>牛奶</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tcPr>
                </a:tc>
                <a:tc>
                  <a:txBody>
                    <a:bodyPr/>
                    <a:lstStyle/>
                    <a:p>
                      <a:pPr marL="394335" marR="150495" indent="-228600">
                        <a:lnSpc>
                          <a:spcPct val="100000"/>
                        </a:lnSpc>
                      </a:pPr>
                      <a:r>
                        <a:rPr sz="1800" dirty="0">
                          <a:latin typeface="宋体"/>
                          <a:cs typeface="宋体"/>
                        </a:rPr>
                        <a:t>健康情 况</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tcPr>
                </a:tc>
              </a:tr>
              <a:tr h="368300">
                <a:tc>
                  <a:txBody>
                    <a:bodyPr/>
                    <a:lstStyle/>
                    <a:p>
                      <a:pPr marR="1905" algn="ctr">
                        <a:lnSpc>
                          <a:spcPct val="100000"/>
                        </a:lnSpc>
                      </a:pPr>
                      <a:r>
                        <a:rPr sz="1800" dirty="0">
                          <a:latin typeface="Times New Roman"/>
                          <a:cs typeface="Times New Roman"/>
                        </a:rPr>
                        <a:t>1</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65735">
                        <a:lnSpc>
                          <a:spcPct val="100000"/>
                        </a:lnSpc>
                      </a:pPr>
                      <a:r>
                        <a:rPr sz="1800" dirty="0">
                          <a:latin typeface="宋体"/>
                          <a:cs typeface="宋体"/>
                        </a:rPr>
                        <a:t>不缺钙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R="1905" algn="ctr">
                        <a:lnSpc>
                          <a:spcPct val="100000"/>
                        </a:lnSpc>
                      </a:pPr>
                      <a:r>
                        <a:rPr sz="1800" dirty="0">
                          <a:latin typeface="Times New Roman"/>
                          <a:cs typeface="Times New Roman"/>
                        </a:rPr>
                        <a:t>2</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65735">
                        <a:lnSpc>
                          <a:spcPct val="100000"/>
                        </a:lnSpc>
                      </a:pPr>
                      <a:r>
                        <a:rPr sz="1800" dirty="0">
                          <a:latin typeface="宋体"/>
                          <a:cs typeface="宋体"/>
                        </a:rPr>
                        <a:t>不缺钙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70205">
                <a:tc>
                  <a:txBody>
                    <a:bodyPr/>
                    <a:lstStyle/>
                    <a:p>
                      <a:pPr marR="1905" algn="ctr">
                        <a:lnSpc>
                          <a:spcPct val="100000"/>
                        </a:lnSpc>
                      </a:pPr>
                      <a:r>
                        <a:rPr sz="1800" dirty="0">
                          <a:latin typeface="Times New Roman"/>
                          <a:cs typeface="Times New Roman"/>
                        </a:rPr>
                        <a:t>3</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80035">
                        <a:lnSpc>
                          <a:spcPct val="100000"/>
                        </a:lnSpc>
                      </a:pPr>
                      <a:r>
                        <a:rPr sz="1800" dirty="0">
                          <a:latin typeface="宋体"/>
                          <a:cs typeface="宋体"/>
                        </a:rPr>
                        <a:t>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9569">
                <a:tc>
                  <a:txBody>
                    <a:bodyPr/>
                    <a:lstStyle/>
                    <a:p>
                      <a:pPr marR="1905" algn="ctr">
                        <a:lnSpc>
                          <a:spcPct val="100000"/>
                        </a:lnSpc>
                      </a:pPr>
                      <a:r>
                        <a:rPr sz="1800" dirty="0">
                          <a:latin typeface="Times New Roman"/>
                          <a:cs typeface="Times New Roman"/>
                        </a:rPr>
                        <a:t>4</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65735">
                        <a:lnSpc>
                          <a:spcPct val="100000"/>
                        </a:lnSpc>
                      </a:pPr>
                      <a:r>
                        <a:rPr sz="1800" dirty="0">
                          <a:latin typeface="宋体"/>
                          <a:cs typeface="宋体"/>
                        </a:rPr>
                        <a:t>不缺钙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8300">
                <a:tc>
                  <a:txBody>
                    <a:bodyPr/>
                    <a:lstStyle/>
                    <a:p>
                      <a:pPr marR="1905" algn="ctr">
                        <a:lnSpc>
                          <a:spcPct val="100000"/>
                        </a:lnSpc>
                      </a:pPr>
                      <a:r>
                        <a:rPr sz="1800" dirty="0">
                          <a:latin typeface="Times New Roman"/>
                          <a:cs typeface="Times New Roman"/>
                        </a:rPr>
                        <a:t>5</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80035">
                        <a:lnSpc>
                          <a:spcPct val="100000"/>
                        </a:lnSpc>
                      </a:pPr>
                      <a:r>
                        <a:rPr sz="1800" dirty="0">
                          <a:latin typeface="宋体"/>
                          <a:cs typeface="宋体"/>
                        </a:rPr>
                        <a:t>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70205">
                <a:tc>
                  <a:txBody>
                    <a:bodyPr/>
                    <a:lstStyle/>
                    <a:p>
                      <a:pPr marR="1905" algn="ctr">
                        <a:lnSpc>
                          <a:spcPct val="100000"/>
                        </a:lnSpc>
                      </a:pPr>
                      <a:r>
                        <a:rPr sz="1800" dirty="0">
                          <a:latin typeface="Times New Roman"/>
                          <a:cs typeface="Times New Roman"/>
                        </a:rPr>
                        <a:t>6</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80035">
                        <a:lnSpc>
                          <a:spcPct val="100000"/>
                        </a:lnSpc>
                      </a:pPr>
                      <a:r>
                        <a:rPr sz="1800" dirty="0">
                          <a:latin typeface="宋体"/>
                          <a:cs typeface="宋体"/>
                        </a:rPr>
                        <a:t>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9569">
                <a:tc>
                  <a:txBody>
                    <a:bodyPr/>
                    <a:lstStyle/>
                    <a:p>
                      <a:pPr marR="1905" algn="ctr">
                        <a:lnSpc>
                          <a:spcPct val="100000"/>
                        </a:lnSpc>
                      </a:pPr>
                      <a:r>
                        <a:rPr sz="1800" dirty="0">
                          <a:latin typeface="Times New Roman"/>
                          <a:cs typeface="Times New Roman"/>
                        </a:rPr>
                        <a:t>7</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65735">
                        <a:lnSpc>
                          <a:spcPct val="100000"/>
                        </a:lnSpc>
                      </a:pPr>
                      <a:r>
                        <a:rPr sz="1800" dirty="0">
                          <a:latin typeface="宋体"/>
                          <a:cs typeface="宋体"/>
                        </a:rPr>
                        <a:t>不缺钙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70205">
                <a:tc>
                  <a:txBody>
                    <a:bodyPr/>
                    <a:lstStyle/>
                    <a:p>
                      <a:pPr marR="1905" algn="ctr">
                        <a:lnSpc>
                          <a:spcPct val="100000"/>
                        </a:lnSpc>
                      </a:pPr>
                      <a:r>
                        <a:rPr sz="1800" dirty="0">
                          <a:latin typeface="Times New Roman"/>
                          <a:cs typeface="Times New Roman"/>
                        </a:rPr>
                        <a:t>8</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280035">
                        <a:lnSpc>
                          <a:spcPct val="100000"/>
                        </a:lnSpc>
                      </a:pPr>
                      <a:r>
                        <a:rPr sz="1800" dirty="0">
                          <a:latin typeface="宋体"/>
                          <a:cs typeface="宋体"/>
                        </a:rPr>
                        <a:t>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8300">
                <a:tc>
                  <a:txBody>
                    <a:bodyPr/>
                    <a:lstStyle/>
                    <a:p>
                      <a:pPr marR="1905" algn="ctr">
                        <a:lnSpc>
                          <a:spcPct val="100000"/>
                        </a:lnSpc>
                      </a:pPr>
                      <a:r>
                        <a:rPr sz="1800" dirty="0">
                          <a:latin typeface="Times New Roman"/>
                          <a:cs typeface="Times New Roman"/>
                        </a:rPr>
                        <a:t>9</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165735">
                        <a:lnSpc>
                          <a:spcPct val="100000"/>
                        </a:lnSpc>
                      </a:pPr>
                      <a:r>
                        <a:rPr sz="1800" dirty="0">
                          <a:latin typeface="宋体"/>
                          <a:cs typeface="宋体"/>
                        </a:rPr>
                        <a:t>不缺钙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9569">
                <a:tc>
                  <a:txBody>
                    <a:bodyPr/>
                    <a:lstStyle/>
                    <a:p>
                      <a:pPr marR="1905" algn="ctr">
                        <a:lnSpc>
                          <a:spcPct val="100000"/>
                        </a:lnSpc>
                      </a:pPr>
                      <a:r>
                        <a:rPr sz="1800" dirty="0">
                          <a:latin typeface="Times New Roman"/>
                          <a:cs typeface="Times New Roman"/>
                        </a:rPr>
                        <a:t>10</a:t>
                      </a:r>
                      <a:endParaRPr sz="1800">
                        <a:latin typeface="Times New Roman"/>
                        <a:cs typeface="Times New Roman"/>
                      </a:endParaRPr>
                    </a:p>
                  </a:txBody>
                  <a:tcPr marL="0" marR="0" marT="0" marB="0">
                    <a:lnL w="15557">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0</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algn="ctr">
                        <a:lnSpc>
                          <a:spcPct val="100000"/>
                        </a:lnSpc>
                      </a:pPr>
                      <a:r>
                        <a:rPr sz="1800" dirty="0">
                          <a:latin typeface="Times New Roman"/>
                          <a:cs typeface="Times New Roman"/>
                        </a:rPr>
                        <a:t>1</a:t>
                      </a:r>
                      <a:endParaRPr sz="18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165735">
                        <a:lnSpc>
                          <a:spcPct val="100000"/>
                        </a:lnSpc>
                      </a:pPr>
                      <a:r>
                        <a:rPr sz="1800" dirty="0">
                          <a:latin typeface="宋体"/>
                          <a:cs typeface="宋体"/>
                        </a:rPr>
                        <a:t>不缺钙</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2590" y="1551235"/>
            <a:ext cx="6376035" cy="254635"/>
          </a:xfrm>
          <a:prstGeom prst="rect">
            <a:avLst/>
          </a:prstGeom>
        </p:spPr>
        <p:txBody>
          <a:bodyPr vert="horz" wrap="square" lIns="0" tIns="0" rIns="0" bIns="0" rtlCol="0">
            <a:spAutoFit/>
          </a:bodyPr>
          <a:lstStyle/>
          <a:p>
            <a:pPr marL="12700">
              <a:lnSpc>
                <a:spcPts val="2280"/>
              </a:lnSpc>
            </a:pPr>
            <a:r>
              <a:rPr sz="2000" spc="-5" dirty="0">
                <a:latin typeface="宋体"/>
                <a:cs typeface="宋体"/>
              </a:rPr>
              <a:t>采用不同的测试属性及其先后顺序将会生成不同的决策</a:t>
            </a:r>
            <a:r>
              <a:rPr sz="2000" dirty="0">
                <a:latin typeface="宋体"/>
                <a:cs typeface="宋体"/>
              </a:rPr>
              <a:t>树</a:t>
            </a:r>
            <a:endParaRPr sz="2000">
              <a:latin typeface="宋体"/>
              <a:cs typeface="宋体"/>
            </a:endParaRPr>
          </a:p>
        </p:txBody>
      </p:sp>
      <p:sp>
        <p:nvSpPr>
          <p:cNvPr id="3" name="object 3"/>
          <p:cNvSpPr/>
          <p:nvPr/>
        </p:nvSpPr>
        <p:spPr>
          <a:xfrm>
            <a:off x="174625" y="2128913"/>
            <a:ext cx="7138987" cy="310451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114266" y="2219455"/>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鸡肉</a:t>
            </a:r>
            <a:endParaRPr sz="1800">
              <a:latin typeface="宋体"/>
              <a:cs typeface="宋体"/>
            </a:endParaRPr>
          </a:p>
        </p:txBody>
      </p:sp>
      <p:sp>
        <p:nvSpPr>
          <p:cNvPr id="5" name="object 5"/>
          <p:cNvSpPr txBox="1"/>
          <p:nvPr/>
        </p:nvSpPr>
        <p:spPr>
          <a:xfrm>
            <a:off x="5914491" y="2867155"/>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猪肉</a:t>
            </a:r>
            <a:endParaRPr sz="1800">
              <a:latin typeface="宋体"/>
              <a:cs typeface="宋体"/>
            </a:endParaRPr>
          </a:p>
        </p:txBody>
      </p:sp>
      <p:sp>
        <p:nvSpPr>
          <p:cNvPr id="6" name="object 6"/>
          <p:cNvSpPr txBox="1"/>
          <p:nvPr/>
        </p:nvSpPr>
        <p:spPr>
          <a:xfrm>
            <a:off x="2458504" y="2867155"/>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猪肉</a:t>
            </a:r>
            <a:endParaRPr sz="1800">
              <a:latin typeface="宋体"/>
              <a:cs typeface="宋体"/>
            </a:endParaRPr>
          </a:p>
        </p:txBody>
      </p:sp>
      <p:sp>
        <p:nvSpPr>
          <p:cNvPr id="7" name="object 7"/>
          <p:cNvSpPr txBox="1"/>
          <p:nvPr/>
        </p:nvSpPr>
        <p:spPr>
          <a:xfrm>
            <a:off x="1234541" y="3659317"/>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牛肉</a:t>
            </a:r>
            <a:endParaRPr sz="1800">
              <a:latin typeface="宋体"/>
              <a:cs typeface="宋体"/>
            </a:endParaRPr>
          </a:p>
        </p:txBody>
      </p:sp>
      <p:sp>
        <p:nvSpPr>
          <p:cNvPr id="8" name="object 8"/>
          <p:cNvSpPr txBox="1"/>
          <p:nvPr/>
        </p:nvSpPr>
        <p:spPr>
          <a:xfrm>
            <a:off x="3393541" y="3659317"/>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牛肉</a:t>
            </a:r>
            <a:endParaRPr sz="1800">
              <a:latin typeface="宋体"/>
              <a:cs typeface="宋体"/>
            </a:endParaRPr>
          </a:p>
        </p:txBody>
      </p:sp>
      <p:sp>
        <p:nvSpPr>
          <p:cNvPr id="9" name="object 9"/>
          <p:cNvSpPr/>
          <p:nvPr/>
        </p:nvSpPr>
        <p:spPr>
          <a:xfrm>
            <a:off x="6511925" y="3640213"/>
            <a:ext cx="1377950" cy="440689"/>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65163" y="4882010"/>
            <a:ext cx="278320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缺钙（</a:t>
            </a:r>
            <a:r>
              <a:rPr sz="1800" spc="-15" dirty="0">
                <a:solidFill>
                  <a:srgbClr val="FFFFFF"/>
                </a:solidFill>
                <a:latin typeface="Constantia"/>
                <a:cs typeface="Constantia"/>
              </a:rPr>
              <a:t>3</a:t>
            </a:r>
            <a:r>
              <a:rPr sz="1800" dirty="0">
                <a:solidFill>
                  <a:srgbClr val="FFFFFF"/>
                </a:solidFill>
                <a:latin typeface="宋体"/>
                <a:cs typeface="宋体"/>
              </a:rPr>
              <a:t>，</a:t>
            </a:r>
            <a:r>
              <a:rPr sz="1800" dirty="0">
                <a:solidFill>
                  <a:srgbClr val="FFFFFF"/>
                </a:solidFill>
                <a:latin typeface="Constantia"/>
                <a:cs typeface="Constantia"/>
              </a:rPr>
              <a:t>6</a:t>
            </a:r>
            <a:r>
              <a:rPr sz="1800" dirty="0">
                <a:solidFill>
                  <a:srgbClr val="FFFFFF"/>
                </a:solidFill>
                <a:latin typeface="宋体"/>
                <a:cs typeface="宋体"/>
              </a:rPr>
              <a:t>）</a:t>
            </a:r>
            <a:r>
              <a:rPr sz="1800" spc="60" dirty="0">
                <a:solidFill>
                  <a:srgbClr val="FFFFFF"/>
                </a:solidFill>
                <a:latin typeface="宋体"/>
                <a:cs typeface="宋体"/>
              </a:rPr>
              <a:t> </a:t>
            </a:r>
            <a:r>
              <a:rPr sz="1800" dirty="0">
                <a:solidFill>
                  <a:srgbClr val="FFFFFF"/>
                </a:solidFill>
                <a:latin typeface="宋体"/>
                <a:cs typeface="宋体"/>
              </a:rPr>
              <a:t>不缺钙（</a:t>
            </a:r>
            <a:r>
              <a:rPr sz="1800" spc="-10" dirty="0">
                <a:solidFill>
                  <a:srgbClr val="FFFFFF"/>
                </a:solidFill>
                <a:latin typeface="Constantia"/>
                <a:cs typeface="Constantia"/>
              </a:rPr>
              <a:t>4</a:t>
            </a:r>
            <a:r>
              <a:rPr sz="1800" dirty="0">
                <a:solidFill>
                  <a:srgbClr val="FFFFFF"/>
                </a:solidFill>
                <a:latin typeface="宋体"/>
                <a:cs typeface="宋体"/>
              </a:rPr>
              <a:t>）</a:t>
            </a:r>
            <a:endParaRPr sz="1800">
              <a:latin typeface="宋体"/>
              <a:cs typeface="宋体"/>
            </a:endParaRPr>
          </a:p>
        </p:txBody>
      </p:sp>
      <p:sp>
        <p:nvSpPr>
          <p:cNvPr id="11" name="object 11"/>
          <p:cNvSpPr txBox="1"/>
          <p:nvPr/>
        </p:nvSpPr>
        <p:spPr>
          <a:xfrm>
            <a:off x="3061398" y="4882010"/>
            <a:ext cx="136334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不缺钙（</a:t>
            </a:r>
            <a:r>
              <a:rPr sz="1800" spc="-10" dirty="0">
                <a:solidFill>
                  <a:srgbClr val="FFFFFF"/>
                </a:solidFill>
                <a:latin typeface="Constantia"/>
                <a:cs typeface="Constantia"/>
              </a:rPr>
              <a:t>10</a:t>
            </a:r>
            <a:r>
              <a:rPr sz="1800" spc="-10" dirty="0">
                <a:solidFill>
                  <a:srgbClr val="FFFFFF"/>
                </a:solidFill>
                <a:latin typeface="宋体"/>
                <a:cs typeface="宋体"/>
              </a:rPr>
              <a:t>）</a:t>
            </a:r>
            <a:endParaRPr sz="1800">
              <a:latin typeface="宋体"/>
              <a:cs typeface="宋体"/>
            </a:endParaRPr>
          </a:p>
        </p:txBody>
      </p:sp>
      <p:sp>
        <p:nvSpPr>
          <p:cNvPr id="12" name="object 12"/>
          <p:cNvSpPr txBox="1"/>
          <p:nvPr/>
        </p:nvSpPr>
        <p:spPr>
          <a:xfrm>
            <a:off x="4660328" y="4882010"/>
            <a:ext cx="104838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缺钙（</a:t>
            </a:r>
            <a:r>
              <a:rPr sz="1800" spc="-10" dirty="0">
                <a:solidFill>
                  <a:srgbClr val="FFFFFF"/>
                </a:solidFill>
                <a:latin typeface="Constantia"/>
                <a:cs typeface="Constantia"/>
              </a:rPr>
              <a:t>5</a:t>
            </a:r>
            <a:r>
              <a:rPr sz="1800" spc="-10" dirty="0">
                <a:solidFill>
                  <a:srgbClr val="FFFFFF"/>
                </a:solidFill>
                <a:latin typeface="宋体"/>
                <a:cs typeface="宋体"/>
              </a:rPr>
              <a:t>）</a:t>
            </a:r>
            <a:endParaRPr sz="1800">
              <a:latin typeface="宋体"/>
              <a:cs typeface="宋体"/>
            </a:endParaRPr>
          </a:p>
        </p:txBody>
      </p:sp>
      <p:sp>
        <p:nvSpPr>
          <p:cNvPr id="13" name="object 13"/>
          <p:cNvSpPr txBox="1"/>
          <p:nvPr/>
        </p:nvSpPr>
        <p:spPr>
          <a:xfrm>
            <a:off x="6004305" y="4882010"/>
            <a:ext cx="124015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不缺钙（</a:t>
            </a:r>
            <a:r>
              <a:rPr sz="1800" spc="-10" dirty="0">
                <a:solidFill>
                  <a:srgbClr val="FFFFFF"/>
                </a:solidFill>
                <a:latin typeface="Constantia"/>
                <a:cs typeface="Constantia"/>
              </a:rPr>
              <a:t>1</a:t>
            </a:r>
            <a:r>
              <a:rPr sz="1800" spc="-10" dirty="0">
                <a:solidFill>
                  <a:srgbClr val="FFFFFF"/>
                </a:solidFill>
                <a:latin typeface="宋体"/>
                <a:cs typeface="宋体"/>
              </a:rPr>
              <a:t>）</a:t>
            </a:r>
            <a:endParaRPr sz="1800">
              <a:latin typeface="宋体"/>
              <a:cs typeface="宋体"/>
            </a:endParaRPr>
          </a:p>
        </p:txBody>
      </p:sp>
      <p:sp>
        <p:nvSpPr>
          <p:cNvPr id="14" name="object 14"/>
          <p:cNvSpPr/>
          <p:nvPr/>
        </p:nvSpPr>
        <p:spPr>
          <a:xfrm>
            <a:off x="7591425" y="4792738"/>
            <a:ext cx="872985" cy="440689"/>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7786154" y="4883280"/>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鱼肉</a:t>
            </a:r>
            <a:endParaRPr sz="1800">
              <a:latin typeface="宋体"/>
              <a:cs typeface="宋体"/>
            </a:endParaRPr>
          </a:p>
        </p:txBody>
      </p:sp>
      <p:sp>
        <p:nvSpPr>
          <p:cNvPr id="16" name="object 16"/>
          <p:cNvSpPr/>
          <p:nvPr/>
        </p:nvSpPr>
        <p:spPr>
          <a:xfrm>
            <a:off x="6007100" y="5800801"/>
            <a:ext cx="1377950" cy="440689"/>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6171628" y="5890072"/>
            <a:ext cx="104838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缺钙（</a:t>
            </a:r>
            <a:r>
              <a:rPr sz="1800" spc="-10" dirty="0">
                <a:solidFill>
                  <a:srgbClr val="FFFFFF"/>
                </a:solidFill>
                <a:latin typeface="Constantia"/>
                <a:cs typeface="Constantia"/>
              </a:rPr>
              <a:t>5</a:t>
            </a:r>
            <a:r>
              <a:rPr sz="1800" spc="-10" dirty="0">
                <a:solidFill>
                  <a:srgbClr val="FFFFFF"/>
                </a:solidFill>
                <a:latin typeface="宋体"/>
                <a:cs typeface="宋体"/>
              </a:rPr>
              <a:t>）</a:t>
            </a:r>
            <a:endParaRPr sz="1800">
              <a:latin typeface="宋体"/>
              <a:cs typeface="宋体"/>
            </a:endParaRPr>
          </a:p>
        </p:txBody>
      </p:sp>
      <p:sp>
        <p:nvSpPr>
          <p:cNvPr id="18" name="object 18"/>
          <p:cNvSpPr/>
          <p:nvPr/>
        </p:nvSpPr>
        <p:spPr>
          <a:xfrm>
            <a:off x="7520051" y="5800801"/>
            <a:ext cx="1593710" cy="440689"/>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7500225" y="5890072"/>
            <a:ext cx="1632585" cy="2794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宋体"/>
                <a:cs typeface="宋体"/>
              </a:rPr>
              <a:t>不缺钙（</a:t>
            </a:r>
            <a:r>
              <a:rPr sz="1800" dirty="0">
                <a:solidFill>
                  <a:srgbClr val="FFFFFF"/>
                </a:solidFill>
                <a:latin typeface="Constantia"/>
                <a:cs typeface="Constantia"/>
              </a:rPr>
              <a:t>7</a:t>
            </a:r>
            <a:r>
              <a:rPr sz="1800" dirty="0">
                <a:solidFill>
                  <a:srgbClr val="FFFFFF"/>
                </a:solidFill>
                <a:latin typeface="宋体"/>
                <a:cs typeface="宋体"/>
              </a:rPr>
              <a:t>，</a:t>
            </a:r>
            <a:r>
              <a:rPr sz="1800" dirty="0">
                <a:solidFill>
                  <a:srgbClr val="FFFFFF"/>
                </a:solidFill>
                <a:latin typeface="Constantia"/>
                <a:cs typeface="Constantia"/>
              </a:rPr>
              <a:t>9</a:t>
            </a:r>
            <a:r>
              <a:rPr sz="1800" dirty="0">
                <a:solidFill>
                  <a:srgbClr val="FFFFFF"/>
                </a:solidFill>
                <a:latin typeface="宋体"/>
                <a:cs typeface="宋体"/>
              </a:rPr>
              <a:t>）</a:t>
            </a:r>
            <a:endParaRPr sz="1800">
              <a:latin typeface="宋体"/>
              <a:cs typeface="宋体"/>
            </a:endParaRPr>
          </a:p>
        </p:txBody>
      </p:sp>
      <p:sp>
        <p:nvSpPr>
          <p:cNvPr id="20" name="object 20"/>
          <p:cNvSpPr txBox="1"/>
          <p:nvPr/>
        </p:nvSpPr>
        <p:spPr>
          <a:xfrm>
            <a:off x="2129789" y="4222660"/>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21" name="object 21"/>
          <p:cNvSpPr txBox="1"/>
          <p:nvPr/>
        </p:nvSpPr>
        <p:spPr>
          <a:xfrm>
            <a:off x="4506277" y="415122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22" name="object 22"/>
          <p:cNvSpPr txBox="1"/>
          <p:nvPr/>
        </p:nvSpPr>
        <p:spPr>
          <a:xfrm>
            <a:off x="6208077" y="4127410"/>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23" name="object 23"/>
          <p:cNvSpPr txBox="1"/>
          <p:nvPr/>
        </p:nvSpPr>
        <p:spPr>
          <a:xfrm>
            <a:off x="8584565" y="5375185"/>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24" name="object 24"/>
          <p:cNvSpPr/>
          <p:nvPr/>
        </p:nvSpPr>
        <p:spPr>
          <a:xfrm>
            <a:off x="5649988" y="4000741"/>
            <a:ext cx="2379980" cy="801370"/>
          </a:xfrm>
          <a:custGeom>
            <a:avLst/>
            <a:gdLst/>
            <a:ahLst/>
            <a:cxnLst/>
            <a:rect l="l" t="t" r="r" b="b"/>
            <a:pathLst>
              <a:path w="2379979" h="801370">
                <a:moveTo>
                  <a:pt x="2376487" y="801204"/>
                </a:moveTo>
                <a:lnTo>
                  <a:pt x="0" y="9042"/>
                </a:lnTo>
                <a:lnTo>
                  <a:pt x="3022" y="0"/>
                </a:lnTo>
                <a:lnTo>
                  <a:pt x="2379510" y="792162"/>
                </a:lnTo>
                <a:lnTo>
                  <a:pt x="2376487" y="801204"/>
                </a:lnTo>
                <a:close/>
              </a:path>
            </a:pathLst>
          </a:custGeom>
          <a:solidFill>
            <a:srgbClr val="000000"/>
          </a:solidFill>
        </p:spPr>
        <p:txBody>
          <a:bodyPr wrap="square" lIns="0" tIns="0" rIns="0" bIns="0" rtlCol="0"/>
          <a:lstStyle/>
          <a:p>
            <a:endParaRPr/>
          </a:p>
        </p:txBody>
      </p:sp>
      <p:sp>
        <p:nvSpPr>
          <p:cNvPr id="25" name="object 25"/>
          <p:cNvSpPr/>
          <p:nvPr/>
        </p:nvSpPr>
        <p:spPr>
          <a:xfrm>
            <a:off x="8097202" y="5226367"/>
            <a:ext cx="439420" cy="582295"/>
          </a:xfrm>
          <a:custGeom>
            <a:avLst/>
            <a:gdLst/>
            <a:ahLst/>
            <a:cxnLst/>
            <a:rect l="l" t="t" r="r" b="b"/>
            <a:pathLst>
              <a:path w="439420" h="582295">
                <a:moveTo>
                  <a:pt x="431800" y="581977"/>
                </a:moveTo>
                <a:lnTo>
                  <a:pt x="0" y="5715"/>
                </a:lnTo>
                <a:lnTo>
                  <a:pt x="7619" y="0"/>
                </a:lnTo>
                <a:lnTo>
                  <a:pt x="439419" y="576262"/>
                </a:lnTo>
                <a:lnTo>
                  <a:pt x="431800" y="581977"/>
                </a:lnTo>
                <a:close/>
              </a:path>
            </a:pathLst>
          </a:custGeom>
          <a:solidFill>
            <a:srgbClr val="000000"/>
          </a:solidFill>
        </p:spPr>
        <p:txBody>
          <a:bodyPr wrap="square" lIns="0" tIns="0" rIns="0" bIns="0" rtlCol="0"/>
          <a:lstStyle/>
          <a:p>
            <a:endParaRPr/>
          </a:p>
        </p:txBody>
      </p:sp>
      <p:sp>
        <p:nvSpPr>
          <p:cNvPr id="26" name="object 26"/>
          <p:cNvSpPr/>
          <p:nvPr/>
        </p:nvSpPr>
        <p:spPr>
          <a:xfrm>
            <a:off x="6514134" y="3137649"/>
            <a:ext cx="797560" cy="511809"/>
          </a:xfrm>
          <a:custGeom>
            <a:avLst/>
            <a:gdLst/>
            <a:ahLst/>
            <a:cxnLst/>
            <a:rect l="l" t="t" r="r" b="b"/>
            <a:pathLst>
              <a:path w="797559" h="511810">
                <a:moveTo>
                  <a:pt x="792162" y="511276"/>
                </a:moveTo>
                <a:lnTo>
                  <a:pt x="0" y="8039"/>
                </a:lnTo>
                <a:lnTo>
                  <a:pt x="5105" y="0"/>
                </a:lnTo>
                <a:lnTo>
                  <a:pt x="797267" y="503224"/>
                </a:lnTo>
                <a:lnTo>
                  <a:pt x="792162" y="511276"/>
                </a:lnTo>
                <a:close/>
              </a:path>
            </a:pathLst>
          </a:custGeom>
          <a:solidFill>
            <a:srgbClr val="000000"/>
          </a:solidFill>
        </p:spPr>
        <p:txBody>
          <a:bodyPr wrap="square" lIns="0" tIns="0" rIns="0" bIns="0" rtlCol="0"/>
          <a:lstStyle/>
          <a:p>
            <a:endParaRPr/>
          </a:p>
        </p:txBody>
      </p:sp>
      <p:sp>
        <p:nvSpPr>
          <p:cNvPr id="27" name="object 27"/>
          <p:cNvSpPr txBox="1"/>
          <p:nvPr/>
        </p:nvSpPr>
        <p:spPr>
          <a:xfrm>
            <a:off x="5122329" y="3730755"/>
            <a:ext cx="482600" cy="624840"/>
          </a:xfrm>
          <a:prstGeom prst="rect">
            <a:avLst/>
          </a:prstGeom>
        </p:spPr>
        <p:txBody>
          <a:bodyPr vert="horz" wrap="square" lIns="0" tIns="0" rIns="0" bIns="0" rtlCol="0">
            <a:spAutoFit/>
          </a:bodyPr>
          <a:lstStyle/>
          <a:p>
            <a:pPr marL="12700">
              <a:lnSpc>
                <a:spcPct val="100000"/>
              </a:lnSpc>
            </a:pPr>
            <a:r>
              <a:rPr sz="1800" dirty="0">
                <a:latin typeface="宋体"/>
                <a:cs typeface="宋体"/>
              </a:rPr>
              <a:t>牛肉</a:t>
            </a:r>
            <a:endParaRPr sz="1800">
              <a:latin typeface="宋体"/>
              <a:cs typeface="宋体"/>
            </a:endParaRPr>
          </a:p>
          <a:p>
            <a:pPr marL="45720">
              <a:lnSpc>
                <a:spcPct val="100000"/>
              </a:lnSpc>
              <a:spcBef>
                <a:spcPts val="985"/>
              </a:spcBef>
            </a:pPr>
            <a:r>
              <a:rPr sz="1600" spc="-20" dirty="0">
                <a:latin typeface="宋体"/>
                <a:cs typeface="宋体"/>
              </a:rPr>
              <a:t>是</a:t>
            </a:r>
            <a:endParaRPr sz="1600">
              <a:latin typeface="宋体"/>
              <a:cs typeface="宋体"/>
            </a:endParaRPr>
          </a:p>
        </p:txBody>
      </p:sp>
      <p:sp>
        <p:nvSpPr>
          <p:cNvPr id="28" name="object 28"/>
          <p:cNvSpPr txBox="1"/>
          <p:nvPr/>
        </p:nvSpPr>
        <p:spPr>
          <a:xfrm>
            <a:off x="6560883" y="3729485"/>
            <a:ext cx="1278890" cy="279400"/>
          </a:xfrm>
          <a:prstGeom prst="rect">
            <a:avLst/>
          </a:prstGeom>
        </p:spPr>
        <p:txBody>
          <a:bodyPr vert="horz" wrap="square" lIns="0" tIns="0" rIns="0" bIns="0" rtlCol="0">
            <a:spAutoFit/>
          </a:bodyPr>
          <a:lstStyle/>
          <a:p>
            <a:pPr marL="12700">
              <a:lnSpc>
                <a:spcPct val="100000"/>
              </a:lnSpc>
            </a:pPr>
            <a:r>
              <a:rPr sz="1800" dirty="0">
                <a:latin typeface="宋体"/>
                <a:cs typeface="宋体"/>
              </a:rPr>
              <a:t>不缺钙（</a:t>
            </a:r>
            <a:r>
              <a:rPr sz="1800" spc="-5" dirty="0">
                <a:latin typeface="Constantia"/>
                <a:cs typeface="Constantia"/>
              </a:rPr>
              <a:t>2</a:t>
            </a:r>
            <a:r>
              <a:rPr sz="1800" dirty="0">
                <a:latin typeface="宋体"/>
                <a:cs typeface="宋体"/>
              </a:rPr>
              <a:t>）</a:t>
            </a:r>
            <a:endParaRPr sz="1800">
              <a:latin typeface="宋体"/>
              <a:cs typeface="宋体"/>
            </a:endParaRPr>
          </a:p>
        </p:txBody>
      </p:sp>
      <p:sp>
        <p:nvSpPr>
          <p:cNvPr id="29" name="object 29"/>
          <p:cNvSpPr txBox="1"/>
          <p:nvPr/>
        </p:nvSpPr>
        <p:spPr>
          <a:xfrm>
            <a:off x="3355340" y="2400210"/>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30" name="object 30"/>
          <p:cNvSpPr txBox="1"/>
          <p:nvPr/>
        </p:nvSpPr>
        <p:spPr>
          <a:xfrm>
            <a:off x="5200015" y="2350998"/>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31" name="object 31"/>
          <p:cNvSpPr txBox="1"/>
          <p:nvPr/>
        </p:nvSpPr>
        <p:spPr>
          <a:xfrm>
            <a:off x="1697989" y="319237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32" name="object 32"/>
          <p:cNvSpPr txBox="1"/>
          <p:nvPr/>
        </p:nvSpPr>
        <p:spPr>
          <a:xfrm>
            <a:off x="3326765" y="3119348"/>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33" name="object 33"/>
          <p:cNvSpPr txBox="1"/>
          <p:nvPr/>
        </p:nvSpPr>
        <p:spPr>
          <a:xfrm>
            <a:off x="7071677" y="3192373"/>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否</a:t>
            </a:r>
            <a:endParaRPr sz="1600">
              <a:latin typeface="宋体"/>
              <a:cs typeface="宋体"/>
            </a:endParaRPr>
          </a:p>
        </p:txBody>
      </p:sp>
      <p:sp>
        <p:nvSpPr>
          <p:cNvPr id="34" name="object 34"/>
          <p:cNvSpPr txBox="1"/>
          <p:nvPr/>
        </p:nvSpPr>
        <p:spPr>
          <a:xfrm>
            <a:off x="689927" y="4222660"/>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35" name="object 35"/>
          <p:cNvSpPr txBox="1"/>
          <p:nvPr/>
        </p:nvSpPr>
        <p:spPr>
          <a:xfrm>
            <a:off x="3326765" y="4200435"/>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36" name="object 36"/>
          <p:cNvSpPr txBox="1"/>
          <p:nvPr/>
        </p:nvSpPr>
        <p:spPr>
          <a:xfrm>
            <a:off x="7287577" y="5448210"/>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37" name="object 37"/>
          <p:cNvSpPr/>
          <p:nvPr/>
        </p:nvSpPr>
        <p:spPr>
          <a:xfrm>
            <a:off x="607669" y="4002061"/>
            <a:ext cx="728345" cy="798830"/>
          </a:xfrm>
          <a:custGeom>
            <a:avLst/>
            <a:gdLst/>
            <a:ahLst/>
            <a:cxnLst/>
            <a:rect l="l" t="t" r="r" b="b"/>
            <a:pathLst>
              <a:path w="728344" h="798829">
                <a:moveTo>
                  <a:pt x="7035" y="798563"/>
                </a:moveTo>
                <a:lnTo>
                  <a:pt x="0" y="792162"/>
                </a:lnTo>
                <a:lnTo>
                  <a:pt x="720725" y="0"/>
                </a:lnTo>
                <a:lnTo>
                  <a:pt x="727760" y="6400"/>
                </a:lnTo>
                <a:lnTo>
                  <a:pt x="7035" y="798563"/>
                </a:lnTo>
                <a:close/>
              </a:path>
            </a:pathLst>
          </a:custGeom>
          <a:solidFill>
            <a:srgbClr val="000000"/>
          </a:solidFill>
        </p:spPr>
        <p:txBody>
          <a:bodyPr wrap="square" lIns="0" tIns="0" rIns="0" bIns="0" rtlCol="0"/>
          <a:lstStyle/>
          <a:p>
            <a:endParaRPr/>
          </a:p>
        </p:txBody>
      </p:sp>
      <p:sp>
        <p:nvSpPr>
          <p:cNvPr id="38" name="object 38"/>
          <p:cNvSpPr/>
          <p:nvPr/>
        </p:nvSpPr>
        <p:spPr>
          <a:xfrm>
            <a:off x="3563937" y="4005262"/>
            <a:ext cx="0" cy="792480"/>
          </a:xfrm>
          <a:custGeom>
            <a:avLst/>
            <a:gdLst/>
            <a:ahLst/>
            <a:cxnLst/>
            <a:rect l="l" t="t" r="r" b="b"/>
            <a:pathLst>
              <a:path h="792479">
                <a:moveTo>
                  <a:pt x="0" y="0"/>
                </a:moveTo>
                <a:lnTo>
                  <a:pt x="0" y="792162"/>
                </a:lnTo>
              </a:path>
            </a:pathLst>
          </a:custGeom>
          <a:ln w="10795">
            <a:solidFill>
              <a:srgbClr val="000000"/>
            </a:solidFill>
          </a:ln>
        </p:spPr>
        <p:txBody>
          <a:bodyPr wrap="square" lIns="0" tIns="0" rIns="0" bIns="0" rtlCol="0"/>
          <a:lstStyle/>
          <a:p>
            <a:endParaRPr/>
          </a:p>
        </p:txBody>
      </p:sp>
      <p:sp>
        <p:nvSpPr>
          <p:cNvPr id="39" name="object 39"/>
          <p:cNvSpPr/>
          <p:nvPr/>
        </p:nvSpPr>
        <p:spPr>
          <a:xfrm>
            <a:off x="5361114" y="4073042"/>
            <a:ext cx="869950" cy="728345"/>
          </a:xfrm>
          <a:custGeom>
            <a:avLst/>
            <a:gdLst/>
            <a:ahLst/>
            <a:cxnLst/>
            <a:rect l="l" t="t" r="r" b="b"/>
            <a:pathLst>
              <a:path w="869950" h="728345">
                <a:moveTo>
                  <a:pt x="863600" y="728040"/>
                </a:moveTo>
                <a:lnTo>
                  <a:pt x="0" y="7315"/>
                </a:lnTo>
                <a:lnTo>
                  <a:pt x="6096" y="0"/>
                </a:lnTo>
                <a:lnTo>
                  <a:pt x="869696" y="720725"/>
                </a:lnTo>
                <a:lnTo>
                  <a:pt x="863600" y="728040"/>
                </a:lnTo>
                <a:close/>
              </a:path>
            </a:pathLst>
          </a:custGeom>
          <a:solidFill>
            <a:srgbClr val="000000"/>
          </a:solidFill>
        </p:spPr>
        <p:txBody>
          <a:bodyPr wrap="square" lIns="0" tIns="0" rIns="0" bIns="0" rtlCol="0"/>
          <a:lstStyle/>
          <a:p>
            <a:endParaRPr/>
          </a:p>
        </p:txBody>
      </p:sp>
      <p:sp>
        <p:nvSpPr>
          <p:cNvPr id="40" name="object 40"/>
          <p:cNvSpPr/>
          <p:nvPr/>
        </p:nvSpPr>
        <p:spPr>
          <a:xfrm>
            <a:off x="6945477" y="5154104"/>
            <a:ext cx="798195" cy="655320"/>
          </a:xfrm>
          <a:custGeom>
            <a:avLst/>
            <a:gdLst/>
            <a:ahLst/>
            <a:cxnLst/>
            <a:rect l="l" t="t" r="r" b="b"/>
            <a:pathLst>
              <a:path w="798195" h="655320">
                <a:moveTo>
                  <a:pt x="6019" y="655066"/>
                </a:moveTo>
                <a:lnTo>
                  <a:pt x="0" y="647700"/>
                </a:lnTo>
                <a:lnTo>
                  <a:pt x="792162" y="0"/>
                </a:lnTo>
                <a:lnTo>
                  <a:pt x="798182" y="7366"/>
                </a:lnTo>
                <a:lnTo>
                  <a:pt x="6019" y="655066"/>
                </a:lnTo>
                <a:close/>
              </a:path>
            </a:pathLst>
          </a:custGeom>
          <a:solidFill>
            <a:srgbClr val="000000"/>
          </a:solidFill>
        </p:spPr>
        <p:txBody>
          <a:bodyPr wrap="square" lIns="0" tIns="0" rIns="0" bIns="0" rtlCol="0"/>
          <a:lstStyle/>
          <a:p>
            <a:endParaRPr/>
          </a:p>
        </p:txBody>
      </p:sp>
      <p:sp>
        <p:nvSpPr>
          <p:cNvPr id="41" name="object 41"/>
          <p:cNvSpPr/>
          <p:nvPr/>
        </p:nvSpPr>
        <p:spPr>
          <a:xfrm>
            <a:off x="5432742" y="3209289"/>
            <a:ext cx="582295" cy="439420"/>
          </a:xfrm>
          <a:custGeom>
            <a:avLst/>
            <a:gdLst/>
            <a:ahLst/>
            <a:cxnLst/>
            <a:rect l="l" t="t" r="r" b="b"/>
            <a:pathLst>
              <a:path w="582295" h="439420">
                <a:moveTo>
                  <a:pt x="5715" y="439420"/>
                </a:moveTo>
                <a:lnTo>
                  <a:pt x="0" y="431800"/>
                </a:lnTo>
                <a:lnTo>
                  <a:pt x="576262" y="0"/>
                </a:lnTo>
                <a:lnTo>
                  <a:pt x="581977" y="7620"/>
                </a:lnTo>
                <a:lnTo>
                  <a:pt x="5715" y="439420"/>
                </a:lnTo>
                <a:close/>
              </a:path>
            </a:pathLst>
          </a:custGeom>
          <a:solidFill>
            <a:srgbClr val="000000"/>
          </a:solidFill>
        </p:spPr>
        <p:txBody>
          <a:bodyPr wrap="square" lIns="0" tIns="0" rIns="0" bIns="0" rtlCol="0"/>
          <a:lstStyle/>
          <a:p>
            <a:endParaRPr/>
          </a:p>
        </p:txBody>
      </p:sp>
      <p:sp>
        <p:nvSpPr>
          <p:cNvPr id="42" name="object 42"/>
          <p:cNvSpPr txBox="1"/>
          <p:nvPr/>
        </p:nvSpPr>
        <p:spPr>
          <a:xfrm>
            <a:off x="5342890" y="3143160"/>
            <a:ext cx="227965" cy="227965"/>
          </a:xfrm>
          <a:prstGeom prst="rect">
            <a:avLst/>
          </a:prstGeom>
        </p:spPr>
        <p:txBody>
          <a:bodyPr vert="horz" wrap="square" lIns="0" tIns="0" rIns="0" bIns="0" rtlCol="0">
            <a:spAutoFit/>
          </a:bodyPr>
          <a:lstStyle/>
          <a:p>
            <a:pPr marL="12700">
              <a:lnSpc>
                <a:spcPct val="100000"/>
              </a:lnSpc>
            </a:pPr>
            <a:r>
              <a:rPr sz="1600" spc="-20" dirty="0">
                <a:latin typeface="宋体"/>
                <a:cs typeface="宋体"/>
              </a:rPr>
              <a:t>是</a:t>
            </a:r>
            <a:endParaRPr sz="1600">
              <a:latin typeface="宋体"/>
              <a:cs typeface="宋体"/>
            </a:endParaRPr>
          </a:p>
        </p:txBody>
      </p:sp>
      <p:sp>
        <p:nvSpPr>
          <p:cNvPr id="43" name="object 43"/>
          <p:cNvSpPr txBox="1"/>
          <p:nvPr/>
        </p:nvSpPr>
        <p:spPr>
          <a:xfrm>
            <a:off x="452996" y="461265"/>
            <a:ext cx="442341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6976" y="1984171"/>
            <a:ext cx="4869954" cy="2025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4186809" y="2146696"/>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牛奶</a:t>
            </a:r>
            <a:endParaRPr sz="1800">
              <a:latin typeface="宋体"/>
              <a:cs typeface="宋体"/>
            </a:endParaRPr>
          </a:p>
        </p:txBody>
      </p:sp>
      <p:sp>
        <p:nvSpPr>
          <p:cNvPr id="4" name="object 4"/>
          <p:cNvSpPr txBox="1"/>
          <p:nvPr/>
        </p:nvSpPr>
        <p:spPr>
          <a:xfrm>
            <a:off x="2149906" y="3096936"/>
            <a:ext cx="1243330" cy="828040"/>
          </a:xfrm>
          <a:prstGeom prst="rect">
            <a:avLst/>
          </a:prstGeom>
        </p:spPr>
        <p:txBody>
          <a:bodyPr vert="horz" wrap="square" lIns="0" tIns="0" rIns="0" bIns="0" rtlCol="0">
            <a:spAutoFit/>
          </a:bodyPr>
          <a:lstStyle/>
          <a:p>
            <a:pPr algn="ctr">
              <a:lnSpc>
                <a:spcPct val="100000"/>
              </a:lnSpc>
            </a:pPr>
            <a:r>
              <a:rPr sz="1800" dirty="0">
                <a:solidFill>
                  <a:srgbClr val="FFFFFF"/>
                </a:solidFill>
                <a:latin typeface="宋体"/>
                <a:cs typeface="宋体"/>
              </a:rPr>
              <a:t>不缺钙</a:t>
            </a:r>
            <a:endParaRPr sz="1800">
              <a:latin typeface="宋体"/>
              <a:cs typeface="宋体"/>
            </a:endParaRPr>
          </a:p>
          <a:p>
            <a:pPr algn="ctr">
              <a:lnSpc>
                <a:spcPct val="100000"/>
              </a:lnSpc>
            </a:pPr>
            <a:r>
              <a:rPr sz="1800" dirty="0">
                <a:solidFill>
                  <a:srgbClr val="FFFFFF"/>
                </a:solidFill>
                <a:latin typeface="宋体"/>
                <a:cs typeface="宋体"/>
              </a:rPr>
              <a:t>（</a:t>
            </a:r>
            <a:r>
              <a:rPr sz="1800" spc="-10" dirty="0">
                <a:solidFill>
                  <a:srgbClr val="FFFFFF"/>
                </a:solidFill>
                <a:latin typeface="Constantia"/>
                <a:cs typeface="Constantia"/>
              </a:rPr>
              <a:t>1</a:t>
            </a:r>
            <a:r>
              <a:rPr sz="1800" spc="-10" dirty="0">
                <a:solidFill>
                  <a:srgbClr val="FFFFFF"/>
                </a:solidFill>
                <a:latin typeface="宋体"/>
                <a:cs typeface="宋体"/>
              </a:rPr>
              <a:t>，</a:t>
            </a:r>
            <a:r>
              <a:rPr sz="1800" spc="-5" dirty="0">
                <a:solidFill>
                  <a:srgbClr val="FFFFFF"/>
                </a:solidFill>
                <a:latin typeface="Constantia"/>
                <a:cs typeface="Constantia"/>
              </a:rPr>
              <a:t>2</a:t>
            </a:r>
            <a:r>
              <a:rPr sz="1800" dirty="0">
                <a:solidFill>
                  <a:srgbClr val="FFFFFF"/>
                </a:solidFill>
                <a:latin typeface="宋体"/>
                <a:cs typeface="宋体"/>
              </a:rPr>
              <a:t>，</a:t>
            </a:r>
            <a:r>
              <a:rPr sz="1800" spc="-10" dirty="0">
                <a:solidFill>
                  <a:srgbClr val="FFFFFF"/>
                </a:solidFill>
                <a:latin typeface="Constantia"/>
                <a:cs typeface="Constantia"/>
              </a:rPr>
              <a:t>4</a:t>
            </a:r>
            <a:r>
              <a:rPr sz="1800" dirty="0">
                <a:solidFill>
                  <a:srgbClr val="FFFFFF"/>
                </a:solidFill>
                <a:latin typeface="宋体"/>
                <a:cs typeface="宋体"/>
              </a:rPr>
              <a:t>，</a:t>
            </a:r>
            <a:endParaRPr sz="1800">
              <a:latin typeface="宋体"/>
              <a:cs typeface="宋体"/>
            </a:endParaRPr>
          </a:p>
          <a:p>
            <a:pPr algn="ctr">
              <a:lnSpc>
                <a:spcPct val="100000"/>
              </a:lnSpc>
            </a:pPr>
            <a:r>
              <a:rPr sz="1800" dirty="0">
                <a:solidFill>
                  <a:srgbClr val="FFFFFF"/>
                </a:solidFill>
                <a:latin typeface="Constantia"/>
                <a:cs typeface="Constantia"/>
              </a:rPr>
              <a:t>7</a:t>
            </a:r>
            <a:r>
              <a:rPr sz="1800" dirty="0">
                <a:solidFill>
                  <a:srgbClr val="FFFFFF"/>
                </a:solidFill>
                <a:latin typeface="宋体"/>
                <a:cs typeface="宋体"/>
              </a:rPr>
              <a:t>，</a:t>
            </a:r>
            <a:r>
              <a:rPr sz="1800" dirty="0">
                <a:solidFill>
                  <a:srgbClr val="FFFFFF"/>
                </a:solidFill>
                <a:latin typeface="Constantia"/>
                <a:cs typeface="Constantia"/>
              </a:rPr>
              <a:t>9</a:t>
            </a:r>
            <a:r>
              <a:rPr sz="1800" dirty="0">
                <a:solidFill>
                  <a:srgbClr val="FFFFFF"/>
                </a:solidFill>
                <a:latin typeface="宋体"/>
                <a:cs typeface="宋体"/>
              </a:rPr>
              <a:t>，</a:t>
            </a:r>
            <a:r>
              <a:rPr sz="1800" spc="-10" dirty="0">
                <a:solidFill>
                  <a:srgbClr val="FFFFFF"/>
                </a:solidFill>
                <a:latin typeface="Constantia"/>
                <a:cs typeface="Constantia"/>
              </a:rPr>
              <a:t>10</a:t>
            </a:r>
            <a:r>
              <a:rPr sz="1800" spc="-10" dirty="0">
                <a:solidFill>
                  <a:srgbClr val="FFFFFF"/>
                </a:solidFill>
                <a:latin typeface="宋体"/>
                <a:cs typeface="宋体"/>
              </a:rPr>
              <a:t>）</a:t>
            </a:r>
            <a:endParaRPr sz="1800">
              <a:latin typeface="宋体"/>
              <a:cs typeface="宋体"/>
            </a:endParaRPr>
          </a:p>
        </p:txBody>
      </p:sp>
      <p:sp>
        <p:nvSpPr>
          <p:cNvPr id="5" name="object 5"/>
          <p:cNvSpPr txBox="1"/>
          <p:nvPr/>
        </p:nvSpPr>
        <p:spPr>
          <a:xfrm>
            <a:off x="5126228" y="3197507"/>
            <a:ext cx="1627505" cy="553720"/>
          </a:xfrm>
          <a:prstGeom prst="rect">
            <a:avLst/>
          </a:prstGeom>
        </p:spPr>
        <p:txBody>
          <a:bodyPr vert="horz" wrap="square" lIns="0" tIns="0" rIns="0" bIns="0" rtlCol="0">
            <a:spAutoFit/>
          </a:bodyPr>
          <a:lstStyle/>
          <a:p>
            <a:pPr algn="ctr">
              <a:lnSpc>
                <a:spcPct val="100000"/>
              </a:lnSpc>
            </a:pPr>
            <a:r>
              <a:rPr sz="1800" dirty="0">
                <a:solidFill>
                  <a:srgbClr val="FFFFFF"/>
                </a:solidFill>
                <a:latin typeface="宋体"/>
                <a:cs typeface="宋体"/>
              </a:rPr>
              <a:t>缺钙</a:t>
            </a:r>
            <a:endParaRPr sz="1800">
              <a:latin typeface="宋体"/>
              <a:cs typeface="宋体"/>
            </a:endParaRPr>
          </a:p>
          <a:p>
            <a:pPr algn="ctr">
              <a:lnSpc>
                <a:spcPct val="100000"/>
              </a:lnSpc>
            </a:pPr>
            <a:r>
              <a:rPr sz="1800" dirty="0">
                <a:solidFill>
                  <a:srgbClr val="FFFFFF"/>
                </a:solidFill>
                <a:latin typeface="宋体"/>
                <a:cs typeface="宋体"/>
              </a:rPr>
              <a:t>（</a:t>
            </a:r>
            <a:r>
              <a:rPr sz="1800" spc="-15" dirty="0">
                <a:solidFill>
                  <a:srgbClr val="FFFFFF"/>
                </a:solidFill>
                <a:latin typeface="Constantia"/>
                <a:cs typeface="Constantia"/>
              </a:rPr>
              <a:t>3</a:t>
            </a:r>
            <a:r>
              <a:rPr sz="1800" dirty="0">
                <a:solidFill>
                  <a:srgbClr val="FFFFFF"/>
                </a:solidFill>
                <a:latin typeface="宋体"/>
                <a:cs typeface="宋体"/>
              </a:rPr>
              <a:t>，</a:t>
            </a:r>
            <a:r>
              <a:rPr sz="1800" spc="-10" dirty="0">
                <a:solidFill>
                  <a:srgbClr val="FFFFFF"/>
                </a:solidFill>
                <a:latin typeface="Constantia"/>
                <a:cs typeface="Constantia"/>
              </a:rPr>
              <a:t>5</a:t>
            </a:r>
            <a:r>
              <a:rPr sz="1800" dirty="0">
                <a:solidFill>
                  <a:srgbClr val="FFFFFF"/>
                </a:solidFill>
                <a:latin typeface="宋体"/>
                <a:cs typeface="宋体"/>
              </a:rPr>
              <a:t>，</a:t>
            </a:r>
            <a:r>
              <a:rPr sz="1800" dirty="0">
                <a:solidFill>
                  <a:srgbClr val="FFFFFF"/>
                </a:solidFill>
                <a:latin typeface="Constantia"/>
                <a:cs typeface="Constantia"/>
              </a:rPr>
              <a:t>6</a:t>
            </a:r>
            <a:r>
              <a:rPr sz="1800" dirty="0">
                <a:solidFill>
                  <a:srgbClr val="FFFFFF"/>
                </a:solidFill>
                <a:latin typeface="宋体"/>
                <a:cs typeface="宋体"/>
              </a:rPr>
              <a:t>，</a:t>
            </a:r>
            <a:r>
              <a:rPr sz="1800" spc="-10" dirty="0">
                <a:solidFill>
                  <a:srgbClr val="FFFFFF"/>
                </a:solidFill>
                <a:latin typeface="Constantia"/>
                <a:cs typeface="Constantia"/>
              </a:rPr>
              <a:t>8</a:t>
            </a:r>
            <a:r>
              <a:rPr sz="1800" dirty="0">
                <a:solidFill>
                  <a:srgbClr val="FFFFFF"/>
                </a:solidFill>
                <a:latin typeface="宋体"/>
                <a:cs typeface="宋体"/>
              </a:rPr>
              <a:t>）</a:t>
            </a:r>
            <a:endParaRPr sz="1800">
              <a:latin typeface="宋体"/>
              <a:cs typeface="宋体"/>
            </a:endParaRPr>
          </a:p>
        </p:txBody>
      </p:sp>
      <p:sp>
        <p:nvSpPr>
          <p:cNvPr id="6" name="object 6"/>
          <p:cNvSpPr txBox="1"/>
          <p:nvPr/>
        </p:nvSpPr>
        <p:spPr>
          <a:xfrm>
            <a:off x="452996" y="448565"/>
            <a:ext cx="4423410" cy="7467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CLS</a:t>
            </a:r>
            <a:r>
              <a:rPr sz="5400" dirty="0">
                <a:solidFill>
                  <a:srgbClr val="004646"/>
                </a:solidFill>
                <a:latin typeface="微软雅黑"/>
                <a:cs typeface="微软雅黑"/>
              </a:rPr>
              <a:t>算法</a:t>
            </a:r>
            <a:endParaRPr sz="5400">
              <a:latin typeface="微软雅黑"/>
              <a:cs typeface="微软雅黑"/>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一、决策树的模型与学</a:t>
            </a:r>
            <a:r>
              <a:rPr dirty="0">
                <a:latin typeface="微软雅黑"/>
                <a:cs typeface="微软雅黑"/>
              </a:rPr>
              <a:t>习</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154940">
              <a:lnSpc>
                <a:spcPct val="100000"/>
              </a:lnSpc>
            </a:pPr>
            <a:r>
              <a:rPr sz="2450" dirty="0">
                <a:solidFill>
                  <a:srgbClr val="33BC55"/>
                </a:solidFill>
                <a:latin typeface="Arial"/>
                <a:cs typeface="Arial"/>
              </a:rPr>
              <a:t></a:t>
            </a:r>
            <a:r>
              <a:rPr spc="-5" dirty="0">
                <a:latin typeface="宋体"/>
                <a:cs typeface="宋体"/>
              </a:rPr>
              <a:t>例</a:t>
            </a:r>
            <a:r>
              <a:rPr dirty="0">
                <a:latin typeface="宋体"/>
                <a:cs typeface="宋体"/>
              </a:rPr>
              <a:t>子</a:t>
            </a:r>
            <a:endParaRPr sz="2450">
              <a:latin typeface="宋体"/>
              <a:cs typeface="宋体"/>
            </a:endParaRPr>
          </a:p>
          <a:p>
            <a:pPr marL="154940">
              <a:lnSpc>
                <a:spcPct val="100000"/>
              </a:lnSpc>
              <a:spcBef>
                <a:spcPts val="620"/>
              </a:spcBef>
            </a:pPr>
            <a:r>
              <a:rPr sz="2450" dirty="0">
                <a:solidFill>
                  <a:srgbClr val="33BC55"/>
                </a:solidFill>
                <a:latin typeface="Arial"/>
                <a:cs typeface="Arial"/>
              </a:rPr>
              <a:t></a:t>
            </a:r>
            <a:r>
              <a:rPr spc="-5" dirty="0">
                <a:latin typeface="宋体"/>
                <a:cs typeface="宋体"/>
              </a:rPr>
              <a:t>决策树模</a:t>
            </a:r>
            <a:r>
              <a:rPr dirty="0">
                <a:latin typeface="宋体"/>
                <a:cs typeface="宋体"/>
              </a:rPr>
              <a:t>型</a:t>
            </a:r>
            <a:endParaRPr sz="2450">
              <a:latin typeface="宋体"/>
              <a:cs typeface="宋体"/>
            </a:endParaRPr>
          </a:p>
          <a:p>
            <a:pPr marL="154940">
              <a:lnSpc>
                <a:spcPct val="100000"/>
              </a:lnSpc>
              <a:spcBef>
                <a:spcPts val="620"/>
              </a:spcBef>
            </a:pPr>
            <a:r>
              <a:rPr sz="2450" dirty="0">
                <a:solidFill>
                  <a:srgbClr val="33BC55"/>
                </a:solidFill>
                <a:latin typeface="Arial"/>
                <a:cs typeface="Arial"/>
              </a:rPr>
              <a:t></a:t>
            </a:r>
            <a:r>
              <a:rPr spc="-5" dirty="0">
                <a:latin typeface="宋体"/>
                <a:cs typeface="宋体"/>
              </a:rPr>
              <a:t>决策树和归纳算</a:t>
            </a:r>
            <a:r>
              <a:rPr dirty="0">
                <a:latin typeface="宋体"/>
                <a:cs typeface="宋体"/>
              </a:rPr>
              <a:t>法</a:t>
            </a:r>
            <a:endParaRPr sz="2450">
              <a:latin typeface="宋体"/>
              <a:cs typeface="宋体"/>
            </a:endParaRPr>
          </a:p>
          <a:p>
            <a:pPr marL="154940">
              <a:lnSpc>
                <a:spcPct val="100000"/>
              </a:lnSpc>
              <a:spcBef>
                <a:spcPts val="615"/>
              </a:spcBef>
            </a:pPr>
            <a:r>
              <a:rPr sz="2450" dirty="0">
                <a:solidFill>
                  <a:srgbClr val="33BC55"/>
                </a:solidFill>
                <a:latin typeface="Arial"/>
                <a:cs typeface="Arial"/>
              </a:rPr>
              <a:t></a:t>
            </a:r>
            <a:r>
              <a:rPr spc="-5" dirty="0">
                <a:latin typeface="宋体"/>
                <a:cs typeface="宋体"/>
              </a:rPr>
              <a:t>决策树</a:t>
            </a:r>
            <a:r>
              <a:rPr spc="-5" dirty="0"/>
              <a:t>-</a:t>
            </a:r>
            <a:r>
              <a:rPr spc="-5" dirty="0">
                <a:latin typeface="宋体"/>
                <a:cs typeface="宋体"/>
              </a:rPr>
              <a:t>从机器学习看分类及归纳推理等问</a:t>
            </a:r>
            <a:r>
              <a:rPr dirty="0">
                <a:latin typeface="宋体"/>
                <a:cs typeface="宋体"/>
              </a:rPr>
              <a:t>题</a:t>
            </a:r>
            <a:endParaRPr sz="2450">
              <a:latin typeface="宋体"/>
              <a:cs typeface="宋体"/>
            </a:endParaRPr>
          </a:p>
          <a:p>
            <a:pPr marL="154940">
              <a:lnSpc>
                <a:spcPct val="100000"/>
              </a:lnSpc>
              <a:spcBef>
                <a:spcPts val="625"/>
              </a:spcBef>
            </a:pPr>
            <a:r>
              <a:rPr sz="2450" dirty="0">
                <a:solidFill>
                  <a:srgbClr val="33BC55"/>
                </a:solidFill>
                <a:latin typeface="Arial"/>
                <a:cs typeface="Arial"/>
              </a:rPr>
              <a:t></a:t>
            </a:r>
            <a:r>
              <a:rPr spc="-5" dirty="0">
                <a:latin typeface="宋体"/>
                <a:cs typeface="宋体"/>
              </a:rPr>
              <a:t>决策树算</a:t>
            </a:r>
            <a:r>
              <a:rPr dirty="0">
                <a:latin typeface="宋体"/>
                <a:cs typeface="宋体"/>
              </a:rPr>
              <a:t>法</a:t>
            </a:r>
            <a:endParaRPr sz="2450">
              <a:latin typeface="宋体"/>
              <a:cs typeface="宋体"/>
            </a:endParaRPr>
          </a:p>
          <a:p>
            <a:pPr marL="154940">
              <a:lnSpc>
                <a:spcPct val="100000"/>
              </a:lnSpc>
              <a:spcBef>
                <a:spcPts val="620"/>
              </a:spcBef>
            </a:pPr>
            <a:r>
              <a:rPr sz="2450" dirty="0">
                <a:solidFill>
                  <a:srgbClr val="33BC55"/>
                </a:solidFill>
                <a:latin typeface="Arial"/>
                <a:cs typeface="Arial"/>
              </a:rPr>
              <a:t></a:t>
            </a:r>
            <a:r>
              <a:rPr spc="-5" dirty="0">
                <a:latin typeface="宋体"/>
                <a:cs typeface="宋体"/>
              </a:rPr>
              <a:t>决策树的表</a:t>
            </a:r>
            <a:r>
              <a:rPr dirty="0">
                <a:latin typeface="宋体"/>
                <a:cs typeface="宋体"/>
              </a:rPr>
              <a:t>示</a:t>
            </a:r>
            <a:endParaRPr sz="2450">
              <a:latin typeface="宋体"/>
              <a:cs typeface="宋体"/>
            </a:endParaRPr>
          </a:p>
          <a:p>
            <a:pPr marL="154940">
              <a:lnSpc>
                <a:spcPts val="3070"/>
              </a:lnSpc>
              <a:spcBef>
                <a:spcPts val="620"/>
              </a:spcBef>
            </a:pPr>
            <a:r>
              <a:rPr sz="2450" dirty="0">
                <a:solidFill>
                  <a:srgbClr val="33BC55"/>
                </a:solidFill>
                <a:latin typeface="Arial"/>
                <a:cs typeface="Arial"/>
              </a:rPr>
              <a:t></a:t>
            </a:r>
            <a:r>
              <a:rPr spc="-5" dirty="0">
                <a:latin typeface="宋体"/>
                <a:cs typeface="宋体"/>
              </a:rPr>
              <a:t>决策树与条件概率分</a:t>
            </a:r>
            <a:r>
              <a:rPr dirty="0">
                <a:latin typeface="宋体"/>
                <a:cs typeface="宋体"/>
              </a:rPr>
              <a:t>布</a:t>
            </a:r>
            <a:endParaRPr sz="2450">
              <a:latin typeface="宋体"/>
              <a:cs typeface="宋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12000" y="5669247"/>
            <a:ext cx="737870" cy="0"/>
          </a:xfrm>
          <a:custGeom>
            <a:avLst/>
            <a:gdLst/>
            <a:ahLst/>
            <a:cxnLst/>
            <a:rect l="l" t="t" r="r" b="b"/>
            <a:pathLst>
              <a:path w="737870">
                <a:moveTo>
                  <a:pt x="0" y="0"/>
                </a:moveTo>
                <a:lnTo>
                  <a:pt x="737717" y="0"/>
                </a:lnTo>
              </a:path>
            </a:pathLst>
          </a:custGeom>
          <a:ln w="13322">
            <a:solidFill>
              <a:srgbClr val="000000"/>
            </a:solidFill>
          </a:ln>
        </p:spPr>
        <p:txBody>
          <a:bodyPr wrap="square" lIns="0" tIns="0" rIns="0" bIns="0" rtlCol="0"/>
          <a:lstStyle/>
          <a:p>
            <a:endParaRPr/>
          </a:p>
        </p:txBody>
      </p:sp>
      <p:sp>
        <p:nvSpPr>
          <p:cNvPr id="3" name="object 3"/>
          <p:cNvSpPr txBox="1"/>
          <p:nvPr/>
        </p:nvSpPr>
        <p:spPr>
          <a:xfrm>
            <a:off x="1237983" y="5415785"/>
            <a:ext cx="5197475" cy="508634"/>
          </a:xfrm>
          <a:prstGeom prst="rect">
            <a:avLst/>
          </a:prstGeom>
        </p:spPr>
        <p:txBody>
          <a:bodyPr vert="horz" wrap="square" lIns="0" tIns="0" rIns="0" bIns="0" rtlCol="0">
            <a:spAutoFit/>
          </a:bodyPr>
          <a:lstStyle/>
          <a:p>
            <a:pPr marL="12700">
              <a:lnSpc>
                <a:spcPct val="100000"/>
              </a:lnSpc>
            </a:pPr>
            <a:r>
              <a:rPr sz="2500" i="1" spc="5" dirty="0">
                <a:latin typeface="Times New Roman"/>
                <a:cs typeface="Times New Roman"/>
              </a:rPr>
              <a:t>I</a:t>
            </a:r>
            <a:r>
              <a:rPr sz="2500" i="1" spc="-380" dirty="0">
                <a:latin typeface="Times New Roman"/>
                <a:cs typeface="Times New Roman"/>
              </a:rPr>
              <a:t> </a:t>
            </a:r>
            <a:r>
              <a:rPr sz="2500" spc="60" dirty="0">
                <a:latin typeface="Times New Roman"/>
                <a:cs typeface="Times New Roman"/>
              </a:rPr>
              <a:t>(</a:t>
            </a:r>
            <a:r>
              <a:rPr sz="2500" i="1" spc="-55" dirty="0">
                <a:latin typeface="Times New Roman"/>
                <a:cs typeface="Times New Roman"/>
              </a:rPr>
              <a:t>a</a:t>
            </a:r>
            <a:r>
              <a:rPr sz="2175" spc="7" baseline="-24904" dirty="0">
                <a:latin typeface="Times New Roman"/>
                <a:cs typeface="Times New Roman"/>
              </a:rPr>
              <a:t>1</a:t>
            </a:r>
            <a:r>
              <a:rPr sz="2175" spc="-247" baseline="-24904" dirty="0">
                <a:latin typeface="Times New Roman"/>
                <a:cs typeface="Times New Roman"/>
              </a:rPr>
              <a:t> </a:t>
            </a:r>
            <a:r>
              <a:rPr sz="2500" spc="5" dirty="0">
                <a:latin typeface="Times New Roman"/>
                <a:cs typeface="Times New Roman"/>
              </a:rPr>
              <a:t>,</a:t>
            </a:r>
            <a:r>
              <a:rPr sz="2500" spc="-320" dirty="0">
                <a:latin typeface="Times New Roman"/>
                <a:cs typeface="Times New Roman"/>
              </a:rPr>
              <a:t> </a:t>
            </a:r>
            <a:r>
              <a:rPr sz="2500" i="1" spc="100" dirty="0">
                <a:latin typeface="Times New Roman"/>
                <a:cs typeface="Times New Roman"/>
              </a:rPr>
              <a:t>a</a:t>
            </a:r>
            <a:r>
              <a:rPr sz="2175" spc="7" baseline="-24904" dirty="0">
                <a:latin typeface="Times New Roman"/>
                <a:cs typeface="Times New Roman"/>
              </a:rPr>
              <a:t>2</a:t>
            </a:r>
            <a:r>
              <a:rPr sz="2175" spc="-75" baseline="-24904" dirty="0">
                <a:latin typeface="Times New Roman"/>
                <a:cs typeface="Times New Roman"/>
              </a:rPr>
              <a:t> </a:t>
            </a:r>
            <a:r>
              <a:rPr sz="2500" spc="5" dirty="0">
                <a:latin typeface="Times New Roman"/>
                <a:cs typeface="Times New Roman"/>
              </a:rPr>
              <a:t>,...,</a:t>
            </a:r>
            <a:r>
              <a:rPr sz="2500" spc="-345" dirty="0">
                <a:latin typeface="Times New Roman"/>
                <a:cs typeface="Times New Roman"/>
              </a:rPr>
              <a:t> </a:t>
            </a:r>
            <a:r>
              <a:rPr sz="2500" i="1" spc="100" dirty="0">
                <a:latin typeface="Times New Roman"/>
                <a:cs typeface="Times New Roman"/>
              </a:rPr>
              <a:t>a</a:t>
            </a:r>
            <a:r>
              <a:rPr sz="2175" i="1" spc="7" baseline="-24904" dirty="0">
                <a:latin typeface="Times New Roman"/>
                <a:cs typeface="Times New Roman"/>
              </a:rPr>
              <a:t>n</a:t>
            </a:r>
            <a:r>
              <a:rPr sz="2175" i="1" spc="22" baseline="-24904" dirty="0">
                <a:latin typeface="Times New Roman"/>
                <a:cs typeface="Times New Roman"/>
              </a:rPr>
              <a:t> </a:t>
            </a:r>
            <a:r>
              <a:rPr sz="2500" spc="5" dirty="0">
                <a:latin typeface="Times New Roman"/>
                <a:cs typeface="Times New Roman"/>
              </a:rPr>
              <a:t>)</a:t>
            </a:r>
            <a:r>
              <a:rPr sz="2500" spc="20" dirty="0">
                <a:latin typeface="Times New Roman"/>
                <a:cs typeface="Times New Roman"/>
              </a:rPr>
              <a:t> </a:t>
            </a:r>
            <a:r>
              <a:rPr sz="2500" spc="10" dirty="0">
                <a:latin typeface="Symbol"/>
                <a:cs typeface="Symbol"/>
              </a:rPr>
              <a:t></a:t>
            </a:r>
            <a:r>
              <a:rPr sz="2500" spc="5" dirty="0">
                <a:latin typeface="Times New Roman"/>
                <a:cs typeface="Times New Roman"/>
              </a:rPr>
              <a:t> </a:t>
            </a:r>
            <a:r>
              <a:rPr sz="5700" spc="-44" baseline="-8771" dirty="0">
                <a:latin typeface="Symbol"/>
                <a:cs typeface="Symbol"/>
              </a:rPr>
              <a:t></a:t>
            </a:r>
            <a:r>
              <a:rPr sz="5700" spc="-780" baseline="-8771" dirty="0">
                <a:latin typeface="Times New Roman"/>
                <a:cs typeface="Times New Roman"/>
              </a:rPr>
              <a:t> </a:t>
            </a:r>
            <a:r>
              <a:rPr sz="2500" i="1" spc="5" dirty="0">
                <a:latin typeface="Times New Roman"/>
                <a:cs typeface="Times New Roman"/>
              </a:rPr>
              <a:t>I</a:t>
            </a:r>
            <a:r>
              <a:rPr sz="2500" i="1" spc="-380" dirty="0">
                <a:latin typeface="Times New Roman"/>
                <a:cs typeface="Times New Roman"/>
              </a:rPr>
              <a:t> </a:t>
            </a:r>
            <a:r>
              <a:rPr sz="2500" spc="60" dirty="0">
                <a:latin typeface="Times New Roman"/>
                <a:cs typeface="Times New Roman"/>
              </a:rPr>
              <a:t>(</a:t>
            </a:r>
            <a:r>
              <a:rPr sz="2500" i="1" spc="60" dirty="0">
                <a:latin typeface="Times New Roman"/>
                <a:cs typeface="Times New Roman"/>
              </a:rPr>
              <a:t>a</a:t>
            </a:r>
            <a:r>
              <a:rPr sz="2175" i="1" baseline="-24904" dirty="0">
                <a:latin typeface="Times New Roman"/>
                <a:cs typeface="Times New Roman"/>
              </a:rPr>
              <a:t>i</a:t>
            </a:r>
            <a:r>
              <a:rPr sz="2175" i="1" spc="60" baseline="-24904" dirty="0">
                <a:latin typeface="Times New Roman"/>
                <a:cs typeface="Times New Roman"/>
              </a:rPr>
              <a:t> </a:t>
            </a:r>
            <a:r>
              <a:rPr sz="2500" spc="5" dirty="0">
                <a:latin typeface="Times New Roman"/>
                <a:cs typeface="Times New Roman"/>
              </a:rPr>
              <a:t>)</a:t>
            </a:r>
            <a:r>
              <a:rPr sz="2500" spc="20" dirty="0">
                <a:latin typeface="Times New Roman"/>
                <a:cs typeface="Times New Roman"/>
              </a:rPr>
              <a:t> </a:t>
            </a:r>
            <a:r>
              <a:rPr sz="2500" spc="10" dirty="0">
                <a:latin typeface="Symbol"/>
                <a:cs typeface="Symbol"/>
              </a:rPr>
              <a:t></a:t>
            </a:r>
            <a:r>
              <a:rPr sz="2500" spc="5" dirty="0">
                <a:latin typeface="Times New Roman"/>
                <a:cs typeface="Times New Roman"/>
              </a:rPr>
              <a:t> </a:t>
            </a:r>
            <a:r>
              <a:rPr sz="5700" spc="-44" baseline="-8771" dirty="0">
                <a:latin typeface="Symbol"/>
                <a:cs typeface="Symbol"/>
              </a:rPr>
              <a:t></a:t>
            </a:r>
            <a:r>
              <a:rPr sz="5700" spc="-487" baseline="-8771" dirty="0">
                <a:latin typeface="Times New Roman"/>
                <a:cs typeface="Times New Roman"/>
              </a:rPr>
              <a:t> </a:t>
            </a:r>
            <a:r>
              <a:rPr sz="2500" i="1" spc="75" dirty="0">
                <a:latin typeface="Times New Roman"/>
                <a:cs typeface="Times New Roman"/>
              </a:rPr>
              <a:t>p</a:t>
            </a:r>
            <a:r>
              <a:rPr sz="2500" spc="60" dirty="0">
                <a:latin typeface="Times New Roman"/>
                <a:cs typeface="Times New Roman"/>
              </a:rPr>
              <a:t>(</a:t>
            </a:r>
            <a:r>
              <a:rPr sz="2500" i="1" spc="60" dirty="0">
                <a:latin typeface="Times New Roman"/>
                <a:cs typeface="Times New Roman"/>
              </a:rPr>
              <a:t>a</a:t>
            </a:r>
            <a:r>
              <a:rPr sz="2175" i="1" baseline="-24904" dirty="0">
                <a:latin typeface="Times New Roman"/>
                <a:cs typeface="Times New Roman"/>
              </a:rPr>
              <a:t>i</a:t>
            </a:r>
            <a:r>
              <a:rPr sz="2175" i="1" spc="60" baseline="-24904" dirty="0">
                <a:latin typeface="Times New Roman"/>
                <a:cs typeface="Times New Roman"/>
              </a:rPr>
              <a:t> </a:t>
            </a:r>
            <a:r>
              <a:rPr sz="2500" spc="5" dirty="0">
                <a:latin typeface="Times New Roman"/>
                <a:cs typeface="Times New Roman"/>
              </a:rPr>
              <a:t>)</a:t>
            </a:r>
            <a:r>
              <a:rPr sz="2500" spc="-335" dirty="0">
                <a:latin typeface="Times New Roman"/>
                <a:cs typeface="Times New Roman"/>
              </a:rPr>
              <a:t> </a:t>
            </a:r>
            <a:r>
              <a:rPr sz="2500" dirty="0">
                <a:latin typeface="Times New Roman"/>
                <a:cs typeface="Times New Roman"/>
              </a:rPr>
              <a:t>lo</a:t>
            </a:r>
            <a:r>
              <a:rPr sz="2500" spc="200" dirty="0">
                <a:latin typeface="Times New Roman"/>
                <a:cs typeface="Times New Roman"/>
              </a:rPr>
              <a:t>g</a:t>
            </a:r>
            <a:r>
              <a:rPr sz="2175" spc="7" baseline="-24904" dirty="0">
                <a:latin typeface="Times New Roman"/>
                <a:cs typeface="Times New Roman"/>
              </a:rPr>
              <a:t>2</a:t>
            </a:r>
            <a:endParaRPr sz="2175" baseline="-24904">
              <a:latin typeface="Times New Roman"/>
              <a:cs typeface="Times New Roman"/>
            </a:endParaRPr>
          </a:p>
        </p:txBody>
      </p:sp>
      <p:sp>
        <p:nvSpPr>
          <p:cNvPr id="4" name="object 4"/>
          <p:cNvSpPr txBox="1"/>
          <p:nvPr/>
        </p:nvSpPr>
        <p:spPr>
          <a:xfrm>
            <a:off x="3408287" y="5955805"/>
            <a:ext cx="1647189" cy="216535"/>
          </a:xfrm>
          <a:prstGeom prst="rect">
            <a:avLst/>
          </a:prstGeom>
        </p:spPr>
        <p:txBody>
          <a:bodyPr vert="horz" wrap="square" lIns="0" tIns="0" rIns="0" bIns="0" rtlCol="0">
            <a:spAutoFit/>
          </a:bodyPr>
          <a:lstStyle/>
          <a:p>
            <a:pPr marL="12700">
              <a:lnSpc>
                <a:spcPct val="100000"/>
              </a:lnSpc>
              <a:tabLst>
                <a:tab pos="1381760" algn="l"/>
              </a:tabLst>
            </a:pPr>
            <a:r>
              <a:rPr sz="1450" i="1" spc="110" dirty="0">
                <a:latin typeface="Times New Roman"/>
                <a:cs typeface="Times New Roman"/>
              </a:rPr>
              <a:t>i</a:t>
            </a:r>
            <a:r>
              <a:rPr sz="1450" spc="-80" dirty="0">
                <a:latin typeface="Symbol"/>
                <a:cs typeface="Symbol"/>
              </a:rPr>
              <a:t></a:t>
            </a:r>
            <a:r>
              <a:rPr sz="1450" spc="5" dirty="0">
                <a:latin typeface="Times New Roman"/>
                <a:cs typeface="Times New Roman"/>
              </a:rPr>
              <a:t>1</a:t>
            </a:r>
            <a:r>
              <a:rPr sz="1450" dirty="0">
                <a:latin typeface="Times New Roman"/>
                <a:cs typeface="Times New Roman"/>
              </a:rPr>
              <a:t>	</a:t>
            </a:r>
            <a:r>
              <a:rPr sz="1450" i="1" spc="110" dirty="0">
                <a:latin typeface="Times New Roman"/>
                <a:cs typeface="Times New Roman"/>
              </a:rPr>
              <a:t>i</a:t>
            </a:r>
            <a:r>
              <a:rPr sz="1450" spc="-80" dirty="0">
                <a:latin typeface="Symbol"/>
                <a:cs typeface="Symbol"/>
              </a:rPr>
              <a:t></a:t>
            </a:r>
            <a:r>
              <a:rPr sz="1450" spc="5" dirty="0">
                <a:latin typeface="Times New Roman"/>
                <a:cs typeface="Times New Roman"/>
              </a:rPr>
              <a:t>1</a:t>
            </a:r>
            <a:endParaRPr sz="1450" dirty="0">
              <a:latin typeface="Times New Roman"/>
              <a:cs typeface="Times New Roman"/>
            </a:endParaRPr>
          </a:p>
        </p:txBody>
      </p:sp>
      <p:sp>
        <p:nvSpPr>
          <p:cNvPr id="5" name="object 5"/>
          <p:cNvSpPr txBox="1"/>
          <p:nvPr/>
        </p:nvSpPr>
        <p:spPr>
          <a:xfrm>
            <a:off x="3511918" y="5260608"/>
            <a:ext cx="1489075" cy="213360"/>
          </a:xfrm>
          <a:prstGeom prst="rect">
            <a:avLst/>
          </a:prstGeom>
        </p:spPr>
        <p:txBody>
          <a:bodyPr vert="horz" wrap="square" lIns="0" tIns="0" rIns="0" bIns="0" rtlCol="0">
            <a:spAutoFit/>
          </a:bodyPr>
          <a:lstStyle/>
          <a:p>
            <a:pPr marL="12700">
              <a:lnSpc>
                <a:spcPct val="100000"/>
              </a:lnSpc>
              <a:tabLst>
                <a:tab pos="1381760" algn="l"/>
              </a:tabLst>
            </a:pPr>
            <a:r>
              <a:rPr sz="1450" i="1" spc="5" dirty="0">
                <a:latin typeface="Times New Roman"/>
                <a:cs typeface="Times New Roman"/>
              </a:rPr>
              <a:t>n	n</a:t>
            </a:r>
            <a:endParaRPr sz="1450">
              <a:latin typeface="Times New Roman"/>
              <a:cs typeface="Times New Roman"/>
            </a:endParaRPr>
          </a:p>
        </p:txBody>
      </p:sp>
      <p:sp>
        <p:nvSpPr>
          <p:cNvPr id="6" name="object 6"/>
          <p:cNvSpPr txBox="1"/>
          <p:nvPr/>
        </p:nvSpPr>
        <p:spPr>
          <a:xfrm>
            <a:off x="7012140" y="5917465"/>
            <a:ext cx="77470" cy="213360"/>
          </a:xfrm>
          <a:prstGeom prst="rect">
            <a:avLst/>
          </a:prstGeom>
        </p:spPr>
        <p:txBody>
          <a:bodyPr vert="horz" wrap="square" lIns="0" tIns="0" rIns="0" bIns="0" rtlCol="0">
            <a:spAutoFit/>
          </a:bodyPr>
          <a:lstStyle/>
          <a:p>
            <a:pPr marL="12700">
              <a:lnSpc>
                <a:spcPct val="100000"/>
              </a:lnSpc>
            </a:pPr>
            <a:r>
              <a:rPr sz="1450" i="1" dirty="0">
                <a:latin typeface="Times New Roman"/>
                <a:cs typeface="Times New Roman"/>
              </a:rPr>
              <a:t>i</a:t>
            </a:r>
            <a:endParaRPr sz="1450">
              <a:latin typeface="Times New Roman"/>
              <a:cs typeface="Times New Roman"/>
            </a:endParaRPr>
          </a:p>
        </p:txBody>
      </p:sp>
      <p:sp>
        <p:nvSpPr>
          <p:cNvPr id="7" name="object 7"/>
          <p:cNvSpPr txBox="1"/>
          <p:nvPr/>
        </p:nvSpPr>
        <p:spPr>
          <a:xfrm>
            <a:off x="6560718" y="5729323"/>
            <a:ext cx="688340" cy="347345"/>
          </a:xfrm>
          <a:prstGeom prst="rect">
            <a:avLst/>
          </a:prstGeom>
        </p:spPr>
        <p:txBody>
          <a:bodyPr vert="horz" wrap="square" lIns="0" tIns="0" rIns="0" bIns="0" rtlCol="0">
            <a:spAutoFit/>
          </a:bodyPr>
          <a:lstStyle/>
          <a:p>
            <a:pPr marL="12700">
              <a:lnSpc>
                <a:spcPct val="100000"/>
              </a:lnSpc>
            </a:pPr>
            <a:r>
              <a:rPr sz="2500" i="1" spc="75" dirty="0">
                <a:latin typeface="Times New Roman"/>
                <a:cs typeface="Times New Roman"/>
              </a:rPr>
              <a:t>p</a:t>
            </a:r>
            <a:r>
              <a:rPr sz="2500" spc="60" dirty="0">
                <a:latin typeface="Times New Roman"/>
                <a:cs typeface="Times New Roman"/>
              </a:rPr>
              <a:t>(</a:t>
            </a:r>
            <a:r>
              <a:rPr sz="2500" i="1" spc="10" dirty="0">
                <a:latin typeface="Times New Roman"/>
                <a:cs typeface="Times New Roman"/>
              </a:rPr>
              <a:t>a</a:t>
            </a:r>
            <a:r>
              <a:rPr sz="2500" i="1" spc="240" dirty="0">
                <a:latin typeface="Times New Roman"/>
                <a:cs typeface="Times New Roman"/>
              </a:rPr>
              <a:t> </a:t>
            </a:r>
            <a:r>
              <a:rPr sz="2500" spc="5" dirty="0">
                <a:latin typeface="Times New Roman"/>
                <a:cs typeface="Times New Roman"/>
              </a:rPr>
              <a:t>)</a:t>
            </a:r>
            <a:endParaRPr sz="2500">
              <a:latin typeface="Times New Roman"/>
              <a:cs typeface="Times New Roman"/>
            </a:endParaRPr>
          </a:p>
        </p:txBody>
      </p:sp>
      <p:sp>
        <p:nvSpPr>
          <p:cNvPr id="8" name="object 8"/>
          <p:cNvSpPr txBox="1"/>
          <p:nvPr/>
        </p:nvSpPr>
        <p:spPr>
          <a:xfrm>
            <a:off x="6788086" y="5276377"/>
            <a:ext cx="186690" cy="347345"/>
          </a:xfrm>
          <a:prstGeom prst="rect">
            <a:avLst/>
          </a:prstGeom>
        </p:spPr>
        <p:txBody>
          <a:bodyPr vert="horz" wrap="square" lIns="0" tIns="0" rIns="0" bIns="0" rtlCol="0">
            <a:spAutoFit/>
          </a:bodyPr>
          <a:lstStyle/>
          <a:p>
            <a:pPr marL="12700">
              <a:lnSpc>
                <a:spcPct val="100000"/>
              </a:lnSpc>
            </a:pPr>
            <a:r>
              <a:rPr sz="2500" spc="10" dirty="0">
                <a:latin typeface="Times New Roman"/>
                <a:cs typeface="Times New Roman"/>
              </a:rPr>
              <a:t>1</a:t>
            </a:r>
            <a:endParaRPr sz="2500">
              <a:latin typeface="Times New Roman"/>
              <a:cs typeface="Times New Roman"/>
            </a:endParaRPr>
          </a:p>
        </p:txBody>
      </p:sp>
      <p:sp>
        <p:nvSpPr>
          <p:cNvPr id="9" name="object 9"/>
          <p:cNvSpPr/>
          <p:nvPr/>
        </p:nvSpPr>
        <p:spPr>
          <a:xfrm>
            <a:off x="5007152" y="3282196"/>
            <a:ext cx="733425" cy="0"/>
          </a:xfrm>
          <a:custGeom>
            <a:avLst/>
            <a:gdLst/>
            <a:ahLst/>
            <a:cxnLst/>
            <a:rect l="l" t="t" r="r" b="b"/>
            <a:pathLst>
              <a:path w="733425">
                <a:moveTo>
                  <a:pt x="0" y="0"/>
                </a:moveTo>
                <a:lnTo>
                  <a:pt x="733132" y="0"/>
                </a:lnTo>
              </a:path>
            </a:pathLst>
          </a:custGeom>
          <a:ln w="13157">
            <a:solidFill>
              <a:srgbClr val="000000"/>
            </a:solidFill>
          </a:ln>
        </p:spPr>
        <p:txBody>
          <a:bodyPr wrap="square" lIns="0" tIns="0" rIns="0" bIns="0" rtlCol="0"/>
          <a:lstStyle/>
          <a:p>
            <a:endParaRPr/>
          </a:p>
        </p:txBody>
      </p:sp>
      <p:sp>
        <p:nvSpPr>
          <p:cNvPr id="10" name="object 10"/>
          <p:cNvSpPr txBox="1"/>
          <p:nvPr/>
        </p:nvSpPr>
        <p:spPr>
          <a:xfrm>
            <a:off x="5055476" y="3339732"/>
            <a:ext cx="681355" cy="342900"/>
          </a:xfrm>
          <a:prstGeom prst="rect">
            <a:avLst/>
          </a:prstGeom>
        </p:spPr>
        <p:txBody>
          <a:bodyPr vert="horz" wrap="square" lIns="0" tIns="0" rIns="0" bIns="0" rtlCol="0">
            <a:spAutoFit/>
          </a:bodyPr>
          <a:lstStyle/>
          <a:p>
            <a:pPr marL="12700">
              <a:lnSpc>
                <a:spcPct val="100000"/>
              </a:lnSpc>
            </a:pPr>
            <a:r>
              <a:rPr sz="2500" i="1" spc="70" dirty="0">
                <a:latin typeface="Times New Roman"/>
                <a:cs typeface="Times New Roman"/>
              </a:rPr>
              <a:t>p</a:t>
            </a:r>
            <a:r>
              <a:rPr sz="2500" spc="55" dirty="0">
                <a:latin typeface="Times New Roman"/>
                <a:cs typeface="Times New Roman"/>
              </a:rPr>
              <a:t>(</a:t>
            </a:r>
            <a:r>
              <a:rPr sz="2500" i="1" spc="-25" dirty="0">
                <a:latin typeface="Times New Roman"/>
                <a:cs typeface="Times New Roman"/>
              </a:rPr>
              <a:t>a</a:t>
            </a:r>
            <a:r>
              <a:rPr sz="2500" i="1" spc="265" dirty="0">
                <a:latin typeface="Times New Roman"/>
                <a:cs typeface="Times New Roman"/>
              </a:rPr>
              <a:t> </a:t>
            </a:r>
            <a:r>
              <a:rPr sz="2500" spc="-20" dirty="0">
                <a:latin typeface="Times New Roman"/>
                <a:cs typeface="Times New Roman"/>
              </a:rPr>
              <a:t>)</a:t>
            </a:r>
            <a:endParaRPr sz="2500">
              <a:latin typeface="Times New Roman"/>
              <a:cs typeface="Times New Roman"/>
            </a:endParaRPr>
          </a:p>
        </p:txBody>
      </p:sp>
      <p:sp>
        <p:nvSpPr>
          <p:cNvPr id="11" name="object 11"/>
          <p:cNvSpPr txBox="1"/>
          <p:nvPr/>
        </p:nvSpPr>
        <p:spPr>
          <a:xfrm>
            <a:off x="5281447" y="2895600"/>
            <a:ext cx="181610" cy="342900"/>
          </a:xfrm>
          <a:prstGeom prst="rect">
            <a:avLst/>
          </a:prstGeom>
        </p:spPr>
        <p:txBody>
          <a:bodyPr vert="horz" wrap="square" lIns="0" tIns="0" rIns="0" bIns="0" rtlCol="0">
            <a:spAutoFit/>
          </a:bodyPr>
          <a:lstStyle/>
          <a:p>
            <a:pPr marL="12700">
              <a:lnSpc>
                <a:spcPct val="100000"/>
              </a:lnSpc>
            </a:pPr>
            <a:r>
              <a:rPr sz="2500" spc="-25" dirty="0">
                <a:latin typeface="Times New Roman"/>
                <a:cs typeface="Times New Roman"/>
              </a:rPr>
              <a:t>1</a:t>
            </a:r>
            <a:endParaRPr sz="2500">
              <a:latin typeface="Times New Roman"/>
              <a:cs typeface="Times New Roman"/>
            </a:endParaRPr>
          </a:p>
        </p:txBody>
      </p:sp>
      <p:sp>
        <p:nvSpPr>
          <p:cNvPr id="12" name="object 12"/>
          <p:cNvSpPr txBox="1"/>
          <p:nvPr/>
        </p:nvSpPr>
        <p:spPr>
          <a:xfrm>
            <a:off x="2677744" y="3088847"/>
            <a:ext cx="2126615" cy="400685"/>
          </a:xfrm>
          <a:prstGeom prst="rect">
            <a:avLst/>
          </a:prstGeom>
        </p:spPr>
        <p:txBody>
          <a:bodyPr vert="horz" wrap="square" lIns="0" tIns="0" rIns="0" bIns="0" rtlCol="0">
            <a:spAutoFit/>
          </a:bodyPr>
          <a:lstStyle/>
          <a:p>
            <a:pPr marL="12700">
              <a:lnSpc>
                <a:spcPct val="100000"/>
              </a:lnSpc>
            </a:pPr>
            <a:r>
              <a:rPr sz="2500" i="1" spc="-20" dirty="0">
                <a:latin typeface="Times New Roman"/>
                <a:cs typeface="Times New Roman"/>
              </a:rPr>
              <a:t>I</a:t>
            </a:r>
            <a:r>
              <a:rPr sz="2500" i="1" spc="-360" dirty="0">
                <a:latin typeface="Times New Roman"/>
                <a:cs typeface="Times New Roman"/>
              </a:rPr>
              <a:t> </a:t>
            </a:r>
            <a:r>
              <a:rPr sz="2500" spc="55" dirty="0">
                <a:latin typeface="Times New Roman"/>
                <a:cs typeface="Times New Roman"/>
              </a:rPr>
              <a:t>(</a:t>
            </a:r>
            <a:r>
              <a:rPr sz="2500" i="1" spc="55" dirty="0">
                <a:latin typeface="Times New Roman"/>
                <a:cs typeface="Times New Roman"/>
              </a:rPr>
              <a:t>a</a:t>
            </a:r>
            <a:r>
              <a:rPr sz="2175" i="1" spc="-15" baseline="-22988" dirty="0">
                <a:latin typeface="Times New Roman"/>
                <a:cs typeface="Times New Roman"/>
              </a:rPr>
              <a:t>i</a:t>
            </a:r>
            <a:r>
              <a:rPr sz="2175" i="1" spc="75" baseline="-22988" dirty="0">
                <a:latin typeface="Times New Roman"/>
                <a:cs typeface="Times New Roman"/>
              </a:rPr>
              <a:t> </a:t>
            </a:r>
            <a:r>
              <a:rPr sz="2500" spc="-20" dirty="0">
                <a:latin typeface="Times New Roman"/>
                <a:cs typeface="Times New Roman"/>
              </a:rPr>
              <a:t>)</a:t>
            </a:r>
            <a:r>
              <a:rPr sz="2500" spc="35" dirty="0">
                <a:latin typeface="Times New Roman"/>
                <a:cs typeface="Times New Roman"/>
              </a:rPr>
              <a:t> </a:t>
            </a:r>
            <a:r>
              <a:rPr sz="2500" spc="-30" dirty="0">
                <a:latin typeface="Symbol"/>
                <a:cs typeface="Symbol"/>
              </a:rPr>
              <a:t></a:t>
            </a:r>
            <a:r>
              <a:rPr sz="2500" dirty="0">
                <a:latin typeface="Times New Roman"/>
                <a:cs typeface="Times New Roman"/>
              </a:rPr>
              <a:t> </a:t>
            </a:r>
            <a:r>
              <a:rPr sz="2500" spc="-260" dirty="0">
                <a:latin typeface="Times New Roman"/>
                <a:cs typeface="Times New Roman"/>
              </a:rPr>
              <a:t> </a:t>
            </a:r>
            <a:r>
              <a:rPr sz="2500" i="1" spc="70" dirty="0">
                <a:latin typeface="Times New Roman"/>
                <a:cs typeface="Times New Roman"/>
              </a:rPr>
              <a:t>p</a:t>
            </a:r>
            <a:r>
              <a:rPr sz="2500" spc="55" dirty="0">
                <a:latin typeface="Times New Roman"/>
                <a:cs typeface="Times New Roman"/>
              </a:rPr>
              <a:t>(</a:t>
            </a:r>
            <a:r>
              <a:rPr sz="2500" i="1" spc="55" dirty="0">
                <a:latin typeface="Times New Roman"/>
                <a:cs typeface="Times New Roman"/>
              </a:rPr>
              <a:t>a</a:t>
            </a:r>
            <a:r>
              <a:rPr sz="2175" i="1" spc="-15" baseline="-22988" dirty="0">
                <a:latin typeface="Times New Roman"/>
                <a:cs typeface="Times New Roman"/>
              </a:rPr>
              <a:t>i</a:t>
            </a:r>
            <a:r>
              <a:rPr sz="2175" i="1" spc="75" baseline="-22988" dirty="0">
                <a:latin typeface="Times New Roman"/>
                <a:cs typeface="Times New Roman"/>
              </a:rPr>
              <a:t> </a:t>
            </a:r>
            <a:r>
              <a:rPr sz="2500" spc="-20" dirty="0">
                <a:latin typeface="Times New Roman"/>
                <a:cs typeface="Times New Roman"/>
              </a:rPr>
              <a:t>)</a:t>
            </a:r>
            <a:r>
              <a:rPr sz="2500" spc="-315" dirty="0">
                <a:latin typeface="Times New Roman"/>
                <a:cs typeface="Times New Roman"/>
              </a:rPr>
              <a:t> </a:t>
            </a:r>
            <a:r>
              <a:rPr sz="2500" spc="-25" dirty="0">
                <a:latin typeface="Times New Roman"/>
                <a:cs typeface="Times New Roman"/>
              </a:rPr>
              <a:t>l</a:t>
            </a:r>
            <a:r>
              <a:rPr sz="2500" spc="-20" dirty="0">
                <a:latin typeface="Times New Roman"/>
                <a:cs typeface="Times New Roman"/>
              </a:rPr>
              <a:t>o</a:t>
            </a:r>
            <a:r>
              <a:rPr sz="2500" spc="-25" dirty="0">
                <a:latin typeface="Times New Roman"/>
                <a:cs typeface="Times New Roman"/>
              </a:rPr>
              <a:t>g</a:t>
            </a:r>
            <a:endParaRPr sz="2500" dirty="0">
              <a:latin typeface="Times New Roman"/>
              <a:cs typeface="Times New Roman"/>
            </a:endParaRPr>
          </a:p>
        </p:txBody>
      </p:sp>
      <p:sp>
        <p:nvSpPr>
          <p:cNvPr id="13" name="object 13"/>
          <p:cNvSpPr txBox="1"/>
          <p:nvPr/>
        </p:nvSpPr>
        <p:spPr>
          <a:xfrm>
            <a:off x="4812207" y="3278855"/>
            <a:ext cx="116839" cy="210820"/>
          </a:xfrm>
          <a:prstGeom prst="rect">
            <a:avLst/>
          </a:prstGeom>
        </p:spPr>
        <p:txBody>
          <a:bodyPr vert="horz" wrap="square" lIns="0" tIns="0" rIns="0" bIns="0" rtlCol="0">
            <a:spAutoFit/>
          </a:bodyPr>
          <a:lstStyle/>
          <a:p>
            <a:pPr marL="12700">
              <a:lnSpc>
                <a:spcPct val="100000"/>
              </a:lnSpc>
            </a:pPr>
            <a:r>
              <a:rPr sz="1450" spc="-15" dirty="0">
                <a:latin typeface="Times New Roman"/>
                <a:cs typeface="Times New Roman"/>
              </a:rPr>
              <a:t>2</a:t>
            </a:r>
            <a:endParaRPr sz="1450">
              <a:latin typeface="Times New Roman"/>
              <a:cs typeface="Times New Roman"/>
            </a:endParaRPr>
          </a:p>
        </p:txBody>
      </p:sp>
      <p:sp>
        <p:nvSpPr>
          <p:cNvPr id="14" name="object 14"/>
          <p:cNvSpPr txBox="1">
            <a:spLocks noGrp="1"/>
          </p:cNvSpPr>
          <p:nvPr>
            <p:ph type="title"/>
          </p:nvPr>
        </p:nvSpPr>
        <p:spPr>
          <a:xfrm>
            <a:off x="628650" y="-105184"/>
            <a:ext cx="7886700" cy="1080039"/>
          </a:xfrm>
          <a:prstGeom prst="rect">
            <a:avLst/>
          </a:prstGeom>
        </p:spPr>
        <p:txBody>
          <a:bodyPr vert="horz" wrap="square" lIns="0" tIns="0" rIns="0" bIns="0" rtlCol="0">
            <a:spAutoFit/>
          </a:bodyPr>
          <a:lstStyle/>
          <a:p>
            <a:pPr marL="207645">
              <a:lnSpc>
                <a:spcPts val="6470"/>
              </a:lnSpc>
            </a:pPr>
            <a:r>
              <a:rPr sz="5400" dirty="0">
                <a:latin typeface="微软雅黑"/>
                <a:cs typeface="微软雅黑"/>
              </a:rPr>
              <a:t>信息增益</a:t>
            </a:r>
            <a:endParaRPr sz="5400">
              <a:latin typeface="微软雅黑"/>
              <a:cs typeface="微软雅黑"/>
            </a:endParaRPr>
          </a:p>
        </p:txBody>
      </p:sp>
      <p:sp>
        <p:nvSpPr>
          <p:cNvPr id="17" name="object 17"/>
          <p:cNvSpPr txBox="1">
            <a:spLocks noGrp="1"/>
          </p:cNvSpPr>
          <p:nvPr>
            <p:ph idx="1"/>
          </p:nvPr>
        </p:nvSpPr>
        <p:spPr>
          <a:xfrm>
            <a:off x="628650" y="762000"/>
            <a:ext cx="7886700" cy="4722250"/>
          </a:xfrm>
          <a:prstGeom prst="rect">
            <a:avLst/>
          </a:prstGeom>
        </p:spPr>
        <p:txBody>
          <a:bodyPr vert="horz" wrap="square" lIns="0" tIns="287401" rIns="0" bIns="0" rtlCol="0">
            <a:spAutoFit/>
          </a:bodyPr>
          <a:lstStyle/>
          <a:p>
            <a:pPr marL="196850">
              <a:lnSpc>
                <a:spcPct val="100000"/>
              </a:lnSpc>
            </a:pPr>
            <a:r>
              <a:rPr sz="2450" dirty="0">
                <a:solidFill>
                  <a:srgbClr val="33BC55"/>
                </a:solidFill>
                <a:latin typeface="Arial"/>
                <a:cs typeface="Arial"/>
              </a:rPr>
              <a:t></a:t>
            </a:r>
            <a:r>
              <a:rPr spc="-20" dirty="0"/>
              <a:t>S</a:t>
            </a:r>
            <a:r>
              <a:rPr spc="-5" dirty="0"/>
              <a:t>h</a:t>
            </a:r>
            <a:r>
              <a:rPr spc="-15" dirty="0"/>
              <a:t>a</a:t>
            </a:r>
            <a:r>
              <a:rPr spc="-5" dirty="0"/>
              <a:t>nno</a:t>
            </a:r>
            <a:r>
              <a:rPr dirty="0"/>
              <a:t>n</a:t>
            </a:r>
            <a:r>
              <a:rPr spc="-40" dirty="0"/>
              <a:t> </a:t>
            </a:r>
            <a:r>
              <a:rPr spc="-25" dirty="0"/>
              <a:t>1</a:t>
            </a:r>
            <a:r>
              <a:rPr spc="-5" dirty="0"/>
              <a:t>948</a:t>
            </a:r>
            <a:r>
              <a:rPr spc="-5" dirty="0">
                <a:latin typeface="宋体"/>
                <a:cs typeface="宋体"/>
              </a:rPr>
              <a:t>年提出的信息论理论</a:t>
            </a:r>
            <a:r>
              <a:rPr dirty="0">
                <a:latin typeface="宋体"/>
                <a:cs typeface="宋体"/>
              </a:rPr>
              <a:t>：</a:t>
            </a:r>
            <a:endParaRPr sz="2450" dirty="0">
              <a:latin typeface="宋体"/>
              <a:cs typeface="宋体"/>
            </a:endParaRPr>
          </a:p>
          <a:p>
            <a:pPr marL="471170" marR="5080" indent="-274320">
              <a:lnSpc>
                <a:spcPct val="100000"/>
              </a:lnSpc>
              <a:spcBef>
                <a:spcPts val="620"/>
              </a:spcBef>
            </a:pPr>
            <a:r>
              <a:rPr sz="2450" dirty="0">
                <a:solidFill>
                  <a:srgbClr val="33BC55"/>
                </a:solidFill>
                <a:latin typeface="Arial"/>
                <a:cs typeface="Arial"/>
              </a:rPr>
              <a:t></a:t>
            </a:r>
            <a:r>
              <a:rPr spc="-5" dirty="0">
                <a:latin typeface="宋体"/>
                <a:cs typeface="宋体"/>
              </a:rPr>
              <a:t>熵</a:t>
            </a:r>
            <a:r>
              <a:rPr spc="-10" dirty="0"/>
              <a:t>(</a:t>
            </a:r>
            <a:r>
              <a:rPr spc="-5" dirty="0"/>
              <a:t>en</a:t>
            </a:r>
            <a:r>
              <a:rPr dirty="0"/>
              <a:t>t</a:t>
            </a:r>
            <a:r>
              <a:rPr spc="-45" dirty="0"/>
              <a:t>r</a:t>
            </a:r>
            <a:r>
              <a:rPr spc="-5" dirty="0"/>
              <a:t>o</a:t>
            </a:r>
            <a:r>
              <a:rPr spc="-25" dirty="0"/>
              <a:t>p</a:t>
            </a:r>
            <a:r>
              <a:rPr spc="-5" dirty="0"/>
              <a:t>y</a:t>
            </a:r>
            <a:r>
              <a:rPr spc="-10" dirty="0"/>
              <a:t>)</a:t>
            </a:r>
            <a:r>
              <a:rPr spc="-5" dirty="0">
                <a:latin typeface="宋体"/>
                <a:cs typeface="宋体"/>
              </a:rPr>
              <a:t>：信息量大小的度量，即表示随机变量</a:t>
            </a:r>
            <a:r>
              <a:rPr dirty="0">
                <a:latin typeface="宋体"/>
                <a:cs typeface="宋体"/>
              </a:rPr>
              <a:t>不 </a:t>
            </a:r>
            <a:r>
              <a:rPr spc="-5" dirty="0">
                <a:latin typeface="宋体"/>
                <a:cs typeface="宋体"/>
              </a:rPr>
              <a:t>确定性的度量</a:t>
            </a:r>
            <a:r>
              <a:rPr dirty="0">
                <a:latin typeface="宋体"/>
                <a:cs typeface="宋体"/>
              </a:rPr>
              <a:t>。</a:t>
            </a:r>
            <a:endParaRPr sz="2450" dirty="0">
              <a:latin typeface="宋体"/>
              <a:cs typeface="宋体"/>
            </a:endParaRPr>
          </a:p>
          <a:p>
            <a:pPr marL="196850">
              <a:lnSpc>
                <a:spcPct val="100000"/>
              </a:lnSpc>
              <a:spcBef>
                <a:spcPts val="615"/>
              </a:spcBef>
            </a:pPr>
            <a:r>
              <a:rPr sz="2450" dirty="0">
                <a:solidFill>
                  <a:srgbClr val="33BC55"/>
                </a:solidFill>
                <a:latin typeface="Arial"/>
                <a:cs typeface="Arial"/>
              </a:rPr>
              <a:t></a:t>
            </a:r>
            <a:r>
              <a:rPr spc="-5" dirty="0">
                <a:latin typeface="宋体"/>
                <a:cs typeface="宋体"/>
              </a:rPr>
              <a:t>熵的</a:t>
            </a:r>
            <a:r>
              <a:rPr spc="-5" dirty="0">
                <a:solidFill>
                  <a:srgbClr val="C00000"/>
                </a:solidFill>
                <a:latin typeface="宋体"/>
                <a:cs typeface="宋体"/>
              </a:rPr>
              <a:t>通俗解释</a:t>
            </a:r>
            <a:r>
              <a:rPr spc="-5" dirty="0">
                <a:latin typeface="宋体"/>
                <a:cs typeface="宋体"/>
              </a:rPr>
              <a:t>：事件</a:t>
            </a:r>
            <a:r>
              <a:rPr spc="-15" dirty="0"/>
              <a:t>a</a:t>
            </a:r>
            <a:r>
              <a:rPr sz="2475" spc="7" baseline="-16835" dirty="0"/>
              <a:t>i</a:t>
            </a:r>
            <a:r>
              <a:rPr sz="2600" spc="-5" dirty="0">
                <a:latin typeface="宋体"/>
                <a:cs typeface="宋体"/>
              </a:rPr>
              <a:t>的信息量</a:t>
            </a:r>
            <a:r>
              <a:rPr sz="2600" spc="-10" dirty="0"/>
              <a:t>I(</a:t>
            </a:r>
            <a:r>
              <a:rPr sz="2600" dirty="0"/>
              <a:t> </a:t>
            </a:r>
            <a:r>
              <a:rPr sz="2600" spc="-15" dirty="0"/>
              <a:t>a</a:t>
            </a:r>
            <a:r>
              <a:rPr sz="2475" spc="7" baseline="-16835" dirty="0"/>
              <a:t>i</a:t>
            </a:r>
            <a:r>
              <a:rPr sz="2475" baseline="-16835" dirty="0"/>
              <a:t> </a:t>
            </a:r>
            <a:r>
              <a:rPr sz="2475" spc="-262" baseline="-16835" dirty="0"/>
              <a:t> </a:t>
            </a:r>
            <a:r>
              <a:rPr sz="2600" spc="-10" dirty="0"/>
              <a:t>)</a:t>
            </a:r>
            <a:r>
              <a:rPr sz="2600" spc="-5" dirty="0">
                <a:latin typeface="宋体"/>
                <a:cs typeface="宋体"/>
              </a:rPr>
              <a:t>可如下度量</a:t>
            </a:r>
            <a:r>
              <a:rPr sz="2600" dirty="0">
                <a:latin typeface="宋体"/>
                <a:cs typeface="宋体"/>
              </a:rPr>
              <a:t>：</a:t>
            </a:r>
          </a:p>
        </p:txBody>
      </p:sp>
      <p:sp>
        <p:nvSpPr>
          <p:cNvPr id="15" name="object 15"/>
          <p:cNvSpPr/>
          <p:nvPr/>
        </p:nvSpPr>
        <p:spPr>
          <a:xfrm>
            <a:off x="360667" y="1060150"/>
            <a:ext cx="8434705" cy="4849495"/>
          </a:xfrm>
          <a:custGeom>
            <a:avLst/>
            <a:gdLst/>
            <a:ahLst/>
            <a:cxnLst/>
            <a:rect l="l" t="t" r="r" b="b"/>
            <a:pathLst>
              <a:path w="8434705" h="4849495">
                <a:moveTo>
                  <a:pt x="8429701" y="4849342"/>
                </a:moveTo>
                <a:lnTo>
                  <a:pt x="4762" y="4849342"/>
                </a:lnTo>
                <a:lnTo>
                  <a:pt x="3289" y="4849101"/>
                </a:lnTo>
                <a:lnTo>
                  <a:pt x="1955" y="4848428"/>
                </a:lnTo>
                <a:lnTo>
                  <a:pt x="901" y="4847374"/>
                </a:lnTo>
                <a:lnTo>
                  <a:pt x="228" y="4846053"/>
                </a:lnTo>
                <a:lnTo>
                  <a:pt x="0" y="4844580"/>
                </a:lnTo>
                <a:lnTo>
                  <a:pt x="0" y="4762"/>
                </a:lnTo>
                <a:lnTo>
                  <a:pt x="4762" y="0"/>
                </a:lnTo>
                <a:lnTo>
                  <a:pt x="8429701" y="0"/>
                </a:lnTo>
                <a:lnTo>
                  <a:pt x="8434463" y="4762"/>
                </a:lnTo>
                <a:lnTo>
                  <a:pt x="9525" y="4762"/>
                </a:lnTo>
                <a:lnTo>
                  <a:pt x="4762" y="9525"/>
                </a:lnTo>
                <a:lnTo>
                  <a:pt x="9525" y="9525"/>
                </a:lnTo>
                <a:lnTo>
                  <a:pt x="9525" y="4839817"/>
                </a:lnTo>
                <a:lnTo>
                  <a:pt x="4762" y="4839817"/>
                </a:lnTo>
                <a:lnTo>
                  <a:pt x="9525" y="4844580"/>
                </a:lnTo>
                <a:lnTo>
                  <a:pt x="8434463" y="4844580"/>
                </a:lnTo>
                <a:lnTo>
                  <a:pt x="8434222" y="4846053"/>
                </a:lnTo>
                <a:lnTo>
                  <a:pt x="8433549" y="4847374"/>
                </a:lnTo>
                <a:lnTo>
                  <a:pt x="8432495" y="4848428"/>
                </a:lnTo>
                <a:lnTo>
                  <a:pt x="8431174" y="4849101"/>
                </a:lnTo>
                <a:lnTo>
                  <a:pt x="8429701" y="4849342"/>
                </a:lnTo>
                <a:close/>
              </a:path>
              <a:path w="8434705" h="4849495">
                <a:moveTo>
                  <a:pt x="9525" y="9525"/>
                </a:moveTo>
                <a:lnTo>
                  <a:pt x="4762" y="9525"/>
                </a:lnTo>
                <a:lnTo>
                  <a:pt x="9525" y="4762"/>
                </a:lnTo>
                <a:lnTo>
                  <a:pt x="9525" y="9525"/>
                </a:lnTo>
                <a:close/>
              </a:path>
              <a:path w="8434705" h="4849495">
                <a:moveTo>
                  <a:pt x="8424938" y="9525"/>
                </a:moveTo>
                <a:lnTo>
                  <a:pt x="9525" y="9525"/>
                </a:lnTo>
                <a:lnTo>
                  <a:pt x="9525" y="4762"/>
                </a:lnTo>
                <a:lnTo>
                  <a:pt x="8424938" y="4762"/>
                </a:lnTo>
                <a:lnTo>
                  <a:pt x="8424938" y="9525"/>
                </a:lnTo>
                <a:close/>
              </a:path>
              <a:path w="8434705" h="4849495">
                <a:moveTo>
                  <a:pt x="8424938" y="4844580"/>
                </a:moveTo>
                <a:lnTo>
                  <a:pt x="8424938" y="4762"/>
                </a:lnTo>
                <a:lnTo>
                  <a:pt x="8429701" y="9525"/>
                </a:lnTo>
                <a:lnTo>
                  <a:pt x="8434463" y="9525"/>
                </a:lnTo>
                <a:lnTo>
                  <a:pt x="8434463" y="4839817"/>
                </a:lnTo>
                <a:lnTo>
                  <a:pt x="8429701" y="4839817"/>
                </a:lnTo>
                <a:lnTo>
                  <a:pt x="8424938" y="4844580"/>
                </a:lnTo>
                <a:close/>
              </a:path>
              <a:path w="8434705" h="4849495">
                <a:moveTo>
                  <a:pt x="8434463" y="9525"/>
                </a:moveTo>
                <a:lnTo>
                  <a:pt x="8429701" y="9525"/>
                </a:lnTo>
                <a:lnTo>
                  <a:pt x="8424938" y="4762"/>
                </a:lnTo>
                <a:lnTo>
                  <a:pt x="8434463" y="4762"/>
                </a:lnTo>
                <a:lnTo>
                  <a:pt x="8434463" y="9525"/>
                </a:lnTo>
                <a:close/>
              </a:path>
              <a:path w="8434705" h="4849495">
                <a:moveTo>
                  <a:pt x="9525" y="4844580"/>
                </a:moveTo>
                <a:lnTo>
                  <a:pt x="4762" y="4839817"/>
                </a:lnTo>
                <a:lnTo>
                  <a:pt x="9525" y="4839817"/>
                </a:lnTo>
                <a:lnTo>
                  <a:pt x="9525" y="4844580"/>
                </a:lnTo>
                <a:close/>
              </a:path>
              <a:path w="8434705" h="4849495">
                <a:moveTo>
                  <a:pt x="8424938" y="4844580"/>
                </a:moveTo>
                <a:lnTo>
                  <a:pt x="9525" y="4844580"/>
                </a:lnTo>
                <a:lnTo>
                  <a:pt x="9525" y="4839817"/>
                </a:lnTo>
                <a:lnTo>
                  <a:pt x="8424938" y="4839817"/>
                </a:lnTo>
                <a:lnTo>
                  <a:pt x="8424938" y="4844580"/>
                </a:lnTo>
                <a:close/>
              </a:path>
              <a:path w="8434705" h="4849495">
                <a:moveTo>
                  <a:pt x="8434463" y="4844580"/>
                </a:moveTo>
                <a:lnTo>
                  <a:pt x="8424938" y="4844580"/>
                </a:lnTo>
                <a:lnTo>
                  <a:pt x="8429701" y="4839817"/>
                </a:lnTo>
                <a:lnTo>
                  <a:pt x="8434463" y="4839817"/>
                </a:lnTo>
                <a:lnTo>
                  <a:pt x="8434463" y="4844580"/>
                </a:lnTo>
                <a:close/>
              </a:path>
            </a:pathLst>
          </a:custGeom>
          <a:solidFill>
            <a:srgbClr val="FFFFFF"/>
          </a:solidFill>
        </p:spPr>
        <p:txBody>
          <a:bodyPr wrap="square" lIns="0" tIns="0" rIns="0" bIns="0" rtlCol="0"/>
          <a:lstStyle/>
          <a:p>
            <a:endParaRPr/>
          </a:p>
        </p:txBody>
      </p:sp>
      <p:sp>
        <p:nvSpPr>
          <p:cNvPr id="16" name="object 16"/>
          <p:cNvSpPr txBox="1"/>
          <p:nvPr/>
        </p:nvSpPr>
        <p:spPr>
          <a:xfrm>
            <a:off x="444169" y="3742529"/>
            <a:ext cx="8131809" cy="1417320"/>
          </a:xfrm>
          <a:prstGeom prst="rect">
            <a:avLst/>
          </a:prstGeom>
        </p:spPr>
        <p:txBody>
          <a:bodyPr vert="horz" wrap="square" lIns="0" tIns="0" rIns="0" bIns="0" rtlCol="0">
            <a:spAutoFit/>
          </a:bodyPr>
          <a:lstStyle/>
          <a:p>
            <a:pPr marL="2063750" algn="ctr">
              <a:lnSpc>
                <a:spcPts val="1430"/>
              </a:lnSpc>
            </a:pPr>
            <a:r>
              <a:rPr sz="1450" i="1" spc="-10" dirty="0">
                <a:latin typeface="Times New Roman"/>
                <a:cs typeface="Times New Roman"/>
              </a:rPr>
              <a:t>i</a:t>
            </a:r>
            <a:endParaRPr sz="1450">
              <a:latin typeface="Times New Roman"/>
              <a:cs typeface="Times New Roman"/>
            </a:endParaRPr>
          </a:p>
          <a:p>
            <a:pPr marL="12700">
              <a:lnSpc>
                <a:spcPts val="2810"/>
              </a:lnSpc>
            </a:pPr>
            <a:r>
              <a:rPr sz="2450" dirty="0">
                <a:solidFill>
                  <a:srgbClr val="33BC55"/>
                </a:solidFill>
                <a:latin typeface="Arial"/>
                <a:cs typeface="Arial"/>
              </a:rPr>
              <a:t></a:t>
            </a:r>
            <a:r>
              <a:rPr sz="2600" spc="-5" dirty="0">
                <a:latin typeface="宋体"/>
                <a:cs typeface="宋体"/>
              </a:rPr>
              <a:t>其中</a:t>
            </a:r>
            <a:r>
              <a:rPr sz="2600" spc="-5" dirty="0">
                <a:latin typeface="Constantia"/>
                <a:cs typeface="Constantia"/>
              </a:rPr>
              <a:t>p</a:t>
            </a:r>
            <a:r>
              <a:rPr sz="2600" spc="-15" dirty="0">
                <a:latin typeface="Constantia"/>
                <a:cs typeface="Constantia"/>
              </a:rPr>
              <a:t>(a</a:t>
            </a:r>
            <a:r>
              <a:rPr sz="2475" spc="7" baseline="-16835" dirty="0">
                <a:latin typeface="Constantia"/>
                <a:cs typeface="Constantia"/>
              </a:rPr>
              <a:t>i</a:t>
            </a:r>
            <a:r>
              <a:rPr sz="2600" spc="-10" dirty="0">
                <a:latin typeface="Constantia"/>
                <a:cs typeface="Constantia"/>
              </a:rPr>
              <a:t>)</a:t>
            </a:r>
            <a:r>
              <a:rPr sz="2600" spc="-5" dirty="0">
                <a:latin typeface="宋体"/>
                <a:cs typeface="宋体"/>
              </a:rPr>
              <a:t>表示事件</a:t>
            </a:r>
            <a:r>
              <a:rPr sz="2600" spc="-15" dirty="0">
                <a:latin typeface="Constantia"/>
                <a:cs typeface="Constantia"/>
              </a:rPr>
              <a:t>a</a:t>
            </a:r>
            <a:r>
              <a:rPr sz="2475" spc="7" baseline="-16835" dirty="0">
                <a:latin typeface="Constantia"/>
                <a:cs typeface="Constantia"/>
              </a:rPr>
              <a:t>i</a:t>
            </a:r>
            <a:r>
              <a:rPr sz="2600" spc="-5" dirty="0">
                <a:latin typeface="宋体"/>
                <a:cs typeface="宋体"/>
              </a:rPr>
              <a:t>发生的概率</a:t>
            </a:r>
            <a:r>
              <a:rPr sz="2600" dirty="0">
                <a:latin typeface="宋体"/>
                <a:cs typeface="宋体"/>
              </a:rPr>
              <a:t>。</a:t>
            </a:r>
            <a:endParaRPr sz="2600">
              <a:latin typeface="宋体"/>
              <a:cs typeface="宋体"/>
            </a:endParaRPr>
          </a:p>
          <a:p>
            <a:pPr marL="287020" marR="5080" indent="-274320">
              <a:lnSpc>
                <a:spcPct val="100000"/>
              </a:lnSpc>
              <a:spcBef>
                <a:spcPts val="620"/>
              </a:spcBef>
            </a:pPr>
            <a:r>
              <a:rPr sz="2450" dirty="0">
                <a:solidFill>
                  <a:srgbClr val="33BC55"/>
                </a:solidFill>
                <a:latin typeface="Arial"/>
                <a:cs typeface="Arial"/>
              </a:rPr>
              <a:t></a:t>
            </a:r>
            <a:r>
              <a:rPr sz="2600" spc="-5" dirty="0">
                <a:latin typeface="宋体"/>
                <a:cs typeface="宋体"/>
              </a:rPr>
              <a:t>假设有</a:t>
            </a:r>
            <a:r>
              <a:rPr sz="2600" spc="-5" dirty="0">
                <a:latin typeface="Constantia"/>
                <a:cs typeface="Constantia"/>
              </a:rPr>
              <a:t>n</a:t>
            </a:r>
            <a:r>
              <a:rPr sz="2600" spc="-5" dirty="0">
                <a:latin typeface="宋体"/>
                <a:cs typeface="宋体"/>
              </a:rPr>
              <a:t>个互不相容的事件</a:t>
            </a:r>
            <a:r>
              <a:rPr sz="2600" spc="-10" dirty="0">
                <a:latin typeface="Constantia"/>
                <a:cs typeface="Constantia"/>
              </a:rPr>
              <a:t>a1,a</a:t>
            </a:r>
            <a:r>
              <a:rPr sz="2600" spc="-5" dirty="0">
                <a:latin typeface="Constantia"/>
                <a:cs typeface="Constantia"/>
              </a:rPr>
              <a:t>2</a:t>
            </a:r>
            <a:r>
              <a:rPr sz="2600" spc="-10" dirty="0">
                <a:latin typeface="Constantia"/>
                <a:cs typeface="Constantia"/>
              </a:rPr>
              <a:t>,a</a:t>
            </a:r>
            <a:r>
              <a:rPr sz="2600" spc="-20" dirty="0">
                <a:latin typeface="Constantia"/>
                <a:cs typeface="Constantia"/>
              </a:rPr>
              <a:t>3</a:t>
            </a:r>
            <a:r>
              <a:rPr sz="2600" spc="-10" dirty="0">
                <a:latin typeface="Constantia"/>
                <a:cs typeface="Constantia"/>
              </a:rPr>
              <a:t>,</a:t>
            </a:r>
            <a:r>
              <a:rPr sz="2600" spc="-5" dirty="0">
                <a:latin typeface="Constantia"/>
                <a:cs typeface="Constantia"/>
              </a:rPr>
              <a:t>…</a:t>
            </a:r>
            <a:r>
              <a:rPr sz="2600" spc="-10" dirty="0">
                <a:latin typeface="Constantia"/>
                <a:cs typeface="Constantia"/>
              </a:rPr>
              <a:t>.,a</a:t>
            </a:r>
            <a:r>
              <a:rPr sz="2600" spc="-5" dirty="0">
                <a:latin typeface="Constantia"/>
                <a:cs typeface="Constantia"/>
              </a:rPr>
              <a:t>n</a:t>
            </a:r>
            <a:r>
              <a:rPr sz="2600" spc="-10" dirty="0">
                <a:latin typeface="Constantia"/>
                <a:cs typeface="Constantia"/>
              </a:rPr>
              <a:t>,</a:t>
            </a:r>
            <a:r>
              <a:rPr sz="2600" spc="-5" dirty="0">
                <a:latin typeface="宋体"/>
                <a:cs typeface="宋体"/>
              </a:rPr>
              <a:t>它们中有且</a:t>
            </a:r>
            <a:r>
              <a:rPr sz="2600" dirty="0">
                <a:latin typeface="宋体"/>
                <a:cs typeface="宋体"/>
              </a:rPr>
              <a:t>仅 </a:t>
            </a:r>
            <a:r>
              <a:rPr sz="2600" spc="-5" dirty="0">
                <a:latin typeface="宋体"/>
                <a:cs typeface="宋体"/>
              </a:rPr>
              <a:t>有一个发生，则其平均的信息量</a:t>
            </a:r>
            <a:r>
              <a:rPr sz="2600" spc="-10" dirty="0">
                <a:latin typeface="Constantia"/>
                <a:cs typeface="Constantia"/>
              </a:rPr>
              <a:t>(</a:t>
            </a:r>
            <a:r>
              <a:rPr sz="2600" spc="-5" dirty="0">
                <a:latin typeface="宋体"/>
                <a:cs typeface="宋体"/>
              </a:rPr>
              <a:t>熵</a:t>
            </a:r>
            <a:r>
              <a:rPr sz="2600" spc="-10" dirty="0">
                <a:latin typeface="Constantia"/>
                <a:cs typeface="Constantia"/>
              </a:rPr>
              <a:t>)</a:t>
            </a:r>
            <a:r>
              <a:rPr sz="2600" spc="-5" dirty="0">
                <a:latin typeface="宋体"/>
                <a:cs typeface="宋体"/>
              </a:rPr>
              <a:t>可如下度量</a:t>
            </a:r>
            <a:r>
              <a:rPr sz="2600" dirty="0">
                <a:latin typeface="宋体"/>
                <a:cs typeface="宋体"/>
              </a:rPr>
              <a:t>：</a:t>
            </a:r>
            <a:endParaRPr sz="2600">
              <a:latin typeface="宋体"/>
              <a:cs typeface="宋体"/>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7645">
              <a:lnSpc>
                <a:spcPts val="6470"/>
              </a:lnSpc>
            </a:pPr>
            <a:r>
              <a:rPr sz="5400" dirty="0">
                <a:latin typeface="微软雅黑"/>
                <a:cs typeface="微软雅黑"/>
              </a:rPr>
              <a:t>信息增益</a:t>
            </a:r>
            <a:endParaRPr sz="5400">
              <a:latin typeface="微软雅黑"/>
              <a:cs typeface="微软雅黑"/>
            </a:endParaRPr>
          </a:p>
        </p:txBody>
      </p:sp>
      <p:sp>
        <p:nvSpPr>
          <p:cNvPr id="4" name="object 4"/>
          <p:cNvSpPr txBox="1">
            <a:spLocks noGrp="1"/>
          </p:cNvSpPr>
          <p:nvPr>
            <p:ph idx="1"/>
          </p:nvPr>
        </p:nvSpPr>
        <p:spPr>
          <a:xfrm>
            <a:off x="628650" y="1469905"/>
            <a:ext cx="7886700" cy="3472746"/>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pc="-5" dirty="0">
                <a:latin typeface="宋体"/>
                <a:cs typeface="宋体"/>
              </a:rPr>
              <a:t>熵的</a:t>
            </a:r>
            <a:r>
              <a:rPr spc="-5" dirty="0">
                <a:solidFill>
                  <a:srgbClr val="C00000"/>
                </a:solidFill>
                <a:latin typeface="宋体"/>
                <a:cs typeface="宋体"/>
              </a:rPr>
              <a:t>理论解释</a:t>
            </a:r>
            <a:r>
              <a:rPr dirty="0">
                <a:latin typeface="宋体"/>
                <a:cs typeface="宋体"/>
              </a:rPr>
              <a:t>：</a:t>
            </a:r>
            <a:endParaRPr sz="2450" dirty="0">
              <a:latin typeface="宋体"/>
              <a:cs typeface="宋体"/>
            </a:endParaRPr>
          </a:p>
          <a:p>
            <a:pPr marL="12700">
              <a:lnSpc>
                <a:spcPct val="100000"/>
              </a:lnSpc>
              <a:spcBef>
                <a:spcPts val="615"/>
              </a:spcBef>
            </a:pPr>
            <a:r>
              <a:rPr sz="2450" dirty="0">
                <a:solidFill>
                  <a:srgbClr val="33BC55"/>
                </a:solidFill>
                <a:latin typeface="Arial"/>
                <a:cs typeface="Arial"/>
              </a:rPr>
              <a:t></a:t>
            </a:r>
            <a:r>
              <a:rPr spc="-5" dirty="0" err="1">
                <a:latin typeface="宋体"/>
                <a:cs typeface="宋体"/>
              </a:rPr>
              <a:t>设</a:t>
            </a:r>
            <a:r>
              <a:rPr spc="-5" dirty="0" err="1"/>
              <a:t>X</a:t>
            </a:r>
            <a:r>
              <a:rPr spc="-5" dirty="0" err="1">
                <a:latin typeface="宋体"/>
                <a:cs typeface="宋体"/>
              </a:rPr>
              <a:t>是一个取有限个值的离散随机变量，</a:t>
            </a:r>
            <a:r>
              <a:rPr spc="-5" dirty="0" err="1" smtClean="0">
                <a:latin typeface="宋体"/>
                <a:cs typeface="宋体"/>
              </a:rPr>
              <a:t>其概率分布为</a:t>
            </a:r>
            <a:r>
              <a:rPr lang="en-US" i="1" spc="-5" dirty="0" err="1" smtClean="0">
                <a:latin typeface="宋体"/>
                <a:cs typeface="宋体"/>
              </a:rPr>
              <a:t>p</a:t>
            </a:r>
            <a:r>
              <a:rPr lang="en-US" i="1" spc="-5" baseline="-25000" dirty="0" err="1" smtClean="0">
                <a:latin typeface="宋体"/>
                <a:cs typeface="宋体"/>
              </a:rPr>
              <a:t>i</a:t>
            </a:r>
            <a:r>
              <a:rPr dirty="0" smtClean="0">
                <a:latin typeface="宋体"/>
                <a:cs typeface="宋体"/>
              </a:rPr>
              <a:t>：</a:t>
            </a:r>
            <a:endParaRPr sz="1200" dirty="0">
              <a:latin typeface="Times New Roman"/>
              <a:cs typeface="Times New Roman"/>
            </a:endParaRPr>
          </a:p>
          <a:p>
            <a:pPr marL="12700">
              <a:lnSpc>
                <a:spcPct val="100000"/>
              </a:lnSpc>
              <a:spcBef>
                <a:spcPts val="2135"/>
              </a:spcBef>
            </a:pPr>
            <a:r>
              <a:rPr sz="2450" dirty="0">
                <a:solidFill>
                  <a:srgbClr val="33BC55"/>
                </a:solidFill>
                <a:latin typeface="Arial"/>
                <a:cs typeface="Arial"/>
              </a:rPr>
              <a:t></a:t>
            </a:r>
            <a:r>
              <a:rPr spc="-5" dirty="0">
                <a:latin typeface="宋体"/>
                <a:cs typeface="宋体"/>
              </a:rPr>
              <a:t>则随机变量</a:t>
            </a:r>
            <a:r>
              <a:rPr spc="-5" dirty="0"/>
              <a:t>X</a:t>
            </a:r>
            <a:r>
              <a:rPr spc="-5" dirty="0">
                <a:latin typeface="宋体"/>
                <a:cs typeface="宋体"/>
              </a:rPr>
              <a:t>的熵定义为</a:t>
            </a:r>
            <a:r>
              <a:rPr dirty="0">
                <a:latin typeface="宋体"/>
                <a:cs typeface="宋体"/>
              </a:rPr>
              <a:t>：</a:t>
            </a:r>
            <a:endParaRPr sz="2450" dirty="0">
              <a:latin typeface="宋体"/>
              <a:cs typeface="宋体"/>
            </a:endParaRPr>
          </a:p>
          <a:p>
            <a:pPr>
              <a:lnSpc>
                <a:spcPct val="100000"/>
              </a:lnSpc>
            </a:pPr>
            <a:endParaRPr sz="2900" dirty="0">
              <a:latin typeface="Times New Roman"/>
              <a:cs typeface="Times New Roman"/>
            </a:endParaRPr>
          </a:p>
          <a:p>
            <a:pPr>
              <a:lnSpc>
                <a:spcPct val="100000"/>
              </a:lnSpc>
              <a:spcBef>
                <a:spcPts val="50"/>
              </a:spcBef>
            </a:pPr>
            <a:endParaRPr sz="4100" dirty="0">
              <a:latin typeface="Times New Roman"/>
              <a:cs typeface="Times New Roman"/>
            </a:endParaRPr>
          </a:p>
          <a:p>
            <a:pPr marL="287020" marR="5080" indent="-274320" algn="just">
              <a:lnSpc>
                <a:spcPct val="100000"/>
              </a:lnSpc>
            </a:pPr>
            <a:r>
              <a:rPr sz="2450" dirty="0">
                <a:solidFill>
                  <a:srgbClr val="33BC55"/>
                </a:solidFill>
                <a:latin typeface="Arial"/>
                <a:cs typeface="Arial"/>
              </a:rPr>
              <a:t></a:t>
            </a:r>
            <a:r>
              <a:rPr spc="-5" dirty="0">
                <a:latin typeface="宋体"/>
                <a:cs typeface="宋体"/>
              </a:rPr>
              <a:t>对数以</a:t>
            </a:r>
            <a:r>
              <a:rPr spc="-5" dirty="0"/>
              <a:t>2</a:t>
            </a:r>
            <a:r>
              <a:rPr spc="-5" dirty="0">
                <a:latin typeface="宋体"/>
                <a:cs typeface="宋体"/>
              </a:rPr>
              <a:t>为底或以</a:t>
            </a:r>
            <a:r>
              <a:rPr spc="-5" dirty="0"/>
              <a:t>e</a:t>
            </a:r>
            <a:r>
              <a:rPr spc="-5" dirty="0">
                <a:latin typeface="宋体"/>
                <a:cs typeface="宋体"/>
              </a:rPr>
              <a:t>为底</a:t>
            </a:r>
            <a:r>
              <a:rPr spc="-10" dirty="0"/>
              <a:t>(</a:t>
            </a:r>
            <a:r>
              <a:rPr spc="-5" dirty="0">
                <a:latin typeface="宋体"/>
                <a:cs typeface="宋体"/>
              </a:rPr>
              <a:t>自然对数</a:t>
            </a:r>
            <a:r>
              <a:rPr spc="-10" dirty="0"/>
              <a:t>)</a:t>
            </a:r>
            <a:r>
              <a:rPr spc="-5" dirty="0">
                <a:latin typeface="宋体"/>
                <a:cs typeface="宋体"/>
              </a:rPr>
              <a:t>，</a:t>
            </a:r>
            <a:r>
              <a:rPr spc="-5" dirty="0" err="1" smtClean="0">
                <a:latin typeface="宋体"/>
                <a:cs typeface="宋体"/>
              </a:rPr>
              <a:t>这时熵的单位分别</a:t>
            </a:r>
            <a:r>
              <a:rPr dirty="0" err="1" smtClean="0">
                <a:latin typeface="宋体"/>
                <a:cs typeface="宋体"/>
              </a:rPr>
              <a:t>称</a:t>
            </a:r>
            <a:r>
              <a:rPr spc="-5" dirty="0" err="1" smtClean="0">
                <a:latin typeface="宋体"/>
                <a:cs typeface="宋体"/>
              </a:rPr>
              <a:t>作比特</a:t>
            </a:r>
            <a:r>
              <a:rPr spc="-10" dirty="0"/>
              <a:t>(</a:t>
            </a:r>
            <a:r>
              <a:rPr spc="-5" dirty="0"/>
              <a:t>bi</a:t>
            </a:r>
            <a:r>
              <a:rPr dirty="0"/>
              <a:t>t</a:t>
            </a:r>
            <a:r>
              <a:rPr spc="-10" dirty="0"/>
              <a:t>)</a:t>
            </a:r>
            <a:r>
              <a:rPr spc="-5" dirty="0">
                <a:latin typeface="宋体"/>
                <a:cs typeface="宋体"/>
              </a:rPr>
              <a:t>或纳特</a:t>
            </a:r>
            <a:r>
              <a:rPr spc="-10" dirty="0"/>
              <a:t>(</a:t>
            </a:r>
            <a:r>
              <a:rPr spc="-5" dirty="0"/>
              <a:t>n</a:t>
            </a:r>
            <a:r>
              <a:rPr spc="-15" dirty="0"/>
              <a:t>a</a:t>
            </a:r>
            <a:r>
              <a:rPr dirty="0"/>
              <a:t>t</a:t>
            </a:r>
            <a:r>
              <a:rPr spc="-10" dirty="0"/>
              <a:t>),</a:t>
            </a:r>
            <a:r>
              <a:rPr spc="-5" dirty="0" err="1">
                <a:latin typeface="宋体"/>
                <a:cs typeface="宋体"/>
              </a:rPr>
              <a:t>熵只依赖于</a:t>
            </a:r>
            <a:r>
              <a:rPr spc="-5" dirty="0" err="1"/>
              <a:t>X</a:t>
            </a:r>
            <a:r>
              <a:rPr spc="-5" dirty="0" err="1">
                <a:latin typeface="宋体"/>
                <a:cs typeface="宋体"/>
              </a:rPr>
              <a:t>的分布，与</a:t>
            </a:r>
            <a:r>
              <a:rPr spc="-5" dirty="0" err="1"/>
              <a:t>X</a:t>
            </a:r>
            <a:r>
              <a:rPr spc="-5" dirty="0" err="1" smtClean="0">
                <a:latin typeface="宋体"/>
                <a:cs typeface="宋体"/>
              </a:rPr>
              <a:t>的取</a:t>
            </a:r>
            <a:r>
              <a:rPr dirty="0" err="1" smtClean="0">
                <a:latin typeface="宋体"/>
                <a:cs typeface="宋体"/>
              </a:rPr>
              <a:t>值</a:t>
            </a:r>
            <a:r>
              <a:rPr spc="-5" dirty="0" err="1" smtClean="0">
                <a:latin typeface="宋体"/>
                <a:cs typeface="宋体"/>
              </a:rPr>
              <a:t>无关</a:t>
            </a:r>
            <a:r>
              <a:rPr dirty="0">
                <a:latin typeface="宋体"/>
                <a:cs typeface="宋体"/>
              </a:rPr>
              <a:t>。</a:t>
            </a:r>
            <a:endParaRPr sz="2450" dirty="0">
              <a:latin typeface="宋体"/>
              <a:cs typeface="宋体"/>
            </a:endParaRPr>
          </a:p>
        </p:txBody>
      </p:sp>
      <p:sp>
        <p:nvSpPr>
          <p:cNvPr id="3" name="object 3"/>
          <p:cNvSpPr/>
          <p:nvPr/>
        </p:nvSpPr>
        <p:spPr>
          <a:xfrm>
            <a:off x="176276" y="1480019"/>
            <a:ext cx="8829675" cy="4849495"/>
          </a:xfrm>
          <a:custGeom>
            <a:avLst/>
            <a:gdLst/>
            <a:ahLst/>
            <a:cxnLst/>
            <a:rect l="l" t="t" r="r" b="b"/>
            <a:pathLst>
              <a:path w="8829675" h="4849495">
                <a:moveTo>
                  <a:pt x="8824722" y="4849342"/>
                </a:moveTo>
                <a:lnTo>
                  <a:pt x="4762" y="4849342"/>
                </a:lnTo>
                <a:lnTo>
                  <a:pt x="3301" y="4849114"/>
                </a:lnTo>
                <a:lnTo>
                  <a:pt x="1968" y="4848428"/>
                </a:lnTo>
                <a:lnTo>
                  <a:pt x="914" y="4847374"/>
                </a:lnTo>
                <a:lnTo>
                  <a:pt x="241" y="4846053"/>
                </a:lnTo>
                <a:lnTo>
                  <a:pt x="0" y="4844580"/>
                </a:lnTo>
                <a:lnTo>
                  <a:pt x="0" y="4762"/>
                </a:lnTo>
                <a:lnTo>
                  <a:pt x="4762" y="0"/>
                </a:lnTo>
                <a:lnTo>
                  <a:pt x="8824722" y="0"/>
                </a:lnTo>
                <a:lnTo>
                  <a:pt x="8829484" y="4762"/>
                </a:lnTo>
                <a:lnTo>
                  <a:pt x="9525" y="4762"/>
                </a:lnTo>
                <a:lnTo>
                  <a:pt x="4762" y="9524"/>
                </a:lnTo>
                <a:lnTo>
                  <a:pt x="9525" y="9524"/>
                </a:lnTo>
                <a:lnTo>
                  <a:pt x="9525" y="4839817"/>
                </a:lnTo>
                <a:lnTo>
                  <a:pt x="4762" y="4839817"/>
                </a:lnTo>
                <a:lnTo>
                  <a:pt x="9525" y="4844580"/>
                </a:lnTo>
                <a:lnTo>
                  <a:pt x="8829484" y="4844580"/>
                </a:lnTo>
                <a:lnTo>
                  <a:pt x="8829255" y="4846053"/>
                </a:lnTo>
                <a:lnTo>
                  <a:pt x="8828570" y="4847374"/>
                </a:lnTo>
                <a:lnTo>
                  <a:pt x="8827516" y="4848428"/>
                </a:lnTo>
                <a:lnTo>
                  <a:pt x="8826195" y="4849114"/>
                </a:lnTo>
                <a:lnTo>
                  <a:pt x="8824722" y="4849342"/>
                </a:lnTo>
                <a:close/>
              </a:path>
              <a:path w="8829675" h="4849495">
                <a:moveTo>
                  <a:pt x="9525" y="9524"/>
                </a:moveTo>
                <a:lnTo>
                  <a:pt x="4762" y="9524"/>
                </a:lnTo>
                <a:lnTo>
                  <a:pt x="9525" y="4762"/>
                </a:lnTo>
                <a:lnTo>
                  <a:pt x="9525" y="9524"/>
                </a:lnTo>
                <a:close/>
              </a:path>
              <a:path w="8829675" h="4849495">
                <a:moveTo>
                  <a:pt x="8819959" y="9524"/>
                </a:moveTo>
                <a:lnTo>
                  <a:pt x="9525" y="9524"/>
                </a:lnTo>
                <a:lnTo>
                  <a:pt x="9525" y="4762"/>
                </a:lnTo>
                <a:lnTo>
                  <a:pt x="8819959" y="4762"/>
                </a:lnTo>
                <a:lnTo>
                  <a:pt x="8819959" y="9524"/>
                </a:lnTo>
                <a:close/>
              </a:path>
              <a:path w="8829675" h="4849495">
                <a:moveTo>
                  <a:pt x="8819959" y="4844580"/>
                </a:moveTo>
                <a:lnTo>
                  <a:pt x="8819959" y="4762"/>
                </a:lnTo>
                <a:lnTo>
                  <a:pt x="8824722" y="9524"/>
                </a:lnTo>
                <a:lnTo>
                  <a:pt x="8829484" y="9524"/>
                </a:lnTo>
                <a:lnTo>
                  <a:pt x="8829484" y="4839817"/>
                </a:lnTo>
                <a:lnTo>
                  <a:pt x="8824722" y="4839817"/>
                </a:lnTo>
                <a:lnTo>
                  <a:pt x="8819959" y="4844580"/>
                </a:lnTo>
                <a:close/>
              </a:path>
              <a:path w="8829675" h="4849495">
                <a:moveTo>
                  <a:pt x="8829484" y="9524"/>
                </a:moveTo>
                <a:lnTo>
                  <a:pt x="8824722" y="9524"/>
                </a:lnTo>
                <a:lnTo>
                  <a:pt x="8819959" y="4762"/>
                </a:lnTo>
                <a:lnTo>
                  <a:pt x="8829484" y="4762"/>
                </a:lnTo>
                <a:lnTo>
                  <a:pt x="8829484" y="9524"/>
                </a:lnTo>
                <a:close/>
              </a:path>
              <a:path w="8829675" h="4849495">
                <a:moveTo>
                  <a:pt x="9525" y="4844580"/>
                </a:moveTo>
                <a:lnTo>
                  <a:pt x="4762" y="4839817"/>
                </a:lnTo>
                <a:lnTo>
                  <a:pt x="9525" y="4839817"/>
                </a:lnTo>
                <a:lnTo>
                  <a:pt x="9525" y="4844580"/>
                </a:lnTo>
                <a:close/>
              </a:path>
              <a:path w="8829675" h="4849495">
                <a:moveTo>
                  <a:pt x="8819959" y="4844580"/>
                </a:moveTo>
                <a:lnTo>
                  <a:pt x="9525" y="4844580"/>
                </a:lnTo>
                <a:lnTo>
                  <a:pt x="9525" y="4839817"/>
                </a:lnTo>
                <a:lnTo>
                  <a:pt x="8819959" y="4839817"/>
                </a:lnTo>
                <a:lnTo>
                  <a:pt x="8819959" y="4844580"/>
                </a:lnTo>
                <a:close/>
              </a:path>
              <a:path w="8829675" h="4849495">
                <a:moveTo>
                  <a:pt x="8829484" y="4844580"/>
                </a:moveTo>
                <a:lnTo>
                  <a:pt x="8819959" y="4844580"/>
                </a:lnTo>
                <a:lnTo>
                  <a:pt x="8824722" y="4839817"/>
                </a:lnTo>
                <a:lnTo>
                  <a:pt x="8829484" y="4839817"/>
                </a:lnTo>
                <a:lnTo>
                  <a:pt x="8829484" y="4844580"/>
                </a:lnTo>
                <a:close/>
              </a:path>
            </a:pathLst>
          </a:custGeom>
          <a:solidFill>
            <a:srgbClr val="FFFFFF"/>
          </a:solidFill>
        </p:spPr>
        <p:txBody>
          <a:bodyPr wrap="square" lIns="0" tIns="0" rIns="0" bIns="0" rtlCol="0"/>
          <a:lstStyle/>
          <a:p>
            <a:endParaRPr/>
          </a:p>
        </p:txBody>
      </p:sp>
      <p:sp>
        <p:nvSpPr>
          <p:cNvPr id="5" name="object 5"/>
          <p:cNvSpPr/>
          <p:nvPr/>
        </p:nvSpPr>
        <p:spPr>
          <a:xfrm>
            <a:off x="2679192" y="3103142"/>
            <a:ext cx="2580131" cy="8016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79192" y="5054467"/>
            <a:ext cx="2627376" cy="79248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7645">
              <a:lnSpc>
                <a:spcPts val="6470"/>
              </a:lnSpc>
            </a:pPr>
            <a:r>
              <a:rPr sz="5400" dirty="0">
                <a:latin typeface="微软雅黑"/>
                <a:cs typeface="微软雅黑"/>
              </a:rPr>
              <a:t>信息增益</a:t>
            </a:r>
            <a:endParaRPr sz="5400">
              <a:latin typeface="微软雅黑"/>
              <a:cs typeface="微软雅黑"/>
            </a:endParaRPr>
          </a:p>
        </p:txBody>
      </p:sp>
      <p:sp>
        <p:nvSpPr>
          <p:cNvPr id="3" name="object 3"/>
          <p:cNvSpPr/>
          <p:nvPr/>
        </p:nvSpPr>
        <p:spPr>
          <a:xfrm>
            <a:off x="176276" y="1143000"/>
            <a:ext cx="8829675" cy="4849495"/>
          </a:xfrm>
          <a:custGeom>
            <a:avLst/>
            <a:gdLst/>
            <a:ahLst/>
            <a:cxnLst/>
            <a:rect l="l" t="t" r="r" b="b"/>
            <a:pathLst>
              <a:path w="8829675" h="4849495">
                <a:moveTo>
                  <a:pt x="8824722" y="4849342"/>
                </a:moveTo>
                <a:lnTo>
                  <a:pt x="4762" y="4849342"/>
                </a:lnTo>
                <a:lnTo>
                  <a:pt x="3301" y="4849114"/>
                </a:lnTo>
                <a:lnTo>
                  <a:pt x="1968" y="4848428"/>
                </a:lnTo>
                <a:lnTo>
                  <a:pt x="914" y="4847374"/>
                </a:lnTo>
                <a:lnTo>
                  <a:pt x="241" y="4846053"/>
                </a:lnTo>
                <a:lnTo>
                  <a:pt x="0" y="4844580"/>
                </a:lnTo>
                <a:lnTo>
                  <a:pt x="0" y="4762"/>
                </a:lnTo>
                <a:lnTo>
                  <a:pt x="4762" y="0"/>
                </a:lnTo>
                <a:lnTo>
                  <a:pt x="8824722" y="0"/>
                </a:lnTo>
                <a:lnTo>
                  <a:pt x="8829484" y="4762"/>
                </a:lnTo>
                <a:lnTo>
                  <a:pt x="9525" y="4762"/>
                </a:lnTo>
                <a:lnTo>
                  <a:pt x="4762" y="9524"/>
                </a:lnTo>
                <a:lnTo>
                  <a:pt x="9525" y="9524"/>
                </a:lnTo>
                <a:lnTo>
                  <a:pt x="9525" y="4839817"/>
                </a:lnTo>
                <a:lnTo>
                  <a:pt x="4762" y="4839817"/>
                </a:lnTo>
                <a:lnTo>
                  <a:pt x="9525" y="4844580"/>
                </a:lnTo>
                <a:lnTo>
                  <a:pt x="8829484" y="4844580"/>
                </a:lnTo>
                <a:lnTo>
                  <a:pt x="8829255" y="4846053"/>
                </a:lnTo>
                <a:lnTo>
                  <a:pt x="8828570" y="4847374"/>
                </a:lnTo>
                <a:lnTo>
                  <a:pt x="8827516" y="4848428"/>
                </a:lnTo>
                <a:lnTo>
                  <a:pt x="8826195" y="4849114"/>
                </a:lnTo>
                <a:lnTo>
                  <a:pt x="8824722" y="4849342"/>
                </a:lnTo>
                <a:close/>
              </a:path>
              <a:path w="8829675" h="4849495">
                <a:moveTo>
                  <a:pt x="9525" y="9524"/>
                </a:moveTo>
                <a:lnTo>
                  <a:pt x="4762" y="9524"/>
                </a:lnTo>
                <a:lnTo>
                  <a:pt x="9525" y="4762"/>
                </a:lnTo>
                <a:lnTo>
                  <a:pt x="9525" y="9524"/>
                </a:lnTo>
                <a:close/>
              </a:path>
              <a:path w="8829675" h="4849495">
                <a:moveTo>
                  <a:pt x="8819959" y="9524"/>
                </a:moveTo>
                <a:lnTo>
                  <a:pt x="9525" y="9524"/>
                </a:lnTo>
                <a:lnTo>
                  <a:pt x="9525" y="4762"/>
                </a:lnTo>
                <a:lnTo>
                  <a:pt x="8819959" y="4762"/>
                </a:lnTo>
                <a:lnTo>
                  <a:pt x="8819959" y="9524"/>
                </a:lnTo>
                <a:close/>
              </a:path>
              <a:path w="8829675" h="4849495">
                <a:moveTo>
                  <a:pt x="8819959" y="4844580"/>
                </a:moveTo>
                <a:lnTo>
                  <a:pt x="8819959" y="4762"/>
                </a:lnTo>
                <a:lnTo>
                  <a:pt x="8824722" y="9524"/>
                </a:lnTo>
                <a:lnTo>
                  <a:pt x="8829484" y="9524"/>
                </a:lnTo>
                <a:lnTo>
                  <a:pt x="8829484" y="4839817"/>
                </a:lnTo>
                <a:lnTo>
                  <a:pt x="8824722" y="4839817"/>
                </a:lnTo>
                <a:lnTo>
                  <a:pt x="8819959" y="4844580"/>
                </a:lnTo>
                <a:close/>
              </a:path>
              <a:path w="8829675" h="4849495">
                <a:moveTo>
                  <a:pt x="8829484" y="9524"/>
                </a:moveTo>
                <a:lnTo>
                  <a:pt x="8824722" y="9524"/>
                </a:lnTo>
                <a:lnTo>
                  <a:pt x="8819959" y="4762"/>
                </a:lnTo>
                <a:lnTo>
                  <a:pt x="8829484" y="4762"/>
                </a:lnTo>
                <a:lnTo>
                  <a:pt x="8829484" y="9524"/>
                </a:lnTo>
                <a:close/>
              </a:path>
              <a:path w="8829675" h="4849495">
                <a:moveTo>
                  <a:pt x="9525" y="4844580"/>
                </a:moveTo>
                <a:lnTo>
                  <a:pt x="4762" y="4839817"/>
                </a:lnTo>
                <a:lnTo>
                  <a:pt x="9525" y="4839817"/>
                </a:lnTo>
                <a:lnTo>
                  <a:pt x="9525" y="4844580"/>
                </a:lnTo>
                <a:close/>
              </a:path>
              <a:path w="8829675" h="4849495">
                <a:moveTo>
                  <a:pt x="8819959" y="4844580"/>
                </a:moveTo>
                <a:lnTo>
                  <a:pt x="9525" y="4844580"/>
                </a:lnTo>
                <a:lnTo>
                  <a:pt x="9525" y="4839817"/>
                </a:lnTo>
                <a:lnTo>
                  <a:pt x="8819959" y="4839817"/>
                </a:lnTo>
                <a:lnTo>
                  <a:pt x="8819959" y="4844580"/>
                </a:lnTo>
                <a:close/>
              </a:path>
              <a:path w="8829675" h="4849495">
                <a:moveTo>
                  <a:pt x="8829484" y="4844580"/>
                </a:moveTo>
                <a:lnTo>
                  <a:pt x="8819959" y="4844580"/>
                </a:lnTo>
                <a:lnTo>
                  <a:pt x="8824722" y="4839817"/>
                </a:lnTo>
                <a:lnTo>
                  <a:pt x="8829484" y="4839817"/>
                </a:lnTo>
                <a:lnTo>
                  <a:pt x="8829484" y="4844580"/>
                </a:lnTo>
                <a:close/>
              </a:path>
            </a:pathLst>
          </a:custGeom>
          <a:solidFill>
            <a:srgbClr val="FFFFFF"/>
          </a:solidFill>
        </p:spPr>
        <p:txBody>
          <a:bodyPr wrap="square" lIns="0" tIns="0" rIns="0" bIns="0" rtlCol="0"/>
          <a:lstStyle/>
          <a:p>
            <a:endParaRPr/>
          </a:p>
        </p:txBody>
      </p:sp>
      <p:sp>
        <p:nvSpPr>
          <p:cNvPr id="4" name="object 4"/>
          <p:cNvSpPr txBox="1"/>
          <p:nvPr/>
        </p:nvSpPr>
        <p:spPr>
          <a:xfrm>
            <a:off x="259778" y="1220957"/>
            <a:ext cx="5622925" cy="180403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熵的</a:t>
            </a:r>
            <a:r>
              <a:rPr sz="2600" spc="-5" dirty="0">
                <a:solidFill>
                  <a:srgbClr val="C00000"/>
                </a:solidFill>
                <a:latin typeface="宋体"/>
                <a:cs typeface="宋体"/>
              </a:rPr>
              <a:t>理论解释</a:t>
            </a:r>
            <a:r>
              <a:rPr sz="2600" dirty="0">
                <a:latin typeface="宋体"/>
                <a:cs typeface="宋体"/>
              </a:rPr>
              <a:t>：</a:t>
            </a: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熵越大，随机变量的不确定性越大</a:t>
            </a:r>
            <a:r>
              <a:rPr sz="2600" dirty="0">
                <a:latin typeface="宋体"/>
                <a:cs typeface="宋体"/>
              </a:rPr>
              <a:t>：</a:t>
            </a:r>
          </a:p>
          <a:p>
            <a:pPr>
              <a:lnSpc>
                <a:spcPct val="100000"/>
              </a:lnSpc>
              <a:spcBef>
                <a:spcPts val="51"/>
              </a:spcBef>
            </a:pPr>
            <a:endParaRPr sz="750" dirty="0">
              <a:latin typeface="Times New Roman"/>
              <a:cs typeface="Times New Roman"/>
            </a:endParaRPr>
          </a:p>
          <a:p>
            <a:pPr marL="2028825">
              <a:lnSpc>
                <a:spcPts val="1000"/>
              </a:lnSpc>
            </a:pPr>
            <a:endParaRPr sz="750" dirty="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宋体"/>
                <a:cs typeface="宋体"/>
              </a:rPr>
              <a:t>当</a:t>
            </a:r>
            <a:r>
              <a:rPr sz="2600" spc="-5" dirty="0">
                <a:latin typeface="Constantia"/>
                <a:cs typeface="Constantia"/>
              </a:rPr>
              <a:t>X</a:t>
            </a:r>
            <a:r>
              <a:rPr sz="2600" spc="-5" dirty="0">
                <a:latin typeface="宋体"/>
                <a:cs typeface="宋体"/>
              </a:rPr>
              <a:t>为</a:t>
            </a:r>
            <a:r>
              <a:rPr sz="2600" spc="-10" dirty="0">
                <a:latin typeface="Constantia"/>
                <a:cs typeface="Constantia"/>
              </a:rPr>
              <a:t>1,</a:t>
            </a:r>
            <a:r>
              <a:rPr sz="2600" spc="-5" dirty="0">
                <a:latin typeface="Constantia"/>
                <a:cs typeface="Constantia"/>
              </a:rPr>
              <a:t>0</a:t>
            </a:r>
            <a:r>
              <a:rPr sz="2600" spc="-5" dirty="0">
                <a:latin typeface="宋体"/>
                <a:cs typeface="宋体"/>
              </a:rPr>
              <a:t>分布时</a:t>
            </a:r>
            <a:r>
              <a:rPr sz="2600" dirty="0">
                <a:latin typeface="宋体"/>
                <a:cs typeface="宋体"/>
              </a:rPr>
              <a:t>：</a:t>
            </a:r>
          </a:p>
        </p:txBody>
      </p:sp>
      <p:sp>
        <p:nvSpPr>
          <p:cNvPr id="5" name="object 5"/>
          <p:cNvSpPr txBox="1"/>
          <p:nvPr/>
        </p:nvSpPr>
        <p:spPr>
          <a:xfrm>
            <a:off x="307847" y="3638374"/>
            <a:ext cx="1000125" cy="36957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熵</a:t>
            </a:r>
            <a:r>
              <a:rPr sz="2600" dirty="0">
                <a:latin typeface="宋体"/>
                <a:cs typeface="宋体"/>
              </a:rPr>
              <a:t>：</a:t>
            </a:r>
          </a:p>
        </p:txBody>
      </p:sp>
      <p:sp>
        <p:nvSpPr>
          <p:cNvPr id="6" name="object 6"/>
          <p:cNvSpPr/>
          <p:nvPr/>
        </p:nvSpPr>
        <p:spPr>
          <a:xfrm>
            <a:off x="457200" y="2878893"/>
            <a:ext cx="6225540" cy="3992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85318" y="4152491"/>
            <a:ext cx="4625340" cy="43129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10658" y="3449455"/>
            <a:ext cx="3480815" cy="297332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6276" y="1480019"/>
            <a:ext cx="8829675" cy="4849495"/>
          </a:xfrm>
          <a:custGeom>
            <a:avLst/>
            <a:gdLst/>
            <a:ahLst/>
            <a:cxnLst/>
            <a:rect l="l" t="t" r="r" b="b"/>
            <a:pathLst>
              <a:path w="8829675" h="4849495">
                <a:moveTo>
                  <a:pt x="8824722" y="4849342"/>
                </a:moveTo>
                <a:lnTo>
                  <a:pt x="4762" y="4849342"/>
                </a:lnTo>
                <a:lnTo>
                  <a:pt x="3301" y="4849114"/>
                </a:lnTo>
                <a:lnTo>
                  <a:pt x="1968" y="4848428"/>
                </a:lnTo>
                <a:lnTo>
                  <a:pt x="914" y="4847374"/>
                </a:lnTo>
                <a:lnTo>
                  <a:pt x="241" y="4846053"/>
                </a:lnTo>
                <a:lnTo>
                  <a:pt x="0" y="4844580"/>
                </a:lnTo>
                <a:lnTo>
                  <a:pt x="0" y="4762"/>
                </a:lnTo>
                <a:lnTo>
                  <a:pt x="4762" y="0"/>
                </a:lnTo>
                <a:lnTo>
                  <a:pt x="8824722" y="0"/>
                </a:lnTo>
                <a:lnTo>
                  <a:pt x="8829484" y="4762"/>
                </a:lnTo>
                <a:lnTo>
                  <a:pt x="9525" y="4762"/>
                </a:lnTo>
                <a:lnTo>
                  <a:pt x="4762" y="9524"/>
                </a:lnTo>
                <a:lnTo>
                  <a:pt x="9525" y="9524"/>
                </a:lnTo>
                <a:lnTo>
                  <a:pt x="9525" y="4839817"/>
                </a:lnTo>
                <a:lnTo>
                  <a:pt x="4762" y="4839817"/>
                </a:lnTo>
                <a:lnTo>
                  <a:pt x="9525" y="4844580"/>
                </a:lnTo>
                <a:lnTo>
                  <a:pt x="8829484" y="4844580"/>
                </a:lnTo>
                <a:lnTo>
                  <a:pt x="8829255" y="4846053"/>
                </a:lnTo>
                <a:lnTo>
                  <a:pt x="8828570" y="4847374"/>
                </a:lnTo>
                <a:lnTo>
                  <a:pt x="8827516" y="4848428"/>
                </a:lnTo>
                <a:lnTo>
                  <a:pt x="8826195" y="4849114"/>
                </a:lnTo>
                <a:lnTo>
                  <a:pt x="8824722" y="4849342"/>
                </a:lnTo>
                <a:close/>
              </a:path>
              <a:path w="8829675" h="4849495">
                <a:moveTo>
                  <a:pt x="9525" y="9524"/>
                </a:moveTo>
                <a:lnTo>
                  <a:pt x="4762" y="9524"/>
                </a:lnTo>
                <a:lnTo>
                  <a:pt x="9525" y="4762"/>
                </a:lnTo>
                <a:lnTo>
                  <a:pt x="9525" y="9524"/>
                </a:lnTo>
                <a:close/>
              </a:path>
              <a:path w="8829675" h="4849495">
                <a:moveTo>
                  <a:pt x="8819959" y="9524"/>
                </a:moveTo>
                <a:lnTo>
                  <a:pt x="9525" y="9524"/>
                </a:lnTo>
                <a:lnTo>
                  <a:pt x="9525" y="4762"/>
                </a:lnTo>
                <a:lnTo>
                  <a:pt x="8819959" y="4762"/>
                </a:lnTo>
                <a:lnTo>
                  <a:pt x="8819959" y="9524"/>
                </a:lnTo>
                <a:close/>
              </a:path>
              <a:path w="8829675" h="4849495">
                <a:moveTo>
                  <a:pt x="8819959" y="4844580"/>
                </a:moveTo>
                <a:lnTo>
                  <a:pt x="8819959" y="4762"/>
                </a:lnTo>
                <a:lnTo>
                  <a:pt x="8824722" y="9524"/>
                </a:lnTo>
                <a:lnTo>
                  <a:pt x="8829484" y="9524"/>
                </a:lnTo>
                <a:lnTo>
                  <a:pt x="8829484" y="4839817"/>
                </a:lnTo>
                <a:lnTo>
                  <a:pt x="8824722" y="4839817"/>
                </a:lnTo>
                <a:lnTo>
                  <a:pt x="8819959" y="4844580"/>
                </a:lnTo>
                <a:close/>
              </a:path>
              <a:path w="8829675" h="4849495">
                <a:moveTo>
                  <a:pt x="8829484" y="9524"/>
                </a:moveTo>
                <a:lnTo>
                  <a:pt x="8824722" y="9524"/>
                </a:lnTo>
                <a:lnTo>
                  <a:pt x="8819959" y="4762"/>
                </a:lnTo>
                <a:lnTo>
                  <a:pt x="8829484" y="4762"/>
                </a:lnTo>
                <a:lnTo>
                  <a:pt x="8829484" y="9524"/>
                </a:lnTo>
                <a:close/>
              </a:path>
              <a:path w="8829675" h="4849495">
                <a:moveTo>
                  <a:pt x="9525" y="4844580"/>
                </a:moveTo>
                <a:lnTo>
                  <a:pt x="4762" y="4839817"/>
                </a:lnTo>
                <a:lnTo>
                  <a:pt x="9525" y="4839817"/>
                </a:lnTo>
                <a:lnTo>
                  <a:pt x="9525" y="4844580"/>
                </a:lnTo>
                <a:close/>
              </a:path>
              <a:path w="8829675" h="4849495">
                <a:moveTo>
                  <a:pt x="8819959" y="4844580"/>
                </a:moveTo>
                <a:lnTo>
                  <a:pt x="9525" y="4844580"/>
                </a:lnTo>
                <a:lnTo>
                  <a:pt x="9525" y="4839817"/>
                </a:lnTo>
                <a:lnTo>
                  <a:pt x="8819959" y="4839817"/>
                </a:lnTo>
                <a:lnTo>
                  <a:pt x="8819959" y="4844580"/>
                </a:lnTo>
                <a:close/>
              </a:path>
              <a:path w="8829675" h="4849495">
                <a:moveTo>
                  <a:pt x="8829484" y="4844580"/>
                </a:moveTo>
                <a:lnTo>
                  <a:pt x="8819959" y="4844580"/>
                </a:lnTo>
                <a:lnTo>
                  <a:pt x="8824722" y="4839817"/>
                </a:lnTo>
                <a:lnTo>
                  <a:pt x="8829484" y="4839817"/>
                </a:lnTo>
                <a:lnTo>
                  <a:pt x="8829484" y="484458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7645">
              <a:lnSpc>
                <a:spcPct val="100000"/>
              </a:lnSpc>
            </a:pPr>
            <a:r>
              <a:rPr sz="5400" dirty="0">
                <a:latin typeface="微软雅黑"/>
                <a:cs typeface="微软雅黑"/>
              </a:rPr>
              <a:t>信息增益</a:t>
            </a:r>
            <a:endParaRPr sz="5400">
              <a:latin typeface="微软雅黑"/>
              <a:cs typeface="微软雅黑"/>
            </a:endParaRPr>
          </a:p>
          <a:p>
            <a:pPr marL="12700">
              <a:lnSpc>
                <a:spcPct val="100000"/>
              </a:lnSpc>
              <a:spcBef>
                <a:spcPts val="1185"/>
              </a:spcBef>
            </a:pPr>
            <a:r>
              <a:rPr sz="2450" dirty="0">
                <a:solidFill>
                  <a:srgbClr val="33BC55"/>
                </a:solidFill>
                <a:latin typeface="Arial"/>
                <a:cs typeface="Arial"/>
              </a:rPr>
              <a:t></a:t>
            </a:r>
            <a:r>
              <a:rPr sz="2600" spc="-5" dirty="0">
                <a:solidFill>
                  <a:srgbClr val="000000"/>
                </a:solidFill>
                <a:latin typeface="宋体"/>
                <a:cs typeface="宋体"/>
              </a:rPr>
              <a:t>设有随机变量</a:t>
            </a:r>
            <a:r>
              <a:rPr sz="2600" spc="-10" dirty="0">
                <a:solidFill>
                  <a:srgbClr val="000000"/>
                </a:solidFill>
                <a:latin typeface="Constantia"/>
                <a:cs typeface="Constantia"/>
              </a:rPr>
              <a:t>(</a:t>
            </a:r>
            <a:r>
              <a:rPr sz="2600" spc="-5" dirty="0">
                <a:solidFill>
                  <a:srgbClr val="000000"/>
                </a:solidFill>
                <a:latin typeface="Constantia"/>
                <a:cs typeface="Constantia"/>
              </a:rPr>
              <a:t>X</a:t>
            </a:r>
            <a:r>
              <a:rPr sz="2600" spc="-10" dirty="0">
                <a:solidFill>
                  <a:srgbClr val="000000"/>
                </a:solidFill>
                <a:latin typeface="Constantia"/>
                <a:cs typeface="Constantia"/>
              </a:rPr>
              <a:t>,</a:t>
            </a:r>
            <a:r>
              <a:rPr sz="2600" spc="-5" dirty="0">
                <a:solidFill>
                  <a:srgbClr val="000000"/>
                </a:solidFill>
                <a:latin typeface="Constantia"/>
                <a:cs typeface="Constantia"/>
              </a:rPr>
              <a:t>Y</a:t>
            </a:r>
            <a:r>
              <a:rPr sz="2600" spc="-10" dirty="0">
                <a:solidFill>
                  <a:srgbClr val="000000"/>
                </a:solidFill>
                <a:latin typeface="Constantia"/>
                <a:cs typeface="Constantia"/>
              </a:rPr>
              <a:t>),</a:t>
            </a:r>
            <a:r>
              <a:rPr sz="2600" spc="-5" dirty="0">
                <a:solidFill>
                  <a:srgbClr val="000000"/>
                </a:solidFill>
                <a:latin typeface="宋体"/>
                <a:cs typeface="宋体"/>
              </a:rPr>
              <a:t>其联合概率分布为</a:t>
            </a:r>
            <a:r>
              <a:rPr sz="2600" dirty="0">
                <a:solidFill>
                  <a:srgbClr val="000000"/>
                </a:solidFill>
                <a:latin typeface="宋体"/>
                <a:cs typeface="宋体"/>
              </a:rPr>
              <a:t>：</a:t>
            </a:r>
            <a:endParaRPr sz="2600">
              <a:latin typeface="宋体"/>
              <a:cs typeface="宋体"/>
            </a:endParaRPr>
          </a:p>
        </p:txBody>
      </p:sp>
      <p:sp>
        <p:nvSpPr>
          <p:cNvPr id="4" name="object 4"/>
          <p:cNvSpPr txBox="1"/>
          <p:nvPr/>
        </p:nvSpPr>
        <p:spPr>
          <a:xfrm>
            <a:off x="219075" y="2407444"/>
            <a:ext cx="8924925" cy="3708195"/>
          </a:xfrm>
          <a:prstGeom prst="rect">
            <a:avLst/>
          </a:prstGeom>
        </p:spPr>
        <p:txBody>
          <a:bodyPr vert="horz" wrap="square" lIns="0" tIns="0" rIns="0" bIns="0" rtlCol="0">
            <a:spAutoFit/>
          </a:bodyPr>
          <a:lstStyle/>
          <a:p>
            <a:pPr marL="287020" marR="406400" indent="-274320" algn="just">
              <a:lnSpc>
                <a:spcPts val="2810"/>
              </a:lnSpc>
            </a:pPr>
            <a:r>
              <a:rPr sz="2450" dirty="0">
                <a:solidFill>
                  <a:srgbClr val="33BC55"/>
                </a:solidFill>
                <a:latin typeface="Arial"/>
                <a:cs typeface="Arial"/>
              </a:rPr>
              <a:t></a:t>
            </a:r>
            <a:r>
              <a:rPr sz="2600" spc="-5" dirty="0">
                <a:latin typeface="宋体"/>
                <a:cs typeface="宋体"/>
              </a:rPr>
              <a:t>条件熵</a:t>
            </a:r>
            <a:r>
              <a:rPr sz="2600" spc="-10" dirty="0">
                <a:latin typeface="Constantia"/>
                <a:cs typeface="Constantia"/>
              </a:rPr>
              <a:t>H(</a:t>
            </a:r>
            <a:r>
              <a:rPr sz="2600" spc="-5" dirty="0">
                <a:latin typeface="Constantia"/>
                <a:cs typeface="Constantia"/>
              </a:rPr>
              <a:t>Y</a:t>
            </a:r>
            <a:r>
              <a:rPr sz="2600" spc="-10" dirty="0">
                <a:latin typeface="Constantia"/>
                <a:cs typeface="Constantia"/>
              </a:rPr>
              <a:t>|</a:t>
            </a:r>
            <a:r>
              <a:rPr sz="2600" spc="-5" dirty="0">
                <a:latin typeface="Constantia"/>
                <a:cs typeface="Constantia"/>
              </a:rPr>
              <a:t>X</a:t>
            </a:r>
            <a:r>
              <a:rPr sz="2600" spc="-10" dirty="0">
                <a:latin typeface="Constantia"/>
                <a:cs typeface="Constantia"/>
              </a:rPr>
              <a:t>)</a:t>
            </a:r>
            <a:r>
              <a:rPr sz="2600" spc="-5" dirty="0">
                <a:latin typeface="宋体"/>
                <a:cs typeface="宋体"/>
              </a:rPr>
              <a:t>：表示在己知随机变量</a:t>
            </a:r>
            <a:r>
              <a:rPr sz="2600" spc="-5" dirty="0">
                <a:latin typeface="Constantia"/>
                <a:cs typeface="Constantia"/>
              </a:rPr>
              <a:t>X</a:t>
            </a:r>
            <a:r>
              <a:rPr sz="2600" spc="-5" dirty="0">
                <a:latin typeface="宋体"/>
                <a:cs typeface="宋体"/>
              </a:rPr>
              <a:t>的条件下随机变</a:t>
            </a:r>
            <a:r>
              <a:rPr sz="2600" dirty="0">
                <a:latin typeface="宋体"/>
                <a:cs typeface="宋体"/>
              </a:rPr>
              <a:t>量 </a:t>
            </a:r>
            <a:r>
              <a:rPr sz="2600" spc="-5" dirty="0">
                <a:latin typeface="Constantia"/>
                <a:cs typeface="Constantia"/>
              </a:rPr>
              <a:t>Y</a:t>
            </a:r>
            <a:r>
              <a:rPr sz="2600" spc="-5" dirty="0">
                <a:latin typeface="宋体"/>
                <a:cs typeface="宋体"/>
              </a:rPr>
              <a:t>的不确定性，定义为</a:t>
            </a:r>
            <a:r>
              <a:rPr sz="2600" spc="-5" dirty="0">
                <a:latin typeface="Constantia"/>
                <a:cs typeface="Constantia"/>
              </a:rPr>
              <a:t>X</a:t>
            </a:r>
            <a:r>
              <a:rPr sz="2600" spc="-5" dirty="0">
                <a:latin typeface="宋体"/>
                <a:cs typeface="宋体"/>
              </a:rPr>
              <a:t>给定条件下</a:t>
            </a:r>
            <a:r>
              <a:rPr sz="2600" spc="-5" dirty="0">
                <a:latin typeface="Constantia"/>
                <a:cs typeface="Constantia"/>
              </a:rPr>
              <a:t>Y</a:t>
            </a:r>
            <a:r>
              <a:rPr sz="2600" spc="-5" dirty="0">
                <a:latin typeface="宋体"/>
                <a:cs typeface="宋体"/>
              </a:rPr>
              <a:t>的条件概率分布的</a:t>
            </a:r>
            <a:r>
              <a:rPr sz="2600" dirty="0">
                <a:latin typeface="宋体"/>
                <a:cs typeface="宋体"/>
              </a:rPr>
              <a:t>熵 </a:t>
            </a:r>
            <a:r>
              <a:rPr sz="2600" spc="-5" dirty="0" err="1">
                <a:latin typeface="宋体"/>
                <a:cs typeface="宋体"/>
              </a:rPr>
              <a:t>对</a:t>
            </a:r>
            <a:r>
              <a:rPr sz="2600" spc="-5" dirty="0" err="1">
                <a:latin typeface="Constantia"/>
                <a:cs typeface="Constantia"/>
              </a:rPr>
              <a:t>X</a:t>
            </a:r>
            <a:r>
              <a:rPr sz="2600" spc="-5" dirty="0" err="1">
                <a:latin typeface="宋体"/>
                <a:cs typeface="宋体"/>
              </a:rPr>
              <a:t>的数学期望</a:t>
            </a:r>
            <a:r>
              <a:rPr sz="2600" dirty="0" smtClean="0">
                <a:latin typeface="宋体"/>
                <a:cs typeface="宋体"/>
              </a:rPr>
              <a:t>：</a:t>
            </a:r>
            <a:endParaRPr lang="en-US" sz="2600" dirty="0" smtClean="0">
              <a:latin typeface="宋体"/>
              <a:cs typeface="宋体"/>
            </a:endParaRPr>
          </a:p>
          <a:p>
            <a:pPr marL="287020" marR="406400" indent="-274320" algn="just">
              <a:lnSpc>
                <a:spcPts val="2810"/>
              </a:lnSpc>
            </a:pPr>
            <a:endParaRPr sz="2600" dirty="0">
              <a:latin typeface="宋体"/>
              <a:cs typeface="宋体"/>
            </a:endParaRPr>
          </a:p>
          <a:p>
            <a:pPr>
              <a:lnSpc>
                <a:spcPct val="100000"/>
              </a:lnSpc>
              <a:spcBef>
                <a:spcPts val="8"/>
              </a:spcBef>
            </a:pPr>
            <a:endParaRPr sz="250" dirty="0">
              <a:latin typeface="Times New Roman"/>
              <a:cs typeface="Times New Roman"/>
            </a:endParaRPr>
          </a:p>
          <a:p>
            <a:pPr marL="2196465">
              <a:lnSpc>
                <a:spcPts val="1000"/>
              </a:lnSpc>
            </a:pPr>
            <a:endParaRPr sz="250" dirty="0">
              <a:latin typeface="Times New Roman"/>
              <a:cs typeface="Times New Roman"/>
            </a:endParaRPr>
          </a:p>
          <a:p>
            <a:pPr marL="287020" marR="5080" indent="-274320">
              <a:lnSpc>
                <a:spcPct val="89800"/>
              </a:lnSpc>
              <a:spcBef>
                <a:spcPts val="910"/>
              </a:spcBef>
            </a:pPr>
            <a:r>
              <a:rPr sz="2450" dirty="0" smtClean="0">
                <a:solidFill>
                  <a:srgbClr val="33BC55"/>
                </a:solidFill>
                <a:latin typeface="Arial"/>
                <a:cs typeface="Arial"/>
              </a:rPr>
              <a:t></a:t>
            </a:r>
            <a:endParaRPr lang="en-US" sz="2450" dirty="0" smtClean="0">
              <a:solidFill>
                <a:srgbClr val="33BC55"/>
              </a:solidFill>
              <a:latin typeface="Arial"/>
              <a:cs typeface="Arial"/>
            </a:endParaRPr>
          </a:p>
          <a:p>
            <a:pPr marL="287020" marR="5080" indent="-274320">
              <a:lnSpc>
                <a:spcPct val="89800"/>
              </a:lnSpc>
              <a:spcBef>
                <a:spcPts val="910"/>
              </a:spcBef>
            </a:pPr>
            <a:endParaRPr lang="en-US" sz="2450" spc="-5" dirty="0">
              <a:solidFill>
                <a:srgbClr val="33BC55"/>
              </a:solidFill>
              <a:latin typeface="Arial"/>
              <a:cs typeface="Arial"/>
            </a:endParaRPr>
          </a:p>
          <a:p>
            <a:pPr marL="287020" marR="5080" indent="-274320">
              <a:lnSpc>
                <a:spcPct val="89800"/>
              </a:lnSpc>
              <a:spcBef>
                <a:spcPts val="910"/>
              </a:spcBef>
            </a:pPr>
            <a:r>
              <a:rPr lang="en-US" sz="2450" spc="-5" dirty="0" smtClean="0">
                <a:solidFill>
                  <a:srgbClr val="33BC55"/>
                </a:solidFill>
                <a:latin typeface="Arial"/>
                <a:cs typeface="Arial"/>
              </a:rPr>
              <a:t>   </a:t>
            </a:r>
            <a:r>
              <a:rPr sz="2600" spc="-5" dirty="0" err="1" smtClean="0">
                <a:latin typeface="宋体"/>
                <a:cs typeface="宋体"/>
              </a:rPr>
              <a:t>当熵和条件熵中的概率由数据估计</a:t>
            </a:r>
            <a:r>
              <a:rPr sz="2600" spc="-5" dirty="0" err="1">
                <a:latin typeface="宋体"/>
                <a:cs typeface="宋体"/>
              </a:rPr>
              <a:t>（特别是极大似然估计</a:t>
            </a:r>
            <a:r>
              <a:rPr sz="2600" dirty="0">
                <a:latin typeface="宋体"/>
                <a:cs typeface="宋体"/>
              </a:rPr>
              <a:t>） </a:t>
            </a:r>
            <a:r>
              <a:rPr sz="2600" spc="-5" dirty="0">
                <a:latin typeface="宋体"/>
                <a:cs typeface="宋体"/>
              </a:rPr>
              <a:t>得到时，所对应的熵与条件熵分别称为经验熵（</a:t>
            </a:r>
            <a:r>
              <a:rPr sz="2600" spc="-5" dirty="0">
                <a:latin typeface="Constantia"/>
                <a:cs typeface="Constantia"/>
              </a:rPr>
              <a:t>e</a:t>
            </a:r>
            <a:r>
              <a:rPr sz="2600" spc="-10" dirty="0">
                <a:latin typeface="Constantia"/>
                <a:cs typeface="Constantia"/>
              </a:rPr>
              <a:t>m</a:t>
            </a:r>
            <a:r>
              <a:rPr sz="2600" spc="-5" dirty="0">
                <a:latin typeface="Constantia"/>
                <a:cs typeface="Constantia"/>
              </a:rPr>
              <a:t>piric</a:t>
            </a:r>
            <a:r>
              <a:rPr sz="2600" spc="-10" dirty="0">
                <a:latin typeface="Constantia"/>
                <a:cs typeface="Constantia"/>
              </a:rPr>
              <a:t>al </a:t>
            </a:r>
            <a:r>
              <a:rPr sz="2600" spc="-5" dirty="0">
                <a:latin typeface="Constantia"/>
                <a:cs typeface="Constantia"/>
              </a:rPr>
              <a:t>en</a:t>
            </a:r>
            <a:r>
              <a:rPr sz="2600" dirty="0">
                <a:latin typeface="Constantia"/>
                <a:cs typeface="Constantia"/>
              </a:rPr>
              <a:t>t</a:t>
            </a:r>
            <a:r>
              <a:rPr sz="2600" spc="-45" dirty="0">
                <a:latin typeface="Constantia"/>
                <a:cs typeface="Constantia"/>
              </a:rPr>
              <a:t>r</a:t>
            </a:r>
            <a:r>
              <a:rPr sz="2600" spc="-5" dirty="0">
                <a:latin typeface="Constantia"/>
                <a:cs typeface="Constantia"/>
              </a:rPr>
              <a:t>o</a:t>
            </a:r>
            <a:r>
              <a:rPr sz="2600" spc="-25" dirty="0">
                <a:latin typeface="Constantia"/>
                <a:cs typeface="Constantia"/>
              </a:rPr>
              <a:t>p</a:t>
            </a:r>
            <a:r>
              <a:rPr sz="2600" spc="-5" dirty="0">
                <a:latin typeface="Constantia"/>
                <a:cs typeface="Constantia"/>
              </a:rPr>
              <a:t>y</a:t>
            </a:r>
            <a:r>
              <a:rPr sz="2600" spc="-10" dirty="0">
                <a:latin typeface="Constantia"/>
                <a:cs typeface="Constantia"/>
              </a:rPr>
              <a:t>)</a:t>
            </a:r>
            <a:r>
              <a:rPr sz="2600" spc="-5" dirty="0">
                <a:latin typeface="宋体"/>
                <a:cs typeface="宋体"/>
              </a:rPr>
              <a:t>和经验条件熵（</a:t>
            </a:r>
            <a:r>
              <a:rPr sz="2600" spc="-5" dirty="0">
                <a:latin typeface="Constantia"/>
                <a:cs typeface="Constantia"/>
              </a:rPr>
              <a:t>e</a:t>
            </a:r>
            <a:r>
              <a:rPr sz="2600" spc="-10" dirty="0">
                <a:latin typeface="Constantia"/>
                <a:cs typeface="Constantia"/>
              </a:rPr>
              <a:t>m</a:t>
            </a:r>
            <a:r>
              <a:rPr sz="2600" spc="-5" dirty="0">
                <a:latin typeface="Constantia"/>
                <a:cs typeface="Constantia"/>
              </a:rPr>
              <a:t>piric</a:t>
            </a:r>
            <a:r>
              <a:rPr sz="2600" spc="-10" dirty="0">
                <a:latin typeface="Constantia"/>
                <a:cs typeface="Constantia"/>
              </a:rPr>
              <a:t>al</a:t>
            </a:r>
            <a:r>
              <a:rPr sz="2600" spc="-65" dirty="0">
                <a:latin typeface="Constantia"/>
                <a:cs typeface="Constantia"/>
              </a:rPr>
              <a:t> </a:t>
            </a:r>
            <a:r>
              <a:rPr sz="2600" spc="-60" dirty="0">
                <a:latin typeface="Constantia"/>
                <a:cs typeface="Constantia"/>
              </a:rPr>
              <a:t>c</a:t>
            </a:r>
            <a:r>
              <a:rPr sz="2600" spc="-5" dirty="0">
                <a:latin typeface="Constantia"/>
                <a:cs typeface="Constantia"/>
              </a:rPr>
              <a:t>ondi</a:t>
            </a:r>
            <a:r>
              <a:rPr sz="2600" dirty="0">
                <a:latin typeface="Constantia"/>
                <a:cs typeface="Constantia"/>
              </a:rPr>
              <a:t>t</a:t>
            </a:r>
            <a:r>
              <a:rPr sz="2600" spc="-5" dirty="0">
                <a:latin typeface="Constantia"/>
                <a:cs typeface="Constantia"/>
              </a:rPr>
              <a:t>ion</a:t>
            </a:r>
            <a:r>
              <a:rPr sz="2600" spc="-10" dirty="0">
                <a:latin typeface="Constantia"/>
                <a:cs typeface="Constantia"/>
              </a:rPr>
              <a:t>al</a:t>
            </a:r>
            <a:r>
              <a:rPr sz="2600" spc="-65" dirty="0">
                <a:latin typeface="Constantia"/>
                <a:cs typeface="Constantia"/>
              </a:rPr>
              <a:t> </a:t>
            </a:r>
            <a:r>
              <a:rPr sz="2600" spc="-5" dirty="0">
                <a:latin typeface="Constantia"/>
                <a:cs typeface="Constantia"/>
              </a:rPr>
              <a:t>en</a:t>
            </a:r>
            <a:r>
              <a:rPr sz="2600" dirty="0">
                <a:latin typeface="Constantia"/>
                <a:cs typeface="Constantia"/>
              </a:rPr>
              <a:t>t</a:t>
            </a:r>
            <a:r>
              <a:rPr sz="2600" spc="-45" dirty="0">
                <a:latin typeface="Constantia"/>
                <a:cs typeface="Constantia"/>
              </a:rPr>
              <a:t>r</a:t>
            </a:r>
            <a:r>
              <a:rPr sz="2600" spc="-5" dirty="0">
                <a:latin typeface="Constantia"/>
                <a:cs typeface="Constantia"/>
              </a:rPr>
              <a:t>o</a:t>
            </a:r>
            <a:r>
              <a:rPr sz="2600" spc="-25" dirty="0">
                <a:latin typeface="Constantia"/>
                <a:cs typeface="Constantia"/>
              </a:rPr>
              <a:t>p</a:t>
            </a:r>
            <a:r>
              <a:rPr sz="2600" dirty="0">
                <a:latin typeface="Constantia"/>
                <a:cs typeface="Constantia"/>
              </a:rPr>
              <a:t>y</a:t>
            </a:r>
            <a:r>
              <a:rPr sz="2600" spc="-70" dirty="0">
                <a:latin typeface="Constantia"/>
                <a:cs typeface="Constantia"/>
              </a:rPr>
              <a:t> </a:t>
            </a:r>
            <a:r>
              <a:rPr sz="2600" spc="-10" dirty="0">
                <a:latin typeface="Constantia"/>
                <a:cs typeface="Constantia"/>
              </a:rPr>
              <a:t>)</a:t>
            </a:r>
            <a:endParaRPr sz="2600" dirty="0">
              <a:latin typeface="Constantia"/>
              <a:cs typeface="Constantia"/>
            </a:endParaRPr>
          </a:p>
        </p:txBody>
      </p:sp>
      <p:sp>
        <p:nvSpPr>
          <p:cNvPr id="5" name="object 5"/>
          <p:cNvSpPr/>
          <p:nvPr/>
        </p:nvSpPr>
        <p:spPr>
          <a:xfrm>
            <a:off x="562620" y="1759566"/>
            <a:ext cx="7927848" cy="504444"/>
          </a:xfrm>
          <a:prstGeom prst="rect">
            <a:avLst/>
          </a:prstGeom>
          <a:blipFill>
            <a:blip r:embed="rId3" cstate="print"/>
            <a:stretch>
              <a:fillRect/>
            </a:stretch>
          </a:blipFill>
        </p:spPr>
        <p:txBody>
          <a:bodyPr wrap="square" lIns="0" tIns="0" rIns="0" bIns="0" rtlCol="0"/>
          <a:lstStyle/>
          <a:p>
            <a:endParaRPr/>
          </a:p>
        </p:txBody>
      </p:sp>
      <p:pic>
        <p:nvPicPr>
          <p:cNvPr id="6" name="图片 5"/>
          <p:cNvPicPr>
            <a:picLocks noChangeAspect="1"/>
          </p:cNvPicPr>
          <p:nvPr/>
        </p:nvPicPr>
        <p:blipFill>
          <a:blip r:embed="rId4"/>
          <a:stretch>
            <a:fillRect/>
          </a:stretch>
        </p:blipFill>
        <p:spPr>
          <a:xfrm>
            <a:off x="1752600" y="3657974"/>
            <a:ext cx="4701201" cy="12071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信息增</a:t>
            </a:r>
            <a:r>
              <a:rPr dirty="0">
                <a:latin typeface="微软雅黑"/>
                <a:cs typeface="微软雅黑"/>
              </a:rPr>
              <a:t>益</a:t>
            </a:r>
          </a:p>
        </p:txBody>
      </p:sp>
      <p:sp>
        <p:nvSpPr>
          <p:cNvPr id="3" name="object 3"/>
          <p:cNvSpPr txBox="1"/>
          <p:nvPr/>
        </p:nvSpPr>
        <p:spPr>
          <a:xfrm>
            <a:off x="402272" y="1557341"/>
            <a:ext cx="8264525" cy="4735830"/>
          </a:xfrm>
          <a:prstGeom prst="rect">
            <a:avLst/>
          </a:prstGeom>
        </p:spPr>
        <p:txBody>
          <a:bodyPr vert="horz" wrap="square" lIns="0" tIns="0" rIns="0" bIns="0" rtlCol="0">
            <a:spAutoFit/>
          </a:bodyPr>
          <a:lstStyle/>
          <a:p>
            <a:pPr marL="287020" marR="17145" indent="-274320" algn="just">
              <a:lnSpc>
                <a:spcPct val="100000"/>
              </a:lnSpc>
            </a:pPr>
            <a:r>
              <a:rPr sz="2450" dirty="0">
                <a:solidFill>
                  <a:srgbClr val="33BC55"/>
                </a:solidFill>
                <a:latin typeface="Arial"/>
                <a:cs typeface="Arial"/>
              </a:rPr>
              <a:t></a:t>
            </a:r>
            <a:r>
              <a:rPr sz="2600" spc="-5" dirty="0">
                <a:latin typeface="宋体"/>
                <a:cs typeface="宋体"/>
              </a:rPr>
              <a:t>定义</a:t>
            </a:r>
            <a:r>
              <a:rPr sz="2600" spc="-20" dirty="0">
                <a:latin typeface="Constantia"/>
                <a:cs typeface="Constantia"/>
              </a:rPr>
              <a:t>5</a:t>
            </a:r>
            <a:r>
              <a:rPr sz="2600" spc="-10" dirty="0">
                <a:latin typeface="Constantia"/>
                <a:cs typeface="Constantia"/>
              </a:rPr>
              <a:t>.</a:t>
            </a:r>
            <a:r>
              <a:rPr sz="2600" dirty="0">
                <a:latin typeface="Constantia"/>
                <a:cs typeface="Constantia"/>
              </a:rPr>
              <a:t>2 </a:t>
            </a:r>
            <a:r>
              <a:rPr sz="2600" spc="-10" dirty="0">
                <a:latin typeface="Constantia"/>
                <a:cs typeface="Constantia"/>
              </a:rPr>
              <a:t>(</a:t>
            </a:r>
            <a:r>
              <a:rPr sz="2600" spc="-5" dirty="0">
                <a:latin typeface="宋体"/>
                <a:cs typeface="宋体"/>
              </a:rPr>
              <a:t>信息增益</a:t>
            </a:r>
            <a:r>
              <a:rPr sz="2600" spc="-10" dirty="0">
                <a:latin typeface="Constantia"/>
                <a:cs typeface="Constantia"/>
              </a:rPr>
              <a:t>):</a:t>
            </a:r>
            <a:r>
              <a:rPr sz="2600" spc="-5" dirty="0">
                <a:latin typeface="宋体"/>
                <a:cs typeface="宋体"/>
              </a:rPr>
              <a:t>特征</a:t>
            </a:r>
            <a:r>
              <a:rPr sz="2600" spc="-5" dirty="0">
                <a:latin typeface="Constantia"/>
                <a:cs typeface="Constantia"/>
              </a:rPr>
              <a:t>A</a:t>
            </a:r>
            <a:r>
              <a:rPr sz="2600" spc="-5" dirty="0">
                <a:latin typeface="宋体"/>
                <a:cs typeface="宋体"/>
              </a:rPr>
              <a:t>对训练数据集</a:t>
            </a:r>
            <a:r>
              <a:rPr sz="2600" dirty="0">
                <a:latin typeface="Constantia"/>
                <a:cs typeface="Constantia"/>
              </a:rPr>
              <a:t>D</a:t>
            </a:r>
            <a:r>
              <a:rPr sz="2600" spc="-5" dirty="0">
                <a:latin typeface="宋体"/>
                <a:cs typeface="宋体"/>
              </a:rPr>
              <a:t>的信息增益</a:t>
            </a:r>
            <a:r>
              <a:rPr sz="2600" dirty="0">
                <a:latin typeface="宋体"/>
                <a:cs typeface="宋体"/>
              </a:rPr>
              <a:t>， </a:t>
            </a:r>
            <a:r>
              <a:rPr sz="2600" spc="-20" dirty="0">
                <a:latin typeface="Constantia"/>
                <a:cs typeface="Constantia"/>
              </a:rPr>
              <a:t>g</a:t>
            </a:r>
            <a:r>
              <a:rPr sz="2600" spc="-10" dirty="0">
                <a:latin typeface="Constantia"/>
                <a:cs typeface="Constantia"/>
              </a:rPr>
              <a:t>(</a:t>
            </a:r>
            <a:r>
              <a:rPr sz="2600" spc="-155" dirty="0">
                <a:latin typeface="Constantia"/>
                <a:cs typeface="Constantia"/>
              </a:rPr>
              <a:t>D</a:t>
            </a:r>
            <a:r>
              <a:rPr sz="2600" spc="-10" dirty="0">
                <a:latin typeface="Constantia"/>
                <a:cs typeface="Constantia"/>
              </a:rPr>
              <a:t>,</a:t>
            </a:r>
            <a:r>
              <a:rPr sz="2600" spc="-5" dirty="0">
                <a:latin typeface="Constantia"/>
                <a:cs typeface="Constantia"/>
              </a:rPr>
              <a:t>A</a:t>
            </a:r>
            <a:r>
              <a:rPr sz="2600" spc="-10" dirty="0">
                <a:latin typeface="Constantia"/>
                <a:cs typeface="Constantia"/>
              </a:rPr>
              <a:t>),</a:t>
            </a:r>
            <a:r>
              <a:rPr sz="2600" dirty="0">
                <a:latin typeface="Constantia"/>
                <a:cs typeface="Constantia"/>
              </a:rPr>
              <a:t> </a:t>
            </a:r>
            <a:r>
              <a:rPr sz="2600" spc="-5" dirty="0">
                <a:latin typeface="宋体"/>
                <a:cs typeface="宋体"/>
              </a:rPr>
              <a:t>定义为集合</a:t>
            </a:r>
            <a:r>
              <a:rPr sz="2600" dirty="0">
                <a:latin typeface="Constantia"/>
                <a:cs typeface="Constantia"/>
              </a:rPr>
              <a:t>D</a:t>
            </a:r>
            <a:r>
              <a:rPr sz="2600" spc="-5" dirty="0">
                <a:latin typeface="宋体"/>
                <a:cs typeface="宋体"/>
              </a:rPr>
              <a:t>的经验熵</a:t>
            </a:r>
            <a:r>
              <a:rPr sz="2600" spc="-10" dirty="0">
                <a:latin typeface="Constantia"/>
                <a:cs typeface="Constantia"/>
              </a:rPr>
              <a:t>H(</a:t>
            </a:r>
            <a:r>
              <a:rPr sz="2600" dirty="0">
                <a:latin typeface="Constantia"/>
                <a:cs typeface="Constantia"/>
              </a:rPr>
              <a:t>D</a:t>
            </a:r>
            <a:r>
              <a:rPr sz="2600" spc="-10" dirty="0">
                <a:latin typeface="Constantia"/>
                <a:cs typeface="Constantia"/>
              </a:rPr>
              <a:t>)</a:t>
            </a:r>
            <a:r>
              <a:rPr sz="2600" spc="-5" dirty="0">
                <a:latin typeface="宋体"/>
                <a:cs typeface="宋体"/>
              </a:rPr>
              <a:t>与特征</a:t>
            </a:r>
            <a:r>
              <a:rPr sz="2600" spc="-5" dirty="0">
                <a:latin typeface="Constantia"/>
                <a:cs typeface="Constantia"/>
              </a:rPr>
              <a:t>A</a:t>
            </a:r>
            <a:r>
              <a:rPr sz="2600" spc="-5" dirty="0">
                <a:latin typeface="宋体"/>
                <a:cs typeface="宋体"/>
              </a:rPr>
              <a:t>给定条件</a:t>
            </a:r>
            <a:r>
              <a:rPr sz="2600" dirty="0">
                <a:latin typeface="宋体"/>
                <a:cs typeface="宋体"/>
              </a:rPr>
              <a:t>下 </a:t>
            </a:r>
            <a:r>
              <a:rPr sz="2600" dirty="0">
                <a:latin typeface="Constantia"/>
                <a:cs typeface="Constantia"/>
              </a:rPr>
              <a:t>D</a:t>
            </a:r>
            <a:r>
              <a:rPr sz="2600" spc="-5" dirty="0">
                <a:latin typeface="宋体"/>
                <a:cs typeface="宋体"/>
              </a:rPr>
              <a:t>的经验条件熵</a:t>
            </a:r>
            <a:r>
              <a:rPr sz="2600" spc="-10" dirty="0">
                <a:latin typeface="Constantia"/>
                <a:cs typeface="Constantia"/>
              </a:rPr>
              <a:t>H(</a:t>
            </a:r>
            <a:r>
              <a:rPr sz="2600" dirty="0">
                <a:latin typeface="Constantia"/>
                <a:cs typeface="Constantia"/>
              </a:rPr>
              <a:t>D</a:t>
            </a:r>
            <a:r>
              <a:rPr sz="2600" spc="-10" dirty="0">
                <a:latin typeface="Constantia"/>
                <a:cs typeface="Constantia"/>
              </a:rPr>
              <a:t>|</a:t>
            </a:r>
            <a:r>
              <a:rPr sz="2600" spc="-5" dirty="0">
                <a:latin typeface="Constantia"/>
                <a:cs typeface="Constantia"/>
              </a:rPr>
              <a:t>A</a:t>
            </a:r>
            <a:r>
              <a:rPr sz="2600" spc="-10" dirty="0">
                <a:latin typeface="Constantia"/>
                <a:cs typeface="Constantia"/>
              </a:rPr>
              <a:t>)</a:t>
            </a:r>
            <a:r>
              <a:rPr sz="2600" spc="-5" dirty="0">
                <a:latin typeface="宋体"/>
                <a:cs typeface="宋体"/>
              </a:rPr>
              <a:t>之差，</a:t>
            </a:r>
            <a:r>
              <a:rPr sz="2600" dirty="0">
                <a:latin typeface="宋体"/>
                <a:cs typeface="宋体"/>
              </a:rPr>
              <a:t>即</a:t>
            </a:r>
            <a:endParaRPr sz="2600">
              <a:latin typeface="宋体"/>
              <a:cs typeface="宋体"/>
            </a:endParaRPr>
          </a:p>
          <a:p>
            <a:pPr marL="2250440">
              <a:lnSpc>
                <a:spcPct val="100000"/>
              </a:lnSpc>
              <a:spcBef>
                <a:spcPts val="620"/>
              </a:spcBef>
            </a:pPr>
            <a:r>
              <a:rPr sz="2600" spc="-20" dirty="0">
                <a:latin typeface="Constantia"/>
                <a:cs typeface="Constantia"/>
              </a:rPr>
              <a:t>g</a:t>
            </a:r>
            <a:r>
              <a:rPr sz="2600" spc="-10" dirty="0">
                <a:latin typeface="Constantia"/>
                <a:cs typeface="Constantia"/>
              </a:rPr>
              <a:t>(</a:t>
            </a:r>
            <a:r>
              <a:rPr sz="2600" spc="-155" dirty="0">
                <a:latin typeface="Constantia"/>
                <a:cs typeface="Constantia"/>
              </a:rPr>
              <a:t>D</a:t>
            </a:r>
            <a:r>
              <a:rPr sz="2600" spc="-10" dirty="0">
                <a:latin typeface="Constantia"/>
                <a:cs typeface="Constantia"/>
              </a:rPr>
              <a:t>,</a:t>
            </a:r>
            <a:r>
              <a:rPr sz="2600" spc="-5" dirty="0">
                <a:latin typeface="Constantia"/>
                <a:cs typeface="Constantia"/>
              </a:rPr>
              <a:t>A</a:t>
            </a:r>
            <a:r>
              <a:rPr sz="2600" spc="-10" dirty="0">
                <a:latin typeface="Constantia"/>
                <a:cs typeface="Constantia"/>
              </a:rPr>
              <a:t>)</a:t>
            </a:r>
            <a:r>
              <a:rPr sz="2600" spc="-5" dirty="0">
                <a:latin typeface="Constantia"/>
                <a:cs typeface="Constantia"/>
              </a:rPr>
              <a:t>=</a:t>
            </a:r>
            <a:r>
              <a:rPr sz="2600" spc="-10" dirty="0">
                <a:latin typeface="Constantia"/>
                <a:cs typeface="Constantia"/>
              </a:rPr>
              <a:t>H(</a:t>
            </a:r>
            <a:r>
              <a:rPr sz="2600" dirty="0">
                <a:latin typeface="Constantia"/>
                <a:cs typeface="Constantia"/>
              </a:rPr>
              <a:t>D</a:t>
            </a:r>
            <a:r>
              <a:rPr sz="2600" spc="-10" dirty="0">
                <a:latin typeface="Constantia"/>
                <a:cs typeface="Constantia"/>
              </a:rPr>
              <a:t>)</a:t>
            </a:r>
            <a:r>
              <a:rPr sz="2600" spc="-5" dirty="0">
                <a:latin typeface="Constantia"/>
                <a:cs typeface="Constantia"/>
              </a:rPr>
              <a:t>-</a:t>
            </a:r>
            <a:r>
              <a:rPr sz="2600" spc="-10" dirty="0">
                <a:latin typeface="Constantia"/>
                <a:cs typeface="Constantia"/>
              </a:rPr>
              <a:t>H(</a:t>
            </a:r>
            <a:r>
              <a:rPr sz="2600" dirty="0">
                <a:latin typeface="Constantia"/>
                <a:cs typeface="Constantia"/>
              </a:rPr>
              <a:t>D</a:t>
            </a:r>
            <a:r>
              <a:rPr sz="2600" spc="-10" dirty="0">
                <a:latin typeface="Constantia"/>
                <a:cs typeface="Constantia"/>
              </a:rPr>
              <a:t>|</a:t>
            </a:r>
            <a:r>
              <a:rPr sz="2600" spc="-5" dirty="0">
                <a:latin typeface="Constantia"/>
                <a:cs typeface="Constantia"/>
              </a:rPr>
              <a:t>A</a:t>
            </a:r>
            <a:r>
              <a:rPr sz="2600" spc="-10" dirty="0">
                <a:latin typeface="Constantia"/>
                <a:cs typeface="Constantia"/>
              </a:rPr>
              <a:t>)</a:t>
            </a:r>
            <a:endParaRPr sz="2600">
              <a:latin typeface="Constantia"/>
              <a:cs typeface="Constantia"/>
            </a:endParaRPr>
          </a:p>
          <a:p>
            <a:pPr>
              <a:lnSpc>
                <a:spcPct val="100000"/>
              </a:lnSpc>
              <a:spcBef>
                <a:spcPts val="47"/>
              </a:spcBef>
            </a:pPr>
            <a:endParaRPr sz="3750">
              <a:latin typeface="Times New Roman"/>
              <a:cs typeface="Times New Roman"/>
            </a:endParaRPr>
          </a:p>
          <a:p>
            <a:pPr marL="287020" marR="233679" indent="-274320">
              <a:lnSpc>
                <a:spcPct val="100000"/>
              </a:lnSpc>
            </a:pPr>
            <a:r>
              <a:rPr sz="2450" dirty="0">
                <a:solidFill>
                  <a:srgbClr val="33BC55"/>
                </a:solidFill>
                <a:latin typeface="Arial"/>
                <a:cs typeface="Arial"/>
              </a:rPr>
              <a:t></a:t>
            </a:r>
            <a:r>
              <a:rPr sz="2600" spc="-10" dirty="0">
                <a:latin typeface="Constantia"/>
                <a:cs typeface="Constantia"/>
              </a:rPr>
              <a:t>(I</a:t>
            </a:r>
            <a:r>
              <a:rPr sz="2600" spc="-5" dirty="0">
                <a:latin typeface="Constantia"/>
                <a:cs typeface="Constantia"/>
              </a:rPr>
              <a:t>n</a:t>
            </a:r>
            <a:r>
              <a:rPr sz="2600" spc="-30" dirty="0">
                <a:latin typeface="Constantia"/>
                <a:cs typeface="Constantia"/>
              </a:rPr>
              <a:t>f</a:t>
            </a:r>
            <a:r>
              <a:rPr sz="2600" spc="-5" dirty="0">
                <a:latin typeface="Constantia"/>
                <a:cs typeface="Constantia"/>
              </a:rPr>
              <a:t>or</a:t>
            </a:r>
            <a:r>
              <a:rPr sz="2600" spc="-10" dirty="0">
                <a:latin typeface="Constantia"/>
                <a:cs typeface="Constantia"/>
              </a:rPr>
              <a:t>m</a:t>
            </a:r>
            <a:r>
              <a:rPr sz="2600" spc="-15" dirty="0">
                <a:latin typeface="Constantia"/>
                <a:cs typeface="Constantia"/>
              </a:rPr>
              <a:t>a</a:t>
            </a:r>
            <a:r>
              <a:rPr sz="2600" dirty="0">
                <a:latin typeface="Constantia"/>
                <a:cs typeface="Constantia"/>
              </a:rPr>
              <a:t>t</a:t>
            </a:r>
            <a:r>
              <a:rPr sz="2600" spc="-5" dirty="0">
                <a:latin typeface="Constantia"/>
                <a:cs typeface="Constantia"/>
              </a:rPr>
              <a:t>io</a:t>
            </a:r>
            <a:r>
              <a:rPr sz="2600" dirty="0">
                <a:latin typeface="Constantia"/>
                <a:cs typeface="Constantia"/>
              </a:rPr>
              <a:t>n</a:t>
            </a:r>
            <a:r>
              <a:rPr sz="2600" spc="-105" dirty="0">
                <a:latin typeface="Constantia"/>
                <a:cs typeface="Constantia"/>
              </a:rPr>
              <a:t> </a:t>
            </a:r>
            <a:r>
              <a:rPr sz="2600" spc="-20" dirty="0">
                <a:latin typeface="Constantia"/>
                <a:cs typeface="Constantia"/>
              </a:rPr>
              <a:t>g</a:t>
            </a:r>
            <a:r>
              <a:rPr sz="2600" spc="-15" dirty="0">
                <a:latin typeface="Constantia"/>
                <a:cs typeface="Constantia"/>
              </a:rPr>
              <a:t>a</a:t>
            </a:r>
            <a:r>
              <a:rPr sz="2600" spc="-5" dirty="0">
                <a:latin typeface="Constantia"/>
                <a:cs typeface="Constantia"/>
              </a:rPr>
              <a:t>in</a:t>
            </a:r>
            <a:r>
              <a:rPr sz="2600" spc="-10" dirty="0">
                <a:latin typeface="Constantia"/>
                <a:cs typeface="Constantia"/>
              </a:rPr>
              <a:t>)</a:t>
            </a:r>
            <a:r>
              <a:rPr sz="2600" spc="-5" dirty="0">
                <a:latin typeface="宋体"/>
                <a:cs typeface="宋体"/>
              </a:rPr>
              <a:t>表示得知特征</a:t>
            </a:r>
            <a:r>
              <a:rPr sz="2600" spc="-5" dirty="0">
                <a:latin typeface="Constantia"/>
                <a:cs typeface="Constantia"/>
              </a:rPr>
              <a:t>X</a:t>
            </a:r>
            <a:r>
              <a:rPr sz="2600" spc="-5" dirty="0">
                <a:latin typeface="宋体"/>
                <a:cs typeface="宋体"/>
              </a:rPr>
              <a:t>的信息而使得类</a:t>
            </a:r>
            <a:r>
              <a:rPr sz="2600" spc="-5" dirty="0">
                <a:latin typeface="Constantia"/>
                <a:cs typeface="Constantia"/>
              </a:rPr>
              <a:t>Y</a:t>
            </a:r>
            <a:r>
              <a:rPr sz="2600" dirty="0">
                <a:latin typeface="宋体"/>
                <a:cs typeface="宋体"/>
              </a:rPr>
              <a:t>的 </a:t>
            </a:r>
            <a:r>
              <a:rPr sz="2600" spc="-5" dirty="0">
                <a:latin typeface="宋体"/>
                <a:cs typeface="宋体"/>
              </a:rPr>
              <a:t>信息的不确定性减少的程度</a:t>
            </a:r>
            <a:r>
              <a:rPr sz="2600" spc="-10" dirty="0">
                <a:latin typeface="Constantia"/>
                <a:cs typeface="Constantia"/>
              </a:rPr>
              <a:t>.</a:t>
            </a:r>
            <a:endParaRPr sz="2600">
              <a:latin typeface="Constantia"/>
              <a:cs typeface="Constantia"/>
            </a:endParaRPr>
          </a:p>
          <a:p>
            <a:pPr marL="12700">
              <a:lnSpc>
                <a:spcPct val="100000"/>
              </a:lnSpc>
              <a:spcBef>
                <a:spcPts val="620"/>
              </a:spcBef>
            </a:pPr>
            <a:r>
              <a:rPr sz="2450" dirty="0">
                <a:solidFill>
                  <a:srgbClr val="33BC55"/>
                </a:solidFill>
                <a:latin typeface="Arial"/>
                <a:cs typeface="Arial"/>
              </a:rPr>
              <a:t></a:t>
            </a:r>
            <a:r>
              <a:rPr sz="2600" spc="-5" dirty="0">
                <a:latin typeface="Constantia"/>
                <a:cs typeface="Constantia"/>
              </a:rPr>
              <a:t>—</a:t>
            </a:r>
            <a:r>
              <a:rPr sz="2600" spc="-5" dirty="0">
                <a:latin typeface="宋体"/>
                <a:cs typeface="宋体"/>
              </a:rPr>
              <a:t>般地，熵</a:t>
            </a:r>
            <a:r>
              <a:rPr sz="2600" spc="-10" dirty="0">
                <a:latin typeface="Constantia"/>
                <a:cs typeface="Constantia"/>
              </a:rPr>
              <a:t>H(</a:t>
            </a:r>
            <a:r>
              <a:rPr sz="2600" spc="-5" dirty="0">
                <a:latin typeface="Constantia"/>
                <a:cs typeface="Constantia"/>
              </a:rPr>
              <a:t>Y</a:t>
            </a:r>
            <a:r>
              <a:rPr sz="2600" spc="-10" dirty="0">
                <a:latin typeface="Constantia"/>
                <a:cs typeface="Constantia"/>
              </a:rPr>
              <a:t>)</a:t>
            </a:r>
            <a:r>
              <a:rPr sz="2600" spc="-5" dirty="0">
                <a:latin typeface="宋体"/>
                <a:cs typeface="宋体"/>
              </a:rPr>
              <a:t>与条件熵</a:t>
            </a:r>
            <a:r>
              <a:rPr sz="2600" spc="-10" dirty="0">
                <a:latin typeface="Constantia"/>
                <a:cs typeface="Constantia"/>
              </a:rPr>
              <a:t>H(</a:t>
            </a:r>
            <a:r>
              <a:rPr sz="2600" spc="-5" dirty="0">
                <a:latin typeface="Constantia"/>
                <a:cs typeface="Constantia"/>
              </a:rPr>
              <a:t>Y</a:t>
            </a:r>
            <a:r>
              <a:rPr sz="2600" spc="-10" dirty="0">
                <a:latin typeface="Constantia"/>
                <a:cs typeface="Constantia"/>
              </a:rPr>
              <a:t>|</a:t>
            </a:r>
            <a:r>
              <a:rPr sz="2600" spc="-5" dirty="0">
                <a:latin typeface="Constantia"/>
                <a:cs typeface="Constantia"/>
              </a:rPr>
              <a:t>X</a:t>
            </a:r>
            <a:r>
              <a:rPr sz="2600" spc="-10" dirty="0">
                <a:latin typeface="Constantia"/>
                <a:cs typeface="Constantia"/>
              </a:rPr>
              <a:t>)</a:t>
            </a:r>
            <a:r>
              <a:rPr sz="2600" spc="-5" dirty="0">
                <a:latin typeface="宋体"/>
                <a:cs typeface="宋体"/>
              </a:rPr>
              <a:t>之差称为互信</a:t>
            </a:r>
            <a:r>
              <a:rPr sz="2600" dirty="0">
                <a:latin typeface="宋体"/>
                <a:cs typeface="宋体"/>
              </a:rPr>
              <a:t>息</a:t>
            </a:r>
            <a:endParaRPr sz="2600">
              <a:latin typeface="宋体"/>
              <a:cs typeface="宋体"/>
            </a:endParaRPr>
          </a:p>
          <a:p>
            <a:pPr marL="287020">
              <a:lnSpc>
                <a:spcPct val="100000"/>
              </a:lnSpc>
            </a:pPr>
            <a:r>
              <a:rPr sz="2600" spc="-5" dirty="0">
                <a:latin typeface="宋体"/>
                <a:cs typeface="宋体"/>
              </a:rPr>
              <a:t>（</a:t>
            </a:r>
            <a:r>
              <a:rPr sz="2600" spc="-10" dirty="0">
                <a:latin typeface="Constantia"/>
                <a:cs typeface="Constantia"/>
              </a:rPr>
              <a:t>m</a:t>
            </a:r>
            <a:r>
              <a:rPr sz="2600" spc="-5" dirty="0">
                <a:latin typeface="Constantia"/>
                <a:cs typeface="Constantia"/>
              </a:rPr>
              <a:t>u</a:t>
            </a:r>
            <a:r>
              <a:rPr sz="2600" dirty="0">
                <a:latin typeface="Constantia"/>
                <a:cs typeface="Constantia"/>
              </a:rPr>
              <a:t>t</a:t>
            </a:r>
            <a:r>
              <a:rPr sz="2600" spc="-5" dirty="0">
                <a:latin typeface="Constantia"/>
                <a:cs typeface="Constantia"/>
              </a:rPr>
              <a:t>u</a:t>
            </a:r>
            <a:r>
              <a:rPr sz="2600" spc="-10" dirty="0">
                <a:latin typeface="Constantia"/>
                <a:cs typeface="Constantia"/>
              </a:rPr>
              <a:t>al</a:t>
            </a:r>
            <a:r>
              <a:rPr sz="2600" dirty="0">
                <a:latin typeface="Constantia"/>
                <a:cs typeface="Constantia"/>
              </a:rPr>
              <a:t> </a:t>
            </a:r>
            <a:r>
              <a:rPr sz="2600" spc="-5" dirty="0">
                <a:latin typeface="Constantia"/>
                <a:cs typeface="Constantia"/>
              </a:rPr>
              <a:t>in</a:t>
            </a:r>
            <a:r>
              <a:rPr sz="2600" spc="-30" dirty="0">
                <a:latin typeface="Constantia"/>
                <a:cs typeface="Constantia"/>
              </a:rPr>
              <a:t>f</a:t>
            </a:r>
            <a:r>
              <a:rPr sz="2600" spc="-5" dirty="0">
                <a:latin typeface="Constantia"/>
                <a:cs typeface="Constantia"/>
              </a:rPr>
              <a:t>or</a:t>
            </a:r>
            <a:r>
              <a:rPr sz="2600" spc="-10" dirty="0">
                <a:latin typeface="Constantia"/>
                <a:cs typeface="Constantia"/>
              </a:rPr>
              <a:t>m</a:t>
            </a:r>
            <a:r>
              <a:rPr sz="2600" spc="-15" dirty="0">
                <a:latin typeface="Constantia"/>
                <a:cs typeface="Constantia"/>
              </a:rPr>
              <a:t>a</a:t>
            </a:r>
            <a:r>
              <a:rPr sz="2600" dirty="0">
                <a:latin typeface="Constantia"/>
                <a:cs typeface="Constantia"/>
              </a:rPr>
              <a:t>t</a:t>
            </a:r>
            <a:r>
              <a:rPr sz="2600" spc="-5" dirty="0">
                <a:latin typeface="Constantia"/>
                <a:cs typeface="Constantia"/>
              </a:rPr>
              <a:t>ion</a:t>
            </a:r>
            <a:r>
              <a:rPr sz="2600" spc="-10" dirty="0">
                <a:latin typeface="Constantia"/>
                <a:cs typeface="Constantia"/>
              </a:rPr>
              <a:t>)</a:t>
            </a:r>
            <a:endParaRPr sz="2600">
              <a:latin typeface="Constantia"/>
              <a:cs typeface="Constantia"/>
            </a:endParaRPr>
          </a:p>
          <a:p>
            <a:pPr marL="287020" marR="5080" indent="-274320" algn="just">
              <a:lnSpc>
                <a:spcPct val="100000"/>
              </a:lnSpc>
              <a:spcBef>
                <a:spcPts val="625"/>
              </a:spcBef>
            </a:pPr>
            <a:r>
              <a:rPr sz="2450" dirty="0">
                <a:solidFill>
                  <a:srgbClr val="33BC55"/>
                </a:solidFill>
                <a:latin typeface="Arial"/>
                <a:cs typeface="Arial"/>
              </a:rPr>
              <a:t></a:t>
            </a:r>
            <a:r>
              <a:rPr sz="2600" spc="-5" dirty="0">
                <a:latin typeface="宋体"/>
                <a:cs typeface="宋体"/>
              </a:rPr>
              <a:t>决策树学习中的信息增益等价于训练数据集中类与特</a:t>
            </a:r>
            <a:r>
              <a:rPr sz="2600" dirty="0">
                <a:latin typeface="宋体"/>
                <a:cs typeface="宋体"/>
              </a:rPr>
              <a:t>征 </a:t>
            </a:r>
            <a:r>
              <a:rPr sz="2600" spc="-5" dirty="0">
                <a:latin typeface="宋体"/>
                <a:cs typeface="宋体"/>
              </a:rPr>
              <a:t>的互信息</a:t>
            </a:r>
            <a:r>
              <a:rPr sz="2600" spc="-10" dirty="0">
                <a:latin typeface="Constantia"/>
                <a:cs typeface="Constantia"/>
              </a:rPr>
              <a:t>.</a:t>
            </a:r>
            <a:endParaRPr sz="2600">
              <a:latin typeface="Constantia"/>
              <a:cs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信息增益的算</a:t>
            </a:r>
            <a:r>
              <a:rPr dirty="0">
                <a:latin typeface="微软雅黑"/>
                <a:cs typeface="微软雅黑"/>
              </a:rPr>
              <a:t>法</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154940">
              <a:lnSpc>
                <a:spcPct val="100000"/>
              </a:lnSpc>
            </a:pPr>
            <a:r>
              <a:rPr sz="2450" dirty="0">
                <a:solidFill>
                  <a:srgbClr val="33BC55"/>
                </a:solidFill>
                <a:latin typeface="Arial"/>
                <a:cs typeface="Arial"/>
              </a:rPr>
              <a:t></a:t>
            </a:r>
            <a:r>
              <a:rPr spc="-5" dirty="0">
                <a:latin typeface="宋体"/>
                <a:cs typeface="宋体"/>
              </a:rPr>
              <a:t>设训练数据集为</a:t>
            </a:r>
            <a:r>
              <a:rPr dirty="0"/>
              <a:t>D</a:t>
            </a:r>
            <a:endParaRPr sz="2450">
              <a:latin typeface="宋体"/>
              <a:cs typeface="宋体"/>
            </a:endParaRPr>
          </a:p>
          <a:p>
            <a:pPr marL="154940">
              <a:lnSpc>
                <a:spcPct val="100000"/>
              </a:lnSpc>
              <a:spcBef>
                <a:spcPts val="620"/>
              </a:spcBef>
            </a:pPr>
            <a:r>
              <a:rPr sz="2450" dirty="0">
                <a:solidFill>
                  <a:srgbClr val="33BC55"/>
                </a:solidFill>
                <a:latin typeface="Arial"/>
                <a:cs typeface="Arial"/>
              </a:rPr>
              <a:t></a:t>
            </a:r>
            <a:r>
              <a:rPr spc="-10" dirty="0"/>
              <a:t>|D|</a:t>
            </a:r>
            <a:r>
              <a:rPr spc="-5" dirty="0">
                <a:latin typeface="宋体"/>
                <a:cs typeface="宋体"/>
              </a:rPr>
              <a:t>表示其样本容量，即样本个</a:t>
            </a:r>
            <a:r>
              <a:rPr dirty="0">
                <a:latin typeface="宋体"/>
                <a:cs typeface="宋体"/>
              </a:rPr>
              <a:t>数</a:t>
            </a:r>
            <a:endParaRPr sz="2450">
              <a:latin typeface="宋体"/>
              <a:cs typeface="宋体"/>
            </a:endParaRPr>
          </a:p>
          <a:p>
            <a:pPr marL="154940">
              <a:lnSpc>
                <a:spcPct val="100000"/>
              </a:lnSpc>
              <a:spcBef>
                <a:spcPts val="620"/>
              </a:spcBef>
            </a:pPr>
            <a:r>
              <a:rPr sz="2450" dirty="0">
                <a:solidFill>
                  <a:srgbClr val="33BC55"/>
                </a:solidFill>
                <a:latin typeface="Arial"/>
                <a:cs typeface="Arial"/>
              </a:rPr>
              <a:t></a:t>
            </a:r>
            <a:r>
              <a:rPr spc="-5" dirty="0">
                <a:latin typeface="宋体"/>
                <a:cs typeface="宋体"/>
              </a:rPr>
              <a:t>设有</a:t>
            </a:r>
            <a:r>
              <a:rPr spc="-5" dirty="0"/>
              <a:t>K</a:t>
            </a:r>
            <a:r>
              <a:rPr spc="-5" dirty="0">
                <a:latin typeface="宋体"/>
                <a:cs typeface="宋体"/>
              </a:rPr>
              <a:t>个类</a:t>
            </a:r>
            <a:r>
              <a:rPr spc="-5" dirty="0"/>
              <a:t>C</a:t>
            </a:r>
            <a:r>
              <a:rPr sz="2475" spc="22" baseline="-16835" dirty="0"/>
              <a:t>k</a:t>
            </a:r>
            <a:r>
              <a:rPr sz="2600" spc="-10" dirty="0"/>
              <a:t>,</a:t>
            </a:r>
            <a:r>
              <a:rPr sz="2600" dirty="0"/>
              <a:t> k</a:t>
            </a:r>
            <a:r>
              <a:rPr sz="2600" spc="-30" dirty="0"/>
              <a:t> </a:t>
            </a:r>
            <a:r>
              <a:rPr sz="2600" dirty="0"/>
              <a:t>= </a:t>
            </a:r>
            <a:r>
              <a:rPr sz="2600" spc="-10" dirty="0"/>
              <a:t>1,</a:t>
            </a:r>
            <a:r>
              <a:rPr sz="2600" spc="-5" dirty="0"/>
              <a:t>2</a:t>
            </a:r>
            <a:r>
              <a:rPr sz="2600" spc="-5" dirty="0">
                <a:latin typeface="宋体"/>
                <a:cs typeface="宋体"/>
              </a:rPr>
              <a:t>，</a:t>
            </a:r>
            <a:r>
              <a:rPr sz="2600" spc="-5" dirty="0"/>
              <a:t>…K</a:t>
            </a:r>
            <a:r>
              <a:rPr sz="2600" dirty="0">
                <a:latin typeface="宋体"/>
                <a:cs typeface="宋体"/>
              </a:rPr>
              <a:t>，</a:t>
            </a:r>
            <a:endParaRPr sz="2600">
              <a:latin typeface="宋体"/>
              <a:cs typeface="宋体"/>
            </a:endParaRPr>
          </a:p>
          <a:p>
            <a:pPr marL="154940">
              <a:lnSpc>
                <a:spcPct val="100000"/>
              </a:lnSpc>
              <a:spcBef>
                <a:spcPts val="620"/>
              </a:spcBef>
            </a:pPr>
            <a:r>
              <a:rPr sz="2450" dirty="0">
                <a:solidFill>
                  <a:srgbClr val="33BC55"/>
                </a:solidFill>
                <a:latin typeface="Arial"/>
                <a:cs typeface="Arial"/>
              </a:rPr>
              <a:t></a:t>
            </a:r>
            <a:r>
              <a:rPr spc="-10" dirty="0"/>
              <a:t>|</a:t>
            </a:r>
            <a:r>
              <a:rPr spc="-5" dirty="0"/>
              <a:t>C</a:t>
            </a:r>
            <a:r>
              <a:rPr sz="2475" spc="22" baseline="-16835" dirty="0"/>
              <a:t>k</a:t>
            </a:r>
            <a:r>
              <a:rPr sz="2475" baseline="-16835" dirty="0"/>
              <a:t> </a:t>
            </a:r>
            <a:r>
              <a:rPr sz="2475" spc="-262" baseline="-16835" dirty="0"/>
              <a:t> </a:t>
            </a:r>
            <a:r>
              <a:rPr sz="2600" spc="-10" dirty="0"/>
              <a:t>|</a:t>
            </a:r>
            <a:r>
              <a:rPr sz="2600" spc="-5" dirty="0">
                <a:latin typeface="宋体"/>
                <a:cs typeface="宋体"/>
              </a:rPr>
              <a:t>为属于类</a:t>
            </a:r>
            <a:r>
              <a:rPr sz="2600" spc="-5" dirty="0"/>
              <a:t>C</a:t>
            </a:r>
            <a:r>
              <a:rPr sz="2475" spc="22" baseline="-16835" dirty="0"/>
              <a:t>k</a:t>
            </a:r>
            <a:r>
              <a:rPr sz="2600" spc="-5" dirty="0">
                <a:latin typeface="宋体"/>
                <a:cs typeface="宋体"/>
              </a:rPr>
              <a:t>的样本个</a:t>
            </a:r>
            <a:r>
              <a:rPr sz="2600" dirty="0">
                <a:latin typeface="宋体"/>
                <a:cs typeface="宋体"/>
              </a:rPr>
              <a:t>数</a:t>
            </a:r>
            <a:endParaRPr sz="2600">
              <a:latin typeface="宋体"/>
              <a:cs typeface="宋体"/>
            </a:endParaRPr>
          </a:p>
          <a:p>
            <a:pPr marL="429259" marR="5080" indent="-274320">
              <a:lnSpc>
                <a:spcPct val="100000"/>
              </a:lnSpc>
              <a:spcBef>
                <a:spcPts val="620"/>
              </a:spcBef>
            </a:pPr>
            <a:r>
              <a:rPr sz="2450" dirty="0">
                <a:solidFill>
                  <a:srgbClr val="33BC55"/>
                </a:solidFill>
                <a:latin typeface="Arial"/>
                <a:cs typeface="Arial"/>
              </a:rPr>
              <a:t></a:t>
            </a:r>
            <a:r>
              <a:rPr spc="-5" dirty="0">
                <a:latin typeface="宋体"/>
                <a:cs typeface="宋体"/>
              </a:rPr>
              <a:t>特征</a:t>
            </a:r>
            <a:r>
              <a:rPr spc="-5" dirty="0"/>
              <a:t>A</a:t>
            </a:r>
            <a:r>
              <a:rPr spc="-5" dirty="0">
                <a:latin typeface="宋体"/>
                <a:cs typeface="宋体"/>
              </a:rPr>
              <a:t>有</a:t>
            </a:r>
            <a:r>
              <a:rPr spc="-5" dirty="0"/>
              <a:t>n</a:t>
            </a:r>
            <a:r>
              <a:rPr spc="-5" dirty="0">
                <a:latin typeface="宋体"/>
                <a:cs typeface="宋体"/>
              </a:rPr>
              <a:t>个不同</a:t>
            </a:r>
            <a:r>
              <a:rPr dirty="0">
                <a:latin typeface="宋体"/>
                <a:cs typeface="宋体"/>
              </a:rPr>
              <a:t>的</a:t>
            </a:r>
            <a:r>
              <a:rPr spc="-650" dirty="0">
                <a:latin typeface="宋体"/>
                <a:cs typeface="宋体"/>
              </a:rPr>
              <a:t> </a:t>
            </a:r>
            <a:r>
              <a:rPr spc="-5" dirty="0">
                <a:latin typeface="宋体"/>
                <a:cs typeface="宋体"/>
              </a:rPr>
              <a:t>取值</a:t>
            </a:r>
            <a:r>
              <a:rPr spc="-15" dirty="0"/>
              <a:t>{a</a:t>
            </a:r>
            <a:r>
              <a:rPr sz="2475" spc="15" baseline="-16835" dirty="0"/>
              <a:t>1</a:t>
            </a:r>
            <a:r>
              <a:rPr sz="2600" spc="-10" dirty="0"/>
              <a:t>,a</a:t>
            </a:r>
            <a:r>
              <a:rPr sz="2475" spc="22" baseline="-16835" dirty="0"/>
              <a:t>2</a:t>
            </a:r>
            <a:r>
              <a:rPr sz="2600" spc="-5" dirty="0"/>
              <a:t>…</a:t>
            </a:r>
            <a:r>
              <a:rPr sz="2600" spc="-15" dirty="0"/>
              <a:t>a</a:t>
            </a:r>
            <a:r>
              <a:rPr sz="2475" spc="22" baseline="-16835" dirty="0"/>
              <a:t>n</a:t>
            </a:r>
            <a:r>
              <a:rPr sz="2600" spc="-10" dirty="0"/>
              <a:t>}</a:t>
            </a:r>
            <a:r>
              <a:rPr sz="2600" spc="-5" dirty="0">
                <a:latin typeface="宋体"/>
                <a:cs typeface="宋体"/>
              </a:rPr>
              <a:t>根据特征</a:t>
            </a:r>
            <a:r>
              <a:rPr sz="2600" spc="-5" dirty="0"/>
              <a:t>A</a:t>
            </a:r>
            <a:r>
              <a:rPr sz="2600" spc="-5" dirty="0">
                <a:latin typeface="宋体"/>
                <a:cs typeface="宋体"/>
              </a:rPr>
              <a:t>的取值将</a:t>
            </a:r>
            <a:r>
              <a:rPr sz="2600" dirty="0"/>
              <a:t>D </a:t>
            </a:r>
            <a:r>
              <a:rPr sz="2600" spc="-5" dirty="0">
                <a:latin typeface="宋体"/>
                <a:cs typeface="宋体"/>
              </a:rPr>
              <a:t>划分为</a:t>
            </a:r>
            <a:r>
              <a:rPr sz="2600" spc="-5" dirty="0"/>
              <a:t>n</a:t>
            </a:r>
            <a:r>
              <a:rPr sz="2600" spc="-5" dirty="0">
                <a:latin typeface="宋体"/>
                <a:cs typeface="宋体"/>
              </a:rPr>
              <a:t>个子集</a:t>
            </a:r>
            <a:r>
              <a:rPr sz="2600" dirty="0"/>
              <a:t>D</a:t>
            </a:r>
            <a:r>
              <a:rPr sz="2475" spc="15" baseline="-16835" dirty="0"/>
              <a:t>1</a:t>
            </a:r>
            <a:r>
              <a:rPr sz="2600" spc="-10" dirty="0"/>
              <a:t>.</a:t>
            </a:r>
            <a:r>
              <a:rPr sz="2600" spc="-5" dirty="0">
                <a:latin typeface="宋体"/>
                <a:cs typeface="宋体"/>
              </a:rPr>
              <a:t>。。</a:t>
            </a:r>
            <a:r>
              <a:rPr sz="2600" dirty="0"/>
              <a:t>D</a:t>
            </a:r>
            <a:r>
              <a:rPr sz="2475" spc="22" baseline="-16835" dirty="0"/>
              <a:t>n</a:t>
            </a:r>
            <a:endParaRPr sz="2475" baseline="-16835">
              <a:latin typeface="宋体"/>
              <a:cs typeface="宋体"/>
            </a:endParaRPr>
          </a:p>
          <a:p>
            <a:pPr marL="154940">
              <a:lnSpc>
                <a:spcPct val="100000"/>
              </a:lnSpc>
              <a:spcBef>
                <a:spcPts val="620"/>
              </a:spcBef>
            </a:pPr>
            <a:r>
              <a:rPr sz="2450" dirty="0">
                <a:solidFill>
                  <a:srgbClr val="33BC55"/>
                </a:solidFill>
                <a:latin typeface="Arial"/>
                <a:cs typeface="Arial"/>
              </a:rPr>
              <a:t></a:t>
            </a:r>
            <a:r>
              <a:rPr spc="-10" dirty="0"/>
              <a:t>|D</a:t>
            </a:r>
            <a:r>
              <a:rPr sz="2550" spc="-7" baseline="-16339" dirty="0"/>
              <a:t>i</a:t>
            </a:r>
            <a:r>
              <a:rPr sz="2600" spc="-10" dirty="0"/>
              <a:t>|</a:t>
            </a:r>
            <a:r>
              <a:rPr sz="2600" spc="-10" dirty="0">
                <a:latin typeface="宋体"/>
                <a:cs typeface="宋体"/>
              </a:rPr>
              <a:t>为</a:t>
            </a:r>
            <a:r>
              <a:rPr sz="2600" spc="-650" dirty="0">
                <a:latin typeface="宋体"/>
                <a:cs typeface="宋体"/>
              </a:rPr>
              <a:t> </a:t>
            </a:r>
            <a:r>
              <a:rPr sz="2600" dirty="0"/>
              <a:t>D</a:t>
            </a:r>
            <a:r>
              <a:rPr sz="2550" spc="-7" baseline="-16339" dirty="0"/>
              <a:t>i</a:t>
            </a:r>
            <a:r>
              <a:rPr sz="2600" spc="-5" dirty="0">
                <a:latin typeface="宋体"/>
                <a:cs typeface="宋体"/>
              </a:rPr>
              <a:t>的样本个</a:t>
            </a:r>
            <a:r>
              <a:rPr sz="2600" dirty="0">
                <a:latin typeface="宋体"/>
                <a:cs typeface="宋体"/>
              </a:rPr>
              <a:t>数</a:t>
            </a:r>
            <a:endParaRPr sz="2600">
              <a:latin typeface="宋体"/>
              <a:cs typeface="宋体"/>
            </a:endParaRPr>
          </a:p>
          <a:p>
            <a:pPr marL="154940">
              <a:lnSpc>
                <a:spcPct val="100000"/>
              </a:lnSpc>
              <a:spcBef>
                <a:spcPts val="620"/>
              </a:spcBef>
            </a:pPr>
            <a:r>
              <a:rPr sz="2450" dirty="0">
                <a:solidFill>
                  <a:srgbClr val="33BC55"/>
                </a:solidFill>
                <a:latin typeface="Arial"/>
                <a:cs typeface="Arial"/>
              </a:rPr>
              <a:t></a:t>
            </a:r>
            <a:r>
              <a:rPr spc="-5" dirty="0">
                <a:latin typeface="宋体"/>
                <a:cs typeface="宋体"/>
              </a:rPr>
              <a:t>记子集</a:t>
            </a:r>
            <a:r>
              <a:rPr dirty="0"/>
              <a:t>D</a:t>
            </a:r>
            <a:r>
              <a:rPr sz="2475" spc="7" baseline="-16835" dirty="0"/>
              <a:t>i</a:t>
            </a:r>
            <a:r>
              <a:rPr sz="2600" spc="-5" dirty="0">
                <a:latin typeface="宋体"/>
                <a:cs typeface="宋体"/>
              </a:rPr>
              <a:t>中属于类</a:t>
            </a:r>
            <a:r>
              <a:rPr sz="2600" spc="-5" dirty="0"/>
              <a:t>C</a:t>
            </a:r>
            <a:r>
              <a:rPr sz="2475" spc="22" baseline="-16835" dirty="0"/>
              <a:t>k</a:t>
            </a:r>
            <a:r>
              <a:rPr sz="2600" spc="-5" dirty="0">
                <a:latin typeface="宋体"/>
                <a:cs typeface="宋体"/>
              </a:rPr>
              <a:t>的样本集合为</a:t>
            </a:r>
            <a:r>
              <a:rPr sz="2600" dirty="0"/>
              <a:t>D</a:t>
            </a:r>
            <a:r>
              <a:rPr sz="2475" spc="15" baseline="-16835" dirty="0"/>
              <a:t>ik</a:t>
            </a:r>
            <a:endParaRPr sz="2475" baseline="-16835">
              <a:latin typeface="宋体"/>
              <a:cs typeface="宋体"/>
            </a:endParaRPr>
          </a:p>
          <a:p>
            <a:pPr marL="154940">
              <a:lnSpc>
                <a:spcPct val="100000"/>
              </a:lnSpc>
              <a:spcBef>
                <a:spcPts val="620"/>
              </a:spcBef>
            </a:pPr>
            <a:r>
              <a:rPr sz="2450" dirty="0">
                <a:solidFill>
                  <a:srgbClr val="33BC55"/>
                </a:solidFill>
                <a:latin typeface="Arial"/>
                <a:cs typeface="Arial"/>
              </a:rPr>
              <a:t></a:t>
            </a:r>
            <a:r>
              <a:rPr spc="-10" dirty="0"/>
              <a:t>|D</a:t>
            </a:r>
            <a:r>
              <a:rPr sz="2475" spc="15" baseline="-16835" dirty="0"/>
              <a:t>ik</a:t>
            </a:r>
            <a:r>
              <a:rPr sz="2600" spc="-10" dirty="0"/>
              <a:t>|</a:t>
            </a:r>
            <a:r>
              <a:rPr sz="2600" spc="-5" dirty="0">
                <a:latin typeface="宋体"/>
                <a:cs typeface="宋体"/>
              </a:rPr>
              <a:t>为</a:t>
            </a:r>
            <a:r>
              <a:rPr sz="2600" dirty="0"/>
              <a:t>D</a:t>
            </a:r>
            <a:r>
              <a:rPr sz="2475" spc="15" baseline="-16835" dirty="0"/>
              <a:t>ik</a:t>
            </a:r>
            <a:r>
              <a:rPr sz="2600" spc="-5" dirty="0">
                <a:latin typeface="宋体"/>
                <a:cs typeface="宋体"/>
              </a:rPr>
              <a:t>的样本个</a:t>
            </a:r>
            <a:r>
              <a:rPr sz="2600" dirty="0">
                <a:latin typeface="宋体"/>
                <a:cs typeface="宋体"/>
              </a:rPr>
              <a:t>数</a:t>
            </a:r>
            <a:endParaRPr sz="2600">
              <a:latin typeface="宋体"/>
              <a:cs typeface="宋体"/>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信息增益的算</a:t>
            </a:r>
            <a:r>
              <a:rPr dirty="0">
                <a:latin typeface="微软雅黑"/>
                <a:cs typeface="微软雅黑"/>
              </a:rPr>
              <a:t>法</a:t>
            </a:r>
          </a:p>
        </p:txBody>
      </p:sp>
      <p:sp>
        <p:nvSpPr>
          <p:cNvPr id="3" name="object 3"/>
          <p:cNvSpPr txBox="1"/>
          <p:nvPr/>
        </p:nvSpPr>
        <p:spPr>
          <a:xfrm>
            <a:off x="402272" y="1557341"/>
            <a:ext cx="7040880" cy="417957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输入：训练数据集</a:t>
            </a:r>
            <a:r>
              <a:rPr sz="2600" dirty="0">
                <a:latin typeface="Constantia"/>
                <a:cs typeface="Constantia"/>
              </a:rPr>
              <a:t>D</a:t>
            </a:r>
            <a:r>
              <a:rPr sz="2600" spc="-5" dirty="0">
                <a:latin typeface="宋体"/>
                <a:cs typeface="宋体"/>
              </a:rPr>
              <a:t>和特征</a:t>
            </a:r>
            <a:r>
              <a:rPr sz="2600" spc="-5" dirty="0">
                <a:latin typeface="Constantia"/>
                <a:cs typeface="Constantia"/>
              </a:rPr>
              <a:t>A</a:t>
            </a:r>
            <a:r>
              <a:rPr sz="2600" dirty="0">
                <a:latin typeface="宋体"/>
                <a:cs typeface="宋体"/>
              </a:rPr>
              <a:t>；</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输出：特征</a:t>
            </a:r>
            <a:r>
              <a:rPr sz="2600" spc="-5" dirty="0">
                <a:latin typeface="Constantia"/>
                <a:cs typeface="Constantia"/>
              </a:rPr>
              <a:t>A</a:t>
            </a:r>
            <a:r>
              <a:rPr sz="2600" spc="-5" dirty="0">
                <a:latin typeface="宋体"/>
                <a:cs typeface="宋体"/>
              </a:rPr>
              <a:t>对训练数据集</a:t>
            </a:r>
            <a:r>
              <a:rPr sz="2600" dirty="0">
                <a:latin typeface="Constantia"/>
                <a:cs typeface="Constantia"/>
              </a:rPr>
              <a:t>D</a:t>
            </a:r>
            <a:r>
              <a:rPr sz="2600" spc="-5" dirty="0">
                <a:latin typeface="宋体"/>
                <a:cs typeface="宋体"/>
              </a:rPr>
              <a:t>的信息增益</a:t>
            </a:r>
            <a:r>
              <a:rPr sz="2600" spc="-20" dirty="0">
                <a:latin typeface="Constantia"/>
                <a:cs typeface="Constantia"/>
              </a:rPr>
              <a:t>g</a:t>
            </a:r>
            <a:r>
              <a:rPr sz="2600" spc="-10" dirty="0">
                <a:latin typeface="Constantia"/>
                <a:cs typeface="Constantia"/>
              </a:rPr>
              <a:t>(</a:t>
            </a:r>
            <a:r>
              <a:rPr sz="2600" spc="-155" dirty="0">
                <a:latin typeface="Constantia"/>
                <a:cs typeface="Constantia"/>
              </a:rPr>
              <a:t>D</a:t>
            </a:r>
            <a:r>
              <a:rPr sz="2600" spc="-10" dirty="0">
                <a:latin typeface="Constantia"/>
                <a:cs typeface="Constantia"/>
              </a:rPr>
              <a:t>,</a:t>
            </a:r>
            <a:r>
              <a:rPr sz="2600" spc="-5" dirty="0">
                <a:latin typeface="Constantia"/>
                <a:cs typeface="Constantia"/>
              </a:rPr>
              <a:t>A</a:t>
            </a:r>
            <a:r>
              <a:rPr sz="2600" spc="-10" dirty="0">
                <a:latin typeface="Constantia"/>
                <a:cs typeface="Constantia"/>
              </a:rPr>
              <a:t>)</a:t>
            </a:r>
            <a:endParaRPr sz="2600">
              <a:latin typeface="Constantia"/>
              <a:cs typeface="Constantia"/>
            </a:endParaRP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1</a:t>
            </a:r>
            <a:r>
              <a:rPr sz="2600" spc="-5" dirty="0">
                <a:latin typeface="宋体"/>
                <a:cs typeface="宋体"/>
              </a:rPr>
              <a:t>、计算数据集</a:t>
            </a:r>
            <a:r>
              <a:rPr sz="2600" dirty="0">
                <a:latin typeface="Constantia"/>
                <a:cs typeface="Constantia"/>
              </a:rPr>
              <a:t>D</a:t>
            </a:r>
            <a:r>
              <a:rPr sz="2600" spc="-5" dirty="0">
                <a:latin typeface="宋体"/>
                <a:cs typeface="宋体"/>
              </a:rPr>
              <a:t>的经验熵</a:t>
            </a:r>
            <a:r>
              <a:rPr sz="2600" spc="-10" dirty="0">
                <a:latin typeface="Constantia"/>
                <a:cs typeface="Constantia"/>
              </a:rPr>
              <a:t>H(</a:t>
            </a:r>
            <a:r>
              <a:rPr sz="2600" dirty="0">
                <a:latin typeface="Constantia"/>
                <a:cs typeface="Constantia"/>
              </a:rPr>
              <a:t>D</a:t>
            </a:r>
            <a:r>
              <a:rPr sz="2600" spc="-10" dirty="0">
                <a:latin typeface="Constantia"/>
                <a:cs typeface="Constantia"/>
              </a:rPr>
              <a:t>)</a:t>
            </a:r>
            <a:endParaRPr sz="2600">
              <a:latin typeface="Constantia"/>
              <a:cs typeface="Constantia"/>
            </a:endParaRPr>
          </a:p>
          <a:p>
            <a:pPr>
              <a:lnSpc>
                <a:spcPct val="100000"/>
              </a:lnSpc>
              <a:spcBef>
                <a:spcPts val="10"/>
              </a:spcBef>
            </a:pPr>
            <a:endParaRPr sz="950">
              <a:latin typeface="Times New Roman"/>
              <a:cs typeface="Times New Roman"/>
            </a:endParaRPr>
          </a:p>
          <a:p>
            <a:pPr marL="2249170">
              <a:lnSpc>
                <a:spcPts val="1000"/>
              </a:lnSpc>
            </a:pPr>
            <a:endParaRPr sz="950">
              <a:latin typeface="Times New Roman"/>
              <a:cs typeface="Times New Roman"/>
            </a:endParaRPr>
          </a:p>
          <a:p>
            <a:pPr marL="12700">
              <a:lnSpc>
                <a:spcPct val="100000"/>
              </a:lnSpc>
              <a:spcBef>
                <a:spcPts val="1285"/>
              </a:spcBef>
            </a:pPr>
            <a:r>
              <a:rPr sz="2450" dirty="0">
                <a:solidFill>
                  <a:srgbClr val="33BC55"/>
                </a:solidFill>
                <a:latin typeface="Arial"/>
                <a:cs typeface="Arial"/>
              </a:rPr>
              <a:t></a:t>
            </a:r>
            <a:r>
              <a:rPr sz="2600" spc="-5" dirty="0">
                <a:latin typeface="Constantia"/>
                <a:cs typeface="Constantia"/>
              </a:rPr>
              <a:t>2</a:t>
            </a:r>
            <a:r>
              <a:rPr sz="2600" spc="-5" dirty="0">
                <a:latin typeface="宋体"/>
                <a:cs typeface="宋体"/>
              </a:rPr>
              <a:t>、计算特征</a:t>
            </a:r>
            <a:r>
              <a:rPr sz="2600" spc="-5" dirty="0">
                <a:latin typeface="Constantia"/>
                <a:cs typeface="Constantia"/>
              </a:rPr>
              <a:t>A</a:t>
            </a:r>
            <a:r>
              <a:rPr sz="2600" spc="-5" dirty="0">
                <a:latin typeface="宋体"/>
                <a:cs typeface="宋体"/>
              </a:rPr>
              <a:t>对数据集</a:t>
            </a:r>
            <a:r>
              <a:rPr sz="2600" dirty="0">
                <a:latin typeface="Constantia"/>
                <a:cs typeface="Constantia"/>
              </a:rPr>
              <a:t>D</a:t>
            </a:r>
            <a:r>
              <a:rPr sz="2600" spc="-5" dirty="0">
                <a:latin typeface="宋体"/>
                <a:cs typeface="宋体"/>
              </a:rPr>
              <a:t>的经验条件熵</a:t>
            </a:r>
            <a:r>
              <a:rPr sz="2600" spc="-10" dirty="0">
                <a:latin typeface="Constantia"/>
                <a:cs typeface="Constantia"/>
              </a:rPr>
              <a:t>H(</a:t>
            </a:r>
            <a:r>
              <a:rPr sz="2600" dirty="0">
                <a:latin typeface="Constantia"/>
                <a:cs typeface="Constantia"/>
              </a:rPr>
              <a:t>D</a:t>
            </a:r>
            <a:r>
              <a:rPr sz="2600" spc="-10" dirty="0">
                <a:latin typeface="Constantia"/>
                <a:cs typeface="Constantia"/>
              </a:rPr>
              <a:t>|</a:t>
            </a:r>
            <a:r>
              <a:rPr sz="2600" spc="-5" dirty="0">
                <a:latin typeface="Constantia"/>
                <a:cs typeface="Constantia"/>
              </a:rPr>
              <a:t>A</a:t>
            </a:r>
            <a:r>
              <a:rPr sz="2600" spc="-10" dirty="0">
                <a:latin typeface="Constantia"/>
                <a:cs typeface="Constantia"/>
              </a:rPr>
              <a:t>)</a:t>
            </a:r>
            <a:endParaRPr sz="2600">
              <a:latin typeface="Constantia"/>
              <a:cs typeface="Constantia"/>
            </a:endParaRPr>
          </a:p>
          <a:p>
            <a:pPr>
              <a:lnSpc>
                <a:spcPct val="100000"/>
              </a:lnSpc>
            </a:pPr>
            <a:endParaRPr sz="2900">
              <a:latin typeface="Times New Roman"/>
              <a:cs typeface="Times New Roman"/>
            </a:endParaRPr>
          </a:p>
          <a:p>
            <a:pPr>
              <a:lnSpc>
                <a:spcPct val="100000"/>
              </a:lnSpc>
              <a:spcBef>
                <a:spcPts val="50"/>
              </a:spcBef>
            </a:pPr>
            <a:endParaRPr sz="4100">
              <a:latin typeface="Times New Roman"/>
              <a:cs typeface="Times New Roman"/>
            </a:endParaRPr>
          </a:p>
          <a:p>
            <a:pPr marL="12700">
              <a:lnSpc>
                <a:spcPct val="100000"/>
              </a:lnSpc>
            </a:pPr>
            <a:r>
              <a:rPr sz="2450" dirty="0">
                <a:solidFill>
                  <a:srgbClr val="33BC55"/>
                </a:solidFill>
                <a:latin typeface="Arial"/>
                <a:cs typeface="Arial"/>
              </a:rPr>
              <a:t></a:t>
            </a:r>
            <a:r>
              <a:rPr sz="2600" spc="-20" dirty="0">
                <a:latin typeface="Constantia"/>
                <a:cs typeface="Constantia"/>
              </a:rPr>
              <a:t>3</a:t>
            </a:r>
            <a:r>
              <a:rPr sz="2600" spc="-5" dirty="0">
                <a:latin typeface="宋体"/>
                <a:cs typeface="宋体"/>
              </a:rPr>
              <a:t>、计算信息增</a:t>
            </a:r>
            <a:r>
              <a:rPr sz="2600" dirty="0">
                <a:latin typeface="宋体"/>
                <a:cs typeface="宋体"/>
              </a:rPr>
              <a:t>益</a:t>
            </a:r>
            <a:endParaRPr sz="2600">
              <a:latin typeface="宋体"/>
              <a:cs typeface="宋体"/>
            </a:endParaRPr>
          </a:p>
        </p:txBody>
      </p:sp>
      <p:sp>
        <p:nvSpPr>
          <p:cNvPr id="4" name="object 4"/>
          <p:cNvSpPr/>
          <p:nvPr/>
        </p:nvSpPr>
        <p:spPr>
          <a:xfrm>
            <a:off x="1208064" y="3886200"/>
            <a:ext cx="6214872" cy="6751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286000" y="5335331"/>
            <a:ext cx="3573779" cy="359663"/>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三、决策树的生</a:t>
            </a:r>
            <a:r>
              <a:rPr dirty="0">
                <a:latin typeface="微软雅黑"/>
                <a:cs typeface="微软雅黑"/>
              </a:rPr>
              <a:t>成</a:t>
            </a:r>
          </a:p>
        </p:txBody>
      </p:sp>
      <p:sp>
        <p:nvSpPr>
          <p:cNvPr id="3" name="object 3"/>
          <p:cNvSpPr txBox="1"/>
          <p:nvPr/>
        </p:nvSpPr>
        <p:spPr>
          <a:xfrm>
            <a:off x="402272" y="1557341"/>
            <a:ext cx="2950845" cy="226695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10" dirty="0">
                <a:latin typeface="Constantia"/>
                <a:cs typeface="Constantia"/>
              </a:rPr>
              <a:t>ID</a:t>
            </a:r>
            <a:r>
              <a:rPr sz="2600" spc="-20" dirty="0">
                <a:latin typeface="Constantia"/>
                <a:cs typeface="Constantia"/>
              </a:rPr>
              <a:t>3</a:t>
            </a:r>
            <a:r>
              <a:rPr sz="2600" spc="-5" dirty="0">
                <a:latin typeface="宋体"/>
                <a:cs typeface="宋体"/>
              </a:rPr>
              <a:t>算</a:t>
            </a:r>
            <a:r>
              <a:rPr sz="2600" dirty="0">
                <a:latin typeface="宋体"/>
                <a:cs typeface="宋体"/>
              </a:rPr>
              <a:t>法</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ID</a:t>
            </a:r>
            <a:r>
              <a:rPr sz="2600" spc="-20" dirty="0">
                <a:latin typeface="Constantia"/>
                <a:cs typeface="Constantia"/>
              </a:rPr>
              <a:t>3</a:t>
            </a:r>
            <a:r>
              <a:rPr sz="2600" spc="-5" dirty="0">
                <a:latin typeface="宋体"/>
                <a:cs typeface="宋体"/>
              </a:rPr>
              <a:t>算法</a:t>
            </a:r>
            <a:r>
              <a:rPr sz="2600" spc="-5" dirty="0">
                <a:latin typeface="Constantia"/>
                <a:cs typeface="Constantia"/>
              </a:rPr>
              <a:t>-</a:t>
            </a:r>
            <a:r>
              <a:rPr sz="2600" spc="-5" dirty="0">
                <a:latin typeface="宋体"/>
                <a:cs typeface="宋体"/>
              </a:rPr>
              <a:t>流</a:t>
            </a:r>
            <a:r>
              <a:rPr sz="2600" dirty="0">
                <a:latin typeface="宋体"/>
                <a:cs typeface="宋体"/>
              </a:rPr>
              <a:t>程</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ID</a:t>
            </a:r>
            <a:r>
              <a:rPr sz="2600" spc="-20" dirty="0">
                <a:latin typeface="Constantia"/>
                <a:cs typeface="Constantia"/>
              </a:rPr>
              <a:t>3</a:t>
            </a:r>
            <a:r>
              <a:rPr sz="2600" spc="-5" dirty="0">
                <a:latin typeface="宋体"/>
                <a:cs typeface="宋体"/>
              </a:rPr>
              <a:t>算法</a:t>
            </a:r>
            <a:r>
              <a:rPr sz="2600" spc="-5" dirty="0">
                <a:latin typeface="Constantia"/>
                <a:cs typeface="Constantia"/>
              </a:rPr>
              <a:t>-</a:t>
            </a:r>
            <a:r>
              <a:rPr sz="2600" spc="-5" dirty="0">
                <a:latin typeface="宋体"/>
                <a:cs typeface="宋体"/>
              </a:rPr>
              <a:t>实际使</a:t>
            </a:r>
            <a:r>
              <a:rPr sz="2600" dirty="0">
                <a:latin typeface="宋体"/>
                <a:cs typeface="宋体"/>
              </a:rPr>
              <a:t>用</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ID</a:t>
            </a:r>
            <a:r>
              <a:rPr sz="2600" spc="-20" dirty="0">
                <a:latin typeface="Constantia"/>
                <a:cs typeface="Constantia"/>
              </a:rPr>
              <a:t>3</a:t>
            </a:r>
            <a:r>
              <a:rPr sz="2600" spc="-5" dirty="0">
                <a:latin typeface="宋体"/>
                <a:cs typeface="宋体"/>
              </a:rPr>
              <a:t>算法</a:t>
            </a:r>
            <a:r>
              <a:rPr sz="2600" spc="-5" dirty="0">
                <a:latin typeface="Constantia"/>
                <a:cs typeface="Constantia"/>
              </a:rPr>
              <a:t>-</a:t>
            </a:r>
            <a:r>
              <a:rPr sz="2600" spc="-5" dirty="0">
                <a:latin typeface="宋体"/>
                <a:cs typeface="宋体"/>
              </a:rPr>
              <a:t>小</a:t>
            </a:r>
            <a:r>
              <a:rPr sz="2600" dirty="0">
                <a:latin typeface="宋体"/>
                <a:cs typeface="宋体"/>
              </a:rPr>
              <a:t>结</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latin typeface="Constantia"/>
                <a:cs typeface="Constantia"/>
              </a:rPr>
              <a:t>C4</a:t>
            </a:r>
            <a:r>
              <a:rPr sz="2600" spc="-10" dirty="0">
                <a:latin typeface="Constantia"/>
                <a:cs typeface="Constantia"/>
              </a:rPr>
              <a:t>.</a:t>
            </a:r>
            <a:r>
              <a:rPr sz="2600" spc="-20" dirty="0">
                <a:latin typeface="Constantia"/>
                <a:cs typeface="Constantia"/>
              </a:rPr>
              <a:t>5</a:t>
            </a:r>
            <a:r>
              <a:rPr sz="2600" spc="-5" dirty="0">
                <a:latin typeface="宋体"/>
                <a:cs typeface="宋体"/>
              </a:rPr>
              <a:t>的生成算</a:t>
            </a:r>
            <a:r>
              <a:rPr sz="2600" dirty="0">
                <a:latin typeface="宋体"/>
                <a:cs typeface="宋体"/>
              </a:rPr>
              <a:t>法</a:t>
            </a:r>
            <a:endParaRPr sz="2600">
              <a:latin typeface="宋体"/>
              <a:cs typeface="宋体"/>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7645">
              <a:lnSpc>
                <a:spcPct val="100000"/>
              </a:lnSpc>
            </a:pPr>
            <a:r>
              <a:rPr sz="5400" dirty="0">
                <a:latin typeface="微软雅黑"/>
                <a:cs typeface="微软雅黑"/>
              </a:rPr>
              <a:t>决策树</a:t>
            </a:r>
            <a:r>
              <a:rPr sz="5400" spc="-15" dirty="0"/>
              <a:t>I</a:t>
            </a:r>
            <a:r>
              <a:rPr sz="5400" spc="-5" dirty="0"/>
              <a:t>D</a:t>
            </a:r>
            <a:r>
              <a:rPr sz="5400" spc="-35" dirty="0"/>
              <a:t>3</a:t>
            </a:r>
            <a:r>
              <a:rPr sz="5400" dirty="0">
                <a:latin typeface="微软雅黑"/>
                <a:cs typeface="微软雅黑"/>
              </a:rPr>
              <a:t>算法</a:t>
            </a:r>
            <a:endParaRPr sz="5400">
              <a:latin typeface="微软雅黑"/>
              <a:cs typeface="微软雅黑"/>
            </a:endParaRPr>
          </a:p>
        </p:txBody>
      </p:sp>
      <p:sp>
        <p:nvSpPr>
          <p:cNvPr id="3" name="object 3"/>
          <p:cNvSpPr txBox="1"/>
          <p:nvPr/>
        </p:nvSpPr>
        <p:spPr>
          <a:xfrm>
            <a:off x="402272" y="1495894"/>
            <a:ext cx="8242300" cy="4333875"/>
          </a:xfrm>
          <a:prstGeom prst="rect">
            <a:avLst/>
          </a:prstGeom>
        </p:spPr>
        <p:txBody>
          <a:bodyPr vert="horz" wrap="square" lIns="0" tIns="0" rIns="0" bIns="0" rtlCol="0">
            <a:spAutoFit/>
          </a:bodyPr>
          <a:lstStyle/>
          <a:p>
            <a:pPr marL="287020" marR="8255" indent="-274320" algn="just">
              <a:lnSpc>
                <a:spcPct val="79900"/>
              </a:lnSpc>
            </a:pPr>
            <a:r>
              <a:rPr sz="2300" spc="-5" dirty="0">
                <a:solidFill>
                  <a:srgbClr val="33BC55"/>
                </a:solidFill>
                <a:latin typeface="Arial"/>
                <a:cs typeface="Arial"/>
              </a:rPr>
              <a:t></a:t>
            </a:r>
            <a:r>
              <a:rPr sz="2400" spc="-15" dirty="0">
                <a:latin typeface="Constantia"/>
                <a:cs typeface="Constantia"/>
              </a:rPr>
              <a:t>ID3</a:t>
            </a:r>
            <a:r>
              <a:rPr sz="2400" dirty="0">
                <a:latin typeface="宋体"/>
                <a:cs typeface="宋体"/>
              </a:rPr>
              <a:t>算法是一种经典的决策树学习算法，由</a:t>
            </a:r>
            <a:r>
              <a:rPr sz="2400" dirty="0">
                <a:latin typeface="Constantia"/>
                <a:cs typeface="Constantia"/>
              </a:rPr>
              <a:t>Q</a:t>
            </a:r>
            <a:r>
              <a:rPr sz="2400" spc="-5" dirty="0">
                <a:latin typeface="Constantia"/>
                <a:cs typeface="Constantia"/>
              </a:rPr>
              <a:t>u</a:t>
            </a:r>
            <a:r>
              <a:rPr sz="2400" dirty="0">
                <a:latin typeface="Constantia"/>
                <a:cs typeface="Constantia"/>
              </a:rPr>
              <a:t>i</a:t>
            </a:r>
            <a:r>
              <a:rPr sz="2400" spc="-5" dirty="0">
                <a:latin typeface="Constantia"/>
                <a:cs typeface="Constantia"/>
              </a:rPr>
              <a:t>n</a:t>
            </a:r>
            <a:r>
              <a:rPr sz="2400" spc="-10" dirty="0">
                <a:latin typeface="Constantia"/>
                <a:cs typeface="Constantia"/>
              </a:rPr>
              <a:t>la</a:t>
            </a:r>
            <a:r>
              <a:rPr sz="2400" spc="-5" dirty="0">
                <a:latin typeface="Constantia"/>
                <a:cs typeface="Constantia"/>
              </a:rPr>
              <a:t>n</a:t>
            </a:r>
            <a:r>
              <a:rPr sz="2400" dirty="0">
                <a:latin typeface="宋体"/>
                <a:cs typeface="宋体"/>
              </a:rPr>
              <a:t>于</a:t>
            </a:r>
            <a:r>
              <a:rPr sz="2400" spc="-25" dirty="0">
                <a:latin typeface="Constantia"/>
                <a:cs typeface="Constantia"/>
              </a:rPr>
              <a:t>1</a:t>
            </a:r>
            <a:r>
              <a:rPr sz="2400" spc="-5" dirty="0">
                <a:latin typeface="Constantia"/>
                <a:cs typeface="Constantia"/>
              </a:rPr>
              <a:t>9</a:t>
            </a:r>
            <a:r>
              <a:rPr sz="2400" spc="-40" dirty="0">
                <a:latin typeface="Constantia"/>
                <a:cs typeface="Constantia"/>
              </a:rPr>
              <a:t>7</a:t>
            </a:r>
            <a:r>
              <a:rPr sz="2400" spc="-5" dirty="0">
                <a:latin typeface="Constantia"/>
                <a:cs typeface="Constantia"/>
              </a:rPr>
              <a:t>9</a:t>
            </a:r>
            <a:r>
              <a:rPr sz="2400" dirty="0">
                <a:latin typeface="宋体"/>
                <a:cs typeface="宋体"/>
              </a:rPr>
              <a:t>年 提出。</a:t>
            </a:r>
            <a:endParaRPr sz="2400">
              <a:latin typeface="宋体"/>
              <a:cs typeface="宋体"/>
            </a:endParaRPr>
          </a:p>
          <a:p>
            <a:pPr marL="287020" marR="144145" indent="-274320">
              <a:lnSpc>
                <a:spcPct val="79900"/>
              </a:lnSpc>
              <a:spcBef>
                <a:spcPts val="570"/>
              </a:spcBef>
            </a:pPr>
            <a:r>
              <a:rPr sz="2300" spc="-5" dirty="0">
                <a:solidFill>
                  <a:srgbClr val="33BC55"/>
                </a:solidFill>
                <a:latin typeface="Arial"/>
                <a:cs typeface="Arial"/>
              </a:rPr>
              <a:t></a:t>
            </a:r>
            <a:r>
              <a:rPr sz="2400" spc="-15" dirty="0">
                <a:latin typeface="Constantia"/>
                <a:cs typeface="Constantia"/>
              </a:rPr>
              <a:t>ID3</a:t>
            </a:r>
            <a:r>
              <a:rPr sz="2400" dirty="0">
                <a:latin typeface="宋体"/>
                <a:cs typeface="宋体"/>
              </a:rPr>
              <a:t>算法主要针对属性选择问题。是决策树学习方法中最具 影响和最为典型的算法。</a:t>
            </a:r>
            <a:endParaRPr sz="2400">
              <a:latin typeface="宋体"/>
              <a:cs typeface="宋体"/>
            </a:endParaRPr>
          </a:p>
          <a:p>
            <a:pPr marL="12700">
              <a:lnSpc>
                <a:spcPts val="2870"/>
              </a:lnSpc>
            </a:pPr>
            <a:r>
              <a:rPr sz="2300" dirty="0">
                <a:solidFill>
                  <a:srgbClr val="33BC55"/>
                </a:solidFill>
                <a:latin typeface="Arial"/>
                <a:cs typeface="Arial"/>
              </a:rPr>
              <a:t></a:t>
            </a:r>
            <a:r>
              <a:rPr sz="2300" spc="-45" dirty="0">
                <a:solidFill>
                  <a:srgbClr val="33BC55"/>
                </a:solidFill>
                <a:latin typeface="Arial"/>
                <a:cs typeface="Arial"/>
              </a:rPr>
              <a:t> </a:t>
            </a:r>
            <a:r>
              <a:rPr sz="2400" dirty="0">
                <a:latin typeface="宋体"/>
                <a:cs typeface="宋体"/>
              </a:rPr>
              <a:t>该方法使用信息增益度选择测试属性。</a:t>
            </a:r>
            <a:endParaRPr sz="2400">
              <a:latin typeface="宋体"/>
              <a:cs typeface="宋体"/>
            </a:endParaRPr>
          </a:p>
          <a:p>
            <a:pPr marL="287020" marR="5080" indent="-274320" algn="just">
              <a:lnSpc>
                <a:spcPct val="79900"/>
              </a:lnSpc>
              <a:spcBef>
                <a:spcPts val="575"/>
              </a:spcBef>
            </a:pPr>
            <a:r>
              <a:rPr sz="2300" spc="-5" dirty="0">
                <a:solidFill>
                  <a:srgbClr val="33BC55"/>
                </a:solidFill>
                <a:latin typeface="Arial"/>
                <a:cs typeface="Arial"/>
              </a:rPr>
              <a:t></a:t>
            </a:r>
            <a:r>
              <a:rPr sz="2400" dirty="0">
                <a:latin typeface="宋体"/>
                <a:cs typeface="宋体"/>
              </a:rPr>
              <a:t>当获取信息时，将不确定的内容转为确定的内容，因此信息 伴着不确定性。</a:t>
            </a:r>
            <a:endParaRPr sz="2400">
              <a:latin typeface="宋体"/>
              <a:cs typeface="宋体"/>
            </a:endParaRPr>
          </a:p>
          <a:p>
            <a:pPr marL="287020" marR="5080" indent="-274320" algn="just">
              <a:lnSpc>
                <a:spcPct val="79900"/>
              </a:lnSpc>
              <a:spcBef>
                <a:spcPts val="570"/>
              </a:spcBef>
            </a:pPr>
            <a:r>
              <a:rPr sz="2300" spc="-5" dirty="0">
                <a:solidFill>
                  <a:srgbClr val="33BC55"/>
                </a:solidFill>
                <a:latin typeface="Arial"/>
                <a:cs typeface="Arial"/>
              </a:rPr>
              <a:t></a:t>
            </a:r>
            <a:r>
              <a:rPr sz="2400" dirty="0">
                <a:latin typeface="宋体"/>
                <a:cs typeface="宋体"/>
              </a:rPr>
              <a:t>从直觉上讲，小概率事件比大概率事件包含的信息量大。如 果某件事情是“百年一见”则肯定比“习以为常”的事件包 含的信息量大。</a:t>
            </a:r>
            <a:endParaRPr sz="2400">
              <a:latin typeface="宋体"/>
              <a:cs typeface="宋体"/>
            </a:endParaRPr>
          </a:p>
          <a:p>
            <a:pPr>
              <a:lnSpc>
                <a:spcPct val="100000"/>
              </a:lnSpc>
              <a:spcBef>
                <a:spcPts val="52"/>
              </a:spcBef>
            </a:pPr>
            <a:endParaRPr sz="2450">
              <a:latin typeface="Times New Roman"/>
              <a:cs typeface="Times New Roman"/>
            </a:endParaRPr>
          </a:p>
          <a:p>
            <a:pPr marL="377825" marR="4488815" indent="-365125">
              <a:lnSpc>
                <a:spcPct val="100000"/>
              </a:lnSpc>
            </a:pPr>
            <a:r>
              <a:rPr sz="2300" dirty="0">
                <a:solidFill>
                  <a:srgbClr val="33BC55"/>
                </a:solidFill>
                <a:latin typeface="Arial"/>
                <a:cs typeface="Arial"/>
              </a:rPr>
              <a:t></a:t>
            </a:r>
            <a:r>
              <a:rPr sz="2300" spc="-45" dirty="0">
                <a:solidFill>
                  <a:srgbClr val="33BC55"/>
                </a:solidFill>
                <a:latin typeface="Arial"/>
                <a:cs typeface="Arial"/>
              </a:rPr>
              <a:t> </a:t>
            </a:r>
            <a:r>
              <a:rPr sz="2400" b="1" spc="-15" dirty="0">
                <a:solidFill>
                  <a:srgbClr val="C00000"/>
                </a:solidFill>
                <a:latin typeface="宋体"/>
                <a:cs typeface="宋体"/>
              </a:rPr>
              <a:t>如何度量信息量的大小</a:t>
            </a:r>
            <a:r>
              <a:rPr sz="2400" b="1" spc="-25" dirty="0">
                <a:solidFill>
                  <a:srgbClr val="C00000"/>
                </a:solidFill>
                <a:latin typeface="宋体"/>
                <a:cs typeface="宋体"/>
              </a:rPr>
              <a:t>？</a:t>
            </a:r>
            <a:r>
              <a:rPr sz="2400" b="1" spc="-15" dirty="0">
                <a:solidFill>
                  <a:srgbClr val="C00000"/>
                </a:solidFill>
                <a:latin typeface="宋体"/>
                <a:cs typeface="宋体"/>
              </a:rPr>
              <a:t> 答：信息增</a:t>
            </a:r>
            <a:r>
              <a:rPr sz="2400" b="1" spc="-25" dirty="0">
                <a:solidFill>
                  <a:srgbClr val="C00000"/>
                </a:solidFill>
                <a:latin typeface="宋体"/>
                <a:cs typeface="宋体"/>
              </a:rPr>
              <a:t>益</a:t>
            </a:r>
            <a:endParaRPr sz="2400">
              <a:latin typeface="宋体"/>
              <a:cs typeface="宋体"/>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7645">
              <a:lnSpc>
                <a:spcPct val="100000"/>
              </a:lnSpc>
            </a:pPr>
            <a:r>
              <a:rPr sz="5400" dirty="0">
                <a:latin typeface="微软雅黑"/>
                <a:cs typeface="微软雅黑"/>
              </a:rPr>
              <a:t>决策树</a:t>
            </a:r>
            <a:r>
              <a:rPr sz="5400" spc="-15" dirty="0"/>
              <a:t>I</a:t>
            </a:r>
            <a:r>
              <a:rPr sz="5400" spc="-5" dirty="0"/>
              <a:t>D</a:t>
            </a:r>
            <a:r>
              <a:rPr sz="5400" spc="-35" dirty="0"/>
              <a:t>3</a:t>
            </a:r>
            <a:r>
              <a:rPr sz="5400" dirty="0">
                <a:latin typeface="微软雅黑"/>
                <a:cs typeface="微软雅黑"/>
              </a:rPr>
              <a:t>算法</a:t>
            </a:r>
            <a:endParaRPr sz="5400">
              <a:latin typeface="微软雅黑"/>
              <a:cs typeface="微软雅黑"/>
            </a:endParaRPr>
          </a:p>
        </p:txBody>
      </p:sp>
      <p:sp>
        <p:nvSpPr>
          <p:cNvPr id="4" name="object 4"/>
          <p:cNvSpPr txBox="1">
            <a:spLocks noGrp="1"/>
          </p:cNvSpPr>
          <p:nvPr>
            <p:ph idx="1"/>
          </p:nvPr>
        </p:nvSpPr>
        <p:spPr>
          <a:xfrm>
            <a:off x="628650" y="1469905"/>
            <a:ext cx="7886700" cy="1193532"/>
          </a:xfrm>
          <a:prstGeom prst="rect">
            <a:avLst/>
          </a:prstGeom>
        </p:spPr>
        <p:txBody>
          <a:bodyPr vert="horz" wrap="square" lIns="0" tIns="168529" rIns="0" bIns="0" rtlCol="0">
            <a:spAutoFit/>
          </a:bodyPr>
          <a:lstStyle/>
          <a:p>
            <a:pPr marL="384175" marR="5080" indent="-274320">
              <a:lnSpc>
                <a:spcPct val="100000"/>
              </a:lnSpc>
            </a:pPr>
            <a:r>
              <a:rPr sz="2450" dirty="0">
                <a:solidFill>
                  <a:srgbClr val="33BC55"/>
                </a:solidFill>
                <a:latin typeface="Arial"/>
                <a:cs typeface="Arial"/>
              </a:rPr>
              <a:t></a:t>
            </a:r>
            <a:r>
              <a:rPr spc="-5" dirty="0">
                <a:latin typeface="宋体"/>
                <a:cs typeface="宋体"/>
              </a:rPr>
              <a:t>在决策树分类中，假设</a:t>
            </a:r>
            <a:r>
              <a:rPr spc="-20" dirty="0"/>
              <a:t>S</a:t>
            </a:r>
            <a:r>
              <a:rPr spc="-5" dirty="0">
                <a:latin typeface="宋体"/>
                <a:cs typeface="宋体"/>
              </a:rPr>
              <a:t>是训练样本集合，</a:t>
            </a:r>
            <a:r>
              <a:rPr spc="-10" dirty="0"/>
              <a:t>|</a:t>
            </a:r>
            <a:r>
              <a:rPr spc="-20" dirty="0"/>
              <a:t>S</a:t>
            </a:r>
            <a:r>
              <a:rPr spc="-10" dirty="0"/>
              <a:t>|</a:t>
            </a:r>
            <a:r>
              <a:rPr spc="-5" dirty="0" smtClean="0">
                <a:latin typeface="宋体"/>
                <a:cs typeface="宋体"/>
              </a:rPr>
              <a:t>是训练</a:t>
            </a:r>
            <a:r>
              <a:rPr dirty="0" smtClean="0">
                <a:latin typeface="宋体"/>
                <a:cs typeface="宋体"/>
              </a:rPr>
              <a:t>样</a:t>
            </a:r>
            <a:r>
              <a:rPr spc="-5" dirty="0" smtClean="0">
                <a:latin typeface="宋体"/>
                <a:cs typeface="宋体"/>
              </a:rPr>
              <a:t>本数</a:t>
            </a:r>
            <a:r>
              <a:rPr spc="-5" dirty="0">
                <a:latin typeface="宋体"/>
                <a:cs typeface="宋体"/>
              </a:rPr>
              <a:t>，样本划分为</a:t>
            </a:r>
            <a:r>
              <a:rPr spc="-5" dirty="0"/>
              <a:t>n</a:t>
            </a:r>
            <a:r>
              <a:rPr spc="-5" dirty="0">
                <a:latin typeface="宋体"/>
                <a:cs typeface="宋体"/>
              </a:rPr>
              <a:t>个不同的类</a:t>
            </a:r>
            <a:r>
              <a:rPr spc="-5" dirty="0"/>
              <a:t>C</a:t>
            </a:r>
            <a:r>
              <a:rPr spc="-10" dirty="0"/>
              <a:t>1,</a:t>
            </a:r>
            <a:r>
              <a:rPr spc="-5" dirty="0"/>
              <a:t>C2</a:t>
            </a:r>
            <a:r>
              <a:rPr spc="-10" dirty="0"/>
              <a:t>,</a:t>
            </a:r>
            <a:r>
              <a:rPr spc="-5" dirty="0"/>
              <a:t>…</a:t>
            </a:r>
            <a:r>
              <a:rPr spc="-10" dirty="0"/>
              <a:t>.</a:t>
            </a:r>
            <a:r>
              <a:rPr spc="-5" dirty="0"/>
              <a:t>Cn</a:t>
            </a:r>
            <a:r>
              <a:rPr spc="-5" dirty="0">
                <a:latin typeface="宋体"/>
                <a:cs typeface="宋体"/>
              </a:rPr>
              <a:t>，</a:t>
            </a:r>
            <a:r>
              <a:rPr spc="-5" dirty="0" smtClean="0">
                <a:latin typeface="宋体"/>
                <a:cs typeface="宋体"/>
              </a:rPr>
              <a:t>这些类</a:t>
            </a:r>
            <a:r>
              <a:rPr dirty="0" smtClean="0">
                <a:latin typeface="宋体"/>
                <a:cs typeface="宋体"/>
              </a:rPr>
              <a:t>的</a:t>
            </a:r>
            <a:r>
              <a:rPr spc="-5" dirty="0" smtClean="0">
                <a:latin typeface="宋体"/>
                <a:cs typeface="宋体"/>
              </a:rPr>
              <a:t>大小分别标记为</a:t>
            </a:r>
            <a:r>
              <a:rPr spc="-10" dirty="0"/>
              <a:t>|</a:t>
            </a:r>
            <a:r>
              <a:rPr spc="-5" dirty="0"/>
              <a:t>C</a:t>
            </a:r>
            <a:r>
              <a:rPr spc="-10" dirty="0"/>
              <a:t>1|</a:t>
            </a:r>
            <a:r>
              <a:rPr spc="-5" dirty="0">
                <a:latin typeface="宋体"/>
                <a:cs typeface="宋体"/>
              </a:rPr>
              <a:t>，</a:t>
            </a:r>
            <a:r>
              <a:rPr spc="-10" dirty="0"/>
              <a:t>|</a:t>
            </a:r>
            <a:r>
              <a:rPr spc="-5" dirty="0"/>
              <a:t>C2</a:t>
            </a:r>
            <a:r>
              <a:rPr spc="-10" dirty="0"/>
              <a:t>|</a:t>
            </a:r>
            <a:r>
              <a:rPr spc="-5" dirty="0">
                <a:latin typeface="宋体"/>
                <a:cs typeface="宋体"/>
              </a:rPr>
              <a:t>，</a:t>
            </a:r>
            <a:r>
              <a:rPr spc="-5" dirty="0"/>
              <a:t>…</a:t>
            </a:r>
            <a:r>
              <a:rPr spc="-10" dirty="0"/>
              <a:t>..,|</a:t>
            </a:r>
            <a:r>
              <a:rPr spc="-5" dirty="0"/>
              <a:t>Cn</a:t>
            </a:r>
            <a:r>
              <a:rPr spc="-10" dirty="0"/>
              <a:t>|</a:t>
            </a:r>
            <a:r>
              <a:rPr spc="-5" dirty="0">
                <a:latin typeface="宋体"/>
                <a:cs typeface="宋体"/>
              </a:rPr>
              <a:t>。则任意样本</a:t>
            </a:r>
            <a:r>
              <a:rPr spc="-20" dirty="0"/>
              <a:t>S</a:t>
            </a:r>
            <a:r>
              <a:rPr dirty="0">
                <a:latin typeface="宋体"/>
                <a:cs typeface="宋体"/>
              </a:rPr>
              <a:t>属 </a:t>
            </a:r>
            <a:r>
              <a:rPr spc="-5" dirty="0">
                <a:latin typeface="宋体"/>
                <a:cs typeface="宋体"/>
              </a:rPr>
              <a:t>于类</a:t>
            </a:r>
            <a:r>
              <a:rPr spc="-5" dirty="0"/>
              <a:t>Ci</a:t>
            </a:r>
            <a:r>
              <a:rPr spc="-5" dirty="0">
                <a:latin typeface="宋体"/>
                <a:cs typeface="宋体"/>
              </a:rPr>
              <a:t>的概率为</a:t>
            </a:r>
            <a:r>
              <a:rPr dirty="0">
                <a:latin typeface="宋体"/>
                <a:cs typeface="宋体"/>
              </a:rPr>
              <a:t>：</a:t>
            </a:r>
            <a:endParaRPr sz="2450" dirty="0">
              <a:latin typeface="宋体"/>
              <a:cs typeface="宋体"/>
            </a:endParaRPr>
          </a:p>
        </p:txBody>
      </p:sp>
      <p:sp>
        <p:nvSpPr>
          <p:cNvPr id="3" name="object 3"/>
          <p:cNvSpPr/>
          <p:nvPr/>
        </p:nvSpPr>
        <p:spPr>
          <a:xfrm>
            <a:off x="273951" y="1649183"/>
            <a:ext cx="8434705" cy="4849495"/>
          </a:xfrm>
          <a:custGeom>
            <a:avLst/>
            <a:gdLst/>
            <a:ahLst/>
            <a:cxnLst/>
            <a:rect l="l" t="t" r="r" b="b"/>
            <a:pathLst>
              <a:path w="8434705" h="4849495">
                <a:moveTo>
                  <a:pt x="8429701" y="4849342"/>
                </a:moveTo>
                <a:lnTo>
                  <a:pt x="4762" y="4849342"/>
                </a:lnTo>
                <a:lnTo>
                  <a:pt x="3289" y="4849114"/>
                </a:lnTo>
                <a:lnTo>
                  <a:pt x="1955" y="4848440"/>
                </a:lnTo>
                <a:lnTo>
                  <a:pt x="914" y="4847386"/>
                </a:lnTo>
                <a:lnTo>
                  <a:pt x="228" y="4846053"/>
                </a:lnTo>
                <a:lnTo>
                  <a:pt x="0" y="4844580"/>
                </a:lnTo>
                <a:lnTo>
                  <a:pt x="0" y="4762"/>
                </a:lnTo>
                <a:lnTo>
                  <a:pt x="4762" y="0"/>
                </a:lnTo>
                <a:lnTo>
                  <a:pt x="8429701" y="0"/>
                </a:lnTo>
                <a:lnTo>
                  <a:pt x="8434463" y="4762"/>
                </a:lnTo>
                <a:lnTo>
                  <a:pt x="9525" y="4762"/>
                </a:lnTo>
                <a:lnTo>
                  <a:pt x="4762" y="9525"/>
                </a:lnTo>
                <a:lnTo>
                  <a:pt x="9525" y="9525"/>
                </a:lnTo>
                <a:lnTo>
                  <a:pt x="9525" y="4839817"/>
                </a:lnTo>
                <a:lnTo>
                  <a:pt x="4762" y="4839817"/>
                </a:lnTo>
                <a:lnTo>
                  <a:pt x="9525" y="4844580"/>
                </a:lnTo>
                <a:lnTo>
                  <a:pt x="8434463" y="4844580"/>
                </a:lnTo>
                <a:lnTo>
                  <a:pt x="8434222" y="4846053"/>
                </a:lnTo>
                <a:lnTo>
                  <a:pt x="8433549" y="4847386"/>
                </a:lnTo>
                <a:lnTo>
                  <a:pt x="8432495" y="4848440"/>
                </a:lnTo>
                <a:lnTo>
                  <a:pt x="8431174" y="4849114"/>
                </a:lnTo>
                <a:lnTo>
                  <a:pt x="8429701" y="4849342"/>
                </a:lnTo>
                <a:close/>
              </a:path>
              <a:path w="8434705" h="4849495">
                <a:moveTo>
                  <a:pt x="9525" y="9525"/>
                </a:moveTo>
                <a:lnTo>
                  <a:pt x="4762" y="9525"/>
                </a:lnTo>
                <a:lnTo>
                  <a:pt x="9525" y="4762"/>
                </a:lnTo>
                <a:lnTo>
                  <a:pt x="9525" y="9525"/>
                </a:lnTo>
                <a:close/>
              </a:path>
              <a:path w="8434705" h="4849495">
                <a:moveTo>
                  <a:pt x="8424938" y="9525"/>
                </a:moveTo>
                <a:lnTo>
                  <a:pt x="9525" y="9525"/>
                </a:lnTo>
                <a:lnTo>
                  <a:pt x="9525" y="4762"/>
                </a:lnTo>
                <a:lnTo>
                  <a:pt x="8424938" y="4762"/>
                </a:lnTo>
                <a:lnTo>
                  <a:pt x="8424938" y="9525"/>
                </a:lnTo>
                <a:close/>
              </a:path>
              <a:path w="8434705" h="4849495">
                <a:moveTo>
                  <a:pt x="8424938" y="4844580"/>
                </a:moveTo>
                <a:lnTo>
                  <a:pt x="8424938" y="4762"/>
                </a:lnTo>
                <a:lnTo>
                  <a:pt x="8429701" y="9525"/>
                </a:lnTo>
                <a:lnTo>
                  <a:pt x="8434463" y="9525"/>
                </a:lnTo>
                <a:lnTo>
                  <a:pt x="8434463" y="4839817"/>
                </a:lnTo>
                <a:lnTo>
                  <a:pt x="8429701" y="4839817"/>
                </a:lnTo>
                <a:lnTo>
                  <a:pt x="8424938" y="4844580"/>
                </a:lnTo>
                <a:close/>
              </a:path>
              <a:path w="8434705" h="4849495">
                <a:moveTo>
                  <a:pt x="8434463" y="9525"/>
                </a:moveTo>
                <a:lnTo>
                  <a:pt x="8429701" y="9525"/>
                </a:lnTo>
                <a:lnTo>
                  <a:pt x="8424938" y="4762"/>
                </a:lnTo>
                <a:lnTo>
                  <a:pt x="8434463" y="4762"/>
                </a:lnTo>
                <a:lnTo>
                  <a:pt x="8434463" y="9525"/>
                </a:lnTo>
                <a:close/>
              </a:path>
              <a:path w="8434705" h="4849495">
                <a:moveTo>
                  <a:pt x="9525" y="4844580"/>
                </a:moveTo>
                <a:lnTo>
                  <a:pt x="4762" y="4839817"/>
                </a:lnTo>
                <a:lnTo>
                  <a:pt x="9525" y="4839817"/>
                </a:lnTo>
                <a:lnTo>
                  <a:pt x="9525" y="4844580"/>
                </a:lnTo>
                <a:close/>
              </a:path>
              <a:path w="8434705" h="4849495">
                <a:moveTo>
                  <a:pt x="8424938" y="4844580"/>
                </a:moveTo>
                <a:lnTo>
                  <a:pt x="9525" y="4844580"/>
                </a:lnTo>
                <a:lnTo>
                  <a:pt x="9525" y="4839817"/>
                </a:lnTo>
                <a:lnTo>
                  <a:pt x="8424938" y="4839817"/>
                </a:lnTo>
                <a:lnTo>
                  <a:pt x="8424938" y="4844580"/>
                </a:lnTo>
                <a:close/>
              </a:path>
              <a:path w="8434705" h="4849495">
                <a:moveTo>
                  <a:pt x="8434463" y="4844580"/>
                </a:moveTo>
                <a:lnTo>
                  <a:pt x="8424938" y="4844580"/>
                </a:lnTo>
                <a:lnTo>
                  <a:pt x="8429701" y="4839817"/>
                </a:lnTo>
                <a:lnTo>
                  <a:pt x="8434463" y="4839817"/>
                </a:lnTo>
                <a:lnTo>
                  <a:pt x="8434463" y="4844580"/>
                </a:lnTo>
                <a:close/>
              </a:path>
            </a:pathLst>
          </a:custGeom>
          <a:solidFill>
            <a:srgbClr val="FFFFFF"/>
          </a:solidFill>
        </p:spPr>
        <p:txBody>
          <a:bodyPr wrap="square" lIns="0" tIns="0" rIns="0" bIns="0" rtlCol="0"/>
          <a:lstStyle/>
          <a:p>
            <a:endParaRPr/>
          </a:p>
        </p:txBody>
      </p:sp>
      <p:sp>
        <p:nvSpPr>
          <p:cNvPr id="5" name="object 5"/>
          <p:cNvSpPr txBox="1"/>
          <p:nvPr/>
        </p:nvSpPr>
        <p:spPr>
          <a:xfrm>
            <a:off x="357454" y="4450143"/>
            <a:ext cx="7908925" cy="1694814"/>
          </a:xfrm>
          <a:prstGeom prst="rect">
            <a:avLst/>
          </a:prstGeom>
        </p:spPr>
        <p:txBody>
          <a:bodyPr vert="horz" wrap="square" lIns="0" tIns="0" rIns="0" bIns="0" rtlCol="0">
            <a:spAutoFit/>
          </a:bodyPr>
          <a:lstStyle/>
          <a:p>
            <a:pPr marL="91440" algn="ctr">
              <a:lnSpc>
                <a:spcPct val="100000"/>
              </a:lnSpc>
            </a:pPr>
            <a:r>
              <a:rPr sz="2400" spc="-15" dirty="0">
                <a:latin typeface="Constantia"/>
                <a:cs typeface="Constantia"/>
              </a:rPr>
              <a:t>E</a:t>
            </a:r>
            <a:r>
              <a:rPr sz="2400" spc="-5" dirty="0">
                <a:latin typeface="Constantia"/>
                <a:cs typeface="Constantia"/>
              </a:rPr>
              <a:t>nt</a:t>
            </a:r>
            <a:r>
              <a:rPr sz="2400" spc="-40" dirty="0">
                <a:latin typeface="Constantia"/>
                <a:cs typeface="Constantia"/>
              </a:rPr>
              <a:t>r</a:t>
            </a:r>
            <a:r>
              <a:rPr sz="2400" spc="-20" dirty="0">
                <a:latin typeface="Constantia"/>
                <a:cs typeface="Constantia"/>
              </a:rPr>
              <a:t>o</a:t>
            </a:r>
            <a:r>
              <a:rPr sz="2400" spc="-35" dirty="0">
                <a:latin typeface="Constantia"/>
                <a:cs typeface="Constantia"/>
              </a:rPr>
              <a:t>p</a:t>
            </a:r>
            <a:r>
              <a:rPr sz="2400" dirty="0">
                <a:latin typeface="Constantia"/>
                <a:cs typeface="Constantia"/>
              </a:rPr>
              <a:t>y</a:t>
            </a:r>
            <a:r>
              <a:rPr sz="2400" dirty="0">
                <a:latin typeface="宋体"/>
                <a:cs typeface="宋体"/>
              </a:rPr>
              <a:t>（</a:t>
            </a:r>
            <a:r>
              <a:rPr sz="2400" spc="-15" dirty="0">
                <a:latin typeface="Constantia"/>
                <a:cs typeface="Constantia"/>
              </a:rPr>
              <a:t>S|</a:t>
            </a:r>
            <a:r>
              <a:rPr sz="2400" dirty="0">
                <a:latin typeface="Constantia"/>
                <a:cs typeface="Constantia"/>
              </a:rPr>
              <a:t>A</a:t>
            </a:r>
            <a:r>
              <a:rPr sz="2400" dirty="0">
                <a:latin typeface="宋体"/>
                <a:cs typeface="宋体"/>
              </a:rPr>
              <a:t>）</a:t>
            </a:r>
            <a:r>
              <a:rPr sz="2400" spc="-15" dirty="0">
                <a:latin typeface="Constantia"/>
                <a:cs typeface="Constantia"/>
              </a:rPr>
              <a:t>=</a:t>
            </a:r>
            <a:r>
              <a:rPr sz="2400" spc="-20" dirty="0">
                <a:latin typeface="Constantia"/>
                <a:cs typeface="Constantia"/>
              </a:rPr>
              <a:t>∑</a:t>
            </a:r>
            <a:r>
              <a:rPr sz="2400" dirty="0">
                <a:latin typeface="宋体"/>
                <a:cs typeface="宋体"/>
              </a:rPr>
              <a:t>（</a:t>
            </a:r>
            <a:r>
              <a:rPr sz="2400" spc="-10" dirty="0">
                <a:latin typeface="Constantia"/>
                <a:cs typeface="Constantia"/>
              </a:rPr>
              <a:t>|</a:t>
            </a:r>
            <a:r>
              <a:rPr sz="2400" spc="-75" dirty="0">
                <a:latin typeface="Constantia"/>
                <a:cs typeface="Constantia"/>
              </a:rPr>
              <a:t>S</a:t>
            </a:r>
            <a:r>
              <a:rPr sz="2400" spc="-10" dirty="0">
                <a:latin typeface="Constantia"/>
                <a:cs typeface="Constantia"/>
              </a:rPr>
              <a:t>v|/|S|</a:t>
            </a:r>
            <a:r>
              <a:rPr sz="2400" dirty="0">
                <a:latin typeface="宋体"/>
                <a:cs typeface="宋体"/>
              </a:rPr>
              <a:t>）</a:t>
            </a:r>
            <a:r>
              <a:rPr sz="2400" dirty="0">
                <a:latin typeface="Constantia"/>
                <a:cs typeface="Constantia"/>
              </a:rPr>
              <a:t>*</a:t>
            </a:r>
            <a:r>
              <a:rPr sz="2400" spc="-5" dirty="0">
                <a:latin typeface="Constantia"/>
                <a:cs typeface="Constantia"/>
              </a:rPr>
              <a:t> </a:t>
            </a:r>
            <a:r>
              <a:rPr sz="2400" spc="-15" dirty="0">
                <a:latin typeface="Constantia"/>
                <a:cs typeface="Constantia"/>
              </a:rPr>
              <a:t>E</a:t>
            </a:r>
            <a:r>
              <a:rPr sz="2400" spc="-5" dirty="0">
                <a:latin typeface="Constantia"/>
                <a:cs typeface="Constantia"/>
              </a:rPr>
              <a:t>nt</a:t>
            </a:r>
            <a:r>
              <a:rPr sz="2400" spc="-40" dirty="0">
                <a:latin typeface="Constantia"/>
                <a:cs typeface="Constantia"/>
              </a:rPr>
              <a:t>r</a:t>
            </a:r>
            <a:r>
              <a:rPr sz="2400" spc="-20" dirty="0">
                <a:latin typeface="Constantia"/>
                <a:cs typeface="Constantia"/>
              </a:rPr>
              <a:t>o</a:t>
            </a:r>
            <a:r>
              <a:rPr sz="2400" spc="-35" dirty="0">
                <a:latin typeface="Constantia"/>
                <a:cs typeface="Constantia"/>
              </a:rPr>
              <a:t>p</a:t>
            </a:r>
            <a:r>
              <a:rPr sz="2400" dirty="0">
                <a:latin typeface="Constantia"/>
                <a:cs typeface="Constantia"/>
              </a:rPr>
              <a:t>y</a:t>
            </a:r>
            <a:r>
              <a:rPr sz="2400" dirty="0">
                <a:latin typeface="宋体"/>
                <a:cs typeface="宋体"/>
              </a:rPr>
              <a:t>（</a:t>
            </a:r>
            <a:r>
              <a:rPr sz="2400" spc="-75" dirty="0">
                <a:latin typeface="Constantia"/>
                <a:cs typeface="Constantia"/>
              </a:rPr>
              <a:t>S</a:t>
            </a:r>
            <a:r>
              <a:rPr sz="2400" spc="-15" dirty="0">
                <a:latin typeface="Constantia"/>
                <a:cs typeface="Constantia"/>
              </a:rPr>
              <a:t>v</a:t>
            </a:r>
            <a:r>
              <a:rPr sz="2400" dirty="0">
                <a:latin typeface="宋体"/>
                <a:cs typeface="宋体"/>
              </a:rPr>
              <a:t>）</a:t>
            </a:r>
            <a:endParaRPr sz="2400">
              <a:latin typeface="宋体"/>
              <a:cs typeface="宋体"/>
            </a:endParaRPr>
          </a:p>
          <a:p>
            <a:pPr>
              <a:lnSpc>
                <a:spcPct val="100000"/>
              </a:lnSpc>
              <a:spcBef>
                <a:spcPts val="45"/>
              </a:spcBef>
            </a:pPr>
            <a:endParaRPr sz="310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Constantia"/>
                <a:cs typeface="Constantia"/>
              </a:rPr>
              <a:t>∑</a:t>
            </a:r>
            <a:r>
              <a:rPr sz="2600" spc="-5" dirty="0">
                <a:latin typeface="宋体"/>
                <a:cs typeface="宋体"/>
              </a:rPr>
              <a:t>是属性</a:t>
            </a:r>
            <a:r>
              <a:rPr sz="2600" spc="-5" dirty="0">
                <a:latin typeface="Constantia"/>
                <a:cs typeface="Constantia"/>
              </a:rPr>
              <a:t>A</a:t>
            </a:r>
            <a:r>
              <a:rPr sz="2600" spc="-5" dirty="0">
                <a:latin typeface="宋体"/>
                <a:cs typeface="宋体"/>
              </a:rPr>
              <a:t>的所有可能的值</a:t>
            </a:r>
            <a:r>
              <a:rPr sz="2600" spc="-20" dirty="0">
                <a:latin typeface="Constantia"/>
                <a:cs typeface="Constantia"/>
              </a:rPr>
              <a:t>v</a:t>
            </a:r>
            <a:r>
              <a:rPr sz="2600" spc="-10" dirty="0">
                <a:latin typeface="Constantia"/>
                <a:cs typeface="Constantia"/>
              </a:rPr>
              <a:t>,</a:t>
            </a:r>
            <a:r>
              <a:rPr sz="2600" dirty="0">
                <a:latin typeface="Constantia"/>
                <a:cs typeface="Constantia"/>
              </a:rPr>
              <a:t> </a:t>
            </a:r>
            <a:r>
              <a:rPr sz="2600" spc="-85" dirty="0">
                <a:latin typeface="Constantia"/>
                <a:cs typeface="Constantia"/>
              </a:rPr>
              <a:t>S</a:t>
            </a:r>
            <a:r>
              <a:rPr sz="2600" spc="-20" dirty="0">
                <a:latin typeface="Constantia"/>
                <a:cs typeface="Constantia"/>
              </a:rPr>
              <a:t>v</a:t>
            </a:r>
            <a:r>
              <a:rPr sz="2600" spc="-5" dirty="0">
                <a:latin typeface="宋体"/>
                <a:cs typeface="宋体"/>
              </a:rPr>
              <a:t>是属性</a:t>
            </a:r>
            <a:r>
              <a:rPr sz="2600" spc="-5" dirty="0">
                <a:latin typeface="Constantia"/>
                <a:cs typeface="Constantia"/>
              </a:rPr>
              <a:t>A</a:t>
            </a:r>
            <a:r>
              <a:rPr sz="2600" spc="-5" dirty="0">
                <a:latin typeface="宋体"/>
                <a:cs typeface="宋体"/>
              </a:rPr>
              <a:t>有</a:t>
            </a:r>
            <a:r>
              <a:rPr sz="2600" spc="-20" dirty="0">
                <a:latin typeface="Constantia"/>
                <a:cs typeface="Constantia"/>
              </a:rPr>
              <a:t>v</a:t>
            </a:r>
            <a:r>
              <a:rPr sz="2600" spc="-5" dirty="0">
                <a:latin typeface="宋体"/>
                <a:cs typeface="宋体"/>
              </a:rPr>
              <a:t>值的</a:t>
            </a:r>
            <a:r>
              <a:rPr sz="2600" spc="-20" dirty="0">
                <a:latin typeface="Constantia"/>
                <a:cs typeface="Constantia"/>
              </a:rPr>
              <a:t>S</a:t>
            </a:r>
            <a:r>
              <a:rPr sz="2600" spc="-5" dirty="0">
                <a:latin typeface="宋体"/>
                <a:cs typeface="宋体"/>
              </a:rPr>
              <a:t>子</a:t>
            </a:r>
            <a:r>
              <a:rPr sz="2600" dirty="0">
                <a:latin typeface="宋体"/>
                <a:cs typeface="宋体"/>
              </a:rPr>
              <a:t>集</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a:t>
            </a:r>
            <a:r>
              <a:rPr sz="2600" spc="-85" dirty="0">
                <a:latin typeface="Constantia"/>
                <a:cs typeface="Constantia"/>
              </a:rPr>
              <a:t>S</a:t>
            </a:r>
            <a:r>
              <a:rPr sz="2600" spc="-20" dirty="0">
                <a:latin typeface="Constantia"/>
                <a:cs typeface="Constantia"/>
              </a:rPr>
              <a:t>v</a:t>
            </a:r>
            <a:r>
              <a:rPr sz="2600" spc="-10" dirty="0">
                <a:latin typeface="Constantia"/>
                <a:cs typeface="Constantia"/>
              </a:rPr>
              <a:t>|</a:t>
            </a:r>
            <a:r>
              <a:rPr sz="2600" spc="-5" dirty="0">
                <a:latin typeface="宋体"/>
                <a:cs typeface="宋体"/>
              </a:rPr>
              <a:t>是</a:t>
            </a:r>
            <a:r>
              <a:rPr sz="2600" spc="-85" dirty="0">
                <a:latin typeface="Constantia"/>
                <a:cs typeface="Constantia"/>
              </a:rPr>
              <a:t>S</a:t>
            </a:r>
            <a:r>
              <a:rPr sz="2600" spc="-15" dirty="0">
                <a:latin typeface="Constantia"/>
                <a:cs typeface="Constantia"/>
              </a:rPr>
              <a:t>v</a:t>
            </a:r>
            <a:r>
              <a:rPr sz="2600" dirty="0">
                <a:latin typeface="Constantia"/>
                <a:cs typeface="Constantia"/>
              </a:rPr>
              <a:t> </a:t>
            </a:r>
            <a:r>
              <a:rPr sz="2600" spc="-5" dirty="0">
                <a:latin typeface="宋体"/>
                <a:cs typeface="宋体"/>
              </a:rPr>
              <a:t>中元素的个数；</a:t>
            </a:r>
            <a:r>
              <a:rPr sz="2600" spc="-10" dirty="0">
                <a:latin typeface="Constantia"/>
                <a:cs typeface="Constantia"/>
              </a:rPr>
              <a:t>|</a:t>
            </a:r>
            <a:r>
              <a:rPr sz="2600" spc="-20" dirty="0">
                <a:latin typeface="Constantia"/>
                <a:cs typeface="Constantia"/>
              </a:rPr>
              <a:t>S</a:t>
            </a:r>
            <a:r>
              <a:rPr sz="2600" spc="-10" dirty="0">
                <a:latin typeface="Constantia"/>
                <a:cs typeface="Constantia"/>
              </a:rPr>
              <a:t>|</a:t>
            </a:r>
            <a:r>
              <a:rPr sz="2600" spc="-5" dirty="0">
                <a:latin typeface="宋体"/>
                <a:cs typeface="宋体"/>
              </a:rPr>
              <a:t>是</a:t>
            </a:r>
            <a:r>
              <a:rPr sz="2600" spc="-20" dirty="0">
                <a:latin typeface="Constantia"/>
                <a:cs typeface="Constantia"/>
              </a:rPr>
              <a:t>S</a:t>
            </a:r>
            <a:r>
              <a:rPr sz="2600" spc="-5" dirty="0">
                <a:latin typeface="宋体"/>
                <a:cs typeface="宋体"/>
              </a:rPr>
              <a:t>中元素的个数</a:t>
            </a:r>
            <a:r>
              <a:rPr sz="2600" dirty="0">
                <a:latin typeface="宋体"/>
                <a:cs typeface="宋体"/>
              </a:rPr>
              <a:t>。</a:t>
            </a:r>
            <a:endParaRPr sz="2600">
              <a:latin typeface="宋体"/>
              <a:cs typeface="宋体"/>
            </a:endParaRPr>
          </a:p>
        </p:txBody>
      </p:sp>
      <p:sp>
        <p:nvSpPr>
          <p:cNvPr id="6" name="object 6"/>
          <p:cNvSpPr/>
          <p:nvPr/>
        </p:nvSpPr>
        <p:spPr>
          <a:xfrm>
            <a:off x="4448086" y="3807205"/>
            <a:ext cx="1022985" cy="0"/>
          </a:xfrm>
          <a:custGeom>
            <a:avLst/>
            <a:gdLst/>
            <a:ahLst/>
            <a:cxnLst/>
            <a:rect l="l" t="t" r="r" b="b"/>
            <a:pathLst>
              <a:path w="1022985">
                <a:moveTo>
                  <a:pt x="0" y="0"/>
                </a:moveTo>
                <a:lnTo>
                  <a:pt x="1022870" y="0"/>
                </a:lnTo>
              </a:path>
            </a:pathLst>
          </a:custGeom>
          <a:ln w="18338">
            <a:solidFill>
              <a:srgbClr val="000000"/>
            </a:solidFill>
          </a:ln>
        </p:spPr>
        <p:txBody>
          <a:bodyPr wrap="square" lIns="0" tIns="0" rIns="0" bIns="0" rtlCol="0"/>
          <a:lstStyle/>
          <a:p>
            <a:endParaRPr/>
          </a:p>
        </p:txBody>
      </p:sp>
      <p:sp>
        <p:nvSpPr>
          <p:cNvPr id="7" name="object 7"/>
          <p:cNvSpPr txBox="1"/>
          <p:nvPr/>
        </p:nvSpPr>
        <p:spPr>
          <a:xfrm>
            <a:off x="4546752" y="3867522"/>
            <a:ext cx="774700" cy="342900"/>
          </a:xfrm>
          <a:prstGeom prst="rect">
            <a:avLst/>
          </a:prstGeom>
        </p:spPr>
        <p:txBody>
          <a:bodyPr vert="horz" wrap="square" lIns="0" tIns="0" rIns="0" bIns="0" rtlCol="0">
            <a:spAutoFit/>
          </a:bodyPr>
          <a:lstStyle/>
          <a:p>
            <a:pPr marL="12700">
              <a:lnSpc>
                <a:spcPct val="100000"/>
              </a:lnSpc>
              <a:tabLst>
                <a:tab pos="268605" algn="l"/>
                <a:tab pos="697865" algn="l"/>
              </a:tabLst>
            </a:pPr>
            <a:r>
              <a:rPr sz="2500" spc="-5" dirty="0">
                <a:latin typeface="Times New Roman"/>
                <a:cs typeface="Times New Roman"/>
              </a:rPr>
              <a:t>|	</a:t>
            </a:r>
            <a:r>
              <a:rPr sz="2500" i="1" spc="-15" dirty="0">
                <a:latin typeface="Times New Roman"/>
                <a:cs typeface="Times New Roman"/>
              </a:rPr>
              <a:t>S	</a:t>
            </a:r>
            <a:r>
              <a:rPr sz="2500" spc="-5" dirty="0">
                <a:latin typeface="Times New Roman"/>
                <a:cs typeface="Times New Roman"/>
              </a:rPr>
              <a:t>|</a:t>
            </a:r>
            <a:endParaRPr sz="2500">
              <a:latin typeface="Times New Roman"/>
              <a:cs typeface="Times New Roman"/>
            </a:endParaRPr>
          </a:p>
        </p:txBody>
      </p:sp>
      <p:sp>
        <p:nvSpPr>
          <p:cNvPr id="8" name="object 8"/>
          <p:cNvSpPr txBox="1"/>
          <p:nvPr/>
        </p:nvSpPr>
        <p:spPr>
          <a:xfrm>
            <a:off x="4438306" y="3408849"/>
            <a:ext cx="991869" cy="342900"/>
          </a:xfrm>
          <a:prstGeom prst="rect">
            <a:avLst/>
          </a:prstGeom>
        </p:spPr>
        <p:txBody>
          <a:bodyPr vert="horz" wrap="square" lIns="0" tIns="0" rIns="0" bIns="0" rtlCol="0">
            <a:spAutoFit/>
          </a:bodyPr>
          <a:lstStyle/>
          <a:p>
            <a:pPr marL="12700">
              <a:lnSpc>
                <a:spcPct val="100000"/>
              </a:lnSpc>
              <a:tabLst>
                <a:tab pos="241935" algn="l"/>
                <a:tab pos="915035" algn="l"/>
              </a:tabLst>
            </a:pPr>
            <a:r>
              <a:rPr sz="2500" spc="-5" dirty="0">
                <a:latin typeface="Times New Roman"/>
                <a:cs typeface="Times New Roman"/>
              </a:rPr>
              <a:t>|	</a:t>
            </a:r>
            <a:r>
              <a:rPr sz="2500" i="1" spc="-20" dirty="0">
                <a:latin typeface="Times New Roman"/>
                <a:cs typeface="Times New Roman"/>
              </a:rPr>
              <a:t>C	</a:t>
            </a:r>
            <a:r>
              <a:rPr sz="2500" spc="-5" dirty="0">
                <a:latin typeface="Times New Roman"/>
                <a:cs typeface="Times New Roman"/>
              </a:rPr>
              <a:t>|</a:t>
            </a:r>
            <a:endParaRPr sz="2500">
              <a:latin typeface="Times New Roman"/>
              <a:cs typeface="Times New Roman"/>
            </a:endParaRPr>
          </a:p>
        </p:txBody>
      </p:sp>
      <p:sp>
        <p:nvSpPr>
          <p:cNvPr id="9" name="object 9"/>
          <p:cNvSpPr txBox="1"/>
          <p:nvPr/>
        </p:nvSpPr>
        <p:spPr>
          <a:xfrm>
            <a:off x="2627033" y="3614530"/>
            <a:ext cx="1541780" cy="401320"/>
          </a:xfrm>
          <a:prstGeom prst="rect">
            <a:avLst/>
          </a:prstGeom>
        </p:spPr>
        <p:txBody>
          <a:bodyPr vert="horz" wrap="square" lIns="0" tIns="0" rIns="0" bIns="0" rtlCol="0">
            <a:spAutoFit/>
          </a:bodyPr>
          <a:lstStyle/>
          <a:p>
            <a:pPr marL="12700">
              <a:lnSpc>
                <a:spcPct val="100000"/>
              </a:lnSpc>
              <a:tabLst>
                <a:tab pos="311150" algn="l"/>
                <a:tab pos="837565" algn="l"/>
                <a:tab pos="1020444" algn="l"/>
                <a:tab pos="1354455" algn="l"/>
              </a:tabLst>
            </a:pPr>
            <a:r>
              <a:rPr sz="2500" i="1" spc="-15" dirty="0">
                <a:latin typeface="Times New Roman"/>
                <a:cs typeface="Times New Roman"/>
              </a:rPr>
              <a:t>p	</a:t>
            </a:r>
            <a:r>
              <a:rPr sz="2500" spc="-10" dirty="0">
                <a:latin typeface="Times New Roman"/>
                <a:cs typeface="Times New Roman"/>
              </a:rPr>
              <a:t>(</a:t>
            </a:r>
            <a:r>
              <a:rPr sz="2500" spc="280" dirty="0">
                <a:latin typeface="Times New Roman"/>
                <a:cs typeface="Times New Roman"/>
              </a:rPr>
              <a:t> </a:t>
            </a:r>
            <a:r>
              <a:rPr sz="2500" i="1" spc="-15" dirty="0">
                <a:latin typeface="Times New Roman"/>
                <a:cs typeface="Times New Roman"/>
              </a:rPr>
              <a:t>S</a:t>
            </a:r>
            <a:r>
              <a:rPr sz="2500" i="1" dirty="0">
                <a:latin typeface="Times New Roman"/>
                <a:cs typeface="Times New Roman"/>
              </a:rPr>
              <a:t>	</a:t>
            </a:r>
            <a:r>
              <a:rPr sz="2175" i="1" baseline="-22988" dirty="0">
                <a:latin typeface="Times New Roman"/>
                <a:cs typeface="Times New Roman"/>
              </a:rPr>
              <a:t>i	</a:t>
            </a:r>
            <a:r>
              <a:rPr sz="2500" spc="-10" dirty="0">
                <a:latin typeface="Times New Roman"/>
                <a:cs typeface="Times New Roman"/>
              </a:rPr>
              <a:t>)</a:t>
            </a:r>
            <a:r>
              <a:rPr sz="2500" dirty="0">
                <a:latin typeface="Times New Roman"/>
                <a:cs typeface="Times New Roman"/>
              </a:rPr>
              <a:t>	</a:t>
            </a:r>
            <a:r>
              <a:rPr sz="2500" spc="-15" dirty="0">
                <a:latin typeface="Symbol"/>
                <a:cs typeface="Symbol"/>
              </a:rPr>
              <a:t></a:t>
            </a:r>
            <a:endParaRPr sz="2500">
              <a:latin typeface="Symbol"/>
              <a:cs typeface="Symbol"/>
            </a:endParaRPr>
          </a:p>
        </p:txBody>
      </p:sp>
      <p:sp>
        <p:nvSpPr>
          <p:cNvPr id="10" name="object 10"/>
          <p:cNvSpPr txBox="1"/>
          <p:nvPr/>
        </p:nvSpPr>
        <p:spPr>
          <a:xfrm>
            <a:off x="5052326" y="3594467"/>
            <a:ext cx="76835" cy="210820"/>
          </a:xfrm>
          <a:prstGeom prst="rect">
            <a:avLst/>
          </a:prstGeom>
        </p:spPr>
        <p:txBody>
          <a:bodyPr vert="horz" wrap="square" lIns="0" tIns="0" rIns="0" bIns="0" rtlCol="0">
            <a:spAutoFit/>
          </a:bodyPr>
          <a:lstStyle/>
          <a:p>
            <a:pPr marL="12700">
              <a:lnSpc>
                <a:spcPct val="100000"/>
              </a:lnSpc>
            </a:pPr>
            <a:r>
              <a:rPr sz="1450" i="1" dirty="0">
                <a:latin typeface="Times New Roman"/>
                <a:cs typeface="Times New Roman"/>
              </a:rPr>
              <a:t>i</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780" y="2159469"/>
            <a:ext cx="7645400" cy="695960"/>
          </a:xfrm>
          <a:prstGeom prst="rect">
            <a:avLst/>
          </a:prstGeom>
        </p:spPr>
        <p:txBody>
          <a:bodyPr vert="horz" wrap="square" lIns="0" tIns="0" rIns="0" bIns="0" rtlCol="0">
            <a:spAutoFit/>
          </a:bodyPr>
          <a:lstStyle/>
          <a:p>
            <a:pPr marL="12700" marR="5080" indent="609600">
              <a:lnSpc>
                <a:spcPct val="100000"/>
              </a:lnSpc>
            </a:pPr>
            <a:r>
              <a:rPr sz="2400" dirty="0">
                <a:latin typeface="宋体"/>
                <a:cs typeface="宋体"/>
              </a:rPr>
              <a:t>通过对分类问题一般方法的描述，可以看出分类问题 一般包括两个步骤：</a:t>
            </a:r>
            <a:endParaRPr sz="2400">
              <a:latin typeface="宋体"/>
              <a:cs typeface="宋体"/>
            </a:endParaRPr>
          </a:p>
        </p:txBody>
      </p:sp>
      <p:sp>
        <p:nvSpPr>
          <p:cNvPr id="3" name="object 3"/>
          <p:cNvSpPr txBox="1"/>
          <p:nvPr/>
        </p:nvSpPr>
        <p:spPr>
          <a:xfrm>
            <a:off x="1015580" y="3256750"/>
            <a:ext cx="6121400" cy="1793239"/>
          </a:xfrm>
          <a:prstGeom prst="rect">
            <a:avLst/>
          </a:prstGeom>
        </p:spPr>
        <p:txBody>
          <a:bodyPr vert="horz" wrap="square" lIns="0" tIns="0" rIns="0" bIns="0" rtlCol="0">
            <a:spAutoFit/>
          </a:bodyPr>
          <a:lstStyle/>
          <a:p>
            <a:pPr marL="12700" marR="614680">
              <a:lnSpc>
                <a:spcPct val="100000"/>
              </a:lnSpc>
            </a:pPr>
            <a:r>
              <a:rPr sz="2400" spc="-10" dirty="0">
                <a:latin typeface="Constantia"/>
                <a:cs typeface="Constantia"/>
              </a:rPr>
              <a:t>1</a:t>
            </a:r>
            <a:r>
              <a:rPr sz="2400" spc="-10" dirty="0">
                <a:latin typeface="宋体"/>
                <a:cs typeface="宋体"/>
              </a:rPr>
              <a:t>、模型构建（归纳） 通过对训练集合的归纳，建立分类模型。</a:t>
            </a:r>
            <a:endParaRPr sz="2400">
              <a:latin typeface="宋体"/>
              <a:cs typeface="宋体"/>
            </a:endParaRPr>
          </a:p>
          <a:p>
            <a:pPr>
              <a:lnSpc>
                <a:spcPct val="100000"/>
              </a:lnSpc>
              <a:spcBef>
                <a:spcPts val="5"/>
              </a:spcBef>
            </a:pPr>
            <a:endParaRPr sz="2500">
              <a:latin typeface="Times New Roman"/>
              <a:cs typeface="Times New Roman"/>
            </a:endParaRPr>
          </a:p>
          <a:p>
            <a:pPr marL="12700" marR="5080">
              <a:lnSpc>
                <a:spcPct val="100000"/>
              </a:lnSpc>
            </a:pPr>
            <a:r>
              <a:rPr sz="2400" dirty="0">
                <a:latin typeface="Constantia"/>
                <a:cs typeface="Constantia"/>
              </a:rPr>
              <a:t>2</a:t>
            </a:r>
            <a:r>
              <a:rPr sz="2400" dirty="0">
                <a:latin typeface="宋体"/>
                <a:cs typeface="宋体"/>
              </a:rPr>
              <a:t>、预测应用（推论） 根据建立的分类模型，对测试集合进行测试。</a:t>
            </a:r>
            <a:endParaRPr sz="2400">
              <a:latin typeface="宋体"/>
              <a:cs typeface="宋体"/>
            </a:endParaRPr>
          </a:p>
        </p:txBody>
      </p:sp>
      <p:sp>
        <p:nvSpPr>
          <p:cNvPr id="4" name="object 4"/>
          <p:cNvSpPr txBox="1"/>
          <p:nvPr/>
        </p:nvSpPr>
        <p:spPr>
          <a:xfrm>
            <a:off x="524827" y="711832"/>
            <a:ext cx="1931035" cy="661035"/>
          </a:xfrm>
          <a:prstGeom prst="rect">
            <a:avLst/>
          </a:prstGeom>
        </p:spPr>
        <p:txBody>
          <a:bodyPr vert="horz" wrap="square" lIns="0" tIns="0" rIns="0" bIns="0" rtlCol="0">
            <a:spAutoFit/>
          </a:bodyPr>
          <a:lstStyle/>
          <a:p>
            <a:pPr marL="12700">
              <a:lnSpc>
                <a:spcPct val="100000"/>
              </a:lnSpc>
            </a:pPr>
            <a:r>
              <a:rPr sz="5000" spc="-5" dirty="0">
                <a:solidFill>
                  <a:srgbClr val="004646"/>
                </a:solidFill>
                <a:latin typeface="微软雅黑"/>
                <a:cs typeface="微软雅黑"/>
              </a:rPr>
              <a:t>决策</a:t>
            </a:r>
            <a:r>
              <a:rPr sz="5000" dirty="0">
                <a:solidFill>
                  <a:srgbClr val="004646"/>
                </a:solidFill>
                <a:latin typeface="微软雅黑"/>
                <a:cs typeface="微软雅黑"/>
              </a:rPr>
              <a:t>树</a:t>
            </a:r>
            <a:endParaRPr sz="5000">
              <a:latin typeface="微软雅黑"/>
              <a:cs typeface="微软雅黑"/>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243964" y="821689"/>
          <a:ext cx="7056118" cy="5852156"/>
        </p:xfrm>
        <a:graphic>
          <a:graphicData uri="http://schemas.openxmlformats.org/drawingml/2006/table">
            <a:tbl>
              <a:tblPr firstRow="1" bandRow="1">
                <a:tableStyleId>{2D5ABB26-0587-4C30-8999-92F81FD0307C}</a:tableStyleId>
              </a:tblPr>
              <a:tblGrid>
                <a:gridCol w="798194"/>
                <a:gridCol w="868680"/>
                <a:gridCol w="952500"/>
                <a:gridCol w="953770"/>
                <a:gridCol w="1071879"/>
                <a:gridCol w="2411095"/>
              </a:tblGrid>
              <a:tr h="365760">
                <a:tc>
                  <a:txBody>
                    <a:bodyPr/>
                    <a:lstStyle/>
                    <a:p>
                      <a:pPr marL="76200">
                        <a:lnSpc>
                          <a:spcPct val="100000"/>
                        </a:lnSpc>
                      </a:pPr>
                      <a:r>
                        <a:rPr sz="1800" dirty="0">
                          <a:solidFill>
                            <a:srgbClr val="FFFFFF"/>
                          </a:solidFill>
                          <a:latin typeface="宋体"/>
                          <a:cs typeface="宋体"/>
                        </a:rPr>
                        <a:t>计数</a:t>
                      </a:r>
                      <a:endParaRPr sz="18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800" dirty="0">
                          <a:solidFill>
                            <a:srgbClr val="FFFFFF"/>
                          </a:solidFill>
                          <a:latin typeface="宋体"/>
                          <a:cs typeface="宋体"/>
                        </a:rPr>
                        <a:t>年龄</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dirty="0">
                          <a:solidFill>
                            <a:srgbClr val="FFFFFF"/>
                          </a:solidFill>
                          <a:latin typeface="宋体"/>
                          <a:cs typeface="宋体"/>
                        </a:rPr>
                        <a:t>收入</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dirty="0">
                          <a:solidFill>
                            <a:srgbClr val="FFFFFF"/>
                          </a:solidFill>
                          <a:latin typeface="宋体"/>
                          <a:cs typeface="宋体"/>
                        </a:rPr>
                        <a:t>学生</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dirty="0">
                          <a:solidFill>
                            <a:srgbClr val="FFFFFF"/>
                          </a:solidFill>
                          <a:latin typeface="宋体"/>
                          <a:cs typeface="宋体"/>
                        </a:rPr>
                        <a:t>信誉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b="1" spc="10" dirty="0">
                          <a:solidFill>
                            <a:srgbClr val="FFFFFF"/>
                          </a:solidFill>
                          <a:latin typeface="宋体"/>
                          <a:cs typeface="宋体"/>
                        </a:rPr>
                        <a:t>归类：买计算机</a:t>
                      </a:r>
                      <a:r>
                        <a:rPr sz="1800" b="1" dirty="0">
                          <a:solidFill>
                            <a:srgbClr val="FFFFFF"/>
                          </a:solidFill>
                          <a:latin typeface="宋体"/>
                          <a:cs typeface="宋体"/>
                        </a:rPr>
                        <a:t>？</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60</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63</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1 </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07051" y="641261"/>
            <a:ext cx="3683000" cy="5472430"/>
          </a:xfrm>
          <a:prstGeom prst="rect">
            <a:avLst/>
          </a:prstGeom>
        </p:spPr>
        <p:txBody>
          <a:bodyPr vert="horz" wrap="square" lIns="0" tIns="0" rIns="0" bIns="0" rtlCol="0">
            <a:spAutoFit/>
          </a:bodyPr>
          <a:lstStyle/>
          <a:p>
            <a:pPr marL="12700" indent="75565">
              <a:lnSpc>
                <a:spcPct val="100000"/>
              </a:lnSpc>
            </a:pPr>
            <a:r>
              <a:rPr sz="2400" dirty="0">
                <a:latin typeface="宋体"/>
                <a:cs typeface="宋体"/>
              </a:rPr>
              <a:t>第</a:t>
            </a:r>
            <a:r>
              <a:rPr sz="2400" spc="-10" dirty="0">
                <a:latin typeface="Constantia"/>
                <a:cs typeface="Constantia"/>
              </a:rPr>
              <a:t>1</a:t>
            </a:r>
            <a:r>
              <a:rPr sz="2400" spc="-10" dirty="0">
                <a:latin typeface="宋体"/>
                <a:cs typeface="宋体"/>
              </a:rPr>
              <a:t>步计算决策属性的熵</a:t>
            </a:r>
            <a:endParaRPr sz="2400">
              <a:latin typeface="宋体"/>
              <a:cs typeface="宋体"/>
            </a:endParaRPr>
          </a:p>
          <a:p>
            <a:pPr>
              <a:lnSpc>
                <a:spcPct val="100000"/>
              </a:lnSpc>
              <a:spcBef>
                <a:spcPts val="29"/>
              </a:spcBef>
            </a:pPr>
            <a:endParaRPr sz="2400">
              <a:latin typeface="Times New Roman"/>
              <a:cs typeface="Times New Roman"/>
            </a:endParaRPr>
          </a:p>
          <a:p>
            <a:pPr marL="12700" marR="5080">
              <a:lnSpc>
                <a:spcPct val="100000"/>
              </a:lnSpc>
            </a:pPr>
            <a:r>
              <a:rPr sz="2400" dirty="0">
                <a:latin typeface="宋体"/>
                <a:cs typeface="宋体"/>
              </a:rPr>
              <a:t>决策属性“买计算机？”。 该属性分两类：买</a:t>
            </a:r>
            <a:r>
              <a:rPr sz="2400" spc="-10" dirty="0">
                <a:latin typeface="Constantia"/>
                <a:cs typeface="Constantia"/>
              </a:rPr>
              <a:t>/</a:t>
            </a:r>
            <a:r>
              <a:rPr sz="2400" spc="-10" dirty="0">
                <a:latin typeface="宋体"/>
                <a:cs typeface="宋体"/>
              </a:rPr>
              <a:t>不买</a:t>
            </a:r>
            <a:endParaRPr sz="2400">
              <a:latin typeface="宋体"/>
              <a:cs typeface="宋体"/>
            </a:endParaRPr>
          </a:p>
          <a:p>
            <a:pPr>
              <a:lnSpc>
                <a:spcPct val="100000"/>
              </a:lnSpc>
              <a:spcBef>
                <a:spcPts val="5"/>
              </a:spcBef>
            </a:pPr>
            <a:endParaRPr sz="2500">
              <a:latin typeface="Times New Roman"/>
              <a:cs typeface="Times New Roman"/>
            </a:endParaRPr>
          </a:p>
          <a:p>
            <a:pPr marL="12700">
              <a:lnSpc>
                <a:spcPct val="100000"/>
              </a:lnSpc>
            </a:pPr>
            <a:r>
              <a:rPr sz="2400" spc="-10" dirty="0">
                <a:latin typeface="Constantia"/>
                <a:cs typeface="Constantia"/>
              </a:rPr>
              <a:t>|C1|(</a:t>
            </a:r>
            <a:r>
              <a:rPr sz="2400" spc="-10" dirty="0">
                <a:latin typeface="宋体"/>
                <a:cs typeface="宋体"/>
              </a:rPr>
              <a:t>买</a:t>
            </a:r>
            <a:r>
              <a:rPr sz="2400" spc="-15" dirty="0">
                <a:latin typeface="Constantia"/>
                <a:cs typeface="Constantia"/>
              </a:rPr>
              <a:t>)=</a:t>
            </a:r>
            <a:r>
              <a:rPr sz="2400" spc="-25" dirty="0">
                <a:latin typeface="Constantia"/>
                <a:cs typeface="Constantia"/>
              </a:rPr>
              <a:t>6</a:t>
            </a:r>
            <a:r>
              <a:rPr sz="2400" spc="-15" dirty="0">
                <a:latin typeface="Constantia"/>
                <a:cs typeface="Constantia"/>
              </a:rPr>
              <a:t>41</a:t>
            </a:r>
            <a:endParaRPr sz="2400">
              <a:latin typeface="Constantia"/>
              <a:cs typeface="Constantia"/>
            </a:endParaRPr>
          </a:p>
          <a:p>
            <a:pPr marL="12700">
              <a:lnSpc>
                <a:spcPct val="100000"/>
              </a:lnSpc>
            </a:pPr>
            <a:r>
              <a:rPr sz="2400" spc="-10" dirty="0">
                <a:latin typeface="Constantia"/>
                <a:cs typeface="Constantia"/>
              </a:rPr>
              <a:t>|C2|</a:t>
            </a:r>
            <a:r>
              <a:rPr sz="2400" spc="-10" dirty="0">
                <a:latin typeface="宋体"/>
                <a:cs typeface="宋体"/>
              </a:rPr>
              <a:t>（不买）</a:t>
            </a:r>
            <a:r>
              <a:rPr sz="2400" spc="-15" dirty="0">
                <a:latin typeface="Constantia"/>
                <a:cs typeface="Constantia"/>
              </a:rPr>
              <a:t>= 3</a:t>
            </a:r>
            <a:r>
              <a:rPr sz="2400" spc="-65" dirty="0">
                <a:latin typeface="Constantia"/>
                <a:cs typeface="Constantia"/>
              </a:rPr>
              <a:t>8</a:t>
            </a:r>
            <a:r>
              <a:rPr sz="2400" spc="-15" dirty="0">
                <a:latin typeface="Constantia"/>
                <a:cs typeface="Constantia"/>
              </a:rPr>
              <a:t>3</a:t>
            </a:r>
            <a:endParaRPr sz="2400">
              <a:latin typeface="Constantia"/>
              <a:cs typeface="Constantia"/>
            </a:endParaRPr>
          </a:p>
          <a:p>
            <a:pPr marL="12700">
              <a:lnSpc>
                <a:spcPct val="100000"/>
              </a:lnSpc>
            </a:pPr>
            <a:r>
              <a:rPr sz="2400" spc="-15" dirty="0">
                <a:latin typeface="Constantia"/>
                <a:cs typeface="Constantia"/>
              </a:rPr>
              <a:t>|D|=|C</a:t>
            </a:r>
            <a:r>
              <a:rPr sz="2400" spc="-10" dirty="0">
                <a:latin typeface="Constantia"/>
                <a:cs typeface="Constantia"/>
              </a:rPr>
              <a:t>1|+|C2|=1</a:t>
            </a:r>
            <a:r>
              <a:rPr sz="2400" spc="-55" dirty="0">
                <a:latin typeface="Constantia"/>
                <a:cs typeface="Constantia"/>
              </a:rPr>
              <a:t>0</a:t>
            </a:r>
            <a:r>
              <a:rPr sz="2400" dirty="0">
                <a:latin typeface="Constantia"/>
                <a:cs typeface="Constantia"/>
              </a:rPr>
              <a:t>2</a:t>
            </a:r>
            <a:r>
              <a:rPr sz="2400" spc="-15" dirty="0">
                <a:latin typeface="Constantia"/>
                <a:cs typeface="Constantia"/>
              </a:rPr>
              <a:t>4</a:t>
            </a:r>
            <a:endParaRPr sz="2400">
              <a:latin typeface="Constantia"/>
              <a:cs typeface="Constantia"/>
            </a:endParaRPr>
          </a:p>
          <a:p>
            <a:pPr>
              <a:lnSpc>
                <a:spcPct val="100000"/>
              </a:lnSpc>
              <a:spcBef>
                <a:spcPts val="5"/>
              </a:spcBef>
            </a:pPr>
            <a:endParaRPr sz="2500">
              <a:latin typeface="Times New Roman"/>
              <a:cs typeface="Times New Roman"/>
            </a:endParaRPr>
          </a:p>
          <a:p>
            <a:pPr marL="12700" marR="208915">
              <a:lnSpc>
                <a:spcPct val="100000"/>
              </a:lnSpc>
            </a:pPr>
            <a:r>
              <a:rPr sz="2400" spc="-15" dirty="0">
                <a:latin typeface="Constantia"/>
                <a:cs typeface="Constantia"/>
              </a:rPr>
              <a:t>P1=</a:t>
            </a:r>
            <a:r>
              <a:rPr sz="2400" spc="-25" dirty="0">
                <a:latin typeface="Constantia"/>
                <a:cs typeface="Constantia"/>
              </a:rPr>
              <a:t>6</a:t>
            </a:r>
            <a:r>
              <a:rPr sz="2400" spc="-10" dirty="0">
                <a:latin typeface="Constantia"/>
                <a:cs typeface="Constantia"/>
              </a:rPr>
              <a:t>41/1</a:t>
            </a:r>
            <a:r>
              <a:rPr sz="2400" spc="-55" dirty="0">
                <a:latin typeface="Constantia"/>
                <a:cs typeface="Constantia"/>
              </a:rPr>
              <a:t>0</a:t>
            </a:r>
            <a:r>
              <a:rPr sz="2400" dirty="0">
                <a:latin typeface="Constantia"/>
                <a:cs typeface="Constantia"/>
              </a:rPr>
              <a:t>2</a:t>
            </a:r>
            <a:r>
              <a:rPr sz="2400" spc="-15" dirty="0">
                <a:latin typeface="Constantia"/>
                <a:cs typeface="Constantia"/>
              </a:rPr>
              <a:t>4=0.</a:t>
            </a:r>
            <a:r>
              <a:rPr sz="2400" spc="-40" dirty="0">
                <a:latin typeface="Constantia"/>
                <a:cs typeface="Constantia"/>
              </a:rPr>
              <a:t>6</a:t>
            </a:r>
            <a:r>
              <a:rPr sz="2400" dirty="0">
                <a:latin typeface="Constantia"/>
                <a:cs typeface="Constantia"/>
              </a:rPr>
              <a:t>26</a:t>
            </a:r>
            <a:r>
              <a:rPr sz="2400" spc="-15" dirty="0">
                <a:latin typeface="Constantia"/>
                <a:cs typeface="Constantia"/>
              </a:rPr>
              <a:t>0</a:t>
            </a:r>
            <a:r>
              <a:rPr sz="2400" spc="-10" dirty="0">
                <a:latin typeface="Constantia"/>
                <a:cs typeface="Constantia"/>
              </a:rPr>
              <a:t> P</a:t>
            </a:r>
            <a:r>
              <a:rPr sz="2400" dirty="0">
                <a:latin typeface="Constantia"/>
                <a:cs typeface="Constantia"/>
              </a:rPr>
              <a:t>2</a:t>
            </a:r>
            <a:r>
              <a:rPr sz="2400" spc="-15" dirty="0">
                <a:latin typeface="Constantia"/>
                <a:cs typeface="Constantia"/>
              </a:rPr>
              <a:t>=3</a:t>
            </a:r>
            <a:r>
              <a:rPr sz="2400" spc="-65" dirty="0">
                <a:latin typeface="Constantia"/>
                <a:cs typeface="Constantia"/>
              </a:rPr>
              <a:t>8</a:t>
            </a:r>
            <a:r>
              <a:rPr sz="2400" spc="-10" dirty="0">
                <a:latin typeface="Constantia"/>
                <a:cs typeface="Constantia"/>
              </a:rPr>
              <a:t>3/1</a:t>
            </a:r>
            <a:r>
              <a:rPr sz="2400" spc="-55" dirty="0">
                <a:latin typeface="Constantia"/>
                <a:cs typeface="Constantia"/>
              </a:rPr>
              <a:t>0</a:t>
            </a:r>
            <a:r>
              <a:rPr sz="2400" dirty="0">
                <a:latin typeface="Constantia"/>
                <a:cs typeface="Constantia"/>
              </a:rPr>
              <a:t>2</a:t>
            </a:r>
            <a:r>
              <a:rPr sz="2400" spc="-15" dirty="0">
                <a:latin typeface="Constantia"/>
                <a:cs typeface="Constantia"/>
              </a:rPr>
              <a:t>4=0.</a:t>
            </a:r>
            <a:r>
              <a:rPr sz="2400" spc="-40" dirty="0">
                <a:latin typeface="Constantia"/>
                <a:cs typeface="Constantia"/>
              </a:rPr>
              <a:t>3</a:t>
            </a:r>
            <a:r>
              <a:rPr sz="2400" spc="-180" dirty="0">
                <a:latin typeface="Constantia"/>
                <a:cs typeface="Constantia"/>
              </a:rPr>
              <a:t>7</a:t>
            </a:r>
            <a:r>
              <a:rPr sz="2400" spc="-15" dirty="0">
                <a:latin typeface="Constantia"/>
                <a:cs typeface="Constantia"/>
              </a:rPr>
              <a:t>40</a:t>
            </a:r>
            <a:endParaRPr sz="2400">
              <a:latin typeface="Constantia"/>
              <a:cs typeface="Constantia"/>
            </a:endParaRPr>
          </a:p>
          <a:p>
            <a:pPr>
              <a:lnSpc>
                <a:spcPct val="100000"/>
              </a:lnSpc>
              <a:spcBef>
                <a:spcPts val="5"/>
              </a:spcBef>
            </a:pPr>
            <a:endParaRPr sz="2500">
              <a:latin typeface="Times New Roman"/>
              <a:cs typeface="Times New Roman"/>
            </a:endParaRPr>
          </a:p>
          <a:p>
            <a:pPr marL="12700">
              <a:lnSpc>
                <a:spcPct val="100000"/>
              </a:lnSpc>
            </a:pPr>
            <a:r>
              <a:rPr sz="2400" dirty="0">
                <a:latin typeface="Constantia"/>
                <a:cs typeface="Constantia"/>
              </a:rPr>
              <a:t>H</a:t>
            </a:r>
            <a:r>
              <a:rPr sz="2400" spc="-15" dirty="0">
                <a:latin typeface="Constantia"/>
                <a:cs typeface="Constantia"/>
              </a:rPr>
              <a:t>(D)=-P1</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325" baseline="-17921" dirty="0">
                <a:latin typeface="Constantia"/>
                <a:cs typeface="Constantia"/>
              </a:rPr>
              <a:t>2</a:t>
            </a:r>
            <a:r>
              <a:rPr sz="2400" spc="-15" dirty="0">
                <a:latin typeface="Constantia"/>
                <a:cs typeface="Constantia"/>
              </a:rPr>
              <a:t>P1</a:t>
            </a:r>
            <a:r>
              <a:rPr sz="2400" dirty="0">
                <a:latin typeface="Constantia"/>
                <a:cs typeface="Constantia"/>
              </a:rPr>
              <a:t>-</a:t>
            </a:r>
            <a:r>
              <a:rPr sz="2400" spc="-15" dirty="0">
                <a:latin typeface="Constantia"/>
                <a:cs typeface="Constantia"/>
              </a:rPr>
              <a:t>P</a:t>
            </a:r>
            <a:r>
              <a:rPr sz="2400" dirty="0">
                <a:latin typeface="Constantia"/>
                <a:cs typeface="Constantia"/>
              </a:rPr>
              <a:t>2</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325" baseline="-17921" dirty="0">
                <a:latin typeface="Constantia"/>
                <a:cs typeface="Constantia"/>
              </a:rPr>
              <a:t>2</a:t>
            </a:r>
            <a:r>
              <a:rPr sz="2400" spc="-15" dirty="0">
                <a:latin typeface="Constantia"/>
                <a:cs typeface="Constantia"/>
              </a:rPr>
              <a:t>P</a:t>
            </a:r>
            <a:r>
              <a:rPr sz="2400" dirty="0">
                <a:latin typeface="Constantia"/>
                <a:cs typeface="Constantia"/>
              </a:rPr>
              <a:t>2</a:t>
            </a:r>
            <a:endParaRPr sz="2400">
              <a:latin typeface="Constantia"/>
              <a:cs typeface="Constantia"/>
            </a:endParaRPr>
          </a:p>
          <a:p>
            <a:pPr marL="317500">
              <a:lnSpc>
                <a:spcPct val="100000"/>
              </a:lnSpc>
            </a:pPr>
            <a:r>
              <a:rPr sz="2400" spc="-15" dirty="0">
                <a:latin typeface="Constantia"/>
                <a:cs typeface="Constantia"/>
              </a:rPr>
              <a:t>=-(P1</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325" baseline="-17921" dirty="0">
                <a:latin typeface="Constantia"/>
                <a:cs typeface="Constantia"/>
              </a:rPr>
              <a:t>2</a:t>
            </a:r>
            <a:r>
              <a:rPr sz="2400" spc="-15" dirty="0">
                <a:latin typeface="Constantia"/>
                <a:cs typeface="Constantia"/>
              </a:rPr>
              <a:t>P1+P</a:t>
            </a:r>
            <a:r>
              <a:rPr sz="2400" dirty="0">
                <a:latin typeface="Constantia"/>
                <a:cs typeface="Constantia"/>
              </a:rPr>
              <a:t>2</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325" baseline="-17921" dirty="0">
                <a:latin typeface="Constantia"/>
                <a:cs typeface="Constantia"/>
              </a:rPr>
              <a:t>2</a:t>
            </a:r>
            <a:r>
              <a:rPr sz="2400" spc="-15" dirty="0">
                <a:latin typeface="Constantia"/>
                <a:cs typeface="Constantia"/>
              </a:rPr>
              <a:t>P</a:t>
            </a:r>
            <a:r>
              <a:rPr sz="2400" dirty="0">
                <a:latin typeface="Constantia"/>
                <a:cs typeface="Constantia"/>
              </a:rPr>
              <a:t>2</a:t>
            </a:r>
            <a:r>
              <a:rPr sz="2400" spc="-10" dirty="0">
                <a:latin typeface="Constantia"/>
                <a:cs typeface="Constantia"/>
              </a:rPr>
              <a:t>)</a:t>
            </a:r>
            <a:endParaRPr sz="2400">
              <a:latin typeface="Constantia"/>
              <a:cs typeface="Constantia"/>
            </a:endParaRPr>
          </a:p>
          <a:p>
            <a:pPr marL="317500">
              <a:lnSpc>
                <a:spcPct val="100000"/>
              </a:lnSpc>
            </a:pPr>
            <a:r>
              <a:rPr sz="2400" spc="-15" dirty="0">
                <a:latin typeface="Constantia"/>
                <a:cs typeface="Constantia"/>
              </a:rPr>
              <a:t>=0.</a:t>
            </a:r>
            <a:r>
              <a:rPr sz="2400" spc="-20" dirty="0">
                <a:latin typeface="Constantia"/>
                <a:cs typeface="Constantia"/>
              </a:rPr>
              <a:t>9</a:t>
            </a:r>
            <a:r>
              <a:rPr sz="2400" spc="-15" dirty="0">
                <a:latin typeface="Constantia"/>
                <a:cs typeface="Constantia"/>
              </a:rPr>
              <a:t>5</a:t>
            </a:r>
            <a:r>
              <a:rPr sz="2400" spc="-40" dirty="0">
                <a:latin typeface="Constantia"/>
                <a:cs typeface="Constantia"/>
              </a:rPr>
              <a:t>3</a:t>
            </a:r>
            <a:r>
              <a:rPr sz="2400" dirty="0">
                <a:latin typeface="Constantia"/>
                <a:cs typeface="Constantia"/>
              </a:rPr>
              <a:t>7</a:t>
            </a:r>
            <a:endParaRPr sz="2400">
              <a:latin typeface="Constantia"/>
              <a:cs typeface="Constantia"/>
            </a:endParaRPr>
          </a:p>
        </p:txBody>
      </p:sp>
      <p:sp>
        <p:nvSpPr>
          <p:cNvPr id="4" name="object 4"/>
          <p:cNvSpPr/>
          <p:nvPr/>
        </p:nvSpPr>
        <p:spPr>
          <a:xfrm>
            <a:off x="5268467" y="6196584"/>
            <a:ext cx="2855976" cy="6553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58942" y="6187059"/>
            <a:ext cx="2875280" cy="671195"/>
          </a:xfrm>
          <a:custGeom>
            <a:avLst/>
            <a:gdLst/>
            <a:ahLst/>
            <a:cxnLst/>
            <a:rect l="l" t="t" r="r" b="b"/>
            <a:pathLst>
              <a:path w="2875279" h="671195">
                <a:moveTo>
                  <a:pt x="2875026" y="670940"/>
                </a:moveTo>
                <a:lnTo>
                  <a:pt x="0" y="670940"/>
                </a:lnTo>
                <a:lnTo>
                  <a:pt x="0" y="0"/>
                </a:lnTo>
                <a:lnTo>
                  <a:pt x="2875026" y="0"/>
                </a:lnTo>
                <a:lnTo>
                  <a:pt x="2875026" y="4762"/>
                </a:lnTo>
                <a:lnTo>
                  <a:pt x="9525" y="4762"/>
                </a:lnTo>
                <a:lnTo>
                  <a:pt x="4762" y="9525"/>
                </a:lnTo>
                <a:lnTo>
                  <a:pt x="9525" y="9525"/>
                </a:lnTo>
                <a:lnTo>
                  <a:pt x="9525" y="664844"/>
                </a:lnTo>
                <a:lnTo>
                  <a:pt x="4762" y="664844"/>
                </a:lnTo>
                <a:lnTo>
                  <a:pt x="9525" y="669607"/>
                </a:lnTo>
                <a:lnTo>
                  <a:pt x="2875026" y="669607"/>
                </a:lnTo>
                <a:lnTo>
                  <a:pt x="2875026" y="670940"/>
                </a:lnTo>
                <a:close/>
              </a:path>
              <a:path w="2875279" h="671195">
                <a:moveTo>
                  <a:pt x="9525" y="9525"/>
                </a:moveTo>
                <a:lnTo>
                  <a:pt x="4762" y="9525"/>
                </a:lnTo>
                <a:lnTo>
                  <a:pt x="9525" y="4762"/>
                </a:lnTo>
                <a:lnTo>
                  <a:pt x="9525" y="9525"/>
                </a:lnTo>
                <a:close/>
              </a:path>
              <a:path w="2875279" h="671195">
                <a:moveTo>
                  <a:pt x="2865501" y="9525"/>
                </a:moveTo>
                <a:lnTo>
                  <a:pt x="9525" y="9525"/>
                </a:lnTo>
                <a:lnTo>
                  <a:pt x="9525" y="4762"/>
                </a:lnTo>
                <a:lnTo>
                  <a:pt x="2865501" y="4762"/>
                </a:lnTo>
                <a:lnTo>
                  <a:pt x="2865501" y="9525"/>
                </a:lnTo>
                <a:close/>
              </a:path>
              <a:path w="2875279" h="671195">
                <a:moveTo>
                  <a:pt x="2865501" y="669607"/>
                </a:moveTo>
                <a:lnTo>
                  <a:pt x="2865501" y="4762"/>
                </a:lnTo>
                <a:lnTo>
                  <a:pt x="2870263" y="9525"/>
                </a:lnTo>
                <a:lnTo>
                  <a:pt x="2875026" y="9525"/>
                </a:lnTo>
                <a:lnTo>
                  <a:pt x="2875026" y="664844"/>
                </a:lnTo>
                <a:lnTo>
                  <a:pt x="2870263" y="664844"/>
                </a:lnTo>
                <a:lnTo>
                  <a:pt x="2865501" y="669607"/>
                </a:lnTo>
                <a:close/>
              </a:path>
              <a:path w="2875279" h="671195">
                <a:moveTo>
                  <a:pt x="2875026" y="9525"/>
                </a:moveTo>
                <a:lnTo>
                  <a:pt x="2870263" y="9525"/>
                </a:lnTo>
                <a:lnTo>
                  <a:pt x="2865501" y="4762"/>
                </a:lnTo>
                <a:lnTo>
                  <a:pt x="2875026" y="4762"/>
                </a:lnTo>
                <a:lnTo>
                  <a:pt x="2875026" y="9525"/>
                </a:lnTo>
                <a:close/>
              </a:path>
              <a:path w="2875279" h="671195">
                <a:moveTo>
                  <a:pt x="9525" y="669607"/>
                </a:moveTo>
                <a:lnTo>
                  <a:pt x="4762" y="664844"/>
                </a:lnTo>
                <a:lnTo>
                  <a:pt x="9525" y="664844"/>
                </a:lnTo>
                <a:lnTo>
                  <a:pt x="9525" y="669607"/>
                </a:lnTo>
                <a:close/>
              </a:path>
              <a:path w="2875279" h="671195">
                <a:moveTo>
                  <a:pt x="2865501" y="669607"/>
                </a:moveTo>
                <a:lnTo>
                  <a:pt x="9525" y="669607"/>
                </a:lnTo>
                <a:lnTo>
                  <a:pt x="9525" y="664844"/>
                </a:lnTo>
                <a:lnTo>
                  <a:pt x="2865501" y="664844"/>
                </a:lnTo>
                <a:lnTo>
                  <a:pt x="2865501" y="669607"/>
                </a:lnTo>
                <a:close/>
              </a:path>
              <a:path w="2875279" h="671195">
                <a:moveTo>
                  <a:pt x="2875026" y="669607"/>
                </a:moveTo>
                <a:lnTo>
                  <a:pt x="2865501" y="669607"/>
                </a:lnTo>
                <a:lnTo>
                  <a:pt x="2870263" y="664844"/>
                </a:lnTo>
                <a:lnTo>
                  <a:pt x="2875026" y="664844"/>
                </a:lnTo>
                <a:lnTo>
                  <a:pt x="2875026" y="669607"/>
                </a:lnTo>
                <a:close/>
              </a:path>
            </a:pathLst>
          </a:custGeom>
          <a:solidFill>
            <a:srgbClr val="000000"/>
          </a:solidFill>
        </p:spPr>
        <p:txBody>
          <a:bodyPr wrap="square" lIns="0" tIns="0" rIns="0" bIns="0" rtlCol="0"/>
          <a:lstStyle/>
          <a:p>
            <a:endParaRPr/>
          </a:p>
        </p:txBody>
      </p:sp>
      <p:graphicFrame>
        <p:nvGraphicFramePr>
          <p:cNvPr id="2" name="object 2"/>
          <p:cNvGraphicFramePr>
            <a:graphicFrameLocks noGrp="1"/>
          </p:cNvGraphicFramePr>
          <p:nvPr/>
        </p:nvGraphicFramePr>
        <p:xfrm>
          <a:off x="164592" y="796201"/>
          <a:ext cx="4537073" cy="5290818"/>
        </p:xfrm>
        <a:graphic>
          <a:graphicData uri="http://schemas.openxmlformats.org/drawingml/2006/table">
            <a:tbl>
              <a:tblPr firstRow="1" bandRow="1">
                <a:tableStyleId>{2D5ABB26-0587-4C30-8999-92F81FD0307C}</a:tableStyleId>
              </a:tblPr>
              <a:tblGrid>
                <a:gridCol w="512445"/>
                <a:gridCol w="558799"/>
                <a:gridCol w="612775"/>
                <a:gridCol w="612775"/>
                <a:gridCol w="690879"/>
                <a:gridCol w="1549400"/>
              </a:tblGrid>
              <a:tr h="518160">
                <a:tc>
                  <a:txBody>
                    <a:bodyPr/>
                    <a:lstStyle/>
                    <a:p>
                      <a:pPr marL="76200" marR="228600">
                        <a:lnSpc>
                          <a:spcPct val="100000"/>
                        </a:lnSpc>
                      </a:pPr>
                      <a:r>
                        <a:rPr sz="1400" dirty="0">
                          <a:solidFill>
                            <a:srgbClr val="FFFFFF"/>
                          </a:solidFill>
                          <a:latin typeface="宋体"/>
                          <a:cs typeface="宋体"/>
                        </a:rPr>
                        <a:t>计 数</a:t>
                      </a:r>
                      <a:endParaRPr sz="14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年</a:t>
                      </a:r>
                      <a:r>
                        <a:rPr sz="1400" dirty="0">
                          <a:solidFill>
                            <a:srgbClr val="FFFFFF"/>
                          </a:solidFill>
                          <a:latin typeface="宋体"/>
                          <a:cs typeface="宋体"/>
                        </a:rPr>
                        <a:t>龄</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收</a:t>
                      </a:r>
                      <a:r>
                        <a:rPr sz="1400" dirty="0">
                          <a:solidFill>
                            <a:srgbClr val="FFFFFF"/>
                          </a:solidFill>
                          <a:latin typeface="宋体"/>
                          <a:cs typeface="宋体"/>
                        </a:rPr>
                        <a:t>入</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学</a:t>
                      </a:r>
                      <a:r>
                        <a:rPr sz="1400" dirty="0">
                          <a:solidFill>
                            <a:srgbClr val="FFFFFF"/>
                          </a:solidFill>
                          <a:latin typeface="宋体"/>
                          <a:cs typeface="宋体"/>
                        </a:rPr>
                        <a:t>生</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信</a:t>
                      </a:r>
                      <a:r>
                        <a:rPr sz="1400" dirty="0">
                          <a:solidFill>
                            <a:srgbClr val="FFFFFF"/>
                          </a:solidFill>
                          <a:latin typeface="宋体"/>
                          <a:cs typeface="宋体"/>
                        </a:rPr>
                        <a:t>誉</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361315">
                        <a:lnSpc>
                          <a:spcPct val="100000"/>
                        </a:lnSpc>
                      </a:pPr>
                      <a:r>
                        <a:rPr sz="1400" b="1" spc="5" dirty="0">
                          <a:solidFill>
                            <a:srgbClr val="FFFFFF"/>
                          </a:solidFill>
                          <a:latin typeface="宋体"/>
                          <a:cs typeface="宋体"/>
                        </a:rPr>
                        <a:t>归类：买计</a:t>
                      </a:r>
                      <a:r>
                        <a:rPr sz="1400" b="1" dirty="0">
                          <a:solidFill>
                            <a:srgbClr val="FFFFFF"/>
                          </a:solidFill>
                          <a:latin typeface="宋体"/>
                          <a:cs typeface="宋体"/>
                        </a:rPr>
                        <a:t>算 </a:t>
                      </a:r>
                      <a:r>
                        <a:rPr sz="1400" b="1" spc="5" dirty="0">
                          <a:solidFill>
                            <a:srgbClr val="FFFFFF"/>
                          </a:solidFill>
                          <a:latin typeface="宋体"/>
                          <a:cs typeface="宋体"/>
                        </a:rPr>
                        <a:t>机</a:t>
                      </a:r>
                      <a:r>
                        <a:rPr sz="1400" b="1" dirty="0">
                          <a:solidFill>
                            <a:srgbClr val="FFFFFF"/>
                          </a:solidFill>
                          <a:latin typeface="宋体"/>
                          <a:cs typeface="宋体"/>
                        </a:rPr>
                        <a:t>？</a:t>
                      </a:r>
                      <a:endParaRPr sz="14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17500">
                <a:tc>
                  <a:txBody>
                    <a:bodyPr/>
                    <a:lstStyle/>
                    <a:p>
                      <a:pPr marL="76200">
                        <a:lnSpc>
                          <a:spcPct val="100000"/>
                        </a:lnSpc>
                      </a:pPr>
                      <a:r>
                        <a:rPr sz="1400" spc="-5" dirty="0">
                          <a:solidFill>
                            <a:srgbClr val="FFFFFF"/>
                          </a:solidFill>
                          <a:latin typeface="宋体"/>
                          <a:cs typeface="宋体"/>
                        </a:rPr>
                        <a:t>6</a:t>
                      </a:r>
                      <a:r>
                        <a:rPr sz="1400" dirty="0">
                          <a:solidFill>
                            <a:srgbClr val="FFFFFF"/>
                          </a:solidFill>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spc="-5" dirty="0">
                          <a:solidFill>
                            <a:srgbClr val="FFFFFF"/>
                          </a:solidFill>
                          <a:latin typeface="宋体"/>
                          <a:cs typeface="宋体"/>
                        </a:rPr>
                        <a:t>不</a:t>
                      </a:r>
                      <a:r>
                        <a:rPr sz="1400" dirty="0">
                          <a:solidFill>
                            <a:srgbClr val="FFFFFF"/>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19404">
                <a:tc>
                  <a:txBody>
                    <a:bodyPr/>
                    <a:lstStyle/>
                    <a:p>
                      <a:pPr marL="76200">
                        <a:lnSpc>
                          <a:spcPct val="100000"/>
                        </a:lnSpc>
                      </a:pPr>
                      <a:r>
                        <a:rPr sz="1400" spc="-5" dirty="0">
                          <a:solidFill>
                            <a:srgbClr val="FFFFFF"/>
                          </a:solidFill>
                          <a:latin typeface="宋体"/>
                          <a:cs typeface="宋体"/>
                        </a:rPr>
                        <a:t>6</a:t>
                      </a:r>
                      <a:r>
                        <a:rPr sz="1400" dirty="0">
                          <a:solidFill>
                            <a:srgbClr val="FFFFFF"/>
                          </a:solidFill>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spc="-5" dirty="0">
                          <a:solidFill>
                            <a:srgbClr val="FFFFFF"/>
                          </a:solidFill>
                          <a:latin typeface="宋体"/>
                          <a:cs typeface="宋体"/>
                        </a:rPr>
                        <a:t>不</a:t>
                      </a:r>
                      <a:r>
                        <a:rPr sz="1400" dirty="0">
                          <a:solidFill>
                            <a:srgbClr val="FFFFFF"/>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17500">
                <a:tc>
                  <a:txBody>
                    <a:bodyPr/>
                    <a:lstStyle/>
                    <a:p>
                      <a:pPr marL="76200">
                        <a:lnSpc>
                          <a:spcPct val="100000"/>
                        </a:lnSpc>
                      </a:pPr>
                      <a:r>
                        <a:rPr sz="1400" spc="-5" dirty="0">
                          <a:latin typeface="宋体"/>
                          <a:cs typeface="宋体"/>
                        </a:rPr>
                        <a:t>12</a:t>
                      </a:r>
                      <a:r>
                        <a:rPr sz="1400" dirty="0">
                          <a:latin typeface="宋体"/>
                          <a:cs typeface="宋体"/>
                        </a:rPr>
                        <a:t>8</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0</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solidFill>
                            <a:srgbClr val="FFFFFF"/>
                          </a:solidFill>
                          <a:latin typeface="宋体"/>
                          <a:cs typeface="宋体"/>
                        </a:rPr>
                        <a:t>6</a:t>
                      </a:r>
                      <a:r>
                        <a:rPr sz="1400" dirty="0">
                          <a:solidFill>
                            <a:srgbClr val="FFFFFF"/>
                          </a:solidFill>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spc="-5" dirty="0">
                          <a:solidFill>
                            <a:srgbClr val="FFFFFF"/>
                          </a:solidFill>
                          <a:latin typeface="宋体"/>
                          <a:cs typeface="宋体"/>
                        </a:rPr>
                        <a:t>不</a:t>
                      </a:r>
                      <a:r>
                        <a:rPr sz="1400" dirty="0">
                          <a:solidFill>
                            <a:srgbClr val="FFFFFF"/>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19405">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solidFill>
                            <a:srgbClr val="FFFFFF"/>
                          </a:solidFill>
                          <a:latin typeface="宋体"/>
                          <a:cs typeface="宋体"/>
                        </a:rPr>
                        <a:t>12</a:t>
                      </a:r>
                      <a:r>
                        <a:rPr sz="1400" dirty="0">
                          <a:solidFill>
                            <a:srgbClr val="FFFFFF"/>
                          </a:solidFill>
                          <a:latin typeface="宋体"/>
                          <a:cs typeface="宋体"/>
                        </a:rPr>
                        <a:t>8</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spc="-5" dirty="0">
                          <a:solidFill>
                            <a:srgbClr val="FFFFFF"/>
                          </a:solidFill>
                          <a:latin typeface="宋体"/>
                          <a:cs typeface="宋体"/>
                        </a:rPr>
                        <a:t>不</a:t>
                      </a:r>
                      <a:r>
                        <a:rPr sz="1400" dirty="0">
                          <a:solidFill>
                            <a:srgbClr val="FFFFFF"/>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8769">
                <a:tc>
                  <a:txBody>
                    <a:bodyPr/>
                    <a:lstStyle/>
                    <a:p>
                      <a:pPr marL="76200">
                        <a:lnSpc>
                          <a:spcPct val="100000"/>
                        </a:lnSpc>
                      </a:pPr>
                      <a:r>
                        <a:rPr sz="1400" spc="-5" dirty="0">
                          <a:latin typeface="宋体"/>
                          <a:cs typeface="宋体"/>
                        </a:rPr>
                        <a:t>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400" spc="-5" dirty="0">
                          <a:solidFill>
                            <a:srgbClr val="FFFFFF"/>
                          </a:solidFill>
                          <a:latin typeface="宋体"/>
                          <a:cs typeface="宋体"/>
                        </a:rPr>
                        <a:t>6</a:t>
                      </a:r>
                      <a:r>
                        <a:rPr sz="1400" dirty="0">
                          <a:solidFill>
                            <a:srgbClr val="FFFFFF"/>
                          </a:solidFill>
                          <a:latin typeface="宋体"/>
                          <a:cs typeface="宋体"/>
                        </a:rPr>
                        <a:t>3</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400" dirty="0">
                          <a:solidFill>
                            <a:srgbClr val="FFFFFF"/>
                          </a:solidFill>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dirty="0">
                          <a:solidFill>
                            <a:srgbClr val="FFFFFF"/>
                          </a:solidFill>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400" spc="-5" dirty="0">
                          <a:solidFill>
                            <a:srgbClr val="FFFFFF"/>
                          </a:solidFill>
                          <a:latin typeface="宋体"/>
                          <a:cs typeface="宋体"/>
                        </a:rPr>
                        <a:t>不</a:t>
                      </a:r>
                      <a:r>
                        <a:rPr sz="1400" dirty="0">
                          <a:solidFill>
                            <a:srgbClr val="FFFFFF"/>
                          </a:solidFill>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17500">
                <a:tc>
                  <a:txBody>
                    <a:bodyPr/>
                    <a:lstStyle/>
                    <a:p>
                      <a:pPr marL="76200">
                        <a:lnSpc>
                          <a:spcPct val="100000"/>
                        </a:lnSpc>
                      </a:pPr>
                      <a:r>
                        <a:rPr sz="1400" spc="-5" dirty="0">
                          <a:latin typeface="宋体"/>
                          <a:cs typeface="宋体"/>
                        </a:rPr>
                        <a:t>1</a:t>
                      </a:r>
                      <a:r>
                        <a:rPr sz="1400" dirty="0">
                          <a:latin typeface="宋体"/>
                          <a:cs typeface="宋体"/>
                        </a:rPr>
                        <a:t> </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41667" rIns="0" bIns="0" rtlCol="0">
            <a:spAutoFit/>
          </a:bodyPr>
          <a:lstStyle/>
          <a:p>
            <a:pPr marL="5068570">
              <a:lnSpc>
                <a:spcPct val="100000"/>
              </a:lnSpc>
            </a:pPr>
            <a:r>
              <a:rPr sz="2400" dirty="0">
                <a:solidFill>
                  <a:srgbClr val="000000"/>
                </a:solidFill>
                <a:latin typeface="宋体"/>
                <a:cs typeface="宋体"/>
              </a:rPr>
              <a:t>第</a:t>
            </a:r>
            <a:r>
              <a:rPr sz="2400" dirty="0">
                <a:solidFill>
                  <a:srgbClr val="000000"/>
                </a:solidFill>
                <a:latin typeface="Constantia"/>
                <a:cs typeface="Constantia"/>
              </a:rPr>
              <a:t>2</a:t>
            </a:r>
            <a:r>
              <a:rPr sz="2400" dirty="0">
                <a:solidFill>
                  <a:srgbClr val="000000"/>
                </a:solidFill>
                <a:latin typeface="宋体"/>
                <a:cs typeface="宋体"/>
              </a:rPr>
              <a:t>步计算条件属性的熵</a:t>
            </a:r>
            <a:endParaRPr sz="2400">
              <a:latin typeface="宋体"/>
              <a:cs typeface="宋体"/>
            </a:endParaRPr>
          </a:p>
        </p:txBody>
      </p:sp>
      <p:sp>
        <p:nvSpPr>
          <p:cNvPr id="4" name="object 4"/>
          <p:cNvSpPr txBox="1"/>
          <p:nvPr/>
        </p:nvSpPr>
        <p:spPr>
          <a:xfrm>
            <a:off x="5298808" y="2407615"/>
            <a:ext cx="3683000" cy="1107996"/>
          </a:xfrm>
          <a:prstGeom prst="rect">
            <a:avLst/>
          </a:prstGeom>
        </p:spPr>
        <p:txBody>
          <a:bodyPr vert="horz" wrap="square" lIns="0" tIns="0" rIns="0" bIns="0" rtlCol="0">
            <a:spAutoFit/>
          </a:bodyPr>
          <a:lstStyle/>
          <a:p>
            <a:pPr marL="12700" marR="5080">
              <a:lnSpc>
                <a:spcPct val="100000"/>
              </a:lnSpc>
            </a:pPr>
            <a:r>
              <a:rPr sz="2400" dirty="0">
                <a:latin typeface="宋体"/>
                <a:cs typeface="宋体"/>
              </a:rPr>
              <a:t>条件属性共有</a:t>
            </a:r>
            <a:r>
              <a:rPr sz="2400" spc="-15" dirty="0">
                <a:latin typeface="Constantia"/>
                <a:cs typeface="Constantia"/>
              </a:rPr>
              <a:t>4</a:t>
            </a:r>
            <a:r>
              <a:rPr sz="2400" spc="-15" dirty="0">
                <a:latin typeface="宋体"/>
                <a:cs typeface="宋体"/>
              </a:rPr>
              <a:t>个： 年龄、收入、学生、信誉。 </a:t>
            </a:r>
            <a:r>
              <a:rPr sz="2400" spc="-15" dirty="0" err="1" smtClean="0">
                <a:latin typeface="宋体"/>
                <a:cs typeface="宋体"/>
              </a:rPr>
              <a:t>分别计算不同属性的信息增益</a:t>
            </a:r>
            <a:r>
              <a:rPr sz="2400" spc="-15" dirty="0">
                <a:latin typeface="宋体"/>
                <a:cs typeface="宋体"/>
              </a:rPr>
              <a:t>。</a:t>
            </a:r>
            <a:endParaRPr sz="2400" dirty="0">
              <a:latin typeface="宋体"/>
              <a:cs typeface="宋体"/>
            </a:endParaRPr>
          </a:p>
        </p:txBody>
      </p:sp>
      <p:graphicFrame>
        <p:nvGraphicFramePr>
          <p:cNvPr id="2" name="object 2"/>
          <p:cNvGraphicFramePr>
            <a:graphicFrameLocks noGrp="1"/>
          </p:cNvGraphicFramePr>
          <p:nvPr>
            <p:extLst>
              <p:ext uri="{D42A27DB-BD31-4B8C-83A1-F6EECF244321}">
                <p14:modId xmlns:p14="http://schemas.microsoft.com/office/powerpoint/2010/main" val="476664546"/>
              </p:ext>
            </p:extLst>
          </p:nvPr>
        </p:nvGraphicFramePr>
        <p:xfrm>
          <a:off x="228600" y="304800"/>
          <a:ext cx="4968239" cy="5803895"/>
        </p:xfrm>
        <a:graphic>
          <a:graphicData uri="http://schemas.openxmlformats.org/drawingml/2006/table">
            <a:tbl>
              <a:tblPr firstRow="1" bandRow="1">
                <a:tableStyleId>{2D5ABB26-0587-4C30-8999-92F81FD0307C}</a:tableStyleId>
              </a:tblPr>
              <a:tblGrid>
                <a:gridCol w="561340"/>
                <a:gridCol w="612140"/>
                <a:gridCol w="671194"/>
                <a:gridCol w="671195"/>
                <a:gridCol w="755650"/>
                <a:gridCol w="1696720"/>
              </a:tblGrid>
              <a:tr h="317499">
                <a:tc>
                  <a:txBody>
                    <a:bodyPr/>
                    <a:lstStyle/>
                    <a:p>
                      <a:pPr marL="76200">
                        <a:lnSpc>
                          <a:spcPct val="100000"/>
                        </a:lnSpc>
                      </a:pPr>
                      <a:r>
                        <a:rPr sz="1400" spc="-5" dirty="0">
                          <a:solidFill>
                            <a:srgbClr val="FFFFFF"/>
                          </a:solidFill>
                          <a:latin typeface="宋体"/>
                          <a:cs typeface="宋体"/>
                        </a:rPr>
                        <a:t>计</a:t>
                      </a:r>
                      <a:r>
                        <a:rPr sz="1400" dirty="0">
                          <a:solidFill>
                            <a:srgbClr val="FFFFFF"/>
                          </a:solidFill>
                          <a:latin typeface="宋体"/>
                          <a:cs typeface="宋体"/>
                        </a:rPr>
                        <a:t>数</a:t>
                      </a:r>
                      <a:endParaRPr sz="1400" dirty="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年</a:t>
                      </a:r>
                      <a:r>
                        <a:rPr sz="1400" dirty="0">
                          <a:solidFill>
                            <a:srgbClr val="FFFFFF"/>
                          </a:solidFill>
                          <a:latin typeface="宋体"/>
                          <a:cs typeface="宋体"/>
                        </a:rPr>
                        <a:t>龄</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收</a:t>
                      </a:r>
                      <a:r>
                        <a:rPr sz="1400" dirty="0">
                          <a:solidFill>
                            <a:srgbClr val="FFFFFF"/>
                          </a:solidFill>
                          <a:latin typeface="宋体"/>
                          <a:cs typeface="宋体"/>
                        </a:rPr>
                        <a:t>入</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学</a:t>
                      </a:r>
                      <a:r>
                        <a:rPr sz="1400" dirty="0">
                          <a:solidFill>
                            <a:srgbClr val="FFFFFF"/>
                          </a:solidFill>
                          <a:latin typeface="宋体"/>
                          <a:cs typeface="宋体"/>
                        </a:rPr>
                        <a:t>生</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信</a:t>
                      </a:r>
                      <a:r>
                        <a:rPr sz="1400" dirty="0">
                          <a:solidFill>
                            <a:srgbClr val="FFFFFF"/>
                          </a:solidFill>
                          <a:latin typeface="宋体"/>
                          <a:cs typeface="宋体"/>
                        </a:rPr>
                        <a:t>誉</a:t>
                      </a:r>
                      <a:endParaRPr sz="1400" dirty="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b="1" spc="5" dirty="0">
                          <a:solidFill>
                            <a:srgbClr val="FFFFFF"/>
                          </a:solidFill>
                          <a:latin typeface="宋体"/>
                          <a:cs typeface="宋体"/>
                        </a:rPr>
                        <a:t>归类：买计算机</a:t>
                      </a:r>
                      <a:r>
                        <a:rPr sz="1400" b="1" dirty="0">
                          <a:solidFill>
                            <a:srgbClr val="FFFFFF"/>
                          </a:solidFill>
                          <a:latin typeface="宋体"/>
                          <a:cs typeface="宋体"/>
                        </a:rPr>
                        <a:t>？</a:t>
                      </a:r>
                      <a:endParaRPr sz="14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60</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63</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1 </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买</a:t>
                      </a: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76200"/>
            <a:ext cx="7886700" cy="1080039"/>
          </a:xfrm>
          <a:prstGeom prst="rect">
            <a:avLst/>
          </a:prstGeom>
        </p:spPr>
        <p:txBody>
          <a:bodyPr vert="horz" wrap="square" lIns="0" tIns="83577" rIns="0" bIns="0" rtlCol="0">
            <a:spAutoFit/>
          </a:bodyPr>
          <a:lstStyle/>
          <a:p>
            <a:pPr marL="5381625">
              <a:lnSpc>
                <a:spcPct val="100000"/>
              </a:lnSpc>
            </a:pPr>
            <a:r>
              <a:rPr sz="2400" dirty="0">
                <a:solidFill>
                  <a:srgbClr val="000000"/>
                </a:solidFill>
                <a:latin typeface="宋体"/>
                <a:cs typeface="宋体"/>
              </a:rPr>
              <a:t>第</a:t>
            </a:r>
            <a:r>
              <a:rPr sz="2400" dirty="0">
                <a:solidFill>
                  <a:srgbClr val="000000"/>
                </a:solidFill>
                <a:latin typeface="Constantia"/>
                <a:cs typeface="Constantia"/>
              </a:rPr>
              <a:t>2-</a:t>
            </a:r>
            <a:r>
              <a:rPr sz="2400" spc="-10" dirty="0">
                <a:solidFill>
                  <a:srgbClr val="000000"/>
                </a:solidFill>
                <a:latin typeface="Constantia"/>
                <a:cs typeface="Constantia"/>
              </a:rPr>
              <a:t>1</a:t>
            </a:r>
            <a:r>
              <a:rPr sz="2400" spc="-10" dirty="0">
                <a:solidFill>
                  <a:srgbClr val="000000"/>
                </a:solidFill>
                <a:latin typeface="宋体"/>
                <a:cs typeface="宋体"/>
              </a:rPr>
              <a:t>步计算年龄的熵</a:t>
            </a:r>
            <a:endParaRPr sz="2400">
              <a:latin typeface="宋体"/>
              <a:cs typeface="宋体"/>
            </a:endParaRPr>
          </a:p>
        </p:txBody>
      </p:sp>
      <p:sp>
        <p:nvSpPr>
          <p:cNvPr id="4" name="object 4"/>
          <p:cNvSpPr txBox="1"/>
          <p:nvPr/>
        </p:nvSpPr>
        <p:spPr>
          <a:xfrm>
            <a:off x="5492381" y="1206259"/>
            <a:ext cx="3129280" cy="4270375"/>
          </a:xfrm>
          <a:prstGeom prst="rect">
            <a:avLst/>
          </a:prstGeom>
        </p:spPr>
        <p:txBody>
          <a:bodyPr vert="horz" wrap="square" lIns="0" tIns="0" rIns="0" bIns="0" rtlCol="0">
            <a:spAutoFit/>
          </a:bodyPr>
          <a:lstStyle/>
          <a:p>
            <a:pPr marL="457200" marR="631190" indent="-444500">
              <a:lnSpc>
                <a:spcPct val="100000"/>
              </a:lnSpc>
            </a:pPr>
            <a:r>
              <a:rPr sz="2000" spc="-5" dirty="0">
                <a:latin typeface="宋体"/>
                <a:cs typeface="宋体"/>
              </a:rPr>
              <a:t>年龄共分三个组</a:t>
            </a:r>
            <a:r>
              <a:rPr sz="2000" dirty="0">
                <a:latin typeface="宋体"/>
                <a:cs typeface="宋体"/>
              </a:rPr>
              <a:t>： </a:t>
            </a:r>
            <a:r>
              <a:rPr sz="2000" spc="-5" dirty="0">
                <a:latin typeface="宋体"/>
                <a:cs typeface="宋体"/>
              </a:rPr>
              <a:t>青年、中年、老</a:t>
            </a:r>
            <a:r>
              <a:rPr sz="2000" dirty="0">
                <a:latin typeface="宋体"/>
                <a:cs typeface="宋体"/>
              </a:rPr>
              <a:t>年</a:t>
            </a:r>
            <a:endParaRPr sz="2000">
              <a:latin typeface="宋体"/>
              <a:cs typeface="宋体"/>
            </a:endParaRPr>
          </a:p>
          <a:p>
            <a:pPr marL="12700">
              <a:lnSpc>
                <a:spcPct val="100000"/>
              </a:lnSpc>
            </a:pPr>
            <a:r>
              <a:rPr sz="2000" spc="-5" dirty="0">
                <a:latin typeface="宋体"/>
                <a:cs typeface="宋体"/>
              </a:rPr>
              <a:t>青年买与不买比例为</a:t>
            </a:r>
            <a:r>
              <a:rPr sz="2000" spc="-15" dirty="0">
                <a:latin typeface="Constantia"/>
                <a:cs typeface="Constantia"/>
              </a:rPr>
              <a:t>1</a:t>
            </a:r>
            <a:r>
              <a:rPr sz="2000" spc="-5" dirty="0">
                <a:latin typeface="Constantia"/>
                <a:cs typeface="Constantia"/>
              </a:rPr>
              <a:t>2</a:t>
            </a:r>
            <a:r>
              <a:rPr sz="2000" dirty="0">
                <a:latin typeface="Constantia"/>
                <a:cs typeface="Constantia"/>
              </a:rPr>
              <a:t>8</a:t>
            </a:r>
            <a:r>
              <a:rPr sz="2000" spc="-5" dirty="0">
                <a:latin typeface="Constantia"/>
                <a:cs typeface="Constantia"/>
              </a:rPr>
              <a:t>/</a:t>
            </a:r>
            <a:r>
              <a:rPr sz="2000" spc="-35" dirty="0">
                <a:latin typeface="Constantia"/>
                <a:cs typeface="Constantia"/>
              </a:rPr>
              <a:t>2</a:t>
            </a:r>
            <a:r>
              <a:rPr sz="2000" spc="-15" dirty="0">
                <a:latin typeface="Constantia"/>
                <a:cs typeface="Constantia"/>
              </a:rPr>
              <a:t>5</a:t>
            </a:r>
            <a:r>
              <a:rPr sz="2000" dirty="0">
                <a:latin typeface="Constantia"/>
                <a:cs typeface="Constantia"/>
              </a:rPr>
              <a:t>6</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15" dirty="0">
                <a:latin typeface="Constantia"/>
                <a:cs typeface="Constantia"/>
              </a:rPr>
              <a:t>|</a:t>
            </a:r>
            <a:r>
              <a:rPr sz="2000" spc="-5" dirty="0">
                <a:latin typeface="Constantia"/>
                <a:cs typeface="Constantia"/>
              </a:rPr>
              <a:t>D</a:t>
            </a:r>
            <a:r>
              <a:rPr sz="2000" spc="-15" dirty="0">
                <a:latin typeface="Constantia"/>
                <a:cs typeface="Constantia"/>
              </a:rPr>
              <a:t>11|(</a:t>
            </a:r>
            <a:r>
              <a:rPr sz="2000" spc="-5" dirty="0">
                <a:latin typeface="宋体"/>
                <a:cs typeface="宋体"/>
              </a:rPr>
              <a:t>买</a:t>
            </a:r>
            <a:r>
              <a:rPr sz="2000" spc="-15" dirty="0">
                <a:latin typeface="Constantia"/>
                <a:cs typeface="Constantia"/>
              </a:rPr>
              <a:t>)</a:t>
            </a:r>
            <a:r>
              <a:rPr sz="2000" dirty="0">
                <a:latin typeface="Constantia"/>
                <a:cs typeface="Constantia"/>
              </a:rPr>
              <a:t>=</a:t>
            </a:r>
            <a:r>
              <a:rPr sz="2000" spc="-15" dirty="0">
                <a:latin typeface="Constantia"/>
                <a:cs typeface="Constantia"/>
              </a:rPr>
              <a:t>1</a:t>
            </a:r>
            <a:r>
              <a:rPr sz="2000" spc="-5" dirty="0">
                <a:latin typeface="Constantia"/>
                <a:cs typeface="Constantia"/>
              </a:rPr>
              <a:t>2</a:t>
            </a:r>
            <a:r>
              <a:rPr sz="2000" dirty="0">
                <a:latin typeface="Constantia"/>
                <a:cs typeface="Constantia"/>
              </a:rPr>
              <a:t>8</a:t>
            </a:r>
            <a:endParaRPr sz="2000">
              <a:latin typeface="Constantia"/>
              <a:cs typeface="Constantia"/>
            </a:endParaRPr>
          </a:p>
          <a:p>
            <a:pPr marL="12700">
              <a:lnSpc>
                <a:spcPct val="100000"/>
              </a:lnSpc>
            </a:pPr>
            <a:r>
              <a:rPr sz="2000" spc="-15" dirty="0">
                <a:latin typeface="Constantia"/>
                <a:cs typeface="Constantia"/>
              </a:rPr>
              <a:t>|</a:t>
            </a:r>
            <a:r>
              <a:rPr sz="2000" spc="-5" dirty="0">
                <a:latin typeface="Constantia"/>
                <a:cs typeface="Constantia"/>
              </a:rPr>
              <a:t>D</a:t>
            </a:r>
            <a:r>
              <a:rPr sz="2000" spc="-15" dirty="0">
                <a:latin typeface="Constantia"/>
                <a:cs typeface="Constantia"/>
              </a:rPr>
              <a:t>1</a:t>
            </a:r>
            <a:r>
              <a:rPr sz="2000" spc="-5" dirty="0">
                <a:latin typeface="Constantia"/>
                <a:cs typeface="Constantia"/>
              </a:rPr>
              <a:t>2</a:t>
            </a:r>
            <a:r>
              <a:rPr sz="2000" spc="-15" dirty="0">
                <a:latin typeface="Constantia"/>
                <a:cs typeface="Constantia"/>
              </a:rPr>
              <a:t>|(</a:t>
            </a:r>
            <a:r>
              <a:rPr sz="2000" spc="-5" dirty="0">
                <a:latin typeface="宋体"/>
                <a:cs typeface="宋体"/>
              </a:rPr>
              <a:t>不买</a:t>
            </a:r>
            <a:r>
              <a:rPr sz="2000" spc="-15" dirty="0">
                <a:latin typeface="Constantia"/>
                <a:cs typeface="Constantia"/>
              </a:rPr>
              <a:t>)</a:t>
            </a:r>
            <a:r>
              <a:rPr sz="2000" dirty="0">
                <a:latin typeface="Constantia"/>
                <a:cs typeface="Constantia"/>
              </a:rPr>
              <a:t>=</a:t>
            </a:r>
            <a:r>
              <a:rPr sz="2000" spc="-5" dirty="0">
                <a:latin typeface="Constantia"/>
                <a:cs typeface="Constantia"/>
              </a:rPr>
              <a:t> </a:t>
            </a:r>
            <a:r>
              <a:rPr sz="2000" spc="-35" dirty="0">
                <a:latin typeface="Constantia"/>
                <a:cs typeface="Constantia"/>
              </a:rPr>
              <a:t>2</a:t>
            </a:r>
            <a:r>
              <a:rPr sz="2000" spc="-15" dirty="0">
                <a:latin typeface="Constantia"/>
                <a:cs typeface="Constantia"/>
              </a:rPr>
              <a:t>5</a:t>
            </a:r>
            <a:r>
              <a:rPr sz="2000" dirty="0">
                <a:latin typeface="Constantia"/>
                <a:cs typeface="Constantia"/>
              </a:rPr>
              <a:t>6</a:t>
            </a:r>
            <a:endParaRPr sz="2000">
              <a:latin typeface="Constantia"/>
              <a:cs typeface="Constantia"/>
            </a:endParaRPr>
          </a:p>
          <a:p>
            <a:pPr marL="12700">
              <a:lnSpc>
                <a:spcPct val="100000"/>
              </a:lnSpc>
            </a:pPr>
            <a:r>
              <a:rPr sz="2000" spc="-15" dirty="0">
                <a:latin typeface="Constantia"/>
                <a:cs typeface="Constantia"/>
              </a:rPr>
              <a:t>|</a:t>
            </a:r>
            <a:r>
              <a:rPr sz="2000" spc="-5" dirty="0">
                <a:latin typeface="Constantia"/>
                <a:cs typeface="Constantia"/>
              </a:rPr>
              <a:t>D</a:t>
            </a:r>
            <a:r>
              <a:rPr sz="2000" spc="-15" dirty="0">
                <a:latin typeface="Constantia"/>
                <a:cs typeface="Constantia"/>
              </a:rPr>
              <a:t>1|</a:t>
            </a:r>
            <a:r>
              <a:rPr sz="2000" dirty="0">
                <a:latin typeface="Constantia"/>
                <a:cs typeface="Constantia"/>
              </a:rPr>
              <a:t>=384</a:t>
            </a:r>
            <a:endParaRPr sz="2000">
              <a:latin typeface="Constantia"/>
              <a:cs typeface="Constantia"/>
            </a:endParaRPr>
          </a:p>
          <a:p>
            <a:pPr>
              <a:lnSpc>
                <a:spcPct val="100000"/>
              </a:lnSpc>
              <a:spcBef>
                <a:spcPts val="42"/>
              </a:spcBef>
            </a:pPr>
            <a:endParaRPr sz="2050">
              <a:latin typeface="Times New Roman"/>
              <a:cs typeface="Times New Roman"/>
            </a:endParaRPr>
          </a:p>
          <a:p>
            <a:pPr marL="12700" marR="1831339">
              <a:lnSpc>
                <a:spcPct val="100000"/>
              </a:lnSpc>
            </a:pPr>
            <a:r>
              <a:rPr sz="2000" dirty="0">
                <a:latin typeface="Constantia"/>
                <a:cs typeface="Constantia"/>
              </a:rPr>
              <a:t>P</a:t>
            </a:r>
            <a:r>
              <a:rPr sz="2000" spc="-15" dirty="0">
                <a:latin typeface="Constantia"/>
                <a:cs typeface="Constantia"/>
              </a:rPr>
              <a:t>1</a:t>
            </a:r>
            <a:r>
              <a:rPr sz="2000" dirty="0">
                <a:latin typeface="Constantia"/>
                <a:cs typeface="Constantia"/>
              </a:rPr>
              <a:t>=</a:t>
            </a:r>
            <a:r>
              <a:rPr sz="2000" spc="-15" dirty="0">
                <a:latin typeface="Constantia"/>
                <a:cs typeface="Constantia"/>
              </a:rPr>
              <a:t>1</a:t>
            </a:r>
            <a:r>
              <a:rPr sz="2000" spc="-5" dirty="0">
                <a:latin typeface="Constantia"/>
                <a:cs typeface="Constantia"/>
              </a:rPr>
              <a:t>2</a:t>
            </a:r>
            <a:r>
              <a:rPr sz="2000" dirty="0">
                <a:latin typeface="Constantia"/>
                <a:cs typeface="Constantia"/>
              </a:rPr>
              <a:t>8</a:t>
            </a:r>
            <a:r>
              <a:rPr sz="2000" spc="-5" dirty="0">
                <a:latin typeface="Constantia"/>
                <a:cs typeface="Constantia"/>
              </a:rPr>
              <a:t>/</a:t>
            </a:r>
            <a:r>
              <a:rPr sz="2000" dirty="0">
                <a:latin typeface="Constantia"/>
                <a:cs typeface="Constantia"/>
              </a:rPr>
              <a:t>384 P</a:t>
            </a:r>
            <a:r>
              <a:rPr sz="2000" spc="-5" dirty="0">
                <a:latin typeface="Constantia"/>
                <a:cs typeface="Constantia"/>
              </a:rPr>
              <a:t>2</a:t>
            </a:r>
            <a:r>
              <a:rPr sz="2000" dirty="0">
                <a:latin typeface="Constantia"/>
                <a:cs typeface="Constantia"/>
              </a:rPr>
              <a:t>=</a:t>
            </a:r>
            <a:r>
              <a:rPr sz="2000" spc="-35" dirty="0">
                <a:latin typeface="Constantia"/>
                <a:cs typeface="Constantia"/>
              </a:rPr>
              <a:t>2</a:t>
            </a:r>
            <a:r>
              <a:rPr sz="2000" spc="-15" dirty="0">
                <a:latin typeface="Constantia"/>
                <a:cs typeface="Constantia"/>
              </a:rPr>
              <a:t>5</a:t>
            </a:r>
            <a:r>
              <a:rPr sz="2000" spc="-5" dirty="0">
                <a:latin typeface="Constantia"/>
                <a:cs typeface="Constantia"/>
              </a:rPr>
              <a:t>6/</a:t>
            </a:r>
            <a:r>
              <a:rPr sz="2000" dirty="0">
                <a:latin typeface="Constantia"/>
                <a:cs typeface="Constantia"/>
              </a:rPr>
              <a:t>384</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10" dirty="0">
                <a:latin typeface="Constantia"/>
                <a:cs typeface="Constantia"/>
              </a:rPr>
              <a:t>H</a:t>
            </a:r>
            <a:r>
              <a:rPr sz="2000" spc="-15" dirty="0">
                <a:latin typeface="Constantia"/>
                <a:cs typeface="Constantia"/>
              </a:rPr>
              <a:t>(</a:t>
            </a:r>
            <a:r>
              <a:rPr sz="2000" spc="-5" dirty="0">
                <a:latin typeface="Constantia"/>
                <a:cs typeface="Constantia"/>
              </a:rPr>
              <a:t>D</a:t>
            </a:r>
            <a:r>
              <a:rPr sz="2000" spc="-15" dirty="0">
                <a:latin typeface="Constantia"/>
                <a:cs typeface="Constantia"/>
              </a:rPr>
              <a:t>1)</a:t>
            </a:r>
            <a:r>
              <a:rPr sz="2000" dirty="0">
                <a:latin typeface="Constantia"/>
                <a:cs typeface="Constantia"/>
              </a:rPr>
              <a:t>=-P</a:t>
            </a:r>
            <a:r>
              <a:rPr sz="2000" spc="-15" dirty="0">
                <a:latin typeface="Constantia"/>
                <a:cs typeface="Constantia"/>
              </a:rPr>
              <a:t>1</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15" dirty="0">
                <a:latin typeface="Constantia"/>
                <a:cs typeface="Constantia"/>
              </a:rPr>
              <a:t>1</a:t>
            </a:r>
            <a:r>
              <a:rPr sz="2000" dirty="0">
                <a:latin typeface="Constantia"/>
                <a:cs typeface="Constantia"/>
              </a:rPr>
              <a:t>-P</a:t>
            </a:r>
            <a:r>
              <a:rPr sz="2000" spc="-5" dirty="0">
                <a:latin typeface="Constantia"/>
                <a:cs typeface="Constantia"/>
              </a:rPr>
              <a:t>2</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P2</a:t>
            </a:r>
            <a:endParaRPr sz="2000">
              <a:latin typeface="Constantia"/>
              <a:cs typeface="Constantia"/>
            </a:endParaRPr>
          </a:p>
          <a:p>
            <a:pPr marR="52705" algn="ctr">
              <a:lnSpc>
                <a:spcPct val="100000"/>
              </a:lnSpc>
            </a:pPr>
            <a:r>
              <a:rPr sz="2000" dirty="0">
                <a:latin typeface="Constantia"/>
                <a:cs typeface="Constantia"/>
              </a:rPr>
              <a:t>=-</a:t>
            </a:r>
            <a:r>
              <a:rPr sz="2000" spc="-15" dirty="0">
                <a:latin typeface="Constantia"/>
                <a:cs typeface="Constantia"/>
              </a:rPr>
              <a:t>(</a:t>
            </a:r>
            <a:r>
              <a:rPr sz="2000" dirty="0">
                <a:latin typeface="Constantia"/>
                <a:cs typeface="Constantia"/>
              </a:rPr>
              <a:t>P</a:t>
            </a:r>
            <a:r>
              <a:rPr sz="2000" spc="-15" dirty="0">
                <a:latin typeface="Constantia"/>
                <a:cs typeface="Constantia"/>
              </a:rPr>
              <a:t>1</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15" dirty="0">
                <a:latin typeface="Constantia"/>
                <a:cs typeface="Constantia"/>
              </a:rPr>
              <a:t>1</a:t>
            </a:r>
            <a:r>
              <a:rPr sz="2000" dirty="0">
                <a:latin typeface="Constantia"/>
                <a:cs typeface="Constantia"/>
              </a:rPr>
              <a:t>+P</a:t>
            </a:r>
            <a:r>
              <a:rPr sz="2000" spc="-5" dirty="0">
                <a:latin typeface="Constantia"/>
                <a:cs typeface="Constantia"/>
              </a:rPr>
              <a:t>2</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5" dirty="0">
                <a:latin typeface="Constantia"/>
                <a:cs typeface="Constantia"/>
              </a:rPr>
              <a:t>2</a:t>
            </a:r>
            <a:r>
              <a:rPr sz="2000" spc="-10" dirty="0">
                <a:latin typeface="Constantia"/>
                <a:cs typeface="Constantia"/>
              </a:rPr>
              <a:t>)</a:t>
            </a:r>
            <a:endParaRPr sz="2000">
              <a:latin typeface="Constantia"/>
              <a:cs typeface="Constantia"/>
            </a:endParaRPr>
          </a:p>
          <a:p>
            <a:pPr marR="1779905" algn="ctr">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9</a:t>
            </a:r>
            <a:r>
              <a:rPr sz="2000" spc="-15" dirty="0">
                <a:latin typeface="Constantia"/>
                <a:cs typeface="Constantia"/>
              </a:rPr>
              <a:t>1</a:t>
            </a:r>
            <a:r>
              <a:rPr sz="2000" spc="-40" dirty="0">
                <a:latin typeface="Constantia"/>
                <a:cs typeface="Constantia"/>
              </a:rPr>
              <a:t>8</a:t>
            </a:r>
            <a:r>
              <a:rPr sz="2000" dirty="0">
                <a:latin typeface="Constantia"/>
                <a:cs typeface="Constantia"/>
              </a:rPr>
              <a:t>3</a:t>
            </a:r>
            <a:endParaRPr sz="2000">
              <a:latin typeface="Constantia"/>
              <a:cs typeface="Constantia"/>
            </a:endParaRPr>
          </a:p>
        </p:txBody>
      </p:sp>
      <p:sp>
        <p:nvSpPr>
          <p:cNvPr id="5" name="object 5"/>
          <p:cNvSpPr/>
          <p:nvPr/>
        </p:nvSpPr>
        <p:spPr>
          <a:xfrm>
            <a:off x="4274439" y="6005834"/>
            <a:ext cx="4860036" cy="5273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274439" y="5988425"/>
            <a:ext cx="4869815" cy="537210"/>
          </a:xfrm>
          <a:custGeom>
            <a:avLst/>
            <a:gdLst/>
            <a:ahLst/>
            <a:cxnLst/>
            <a:rect l="l" t="t" r="r" b="b"/>
            <a:pathLst>
              <a:path w="4869815" h="537209">
                <a:moveTo>
                  <a:pt x="4762" y="536828"/>
                </a:moveTo>
                <a:lnTo>
                  <a:pt x="0" y="536828"/>
                </a:lnTo>
                <a:lnTo>
                  <a:pt x="0" y="0"/>
                </a:lnTo>
                <a:lnTo>
                  <a:pt x="4869561" y="0"/>
                </a:lnTo>
                <a:lnTo>
                  <a:pt x="4869561" y="4762"/>
                </a:lnTo>
                <a:lnTo>
                  <a:pt x="9525" y="4762"/>
                </a:lnTo>
                <a:lnTo>
                  <a:pt x="4762" y="9525"/>
                </a:lnTo>
                <a:lnTo>
                  <a:pt x="9525" y="9525"/>
                </a:lnTo>
                <a:lnTo>
                  <a:pt x="9525" y="536308"/>
                </a:lnTo>
                <a:lnTo>
                  <a:pt x="4762" y="536828"/>
                </a:lnTo>
                <a:close/>
              </a:path>
              <a:path w="4869815" h="537209">
                <a:moveTo>
                  <a:pt x="9525" y="9525"/>
                </a:moveTo>
                <a:lnTo>
                  <a:pt x="4762" y="9525"/>
                </a:lnTo>
                <a:lnTo>
                  <a:pt x="9525" y="4762"/>
                </a:lnTo>
                <a:lnTo>
                  <a:pt x="9525" y="9525"/>
                </a:lnTo>
                <a:close/>
              </a:path>
              <a:path w="4869815" h="537209">
                <a:moveTo>
                  <a:pt x="4826016" y="9525"/>
                </a:moveTo>
                <a:lnTo>
                  <a:pt x="9525" y="9525"/>
                </a:lnTo>
                <a:lnTo>
                  <a:pt x="9525" y="4762"/>
                </a:lnTo>
                <a:lnTo>
                  <a:pt x="4869561" y="4762"/>
                </a:lnTo>
                <a:lnTo>
                  <a:pt x="4826016" y="9525"/>
                </a:lnTo>
                <a:close/>
              </a:path>
              <a:path w="4869815" h="537209">
                <a:moveTo>
                  <a:pt x="9525" y="536828"/>
                </a:moveTo>
                <a:lnTo>
                  <a:pt x="9525" y="536308"/>
                </a:lnTo>
                <a:lnTo>
                  <a:pt x="4826016" y="9525"/>
                </a:lnTo>
                <a:lnTo>
                  <a:pt x="4869561" y="9525"/>
                </a:lnTo>
                <a:lnTo>
                  <a:pt x="9525" y="536828"/>
                </a:lnTo>
                <a:close/>
              </a:path>
            </a:pathLst>
          </a:custGeom>
          <a:solidFill>
            <a:srgbClr val="000000"/>
          </a:solidFill>
        </p:spPr>
        <p:txBody>
          <a:bodyPr wrap="square" lIns="0" tIns="0" rIns="0" bIns="0" rtlCol="0"/>
          <a:lstStyle/>
          <a:p>
            <a:endParaRPr/>
          </a:p>
        </p:txBody>
      </p:sp>
      <p:graphicFrame>
        <p:nvGraphicFramePr>
          <p:cNvPr id="2" name="object 2"/>
          <p:cNvGraphicFramePr>
            <a:graphicFrameLocks noGrp="1"/>
          </p:cNvGraphicFramePr>
          <p:nvPr>
            <p:extLst>
              <p:ext uri="{D42A27DB-BD31-4B8C-83A1-F6EECF244321}">
                <p14:modId xmlns:p14="http://schemas.microsoft.com/office/powerpoint/2010/main" val="4002794861"/>
              </p:ext>
            </p:extLst>
          </p:nvPr>
        </p:nvGraphicFramePr>
        <p:xfrm>
          <a:off x="307543" y="123209"/>
          <a:ext cx="4897120" cy="6126475"/>
        </p:xfrm>
        <a:graphic>
          <a:graphicData uri="http://schemas.openxmlformats.org/drawingml/2006/table">
            <a:tbl>
              <a:tblPr firstRow="1" bandRow="1">
                <a:tableStyleId>{2D5ABB26-0587-4C30-8999-92F81FD0307C}</a:tableStyleId>
              </a:tblPr>
              <a:tblGrid>
                <a:gridCol w="648970"/>
                <a:gridCol w="422910"/>
                <a:gridCol w="612775"/>
                <a:gridCol w="612775"/>
                <a:gridCol w="690245"/>
                <a:gridCol w="1909445"/>
              </a:tblGrid>
              <a:tr h="640079">
                <a:tc>
                  <a:txBody>
                    <a:bodyPr/>
                    <a:lstStyle/>
                    <a:p>
                      <a:pPr marL="76200">
                        <a:lnSpc>
                          <a:spcPct val="100000"/>
                        </a:lnSpc>
                      </a:pPr>
                      <a:r>
                        <a:rPr sz="1800" dirty="0">
                          <a:solidFill>
                            <a:srgbClr val="FFFFFF"/>
                          </a:solidFill>
                          <a:latin typeface="宋体"/>
                          <a:cs typeface="宋体"/>
                        </a:rPr>
                        <a:t>计数</a:t>
                      </a:r>
                      <a:endParaRPr sz="18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88900">
                        <a:lnSpc>
                          <a:spcPct val="100000"/>
                        </a:lnSpc>
                      </a:pPr>
                      <a:r>
                        <a:rPr sz="1800" dirty="0">
                          <a:solidFill>
                            <a:srgbClr val="FFFFFF"/>
                          </a:solidFill>
                          <a:latin typeface="宋体"/>
                          <a:cs typeface="宋体"/>
                        </a:rPr>
                        <a:t>年 龄</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278765">
                        <a:lnSpc>
                          <a:spcPct val="100000"/>
                        </a:lnSpc>
                      </a:pPr>
                      <a:r>
                        <a:rPr sz="1800" dirty="0">
                          <a:solidFill>
                            <a:srgbClr val="FFFFFF"/>
                          </a:solidFill>
                          <a:latin typeface="宋体"/>
                          <a:cs typeface="宋体"/>
                        </a:rPr>
                        <a:t>收 入</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278765">
                        <a:lnSpc>
                          <a:spcPct val="100000"/>
                        </a:lnSpc>
                      </a:pPr>
                      <a:r>
                        <a:rPr sz="1800" dirty="0">
                          <a:solidFill>
                            <a:srgbClr val="FFFFFF"/>
                          </a:solidFill>
                          <a:latin typeface="宋体"/>
                          <a:cs typeface="宋体"/>
                        </a:rPr>
                        <a:t>学 生</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800" dirty="0">
                          <a:solidFill>
                            <a:srgbClr val="FFFFFF"/>
                          </a:solidFill>
                          <a:latin typeface="宋体"/>
                          <a:cs typeface="宋体"/>
                        </a:rPr>
                        <a:t>信誉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417195">
                        <a:lnSpc>
                          <a:spcPct val="100000"/>
                        </a:lnSpc>
                      </a:pPr>
                      <a:r>
                        <a:rPr sz="1800" b="1" spc="10" dirty="0">
                          <a:solidFill>
                            <a:srgbClr val="FFFFFF"/>
                          </a:solidFill>
                          <a:latin typeface="宋体"/>
                          <a:cs typeface="宋体"/>
                        </a:rPr>
                        <a:t>归类：买计</a:t>
                      </a:r>
                      <a:r>
                        <a:rPr sz="1800" b="1" dirty="0">
                          <a:solidFill>
                            <a:srgbClr val="FFFFFF"/>
                          </a:solidFill>
                          <a:latin typeface="宋体"/>
                          <a:cs typeface="宋体"/>
                        </a:rPr>
                        <a:t>算 </a:t>
                      </a:r>
                      <a:r>
                        <a:rPr sz="1800" b="1" spc="10" dirty="0">
                          <a:solidFill>
                            <a:srgbClr val="FFFFFF"/>
                          </a:solidFill>
                          <a:latin typeface="宋体"/>
                          <a:cs typeface="宋体"/>
                        </a:rPr>
                        <a:t>机</a:t>
                      </a:r>
                      <a:r>
                        <a:rPr sz="1800" b="1" dirty="0">
                          <a:solidFill>
                            <a:srgbClr val="FFFFFF"/>
                          </a:solidFill>
                          <a:latin typeface="宋体"/>
                          <a:cs typeface="宋体"/>
                        </a:rPr>
                        <a:t>？</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65760">
                <a:tc>
                  <a:txBody>
                    <a:bodyPr/>
                    <a:lstStyle/>
                    <a:p>
                      <a:pPr marL="76200">
                        <a:lnSpc>
                          <a:spcPct val="100000"/>
                        </a:lnSpc>
                      </a:pPr>
                      <a:r>
                        <a:rPr sz="1800" dirty="0">
                          <a:solidFill>
                            <a:srgbClr val="FFFFFF"/>
                          </a:solidFill>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800" dirty="0">
                          <a:solidFill>
                            <a:srgbClr val="FFFFFF"/>
                          </a:solidFill>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65760">
                <a:tc>
                  <a:txBody>
                    <a:bodyPr/>
                    <a:lstStyle/>
                    <a:p>
                      <a:pPr marL="76200">
                        <a:lnSpc>
                          <a:spcPct val="100000"/>
                        </a:lnSpc>
                      </a:pPr>
                      <a:r>
                        <a:rPr sz="1800" dirty="0">
                          <a:solidFill>
                            <a:srgbClr val="FFFFFF"/>
                          </a:solidFill>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800" dirty="0">
                          <a:solidFill>
                            <a:srgbClr val="FFFFFF"/>
                          </a:solidFill>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65760">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60</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solidFill>
                            <a:srgbClr val="FFFFFF"/>
                          </a:solidFill>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800" dirty="0">
                          <a:solidFill>
                            <a:srgbClr val="FFFFFF"/>
                          </a:solidFill>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65760">
                <a:tc>
                  <a:txBody>
                    <a:bodyPr/>
                    <a:lstStyle/>
                    <a:p>
                      <a:pPr marL="76200">
                        <a:lnSpc>
                          <a:spcPct val="100000"/>
                        </a:lnSpc>
                      </a:pPr>
                      <a:r>
                        <a:rPr sz="1800" dirty="0">
                          <a:solidFill>
                            <a:srgbClr val="FFFFFF"/>
                          </a:solidFill>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800" dirty="0">
                          <a:solidFill>
                            <a:srgbClr val="FFFFFF"/>
                          </a:solidFill>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65759">
                <a:tc>
                  <a:txBody>
                    <a:bodyPr/>
                    <a:lstStyle/>
                    <a:p>
                      <a:pPr marL="76200">
                        <a:lnSpc>
                          <a:spcPct val="100000"/>
                        </a:lnSpc>
                      </a:pPr>
                      <a:r>
                        <a:rPr sz="1800" dirty="0">
                          <a:latin typeface="宋体"/>
                          <a:cs typeface="宋体"/>
                        </a:rPr>
                        <a:t>132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solidFill>
                            <a:srgbClr val="FFFFFF"/>
                          </a:solidFill>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4455">
                        <a:lnSpc>
                          <a:spcPct val="100000"/>
                        </a:lnSpc>
                      </a:pPr>
                      <a:r>
                        <a:rPr sz="1800" dirty="0">
                          <a:solidFill>
                            <a:srgbClr val="FFFFFF"/>
                          </a:solidFill>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solidFill>
                      <a:srgbClr val="CC0099"/>
                    </a:solidFill>
                  </a:tcPr>
                </a:tc>
                <a:tc>
                  <a:txBody>
                    <a:bodyPr/>
                    <a:lstStyle/>
                    <a:p>
                      <a:pPr marL="83820">
                        <a:lnSpc>
                          <a:spcPct val="100000"/>
                        </a:lnSpc>
                      </a:pPr>
                      <a:r>
                        <a:rPr sz="1800" dirty="0">
                          <a:solidFill>
                            <a:srgbClr val="FFFFFF"/>
                          </a:solidFill>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solidFill>
                      <a:srgbClr val="CC0099"/>
                    </a:solidFill>
                  </a:tcPr>
                </a:tc>
              </a:tr>
              <a:tr h="365760">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47">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72">
                <a:tc>
                  <a:txBody>
                    <a:bodyPr/>
                    <a:lstStyle/>
                    <a:p>
                      <a:pPr marL="76200">
                        <a:lnSpc>
                          <a:spcPct val="100000"/>
                        </a:lnSpc>
                      </a:pPr>
                      <a:r>
                        <a:rPr sz="1800" dirty="0">
                          <a:latin typeface="宋体"/>
                          <a:cs typeface="宋体"/>
                        </a:rPr>
                        <a:t>63</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1 </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470648" rIns="0" bIns="0" rtlCol="0">
            <a:spAutoFit/>
          </a:bodyPr>
          <a:lstStyle/>
          <a:p>
            <a:pPr marL="5555615">
              <a:lnSpc>
                <a:spcPct val="100000"/>
              </a:lnSpc>
            </a:pPr>
            <a:r>
              <a:rPr sz="2400" dirty="0">
                <a:solidFill>
                  <a:srgbClr val="000000"/>
                </a:solidFill>
                <a:latin typeface="宋体"/>
                <a:cs typeface="宋体"/>
              </a:rPr>
              <a:t>第</a:t>
            </a:r>
            <a:r>
              <a:rPr sz="2400" dirty="0">
                <a:solidFill>
                  <a:srgbClr val="000000"/>
                </a:solidFill>
                <a:latin typeface="Constantia"/>
                <a:cs typeface="Constantia"/>
              </a:rPr>
              <a:t>2-2</a:t>
            </a:r>
            <a:r>
              <a:rPr sz="2400" dirty="0">
                <a:solidFill>
                  <a:srgbClr val="000000"/>
                </a:solidFill>
                <a:latin typeface="宋体"/>
                <a:cs typeface="宋体"/>
              </a:rPr>
              <a:t>步计算年龄的熵</a:t>
            </a:r>
            <a:endParaRPr sz="2400">
              <a:latin typeface="宋体"/>
              <a:cs typeface="宋体"/>
            </a:endParaRPr>
          </a:p>
        </p:txBody>
      </p:sp>
      <p:sp>
        <p:nvSpPr>
          <p:cNvPr id="4" name="object 4"/>
          <p:cNvSpPr txBox="1"/>
          <p:nvPr/>
        </p:nvSpPr>
        <p:spPr>
          <a:xfrm>
            <a:off x="5750026" y="1827041"/>
            <a:ext cx="3026410" cy="4270375"/>
          </a:xfrm>
          <a:prstGeom prst="rect">
            <a:avLst/>
          </a:prstGeom>
        </p:spPr>
        <p:txBody>
          <a:bodyPr vert="horz" wrap="square" lIns="0" tIns="0" rIns="0" bIns="0" rtlCol="0">
            <a:spAutoFit/>
          </a:bodyPr>
          <a:lstStyle/>
          <a:p>
            <a:pPr marL="457200" marR="528320" indent="-444500">
              <a:lnSpc>
                <a:spcPct val="100000"/>
              </a:lnSpc>
            </a:pPr>
            <a:r>
              <a:rPr sz="2000" spc="-5" dirty="0">
                <a:latin typeface="宋体"/>
                <a:cs typeface="宋体"/>
              </a:rPr>
              <a:t>年龄共分三个组</a:t>
            </a:r>
            <a:r>
              <a:rPr sz="2000" dirty="0">
                <a:latin typeface="宋体"/>
                <a:cs typeface="宋体"/>
              </a:rPr>
              <a:t>： </a:t>
            </a:r>
            <a:r>
              <a:rPr sz="2000" spc="-5" dirty="0">
                <a:latin typeface="宋体"/>
                <a:cs typeface="宋体"/>
              </a:rPr>
              <a:t>青年、中年、老</a:t>
            </a:r>
            <a:r>
              <a:rPr sz="2000" dirty="0">
                <a:latin typeface="宋体"/>
                <a:cs typeface="宋体"/>
              </a:rPr>
              <a:t>年</a:t>
            </a:r>
            <a:endParaRPr sz="2000">
              <a:latin typeface="宋体"/>
              <a:cs typeface="宋体"/>
            </a:endParaRPr>
          </a:p>
          <a:p>
            <a:pPr marL="12700">
              <a:lnSpc>
                <a:spcPct val="100000"/>
              </a:lnSpc>
            </a:pPr>
            <a:r>
              <a:rPr sz="2000" spc="-5" dirty="0">
                <a:latin typeface="宋体"/>
                <a:cs typeface="宋体"/>
              </a:rPr>
              <a:t>中年买与不买比例为</a:t>
            </a:r>
            <a:r>
              <a:rPr sz="2000" spc="-35" dirty="0">
                <a:latin typeface="Constantia"/>
                <a:cs typeface="Constantia"/>
              </a:rPr>
              <a:t>2</a:t>
            </a:r>
            <a:r>
              <a:rPr sz="2000" spc="-15" dirty="0">
                <a:latin typeface="Constantia"/>
                <a:cs typeface="Constantia"/>
              </a:rPr>
              <a:t>5</a:t>
            </a:r>
            <a:r>
              <a:rPr sz="2000" spc="-5" dirty="0">
                <a:latin typeface="Constantia"/>
                <a:cs typeface="Constantia"/>
              </a:rPr>
              <a:t>6/</a:t>
            </a:r>
            <a:r>
              <a:rPr sz="2000" dirty="0">
                <a:latin typeface="Constantia"/>
                <a:cs typeface="Constantia"/>
              </a:rPr>
              <a:t>0</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15" dirty="0">
                <a:latin typeface="Constantia"/>
                <a:cs typeface="Constantia"/>
              </a:rPr>
              <a:t>|</a:t>
            </a:r>
            <a:r>
              <a:rPr sz="2000" spc="-5" dirty="0">
                <a:latin typeface="Constantia"/>
                <a:cs typeface="Constantia"/>
              </a:rPr>
              <a:t>D2</a:t>
            </a:r>
            <a:r>
              <a:rPr sz="2000" spc="-15" dirty="0">
                <a:latin typeface="Constantia"/>
                <a:cs typeface="Constantia"/>
              </a:rPr>
              <a:t>1|(</a:t>
            </a:r>
            <a:r>
              <a:rPr sz="2000" spc="-5" dirty="0">
                <a:latin typeface="宋体"/>
                <a:cs typeface="宋体"/>
              </a:rPr>
              <a:t>买</a:t>
            </a:r>
            <a:r>
              <a:rPr sz="2000" spc="-15" dirty="0">
                <a:latin typeface="Constantia"/>
                <a:cs typeface="Constantia"/>
              </a:rPr>
              <a:t>)</a:t>
            </a:r>
            <a:r>
              <a:rPr sz="2000" dirty="0">
                <a:latin typeface="Constantia"/>
                <a:cs typeface="Constantia"/>
              </a:rPr>
              <a:t>=</a:t>
            </a:r>
            <a:r>
              <a:rPr sz="2000" spc="-35" dirty="0">
                <a:latin typeface="Constantia"/>
                <a:cs typeface="Constantia"/>
              </a:rPr>
              <a:t>2</a:t>
            </a:r>
            <a:r>
              <a:rPr sz="2000" spc="-15" dirty="0">
                <a:latin typeface="Constantia"/>
                <a:cs typeface="Constantia"/>
              </a:rPr>
              <a:t>5</a:t>
            </a:r>
            <a:r>
              <a:rPr sz="2000" dirty="0">
                <a:latin typeface="Constantia"/>
                <a:cs typeface="Constantia"/>
              </a:rPr>
              <a:t>6</a:t>
            </a:r>
            <a:endParaRPr sz="2000">
              <a:latin typeface="Constantia"/>
              <a:cs typeface="Constantia"/>
            </a:endParaRPr>
          </a:p>
          <a:p>
            <a:pPr marL="12700">
              <a:lnSpc>
                <a:spcPct val="100000"/>
              </a:lnSpc>
            </a:pPr>
            <a:r>
              <a:rPr sz="2000" spc="-15" dirty="0">
                <a:latin typeface="Constantia"/>
                <a:cs typeface="Constantia"/>
              </a:rPr>
              <a:t>|</a:t>
            </a:r>
            <a:r>
              <a:rPr sz="2000" spc="-5" dirty="0">
                <a:latin typeface="Constantia"/>
                <a:cs typeface="Constantia"/>
              </a:rPr>
              <a:t>D22</a:t>
            </a:r>
            <a:r>
              <a:rPr sz="2000" spc="-15" dirty="0">
                <a:latin typeface="Constantia"/>
                <a:cs typeface="Constantia"/>
              </a:rPr>
              <a:t>|(</a:t>
            </a:r>
            <a:r>
              <a:rPr sz="2000" spc="-5" dirty="0">
                <a:latin typeface="宋体"/>
                <a:cs typeface="宋体"/>
              </a:rPr>
              <a:t>不买</a:t>
            </a:r>
            <a:r>
              <a:rPr sz="2000" spc="-15" dirty="0">
                <a:latin typeface="Constantia"/>
                <a:cs typeface="Constantia"/>
              </a:rPr>
              <a:t>)</a:t>
            </a:r>
            <a:r>
              <a:rPr sz="2000" dirty="0">
                <a:latin typeface="Constantia"/>
                <a:cs typeface="Constantia"/>
              </a:rPr>
              <a:t>=</a:t>
            </a:r>
            <a:r>
              <a:rPr sz="2000" spc="-5" dirty="0">
                <a:latin typeface="Constantia"/>
                <a:cs typeface="Constantia"/>
              </a:rPr>
              <a:t> </a:t>
            </a:r>
            <a:r>
              <a:rPr sz="2000" dirty="0">
                <a:latin typeface="Constantia"/>
                <a:cs typeface="Constantia"/>
              </a:rPr>
              <a:t>0</a:t>
            </a:r>
            <a:endParaRPr sz="2000">
              <a:latin typeface="Constantia"/>
              <a:cs typeface="Constantia"/>
            </a:endParaRPr>
          </a:p>
          <a:p>
            <a:pPr marL="12700">
              <a:lnSpc>
                <a:spcPct val="100000"/>
              </a:lnSpc>
            </a:pPr>
            <a:r>
              <a:rPr sz="2000" spc="-15" dirty="0">
                <a:latin typeface="Constantia"/>
                <a:cs typeface="Constantia"/>
              </a:rPr>
              <a:t>|</a:t>
            </a:r>
            <a:r>
              <a:rPr sz="2000" spc="-5" dirty="0">
                <a:latin typeface="Constantia"/>
                <a:cs typeface="Constantia"/>
              </a:rPr>
              <a:t>D2</a:t>
            </a:r>
            <a:r>
              <a:rPr sz="2000" spc="-15" dirty="0">
                <a:latin typeface="Constantia"/>
                <a:cs typeface="Constantia"/>
              </a:rPr>
              <a:t>|</a:t>
            </a:r>
            <a:r>
              <a:rPr sz="2000" dirty="0">
                <a:latin typeface="Constantia"/>
                <a:cs typeface="Constantia"/>
              </a:rPr>
              <a:t>=</a:t>
            </a:r>
            <a:r>
              <a:rPr sz="2000" spc="-35" dirty="0">
                <a:latin typeface="Constantia"/>
                <a:cs typeface="Constantia"/>
              </a:rPr>
              <a:t>2</a:t>
            </a:r>
            <a:r>
              <a:rPr sz="2000" spc="-15" dirty="0">
                <a:latin typeface="Constantia"/>
                <a:cs typeface="Constantia"/>
              </a:rPr>
              <a:t>5</a:t>
            </a:r>
            <a:r>
              <a:rPr sz="2000" dirty="0">
                <a:latin typeface="Constantia"/>
                <a:cs typeface="Constantia"/>
              </a:rPr>
              <a:t>6</a:t>
            </a:r>
            <a:endParaRPr sz="2000">
              <a:latin typeface="Constantia"/>
              <a:cs typeface="Constantia"/>
            </a:endParaRPr>
          </a:p>
          <a:p>
            <a:pPr>
              <a:lnSpc>
                <a:spcPct val="100000"/>
              </a:lnSpc>
              <a:spcBef>
                <a:spcPts val="42"/>
              </a:spcBef>
            </a:pPr>
            <a:endParaRPr sz="2050">
              <a:latin typeface="Times New Roman"/>
              <a:cs typeface="Times New Roman"/>
            </a:endParaRPr>
          </a:p>
          <a:p>
            <a:pPr marL="12700" marR="1783080">
              <a:lnSpc>
                <a:spcPct val="100000"/>
              </a:lnSpc>
            </a:pPr>
            <a:r>
              <a:rPr sz="2000" dirty="0">
                <a:latin typeface="Constantia"/>
                <a:cs typeface="Constantia"/>
              </a:rPr>
              <a:t>P</a:t>
            </a:r>
            <a:r>
              <a:rPr sz="2000" spc="-15" dirty="0">
                <a:latin typeface="Constantia"/>
                <a:cs typeface="Constantia"/>
              </a:rPr>
              <a:t>1</a:t>
            </a:r>
            <a:r>
              <a:rPr sz="2000" dirty="0">
                <a:latin typeface="Constantia"/>
                <a:cs typeface="Constantia"/>
              </a:rPr>
              <a:t>=</a:t>
            </a:r>
            <a:r>
              <a:rPr sz="2000" spc="-35" dirty="0">
                <a:latin typeface="Constantia"/>
                <a:cs typeface="Constantia"/>
              </a:rPr>
              <a:t>2</a:t>
            </a:r>
            <a:r>
              <a:rPr sz="2000" spc="-15" dirty="0">
                <a:latin typeface="Constantia"/>
                <a:cs typeface="Constantia"/>
              </a:rPr>
              <a:t>5</a:t>
            </a:r>
            <a:r>
              <a:rPr sz="2000" spc="-5" dirty="0">
                <a:latin typeface="Constantia"/>
                <a:cs typeface="Constantia"/>
              </a:rPr>
              <a:t>6/</a:t>
            </a:r>
            <a:r>
              <a:rPr sz="2000" spc="-35" dirty="0">
                <a:latin typeface="Constantia"/>
                <a:cs typeface="Constantia"/>
              </a:rPr>
              <a:t>2</a:t>
            </a:r>
            <a:r>
              <a:rPr sz="2000" spc="-15" dirty="0">
                <a:latin typeface="Constantia"/>
                <a:cs typeface="Constantia"/>
              </a:rPr>
              <a:t>5</a:t>
            </a:r>
            <a:r>
              <a:rPr sz="2000" dirty="0">
                <a:latin typeface="Constantia"/>
                <a:cs typeface="Constantia"/>
              </a:rPr>
              <a:t>6 P</a:t>
            </a:r>
            <a:r>
              <a:rPr sz="2000" spc="-5" dirty="0">
                <a:latin typeface="Constantia"/>
                <a:cs typeface="Constantia"/>
              </a:rPr>
              <a:t>2</a:t>
            </a:r>
            <a:r>
              <a:rPr sz="2000" dirty="0">
                <a:latin typeface="Constantia"/>
                <a:cs typeface="Constantia"/>
              </a:rPr>
              <a:t>=</a:t>
            </a:r>
            <a:r>
              <a:rPr sz="2000" spc="-5" dirty="0">
                <a:latin typeface="Constantia"/>
                <a:cs typeface="Constantia"/>
              </a:rPr>
              <a:t>0/</a:t>
            </a:r>
            <a:r>
              <a:rPr sz="2000" spc="-35" dirty="0">
                <a:latin typeface="Constantia"/>
                <a:cs typeface="Constantia"/>
              </a:rPr>
              <a:t>2</a:t>
            </a:r>
            <a:r>
              <a:rPr sz="2000" spc="-15" dirty="0">
                <a:latin typeface="Constantia"/>
                <a:cs typeface="Constantia"/>
              </a:rPr>
              <a:t>5</a:t>
            </a:r>
            <a:r>
              <a:rPr sz="2000" dirty="0">
                <a:latin typeface="Constantia"/>
                <a:cs typeface="Constantia"/>
              </a:rPr>
              <a:t>6</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10" dirty="0">
                <a:latin typeface="Constantia"/>
                <a:cs typeface="Constantia"/>
              </a:rPr>
              <a:t>H</a:t>
            </a:r>
            <a:r>
              <a:rPr sz="2000" spc="-15" dirty="0">
                <a:latin typeface="Constantia"/>
                <a:cs typeface="Constantia"/>
              </a:rPr>
              <a:t>(</a:t>
            </a:r>
            <a:r>
              <a:rPr sz="2000" spc="-5" dirty="0">
                <a:latin typeface="Constantia"/>
                <a:cs typeface="Constantia"/>
              </a:rPr>
              <a:t>D2</a:t>
            </a:r>
            <a:r>
              <a:rPr sz="2000" spc="-15" dirty="0">
                <a:latin typeface="Constantia"/>
                <a:cs typeface="Constantia"/>
              </a:rPr>
              <a:t>)</a:t>
            </a:r>
            <a:r>
              <a:rPr sz="2000" dirty="0">
                <a:latin typeface="Constantia"/>
                <a:cs typeface="Constantia"/>
              </a:rPr>
              <a:t>=-P</a:t>
            </a:r>
            <a:r>
              <a:rPr sz="2000" spc="-15" dirty="0">
                <a:latin typeface="Constantia"/>
                <a:cs typeface="Constantia"/>
              </a:rPr>
              <a:t>1</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15" dirty="0">
                <a:latin typeface="Constantia"/>
                <a:cs typeface="Constantia"/>
              </a:rPr>
              <a:t>1</a:t>
            </a:r>
            <a:r>
              <a:rPr sz="2000" dirty="0">
                <a:latin typeface="Constantia"/>
                <a:cs typeface="Constantia"/>
              </a:rPr>
              <a:t>-P</a:t>
            </a:r>
            <a:r>
              <a:rPr sz="2000" spc="-5" dirty="0">
                <a:latin typeface="Constantia"/>
                <a:cs typeface="Constantia"/>
              </a:rPr>
              <a:t>2</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P2</a:t>
            </a:r>
            <a:endParaRPr sz="2000">
              <a:latin typeface="Constantia"/>
              <a:cs typeface="Constantia"/>
            </a:endParaRPr>
          </a:p>
          <a:p>
            <a:pPr marL="266700">
              <a:lnSpc>
                <a:spcPct val="100000"/>
              </a:lnSpc>
            </a:pPr>
            <a:r>
              <a:rPr sz="2000" dirty="0">
                <a:latin typeface="Constantia"/>
                <a:cs typeface="Constantia"/>
              </a:rPr>
              <a:t>=-</a:t>
            </a:r>
            <a:r>
              <a:rPr sz="2000" spc="-15" dirty="0">
                <a:latin typeface="Constantia"/>
                <a:cs typeface="Constantia"/>
              </a:rPr>
              <a:t>(</a:t>
            </a:r>
            <a:r>
              <a:rPr sz="2000" dirty="0">
                <a:latin typeface="Constantia"/>
                <a:cs typeface="Constantia"/>
              </a:rPr>
              <a:t>P</a:t>
            </a:r>
            <a:r>
              <a:rPr sz="2000" spc="-15" dirty="0">
                <a:latin typeface="Constantia"/>
                <a:cs typeface="Constantia"/>
              </a:rPr>
              <a:t>1</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15" dirty="0">
                <a:latin typeface="Constantia"/>
                <a:cs typeface="Constantia"/>
              </a:rPr>
              <a:t>1</a:t>
            </a:r>
            <a:r>
              <a:rPr sz="2000" dirty="0">
                <a:latin typeface="Constantia"/>
                <a:cs typeface="Constantia"/>
              </a:rPr>
              <a:t>+P</a:t>
            </a:r>
            <a:r>
              <a:rPr sz="2000" spc="-5" dirty="0">
                <a:latin typeface="Constantia"/>
                <a:cs typeface="Constantia"/>
              </a:rPr>
              <a:t>2</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5" dirty="0">
                <a:latin typeface="Constantia"/>
                <a:cs typeface="Constantia"/>
              </a:rPr>
              <a:t>2</a:t>
            </a:r>
            <a:r>
              <a:rPr sz="2000" spc="-10" dirty="0">
                <a:latin typeface="Constantia"/>
                <a:cs typeface="Constantia"/>
              </a:rPr>
              <a:t>)</a:t>
            </a:r>
            <a:endParaRPr sz="2000">
              <a:latin typeface="Constantia"/>
              <a:cs typeface="Constantia"/>
            </a:endParaRPr>
          </a:p>
          <a:p>
            <a:pPr marL="266700">
              <a:lnSpc>
                <a:spcPct val="100000"/>
              </a:lnSpc>
            </a:pPr>
            <a:r>
              <a:rPr sz="2000" dirty="0">
                <a:latin typeface="Constantia"/>
                <a:cs typeface="Constantia"/>
              </a:rPr>
              <a:t>=0</a:t>
            </a:r>
            <a:endParaRPr sz="2000">
              <a:latin typeface="Constantia"/>
              <a:cs typeface="Constantia"/>
            </a:endParaRPr>
          </a:p>
        </p:txBody>
      </p:sp>
      <p:graphicFrame>
        <p:nvGraphicFramePr>
          <p:cNvPr id="2" name="object 2"/>
          <p:cNvGraphicFramePr>
            <a:graphicFrameLocks noGrp="1"/>
          </p:cNvGraphicFramePr>
          <p:nvPr/>
        </p:nvGraphicFramePr>
        <p:xfrm>
          <a:off x="295160" y="543991"/>
          <a:ext cx="5112384" cy="6126475"/>
        </p:xfrm>
        <a:graphic>
          <a:graphicData uri="http://schemas.openxmlformats.org/drawingml/2006/table">
            <a:tbl>
              <a:tblPr firstRow="1" bandRow="1">
                <a:tableStyleId>{2D5ABB26-0587-4C30-8999-92F81FD0307C}</a:tableStyleId>
              </a:tblPr>
              <a:tblGrid>
                <a:gridCol w="577850"/>
                <a:gridCol w="629285"/>
                <a:gridCol w="690879"/>
                <a:gridCol w="690245"/>
                <a:gridCol w="777875"/>
                <a:gridCol w="1746250"/>
              </a:tblGrid>
              <a:tr h="640079">
                <a:tc>
                  <a:txBody>
                    <a:bodyPr/>
                    <a:lstStyle/>
                    <a:p>
                      <a:pPr marL="76200" marR="243840">
                        <a:lnSpc>
                          <a:spcPct val="100000"/>
                        </a:lnSpc>
                      </a:pPr>
                      <a:r>
                        <a:rPr sz="1800" dirty="0">
                          <a:solidFill>
                            <a:srgbClr val="FFFFFF"/>
                          </a:solidFill>
                          <a:latin typeface="宋体"/>
                          <a:cs typeface="宋体"/>
                        </a:rPr>
                        <a:t>计 数</a:t>
                      </a:r>
                      <a:endParaRPr sz="18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295275">
                        <a:lnSpc>
                          <a:spcPct val="100000"/>
                        </a:lnSpc>
                      </a:pPr>
                      <a:r>
                        <a:rPr sz="1800" dirty="0">
                          <a:solidFill>
                            <a:srgbClr val="FFFFFF"/>
                          </a:solidFill>
                          <a:latin typeface="宋体"/>
                          <a:cs typeface="宋体"/>
                        </a:rPr>
                        <a:t>年 龄</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800" dirty="0">
                          <a:solidFill>
                            <a:srgbClr val="FFFFFF"/>
                          </a:solidFill>
                          <a:latin typeface="宋体"/>
                          <a:cs typeface="宋体"/>
                        </a:rPr>
                        <a:t>收入</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800" dirty="0">
                          <a:solidFill>
                            <a:srgbClr val="FFFFFF"/>
                          </a:solidFill>
                          <a:latin typeface="宋体"/>
                          <a:cs typeface="宋体"/>
                        </a:rPr>
                        <a:t>学生</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dirty="0">
                          <a:solidFill>
                            <a:srgbClr val="FFFFFF"/>
                          </a:solidFill>
                          <a:latin typeface="宋体"/>
                          <a:cs typeface="宋体"/>
                        </a:rPr>
                        <a:t>信誉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54000">
                        <a:lnSpc>
                          <a:spcPct val="100000"/>
                        </a:lnSpc>
                      </a:pPr>
                      <a:r>
                        <a:rPr sz="1800" b="1" spc="10" dirty="0">
                          <a:solidFill>
                            <a:srgbClr val="FFFFFF"/>
                          </a:solidFill>
                          <a:latin typeface="宋体"/>
                          <a:cs typeface="宋体"/>
                        </a:rPr>
                        <a:t>归类：买计</a:t>
                      </a:r>
                      <a:r>
                        <a:rPr sz="1800" b="1" dirty="0">
                          <a:solidFill>
                            <a:srgbClr val="FFFFFF"/>
                          </a:solidFill>
                          <a:latin typeface="宋体"/>
                          <a:cs typeface="宋体"/>
                        </a:rPr>
                        <a:t>算 </a:t>
                      </a:r>
                      <a:r>
                        <a:rPr sz="1800" b="1" spc="10" dirty="0">
                          <a:solidFill>
                            <a:srgbClr val="FFFFFF"/>
                          </a:solidFill>
                          <a:latin typeface="宋体"/>
                          <a:cs typeface="宋体"/>
                        </a:rPr>
                        <a:t>机</a:t>
                      </a:r>
                      <a:r>
                        <a:rPr sz="1800" b="1" dirty="0">
                          <a:solidFill>
                            <a:srgbClr val="FFFFFF"/>
                          </a:solidFill>
                          <a:latin typeface="宋体"/>
                          <a:cs typeface="宋体"/>
                        </a:rPr>
                        <a:t>？</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60</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32</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59">
                <a:tc>
                  <a:txBody>
                    <a:bodyPr/>
                    <a:lstStyle/>
                    <a:p>
                      <a:pPr marL="76200">
                        <a:lnSpc>
                          <a:spcPct val="100000"/>
                        </a:lnSpc>
                      </a:pPr>
                      <a:r>
                        <a:rPr sz="1800" dirty="0">
                          <a:latin typeface="宋体"/>
                          <a:cs typeface="宋体"/>
                        </a:rPr>
                        <a:t>63</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5760">
                <a:tc>
                  <a:txBody>
                    <a:bodyPr/>
                    <a:lstStyle/>
                    <a:p>
                      <a:pPr marL="76200">
                        <a:lnSpc>
                          <a:spcPct val="100000"/>
                        </a:lnSpc>
                      </a:pPr>
                      <a:r>
                        <a:rPr sz="1800" dirty="0">
                          <a:latin typeface="宋体"/>
                          <a:cs typeface="宋体"/>
                        </a:rPr>
                        <a:t>1 </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800" dirty="0">
                          <a:latin typeface="宋体"/>
                          <a:cs typeface="宋体"/>
                        </a:rPr>
                        <a:t>老</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8687" rIns="0" bIns="0" rtlCol="0">
            <a:spAutoFit/>
          </a:bodyPr>
          <a:lstStyle/>
          <a:p>
            <a:pPr marL="5476240">
              <a:lnSpc>
                <a:spcPct val="100000"/>
              </a:lnSpc>
            </a:pPr>
            <a:r>
              <a:rPr sz="2400" dirty="0">
                <a:solidFill>
                  <a:srgbClr val="000000"/>
                </a:solidFill>
                <a:latin typeface="宋体"/>
                <a:cs typeface="宋体"/>
              </a:rPr>
              <a:t>第</a:t>
            </a:r>
            <a:r>
              <a:rPr sz="2400" dirty="0">
                <a:solidFill>
                  <a:srgbClr val="000000"/>
                </a:solidFill>
                <a:latin typeface="Constantia"/>
                <a:cs typeface="Constantia"/>
              </a:rPr>
              <a:t>2-</a:t>
            </a:r>
            <a:r>
              <a:rPr sz="2400" spc="-15" dirty="0">
                <a:solidFill>
                  <a:srgbClr val="000000"/>
                </a:solidFill>
                <a:latin typeface="Constantia"/>
                <a:cs typeface="Constantia"/>
              </a:rPr>
              <a:t>3</a:t>
            </a:r>
            <a:r>
              <a:rPr sz="2400" spc="-15" dirty="0">
                <a:solidFill>
                  <a:srgbClr val="000000"/>
                </a:solidFill>
                <a:latin typeface="宋体"/>
                <a:cs typeface="宋体"/>
              </a:rPr>
              <a:t>步计算年龄的熵</a:t>
            </a:r>
            <a:endParaRPr sz="2400">
              <a:latin typeface="宋体"/>
              <a:cs typeface="宋体"/>
            </a:endParaRPr>
          </a:p>
        </p:txBody>
      </p:sp>
      <p:sp>
        <p:nvSpPr>
          <p:cNvPr id="4" name="object 4"/>
          <p:cNvSpPr txBox="1"/>
          <p:nvPr/>
        </p:nvSpPr>
        <p:spPr>
          <a:xfrm>
            <a:off x="5723890" y="1466996"/>
            <a:ext cx="3054985" cy="4270375"/>
          </a:xfrm>
          <a:prstGeom prst="rect">
            <a:avLst/>
          </a:prstGeom>
        </p:spPr>
        <p:txBody>
          <a:bodyPr vert="horz" wrap="square" lIns="0" tIns="0" rIns="0" bIns="0" rtlCol="0">
            <a:spAutoFit/>
          </a:bodyPr>
          <a:lstStyle/>
          <a:p>
            <a:pPr marL="457200" marR="556895" indent="-444500">
              <a:lnSpc>
                <a:spcPct val="100000"/>
              </a:lnSpc>
            </a:pPr>
            <a:r>
              <a:rPr sz="2000" spc="-5" dirty="0">
                <a:latin typeface="宋体"/>
                <a:cs typeface="宋体"/>
              </a:rPr>
              <a:t>年龄共分三个组</a:t>
            </a:r>
            <a:r>
              <a:rPr sz="2000" dirty="0">
                <a:latin typeface="宋体"/>
                <a:cs typeface="宋体"/>
              </a:rPr>
              <a:t>： </a:t>
            </a:r>
            <a:r>
              <a:rPr sz="2000" spc="-5" dirty="0">
                <a:latin typeface="宋体"/>
                <a:cs typeface="宋体"/>
              </a:rPr>
              <a:t>青年、中年、老</a:t>
            </a:r>
            <a:r>
              <a:rPr sz="2000" dirty="0">
                <a:latin typeface="宋体"/>
                <a:cs typeface="宋体"/>
              </a:rPr>
              <a:t>年</a:t>
            </a:r>
            <a:endParaRPr sz="2000">
              <a:latin typeface="宋体"/>
              <a:cs typeface="宋体"/>
            </a:endParaRPr>
          </a:p>
          <a:p>
            <a:pPr marL="12700">
              <a:lnSpc>
                <a:spcPct val="100000"/>
              </a:lnSpc>
            </a:pPr>
            <a:r>
              <a:rPr sz="2000" spc="-5" dirty="0">
                <a:latin typeface="宋体"/>
                <a:cs typeface="宋体"/>
              </a:rPr>
              <a:t>老年买与不买比例为</a:t>
            </a:r>
            <a:r>
              <a:rPr sz="2000" spc="-15" dirty="0">
                <a:latin typeface="Constantia"/>
                <a:cs typeface="Constantia"/>
              </a:rPr>
              <a:t>1</a:t>
            </a:r>
            <a:r>
              <a:rPr sz="2000" spc="-35" dirty="0">
                <a:latin typeface="Constantia"/>
                <a:cs typeface="Constantia"/>
              </a:rPr>
              <a:t>2</a:t>
            </a:r>
            <a:r>
              <a:rPr sz="2000" spc="-5" dirty="0">
                <a:latin typeface="Constantia"/>
                <a:cs typeface="Constantia"/>
              </a:rPr>
              <a:t>5/</a:t>
            </a:r>
            <a:r>
              <a:rPr sz="2000" spc="-15" dirty="0">
                <a:latin typeface="Constantia"/>
                <a:cs typeface="Constantia"/>
              </a:rPr>
              <a:t>1</a:t>
            </a:r>
            <a:r>
              <a:rPr sz="2000" spc="-35" dirty="0">
                <a:latin typeface="Constantia"/>
                <a:cs typeface="Constantia"/>
              </a:rPr>
              <a:t>2</a:t>
            </a:r>
            <a:r>
              <a:rPr sz="2000" dirty="0">
                <a:latin typeface="Constantia"/>
                <a:cs typeface="Constantia"/>
              </a:rPr>
              <a:t>7</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15" dirty="0">
                <a:latin typeface="Constantia"/>
                <a:cs typeface="Constantia"/>
              </a:rPr>
              <a:t>|</a:t>
            </a:r>
            <a:r>
              <a:rPr sz="2000" spc="-5" dirty="0">
                <a:latin typeface="Constantia"/>
                <a:cs typeface="Constantia"/>
              </a:rPr>
              <a:t>D</a:t>
            </a:r>
            <a:r>
              <a:rPr sz="2000" dirty="0">
                <a:latin typeface="Constantia"/>
                <a:cs typeface="Constantia"/>
              </a:rPr>
              <a:t>3</a:t>
            </a:r>
            <a:r>
              <a:rPr sz="2000" spc="-15" dirty="0">
                <a:latin typeface="Constantia"/>
                <a:cs typeface="Constantia"/>
              </a:rPr>
              <a:t>1|(</a:t>
            </a:r>
            <a:r>
              <a:rPr sz="2000" spc="-5" dirty="0">
                <a:latin typeface="宋体"/>
                <a:cs typeface="宋体"/>
              </a:rPr>
              <a:t>买</a:t>
            </a:r>
            <a:r>
              <a:rPr sz="2000" spc="-15" dirty="0">
                <a:latin typeface="Constantia"/>
                <a:cs typeface="Constantia"/>
              </a:rPr>
              <a:t>)</a:t>
            </a:r>
            <a:r>
              <a:rPr sz="2000" dirty="0">
                <a:latin typeface="Constantia"/>
                <a:cs typeface="Constantia"/>
              </a:rPr>
              <a:t>=</a:t>
            </a:r>
            <a:r>
              <a:rPr sz="2000" spc="-15" dirty="0">
                <a:latin typeface="Constantia"/>
                <a:cs typeface="Constantia"/>
              </a:rPr>
              <a:t>1</a:t>
            </a:r>
            <a:r>
              <a:rPr sz="2000" spc="-35" dirty="0">
                <a:latin typeface="Constantia"/>
                <a:cs typeface="Constantia"/>
              </a:rPr>
              <a:t>2</a:t>
            </a:r>
            <a:r>
              <a:rPr sz="2000" dirty="0">
                <a:latin typeface="Constantia"/>
                <a:cs typeface="Constantia"/>
              </a:rPr>
              <a:t>5</a:t>
            </a:r>
            <a:endParaRPr sz="2000">
              <a:latin typeface="Constantia"/>
              <a:cs typeface="Constantia"/>
            </a:endParaRPr>
          </a:p>
          <a:p>
            <a:pPr marL="12700">
              <a:lnSpc>
                <a:spcPct val="100000"/>
              </a:lnSpc>
            </a:pPr>
            <a:r>
              <a:rPr sz="2000" spc="-15" dirty="0">
                <a:latin typeface="Constantia"/>
                <a:cs typeface="Constantia"/>
              </a:rPr>
              <a:t>|</a:t>
            </a:r>
            <a:r>
              <a:rPr sz="2000" spc="-5" dirty="0">
                <a:latin typeface="Constantia"/>
                <a:cs typeface="Constantia"/>
              </a:rPr>
              <a:t>D</a:t>
            </a:r>
            <a:r>
              <a:rPr sz="2000" dirty="0">
                <a:latin typeface="Constantia"/>
                <a:cs typeface="Constantia"/>
              </a:rPr>
              <a:t>3</a:t>
            </a:r>
            <a:r>
              <a:rPr sz="2000" spc="-5" dirty="0">
                <a:latin typeface="Constantia"/>
                <a:cs typeface="Constantia"/>
              </a:rPr>
              <a:t>2</a:t>
            </a:r>
            <a:r>
              <a:rPr sz="2000" spc="-15" dirty="0">
                <a:latin typeface="Constantia"/>
                <a:cs typeface="Constantia"/>
              </a:rPr>
              <a:t>|</a:t>
            </a:r>
            <a:r>
              <a:rPr sz="2000" spc="-5" dirty="0">
                <a:latin typeface="宋体"/>
                <a:cs typeface="宋体"/>
              </a:rPr>
              <a:t>（不买）</a:t>
            </a:r>
            <a:r>
              <a:rPr sz="2000" dirty="0">
                <a:latin typeface="Constantia"/>
                <a:cs typeface="Constantia"/>
              </a:rPr>
              <a:t>=</a:t>
            </a:r>
            <a:r>
              <a:rPr sz="2000" spc="-15" dirty="0">
                <a:latin typeface="Constantia"/>
                <a:cs typeface="Constantia"/>
              </a:rPr>
              <a:t>1</a:t>
            </a:r>
            <a:r>
              <a:rPr sz="2000" spc="-35" dirty="0">
                <a:latin typeface="Constantia"/>
                <a:cs typeface="Constantia"/>
              </a:rPr>
              <a:t>2</a:t>
            </a:r>
            <a:r>
              <a:rPr sz="2000" dirty="0">
                <a:latin typeface="Constantia"/>
                <a:cs typeface="Constantia"/>
              </a:rPr>
              <a:t>7</a:t>
            </a:r>
            <a:endParaRPr sz="2000">
              <a:latin typeface="Constantia"/>
              <a:cs typeface="Constantia"/>
            </a:endParaRPr>
          </a:p>
          <a:p>
            <a:pPr marL="12700">
              <a:lnSpc>
                <a:spcPct val="100000"/>
              </a:lnSpc>
            </a:pPr>
            <a:r>
              <a:rPr sz="2000" spc="-15" dirty="0">
                <a:latin typeface="Constantia"/>
                <a:cs typeface="Constantia"/>
              </a:rPr>
              <a:t>|</a:t>
            </a:r>
            <a:r>
              <a:rPr sz="2000" spc="-5" dirty="0">
                <a:latin typeface="Constantia"/>
                <a:cs typeface="Constantia"/>
              </a:rPr>
              <a:t>D</a:t>
            </a:r>
            <a:r>
              <a:rPr sz="2000" dirty="0">
                <a:latin typeface="Constantia"/>
                <a:cs typeface="Constantia"/>
              </a:rPr>
              <a:t>3</a:t>
            </a:r>
            <a:r>
              <a:rPr sz="2000" spc="-15" dirty="0">
                <a:latin typeface="Constantia"/>
                <a:cs typeface="Constantia"/>
              </a:rPr>
              <a:t>|</a:t>
            </a:r>
            <a:r>
              <a:rPr sz="2000" dirty="0">
                <a:latin typeface="Constantia"/>
                <a:cs typeface="Constantia"/>
              </a:rPr>
              <a:t>=</a:t>
            </a:r>
            <a:r>
              <a:rPr sz="2000" spc="-5" dirty="0">
                <a:latin typeface="Constantia"/>
                <a:cs typeface="Constantia"/>
              </a:rPr>
              <a:t>S</a:t>
            </a:r>
            <a:r>
              <a:rPr sz="2000" spc="-15" dirty="0">
                <a:latin typeface="Constantia"/>
                <a:cs typeface="Constantia"/>
              </a:rPr>
              <a:t>1</a:t>
            </a:r>
            <a:r>
              <a:rPr sz="2000" dirty="0">
                <a:latin typeface="Constantia"/>
                <a:cs typeface="Constantia"/>
              </a:rPr>
              <a:t>+</a:t>
            </a:r>
            <a:r>
              <a:rPr sz="2000" spc="-5" dirty="0">
                <a:latin typeface="Constantia"/>
                <a:cs typeface="Constantia"/>
              </a:rPr>
              <a:t>S2</a:t>
            </a:r>
            <a:r>
              <a:rPr sz="2000" dirty="0">
                <a:latin typeface="Constantia"/>
                <a:cs typeface="Constantia"/>
              </a:rPr>
              <a:t>=</a:t>
            </a:r>
            <a:r>
              <a:rPr sz="2000" spc="-35" dirty="0">
                <a:latin typeface="Constantia"/>
                <a:cs typeface="Constantia"/>
              </a:rPr>
              <a:t>2</a:t>
            </a:r>
            <a:r>
              <a:rPr sz="2000" spc="-5" dirty="0">
                <a:latin typeface="Constantia"/>
                <a:cs typeface="Constantia"/>
              </a:rPr>
              <a:t>5</a:t>
            </a:r>
            <a:r>
              <a:rPr sz="2000" dirty="0">
                <a:latin typeface="Constantia"/>
                <a:cs typeface="Constantia"/>
              </a:rPr>
              <a:t>2</a:t>
            </a:r>
            <a:endParaRPr sz="2000">
              <a:latin typeface="Constantia"/>
              <a:cs typeface="Constantia"/>
            </a:endParaRPr>
          </a:p>
          <a:p>
            <a:pPr>
              <a:lnSpc>
                <a:spcPct val="100000"/>
              </a:lnSpc>
              <a:spcBef>
                <a:spcPts val="42"/>
              </a:spcBef>
            </a:pPr>
            <a:endParaRPr sz="2050">
              <a:latin typeface="Times New Roman"/>
              <a:cs typeface="Times New Roman"/>
            </a:endParaRPr>
          </a:p>
          <a:p>
            <a:pPr marL="12700" marR="1835785">
              <a:lnSpc>
                <a:spcPct val="100000"/>
              </a:lnSpc>
            </a:pPr>
            <a:r>
              <a:rPr sz="2000" dirty="0">
                <a:latin typeface="Constantia"/>
                <a:cs typeface="Constantia"/>
              </a:rPr>
              <a:t>P</a:t>
            </a:r>
            <a:r>
              <a:rPr sz="2000" spc="-15" dirty="0">
                <a:latin typeface="Constantia"/>
                <a:cs typeface="Constantia"/>
              </a:rPr>
              <a:t>1</a:t>
            </a:r>
            <a:r>
              <a:rPr sz="2000" dirty="0">
                <a:latin typeface="Constantia"/>
                <a:cs typeface="Constantia"/>
              </a:rPr>
              <a:t>=</a:t>
            </a:r>
            <a:r>
              <a:rPr sz="2000" spc="-15" dirty="0">
                <a:latin typeface="Constantia"/>
                <a:cs typeface="Constantia"/>
              </a:rPr>
              <a:t>1</a:t>
            </a:r>
            <a:r>
              <a:rPr sz="2000" spc="-35" dirty="0">
                <a:latin typeface="Constantia"/>
                <a:cs typeface="Constantia"/>
              </a:rPr>
              <a:t>2</a:t>
            </a:r>
            <a:r>
              <a:rPr sz="2000" spc="-5" dirty="0">
                <a:latin typeface="Constantia"/>
                <a:cs typeface="Constantia"/>
              </a:rPr>
              <a:t>5/</a:t>
            </a:r>
            <a:r>
              <a:rPr sz="2000" spc="-35" dirty="0">
                <a:latin typeface="Constantia"/>
                <a:cs typeface="Constantia"/>
              </a:rPr>
              <a:t>2</a:t>
            </a:r>
            <a:r>
              <a:rPr sz="2000" spc="-5" dirty="0">
                <a:latin typeface="Constantia"/>
                <a:cs typeface="Constantia"/>
              </a:rPr>
              <a:t>5</a:t>
            </a:r>
            <a:r>
              <a:rPr sz="2000" dirty="0">
                <a:latin typeface="Constantia"/>
                <a:cs typeface="Constantia"/>
              </a:rPr>
              <a:t>2 P</a:t>
            </a:r>
            <a:r>
              <a:rPr sz="2000" spc="-5" dirty="0">
                <a:latin typeface="Constantia"/>
                <a:cs typeface="Constantia"/>
              </a:rPr>
              <a:t>2</a:t>
            </a:r>
            <a:r>
              <a:rPr sz="2000" dirty="0">
                <a:latin typeface="Constantia"/>
                <a:cs typeface="Constantia"/>
              </a:rPr>
              <a:t>=</a:t>
            </a:r>
            <a:r>
              <a:rPr sz="2000" spc="-15" dirty="0">
                <a:latin typeface="Constantia"/>
                <a:cs typeface="Constantia"/>
              </a:rPr>
              <a:t>1</a:t>
            </a:r>
            <a:r>
              <a:rPr sz="2000" spc="-35" dirty="0">
                <a:latin typeface="Constantia"/>
                <a:cs typeface="Constantia"/>
              </a:rPr>
              <a:t>2</a:t>
            </a:r>
            <a:r>
              <a:rPr sz="2000" spc="-5" dirty="0">
                <a:latin typeface="Constantia"/>
                <a:cs typeface="Constantia"/>
              </a:rPr>
              <a:t>7/</a:t>
            </a:r>
            <a:r>
              <a:rPr sz="2000" spc="-35" dirty="0">
                <a:latin typeface="Constantia"/>
                <a:cs typeface="Constantia"/>
              </a:rPr>
              <a:t>2</a:t>
            </a:r>
            <a:r>
              <a:rPr sz="2000" spc="-5" dirty="0">
                <a:latin typeface="Constantia"/>
                <a:cs typeface="Constantia"/>
              </a:rPr>
              <a:t>5</a:t>
            </a:r>
            <a:r>
              <a:rPr sz="2000" dirty="0">
                <a:latin typeface="Constantia"/>
                <a:cs typeface="Constantia"/>
              </a:rPr>
              <a:t>2</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10" dirty="0">
                <a:latin typeface="Constantia"/>
                <a:cs typeface="Constantia"/>
              </a:rPr>
              <a:t>H</a:t>
            </a:r>
            <a:r>
              <a:rPr sz="2000" spc="-15" dirty="0">
                <a:latin typeface="Constantia"/>
                <a:cs typeface="Constantia"/>
              </a:rPr>
              <a:t>(</a:t>
            </a:r>
            <a:r>
              <a:rPr sz="2000" spc="-5" dirty="0">
                <a:latin typeface="Constantia"/>
                <a:cs typeface="Constantia"/>
              </a:rPr>
              <a:t>D</a:t>
            </a:r>
            <a:r>
              <a:rPr sz="2000" dirty="0">
                <a:latin typeface="Constantia"/>
                <a:cs typeface="Constantia"/>
              </a:rPr>
              <a:t>3</a:t>
            </a:r>
            <a:r>
              <a:rPr sz="2000" spc="-15" dirty="0">
                <a:latin typeface="Constantia"/>
                <a:cs typeface="Constantia"/>
              </a:rPr>
              <a:t>)</a:t>
            </a:r>
            <a:r>
              <a:rPr sz="2000" dirty="0">
                <a:latin typeface="Constantia"/>
                <a:cs typeface="Constantia"/>
              </a:rPr>
              <a:t>=-P</a:t>
            </a:r>
            <a:r>
              <a:rPr sz="2000" spc="-15" dirty="0">
                <a:latin typeface="Constantia"/>
                <a:cs typeface="Constantia"/>
              </a:rPr>
              <a:t>1</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15" dirty="0">
                <a:latin typeface="Constantia"/>
                <a:cs typeface="Constantia"/>
              </a:rPr>
              <a:t>1</a:t>
            </a:r>
            <a:r>
              <a:rPr sz="2000" dirty="0">
                <a:latin typeface="Constantia"/>
                <a:cs typeface="Constantia"/>
              </a:rPr>
              <a:t>-P</a:t>
            </a:r>
            <a:r>
              <a:rPr sz="2000" spc="-5" dirty="0">
                <a:latin typeface="Constantia"/>
                <a:cs typeface="Constantia"/>
              </a:rPr>
              <a:t>2</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P2</a:t>
            </a:r>
            <a:endParaRPr sz="2000">
              <a:latin typeface="Constantia"/>
              <a:cs typeface="Constantia"/>
            </a:endParaRPr>
          </a:p>
          <a:p>
            <a:pPr marL="13335" algn="ctr">
              <a:lnSpc>
                <a:spcPct val="100000"/>
              </a:lnSpc>
            </a:pPr>
            <a:r>
              <a:rPr sz="2000" dirty="0">
                <a:latin typeface="Constantia"/>
                <a:cs typeface="Constantia"/>
              </a:rPr>
              <a:t>=-</a:t>
            </a:r>
            <a:r>
              <a:rPr sz="2000" spc="-15" dirty="0">
                <a:latin typeface="Constantia"/>
                <a:cs typeface="Constantia"/>
              </a:rPr>
              <a:t>(</a:t>
            </a:r>
            <a:r>
              <a:rPr sz="2000" dirty="0">
                <a:latin typeface="Constantia"/>
                <a:cs typeface="Constantia"/>
              </a:rPr>
              <a:t>P</a:t>
            </a:r>
            <a:r>
              <a:rPr sz="2000" spc="-15" dirty="0">
                <a:latin typeface="Constantia"/>
                <a:cs typeface="Constantia"/>
              </a:rPr>
              <a:t>1</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15" dirty="0">
                <a:latin typeface="Constantia"/>
                <a:cs typeface="Constantia"/>
              </a:rPr>
              <a:t>1</a:t>
            </a:r>
            <a:r>
              <a:rPr sz="2000" dirty="0">
                <a:latin typeface="Constantia"/>
                <a:cs typeface="Constantia"/>
              </a:rPr>
              <a:t>+P</a:t>
            </a:r>
            <a:r>
              <a:rPr sz="2000" spc="-5" dirty="0">
                <a:latin typeface="Constantia"/>
                <a:cs typeface="Constantia"/>
              </a:rPr>
              <a:t>2</a:t>
            </a:r>
            <a:r>
              <a:rPr sz="2000" spc="15" dirty="0">
                <a:latin typeface="Constantia"/>
                <a:cs typeface="Constantia"/>
              </a:rPr>
              <a:t>L</a:t>
            </a:r>
            <a:r>
              <a:rPr sz="2000" spc="-5" dirty="0">
                <a:latin typeface="Constantia"/>
                <a:cs typeface="Constantia"/>
              </a:rPr>
              <a:t>og</a:t>
            </a:r>
            <a:r>
              <a:rPr sz="1950" spc="-15" baseline="-17094" dirty="0">
                <a:latin typeface="Constantia"/>
                <a:cs typeface="Constantia"/>
              </a:rPr>
              <a:t>2</a:t>
            </a:r>
            <a:r>
              <a:rPr sz="2000" dirty="0">
                <a:latin typeface="Constantia"/>
                <a:cs typeface="Constantia"/>
              </a:rPr>
              <a:t>P</a:t>
            </a:r>
            <a:r>
              <a:rPr sz="2000" spc="-5" dirty="0">
                <a:latin typeface="Constantia"/>
                <a:cs typeface="Constantia"/>
              </a:rPr>
              <a:t>2</a:t>
            </a:r>
            <a:r>
              <a:rPr sz="2000" spc="-10" dirty="0">
                <a:latin typeface="Constantia"/>
                <a:cs typeface="Constantia"/>
              </a:rPr>
              <a:t>)</a:t>
            </a:r>
            <a:endParaRPr sz="2000">
              <a:latin typeface="Constantia"/>
              <a:cs typeface="Constantia"/>
            </a:endParaRPr>
          </a:p>
          <a:p>
            <a:pPr marL="266700">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9</a:t>
            </a:r>
            <a:r>
              <a:rPr sz="2000" spc="-45" dirty="0">
                <a:latin typeface="Constantia"/>
                <a:cs typeface="Constantia"/>
              </a:rPr>
              <a:t>1</a:t>
            </a:r>
            <a:r>
              <a:rPr sz="2000" spc="-5" dirty="0">
                <a:latin typeface="Constantia"/>
                <a:cs typeface="Constantia"/>
              </a:rPr>
              <a:t>5</a:t>
            </a:r>
            <a:r>
              <a:rPr sz="2000" dirty="0">
                <a:latin typeface="Constantia"/>
                <a:cs typeface="Constantia"/>
              </a:rPr>
              <a:t>7</a:t>
            </a:r>
            <a:endParaRPr sz="2000">
              <a:latin typeface="Constantia"/>
              <a:cs typeface="Constantia"/>
            </a:endParaRPr>
          </a:p>
        </p:txBody>
      </p:sp>
      <p:graphicFrame>
        <p:nvGraphicFramePr>
          <p:cNvPr id="2" name="object 2"/>
          <p:cNvGraphicFramePr>
            <a:graphicFrameLocks noGrp="1"/>
          </p:cNvGraphicFramePr>
          <p:nvPr/>
        </p:nvGraphicFramePr>
        <p:xfrm>
          <a:off x="57086" y="81800"/>
          <a:ext cx="5363843" cy="6644629"/>
        </p:xfrm>
        <a:graphic>
          <a:graphicData uri="http://schemas.openxmlformats.org/drawingml/2006/table">
            <a:tbl>
              <a:tblPr firstRow="1" bandRow="1">
                <a:tableStyleId>{2D5ABB26-0587-4C30-8999-92F81FD0307C}</a:tableStyleId>
              </a:tblPr>
              <a:tblGrid>
                <a:gridCol w="606425"/>
                <a:gridCol w="660400"/>
                <a:gridCol w="724534"/>
                <a:gridCol w="724535"/>
                <a:gridCol w="816610"/>
                <a:gridCol w="1831339"/>
              </a:tblGrid>
              <a:tr h="701040">
                <a:tc>
                  <a:txBody>
                    <a:bodyPr/>
                    <a:lstStyle/>
                    <a:p>
                      <a:pPr marL="76200" marR="246379">
                        <a:lnSpc>
                          <a:spcPct val="100000"/>
                        </a:lnSpc>
                      </a:pPr>
                      <a:r>
                        <a:rPr sz="2000" dirty="0">
                          <a:solidFill>
                            <a:srgbClr val="FFFFFF"/>
                          </a:solidFill>
                          <a:latin typeface="宋体"/>
                          <a:cs typeface="宋体"/>
                        </a:rPr>
                        <a:t>计 数</a:t>
                      </a:r>
                      <a:endParaRPr sz="20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300355">
                        <a:lnSpc>
                          <a:spcPct val="100000"/>
                        </a:lnSpc>
                      </a:pPr>
                      <a:r>
                        <a:rPr sz="2000" dirty="0">
                          <a:solidFill>
                            <a:srgbClr val="FFFFFF"/>
                          </a:solidFill>
                          <a:latin typeface="宋体"/>
                          <a:cs typeface="宋体"/>
                        </a:rPr>
                        <a:t>年 龄</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收</a:t>
                      </a:r>
                      <a:r>
                        <a:rPr sz="2000" dirty="0">
                          <a:solidFill>
                            <a:srgbClr val="FFFFFF"/>
                          </a:solidFill>
                          <a:latin typeface="宋体"/>
                          <a:cs typeface="宋体"/>
                        </a:rPr>
                        <a:t>入</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学</a:t>
                      </a:r>
                      <a:r>
                        <a:rPr sz="2000" dirty="0">
                          <a:solidFill>
                            <a:srgbClr val="FFFFFF"/>
                          </a:solidFill>
                          <a:latin typeface="宋体"/>
                          <a:cs typeface="宋体"/>
                        </a:rPr>
                        <a:t>生</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信</a:t>
                      </a:r>
                      <a:r>
                        <a:rPr sz="2000" dirty="0">
                          <a:solidFill>
                            <a:srgbClr val="FFFFFF"/>
                          </a:solidFill>
                          <a:latin typeface="宋体"/>
                          <a:cs typeface="宋体"/>
                        </a:rPr>
                        <a:t>誉</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86055">
                        <a:lnSpc>
                          <a:spcPct val="100000"/>
                        </a:lnSpc>
                      </a:pPr>
                      <a:r>
                        <a:rPr sz="2000" b="1" spc="5" dirty="0">
                          <a:solidFill>
                            <a:srgbClr val="FFFFFF"/>
                          </a:solidFill>
                          <a:latin typeface="宋体"/>
                          <a:cs typeface="宋体"/>
                        </a:rPr>
                        <a:t>归类：买计</a:t>
                      </a:r>
                      <a:r>
                        <a:rPr sz="2000" b="1" dirty="0">
                          <a:solidFill>
                            <a:srgbClr val="FFFFFF"/>
                          </a:solidFill>
                          <a:latin typeface="宋体"/>
                          <a:cs typeface="宋体"/>
                        </a:rPr>
                        <a:t>算 </a:t>
                      </a:r>
                      <a:r>
                        <a:rPr sz="2000" b="1" spc="5" dirty="0">
                          <a:solidFill>
                            <a:srgbClr val="FFFFFF"/>
                          </a:solidFill>
                          <a:latin typeface="宋体"/>
                          <a:cs typeface="宋体"/>
                        </a:rPr>
                        <a:t>机</a:t>
                      </a:r>
                      <a:r>
                        <a:rPr sz="2000" b="1" dirty="0">
                          <a:solidFill>
                            <a:srgbClr val="FFFFFF"/>
                          </a:solidFill>
                          <a:latin typeface="宋体"/>
                          <a:cs typeface="宋体"/>
                        </a:rPr>
                        <a:t>？</a:t>
                      </a:r>
                      <a:endParaRPr sz="20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0</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3</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1</a:t>
                      </a:r>
                      <a:r>
                        <a:rPr sz="2000" dirty="0">
                          <a:latin typeface="宋体"/>
                          <a:cs typeface="宋体"/>
                        </a:rPr>
                        <a:t> </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1989" rIns="0" bIns="0" rtlCol="0">
            <a:spAutoFit/>
          </a:bodyPr>
          <a:lstStyle/>
          <a:p>
            <a:pPr marL="5483225">
              <a:lnSpc>
                <a:spcPct val="100000"/>
              </a:lnSpc>
            </a:pPr>
            <a:r>
              <a:rPr sz="2400" dirty="0">
                <a:solidFill>
                  <a:srgbClr val="000000"/>
                </a:solidFill>
                <a:latin typeface="宋体"/>
                <a:cs typeface="宋体"/>
              </a:rPr>
              <a:t>第</a:t>
            </a:r>
            <a:r>
              <a:rPr sz="2400" dirty="0">
                <a:solidFill>
                  <a:srgbClr val="000000"/>
                </a:solidFill>
                <a:latin typeface="Constantia"/>
                <a:cs typeface="Constantia"/>
              </a:rPr>
              <a:t>2-</a:t>
            </a:r>
            <a:r>
              <a:rPr sz="2400" spc="-15" dirty="0">
                <a:solidFill>
                  <a:srgbClr val="000000"/>
                </a:solidFill>
                <a:latin typeface="Constantia"/>
                <a:cs typeface="Constantia"/>
              </a:rPr>
              <a:t>4</a:t>
            </a:r>
            <a:r>
              <a:rPr sz="2400" spc="-15" dirty="0">
                <a:solidFill>
                  <a:srgbClr val="000000"/>
                </a:solidFill>
                <a:latin typeface="宋体"/>
                <a:cs typeface="宋体"/>
              </a:rPr>
              <a:t>步计算年龄的熵</a:t>
            </a:r>
            <a:endParaRPr sz="2400">
              <a:latin typeface="宋体"/>
              <a:cs typeface="宋体"/>
            </a:endParaRPr>
          </a:p>
        </p:txBody>
      </p:sp>
      <p:sp>
        <p:nvSpPr>
          <p:cNvPr id="4" name="object 4"/>
          <p:cNvSpPr txBox="1"/>
          <p:nvPr/>
        </p:nvSpPr>
        <p:spPr>
          <a:xfrm>
            <a:off x="5730862" y="1611014"/>
            <a:ext cx="2886075" cy="4575175"/>
          </a:xfrm>
          <a:prstGeom prst="rect">
            <a:avLst/>
          </a:prstGeom>
        </p:spPr>
        <p:txBody>
          <a:bodyPr vert="horz" wrap="square" lIns="0" tIns="0" rIns="0" bIns="0" rtlCol="0">
            <a:spAutoFit/>
          </a:bodyPr>
          <a:lstStyle/>
          <a:p>
            <a:pPr marL="457200" marR="389255" indent="-444500">
              <a:lnSpc>
                <a:spcPct val="100000"/>
              </a:lnSpc>
            </a:pPr>
            <a:r>
              <a:rPr sz="2000" spc="-5" dirty="0">
                <a:latin typeface="宋体"/>
                <a:cs typeface="宋体"/>
              </a:rPr>
              <a:t>年龄共分三个组</a:t>
            </a:r>
            <a:r>
              <a:rPr sz="2000" dirty="0">
                <a:latin typeface="宋体"/>
                <a:cs typeface="宋体"/>
              </a:rPr>
              <a:t>： </a:t>
            </a:r>
            <a:r>
              <a:rPr sz="2000" spc="-5" dirty="0">
                <a:latin typeface="宋体"/>
                <a:cs typeface="宋体"/>
              </a:rPr>
              <a:t>青年、中年、老</a:t>
            </a:r>
            <a:r>
              <a:rPr sz="2000" dirty="0">
                <a:latin typeface="宋体"/>
                <a:cs typeface="宋体"/>
              </a:rPr>
              <a:t>年</a:t>
            </a:r>
            <a:endParaRPr sz="2000">
              <a:latin typeface="宋体"/>
              <a:cs typeface="宋体"/>
            </a:endParaRPr>
          </a:p>
          <a:p>
            <a:pPr marL="12700">
              <a:lnSpc>
                <a:spcPct val="100000"/>
              </a:lnSpc>
            </a:pPr>
            <a:r>
              <a:rPr sz="2000" spc="-5" dirty="0">
                <a:latin typeface="宋体"/>
                <a:cs typeface="宋体"/>
              </a:rPr>
              <a:t>所占比</a:t>
            </a:r>
            <a:r>
              <a:rPr sz="2000" dirty="0">
                <a:latin typeface="宋体"/>
                <a:cs typeface="宋体"/>
              </a:rPr>
              <a:t>例</a:t>
            </a:r>
            <a:endParaRPr sz="2000">
              <a:latin typeface="宋体"/>
              <a:cs typeface="宋体"/>
            </a:endParaRPr>
          </a:p>
          <a:p>
            <a:pPr marL="12700" marR="385445">
              <a:lnSpc>
                <a:spcPct val="100000"/>
              </a:lnSpc>
            </a:pPr>
            <a:r>
              <a:rPr sz="2000" spc="-5" dirty="0">
                <a:latin typeface="宋体"/>
                <a:cs typeface="宋体"/>
              </a:rPr>
              <a:t>青年</a:t>
            </a:r>
            <a:r>
              <a:rPr sz="2000" dirty="0">
                <a:latin typeface="宋体"/>
                <a:cs typeface="宋体"/>
              </a:rPr>
              <a:t>组</a:t>
            </a:r>
            <a:r>
              <a:rPr sz="2000" spc="-505" dirty="0">
                <a:latin typeface="宋体"/>
                <a:cs typeface="宋体"/>
              </a:rPr>
              <a:t> </a:t>
            </a:r>
            <a:r>
              <a:rPr sz="2000" dirty="0">
                <a:latin typeface="Constantia"/>
                <a:cs typeface="Constantia"/>
              </a:rPr>
              <a:t>38</a:t>
            </a:r>
            <a:r>
              <a:rPr sz="2000" spc="-5" dirty="0">
                <a:latin typeface="Constantia"/>
                <a:cs typeface="Constantia"/>
              </a:rPr>
              <a:t>4/</a:t>
            </a:r>
            <a:r>
              <a:rPr sz="2000" spc="-15" dirty="0">
                <a:latin typeface="Constantia"/>
                <a:cs typeface="Constantia"/>
              </a:rPr>
              <a:t>1</a:t>
            </a:r>
            <a:r>
              <a:rPr sz="2000" spc="-35" dirty="0">
                <a:latin typeface="Constantia"/>
                <a:cs typeface="Constantia"/>
              </a:rPr>
              <a:t>02</a:t>
            </a:r>
            <a:r>
              <a:rPr sz="2000" spc="-5" dirty="0">
                <a:latin typeface="Constantia"/>
                <a:cs typeface="Constantia"/>
              </a:rPr>
              <a:t>5</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0" dirty="0">
                <a:latin typeface="Constantia"/>
                <a:cs typeface="Constantia"/>
              </a:rPr>
              <a:t>3</a:t>
            </a:r>
            <a:r>
              <a:rPr sz="2000" spc="-35" dirty="0">
                <a:latin typeface="Constantia"/>
                <a:cs typeface="Constantia"/>
              </a:rPr>
              <a:t>7</a:t>
            </a:r>
            <a:r>
              <a:rPr sz="2000" dirty="0">
                <a:latin typeface="Constantia"/>
                <a:cs typeface="Constantia"/>
              </a:rPr>
              <a:t>5 </a:t>
            </a:r>
            <a:r>
              <a:rPr sz="2000" spc="-5" dirty="0">
                <a:latin typeface="宋体"/>
                <a:cs typeface="宋体"/>
              </a:rPr>
              <a:t>中年</a:t>
            </a:r>
            <a:r>
              <a:rPr sz="2000" dirty="0">
                <a:latin typeface="宋体"/>
                <a:cs typeface="宋体"/>
              </a:rPr>
              <a:t>组</a:t>
            </a:r>
            <a:r>
              <a:rPr sz="2000" spc="-505" dirty="0">
                <a:latin typeface="宋体"/>
                <a:cs typeface="宋体"/>
              </a:rPr>
              <a:t> </a:t>
            </a:r>
            <a:r>
              <a:rPr sz="2000" spc="-35" dirty="0">
                <a:latin typeface="Constantia"/>
                <a:cs typeface="Constantia"/>
              </a:rPr>
              <a:t>2</a:t>
            </a:r>
            <a:r>
              <a:rPr sz="2000" spc="-15" dirty="0">
                <a:latin typeface="Constantia"/>
                <a:cs typeface="Constantia"/>
              </a:rPr>
              <a:t>5</a:t>
            </a:r>
            <a:r>
              <a:rPr sz="2000" spc="-5" dirty="0">
                <a:latin typeface="Constantia"/>
                <a:cs typeface="Constantia"/>
              </a:rPr>
              <a:t>6/</a:t>
            </a:r>
            <a:r>
              <a:rPr sz="2000" spc="-15" dirty="0">
                <a:latin typeface="Constantia"/>
                <a:cs typeface="Constantia"/>
              </a:rPr>
              <a:t>1</a:t>
            </a:r>
            <a:r>
              <a:rPr sz="2000" spc="-35" dirty="0">
                <a:latin typeface="Constantia"/>
                <a:cs typeface="Constantia"/>
              </a:rPr>
              <a:t>0</a:t>
            </a:r>
            <a:r>
              <a:rPr sz="2000" spc="-5" dirty="0">
                <a:latin typeface="Constantia"/>
                <a:cs typeface="Constantia"/>
              </a:rPr>
              <a:t>24</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35" dirty="0">
                <a:latin typeface="Constantia"/>
                <a:cs typeface="Constantia"/>
              </a:rPr>
              <a:t>2</a:t>
            </a:r>
            <a:r>
              <a:rPr sz="2000" dirty="0">
                <a:latin typeface="Constantia"/>
                <a:cs typeface="Constantia"/>
              </a:rPr>
              <a:t>5 </a:t>
            </a:r>
            <a:r>
              <a:rPr sz="2000" spc="-5" dirty="0">
                <a:latin typeface="宋体"/>
                <a:cs typeface="宋体"/>
              </a:rPr>
              <a:t>老年</a:t>
            </a:r>
            <a:r>
              <a:rPr sz="2000" dirty="0">
                <a:latin typeface="宋体"/>
                <a:cs typeface="宋体"/>
              </a:rPr>
              <a:t>组</a:t>
            </a:r>
            <a:r>
              <a:rPr sz="2000" spc="-505" dirty="0">
                <a:latin typeface="宋体"/>
                <a:cs typeface="宋体"/>
              </a:rPr>
              <a:t> </a:t>
            </a:r>
            <a:r>
              <a:rPr sz="2000" dirty="0">
                <a:latin typeface="Constantia"/>
                <a:cs typeface="Constantia"/>
              </a:rPr>
              <a:t>38</a:t>
            </a:r>
            <a:r>
              <a:rPr sz="2000" spc="-5" dirty="0">
                <a:latin typeface="Constantia"/>
                <a:cs typeface="Constantia"/>
              </a:rPr>
              <a:t>4/</a:t>
            </a:r>
            <a:r>
              <a:rPr sz="2000" spc="-15" dirty="0">
                <a:latin typeface="Constantia"/>
                <a:cs typeface="Constantia"/>
              </a:rPr>
              <a:t>1</a:t>
            </a:r>
            <a:r>
              <a:rPr sz="2000" spc="-35" dirty="0">
                <a:latin typeface="Constantia"/>
                <a:cs typeface="Constantia"/>
              </a:rPr>
              <a:t>0</a:t>
            </a:r>
            <a:r>
              <a:rPr sz="2000" spc="-5" dirty="0">
                <a:latin typeface="Constantia"/>
                <a:cs typeface="Constantia"/>
              </a:rPr>
              <a:t>24</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0" dirty="0">
                <a:latin typeface="Constantia"/>
                <a:cs typeface="Constantia"/>
              </a:rPr>
              <a:t>3</a:t>
            </a:r>
            <a:r>
              <a:rPr sz="2000" spc="-35" dirty="0">
                <a:latin typeface="Constantia"/>
                <a:cs typeface="Constantia"/>
              </a:rPr>
              <a:t>7</a:t>
            </a:r>
            <a:r>
              <a:rPr sz="2000" dirty="0">
                <a:latin typeface="Constantia"/>
                <a:cs typeface="Constantia"/>
              </a:rPr>
              <a:t>5</a:t>
            </a:r>
            <a:endParaRPr sz="2000">
              <a:latin typeface="Constantia"/>
              <a:cs typeface="Constantia"/>
            </a:endParaRPr>
          </a:p>
          <a:p>
            <a:pPr>
              <a:lnSpc>
                <a:spcPct val="100000"/>
              </a:lnSpc>
              <a:spcBef>
                <a:spcPts val="42"/>
              </a:spcBef>
            </a:pPr>
            <a:endParaRPr sz="2050">
              <a:latin typeface="Times New Roman"/>
              <a:cs typeface="Times New Roman"/>
            </a:endParaRPr>
          </a:p>
          <a:p>
            <a:pPr marL="12700">
              <a:lnSpc>
                <a:spcPct val="100000"/>
              </a:lnSpc>
            </a:pPr>
            <a:r>
              <a:rPr sz="2000" spc="-5" dirty="0">
                <a:latin typeface="宋体"/>
                <a:cs typeface="宋体"/>
              </a:rPr>
              <a:t>计算年龄的平均信息期</a:t>
            </a:r>
            <a:r>
              <a:rPr sz="2000" dirty="0">
                <a:latin typeface="宋体"/>
                <a:cs typeface="宋体"/>
              </a:rPr>
              <a:t>望</a:t>
            </a:r>
            <a:endParaRPr sz="2000">
              <a:latin typeface="宋体"/>
              <a:cs typeface="宋体"/>
            </a:endParaRPr>
          </a:p>
          <a:p>
            <a:pPr marL="12700">
              <a:lnSpc>
                <a:spcPct val="100000"/>
              </a:lnSpc>
            </a:pPr>
            <a:r>
              <a:rPr sz="2000" spc="-5" dirty="0">
                <a:latin typeface="Constantia"/>
                <a:cs typeface="Constantia"/>
              </a:rPr>
              <a:t>E</a:t>
            </a:r>
            <a:r>
              <a:rPr sz="2000" spc="-5" dirty="0">
                <a:latin typeface="宋体"/>
                <a:cs typeface="宋体"/>
              </a:rPr>
              <a:t>（年龄）</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0" dirty="0">
                <a:latin typeface="Constantia"/>
                <a:cs typeface="Constantia"/>
              </a:rPr>
              <a:t>3</a:t>
            </a:r>
            <a:r>
              <a:rPr sz="2000" spc="-35" dirty="0">
                <a:latin typeface="Constantia"/>
                <a:cs typeface="Constantia"/>
              </a:rPr>
              <a:t>7</a:t>
            </a:r>
            <a:r>
              <a:rPr sz="2000" spc="-5" dirty="0">
                <a:latin typeface="Constantia"/>
                <a:cs typeface="Constantia"/>
              </a:rPr>
              <a:t>5*0</a:t>
            </a:r>
            <a:r>
              <a:rPr sz="2000" spc="-15" dirty="0">
                <a:latin typeface="Constantia"/>
                <a:cs typeface="Constantia"/>
              </a:rPr>
              <a:t>.</a:t>
            </a:r>
            <a:r>
              <a:rPr sz="2000" spc="5" dirty="0">
                <a:latin typeface="Constantia"/>
                <a:cs typeface="Constantia"/>
              </a:rPr>
              <a:t>9</a:t>
            </a:r>
            <a:r>
              <a:rPr sz="2000" spc="-15" dirty="0">
                <a:latin typeface="Constantia"/>
                <a:cs typeface="Constantia"/>
              </a:rPr>
              <a:t>1</a:t>
            </a:r>
            <a:r>
              <a:rPr sz="2000" spc="-40" dirty="0">
                <a:latin typeface="Constantia"/>
                <a:cs typeface="Constantia"/>
              </a:rPr>
              <a:t>8</a:t>
            </a:r>
            <a:r>
              <a:rPr sz="2000" dirty="0">
                <a:latin typeface="Constantia"/>
                <a:cs typeface="Constantia"/>
              </a:rPr>
              <a:t>3+</a:t>
            </a:r>
            <a:endParaRPr sz="2000">
              <a:latin typeface="Constantia"/>
              <a:cs typeface="Constantia"/>
            </a:endParaRPr>
          </a:p>
          <a:p>
            <a:pPr marL="1282700">
              <a:lnSpc>
                <a:spcPct val="100000"/>
              </a:lnSpc>
            </a:pPr>
            <a:r>
              <a:rPr sz="2000" spc="-5" dirty="0">
                <a:latin typeface="Constantia"/>
                <a:cs typeface="Constantia"/>
              </a:rPr>
              <a:t>0</a:t>
            </a:r>
            <a:r>
              <a:rPr sz="2000" spc="-15" dirty="0">
                <a:latin typeface="Constantia"/>
                <a:cs typeface="Constantia"/>
              </a:rPr>
              <a:t>.</a:t>
            </a:r>
            <a:r>
              <a:rPr sz="2000" spc="-35" dirty="0">
                <a:latin typeface="Constantia"/>
                <a:cs typeface="Constantia"/>
              </a:rPr>
              <a:t>2</a:t>
            </a:r>
            <a:r>
              <a:rPr sz="2000" spc="-5" dirty="0">
                <a:latin typeface="Constantia"/>
                <a:cs typeface="Constantia"/>
              </a:rPr>
              <a:t>5*0</a:t>
            </a:r>
            <a:r>
              <a:rPr sz="2000" dirty="0">
                <a:latin typeface="Constantia"/>
                <a:cs typeface="Constantia"/>
              </a:rPr>
              <a:t>+</a:t>
            </a:r>
            <a:endParaRPr sz="2000">
              <a:latin typeface="Constantia"/>
              <a:cs typeface="Constantia"/>
            </a:endParaRPr>
          </a:p>
          <a:p>
            <a:pPr marL="1282700">
              <a:lnSpc>
                <a:spcPct val="100000"/>
              </a:lnSpc>
            </a:pPr>
            <a:r>
              <a:rPr sz="2000" spc="-5" dirty="0">
                <a:latin typeface="Constantia"/>
                <a:cs typeface="Constantia"/>
              </a:rPr>
              <a:t>0</a:t>
            </a:r>
            <a:r>
              <a:rPr sz="2000" spc="-15" dirty="0">
                <a:latin typeface="Constantia"/>
                <a:cs typeface="Constantia"/>
              </a:rPr>
              <a:t>.</a:t>
            </a:r>
            <a:r>
              <a:rPr sz="2000" spc="-20" dirty="0">
                <a:latin typeface="Constantia"/>
                <a:cs typeface="Constantia"/>
              </a:rPr>
              <a:t>3</a:t>
            </a:r>
            <a:r>
              <a:rPr sz="2000" spc="-35" dirty="0">
                <a:latin typeface="Constantia"/>
                <a:cs typeface="Constantia"/>
              </a:rPr>
              <a:t>7</a:t>
            </a:r>
            <a:r>
              <a:rPr sz="2000" spc="-5" dirty="0">
                <a:latin typeface="Constantia"/>
                <a:cs typeface="Constantia"/>
              </a:rPr>
              <a:t>5*0</a:t>
            </a:r>
            <a:r>
              <a:rPr sz="2000" spc="-15" dirty="0">
                <a:latin typeface="Constantia"/>
                <a:cs typeface="Constantia"/>
              </a:rPr>
              <a:t>.</a:t>
            </a:r>
            <a:r>
              <a:rPr sz="2000" spc="5" dirty="0">
                <a:latin typeface="Constantia"/>
                <a:cs typeface="Constantia"/>
              </a:rPr>
              <a:t>9</a:t>
            </a:r>
            <a:r>
              <a:rPr sz="2000" spc="-45" dirty="0">
                <a:latin typeface="Constantia"/>
                <a:cs typeface="Constantia"/>
              </a:rPr>
              <a:t>1</a:t>
            </a:r>
            <a:r>
              <a:rPr sz="2000" spc="-5" dirty="0">
                <a:latin typeface="Constantia"/>
                <a:cs typeface="Constantia"/>
              </a:rPr>
              <a:t>5</a:t>
            </a:r>
            <a:r>
              <a:rPr sz="2000" dirty="0">
                <a:latin typeface="Constantia"/>
                <a:cs typeface="Constantia"/>
              </a:rPr>
              <a:t>7</a:t>
            </a:r>
            <a:endParaRPr sz="2000">
              <a:latin typeface="Constantia"/>
              <a:cs typeface="Constantia"/>
            </a:endParaRPr>
          </a:p>
          <a:p>
            <a:pPr marL="1155700">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6</a:t>
            </a:r>
            <a:r>
              <a:rPr sz="2000" spc="-10" dirty="0">
                <a:latin typeface="Constantia"/>
                <a:cs typeface="Constantia"/>
              </a:rPr>
              <a:t>8</a:t>
            </a:r>
            <a:r>
              <a:rPr sz="2000" dirty="0">
                <a:latin typeface="Constantia"/>
                <a:cs typeface="Constantia"/>
              </a:rPr>
              <a:t>77</a:t>
            </a:r>
            <a:endParaRPr sz="2000">
              <a:latin typeface="Constantia"/>
              <a:cs typeface="Constantia"/>
            </a:endParaRPr>
          </a:p>
          <a:p>
            <a:pPr marL="12700">
              <a:lnSpc>
                <a:spcPct val="100000"/>
              </a:lnSpc>
            </a:pPr>
            <a:r>
              <a:rPr sz="2000" spc="-5" dirty="0">
                <a:latin typeface="Constantia"/>
                <a:cs typeface="Constantia"/>
              </a:rPr>
              <a:t>G</a:t>
            </a:r>
            <a:r>
              <a:rPr sz="2000" spc="-5" dirty="0">
                <a:latin typeface="宋体"/>
                <a:cs typeface="宋体"/>
              </a:rPr>
              <a:t>（年龄信息增益</a:t>
            </a:r>
            <a:r>
              <a:rPr sz="2000" dirty="0">
                <a:latin typeface="宋体"/>
                <a:cs typeface="宋体"/>
              </a:rPr>
              <a:t>）</a:t>
            </a:r>
            <a:endParaRPr sz="2000">
              <a:latin typeface="宋体"/>
              <a:cs typeface="宋体"/>
            </a:endParaRPr>
          </a:p>
          <a:p>
            <a:pPr marL="1155700">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6</a:t>
            </a:r>
            <a:r>
              <a:rPr sz="2000" spc="-10" dirty="0">
                <a:latin typeface="Constantia"/>
                <a:cs typeface="Constantia"/>
              </a:rPr>
              <a:t>8</a:t>
            </a:r>
            <a:r>
              <a:rPr sz="2000" dirty="0">
                <a:latin typeface="Constantia"/>
                <a:cs typeface="Constantia"/>
              </a:rPr>
              <a:t>77</a:t>
            </a:r>
            <a:endParaRPr sz="2000">
              <a:latin typeface="Constantia"/>
              <a:cs typeface="Constantia"/>
            </a:endParaRPr>
          </a:p>
          <a:p>
            <a:pPr marL="1155700">
              <a:lnSpc>
                <a:spcPct val="100000"/>
              </a:lnSpc>
              <a:tabLst>
                <a:tab pos="2284730" algn="l"/>
              </a:tabLst>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266</a:t>
            </a:r>
            <a:r>
              <a:rPr sz="2000" dirty="0">
                <a:latin typeface="Constantia"/>
                <a:cs typeface="Constantia"/>
              </a:rPr>
              <a:t>0	</a:t>
            </a:r>
            <a:r>
              <a:rPr sz="2000" spc="-5" dirty="0">
                <a:solidFill>
                  <a:srgbClr val="FF0000"/>
                </a:solidFill>
                <a:latin typeface="宋体"/>
                <a:cs typeface="宋体"/>
              </a:rPr>
              <a:t>（</a:t>
            </a:r>
            <a:r>
              <a:rPr sz="2000" spc="-15" dirty="0">
                <a:solidFill>
                  <a:srgbClr val="FF0000"/>
                </a:solidFill>
                <a:latin typeface="Constantia"/>
                <a:cs typeface="Constantia"/>
              </a:rPr>
              <a:t>1</a:t>
            </a:r>
            <a:r>
              <a:rPr sz="2000" dirty="0">
                <a:solidFill>
                  <a:srgbClr val="FF0000"/>
                </a:solidFill>
                <a:latin typeface="宋体"/>
                <a:cs typeface="宋体"/>
              </a:rPr>
              <a:t>）</a:t>
            </a:r>
            <a:endParaRPr sz="2000">
              <a:latin typeface="宋体"/>
              <a:cs typeface="宋体"/>
            </a:endParaRPr>
          </a:p>
        </p:txBody>
      </p:sp>
      <p:graphicFrame>
        <p:nvGraphicFramePr>
          <p:cNvPr id="2" name="object 2"/>
          <p:cNvGraphicFramePr>
            <a:graphicFrameLocks noGrp="1"/>
          </p:cNvGraphicFramePr>
          <p:nvPr/>
        </p:nvGraphicFramePr>
        <p:xfrm>
          <a:off x="92582" y="250342"/>
          <a:ext cx="5252082" cy="6590896"/>
        </p:xfrm>
        <a:graphic>
          <a:graphicData uri="http://schemas.openxmlformats.org/drawingml/2006/table">
            <a:tbl>
              <a:tblPr firstRow="1" bandRow="1">
                <a:tableStyleId>{2D5ABB26-0587-4C30-8999-92F81FD0307C}</a:tableStyleId>
              </a:tblPr>
              <a:tblGrid>
                <a:gridCol w="593725"/>
                <a:gridCol w="646429"/>
                <a:gridCol w="709294"/>
                <a:gridCol w="709295"/>
                <a:gridCol w="799464"/>
                <a:gridCol w="1793875"/>
              </a:tblGrid>
              <a:tr h="701040">
                <a:tc>
                  <a:txBody>
                    <a:bodyPr/>
                    <a:lstStyle/>
                    <a:p>
                      <a:pPr marL="76200" marR="233679">
                        <a:lnSpc>
                          <a:spcPct val="100000"/>
                        </a:lnSpc>
                      </a:pPr>
                      <a:r>
                        <a:rPr sz="2000" dirty="0">
                          <a:solidFill>
                            <a:srgbClr val="FFFFFF"/>
                          </a:solidFill>
                          <a:latin typeface="宋体"/>
                          <a:cs typeface="宋体"/>
                        </a:rPr>
                        <a:t>计 数</a:t>
                      </a:r>
                      <a:endParaRPr sz="20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86385">
                        <a:lnSpc>
                          <a:spcPct val="100000"/>
                        </a:lnSpc>
                      </a:pPr>
                      <a:r>
                        <a:rPr sz="2000" dirty="0">
                          <a:solidFill>
                            <a:srgbClr val="FFFFFF"/>
                          </a:solidFill>
                          <a:latin typeface="宋体"/>
                          <a:cs typeface="宋体"/>
                        </a:rPr>
                        <a:t>年 龄</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收</a:t>
                      </a:r>
                      <a:r>
                        <a:rPr sz="2000" dirty="0">
                          <a:solidFill>
                            <a:srgbClr val="FFFFFF"/>
                          </a:solidFill>
                          <a:latin typeface="宋体"/>
                          <a:cs typeface="宋体"/>
                        </a:rPr>
                        <a:t>入</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学</a:t>
                      </a:r>
                      <a:r>
                        <a:rPr sz="2000" dirty="0">
                          <a:solidFill>
                            <a:srgbClr val="FFFFFF"/>
                          </a:solidFill>
                          <a:latin typeface="宋体"/>
                          <a:cs typeface="宋体"/>
                        </a:rPr>
                        <a:t>生</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2000" spc="-5" dirty="0">
                          <a:solidFill>
                            <a:srgbClr val="FFFFFF"/>
                          </a:solidFill>
                          <a:latin typeface="宋体"/>
                          <a:cs typeface="宋体"/>
                        </a:rPr>
                        <a:t>信</a:t>
                      </a:r>
                      <a:r>
                        <a:rPr sz="2000" dirty="0">
                          <a:solidFill>
                            <a:srgbClr val="FFFFFF"/>
                          </a:solidFill>
                          <a:latin typeface="宋体"/>
                          <a:cs typeface="宋体"/>
                        </a:rPr>
                        <a:t>誉</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48590">
                        <a:lnSpc>
                          <a:spcPct val="100000"/>
                        </a:lnSpc>
                      </a:pPr>
                      <a:r>
                        <a:rPr sz="2000" b="1" spc="5" dirty="0">
                          <a:solidFill>
                            <a:srgbClr val="FFFFFF"/>
                          </a:solidFill>
                          <a:latin typeface="宋体"/>
                          <a:cs typeface="宋体"/>
                        </a:rPr>
                        <a:t>归类：买计</a:t>
                      </a:r>
                      <a:r>
                        <a:rPr sz="2000" b="1" dirty="0">
                          <a:solidFill>
                            <a:srgbClr val="FFFFFF"/>
                          </a:solidFill>
                          <a:latin typeface="宋体"/>
                          <a:cs typeface="宋体"/>
                        </a:rPr>
                        <a:t>算 </a:t>
                      </a:r>
                      <a:r>
                        <a:rPr sz="2000" b="1" spc="5" dirty="0">
                          <a:solidFill>
                            <a:srgbClr val="FFFFFF"/>
                          </a:solidFill>
                          <a:latin typeface="宋体"/>
                          <a:cs typeface="宋体"/>
                        </a:rPr>
                        <a:t>机</a:t>
                      </a:r>
                      <a:r>
                        <a:rPr sz="2000" b="1" dirty="0">
                          <a:solidFill>
                            <a:srgbClr val="FFFFFF"/>
                          </a:solidFill>
                          <a:latin typeface="宋体"/>
                          <a:cs typeface="宋体"/>
                        </a:rPr>
                        <a:t>？</a:t>
                      </a:r>
                      <a:endParaRPr sz="20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0</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3</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42506">
                <a:tc>
                  <a:txBody>
                    <a:bodyPr/>
                    <a:lstStyle/>
                    <a:p>
                      <a:pPr marL="76200">
                        <a:lnSpc>
                          <a:spcPct val="100000"/>
                        </a:lnSpc>
                      </a:pPr>
                      <a:r>
                        <a:rPr sz="1400" spc="-5" dirty="0">
                          <a:latin typeface="宋体"/>
                          <a:cs typeface="宋体"/>
                        </a:rPr>
                        <a:t>1</a:t>
                      </a:r>
                      <a:r>
                        <a:rPr sz="1400" dirty="0">
                          <a:latin typeface="宋体"/>
                          <a:cs typeface="宋体"/>
                        </a:rPr>
                        <a:t> </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4292">
                      <a:solidFill>
                        <a:srgbClr val="000000"/>
                      </a:solidFill>
                      <a:prstDash val="solid"/>
                    </a:lnB>
                    <a:solidFill>
                      <a:srgbClr val="B4B6AF"/>
                    </a:solidFill>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4292">
                      <a:solidFill>
                        <a:srgbClr val="000000"/>
                      </a:solidFill>
                      <a:prstDash val="solid"/>
                    </a:lnB>
                    <a:solidFill>
                      <a:srgbClr val="B4B6AF"/>
                    </a:solidFill>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4292">
                      <a:solidFill>
                        <a:srgbClr val="000000"/>
                      </a:solidFill>
                      <a:prstDash val="solid"/>
                    </a:lnB>
                    <a:solidFill>
                      <a:srgbClr val="B4B6AF"/>
                    </a:solidFill>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4292">
                      <a:solidFill>
                        <a:srgbClr val="000000"/>
                      </a:solidFill>
                      <a:prstDash val="solid"/>
                    </a:lnB>
                    <a:solidFill>
                      <a:srgbClr val="B4B6AF"/>
                    </a:solidFill>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4292">
                      <a:solidFill>
                        <a:srgbClr val="000000"/>
                      </a:solidFill>
                      <a:prstDash val="solid"/>
                    </a:lnB>
                    <a:solidFill>
                      <a:srgbClr val="B4B6AF"/>
                    </a:solidFill>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4292">
                      <a:solidFill>
                        <a:srgbClr val="000000"/>
                      </a:solidFill>
                      <a:prstDash val="solid"/>
                    </a:lnB>
                    <a:solidFill>
                      <a:srgbClr val="B4B6AF"/>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56046" y="1128331"/>
            <a:ext cx="2755265" cy="363855"/>
          </a:xfrm>
          <a:prstGeom prst="rect">
            <a:avLst/>
          </a:prstGeom>
        </p:spPr>
        <p:txBody>
          <a:bodyPr vert="horz" wrap="square" lIns="0" tIns="0" rIns="0" bIns="0" rtlCol="0">
            <a:spAutoFit/>
          </a:bodyPr>
          <a:lstStyle/>
          <a:p>
            <a:pPr marL="12700">
              <a:lnSpc>
                <a:spcPct val="100000"/>
              </a:lnSpc>
              <a:tabLst>
                <a:tab pos="913130" algn="l"/>
              </a:tabLst>
            </a:pPr>
            <a:r>
              <a:rPr sz="2400" dirty="0">
                <a:latin typeface="宋体"/>
                <a:cs typeface="宋体"/>
              </a:rPr>
              <a:t>第</a:t>
            </a:r>
            <a:r>
              <a:rPr sz="2400" spc="-15" dirty="0">
                <a:latin typeface="Constantia"/>
                <a:cs typeface="Constantia"/>
              </a:rPr>
              <a:t>3</a:t>
            </a:r>
            <a:r>
              <a:rPr sz="2400" spc="-15" dirty="0">
                <a:latin typeface="宋体"/>
                <a:cs typeface="宋体"/>
              </a:rPr>
              <a:t>步	计算收入的熵</a:t>
            </a:r>
            <a:endParaRPr sz="2400">
              <a:latin typeface="宋体"/>
              <a:cs typeface="宋体"/>
            </a:endParaRPr>
          </a:p>
        </p:txBody>
      </p:sp>
      <p:sp>
        <p:nvSpPr>
          <p:cNvPr id="4" name="object 4"/>
          <p:cNvSpPr txBox="1"/>
          <p:nvPr/>
        </p:nvSpPr>
        <p:spPr>
          <a:xfrm>
            <a:off x="5730862" y="2354510"/>
            <a:ext cx="3148330" cy="1527175"/>
          </a:xfrm>
          <a:prstGeom prst="rect">
            <a:avLst/>
          </a:prstGeom>
        </p:spPr>
        <p:txBody>
          <a:bodyPr vert="horz" wrap="square" lIns="0" tIns="0" rIns="0" bIns="0" rtlCol="0">
            <a:spAutoFit/>
          </a:bodyPr>
          <a:lstStyle/>
          <a:p>
            <a:pPr marL="12700" marR="1094740" algn="ctr">
              <a:lnSpc>
                <a:spcPct val="100000"/>
              </a:lnSpc>
            </a:pPr>
            <a:r>
              <a:rPr sz="2000" spc="-5" dirty="0">
                <a:latin typeface="宋体"/>
                <a:cs typeface="宋体"/>
              </a:rPr>
              <a:t>收入共分三个组</a:t>
            </a:r>
            <a:r>
              <a:rPr sz="2000" dirty="0">
                <a:latin typeface="宋体"/>
                <a:cs typeface="宋体"/>
              </a:rPr>
              <a:t>： </a:t>
            </a:r>
            <a:r>
              <a:rPr sz="2000" spc="-5" dirty="0">
                <a:latin typeface="宋体"/>
                <a:cs typeface="宋体"/>
              </a:rPr>
              <a:t>高、中、</a:t>
            </a:r>
            <a:r>
              <a:rPr sz="2000" dirty="0">
                <a:latin typeface="宋体"/>
                <a:cs typeface="宋体"/>
              </a:rPr>
              <a:t>低 </a:t>
            </a:r>
            <a:r>
              <a:rPr sz="2000" spc="-5" dirty="0">
                <a:latin typeface="Constantia"/>
                <a:cs typeface="Constantia"/>
              </a:rPr>
              <a:t>E</a:t>
            </a:r>
            <a:r>
              <a:rPr sz="2000" spc="-5" dirty="0">
                <a:latin typeface="宋体"/>
                <a:cs typeface="宋体"/>
              </a:rPr>
              <a:t>（收入）</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0" dirty="0">
                <a:latin typeface="Constantia"/>
                <a:cs typeface="Constantia"/>
              </a:rPr>
              <a:t>9</a:t>
            </a:r>
            <a:r>
              <a:rPr sz="2000" dirty="0">
                <a:latin typeface="Constantia"/>
                <a:cs typeface="Constantia"/>
              </a:rPr>
              <a:t>3</a:t>
            </a:r>
            <a:r>
              <a:rPr sz="2000" spc="-5" dirty="0">
                <a:latin typeface="Constantia"/>
                <a:cs typeface="Constantia"/>
              </a:rPr>
              <a:t>6</a:t>
            </a:r>
            <a:r>
              <a:rPr sz="2000" spc="-10" dirty="0">
                <a:latin typeface="Constantia"/>
                <a:cs typeface="Constantia"/>
              </a:rPr>
              <a:t>1</a:t>
            </a:r>
            <a:endParaRPr sz="2000">
              <a:latin typeface="Constantia"/>
              <a:cs typeface="Constantia"/>
            </a:endParaRPr>
          </a:p>
          <a:p>
            <a:pPr marL="12700">
              <a:lnSpc>
                <a:spcPct val="100000"/>
              </a:lnSpc>
            </a:pPr>
            <a:r>
              <a:rPr sz="2000" spc="-5" dirty="0">
                <a:latin typeface="宋体"/>
                <a:cs typeface="宋体"/>
              </a:rPr>
              <a:t>收入信息增益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0" dirty="0">
                <a:latin typeface="Constantia"/>
                <a:cs typeface="Constantia"/>
              </a:rPr>
              <a:t>9</a:t>
            </a:r>
            <a:r>
              <a:rPr sz="2000" dirty="0">
                <a:latin typeface="Constantia"/>
                <a:cs typeface="Constantia"/>
              </a:rPr>
              <a:t>3</a:t>
            </a:r>
            <a:r>
              <a:rPr sz="2000" spc="-5" dirty="0">
                <a:latin typeface="Constantia"/>
                <a:cs typeface="Constantia"/>
              </a:rPr>
              <a:t>6</a:t>
            </a:r>
            <a:r>
              <a:rPr sz="2000" spc="-10" dirty="0">
                <a:latin typeface="Constantia"/>
                <a:cs typeface="Constantia"/>
              </a:rPr>
              <a:t>1</a:t>
            </a:r>
            <a:endParaRPr sz="2000">
              <a:latin typeface="Constantia"/>
              <a:cs typeface="Constantia"/>
            </a:endParaRPr>
          </a:p>
          <a:p>
            <a:pPr marL="1473200">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0</a:t>
            </a:r>
            <a:r>
              <a:rPr sz="2000" spc="-45" dirty="0">
                <a:latin typeface="Constantia"/>
                <a:cs typeface="Constantia"/>
              </a:rPr>
              <a:t>1</a:t>
            </a:r>
            <a:r>
              <a:rPr sz="2000" spc="-5" dirty="0">
                <a:latin typeface="Constantia"/>
                <a:cs typeface="Constantia"/>
              </a:rPr>
              <a:t>7</a:t>
            </a:r>
            <a:r>
              <a:rPr sz="2000" dirty="0">
                <a:latin typeface="Constantia"/>
                <a:cs typeface="Constantia"/>
              </a:rPr>
              <a:t>6</a:t>
            </a:r>
            <a:r>
              <a:rPr sz="2000" spc="-10" dirty="0">
                <a:latin typeface="Constantia"/>
                <a:cs typeface="Constantia"/>
              </a:rPr>
              <a:t> </a:t>
            </a:r>
            <a:r>
              <a:rPr sz="2000" spc="-15" dirty="0">
                <a:solidFill>
                  <a:srgbClr val="FF0000"/>
                </a:solidFill>
                <a:latin typeface="Constantia"/>
                <a:cs typeface="Constantia"/>
              </a:rPr>
              <a:t>(</a:t>
            </a:r>
            <a:r>
              <a:rPr sz="2000" spc="-5" dirty="0">
                <a:solidFill>
                  <a:srgbClr val="FF0000"/>
                </a:solidFill>
                <a:latin typeface="Constantia"/>
                <a:cs typeface="Constantia"/>
              </a:rPr>
              <a:t>2</a:t>
            </a:r>
            <a:r>
              <a:rPr sz="2000" spc="-10" dirty="0">
                <a:solidFill>
                  <a:srgbClr val="FF0000"/>
                </a:solidFill>
                <a:latin typeface="Constantia"/>
                <a:cs typeface="Constantia"/>
              </a:rPr>
              <a:t>)</a:t>
            </a:r>
            <a:endParaRPr sz="2000">
              <a:latin typeface="Constantia"/>
              <a:cs typeface="Constantia"/>
            </a:endParaRPr>
          </a:p>
        </p:txBody>
      </p:sp>
      <p:graphicFrame>
        <p:nvGraphicFramePr>
          <p:cNvPr id="2" name="object 2"/>
          <p:cNvGraphicFramePr>
            <a:graphicFrameLocks noGrp="1"/>
          </p:cNvGraphicFramePr>
          <p:nvPr/>
        </p:nvGraphicFramePr>
        <p:xfrm>
          <a:off x="56972" y="198437"/>
          <a:ext cx="5185408" cy="6637167"/>
        </p:xfrm>
        <a:graphic>
          <a:graphicData uri="http://schemas.openxmlformats.org/drawingml/2006/table">
            <a:tbl>
              <a:tblPr firstRow="1" bandRow="1">
                <a:tableStyleId>{2D5ABB26-0587-4C30-8999-92F81FD0307C}</a:tableStyleId>
              </a:tblPr>
              <a:tblGrid>
                <a:gridCol w="586105"/>
                <a:gridCol w="638810"/>
                <a:gridCol w="699770"/>
                <a:gridCol w="700404"/>
                <a:gridCol w="789305"/>
                <a:gridCol w="1771014"/>
              </a:tblGrid>
              <a:tr h="701040">
                <a:tc>
                  <a:txBody>
                    <a:bodyPr/>
                    <a:lstStyle/>
                    <a:p>
                      <a:pPr marL="76200" marR="226060">
                        <a:lnSpc>
                          <a:spcPct val="100000"/>
                        </a:lnSpc>
                      </a:pPr>
                      <a:r>
                        <a:rPr sz="2000" dirty="0">
                          <a:solidFill>
                            <a:srgbClr val="FFFFFF"/>
                          </a:solidFill>
                          <a:latin typeface="宋体"/>
                          <a:cs typeface="宋体"/>
                        </a:rPr>
                        <a:t>计 数</a:t>
                      </a:r>
                      <a:endParaRPr sz="20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78765">
                        <a:lnSpc>
                          <a:spcPct val="100000"/>
                        </a:lnSpc>
                      </a:pPr>
                      <a:r>
                        <a:rPr sz="2000" dirty="0">
                          <a:solidFill>
                            <a:srgbClr val="FFFFFF"/>
                          </a:solidFill>
                          <a:latin typeface="宋体"/>
                          <a:cs typeface="宋体"/>
                        </a:rPr>
                        <a:t>年 龄</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收</a:t>
                      </a:r>
                      <a:r>
                        <a:rPr sz="2000" dirty="0">
                          <a:solidFill>
                            <a:srgbClr val="FFFFFF"/>
                          </a:solidFill>
                          <a:latin typeface="宋体"/>
                          <a:cs typeface="宋体"/>
                        </a:rPr>
                        <a:t>入</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2000" spc="-5" dirty="0">
                          <a:solidFill>
                            <a:srgbClr val="FFFFFF"/>
                          </a:solidFill>
                          <a:latin typeface="宋体"/>
                          <a:cs typeface="宋体"/>
                        </a:rPr>
                        <a:t>学</a:t>
                      </a:r>
                      <a:r>
                        <a:rPr sz="2000" dirty="0">
                          <a:solidFill>
                            <a:srgbClr val="FFFFFF"/>
                          </a:solidFill>
                          <a:latin typeface="宋体"/>
                          <a:cs typeface="宋体"/>
                        </a:rPr>
                        <a:t>生</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信</a:t>
                      </a:r>
                      <a:r>
                        <a:rPr sz="2000" dirty="0">
                          <a:solidFill>
                            <a:srgbClr val="FFFFFF"/>
                          </a:solidFill>
                          <a:latin typeface="宋体"/>
                          <a:cs typeface="宋体"/>
                        </a:rPr>
                        <a:t>誉</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25730">
                        <a:lnSpc>
                          <a:spcPct val="100000"/>
                        </a:lnSpc>
                      </a:pPr>
                      <a:r>
                        <a:rPr sz="2000" b="1" spc="5" dirty="0">
                          <a:solidFill>
                            <a:srgbClr val="FFFFFF"/>
                          </a:solidFill>
                          <a:latin typeface="宋体"/>
                          <a:cs typeface="宋体"/>
                        </a:rPr>
                        <a:t>归类：买计</a:t>
                      </a:r>
                      <a:r>
                        <a:rPr sz="2000" b="1" dirty="0">
                          <a:solidFill>
                            <a:srgbClr val="FFFFFF"/>
                          </a:solidFill>
                          <a:latin typeface="宋体"/>
                          <a:cs typeface="宋体"/>
                        </a:rPr>
                        <a:t>算 </a:t>
                      </a:r>
                      <a:r>
                        <a:rPr sz="2000" b="1" spc="5" dirty="0">
                          <a:solidFill>
                            <a:srgbClr val="FFFFFF"/>
                          </a:solidFill>
                          <a:latin typeface="宋体"/>
                          <a:cs typeface="宋体"/>
                        </a:rPr>
                        <a:t>机</a:t>
                      </a:r>
                      <a:r>
                        <a:rPr sz="2000" b="1" dirty="0">
                          <a:solidFill>
                            <a:srgbClr val="FFFFFF"/>
                          </a:solidFill>
                          <a:latin typeface="宋体"/>
                          <a:cs typeface="宋体"/>
                        </a:rPr>
                        <a:t>？</a:t>
                      </a:r>
                      <a:endParaRPr sz="20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0</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3</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88778">
                <a:tc>
                  <a:txBody>
                    <a:bodyPr/>
                    <a:lstStyle/>
                    <a:p>
                      <a:pPr marL="76200">
                        <a:lnSpc>
                          <a:spcPct val="100000"/>
                        </a:lnSpc>
                      </a:pPr>
                      <a:r>
                        <a:rPr sz="2000" spc="-5" dirty="0">
                          <a:latin typeface="宋体"/>
                          <a:cs typeface="宋体"/>
                        </a:rPr>
                        <a:t>1</a:t>
                      </a:r>
                      <a:r>
                        <a:rPr sz="2000" dirty="0">
                          <a:latin typeface="宋体"/>
                          <a:cs typeface="宋体"/>
                        </a:rPr>
                        <a:t> </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5557">
                      <a:solidFill>
                        <a:srgbClr val="000000"/>
                      </a:solidFill>
                      <a:prstDash val="solid"/>
                    </a:lnB>
                    <a:solidFill>
                      <a:srgbClr val="B4B6AF"/>
                    </a:solidFill>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5557">
                      <a:solidFill>
                        <a:srgbClr val="000000"/>
                      </a:solidFill>
                      <a:prstDash val="solid"/>
                    </a:lnB>
                    <a:solidFill>
                      <a:srgbClr val="B4B6AF"/>
                    </a:solidFill>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5557">
                      <a:solidFill>
                        <a:srgbClr val="000000"/>
                      </a:solidFill>
                      <a:prstDash val="solid"/>
                    </a:lnB>
                    <a:solidFill>
                      <a:srgbClr val="B4B6AF"/>
                    </a:solidFill>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5557">
                      <a:solidFill>
                        <a:srgbClr val="000000"/>
                      </a:solidFill>
                      <a:prstDash val="solid"/>
                    </a:lnB>
                    <a:solidFill>
                      <a:srgbClr val="B4B6AF"/>
                    </a:solidFill>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5557">
                      <a:solidFill>
                        <a:srgbClr val="000000"/>
                      </a:solidFill>
                      <a:prstDash val="solid"/>
                    </a:lnB>
                    <a:solidFill>
                      <a:srgbClr val="B4B6AF"/>
                    </a:solidFill>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5557">
                      <a:solidFill>
                        <a:srgbClr val="000000"/>
                      </a:solidFill>
                      <a:prstDash val="solid"/>
                    </a:lnB>
                    <a:solidFill>
                      <a:srgbClr val="B4B6AF"/>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88976"/>
            <a:ext cx="607060" cy="701040"/>
          </a:xfrm>
          <a:custGeom>
            <a:avLst/>
            <a:gdLst/>
            <a:ahLst/>
            <a:cxnLst/>
            <a:rect l="l" t="t" r="r" b="b"/>
            <a:pathLst>
              <a:path w="607060" h="701040">
                <a:moveTo>
                  <a:pt x="0" y="0"/>
                </a:moveTo>
                <a:lnTo>
                  <a:pt x="606552" y="0"/>
                </a:lnTo>
                <a:lnTo>
                  <a:pt x="606552" y="701040"/>
                </a:lnTo>
                <a:lnTo>
                  <a:pt x="0" y="701040"/>
                </a:lnTo>
                <a:lnTo>
                  <a:pt x="0" y="0"/>
                </a:lnTo>
                <a:close/>
              </a:path>
            </a:pathLst>
          </a:custGeom>
          <a:solidFill>
            <a:srgbClr val="FF6600"/>
          </a:solidFill>
        </p:spPr>
        <p:txBody>
          <a:bodyPr wrap="square" lIns="0" tIns="0" rIns="0" bIns="0" rtlCol="0"/>
          <a:lstStyle/>
          <a:p>
            <a:endParaRPr/>
          </a:p>
        </p:txBody>
      </p:sp>
      <p:sp>
        <p:nvSpPr>
          <p:cNvPr id="3" name="object 3"/>
          <p:cNvSpPr/>
          <p:nvPr/>
        </p:nvSpPr>
        <p:spPr>
          <a:xfrm>
            <a:off x="606551" y="188976"/>
            <a:ext cx="660400" cy="701040"/>
          </a:xfrm>
          <a:custGeom>
            <a:avLst/>
            <a:gdLst/>
            <a:ahLst/>
            <a:cxnLst/>
            <a:rect l="l" t="t" r="r" b="b"/>
            <a:pathLst>
              <a:path w="660400" h="701040">
                <a:moveTo>
                  <a:pt x="0" y="0"/>
                </a:moveTo>
                <a:lnTo>
                  <a:pt x="659892" y="0"/>
                </a:lnTo>
                <a:lnTo>
                  <a:pt x="659892" y="701040"/>
                </a:lnTo>
                <a:lnTo>
                  <a:pt x="0" y="701040"/>
                </a:lnTo>
                <a:lnTo>
                  <a:pt x="0" y="0"/>
                </a:lnTo>
                <a:close/>
              </a:path>
            </a:pathLst>
          </a:custGeom>
          <a:solidFill>
            <a:srgbClr val="FF6600"/>
          </a:solidFill>
        </p:spPr>
        <p:txBody>
          <a:bodyPr wrap="square" lIns="0" tIns="0" rIns="0" bIns="0" rtlCol="0"/>
          <a:lstStyle/>
          <a:p>
            <a:endParaRPr/>
          </a:p>
        </p:txBody>
      </p:sp>
      <p:sp>
        <p:nvSpPr>
          <p:cNvPr id="4" name="object 4"/>
          <p:cNvSpPr/>
          <p:nvPr/>
        </p:nvSpPr>
        <p:spPr>
          <a:xfrm>
            <a:off x="1266444" y="188976"/>
            <a:ext cx="725805" cy="701040"/>
          </a:xfrm>
          <a:custGeom>
            <a:avLst/>
            <a:gdLst/>
            <a:ahLst/>
            <a:cxnLst/>
            <a:rect l="l" t="t" r="r" b="b"/>
            <a:pathLst>
              <a:path w="725805" h="701040">
                <a:moveTo>
                  <a:pt x="0" y="0"/>
                </a:moveTo>
                <a:lnTo>
                  <a:pt x="725424" y="0"/>
                </a:lnTo>
                <a:lnTo>
                  <a:pt x="725424" y="701040"/>
                </a:lnTo>
                <a:lnTo>
                  <a:pt x="0" y="701040"/>
                </a:lnTo>
                <a:lnTo>
                  <a:pt x="0" y="0"/>
                </a:lnTo>
                <a:close/>
              </a:path>
            </a:pathLst>
          </a:custGeom>
          <a:solidFill>
            <a:srgbClr val="FF6600"/>
          </a:solidFill>
        </p:spPr>
        <p:txBody>
          <a:bodyPr wrap="square" lIns="0" tIns="0" rIns="0" bIns="0" rtlCol="0"/>
          <a:lstStyle/>
          <a:p>
            <a:endParaRPr/>
          </a:p>
        </p:txBody>
      </p:sp>
      <p:sp>
        <p:nvSpPr>
          <p:cNvPr id="5" name="object 5"/>
          <p:cNvSpPr/>
          <p:nvPr/>
        </p:nvSpPr>
        <p:spPr>
          <a:xfrm>
            <a:off x="1991867" y="188976"/>
            <a:ext cx="723900" cy="701040"/>
          </a:xfrm>
          <a:custGeom>
            <a:avLst/>
            <a:gdLst/>
            <a:ahLst/>
            <a:cxnLst/>
            <a:rect l="l" t="t" r="r" b="b"/>
            <a:pathLst>
              <a:path w="723900" h="701040">
                <a:moveTo>
                  <a:pt x="0" y="0"/>
                </a:moveTo>
                <a:lnTo>
                  <a:pt x="723900" y="0"/>
                </a:lnTo>
                <a:lnTo>
                  <a:pt x="723900" y="701040"/>
                </a:lnTo>
                <a:lnTo>
                  <a:pt x="0" y="701040"/>
                </a:lnTo>
                <a:lnTo>
                  <a:pt x="0" y="0"/>
                </a:lnTo>
                <a:close/>
              </a:path>
            </a:pathLst>
          </a:custGeom>
          <a:solidFill>
            <a:srgbClr val="FF6600"/>
          </a:solidFill>
        </p:spPr>
        <p:txBody>
          <a:bodyPr wrap="square" lIns="0" tIns="0" rIns="0" bIns="0" rtlCol="0"/>
          <a:lstStyle/>
          <a:p>
            <a:endParaRPr/>
          </a:p>
        </p:txBody>
      </p:sp>
      <p:sp>
        <p:nvSpPr>
          <p:cNvPr id="6" name="object 6"/>
          <p:cNvSpPr/>
          <p:nvPr/>
        </p:nvSpPr>
        <p:spPr>
          <a:xfrm>
            <a:off x="2715767" y="188976"/>
            <a:ext cx="817244" cy="701040"/>
          </a:xfrm>
          <a:custGeom>
            <a:avLst/>
            <a:gdLst/>
            <a:ahLst/>
            <a:cxnLst/>
            <a:rect l="l" t="t" r="r" b="b"/>
            <a:pathLst>
              <a:path w="817245" h="701040">
                <a:moveTo>
                  <a:pt x="0" y="0"/>
                </a:moveTo>
                <a:lnTo>
                  <a:pt x="816863" y="0"/>
                </a:lnTo>
                <a:lnTo>
                  <a:pt x="816863" y="701040"/>
                </a:lnTo>
                <a:lnTo>
                  <a:pt x="0" y="701040"/>
                </a:lnTo>
                <a:lnTo>
                  <a:pt x="0" y="0"/>
                </a:lnTo>
                <a:close/>
              </a:path>
            </a:pathLst>
          </a:custGeom>
          <a:solidFill>
            <a:srgbClr val="FF6600"/>
          </a:solidFill>
        </p:spPr>
        <p:txBody>
          <a:bodyPr wrap="square" lIns="0" tIns="0" rIns="0" bIns="0" rtlCol="0"/>
          <a:lstStyle/>
          <a:p>
            <a:endParaRPr/>
          </a:p>
        </p:txBody>
      </p:sp>
      <p:sp>
        <p:nvSpPr>
          <p:cNvPr id="7" name="object 7"/>
          <p:cNvSpPr/>
          <p:nvPr/>
        </p:nvSpPr>
        <p:spPr>
          <a:xfrm>
            <a:off x="3532632" y="188976"/>
            <a:ext cx="1831975" cy="701040"/>
          </a:xfrm>
          <a:custGeom>
            <a:avLst/>
            <a:gdLst/>
            <a:ahLst/>
            <a:cxnLst/>
            <a:rect l="l" t="t" r="r" b="b"/>
            <a:pathLst>
              <a:path w="1831975" h="701040">
                <a:moveTo>
                  <a:pt x="0" y="0"/>
                </a:moveTo>
                <a:lnTo>
                  <a:pt x="1831848" y="0"/>
                </a:lnTo>
                <a:lnTo>
                  <a:pt x="1831848" y="701040"/>
                </a:lnTo>
                <a:lnTo>
                  <a:pt x="0" y="701040"/>
                </a:lnTo>
                <a:lnTo>
                  <a:pt x="0" y="0"/>
                </a:lnTo>
                <a:close/>
              </a:path>
            </a:pathLst>
          </a:custGeom>
          <a:solidFill>
            <a:srgbClr val="FF6600"/>
          </a:solidFill>
        </p:spPr>
        <p:txBody>
          <a:bodyPr wrap="square" lIns="0" tIns="0" rIns="0" bIns="0" rtlCol="0"/>
          <a:lstStyle/>
          <a:p>
            <a:endParaRPr/>
          </a:p>
        </p:txBody>
      </p:sp>
      <p:sp>
        <p:nvSpPr>
          <p:cNvPr id="8" name="object 8"/>
          <p:cNvSpPr/>
          <p:nvPr/>
        </p:nvSpPr>
        <p:spPr>
          <a:xfrm>
            <a:off x="0" y="6437376"/>
            <a:ext cx="607060" cy="396240"/>
          </a:xfrm>
          <a:custGeom>
            <a:avLst/>
            <a:gdLst/>
            <a:ahLst/>
            <a:cxnLst/>
            <a:rect l="l" t="t" r="r" b="b"/>
            <a:pathLst>
              <a:path w="607060" h="396240">
                <a:moveTo>
                  <a:pt x="0" y="0"/>
                </a:moveTo>
                <a:lnTo>
                  <a:pt x="606552" y="0"/>
                </a:lnTo>
                <a:lnTo>
                  <a:pt x="606552" y="396240"/>
                </a:lnTo>
                <a:lnTo>
                  <a:pt x="0" y="396240"/>
                </a:lnTo>
                <a:lnTo>
                  <a:pt x="0" y="0"/>
                </a:lnTo>
                <a:close/>
              </a:path>
            </a:pathLst>
          </a:custGeom>
          <a:solidFill>
            <a:srgbClr val="B4B6AF"/>
          </a:solidFill>
        </p:spPr>
        <p:txBody>
          <a:bodyPr wrap="square" lIns="0" tIns="0" rIns="0" bIns="0" rtlCol="0"/>
          <a:lstStyle/>
          <a:p>
            <a:endParaRPr/>
          </a:p>
        </p:txBody>
      </p:sp>
      <p:sp>
        <p:nvSpPr>
          <p:cNvPr id="9" name="object 9"/>
          <p:cNvSpPr/>
          <p:nvPr/>
        </p:nvSpPr>
        <p:spPr>
          <a:xfrm>
            <a:off x="606551" y="6437376"/>
            <a:ext cx="660400" cy="396240"/>
          </a:xfrm>
          <a:custGeom>
            <a:avLst/>
            <a:gdLst/>
            <a:ahLst/>
            <a:cxnLst/>
            <a:rect l="l" t="t" r="r" b="b"/>
            <a:pathLst>
              <a:path w="660400" h="396240">
                <a:moveTo>
                  <a:pt x="0" y="0"/>
                </a:moveTo>
                <a:lnTo>
                  <a:pt x="659892" y="0"/>
                </a:lnTo>
                <a:lnTo>
                  <a:pt x="659892" y="396240"/>
                </a:lnTo>
                <a:lnTo>
                  <a:pt x="0" y="396240"/>
                </a:lnTo>
                <a:lnTo>
                  <a:pt x="0" y="0"/>
                </a:lnTo>
                <a:close/>
              </a:path>
            </a:pathLst>
          </a:custGeom>
          <a:solidFill>
            <a:srgbClr val="B4B6AF"/>
          </a:solidFill>
        </p:spPr>
        <p:txBody>
          <a:bodyPr wrap="square" lIns="0" tIns="0" rIns="0" bIns="0" rtlCol="0"/>
          <a:lstStyle/>
          <a:p>
            <a:endParaRPr/>
          </a:p>
        </p:txBody>
      </p:sp>
      <p:sp>
        <p:nvSpPr>
          <p:cNvPr id="10" name="object 10"/>
          <p:cNvSpPr/>
          <p:nvPr/>
        </p:nvSpPr>
        <p:spPr>
          <a:xfrm>
            <a:off x="1266444" y="6437376"/>
            <a:ext cx="725805" cy="396240"/>
          </a:xfrm>
          <a:custGeom>
            <a:avLst/>
            <a:gdLst/>
            <a:ahLst/>
            <a:cxnLst/>
            <a:rect l="l" t="t" r="r" b="b"/>
            <a:pathLst>
              <a:path w="725805" h="396240">
                <a:moveTo>
                  <a:pt x="0" y="0"/>
                </a:moveTo>
                <a:lnTo>
                  <a:pt x="725424" y="0"/>
                </a:lnTo>
                <a:lnTo>
                  <a:pt x="725424" y="396240"/>
                </a:lnTo>
                <a:lnTo>
                  <a:pt x="0" y="396240"/>
                </a:lnTo>
                <a:lnTo>
                  <a:pt x="0" y="0"/>
                </a:lnTo>
                <a:close/>
              </a:path>
            </a:pathLst>
          </a:custGeom>
          <a:solidFill>
            <a:srgbClr val="B4B6AF"/>
          </a:solidFill>
        </p:spPr>
        <p:txBody>
          <a:bodyPr wrap="square" lIns="0" tIns="0" rIns="0" bIns="0" rtlCol="0"/>
          <a:lstStyle/>
          <a:p>
            <a:endParaRPr/>
          </a:p>
        </p:txBody>
      </p:sp>
      <p:sp>
        <p:nvSpPr>
          <p:cNvPr id="11" name="object 11"/>
          <p:cNvSpPr/>
          <p:nvPr/>
        </p:nvSpPr>
        <p:spPr>
          <a:xfrm>
            <a:off x="1991867" y="6437376"/>
            <a:ext cx="723900" cy="396240"/>
          </a:xfrm>
          <a:custGeom>
            <a:avLst/>
            <a:gdLst/>
            <a:ahLst/>
            <a:cxnLst/>
            <a:rect l="l" t="t" r="r" b="b"/>
            <a:pathLst>
              <a:path w="723900" h="396240">
                <a:moveTo>
                  <a:pt x="0" y="0"/>
                </a:moveTo>
                <a:lnTo>
                  <a:pt x="723900" y="0"/>
                </a:lnTo>
                <a:lnTo>
                  <a:pt x="723900" y="396240"/>
                </a:lnTo>
                <a:lnTo>
                  <a:pt x="0" y="396240"/>
                </a:lnTo>
                <a:lnTo>
                  <a:pt x="0" y="0"/>
                </a:lnTo>
                <a:close/>
              </a:path>
            </a:pathLst>
          </a:custGeom>
          <a:solidFill>
            <a:srgbClr val="B4B6AF"/>
          </a:solidFill>
        </p:spPr>
        <p:txBody>
          <a:bodyPr wrap="square" lIns="0" tIns="0" rIns="0" bIns="0" rtlCol="0"/>
          <a:lstStyle/>
          <a:p>
            <a:endParaRPr/>
          </a:p>
        </p:txBody>
      </p:sp>
      <p:sp>
        <p:nvSpPr>
          <p:cNvPr id="12" name="object 12"/>
          <p:cNvSpPr/>
          <p:nvPr/>
        </p:nvSpPr>
        <p:spPr>
          <a:xfrm>
            <a:off x="2715767" y="6437376"/>
            <a:ext cx="817244" cy="396240"/>
          </a:xfrm>
          <a:custGeom>
            <a:avLst/>
            <a:gdLst/>
            <a:ahLst/>
            <a:cxnLst/>
            <a:rect l="l" t="t" r="r" b="b"/>
            <a:pathLst>
              <a:path w="817245" h="396240">
                <a:moveTo>
                  <a:pt x="0" y="0"/>
                </a:moveTo>
                <a:lnTo>
                  <a:pt x="816863" y="0"/>
                </a:lnTo>
                <a:lnTo>
                  <a:pt x="816863" y="396240"/>
                </a:lnTo>
                <a:lnTo>
                  <a:pt x="0" y="396240"/>
                </a:lnTo>
                <a:lnTo>
                  <a:pt x="0" y="0"/>
                </a:lnTo>
                <a:close/>
              </a:path>
            </a:pathLst>
          </a:custGeom>
          <a:solidFill>
            <a:srgbClr val="B4B6AF"/>
          </a:solidFill>
        </p:spPr>
        <p:txBody>
          <a:bodyPr wrap="square" lIns="0" tIns="0" rIns="0" bIns="0" rtlCol="0"/>
          <a:lstStyle/>
          <a:p>
            <a:endParaRPr/>
          </a:p>
        </p:txBody>
      </p:sp>
      <p:sp>
        <p:nvSpPr>
          <p:cNvPr id="13" name="object 13"/>
          <p:cNvSpPr/>
          <p:nvPr/>
        </p:nvSpPr>
        <p:spPr>
          <a:xfrm>
            <a:off x="3532632" y="6437376"/>
            <a:ext cx="1831975" cy="396240"/>
          </a:xfrm>
          <a:custGeom>
            <a:avLst/>
            <a:gdLst/>
            <a:ahLst/>
            <a:cxnLst/>
            <a:rect l="l" t="t" r="r" b="b"/>
            <a:pathLst>
              <a:path w="1831975" h="396240">
                <a:moveTo>
                  <a:pt x="0" y="0"/>
                </a:moveTo>
                <a:lnTo>
                  <a:pt x="1831848" y="0"/>
                </a:lnTo>
                <a:lnTo>
                  <a:pt x="1831848" y="396240"/>
                </a:lnTo>
                <a:lnTo>
                  <a:pt x="0" y="396240"/>
                </a:lnTo>
                <a:lnTo>
                  <a:pt x="0" y="0"/>
                </a:lnTo>
                <a:close/>
              </a:path>
            </a:pathLst>
          </a:custGeom>
          <a:solidFill>
            <a:srgbClr val="B4B6AF"/>
          </a:solidFill>
        </p:spPr>
        <p:txBody>
          <a:bodyPr wrap="square" lIns="0" tIns="0" rIns="0" bIns="0" rtlCol="0"/>
          <a:lstStyle/>
          <a:p>
            <a:endParaRPr/>
          </a:p>
        </p:txBody>
      </p:sp>
      <p:sp>
        <p:nvSpPr>
          <p:cNvPr id="14" name="object 14"/>
          <p:cNvSpPr/>
          <p:nvPr/>
        </p:nvSpPr>
        <p:spPr>
          <a:xfrm>
            <a:off x="0" y="188645"/>
            <a:ext cx="5363845" cy="0"/>
          </a:xfrm>
          <a:custGeom>
            <a:avLst/>
            <a:gdLst/>
            <a:ahLst/>
            <a:cxnLst/>
            <a:rect l="l" t="t" r="r" b="b"/>
            <a:pathLst>
              <a:path w="5363845">
                <a:moveTo>
                  <a:pt x="0" y="0"/>
                </a:moveTo>
                <a:lnTo>
                  <a:pt x="5363845" y="0"/>
                </a:lnTo>
              </a:path>
            </a:pathLst>
          </a:custGeom>
          <a:ln w="29845">
            <a:solidFill>
              <a:srgbClr val="000000"/>
            </a:solidFill>
          </a:ln>
        </p:spPr>
        <p:txBody>
          <a:bodyPr wrap="square" lIns="0" tIns="0" rIns="0" bIns="0" rtlCol="0"/>
          <a:lstStyle/>
          <a:p>
            <a:endParaRPr/>
          </a:p>
        </p:txBody>
      </p:sp>
      <p:sp>
        <p:nvSpPr>
          <p:cNvPr id="15" name="object 15"/>
          <p:cNvSpPr/>
          <p:nvPr/>
        </p:nvSpPr>
        <p:spPr>
          <a:xfrm>
            <a:off x="0" y="88968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16" name="object 16"/>
          <p:cNvSpPr/>
          <p:nvPr/>
        </p:nvSpPr>
        <p:spPr>
          <a:xfrm>
            <a:off x="7143" y="188645"/>
            <a:ext cx="0" cy="6644640"/>
          </a:xfrm>
          <a:custGeom>
            <a:avLst/>
            <a:gdLst/>
            <a:ahLst/>
            <a:cxnLst/>
            <a:rect l="l" t="t" r="r" b="b"/>
            <a:pathLst>
              <a:path h="6644640">
                <a:moveTo>
                  <a:pt x="0" y="0"/>
                </a:moveTo>
                <a:lnTo>
                  <a:pt x="0" y="6644640"/>
                </a:lnTo>
              </a:path>
            </a:pathLst>
          </a:custGeom>
          <a:ln w="15557">
            <a:solidFill>
              <a:srgbClr val="000000"/>
            </a:solidFill>
          </a:ln>
        </p:spPr>
        <p:txBody>
          <a:bodyPr wrap="square" lIns="0" tIns="0" rIns="0" bIns="0" rtlCol="0"/>
          <a:lstStyle/>
          <a:p>
            <a:endParaRPr/>
          </a:p>
        </p:txBody>
      </p:sp>
      <p:sp>
        <p:nvSpPr>
          <p:cNvPr id="17" name="object 17"/>
          <p:cNvSpPr/>
          <p:nvPr/>
        </p:nvSpPr>
        <p:spPr>
          <a:xfrm>
            <a:off x="606425" y="188645"/>
            <a:ext cx="0" cy="6644640"/>
          </a:xfrm>
          <a:custGeom>
            <a:avLst/>
            <a:gdLst/>
            <a:ahLst/>
            <a:cxnLst/>
            <a:rect l="l" t="t" r="r" b="b"/>
            <a:pathLst>
              <a:path h="6644640">
                <a:moveTo>
                  <a:pt x="0" y="0"/>
                </a:moveTo>
                <a:lnTo>
                  <a:pt x="0" y="6644640"/>
                </a:lnTo>
              </a:path>
            </a:pathLst>
          </a:custGeom>
          <a:ln w="13970">
            <a:solidFill>
              <a:srgbClr val="000000"/>
            </a:solidFill>
          </a:ln>
        </p:spPr>
        <p:txBody>
          <a:bodyPr wrap="square" lIns="0" tIns="0" rIns="0" bIns="0" rtlCol="0"/>
          <a:lstStyle/>
          <a:p>
            <a:endParaRPr/>
          </a:p>
        </p:txBody>
      </p:sp>
      <p:sp>
        <p:nvSpPr>
          <p:cNvPr id="18" name="object 18"/>
          <p:cNvSpPr/>
          <p:nvPr/>
        </p:nvSpPr>
        <p:spPr>
          <a:xfrm>
            <a:off x="1266825" y="188645"/>
            <a:ext cx="0" cy="6644640"/>
          </a:xfrm>
          <a:custGeom>
            <a:avLst/>
            <a:gdLst/>
            <a:ahLst/>
            <a:cxnLst/>
            <a:rect l="l" t="t" r="r" b="b"/>
            <a:pathLst>
              <a:path h="6644640">
                <a:moveTo>
                  <a:pt x="0" y="0"/>
                </a:moveTo>
                <a:lnTo>
                  <a:pt x="0" y="6644640"/>
                </a:lnTo>
              </a:path>
            </a:pathLst>
          </a:custGeom>
          <a:ln w="13970">
            <a:solidFill>
              <a:srgbClr val="000000"/>
            </a:solidFill>
          </a:ln>
        </p:spPr>
        <p:txBody>
          <a:bodyPr wrap="square" lIns="0" tIns="0" rIns="0" bIns="0" rtlCol="0"/>
          <a:lstStyle/>
          <a:p>
            <a:endParaRPr/>
          </a:p>
        </p:txBody>
      </p:sp>
      <p:sp>
        <p:nvSpPr>
          <p:cNvPr id="19" name="object 19"/>
          <p:cNvSpPr/>
          <p:nvPr/>
        </p:nvSpPr>
        <p:spPr>
          <a:xfrm>
            <a:off x="1991360" y="188645"/>
            <a:ext cx="0" cy="6644640"/>
          </a:xfrm>
          <a:custGeom>
            <a:avLst/>
            <a:gdLst/>
            <a:ahLst/>
            <a:cxnLst/>
            <a:rect l="l" t="t" r="r" b="b"/>
            <a:pathLst>
              <a:path h="6644640">
                <a:moveTo>
                  <a:pt x="0" y="0"/>
                </a:moveTo>
                <a:lnTo>
                  <a:pt x="0" y="6644640"/>
                </a:lnTo>
              </a:path>
            </a:pathLst>
          </a:custGeom>
          <a:ln w="13970">
            <a:solidFill>
              <a:srgbClr val="000000"/>
            </a:solidFill>
          </a:ln>
        </p:spPr>
        <p:txBody>
          <a:bodyPr wrap="square" lIns="0" tIns="0" rIns="0" bIns="0" rtlCol="0"/>
          <a:lstStyle/>
          <a:p>
            <a:endParaRPr/>
          </a:p>
        </p:txBody>
      </p:sp>
      <p:sp>
        <p:nvSpPr>
          <p:cNvPr id="20" name="object 20"/>
          <p:cNvSpPr/>
          <p:nvPr/>
        </p:nvSpPr>
        <p:spPr>
          <a:xfrm>
            <a:off x="2715895" y="188645"/>
            <a:ext cx="0" cy="6644640"/>
          </a:xfrm>
          <a:custGeom>
            <a:avLst/>
            <a:gdLst/>
            <a:ahLst/>
            <a:cxnLst/>
            <a:rect l="l" t="t" r="r" b="b"/>
            <a:pathLst>
              <a:path h="6644640">
                <a:moveTo>
                  <a:pt x="0" y="0"/>
                </a:moveTo>
                <a:lnTo>
                  <a:pt x="0" y="6644640"/>
                </a:lnTo>
              </a:path>
            </a:pathLst>
          </a:custGeom>
          <a:ln w="13970">
            <a:solidFill>
              <a:srgbClr val="000000"/>
            </a:solidFill>
          </a:ln>
        </p:spPr>
        <p:txBody>
          <a:bodyPr wrap="square" lIns="0" tIns="0" rIns="0" bIns="0" rtlCol="0"/>
          <a:lstStyle/>
          <a:p>
            <a:endParaRPr/>
          </a:p>
        </p:txBody>
      </p:sp>
      <p:sp>
        <p:nvSpPr>
          <p:cNvPr id="21" name="object 21"/>
          <p:cNvSpPr/>
          <p:nvPr/>
        </p:nvSpPr>
        <p:spPr>
          <a:xfrm>
            <a:off x="3532504" y="188645"/>
            <a:ext cx="0" cy="6644640"/>
          </a:xfrm>
          <a:custGeom>
            <a:avLst/>
            <a:gdLst/>
            <a:ahLst/>
            <a:cxnLst/>
            <a:rect l="l" t="t" r="r" b="b"/>
            <a:pathLst>
              <a:path h="6644640">
                <a:moveTo>
                  <a:pt x="0" y="0"/>
                </a:moveTo>
                <a:lnTo>
                  <a:pt x="0" y="6644640"/>
                </a:lnTo>
              </a:path>
            </a:pathLst>
          </a:custGeom>
          <a:ln w="13970">
            <a:solidFill>
              <a:srgbClr val="000000"/>
            </a:solidFill>
          </a:ln>
        </p:spPr>
        <p:txBody>
          <a:bodyPr wrap="square" lIns="0" tIns="0" rIns="0" bIns="0" rtlCol="0"/>
          <a:lstStyle/>
          <a:p>
            <a:endParaRPr/>
          </a:p>
        </p:txBody>
      </p:sp>
      <p:sp>
        <p:nvSpPr>
          <p:cNvPr id="22" name="object 22"/>
          <p:cNvSpPr/>
          <p:nvPr/>
        </p:nvSpPr>
        <p:spPr>
          <a:xfrm>
            <a:off x="5363845" y="188645"/>
            <a:ext cx="0" cy="6644640"/>
          </a:xfrm>
          <a:custGeom>
            <a:avLst/>
            <a:gdLst/>
            <a:ahLst/>
            <a:cxnLst/>
            <a:rect l="l" t="t" r="r" b="b"/>
            <a:pathLst>
              <a:path h="6644640">
                <a:moveTo>
                  <a:pt x="0" y="0"/>
                </a:moveTo>
                <a:lnTo>
                  <a:pt x="0" y="6644640"/>
                </a:lnTo>
              </a:path>
            </a:pathLst>
          </a:custGeom>
          <a:ln w="29845">
            <a:solidFill>
              <a:srgbClr val="000000"/>
            </a:solidFill>
          </a:ln>
        </p:spPr>
        <p:txBody>
          <a:bodyPr wrap="square" lIns="0" tIns="0" rIns="0" bIns="0" rtlCol="0"/>
          <a:lstStyle/>
          <a:p>
            <a:endParaRPr/>
          </a:p>
        </p:txBody>
      </p:sp>
      <p:sp>
        <p:nvSpPr>
          <p:cNvPr id="23" name="object 23"/>
          <p:cNvSpPr/>
          <p:nvPr/>
        </p:nvSpPr>
        <p:spPr>
          <a:xfrm>
            <a:off x="0" y="128592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24" name="object 24"/>
          <p:cNvSpPr/>
          <p:nvPr/>
        </p:nvSpPr>
        <p:spPr>
          <a:xfrm>
            <a:off x="0" y="168216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25" name="object 25"/>
          <p:cNvSpPr/>
          <p:nvPr/>
        </p:nvSpPr>
        <p:spPr>
          <a:xfrm>
            <a:off x="0" y="207840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26" name="object 26"/>
          <p:cNvSpPr/>
          <p:nvPr/>
        </p:nvSpPr>
        <p:spPr>
          <a:xfrm>
            <a:off x="0" y="247464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27" name="object 27"/>
          <p:cNvSpPr/>
          <p:nvPr/>
        </p:nvSpPr>
        <p:spPr>
          <a:xfrm>
            <a:off x="0" y="287088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28" name="object 28"/>
          <p:cNvSpPr/>
          <p:nvPr/>
        </p:nvSpPr>
        <p:spPr>
          <a:xfrm>
            <a:off x="0" y="326712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29" name="object 29"/>
          <p:cNvSpPr/>
          <p:nvPr/>
        </p:nvSpPr>
        <p:spPr>
          <a:xfrm>
            <a:off x="0" y="366336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0" name="object 30"/>
          <p:cNvSpPr/>
          <p:nvPr/>
        </p:nvSpPr>
        <p:spPr>
          <a:xfrm>
            <a:off x="0" y="405960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1" name="object 31"/>
          <p:cNvSpPr/>
          <p:nvPr/>
        </p:nvSpPr>
        <p:spPr>
          <a:xfrm>
            <a:off x="0" y="445584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2" name="object 32"/>
          <p:cNvSpPr/>
          <p:nvPr/>
        </p:nvSpPr>
        <p:spPr>
          <a:xfrm>
            <a:off x="0" y="485208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3" name="object 33"/>
          <p:cNvSpPr/>
          <p:nvPr/>
        </p:nvSpPr>
        <p:spPr>
          <a:xfrm>
            <a:off x="0" y="524832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4" name="object 34"/>
          <p:cNvSpPr/>
          <p:nvPr/>
        </p:nvSpPr>
        <p:spPr>
          <a:xfrm>
            <a:off x="0" y="564456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5" name="object 35"/>
          <p:cNvSpPr/>
          <p:nvPr/>
        </p:nvSpPr>
        <p:spPr>
          <a:xfrm>
            <a:off x="0" y="604080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6" name="object 36"/>
          <p:cNvSpPr/>
          <p:nvPr/>
        </p:nvSpPr>
        <p:spPr>
          <a:xfrm>
            <a:off x="0" y="6437045"/>
            <a:ext cx="5363845" cy="0"/>
          </a:xfrm>
          <a:custGeom>
            <a:avLst/>
            <a:gdLst/>
            <a:ahLst/>
            <a:cxnLst/>
            <a:rect l="l" t="t" r="r" b="b"/>
            <a:pathLst>
              <a:path w="5363845">
                <a:moveTo>
                  <a:pt x="0" y="0"/>
                </a:moveTo>
                <a:lnTo>
                  <a:pt x="5363845" y="0"/>
                </a:lnTo>
              </a:path>
            </a:pathLst>
          </a:custGeom>
          <a:ln w="13970">
            <a:solidFill>
              <a:srgbClr val="000000"/>
            </a:solidFill>
          </a:ln>
        </p:spPr>
        <p:txBody>
          <a:bodyPr wrap="square" lIns="0" tIns="0" rIns="0" bIns="0" rtlCol="0"/>
          <a:lstStyle/>
          <a:p>
            <a:endParaRPr/>
          </a:p>
        </p:txBody>
      </p:sp>
      <p:sp>
        <p:nvSpPr>
          <p:cNvPr id="37" name="object 37"/>
          <p:cNvSpPr/>
          <p:nvPr/>
        </p:nvSpPr>
        <p:spPr>
          <a:xfrm>
            <a:off x="0" y="6833286"/>
            <a:ext cx="5363845" cy="0"/>
          </a:xfrm>
          <a:custGeom>
            <a:avLst/>
            <a:gdLst/>
            <a:ahLst/>
            <a:cxnLst/>
            <a:rect l="l" t="t" r="r" b="b"/>
            <a:pathLst>
              <a:path w="5363845">
                <a:moveTo>
                  <a:pt x="0" y="0"/>
                </a:moveTo>
                <a:lnTo>
                  <a:pt x="5363845" y="0"/>
                </a:lnTo>
              </a:path>
            </a:pathLst>
          </a:custGeom>
          <a:ln w="29845">
            <a:solidFill>
              <a:srgbClr val="000000"/>
            </a:solidFill>
          </a:ln>
        </p:spPr>
        <p:txBody>
          <a:bodyPr wrap="square" lIns="0" tIns="0" rIns="0" bIns="0" rtlCol="0"/>
          <a:lstStyle/>
          <a:p>
            <a:endParaRPr/>
          </a:p>
        </p:txBody>
      </p:sp>
      <p:sp>
        <p:nvSpPr>
          <p:cNvPr id="38" name="object 38"/>
          <p:cNvSpPr txBox="1"/>
          <p:nvPr/>
        </p:nvSpPr>
        <p:spPr>
          <a:xfrm>
            <a:off x="78739" y="255568"/>
            <a:ext cx="5088890" cy="254635"/>
          </a:xfrm>
          <a:prstGeom prst="rect">
            <a:avLst/>
          </a:prstGeom>
        </p:spPr>
        <p:txBody>
          <a:bodyPr vert="horz" wrap="square" lIns="0" tIns="0" rIns="0" bIns="0" rtlCol="0">
            <a:spAutoFit/>
          </a:bodyPr>
          <a:lstStyle/>
          <a:p>
            <a:pPr marL="12700">
              <a:lnSpc>
                <a:spcPts val="2280"/>
              </a:lnSpc>
              <a:tabLst>
                <a:tab pos="618490" algn="l"/>
                <a:tab pos="1278890" algn="l"/>
                <a:tab pos="2003425" algn="l"/>
                <a:tab pos="2727960" algn="l"/>
                <a:tab pos="3544570" algn="l"/>
              </a:tabLst>
            </a:pPr>
            <a:r>
              <a:rPr sz="2000" dirty="0">
                <a:solidFill>
                  <a:srgbClr val="FFFFFF"/>
                </a:solidFill>
                <a:latin typeface="宋体"/>
                <a:cs typeface="宋体"/>
              </a:rPr>
              <a:t>计	年	</a:t>
            </a:r>
            <a:r>
              <a:rPr sz="2000" spc="-5" dirty="0">
                <a:solidFill>
                  <a:srgbClr val="FFFFFF"/>
                </a:solidFill>
                <a:latin typeface="宋体"/>
                <a:cs typeface="宋体"/>
              </a:rPr>
              <a:t>收</a:t>
            </a:r>
            <a:r>
              <a:rPr sz="2000" dirty="0">
                <a:solidFill>
                  <a:srgbClr val="FFFFFF"/>
                </a:solidFill>
                <a:latin typeface="宋体"/>
                <a:cs typeface="宋体"/>
              </a:rPr>
              <a:t>入	</a:t>
            </a:r>
            <a:r>
              <a:rPr sz="2000" spc="-5" dirty="0">
                <a:solidFill>
                  <a:srgbClr val="FFFFFF"/>
                </a:solidFill>
                <a:latin typeface="宋体"/>
                <a:cs typeface="宋体"/>
              </a:rPr>
              <a:t>学</a:t>
            </a:r>
            <a:r>
              <a:rPr sz="2000" dirty="0">
                <a:solidFill>
                  <a:srgbClr val="FFFFFF"/>
                </a:solidFill>
                <a:latin typeface="宋体"/>
                <a:cs typeface="宋体"/>
              </a:rPr>
              <a:t>生	</a:t>
            </a:r>
            <a:r>
              <a:rPr sz="2000" spc="-5" dirty="0">
                <a:solidFill>
                  <a:srgbClr val="FFFFFF"/>
                </a:solidFill>
                <a:latin typeface="宋体"/>
                <a:cs typeface="宋体"/>
              </a:rPr>
              <a:t>信</a:t>
            </a:r>
            <a:r>
              <a:rPr sz="2000" dirty="0">
                <a:solidFill>
                  <a:srgbClr val="FFFFFF"/>
                </a:solidFill>
                <a:latin typeface="宋体"/>
                <a:cs typeface="宋体"/>
              </a:rPr>
              <a:t>誉	</a:t>
            </a:r>
            <a:r>
              <a:rPr sz="2000" b="1" spc="-15" dirty="0">
                <a:solidFill>
                  <a:srgbClr val="FFFFFF"/>
                </a:solidFill>
                <a:latin typeface="宋体"/>
                <a:cs typeface="宋体"/>
              </a:rPr>
              <a:t>归类：买计</a:t>
            </a:r>
            <a:r>
              <a:rPr sz="2000" b="1" spc="-20" dirty="0">
                <a:solidFill>
                  <a:srgbClr val="FFFFFF"/>
                </a:solidFill>
                <a:latin typeface="宋体"/>
                <a:cs typeface="宋体"/>
              </a:rPr>
              <a:t>算</a:t>
            </a:r>
            <a:endParaRPr sz="2000">
              <a:latin typeface="宋体"/>
              <a:cs typeface="宋体"/>
            </a:endParaRPr>
          </a:p>
        </p:txBody>
      </p:sp>
      <p:sp>
        <p:nvSpPr>
          <p:cNvPr id="39" name="object 39"/>
          <p:cNvSpPr txBox="1"/>
          <p:nvPr/>
        </p:nvSpPr>
        <p:spPr>
          <a:xfrm>
            <a:off x="78739" y="560368"/>
            <a:ext cx="4067810" cy="254635"/>
          </a:xfrm>
          <a:prstGeom prst="rect">
            <a:avLst/>
          </a:prstGeom>
        </p:spPr>
        <p:txBody>
          <a:bodyPr vert="horz" wrap="square" lIns="0" tIns="0" rIns="0" bIns="0" rtlCol="0">
            <a:spAutoFit/>
          </a:bodyPr>
          <a:lstStyle/>
          <a:p>
            <a:pPr marL="12700">
              <a:lnSpc>
                <a:spcPts val="2280"/>
              </a:lnSpc>
              <a:tabLst>
                <a:tab pos="618490" algn="l"/>
                <a:tab pos="3544570" algn="l"/>
              </a:tabLst>
            </a:pPr>
            <a:r>
              <a:rPr sz="2000" dirty="0">
                <a:solidFill>
                  <a:srgbClr val="FFFFFF"/>
                </a:solidFill>
                <a:latin typeface="宋体"/>
                <a:cs typeface="宋体"/>
              </a:rPr>
              <a:t>数	龄	</a:t>
            </a:r>
            <a:r>
              <a:rPr sz="2000" b="1" spc="-15" dirty="0">
                <a:solidFill>
                  <a:srgbClr val="FFFFFF"/>
                </a:solidFill>
                <a:latin typeface="宋体"/>
                <a:cs typeface="宋体"/>
              </a:rPr>
              <a:t>机</a:t>
            </a:r>
            <a:r>
              <a:rPr sz="2000" b="1" spc="-20" dirty="0">
                <a:solidFill>
                  <a:srgbClr val="FFFFFF"/>
                </a:solidFill>
                <a:latin typeface="宋体"/>
                <a:cs typeface="宋体"/>
              </a:rPr>
              <a:t>？</a:t>
            </a:r>
            <a:endParaRPr sz="2000">
              <a:latin typeface="宋体"/>
              <a:cs typeface="宋体"/>
            </a:endParaRPr>
          </a:p>
        </p:txBody>
      </p:sp>
      <p:sp>
        <p:nvSpPr>
          <p:cNvPr id="40" name="object 40"/>
          <p:cNvSpPr txBox="1"/>
          <p:nvPr/>
        </p:nvSpPr>
        <p:spPr>
          <a:xfrm>
            <a:off x="78739" y="94390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青	高</a:t>
            </a:r>
            <a:endParaRPr sz="2000">
              <a:latin typeface="宋体"/>
              <a:cs typeface="宋体"/>
            </a:endParaRPr>
          </a:p>
        </p:txBody>
      </p:sp>
      <p:sp>
        <p:nvSpPr>
          <p:cNvPr id="41" name="object 41"/>
          <p:cNvSpPr txBox="1"/>
          <p:nvPr/>
        </p:nvSpPr>
        <p:spPr>
          <a:xfrm>
            <a:off x="2070100" y="9439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42" name="object 42"/>
          <p:cNvSpPr txBox="1"/>
          <p:nvPr/>
        </p:nvSpPr>
        <p:spPr>
          <a:xfrm>
            <a:off x="2794635" y="9439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43" name="object 43"/>
          <p:cNvSpPr txBox="1"/>
          <p:nvPr/>
        </p:nvSpPr>
        <p:spPr>
          <a:xfrm>
            <a:off x="3611245" y="943908"/>
            <a:ext cx="534035" cy="280035"/>
          </a:xfrm>
          <a:prstGeom prst="rect">
            <a:avLst/>
          </a:prstGeom>
        </p:spPr>
        <p:txBody>
          <a:bodyPr vert="horz" wrap="square" lIns="0" tIns="0" rIns="0" bIns="0" rtlCol="0">
            <a:spAutoFit/>
          </a:bodyPr>
          <a:lstStyle/>
          <a:p>
            <a:pPr marL="12700">
              <a:lnSpc>
                <a:spcPts val="2380"/>
              </a:lnSpc>
            </a:pPr>
            <a:r>
              <a:rPr sz="2000" spc="-5" dirty="0">
                <a:latin typeface="宋体"/>
                <a:cs typeface="宋体"/>
              </a:rPr>
              <a:t>不</a:t>
            </a:r>
            <a:r>
              <a:rPr sz="2000" dirty="0">
                <a:latin typeface="宋体"/>
                <a:cs typeface="宋体"/>
              </a:rPr>
              <a:t>买</a:t>
            </a:r>
            <a:endParaRPr sz="2000">
              <a:latin typeface="宋体"/>
              <a:cs typeface="宋体"/>
            </a:endParaRPr>
          </a:p>
        </p:txBody>
      </p:sp>
      <p:sp>
        <p:nvSpPr>
          <p:cNvPr id="44" name="object 44"/>
          <p:cNvSpPr txBox="1"/>
          <p:nvPr/>
        </p:nvSpPr>
        <p:spPr>
          <a:xfrm>
            <a:off x="78739" y="134014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青	高</a:t>
            </a:r>
            <a:endParaRPr sz="2000">
              <a:latin typeface="宋体"/>
              <a:cs typeface="宋体"/>
            </a:endParaRPr>
          </a:p>
        </p:txBody>
      </p:sp>
      <p:sp>
        <p:nvSpPr>
          <p:cNvPr id="45" name="object 45"/>
          <p:cNvSpPr txBox="1"/>
          <p:nvPr/>
        </p:nvSpPr>
        <p:spPr>
          <a:xfrm>
            <a:off x="2070100" y="13401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46" name="object 46"/>
          <p:cNvSpPr txBox="1"/>
          <p:nvPr/>
        </p:nvSpPr>
        <p:spPr>
          <a:xfrm>
            <a:off x="2794635" y="13401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47" name="object 47"/>
          <p:cNvSpPr txBox="1"/>
          <p:nvPr/>
        </p:nvSpPr>
        <p:spPr>
          <a:xfrm>
            <a:off x="3611245" y="1340148"/>
            <a:ext cx="534035" cy="280035"/>
          </a:xfrm>
          <a:prstGeom prst="rect">
            <a:avLst/>
          </a:prstGeom>
        </p:spPr>
        <p:txBody>
          <a:bodyPr vert="horz" wrap="square" lIns="0" tIns="0" rIns="0" bIns="0" rtlCol="0">
            <a:spAutoFit/>
          </a:bodyPr>
          <a:lstStyle/>
          <a:p>
            <a:pPr marL="12700">
              <a:lnSpc>
                <a:spcPts val="2380"/>
              </a:lnSpc>
            </a:pPr>
            <a:r>
              <a:rPr sz="2000" spc="-5" dirty="0">
                <a:latin typeface="宋体"/>
                <a:cs typeface="宋体"/>
              </a:rPr>
              <a:t>不</a:t>
            </a:r>
            <a:r>
              <a:rPr sz="2000" dirty="0">
                <a:latin typeface="宋体"/>
                <a:cs typeface="宋体"/>
              </a:rPr>
              <a:t>买</a:t>
            </a:r>
            <a:endParaRPr sz="2000">
              <a:latin typeface="宋体"/>
              <a:cs typeface="宋体"/>
            </a:endParaRPr>
          </a:p>
        </p:txBody>
      </p:sp>
      <p:sp>
        <p:nvSpPr>
          <p:cNvPr id="48" name="object 48"/>
          <p:cNvSpPr txBox="1"/>
          <p:nvPr/>
        </p:nvSpPr>
        <p:spPr>
          <a:xfrm>
            <a:off x="78739" y="173638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12</a:t>
            </a:r>
            <a:r>
              <a:rPr sz="2000" dirty="0">
                <a:latin typeface="宋体"/>
                <a:cs typeface="宋体"/>
              </a:rPr>
              <a:t>8	中	高</a:t>
            </a:r>
            <a:endParaRPr sz="2000">
              <a:latin typeface="宋体"/>
              <a:cs typeface="宋体"/>
            </a:endParaRPr>
          </a:p>
        </p:txBody>
      </p:sp>
      <p:sp>
        <p:nvSpPr>
          <p:cNvPr id="49" name="object 49"/>
          <p:cNvSpPr txBox="1"/>
          <p:nvPr/>
        </p:nvSpPr>
        <p:spPr>
          <a:xfrm>
            <a:off x="2070100" y="17363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50" name="object 50"/>
          <p:cNvSpPr txBox="1"/>
          <p:nvPr/>
        </p:nvSpPr>
        <p:spPr>
          <a:xfrm>
            <a:off x="2794635" y="17363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51" name="object 51"/>
          <p:cNvSpPr txBox="1"/>
          <p:nvPr/>
        </p:nvSpPr>
        <p:spPr>
          <a:xfrm>
            <a:off x="3611245" y="17363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52" name="object 52"/>
          <p:cNvSpPr txBox="1"/>
          <p:nvPr/>
        </p:nvSpPr>
        <p:spPr>
          <a:xfrm>
            <a:off x="78739" y="213262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0	老	中</a:t>
            </a:r>
            <a:endParaRPr sz="2000">
              <a:latin typeface="宋体"/>
              <a:cs typeface="宋体"/>
            </a:endParaRPr>
          </a:p>
        </p:txBody>
      </p:sp>
      <p:sp>
        <p:nvSpPr>
          <p:cNvPr id="53" name="object 53"/>
          <p:cNvSpPr txBox="1"/>
          <p:nvPr/>
        </p:nvSpPr>
        <p:spPr>
          <a:xfrm>
            <a:off x="2070100" y="21326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54" name="object 54"/>
          <p:cNvSpPr txBox="1"/>
          <p:nvPr/>
        </p:nvSpPr>
        <p:spPr>
          <a:xfrm>
            <a:off x="2794635" y="21326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55" name="object 55"/>
          <p:cNvSpPr txBox="1"/>
          <p:nvPr/>
        </p:nvSpPr>
        <p:spPr>
          <a:xfrm>
            <a:off x="3611245" y="21326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56" name="object 56"/>
          <p:cNvSpPr txBox="1"/>
          <p:nvPr/>
        </p:nvSpPr>
        <p:spPr>
          <a:xfrm>
            <a:off x="78739" y="252886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老	低</a:t>
            </a:r>
            <a:endParaRPr sz="2000">
              <a:latin typeface="宋体"/>
              <a:cs typeface="宋体"/>
            </a:endParaRPr>
          </a:p>
        </p:txBody>
      </p:sp>
      <p:sp>
        <p:nvSpPr>
          <p:cNvPr id="57" name="object 57"/>
          <p:cNvSpPr txBox="1"/>
          <p:nvPr/>
        </p:nvSpPr>
        <p:spPr>
          <a:xfrm>
            <a:off x="2070100" y="252886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58" name="object 58"/>
          <p:cNvSpPr txBox="1"/>
          <p:nvPr/>
        </p:nvSpPr>
        <p:spPr>
          <a:xfrm>
            <a:off x="2794635" y="252886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59" name="object 59"/>
          <p:cNvSpPr txBox="1"/>
          <p:nvPr/>
        </p:nvSpPr>
        <p:spPr>
          <a:xfrm>
            <a:off x="3611245" y="252886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60" name="object 60"/>
          <p:cNvSpPr txBox="1"/>
          <p:nvPr/>
        </p:nvSpPr>
        <p:spPr>
          <a:xfrm>
            <a:off x="78739" y="292510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老	低</a:t>
            </a:r>
            <a:endParaRPr sz="2000">
              <a:latin typeface="宋体"/>
              <a:cs typeface="宋体"/>
            </a:endParaRPr>
          </a:p>
        </p:txBody>
      </p:sp>
      <p:sp>
        <p:nvSpPr>
          <p:cNvPr id="61" name="object 61"/>
          <p:cNvSpPr txBox="1"/>
          <p:nvPr/>
        </p:nvSpPr>
        <p:spPr>
          <a:xfrm>
            <a:off x="2070100" y="29251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62" name="object 62"/>
          <p:cNvSpPr txBox="1"/>
          <p:nvPr/>
        </p:nvSpPr>
        <p:spPr>
          <a:xfrm>
            <a:off x="2794635" y="29251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63" name="object 63"/>
          <p:cNvSpPr txBox="1"/>
          <p:nvPr/>
        </p:nvSpPr>
        <p:spPr>
          <a:xfrm>
            <a:off x="3611245" y="2925108"/>
            <a:ext cx="534035" cy="280035"/>
          </a:xfrm>
          <a:prstGeom prst="rect">
            <a:avLst/>
          </a:prstGeom>
        </p:spPr>
        <p:txBody>
          <a:bodyPr vert="horz" wrap="square" lIns="0" tIns="0" rIns="0" bIns="0" rtlCol="0">
            <a:spAutoFit/>
          </a:bodyPr>
          <a:lstStyle/>
          <a:p>
            <a:pPr marL="12700">
              <a:lnSpc>
                <a:spcPts val="2380"/>
              </a:lnSpc>
            </a:pPr>
            <a:r>
              <a:rPr sz="2000" spc="-5" dirty="0">
                <a:latin typeface="宋体"/>
                <a:cs typeface="宋体"/>
              </a:rPr>
              <a:t>不</a:t>
            </a:r>
            <a:r>
              <a:rPr sz="2000" dirty="0">
                <a:latin typeface="宋体"/>
                <a:cs typeface="宋体"/>
              </a:rPr>
              <a:t>买</a:t>
            </a:r>
            <a:endParaRPr sz="2000">
              <a:latin typeface="宋体"/>
              <a:cs typeface="宋体"/>
            </a:endParaRPr>
          </a:p>
        </p:txBody>
      </p:sp>
      <p:sp>
        <p:nvSpPr>
          <p:cNvPr id="64" name="object 64"/>
          <p:cNvSpPr txBox="1"/>
          <p:nvPr/>
        </p:nvSpPr>
        <p:spPr>
          <a:xfrm>
            <a:off x="78739" y="332134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中	低</a:t>
            </a:r>
            <a:endParaRPr sz="2000">
              <a:latin typeface="宋体"/>
              <a:cs typeface="宋体"/>
            </a:endParaRPr>
          </a:p>
        </p:txBody>
      </p:sp>
      <p:sp>
        <p:nvSpPr>
          <p:cNvPr id="65" name="object 65"/>
          <p:cNvSpPr txBox="1"/>
          <p:nvPr/>
        </p:nvSpPr>
        <p:spPr>
          <a:xfrm>
            <a:off x="2070100" y="33213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66" name="object 66"/>
          <p:cNvSpPr txBox="1"/>
          <p:nvPr/>
        </p:nvSpPr>
        <p:spPr>
          <a:xfrm>
            <a:off x="2794635" y="33213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67" name="object 67"/>
          <p:cNvSpPr txBox="1"/>
          <p:nvPr/>
        </p:nvSpPr>
        <p:spPr>
          <a:xfrm>
            <a:off x="3611245" y="33213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68" name="object 68"/>
          <p:cNvSpPr txBox="1"/>
          <p:nvPr/>
        </p:nvSpPr>
        <p:spPr>
          <a:xfrm>
            <a:off x="78739" y="371758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12</a:t>
            </a:r>
            <a:r>
              <a:rPr sz="2000" dirty="0">
                <a:latin typeface="宋体"/>
                <a:cs typeface="宋体"/>
              </a:rPr>
              <a:t>8	青	中</a:t>
            </a:r>
            <a:endParaRPr sz="2000">
              <a:latin typeface="宋体"/>
              <a:cs typeface="宋体"/>
            </a:endParaRPr>
          </a:p>
        </p:txBody>
      </p:sp>
      <p:sp>
        <p:nvSpPr>
          <p:cNvPr id="69" name="object 69"/>
          <p:cNvSpPr txBox="1"/>
          <p:nvPr/>
        </p:nvSpPr>
        <p:spPr>
          <a:xfrm>
            <a:off x="2070100" y="37175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70" name="object 70"/>
          <p:cNvSpPr txBox="1"/>
          <p:nvPr/>
        </p:nvSpPr>
        <p:spPr>
          <a:xfrm>
            <a:off x="2794635" y="37175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71" name="object 71"/>
          <p:cNvSpPr txBox="1"/>
          <p:nvPr/>
        </p:nvSpPr>
        <p:spPr>
          <a:xfrm>
            <a:off x="3611245" y="3717588"/>
            <a:ext cx="534035" cy="280035"/>
          </a:xfrm>
          <a:prstGeom prst="rect">
            <a:avLst/>
          </a:prstGeom>
        </p:spPr>
        <p:txBody>
          <a:bodyPr vert="horz" wrap="square" lIns="0" tIns="0" rIns="0" bIns="0" rtlCol="0">
            <a:spAutoFit/>
          </a:bodyPr>
          <a:lstStyle/>
          <a:p>
            <a:pPr marL="12700">
              <a:lnSpc>
                <a:spcPts val="2380"/>
              </a:lnSpc>
            </a:pPr>
            <a:r>
              <a:rPr sz="2000" spc="-5" dirty="0">
                <a:latin typeface="宋体"/>
                <a:cs typeface="宋体"/>
              </a:rPr>
              <a:t>不</a:t>
            </a:r>
            <a:r>
              <a:rPr sz="2000" dirty="0">
                <a:latin typeface="宋体"/>
                <a:cs typeface="宋体"/>
              </a:rPr>
              <a:t>买</a:t>
            </a:r>
            <a:endParaRPr sz="2000">
              <a:latin typeface="宋体"/>
              <a:cs typeface="宋体"/>
            </a:endParaRPr>
          </a:p>
        </p:txBody>
      </p:sp>
      <p:sp>
        <p:nvSpPr>
          <p:cNvPr id="72" name="object 72"/>
          <p:cNvSpPr txBox="1"/>
          <p:nvPr/>
        </p:nvSpPr>
        <p:spPr>
          <a:xfrm>
            <a:off x="78739" y="411382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青	低</a:t>
            </a:r>
            <a:endParaRPr sz="2000">
              <a:latin typeface="宋体"/>
              <a:cs typeface="宋体"/>
            </a:endParaRPr>
          </a:p>
        </p:txBody>
      </p:sp>
      <p:sp>
        <p:nvSpPr>
          <p:cNvPr id="73" name="object 73"/>
          <p:cNvSpPr txBox="1"/>
          <p:nvPr/>
        </p:nvSpPr>
        <p:spPr>
          <a:xfrm>
            <a:off x="2070100" y="41138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74" name="object 74"/>
          <p:cNvSpPr txBox="1"/>
          <p:nvPr/>
        </p:nvSpPr>
        <p:spPr>
          <a:xfrm>
            <a:off x="2794635" y="41138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75" name="object 75"/>
          <p:cNvSpPr txBox="1"/>
          <p:nvPr/>
        </p:nvSpPr>
        <p:spPr>
          <a:xfrm>
            <a:off x="3611245" y="41138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76" name="object 76"/>
          <p:cNvSpPr txBox="1"/>
          <p:nvPr/>
        </p:nvSpPr>
        <p:spPr>
          <a:xfrm>
            <a:off x="78739" y="451006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13</a:t>
            </a:r>
            <a:r>
              <a:rPr sz="2000" dirty="0">
                <a:latin typeface="宋体"/>
                <a:cs typeface="宋体"/>
              </a:rPr>
              <a:t>2	老	中</a:t>
            </a:r>
            <a:endParaRPr sz="2000">
              <a:latin typeface="宋体"/>
              <a:cs typeface="宋体"/>
            </a:endParaRPr>
          </a:p>
        </p:txBody>
      </p:sp>
      <p:sp>
        <p:nvSpPr>
          <p:cNvPr id="77" name="object 77"/>
          <p:cNvSpPr txBox="1"/>
          <p:nvPr/>
        </p:nvSpPr>
        <p:spPr>
          <a:xfrm>
            <a:off x="2070100" y="451006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78" name="object 78"/>
          <p:cNvSpPr txBox="1"/>
          <p:nvPr/>
        </p:nvSpPr>
        <p:spPr>
          <a:xfrm>
            <a:off x="2794635" y="451006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79" name="object 79"/>
          <p:cNvSpPr txBox="1"/>
          <p:nvPr/>
        </p:nvSpPr>
        <p:spPr>
          <a:xfrm>
            <a:off x="3611245" y="451006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80" name="object 80"/>
          <p:cNvSpPr txBox="1"/>
          <p:nvPr/>
        </p:nvSpPr>
        <p:spPr>
          <a:xfrm>
            <a:off x="78739" y="490630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4	青	中</a:t>
            </a:r>
            <a:endParaRPr sz="2000">
              <a:latin typeface="宋体"/>
              <a:cs typeface="宋体"/>
            </a:endParaRPr>
          </a:p>
        </p:txBody>
      </p:sp>
      <p:sp>
        <p:nvSpPr>
          <p:cNvPr id="81" name="object 81"/>
          <p:cNvSpPr txBox="1"/>
          <p:nvPr/>
        </p:nvSpPr>
        <p:spPr>
          <a:xfrm>
            <a:off x="2070100" y="49063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82" name="object 82"/>
          <p:cNvSpPr txBox="1"/>
          <p:nvPr/>
        </p:nvSpPr>
        <p:spPr>
          <a:xfrm>
            <a:off x="2794635" y="49063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83" name="object 83"/>
          <p:cNvSpPr txBox="1"/>
          <p:nvPr/>
        </p:nvSpPr>
        <p:spPr>
          <a:xfrm>
            <a:off x="3611245" y="490630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84" name="object 84"/>
          <p:cNvSpPr txBox="1"/>
          <p:nvPr/>
        </p:nvSpPr>
        <p:spPr>
          <a:xfrm>
            <a:off x="78739" y="530254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3</a:t>
            </a:r>
            <a:r>
              <a:rPr sz="2000" dirty="0">
                <a:latin typeface="宋体"/>
                <a:cs typeface="宋体"/>
              </a:rPr>
              <a:t>2	中	中</a:t>
            </a:r>
            <a:endParaRPr sz="2000">
              <a:latin typeface="宋体"/>
              <a:cs typeface="宋体"/>
            </a:endParaRPr>
          </a:p>
        </p:txBody>
      </p:sp>
      <p:sp>
        <p:nvSpPr>
          <p:cNvPr id="85" name="object 85"/>
          <p:cNvSpPr txBox="1"/>
          <p:nvPr/>
        </p:nvSpPr>
        <p:spPr>
          <a:xfrm>
            <a:off x="2070100" y="53025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86" name="object 86"/>
          <p:cNvSpPr txBox="1"/>
          <p:nvPr/>
        </p:nvSpPr>
        <p:spPr>
          <a:xfrm>
            <a:off x="2794635" y="53025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87" name="object 87"/>
          <p:cNvSpPr txBox="1"/>
          <p:nvPr/>
        </p:nvSpPr>
        <p:spPr>
          <a:xfrm>
            <a:off x="3611245" y="530254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88" name="object 88"/>
          <p:cNvSpPr txBox="1"/>
          <p:nvPr/>
        </p:nvSpPr>
        <p:spPr>
          <a:xfrm>
            <a:off x="78739" y="569878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3</a:t>
            </a:r>
            <a:r>
              <a:rPr sz="2000" dirty="0">
                <a:latin typeface="宋体"/>
                <a:cs typeface="宋体"/>
              </a:rPr>
              <a:t>2	中	高</a:t>
            </a:r>
            <a:endParaRPr sz="2000">
              <a:latin typeface="宋体"/>
              <a:cs typeface="宋体"/>
            </a:endParaRPr>
          </a:p>
        </p:txBody>
      </p:sp>
      <p:sp>
        <p:nvSpPr>
          <p:cNvPr id="89" name="object 89"/>
          <p:cNvSpPr txBox="1"/>
          <p:nvPr/>
        </p:nvSpPr>
        <p:spPr>
          <a:xfrm>
            <a:off x="2070100" y="56987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是</a:t>
            </a:r>
            <a:endParaRPr sz="2000">
              <a:latin typeface="宋体"/>
              <a:cs typeface="宋体"/>
            </a:endParaRPr>
          </a:p>
        </p:txBody>
      </p:sp>
      <p:sp>
        <p:nvSpPr>
          <p:cNvPr id="90" name="object 90"/>
          <p:cNvSpPr txBox="1"/>
          <p:nvPr/>
        </p:nvSpPr>
        <p:spPr>
          <a:xfrm>
            <a:off x="2794635" y="56987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良</a:t>
            </a:r>
            <a:endParaRPr sz="2000">
              <a:latin typeface="宋体"/>
              <a:cs typeface="宋体"/>
            </a:endParaRPr>
          </a:p>
        </p:txBody>
      </p:sp>
      <p:sp>
        <p:nvSpPr>
          <p:cNvPr id="91" name="object 91"/>
          <p:cNvSpPr txBox="1"/>
          <p:nvPr/>
        </p:nvSpPr>
        <p:spPr>
          <a:xfrm>
            <a:off x="3611245" y="569878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92" name="object 92"/>
          <p:cNvSpPr txBox="1"/>
          <p:nvPr/>
        </p:nvSpPr>
        <p:spPr>
          <a:xfrm>
            <a:off x="78739" y="6095028"/>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6</a:t>
            </a:r>
            <a:r>
              <a:rPr sz="2000" dirty="0">
                <a:latin typeface="宋体"/>
                <a:cs typeface="宋体"/>
              </a:rPr>
              <a:t>3	老	中</a:t>
            </a:r>
            <a:endParaRPr sz="2000">
              <a:latin typeface="宋体"/>
              <a:cs typeface="宋体"/>
            </a:endParaRPr>
          </a:p>
        </p:txBody>
      </p:sp>
      <p:sp>
        <p:nvSpPr>
          <p:cNvPr id="93" name="object 93"/>
          <p:cNvSpPr txBox="1"/>
          <p:nvPr/>
        </p:nvSpPr>
        <p:spPr>
          <a:xfrm>
            <a:off x="2070100" y="60950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94" name="object 94"/>
          <p:cNvSpPr txBox="1"/>
          <p:nvPr/>
        </p:nvSpPr>
        <p:spPr>
          <a:xfrm>
            <a:off x="2794635" y="6095028"/>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95" name="object 95"/>
          <p:cNvSpPr txBox="1"/>
          <p:nvPr/>
        </p:nvSpPr>
        <p:spPr>
          <a:xfrm>
            <a:off x="3611245" y="6095028"/>
            <a:ext cx="534035" cy="280035"/>
          </a:xfrm>
          <a:prstGeom prst="rect">
            <a:avLst/>
          </a:prstGeom>
        </p:spPr>
        <p:txBody>
          <a:bodyPr vert="horz" wrap="square" lIns="0" tIns="0" rIns="0" bIns="0" rtlCol="0">
            <a:spAutoFit/>
          </a:bodyPr>
          <a:lstStyle/>
          <a:p>
            <a:pPr marL="12700">
              <a:lnSpc>
                <a:spcPts val="2380"/>
              </a:lnSpc>
            </a:pPr>
            <a:r>
              <a:rPr sz="2000" spc="-5" dirty="0">
                <a:latin typeface="宋体"/>
                <a:cs typeface="宋体"/>
              </a:rPr>
              <a:t>不</a:t>
            </a:r>
            <a:r>
              <a:rPr sz="2000" dirty="0">
                <a:latin typeface="宋体"/>
                <a:cs typeface="宋体"/>
              </a:rPr>
              <a:t>买</a:t>
            </a:r>
            <a:endParaRPr sz="2000">
              <a:latin typeface="宋体"/>
              <a:cs typeface="宋体"/>
            </a:endParaRPr>
          </a:p>
        </p:txBody>
      </p:sp>
      <p:sp>
        <p:nvSpPr>
          <p:cNvPr id="96" name="object 96"/>
          <p:cNvSpPr txBox="1"/>
          <p:nvPr/>
        </p:nvSpPr>
        <p:spPr>
          <a:xfrm>
            <a:off x="78739" y="6491256"/>
            <a:ext cx="1546860" cy="280035"/>
          </a:xfrm>
          <a:prstGeom prst="rect">
            <a:avLst/>
          </a:prstGeom>
        </p:spPr>
        <p:txBody>
          <a:bodyPr vert="horz" wrap="square" lIns="0" tIns="0" rIns="0" bIns="0" rtlCol="0">
            <a:spAutoFit/>
          </a:bodyPr>
          <a:lstStyle/>
          <a:p>
            <a:pPr marL="12700">
              <a:lnSpc>
                <a:spcPts val="2380"/>
              </a:lnSpc>
              <a:tabLst>
                <a:tab pos="618490" algn="l"/>
                <a:tab pos="1278890" algn="l"/>
              </a:tabLst>
            </a:pPr>
            <a:r>
              <a:rPr sz="2000" spc="-5" dirty="0">
                <a:latin typeface="宋体"/>
                <a:cs typeface="宋体"/>
              </a:rPr>
              <a:t>1</a:t>
            </a:r>
            <a:r>
              <a:rPr sz="2000" dirty="0">
                <a:latin typeface="宋体"/>
                <a:cs typeface="宋体"/>
              </a:rPr>
              <a:t> 	老	中</a:t>
            </a:r>
            <a:endParaRPr sz="2000">
              <a:latin typeface="宋体"/>
              <a:cs typeface="宋体"/>
            </a:endParaRPr>
          </a:p>
        </p:txBody>
      </p:sp>
      <p:sp>
        <p:nvSpPr>
          <p:cNvPr id="97" name="object 97"/>
          <p:cNvSpPr txBox="1"/>
          <p:nvPr/>
        </p:nvSpPr>
        <p:spPr>
          <a:xfrm>
            <a:off x="2070100" y="6491256"/>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否</a:t>
            </a:r>
            <a:endParaRPr sz="2000">
              <a:latin typeface="宋体"/>
              <a:cs typeface="宋体"/>
            </a:endParaRPr>
          </a:p>
        </p:txBody>
      </p:sp>
      <p:sp>
        <p:nvSpPr>
          <p:cNvPr id="98" name="object 98"/>
          <p:cNvSpPr txBox="1"/>
          <p:nvPr/>
        </p:nvSpPr>
        <p:spPr>
          <a:xfrm>
            <a:off x="2794635" y="6491256"/>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优</a:t>
            </a:r>
            <a:endParaRPr sz="2000">
              <a:latin typeface="宋体"/>
              <a:cs typeface="宋体"/>
            </a:endParaRPr>
          </a:p>
        </p:txBody>
      </p:sp>
      <p:sp>
        <p:nvSpPr>
          <p:cNvPr id="99" name="object 99"/>
          <p:cNvSpPr txBox="1"/>
          <p:nvPr/>
        </p:nvSpPr>
        <p:spPr>
          <a:xfrm>
            <a:off x="3611245" y="6491256"/>
            <a:ext cx="280035" cy="280035"/>
          </a:xfrm>
          <a:prstGeom prst="rect">
            <a:avLst/>
          </a:prstGeom>
        </p:spPr>
        <p:txBody>
          <a:bodyPr vert="horz" wrap="square" lIns="0" tIns="0" rIns="0" bIns="0" rtlCol="0">
            <a:spAutoFit/>
          </a:bodyPr>
          <a:lstStyle/>
          <a:p>
            <a:pPr marL="12700">
              <a:lnSpc>
                <a:spcPts val="2380"/>
              </a:lnSpc>
            </a:pPr>
            <a:r>
              <a:rPr sz="2000" dirty="0">
                <a:latin typeface="宋体"/>
                <a:cs typeface="宋体"/>
              </a:rPr>
              <a:t>买</a:t>
            </a:r>
            <a:endParaRPr sz="2000">
              <a:latin typeface="宋体"/>
              <a:cs typeface="宋体"/>
            </a:endParaRPr>
          </a:p>
        </p:txBody>
      </p:sp>
      <p:sp>
        <p:nvSpPr>
          <p:cNvPr id="100" name="object 100"/>
          <p:cNvSpPr txBox="1"/>
          <p:nvPr/>
        </p:nvSpPr>
        <p:spPr>
          <a:xfrm>
            <a:off x="5728601" y="989774"/>
            <a:ext cx="2625725" cy="363855"/>
          </a:xfrm>
          <a:prstGeom prst="rect">
            <a:avLst/>
          </a:prstGeom>
        </p:spPr>
        <p:txBody>
          <a:bodyPr vert="horz" wrap="square" lIns="0" tIns="0" rIns="0" bIns="0" rtlCol="0">
            <a:spAutoFit/>
          </a:bodyPr>
          <a:lstStyle/>
          <a:p>
            <a:pPr marL="12700">
              <a:lnSpc>
                <a:spcPct val="100000"/>
              </a:lnSpc>
            </a:pPr>
            <a:r>
              <a:rPr sz="2400" dirty="0">
                <a:latin typeface="宋体"/>
                <a:cs typeface="宋体"/>
              </a:rPr>
              <a:t>第</a:t>
            </a:r>
            <a:r>
              <a:rPr sz="2400" spc="-15" dirty="0">
                <a:latin typeface="Constantia"/>
                <a:cs typeface="Constantia"/>
              </a:rPr>
              <a:t>4</a:t>
            </a:r>
            <a:r>
              <a:rPr sz="2400" spc="-15" dirty="0">
                <a:latin typeface="宋体"/>
                <a:cs typeface="宋体"/>
              </a:rPr>
              <a:t>步计算学生的熵</a:t>
            </a:r>
            <a:endParaRPr sz="2400">
              <a:latin typeface="宋体"/>
              <a:cs typeface="宋体"/>
            </a:endParaRPr>
          </a:p>
        </p:txBody>
      </p:sp>
      <p:sp>
        <p:nvSpPr>
          <p:cNvPr id="101" name="object 101"/>
          <p:cNvSpPr txBox="1"/>
          <p:nvPr/>
        </p:nvSpPr>
        <p:spPr>
          <a:xfrm>
            <a:off x="5716396" y="2187073"/>
            <a:ext cx="3101340" cy="1527175"/>
          </a:xfrm>
          <a:prstGeom prst="rect">
            <a:avLst/>
          </a:prstGeom>
        </p:spPr>
        <p:txBody>
          <a:bodyPr vert="horz" wrap="square" lIns="0" tIns="0" rIns="0" bIns="0" rtlCol="0">
            <a:spAutoFit/>
          </a:bodyPr>
          <a:lstStyle/>
          <a:p>
            <a:pPr marL="457200" marR="1049020" indent="-444500">
              <a:lnSpc>
                <a:spcPct val="100000"/>
              </a:lnSpc>
            </a:pPr>
            <a:r>
              <a:rPr sz="2000" spc="-5" dirty="0">
                <a:latin typeface="宋体"/>
                <a:cs typeface="宋体"/>
              </a:rPr>
              <a:t>学生共分二个组</a:t>
            </a:r>
            <a:r>
              <a:rPr sz="2000" dirty="0">
                <a:latin typeface="宋体"/>
                <a:cs typeface="宋体"/>
              </a:rPr>
              <a:t>： </a:t>
            </a:r>
            <a:r>
              <a:rPr sz="2000" spc="-5" dirty="0">
                <a:latin typeface="宋体"/>
                <a:cs typeface="宋体"/>
              </a:rPr>
              <a:t>学生、非学</a:t>
            </a:r>
            <a:r>
              <a:rPr sz="2000" dirty="0">
                <a:latin typeface="宋体"/>
                <a:cs typeface="宋体"/>
              </a:rPr>
              <a:t>生</a:t>
            </a:r>
            <a:endParaRPr sz="2000">
              <a:latin typeface="宋体"/>
              <a:cs typeface="宋体"/>
            </a:endParaRPr>
          </a:p>
          <a:p>
            <a:pPr marL="12700">
              <a:lnSpc>
                <a:spcPct val="100000"/>
              </a:lnSpc>
            </a:pPr>
            <a:r>
              <a:rPr sz="2000" spc="-5" dirty="0">
                <a:latin typeface="Constantia"/>
                <a:cs typeface="Constantia"/>
              </a:rPr>
              <a:t>E</a:t>
            </a:r>
            <a:r>
              <a:rPr sz="2000" spc="-5" dirty="0">
                <a:latin typeface="宋体"/>
                <a:cs typeface="宋体"/>
              </a:rPr>
              <a:t>（学生）</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5" dirty="0">
                <a:latin typeface="Constantia"/>
                <a:cs typeface="Constantia"/>
              </a:rPr>
              <a:t>7</a:t>
            </a:r>
            <a:r>
              <a:rPr sz="2000" dirty="0">
                <a:latin typeface="Constantia"/>
                <a:cs typeface="Constantia"/>
              </a:rPr>
              <a:t>8</a:t>
            </a:r>
            <a:r>
              <a:rPr sz="2000" spc="-15" dirty="0">
                <a:latin typeface="Constantia"/>
                <a:cs typeface="Constantia"/>
              </a:rPr>
              <a:t>1</a:t>
            </a:r>
            <a:r>
              <a:rPr sz="2000" spc="-10" dirty="0">
                <a:latin typeface="Constantia"/>
                <a:cs typeface="Constantia"/>
              </a:rPr>
              <a:t>1</a:t>
            </a:r>
            <a:endParaRPr sz="2000">
              <a:latin typeface="Constantia"/>
              <a:cs typeface="Constantia"/>
            </a:endParaRPr>
          </a:p>
          <a:p>
            <a:pPr marL="12700">
              <a:lnSpc>
                <a:spcPct val="100000"/>
              </a:lnSpc>
            </a:pPr>
            <a:r>
              <a:rPr sz="2000" spc="-5" dirty="0">
                <a:latin typeface="宋体"/>
                <a:cs typeface="宋体"/>
              </a:rPr>
              <a:t>年龄信息增益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5" dirty="0">
                <a:latin typeface="Constantia"/>
                <a:cs typeface="Constantia"/>
              </a:rPr>
              <a:t>7</a:t>
            </a:r>
            <a:r>
              <a:rPr sz="2000" dirty="0">
                <a:latin typeface="Constantia"/>
                <a:cs typeface="Constantia"/>
              </a:rPr>
              <a:t>8</a:t>
            </a:r>
            <a:r>
              <a:rPr sz="2000" spc="-15" dirty="0">
                <a:latin typeface="Constantia"/>
                <a:cs typeface="Constantia"/>
              </a:rPr>
              <a:t>1</a:t>
            </a:r>
            <a:r>
              <a:rPr sz="2000" spc="-10" dirty="0">
                <a:latin typeface="Constantia"/>
                <a:cs typeface="Constantia"/>
              </a:rPr>
              <a:t>1</a:t>
            </a:r>
            <a:endParaRPr sz="2000">
              <a:latin typeface="Constantia"/>
              <a:cs typeface="Constantia"/>
            </a:endParaRPr>
          </a:p>
          <a:p>
            <a:pPr marL="1536700">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45" dirty="0">
                <a:latin typeface="Constantia"/>
                <a:cs typeface="Constantia"/>
              </a:rPr>
              <a:t>1</a:t>
            </a:r>
            <a:r>
              <a:rPr sz="2000" spc="-5" dirty="0">
                <a:latin typeface="Constantia"/>
                <a:cs typeface="Constantia"/>
              </a:rPr>
              <a:t>72</a:t>
            </a:r>
            <a:r>
              <a:rPr sz="2000" dirty="0">
                <a:latin typeface="Constantia"/>
                <a:cs typeface="Constantia"/>
              </a:rPr>
              <a:t>6 </a:t>
            </a:r>
            <a:r>
              <a:rPr sz="2000" spc="-10" dirty="0">
                <a:latin typeface="Constantia"/>
                <a:cs typeface="Constantia"/>
              </a:rPr>
              <a:t> </a:t>
            </a:r>
            <a:r>
              <a:rPr sz="2000" spc="-5" dirty="0">
                <a:solidFill>
                  <a:srgbClr val="FF0000"/>
                </a:solidFill>
                <a:latin typeface="宋体"/>
                <a:cs typeface="宋体"/>
              </a:rPr>
              <a:t>（</a:t>
            </a:r>
            <a:r>
              <a:rPr sz="2000" dirty="0">
                <a:solidFill>
                  <a:srgbClr val="FF0000"/>
                </a:solidFill>
                <a:latin typeface="Constantia"/>
                <a:cs typeface="Constantia"/>
              </a:rPr>
              <a:t>3</a:t>
            </a:r>
            <a:r>
              <a:rPr sz="2000" dirty="0">
                <a:solidFill>
                  <a:srgbClr val="FF0000"/>
                </a:solidFill>
                <a:latin typeface="宋体"/>
                <a:cs typeface="宋体"/>
              </a:rPr>
              <a:t>）</a:t>
            </a:r>
            <a:endParaRPr sz="2000">
              <a:latin typeface="宋体"/>
              <a:cs typeface="宋体"/>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305636" rIns="0" bIns="0" rtlCol="0">
            <a:spAutoFit/>
          </a:bodyPr>
          <a:lstStyle/>
          <a:p>
            <a:pPr marL="5677535">
              <a:lnSpc>
                <a:spcPct val="100000"/>
              </a:lnSpc>
            </a:pPr>
            <a:r>
              <a:rPr sz="2400" dirty="0">
                <a:solidFill>
                  <a:srgbClr val="000000"/>
                </a:solidFill>
                <a:latin typeface="宋体"/>
                <a:cs typeface="宋体"/>
              </a:rPr>
              <a:t>第</a:t>
            </a:r>
            <a:r>
              <a:rPr sz="2400" spc="-15" dirty="0">
                <a:solidFill>
                  <a:srgbClr val="000000"/>
                </a:solidFill>
                <a:latin typeface="Constantia"/>
                <a:cs typeface="Constantia"/>
              </a:rPr>
              <a:t>5</a:t>
            </a:r>
            <a:r>
              <a:rPr sz="2400" spc="-15" dirty="0">
                <a:solidFill>
                  <a:srgbClr val="000000"/>
                </a:solidFill>
                <a:latin typeface="宋体"/>
                <a:cs typeface="宋体"/>
              </a:rPr>
              <a:t>步计算信誉的熵</a:t>
            </a:r>
            <a:endParaRPr sz="2400">
              <a:latin typeface="宋体"/>
              <a:cs typeface="宋体"/>
            </a:endParaRPr>
          </a:p>
        </p:txBody>
      </p:sp>
      <p:sp>
        <p:nvSpPr>
          <p:cNvPr id="4" name="object 4"/>
          <p:cNvSpPr txBox="1"/>
          <p:nvPr/>
        </p:nvSpPr>
        <p:spPr>
          <a:xfrm>
            <a:off x="5858941" y="1690935"/>
            <a:ext cx="3222625" cy="1527175"/>
          </a:xfrm>
          <a:prstGeom prst="rect">
            <a:avLst/>
          </a:prstGeom>
        </p:spPr>
        <p:txBody>
          <a:bodyPr vert="horz" wrap="square" lIns="0" tIns="0" rIns="0" bIns="0" rtlCol="0">
            <a:spAutoFit/>
          </a:bodyPr>
          <a:lstStyle/>
          <a:p>
            <a:pPr marL="457200" marR="1423035" indent="-444500">
              <a:lnSpc>
                <a:spcPct val="100000"/>
              </a:lnSpc>
            </a:pPr>
            <a:r>
              <a:rPr sz="2000" spc="-5" dirty="0">
                <a:latin typeface="宋体"/>
                <a:cs typeface="宋体"/>
              </a:rPr>
              <a:t>信誉分二个组</a:t>
            </a:r>
            <a:r>
              <a:rPr sz="2000" dirty="0">
                <a:latin typeface="宋体"/>
                <a:cs typeface="宋体"/>
              </a:rPr>
              <a:t>： </a:t>
            </a:r>
            <a:r>
              <a:rPr sz="2000" spc="-5" dirty="0">
                <a:latin typeface="宋体"/>
                <a:cs typeface="宋体"/>
              </a:rPr>
              <a:t>良好，优</a:t>
            </a:r>
            <a:r>
              <a:rPr sz="2000" dirty="0">
                <a:latin typeface="宋体"/>
                <a:cs typeface="宋体"/>
              </a:rPr>
              <a:t>秀</a:t>
            </a:r>
            <a:endParaRPr sz="2000">
              <a:latin typeface="宋体"/>
              <a:cs typeface="宋体"/>
            </a:endParaRPr>
          </a:p>
          <a:p>
            <a:pPr marL="12700">
              <a:lnSpc>
                <a:spcPct val="100000"/>
              </a:lnSpc>
            </a:pPr>
            <a:r>
              <a:rPr sz="2000" spc="-5" dirty="0">
                <a:latin typeface="Constantia"/>
                <a:cs typeface="Constantia"/>
              </a:rPr>
              <a:t>E</a:t>
            </a:r>
            <a:r>
              <a:rPr sz="2000" spc="-5" dirty="0">
                <a:latin typeface="宋体"/>
                <a:cs typeface="宋体"/>
              </a:rPr>
              <a:t>（信誉）</a:t>
            </a:r>
            <a:r>
              <a:rPr sz="2000" dirty="0">
                <a:latin typeface="Constantia"/>
                <a:cs typeface="Constantia"/>
              </a:rPr>
              <a:t>=</a:t>
            </a:r>
            <a:r>
              <a:rPr sz="2000" spc="-5" dirty="0">
                <a:latin typeface="Constantia"/>
                <a:cs typeface="Constantia"/>
              </a:rPr>
              <a:t> 0</a:t>
            </a:r>
            <a:r>
              <a:rPr sz="2000" spc="-15" dirty="0">
                <a:latin typeface="Constantia"/>
                <a:cs typeface="Constantia"/>
              </a:rPr>
              <a:t>.</a:t>
            </a:r>
            <a:r>
              <a:rPr sz="2000" dirty="0">
                <a:latin typeface="Constantia"/>
                <a:cs typeface="Constantia"/>
              </a:rPr>
              <a:t>9</a:t>
            </a:r>
            <a:r>
              <a:rPr sz="2000" spc="-25" dirty="0">
                <a:latin typeface="Constantia"/>
                <a:cs typeface="Constantia"/>
              </a:rPr>
              <a:t>0</a:t>
            </a:r>
            <a:r>
              <a:rPr sz="2000" spc="-5" dirty="0">
                <a:latin typeface="Constantia"/>
                <a:cs typeface="Constantia"/>
              </a:rPr>
              <a:t>4</a:t>
            </a:r>
            <a:r>
              <a:rPr sz="2000" dirty="0">
                <a:latin typeface="Constantia"/>
                <a:cs typeface="Constantia"/>
              </a:rPr>
              <a:t>8</a:t>
            </a:r>
            <a:endParaRPr sz="2000">
              <a:latin typeface="Constantia"/>
              <a:cs typeface="Constantia"/>
            </a:endParaRPr>
          </a:p>
          <a:p>
            <a:pPr marL="12700">
              <a:lnSpc>
                <a:spcPct val="100000"/>
              </a:lnSpc>
            </a:pPr>
            <a:r>
              <a:rPr sz="2000" spc="-5" dirty="0">
                <a:latin typeface="宋体"/>
                <a:cs typeface="宋体"/>
              </a:rPr>
              <a:t>信誉信息增益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dirty="0">
                <a:latin typeface="Constantia"/>
                <a:cs typeface="Constantia"/>
              </a:rPr>
              <a:t>9</a:t>
            </a:r>
            <a:r>
              <a:rPr sz="2000" spc="-25" dirty="0">
                <a:latin typeface="Constantia"/>
                <a:cs typeface="Constantia"/>
              </a:rPr>
              <a:t>0</a:t>
            </a:r>
            <a:r>
              <a:rPr sz="2000" spc="-5" dirty="0">
                <a:latin typeface="Constantia"/>
                <a:cs typeface="Constantia"/>
              </a:rPr>
              <a:t>4</a:t>
            </a:r>
            <a:r>
              <a:rPr sz="2000" dirty="0">
                <a:latin typeface="Constantia"/>
                <a:cs typeface="Constantia"/>
              </a:rPr>
              <a:t>8</a:t>
            </a:r>
            <a:endParaRPr sz="2000">
              <a:latin typeface="Constantia"/>
              <a:cs typeface="Constantia"/>
            </a:endParaRPr>
          </a:p>
          <a:p>
            <a:pPr marL="1536700">
              <a:lnSpc>
                <a:spcPct val="100000"/>
              </a:lnSpc>
              <a:tabLst>
                <a:tab pos="2503805" algn="l"/>
              </a:tabLst>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5" dirty="0">
                <a:latin typeface="Constantia"/>
                <a:cs typeface="Constantia"/>
              </a:rPr>
              <a:t>0</a:t>
            </a:r>
            <a:r>
              <a:rPr sz="2000" spc="-55" dirty="0">
                <a:latin typeface="Constantia"/>
                <a:cs typeface="Constantia"/>
              </a:rPr>
              <a:t>4</a:t>
            </a:r>
            <a:r>
              <a:rPr sz="2000" spc="-5" dirty="0">
                <a:latin typeface="Constantia"/>
                <a:cs typeface="Constantia"/>
              </a:rPr>
              <a:t>5</a:t>
            </a:r>
            <a:r>
              <a:rPr sz="2000" dirty="0">
                <a:latin typeface="Constantia"/>
                <a:cs typeface="Constantia"/>
              </a:rPr>
              <a:t>3	</a:t>
            </a:r>
            <a:r>
              <a:rPr sz="2000" spc="-5" dirty="0">
                <a:solidFill>
                  <a:srgbClr val="FF0000"/>
                </a:solidFill>
                <a:latin typeface="宋体"/>
                <a:cs typeface="宋体"/>
              </a:rPr>
              <a:t>（</a:t>
            </a:r>
            <a:r>
              <a:rPr sz="2000" spc="-5" dirty="0">
                <a:solidFill>
                  <a:srgbClr val="FF0000"/>
                </a:solidFill>
                <a:latin typeface="Constantia"/>
                <a:cs typeface="Constantia"/>
              </a:rPr>
              <a:t>4</a:t>
            </a:r>
            <a:r>
              <a:rPr sz="2000" dirty="0">
                <a:solidFill>
                  <a:srgbClr val="FF0000"/>
                </a:solidFill>
                <a:latin typeface="宋体"/>
                <a:cs typeface="宋体"/>
              </a:rPr>
              <a:t>）</a:t>
            </a:r>
            <a:endParaRPr sz="2000">
              <a:latin typeface="宋体"/>
              <a:cs typeface="宋体"/>
            </a:endParaRPr>
          </a:p>
        </p:txBody>
      </p:sp>
      <p:graphicFrame>
        <p:nvGraphicFramePr>
          <p:cNvPr id="2" name="object 2"/>
          <p:cNvGraphicFramePr>
            <a:graphicFrameLocks noGrp="1"/>
          </p:cNvGraphicFramePr>
          <p:nvPr/>
        </p:nvGraphicFramePr>
        <p:xfrm>
          <a:off x="92582" y="101714"/>
          <a:ext cx="5329552" cy="6626214"/>
        </p:xfrm>
        <a:graphic>
          <a:graphicData uri="http://schemas.openxmlformats.org/drawingml/2006/table">
            <a:tbl>
              <a:tblPr firstRow="1" bandRow="1">
                <a:tableStyleId>{2D5ABB26-0587-4C30-8999-92F81FD0307C}</a:tableStyleId>
              </a:tblPr>
              <a:tblGrid>
                <a:gridCol w="602615"/>
                <a:gridCol w="655954"/>
                <a:gridCol w="720089"/>
                <a:gridCol w="719454"/>
                <a:gridCol w="811530"/>
                <a:gridCol w="1819910"/>
              </a:tblGrid>
              <a:tr h="701040">
                <a:tc>
                  <a:txBody>
                    <a:bodyPr/>
                    <a:lstStyle/>
                    <a:p>
                      <a:pPr marL="76200" marR="242570">
                        <a:lnSpc>
                          <a:spcPct val="100000"/>
                        </a:lnSpc>
                      </a:pPr>
                      <a:r>
                        <a:rPr sz="2000" dirty="0">
                          <a:solidFill>
                            <a:srgbClr val="FFFFFF"/>
                          </a:solidFill>
                          <a:latin typeface="宋体"/>
                          <a:cs typeface="宋体"/>
                        </a:rPr>
                        <a:t>计 数</a:t>
                      </a:r>
                      <a:endParaRPr sz="20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95910">
                        <a:lnSpc>
                          <a:spcPct val="100000"/>
                        </a:lnSpc>
                      </a:pPr>
                      <a:r>
                        <a:rPr sz="2000" dirty="0">
                          <a:solidFill>
                            <a:srgbClr val="FFFFFF"/>
                          </a:solidFill>
                          <a:latin typeface="宋体"/>
                          <a:cs typeface="宋体"/>
                        </a:rPr>
                        <a:t>年 龄</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收</a:t>
                      </a:r>
                      <a:r>
                        <a:rPr sz="2000" dirty="0">
                          <a:solidFill>
                            <a:srgbClr val="FFFFFF"/>
                          </a:solidFill>
                          <a:latin typeface="宋体"/>
                          <a:cs typeface="宋体"/>
                        </a:rPr>
                        <a:t>入</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学</a:t>
                      </a:r>
                      <a:r>
                        <a:rPr sz="2000" dirty="0">
                          <a:solidFill>
                            <a:srgbClr val="FFFFFF"/>
                          </a:solidFill>
                          <a:latin typeface="宋体"/>
                          <a:cs typeface="宋体"/>
                        </a:rPr>
                        <a:t>生</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2000" spc="-5" dirty="0">
                          <a:solidFill>
                            <a:srgbClr val="FFFFFF"/>
                          </a:solidFill>
                          <a:latin typeface="宋体"/>
                          <a:cs typeface="宋体"/>
                        </a:rPr>
                        <a:t>信</a:t>
                      </a:r>
                      <a:r>
                        <a:rPr sz="2000" dirty="0">
                          <a:solidFill>
                            <a:srgbClr val="FFFFFF"/>
                          </a:solidFill>
                          <a:latin typeface="宋体"/>
                          <a:cs typeface="宋体"/>
                        </a:rPr>
                        <a:t>誉</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74625">
                        <a:lnSpc>
                          <a:spcPct val="100000"/>
                        </a:lnSpc>
                      </a:pPr>
                      <a:r>
                        <a:rPr sz="2000" b="1" spc="5" dirty="0">
                          <a:solidFill>
                            <a:srgbClr val="FFFFFF"/>
                          </a:solidFill>
                          <a:latin typeface="宋体"/>
                          <a:cs typeface="宋体"/>
                        </a:rPr>
                        <a:t>归类：买计</a:t>
                      </a:r>
                      <a:r>
                        <a:rPr sz="2000" b="1" dirty="0">
                          <a:solidFill>
                            <a:srgbClr val="FFFFFF"/>
                          </a:solidFill>
                          <a:latin typeface="宋体"/>
                          <a:cs typeface="宋体"/>
                        </a:rPr>
                        <a:t>算 </a:t>
                      </a:r>
                      <a:r>
                        <a:rPr sz="2000" b="1" spc="5" dirty="0">
                          <a:solidFill>
                            <a:srgbClr val="FFFFFF"/>
                          </a:solidFill>
                          <a:latin typeface="宋体"/>
                          <a:cs typeface="宋体"/>
                        </a:rPr>
                        <a:t>机</a:t>
                      </a:r>
                      <a:r>
                        <a:rPr sz="2000" b="1" dirty="0">
                          <a:solidFill>
                            <a:srgbClr val="FFFFFF"/>
                          </a:solidFill>
                          <a:latin typeface="宋体"/>
                          <a:cs typeface="宋体"/>
                        </a:rPr>
                        <a:t>？</a:t>
                      </a:r>
                      <a:endParaRPr sz="20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0</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3</a:t>
                      </a:r>
                      <a:r>
                        <a:rPr sz="2000" dirty="0">
                          <a:latin typeface="宋体"/>
                          <a:cs typeface="宋体"/>
                        </a:rPr>
                        <a:t>2</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3</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老</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77824">
                <a:tc>
                  <a:txBody>
                    <a:bodyPr/>
                    <a:lstStyle/>
                    <a:p>
                      <a:pPr marL="76200">
                        <a:lnSpc>
                          <a:spcPct val="100000"/>
                        </a:lnSpc>
                      </a:pPr>
                      <a:r>
                        <a:rPr sz="1400" spc="-5" dirty="0">
                          <a:latin typeface="宋体"/>
                          <a:cs typeface="宋体"/>
                        </a:rPr>
                        <a:t>1</a:t>
                      </a:r>
                      <a:r>
                        <a:rPr sz="1400" dirty="0">
                          <a:latin typeface="宋体"/>
                          <a:cs typeface="宋体"/>
                        </a:rPr>
                        <a:t> </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4571"/>
            <a:ext cx="1931035" cy="635635"/>
          </a:xfrm>
          <a:prstGeom prst="rect">
            <a:avLst/>
          </a:prstGeom>
        </p:spPr>
        <p:txBody>
          <a:bodyPr vert="horz" wrap="square" lIns="0" tIns="0" rIns="0" bIns="0" rtlCol="0">
            <a:spAutoFit/>
          </a:bodyPr>
          <a:lstStyle/>
          <a:p>
            <a:pPr marL="12700">
              <a:lnSpc>
                <a:spcPts val="5990"/>
              </a:lnSpc>
            </a:pPr>
            <a:r>
              <a:rPr sz="5000" spc="-5" dirty="0">
                <a:solidFill>
                  <a:srgbClr val="004646"/>
                </a:solidFill>
                <a:latin typeface="微软雅黑"/>
                <a:cs typeface="微软雅黑"/>
              </a:rPr>
              <a:t>决策</a:t>
            </a:r>
            <a:r>
              <a:rPr sz="5000" dirty="0">
                <a:solidFill>
                  <a:srgbClr val="004646"/>
                </a:solidFill>
                <a:latin typeface="微软雅黑"/>
                <a:cs typeface="微软雅黑"/>
              </a:rPr>
              <a:t>树</a:t>
            </a:r>
            <a:endParaRPr sz="5000">
              <a:latin typeface="微软雅黑"/>
              <a:cs typeface="微软雅黑"/>
            </a:endParaRPr>
          </a:p>
        </p:txBody>
      </p:sp>
      <p:sp>
        <p:nvSpPr>
          <p:cNvPr id="3" name="object 3"/>
          <p:cNvSpPr txBox="1"/>
          <p:nvPr/>
        </p:nvSpPr>
        <p:spPr>
          <a:xfrm>
            <a:off x="474281" y="1644818"/>
            <a:ext cx="4632325" cy="344170"/>
          </a:xfrm>
          <a:prstGeom prst="rect">
            <a:avLst/>
          </a:prstGeom>
        </p:spPr>
        <p:txBody>
          <a:bodyPr vert="horz" wrap="square" lIns="0" tIns="0" rIns="0" bIns="0" rtlCol="0">
            <a:spAutoFit/>
          </a:bodyPr>
          <a:lstStyle/>
          <a:p>
            <a:pPr marL="12700">
              <a:lnSpc>
                <a:spcPts val="3070"/>
              </a:lnSpc>
            </a:pPr>
            <a:r>
              <a:rPr sz="2450" dirty="0">
                <a:solidFill>
                  <a:srgbClr val="33BC55"/>
                </a:solidFill>
                <a:latin typeface="Arial"/>
                <a:cs typeface="Arial"/>
              </a:rPr>
              <a:t></a:t>
            </a:r>
            <a:r>
              <a:rPr sz="2600" spc="-5" dirty="0">
                <a:latin typeface="宋体"/>
                <a:cs typeface="宋体"/>
              </a:rPr>
              <a:t>决策树是一种典型的分类方</a:t>
            </a:r>
            <a:r>
              <a:rPr sz="2600" dirty="0">
                <a:latin typeface="宋体"/>
                <a:cs typeface="宋体"/>
              </a:rPr>
              <a:t>法</a:t>
            </a:r>
            <a:endParaRPr sz="2600">
              <a:latin typeface="宋体"/>
              <a:cs typeface="宋体"/>
            </a:endParaRPr>
          </a:p>
        </p:txBody>
      </p:sp>
      <p:sp>
        <p:nvSpPr>
          <p:cNvPr id="4" name="object 4"/>
          <p:cNvSpPr txBox="1"/>
          <p:nvPr/>
        </p:nvSpPr>
        <p:spPr>
          <a:xfrm>
            <a:off x="474281" y="2112327"/>
            <a:ext cx="8594725" cy="1595120"/>
          </a:xfrm>
          <a:prstGeom prst="rect">
            <a:avLst/>
          </a:prstGeom>
        </p:spPr>
        <p:txBody>
          <a:bodyPr vert="horz" wrap="square" lIns="0" tIns="0" rIns="0" bIns="0" rtlCol="0">
            <a:spAutoFit/>
          </a:bodyPr>
          <a:lstStyle/>
          <a:p>
            <a:pPr marL="652780" marR="607060" indent="-247015">
              <a:lnSpc>
                <a:spcPct val="100000"/>
              </a:lnSpc>
            </a:pPr>
            <a:r>
              <a:rPr sz="2050" spc="-25" dirty="0">
                <a:solidFill>
                  <a:srgbClr val="50742E"/>
                </a:solidFill>
                <a:latin typeface="Arial"/>
                <a:cs typeface="Arial"/>
              </a:rPr>
              <a:t></a:t>
            </a:r>
            <a:r>
              <a:rPr sz="2400" spc="-25" dirty="0">
                <a:latin typeface="宋体"/>
                <a:cs typeface="宋体"/>
              </a:rPr>
              <a:t>首先对数据进行处理，利用归纳算法生成可读的规则和 决策树，</a:t>
            </a:r>
            <a:endParaRPr sz="2400">
              <a:latin typeface="宋体"/>
              <a:cs typeface="宋体"/>
            </a:endParaRPr>
          </a:p>
          <a:p>
            <a:pPr marL="405765">
              <a:lnSpc>
                <a:spcPct val="100000"/>
              </a:lnSpc>
              <a:spcBef>
                <a:spcPts val="575"/>
              </a:spcBef>
            </a:pPr>
            <a:r>
              <a:rPr sz="2000" spc="20" dirty="0">
                <a:solidFill>
                  <a:srgbClr val="50742E"/>
                </a:solidFill>
                <a:latin typeface="Arial"/>
                <a:cs typeface="Arial"/>
              </a:rPr>
              <a:t></a:t>
            </a:r>
            <a:r>
              <a:rPr sz="2400" spc="20" dirty="0">
                <a:latin typeface="宋体"/>
                <a:cs typeface="宋体"/>
              </a:rPr>
              <a:t>然后使用决策对新数据进行分析。</a:t>
            </a:r>
            <a:endParaRPr sz="2400">
              <a:latin typeface="宋体"/>
              <a:cs typeface="宋体"/>
            </a:endParaRPr>
          </a:p>
          <a:p>
            <a:pPr marL="12700">
              <a:lnSpc>
                <a:spcPts val="3070"/>
              </a:lnSpc>
              <a:spcBef>
                <a:spcPts val="610"/>
              </a:spcBef>
            </a:pPr>
            <a:r>
              <a:rPr sz="2450" dirty="0">
                <a:solidFill>
                  <a:srgbClr val="33BC55"/>
                </a:solidFill>
                <a:latin typeface="Arial"/>
                <a:cs typeface="Arial"/>
              </a:rPr>
              <a:t></a:t>
            </a:r>
            <a:r>
              <a:rPr sz="2600" spc="-5" dirty="0">
                <a:latin typeface="宋体"/>
                <a:cs typeface="宋体"/>
              </a:rPr>
              <a:t>本质上决策树是通过一系列规则对数据进行分类的过程</a:t>
            </a:r>
            <a:r>
              <a:rPr sz="2600" dirty="0">
                <a:latin typeface="宋体"/>
                <a:cs typeface="宋体"/>
              </a:rPr>
              <a:t>。</a:t>
            </a:r>
            <a:endParaRPr sz="2600">
              <a:latin typeface="宋体"/>
              <a:cs typeface="宋体"/>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550271" rIns="0" bIns="0" rtlCol="0">
            <a:spAutoFit/>
          </a:bodyPr>
          <a:lstStyle/>
          <a:p>
            <a:pPr marL="5339715">
              <a:lnSpc>
                <a:spcPct val="100000"/>
              </a:lnSpc>
            </a:pPr>
            <a:r>
              <a:rPr sz="2000" spc="-5" dirty="0">
                <a:solidFill>
                  <a:srgbClr val="000000"/>
                </a:solidFill>
                <a:latin typeface="宋体"/>
                <a:cs typeface="宋体"/>
              </a:rPr>
              <a:t>第</a:t>
            </a:r>
            <a:r>
              <a:rPr sz="2000" spc="-5" dirty="0">
                <a:solidFill>
                  <a:srgbClr val="000000"/>
                </a:solidFill>
                <a:latin typeface="Constantia"/>
                <a:cs typeface="Constantia"/>
              </a:rPr>
              <a:t>6</a:t>
            </a:r>
            <a:r>
              <a:rPr sz="2000" spc="-5" dirty="0">
                <a:solidFill>
                  <a:srgbClr val="000000"/>
                </a:solidFill>
                <a:latin typeface="宋体"/>
                <a:cs typeface="宋体"/>
              </a:rPr>
              <a:t>步计算选择节</a:t>
            </a:r>
            <a:r>
              <a:rPr sz="2000" dirty="0">
                <a:solidFill>
                  <a:srgbClr val="000000"/>
                </a:solidFill>
                <a:latin typeface="宋体"/>
                <a:cs typeface="宋体"/>
              </a:rPr>
              <a:t>点</a:t>
            </a:r>
            <a:endParaRPr sz="2000">
              <a:latin typeface="宋体"/>
              <a:cs typeface="宋体"/>
            </a:endParaRPr>
          </a:p>
        </p:txBody>
      </p:sp>
      <p:sp>
        <p:nvSpPr>
          <p:cNvPr id="4" name="object 4"/>
          <p:cNvSpPr txBox="1"/>
          <p:nvPr/>
        </p:nvSpPr>
        <p:spPr>
          <a:xfrm>
            <a:off x="5515927" y="2211635"/>
            <a:ext cx="3223895" cy="3355975"/>
          </a:xfrm>
          <a:prstGeom prst="rect">
            <a:avLst/>
          </a:prstGeom>
        </p:spPr>
        <p:txBody>
          <a:bodyPr vert="horz" wrap="square" lIns="0" tIns="0" rIns="0" bIns="0" rtlCol="0">
            <a:spAutoFit/>
          </a:bodyPr>
          <a:lstStyle/>
          <a:p>
            <a:pPr marL="12700">
              <a:lnSpc>
                <a:spcPct val="100000"/>
              </a:lnSpc>
            </a:pPr>
            <a:r>
              <a:rPr sz="2000" spc="-5" dirty="0">
                <a:latin typeface="宋体"/>
                <a:cs typeface="宋体"/>
              </a:rPr>
              <a:t>年龄信息增益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6</a:t>
            </a:r>
            <a:r>
              <a:rPr sz="2000" spc="-10" dirty="0">
                <a:latin typeface="Constantia"/>
                <a:cs typeface="Constantia"/>
              </a:rPr>
              <a:t>8</a:t>
            </a:r>
            <a:r>
              <a:rPr sz="2000" dirty="0">
                <a:latin typeface="Constantia"/>
                <a:cs typeface="Constantia"/>
              </a:rPr>
              <a:t>77</a:t>
            </a:r>
            <a:endParaRPr sz="2000">
              <a:latin typeface="Constantia"/>
              <a:cs typeface="Constantia"/>
            </a:endParaRPr>
          </a:p>
          <a:p>
            <a:pPr marL="12700" indent="1524000">
              <a:lnSpc>
                <a:spcPct val="100000"/>
              </a:lnSpc>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266</a:t>
            </a:r>
            <a:r>
              <a:rPr sz="2000" dirty="0">
                <a:latin typeface="Constantia"/>
                <a:cs typeface="Constantia"/>
              </a:rPr>
              <a:t>0 </a:t>
            </a:r>
            <a:r>
              <a:rPr sz="2000" spc="-10" dirty="0">
                <a:latin typeface="Constantia"/>
                <a:cs typeface="Constantia"/>
              </a:rPr>
              <a:t> </a:t>
            </a:r>
            <a:r>
              <a:rPr sz="2000" spc="-5" dirty="0">
                <a:solidFill>
                  <a:srgbClr val="FF0000"/>
                </a:solidFill>
                <a:latin typeface="宋体"/>
                <a:cs typeface="宋体"/>
              </a:rPr>
              <a:t>（</a:t>
            </a:r>
            <a:r>
              <a:rPr sz="2000" spc="-15" dirty="0">
                <a:solidFill>
                  <a:srgbClr val="FF0000"/>
                </a:solidFill>
                <a:latin typeface="Constantia"/>
                <a:cs typeface="Constantia"/>
              </a:rPr>
              <a:t>1</a:t>
            </a:r>
            <a:r>
              <a:rPr sz="2000" dirty="0">
                <a:solidFill>
                  <a:srgbClr val="FF0000"/>
                </a:solidFill>
                <a:latin typeface="宋体"/>
                <a:cs typeface="宋体"/>
              </a:rPr>
              <a:t>）</a:t>
            </a:r>
            <a:endParaRPr sz="2000">
              <a:latin typeface="宋体"/>
              <a:cs typeface="宋体"/>
            </a:endParaRPr>
          </a:p>
          <a:p>
            <a:pPr>
              <a:lnSpc>
                <a:spcPct val="100000"/>
              </a:lnSpc>
              <a:spcBef>
                <a:spcPts val="42"/>
              </a:spcBef>
            </a:pPr>
            <a:endParaRPr sz="2050">
              <a:latin typeface="Times New Roman"/>
              <a:cs typeface="Times New Roman"/>
            </a:endParaRPr>
          </a:p>
          <a:p>
            <a:pPr marL="12700">
              <a:lnSpc>
                <a:spcPct val="100000"/>
              </a:lnSpc>
            </a:pPr>
            <a:r>
              <a:rPr sz="2000" spc="-5" dirty="0">
                <a:latin typeface="宋体"/>
                <a:cs typeface="宋体"/>
              </a:rPr>
              <a:t>收入信息增益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0" dirty="0">
                <a:latin typeface="Constantia"/>
                <a:cs typeface="Constantia"/>
              </a:rPr>
              <a:t>9</a:t>
            </a:r>
            <a:r>
              <a:rPr sz="2000" dirty="0">
                <a:latin typeface="Constantia"/>
                <a:cs typeface="Constantia"/>
              </a:rPr>
              <a:t>3</a:t>
            </a:r>
            <a:r>
              <a:rPr sz="2000" spc="-5" dirty="0">
                <a:latin typeface="Constantia"/>
                <a:cs typeface="Constantia"/>
              </a:rPr>
              <a:t>6</a:t>
            </a:r>
            <a:r>
              <a:rPr sz="2000" spc="-10" dirty="0">
                <a:latin typeface="Constantia"/>
                <a:cs typeface="Constantia"/>
              </a:rPr>
              <a:t>1</a:t>
            </a:r>
            <a:endParaRPr sz="2000">
              <a:latin typeface="Constantia"/>
              <a:cs typeface="Constantia"/>
            </a:endParaRPr>
          </a:p>
          <a:p>
            <a:pPr marL="12700" indent="1460500">
              <a:lnSpc>
                <a:spcPct val="100000"/>
              </a:lnSpc>
              <a:tabLst>
                <a:tab pos="2540000" algn="l"/>
              </a:tabLst>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5" dirty="0">
                <a:latin typeface="Constantia"/>
                <a:cs typeface="Constantia"/>
              </a:rPr>
              <a:t>0</a:t>
            </a:r>
            <a:r>
              <a:rPr sz="2000" spc="-45" dirty="0">
                <a:latin typeface="Constantia"/>
                <a:cs typeface="Constantia"/>
              </a:rPr>
              <a:t>1</a:t>
            </a:r>
            <a:r>
              <a:rPr sz="2000" spc="-5" dirty="0">
                <a:latin typeface="Constantia"/>
                <a:cs typeface="Constantia"/>
              </a:rPr>
              <a:t>7</a:t>
            </a:r>
            <a:r>
              <a:rPr sz="2000" dirty="0">
                <a:latin typeface="Constantia"/>
                <a:cs typeface="Constantia"/>
              </a:rPr>
              <a:t>6	</a:t>
            </a:r>
            <a:r>
              <a:rPr sz="2000" spc="-5" dirty="0">
                <a:solidFill>
                  <a:srgbClr val="FF0000"/>
                </a:solidFill>
                <a:latin typeface="宋体"/>
                <a:cs typeface="宋体"/>
              </a:rPr>
              <a:t>（</a:t>
            </a:r>
            <a:r>
              <a:rPr sz="2000" spc="-5" dirty="0">
                <a:solidFill>
                  <a:srgbClr val="FF0000"/>
                </a:solidFill>
                <a:latin typeface="Constantia"/>
                <a:cs typeface="Constantia"/>
              </a:rPr>
              <a:t>2</a:t>
            </a:r>
            <a:r>
              <a:rPr sz="2000" dirty="0">
                <a:solidFill>
                  <a:srgbClr val="FF0000"/>
                </a:solidFill>
                <a:latin typeface="宋体"/>
                <a:cs typeface="宋体"/>
              </a:rPr>
              <a:t>）</a:t>
            </a:r>
            <a:endParaRPr sz="2000">
              <a:latin typeface="宋体"/>
              <a:cs typeface="宋体"/>
            </a:endParaRPr>
          </a:p>
          <a:p>
            <a:pPr>
              <a:lnSpc>
                <a:spcPct val="100000"/>
              </a:lnSpc>
              <a:spcBef>
                <a:spcPts val="42"/>
              </a:spcBef>
            </a:pPr>
            <a:endParaRPr sz="2050">
              <a:latin typeface="Times New Roman"/>
              <a:cs typeface="Times New Roman"/>
            </a:endParaRPr>
          </a:p>
          <a:p>
            <a:pPr marL="12700">
              <a:lnSpc>
                <a:spcPct val="100000"/>
              </a:lnSpc>
            </a:pPr>
            <a:r>
              <a:rPr sz="2000" spc="-5" dirty="0">
                <a:latin typeface="宋体"/>
                <a:cs typeface="宋体"/>
              </a:rPr>
              <a:t>年龄信息增益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5" dirty="0">
                <a:latin typeface="Constantia"/>
                <a:cs typeface="Constantia"/>
              </a:rPr>
              <a:t>7</a:t>
            </a:r>
            <a:r>
              <a:rPr sz="2000" dirty="0">
                <a:latin typeface="Constantia"/>
                <a:cs typeface="Constantia"/>
              </a:rPr>
              <a:t>8</a:t>
            </a:r>
            <a:r>
              <a:rPr sz="2000" spc="-15" dirty="0">
                <a:latin typeface="Constantia"/>
                <a:cs typeface="Constantia"/>
              </a:rPr>
              <a:t>1</a:t>
            </a:r>
            <a:r>
              <a:rPr sz="2000" spc="-10" dirty="0">
                <a:latin typeface="Constantia"/>
                <a:cs typeface="Constantia"/>
              </a:rPr>
              <a:t>1</a:t>
            </a:r>
            <a:endParaRPr sz="2000">
              <a:latin typeface="Constantia"/>
              <a:cs typeface="Constantia"/>
            </a:endParaRPr>
          </a:p>
          <a:p>
            <a:pPr marL="12700" indent="1524000">
              <a:lnSpc>
                <a:spcPct val="100000"/>
              </a:lnSpc>
              <a:tabLst>
                <a:tab pos="2526665" algn="l"/>
              </a:tabLst>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45" dirty="0">
                <a:latin typeface="Constantia"/>
                <a:cs typeface="Constantia"/>
              </a:rPr>
              <a:t>1</a:t>
            </a:r>
            <a:r>
              <a:rPr sz="2000" spc="-5" dirty="0">
                <a:latin typeface="Constantia"/>
                <a:cs typeface="Constantia"/>
              </a:rPr>
              <a:t>72</a:t>
            </a:r>
            <a:r>
              <a:rPr sz="2000" dirty="0">
                <a:latin typeface="Constantia"/>
                <a:cs typeface="Constantia"/>
              </a:rPr>
              <a:t>6	</a:t>
            </a:r>
            <a:r>
              <a:rPr sz="2000" spc="-5" dirty="0">
                <a:solidFill>
                  <a:srgbClr val="FF0000"/>
                </a:solidFill>
                <a:latin typeface="宋体"/>
                <a:cs typeface="宋体"/>
              </a:rPr>
              <a:t>（</a:t>
            </a:r>
            <a:r>
              <a:rPr sz="2000" dirty="0">
                <a:solidFill>
                  <a:srgbClr val="FF0000"/>
                </a:solidFill>
                <a:latin typeface="Constantia"/>
                <a:cs typeface="Constantia"/>
              </a:rPr>
              <a:t>3</a:t>
            </a:r>
            <a:r>
              <a:rPr sz="2000" dirty="0">
                <a:solidFill>
                  <a:srgbClr val="FF0000"/>
                </a:solidFill>
                <a:latin typeface="宋体"/>
                <a:cs typeface="宋体"/>
              </a:rPr>
              <a:t>）</a:t>
            </a:r>
            <a:endParaRPr sz="2000">
              <a:latin typeface="宋体"/>
              <a:cs typeface="宋体"/>
            </a:endParaRPr>
          </a:p>
          <a:p>
            <a:pPr>
              <a:lnSpc>
                <a:spcPct val="100000"/>
              </a:lnSpc>
              <a:spcBef>
                <a:spcPts val="42"/>
              </a:spcBef>
            </a:pPr>
            <a:endParaRPr sz="2050">
              <a:latin typeface="Times New Roman"/>
              <a:cs typeface="Times New Roman"/>
            </a:endParaRPr>
          </a:p>
          <a:p>
            <a:pPr marL="12700">
              <a:lnSpc>
                <a:spcPct val="100000"/>
              </a:lnSpc>
            </a:pPr>
            <a:r>
              <a:rPr sz="2000" spc="-5" dirty="0">
                <a:latin typeface="宋体"/>
                <a:cs typeface="宋体"/>
              </a:rPr>
              <a:t>信誉信息增益</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10" dirty="0">
                <a:latin typeface="Constantia"/>
                <a:cs typeface="Constantia"/>
              </a:rPr>
              <a:t>9</a:t>
            </a:r>
            <a:r>
              <a:rPr sz="2000" spc="-5" dirty="0">
                <a:latin typeface="Constantia"/>
                <a:cs typeface="Constantia"/>
              </a:rPr>
              <a:t>5</a:t>
            </a:r>
            <a:r>
              <a:rPr sz="2000" spc="-20" dirty="0">
                <a:latin typeface="Constantia"/>
                <a:cs typeface="Constantia"/>
              </a:rPr>
              <a:t>3</a:t>
            </a:r>
            <a:r>
              <a:rPr sz="2000" spc="-5" dirty="0">
                <a:latin typeface="Constantia"/>
                <a:cs typeface="Constantia"/>
              </a:rPr>
              <a:t>7</a:t>
            </a: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dirty="0">
                <a:latin typeface="Constantia"/>
                <a:cs typeface="Constantia"/>
              </a:rPr>
              <a:t>9</a:t>
            </a:r>
            <a:r>
              <a:rPr sz="2000" spc="-25" dirty="0">
                <a:latin typeface="Constantia"/>
                <a:cs typeface="Constantia"/>
              </a:rPr>
              <a:t>0</a:t>
            </a:r>
            <a:r>
              <a:rPr sz="2000" spc="-5" dirty="0">
                <a:latin typeface="Constantia"/>
                <a:cs typeface="Constantia"/>
              </a:rPr>
              <a:t>4</a:t>
            </a:r>
            <a:r>
              <a:rPr sz="2000" dirty="0">
                <a:latin typeface="Constantia"/>
                <a:cs typeface="Constantia"/>
              </a:rPr>
              <a:t>8</a:t>
            </a:r>
            <a:endParaRPr sz="2000">
              <a:latin typeface="Constantia"/>
              <a:cs typeface="Constantia"/>
            </a:endParaRPr>
          </a:p>
          <a:p>
            <a:pPr marL="1536700">
              <a:lnSpc>
                <a:spcPct val="100000"/>
              </a:lnSpc>
              <a:tabLst>
                <a:tab pos="2567305" algn="l"/>
              </a:tabLst>
            </a:pPr>
            <a:r>
              <a:rPr sz="2000" dirty="0">
                <a:latin typeface="Constantia"/>
                <a:cs typeface="Constantia"/>
              </a:rPr>
              <a:t>=</a:t>
            </a:r>
            <a:r>
              <a:rPr sz="2000" spc="-5" dirty="0">
                <a:latin typeface="Constantia"/>
                <a:cs typeface="Constantia"/>
              </a:rPr>
              <a:t>0</a:t>
            </a:r>
            <a:r>
              <a:rPr sz="2000" spc="-15" dirty="0">
                <a:latin typeface="Constantia"/>
                <a:cs typeface="Constantia"/>
              </a:rPr>
              <a:t>.</a:t>
            </a:r>
            <a:r>
              <a:rPr sz="2000" spc="-25" dirty="0">
                <a:latin typeface="Constantia"/>
                <a:cs typeface="Constantia"/>
              </a:rPr>
              <a:t>0</a:t>
            </a:r>
            <a:r>
              <a:rPr sz="2000" spc="-55" dirty="0">
                <a:latin typeface="Constantia"/>
                <a:cs typeface="Constantia"/>
              </a:rPr>
              <a:t>4</a:t>
            </a:r>
            <a:r>
              <a:rPr sz="2000" spc="-5" dirty="0">
                <a:latin typeface="Constantia"/>
                <a:cs typeface="Constantia"/>
              </a:rPr>
              <a:t>5</a:t>
            </a:r>
            <a:r>
              <a:rPr sz="2000" dirty="0">
                <a:latin typeface="Constantia"/>
                <a:cs typeface="Constantia"/>
              </a:rPr>
              <a:t>3	</a:t>
            </a:r>
            <a:r>
              <a:rPr sz="2000" spc="-5" dirty="0">
                <a:solidFill>
                  <a:srgbClr val="FF0000"/>
                </a:solidFill>
                <a:latin typeface="宋体"/>
                <a:cs typeface="宋体"/>
              </a:rPr>
              <a:t>（</a:t>
            </a:r>
            <a:r>
              <a:rPr sz="2000" spc="-5" dirty="0">
                <a:solidFill>
                  <a:srgbClr val="FF0000"/>
                </a:solidFill>
                <a:latin typeface="Constantia"/>
                <a:cs typeface="Constantia"/>
              </a:rPr>
              <a:t>4</a:t>
            </a:r>
            <a:r>
              <a:rPr sz="2000" dirty="0">
                <a:solidFill>
                  <a:srgbClr val="FF0000"/>
                </a:solidFill>
                <a:latin typeface="宋体"/>
                <a:cs typeface="宋体"/>
              </a:rPr>
              <a:t>）</a:t>
            </a:r>
            <a:endParaRPr sz="2000">
              <a:latin typeface="宋体"/>
              <a:cs typeface="宋体"/>
            </a:endParaRPr>
          </a:p>
        </p:txBody>
      </p:sp>
      <p:sp>
        <p:nvSpPr>
          <p:cNvPr id="5" name="object 5"/>
          <p:cNvSpPr/>
          <p:nvPr/>
        </p:nvSpPr>
        <p:spPr>
          <a:xfrm>
            <a:off x="4862512" y="1123950"/>
            <a:ext cx="646430" cy="4392930"/>
          </a:xfrm>
          <a:custGeom>
            <a:avLst/>
            <a:gdLst/>
            <a:ahLst/>
            <a:cxnLst/>
            <a:rect l="l" t="t" r="r" b="b"/>
            <a:pathLst>
              <a:path w="646429" h="4392930">
                <a:moveTo>
                  <a:pt x="193649" y="4392612"/>
                </a:moveTo>
                <a:lnTo>
                  <a:pt x="0" y="4392612"/>
                </a:lnTo>
                <a:lnTo>
                  <a:pt x="0" y="2472474"/>
                </a:lnTo>
                <a:lnTo>
                  <a:pt x="1232" y="2318273"/>
                </a:lnTo>
                <a:lnTo>
                  <a:pt x="4865" y="2167503"/>
                </a:lnTo>
                <a:lnTo>
                  <a:pt x="10803" y="2020648"/>
                </a:lnTo>
                <a:lnTo>
                  <a:pt x="18951" y="1878192"/>
                </a:lnTo>
                <a:lnTo>
                  <a:pt x="29212" y="1740619"/>
                </a:lnTo>
                <a:lnTo>
                  <a:pt x="41492" y="1608413"/>
                </a:lnTo>
                <a:lnTo>
                  <a:pt x="55694" y="1482059"/>
                </a:lnTo>
                <a:lnTo>
                  <a:pt x="71723" y="1362039"/>
                </a:lnTo>
                <a:lnTo>
                  <a:pt x="89483" y="1248840"/>
                </a:lnTo>
                <a:lnTo>
                  <a:pt x="108878" y="1142944"/>
                </a:lnTo>
                <a:lnTo>
                  <a:pt x="129813" y="1044836"/>
                </a:lnTo>
                <a:lnTo>
                  <a:pt x="152192" y="954999"/>
                </a:lnTo>
                <a:lnTo>
                  <a:pt x="175920" y="873919"/>
                </a:lnTo>
                <a:lnTo>
                  <a:pt x="200900" y="802079"/>
                </a:lnTo>
                <a:lnTo>
                  <a:pt x="227037" y="739962"/>
                </a:lnTo>
                <a:lnTo>
                  <a:pt x="254235" y="688055"/>
                </a:lnTo>
                <a:lnTo>
                  <a:pt x="282399" y="646839"/>
                </a:lnTo>
                <a:lnTo>
                  <a:pt x="311433" y="616800"/>
                </a:lnTo>
                <a:lnTo>
                  <a:pt x="371728" y="592188"/>
                </a:lnTo>
                <a:lnTo>
                  <a:pt x="452462" y="592188"/>
                </a:lnTo>
                <a:lnTo>
                  <a:pt x="452462" y="0"/>
                </a:lnTo>
                <a:lnTo>
                  <a:pt x="646112" y="1236230"/>
                </a:lnTo>
                <a:lnTo>
                  <a:pt x="545225" y="1880285"/>
                </a:lnTo>
                <a:lnTo>
                  <a:pt x="371728" y="1880285"/>
                </a:lnTo>
                <a:lnTo>
                  <a:pt x="357122" y="1882249"/>
                </a:lnTo>
                <a:lnTo>
                  <a:pt x="315437" y="1910480"/>
                </a:lnTo>
                <a:lnTo>
                  <a:pt x="289886" y="1946393"/>
                </a:lnTo>
                <a:lnTo>
                  <a:pt x="266552" y="1994556"/>
                </a:lnTo>
                <a:lnTo>
                  <a:pt x="245803" y="2053750"/>
                </a:lnTo>
                <a:lnTo>
                  <a:pt x="228005" y="2122754"/>
                </a:lnTo>
                <a:lnTo>
                  <a:pt x="220327" y="2160554"/>
                </a:lnTo>
                <a:lnTo>
                  <a:pt x="213524" y="2200349"/>
                </a:lnTo>
                <a:lnTo>
                  <a:pt x="207642" y="2241986"/>
                </a:lnTo>
                <a:lnTo>
                  <a:pt x="202727" y="2285313"/>
                </a:lnTo>
                <a:lnTo>
                  <a:pt x="198824" y="2330178"/>
                </a:lnTo>
                <a:lnTo>
                  <a:pt x="195980" y="2376428"/>
                </a:lnTo>
                <a:lnTo>
                  <a:pt x="194239" y="2423911"/>
                </a:lnTo>
                <a:lnTo>
                  <a:pt x="193649" y="2472474"/>
                </a:lnTo>
                <a:lnTo>
                  <a:pt x="193649" y="4392612"/>
                </a:lnTo>
                <a:close/>
              </a:path>
              <a:path w="646429" h="4392930">
                <a:moveTo>
                  <a:pt x="452462" y="2472474"/>
                </a:moveTo>
                <a:lnTo>
                  <a:pt x="452462" y="1880285"/>
                </a:lnTo>
                <a:lnTo>
                  <a:pt x="545225" y="1880285"/>
                </a:lnTo>
                <a:lnTo>
                  <a:pt x="452462" y="2472474"/>
                </a:lnTo>
                <a:close/>
              </a:path>
            </a:pathLst>
          </a:custGeom>
          <a:solidFill>
            <a:srgbClr val="50742E"/>
          </a:solidFill>
        </p:spPr>
        <p:txBody>
          <a:bodyPr wrap="square" lIns="0" tIns="0" rIns="0" bIns="0" rtlCol="0"/>
          <a:lstStyle/>
          <a:p>
            <a:endParaRPr/>
          </a:p>
        </p:txBody>
      </p:sp>
      <p:sp>
        <p:nvSpPr>
          <p:cNvPr id="6" name="object 6"/>
          <p:cNvSpPr/>
          <p:nvPr/>
        </p:nvSpPr>
        <p:spPr>
          <a:xfrm>
            <a:off x="4857750" y="1085824"/>
            <a:ext cx="655955" cy="4432300"/>
          </a:xfrm>
          <a:custGeom>
            <a:avLst/>
            <a:gdLst/>
            <a:ahLst/>
            <a:cxnLst/>
            <a:rect l="l" t="t" r="r" b="b"/>
            <a:pathLst>
              <a:path w="655954" h="4432300">
                <a:moveTo>
                  <a:pt x="462058" y="38100"/>
                </a:moveTo>
                <a:lnTo>
                  <a:pt x="452462" y="38100"/>
                </a:lnTo>
                <a:lnTo>
                  <a:pt x="452462" y="0"/>
                </a:lnTo>
                <a:lnTo>
                  <a:pt x="456069" y="0"/>
                </a:lnTo>
                <a:lnTo>
                  <a:pt x="462058" y="38100"/>
                </a:lnTo>
                <a:close/>
              </a:path>
              <a:path w="655954" h="4432300">
                <a:moveTo>
                  <a:pt x="461987" y="635000"/>
                </a:moveTo>
                <a:lnTo>
                  <a:pt x="336308" y="635000"/>
                </a:lnTo>
                <a:lnTo>
                  <a:pt x="341223" y="622300"/>
                </a:lnTo>
                <a:lnTo>
                  <a:pt x="452462" y="622300"/>
                </a:lnTo>
                <a:lnTo>
                  <a:pt x="452462" y="38100"/>
                </a:lnTo>
                <a:lnTo>
                  <a:pt x="461987" y="98366"/>
                </a:lnTo>
                <a:lnTo>
                  <a:pt x="461987" y="635000"/>
                </a:lnTo>
                <a:close/>
              </a:path>
              <a:path w="655954" h="4432300">
                <a:moveTo>
                  <a:pt x="461987" y="98366"/>
                </a:moveTo>
                <a:lnTo>
                  <a:pt x="452513" y="38100"/>
                </a:lnTo>
                <a:lnTo>
                  <a:pt x="461987" y="38100"/>
                </a:lnTo>
                <a:lnTo>
                  <a:pt x="461987" y="98366"/>
                </a:lnTo>
                <a:close/>
              </a:path>
              <a:path w="655954" h="4432300">
                <a:moveTo>
                  <a:pt x="462058" y="2501900"/>
                </a:moveTo>
                <a:lnTo>
                  <a:pt x="461987" y="2441633"/>
                </a:lnTo>
                <a:lnTo>
                  <a:pt x="646176" y="1270000"/>
                </a:lnTo>
                <a:lnTo>
                  <a:pt x="461987" y="98366"/>
                </a:lnTo>
                <a:lnTo>
                  <a:pt x="461987" y="38100"/>
                </a:lnTo>
                <a:lnTo>
                  <a:pt x="655701" y="1270000"/>
                </a:lnTo>
                <a:lnTo>
                  <a:pt x="462058" y="2501900"/>
                </a:lnTo>
                <a:close/>
              </a:path>
              <a:path w="655954" h="4432300">
                <a:moveTo>
                  <a:pt x="331622" y="647700"/>
                </a:moveTo>
                <a:lnTo>
                  <a:pt x="316966" y="647700"/>
                </a:lnTo>
                <a:lnTo>
                  <a:pt x="321754" y="635000"/>
                </a:lnTo>
                <a:lnTo>
                  <a:pt x="336283" y="635000"/>
                </a:lnTo>
                <a:lnTo>
                  <a:pt x="331622" y="647700"/>
                </a:lnTo>
                <a:close/>
              </a:path>
              <a:path w="655954" h="4432300">
                <a:moveTo>
                  <a:pt x="313816" y="660400"/>
                </a:moveTo>
                <a:lnTo>
                  <a:pt x="302806" y="660400"/>
                </a:lnTo>
                <a:lnTo>
                  <a:pt x="307492" y="647700"/>
                </a:lnTo>
                <a:lnTo>
                  <a:pt x="318401" y="647700"/>
                </a:lnTo>
                <a:lnTo>
                  <a:pt x="313816" y="660400"/>
                </a:lnTo>
                <a:close/>
              </a:path>
              <a:path w="655954" h="4432300">
                <a:moveTo>
                  <a:pt x="300520" y="673100"/>
                </a:moveTo>
                <a:lnTo>
                  <a:pt x="288925" y="673100"/>
                </a:lnTo>
                <a:lnTo>
                  <a:pt x="293522" y="660400"/>
                </a:lnTo>
                <a:lnTo>
                  <a:pt x="305053" y="660400"/>
                </a:lnTo>
                <a:lnTo>
                  <a:pt x="300520" y="673100"/>
                </a:lnTo>
                <a:close/>
              </a:path>
              <a:path w="655954" h="4432300">
                <a:moveTo>
                  <a:pt x="291719" y="685800"/>
                </a:moveTo>
                <a:lnTo>
                  <a:pt x="279819" y="685800"/>
                </a:lnTo>
                <a:lnTo>
                  <a:pt x="284352" y="673100"/>
                </a:lnTo>
                <a:lnTo>
                  <a:pt x="296202" y="673100"/>
                </a:lnTo>
                <a:lnTo>
                  <a:pt x="291719" y="685800"/>
                </a:lnTo>
                <a:close/>
              </a:path>
              <a:path w="655954" h="4432300">
                <a:moveTo>
                  <a:pt x="278599" y="698500"/>
                </a:moveTo>
                <a:lnTo>
                  <a:pt x="270814" y="698500"/>
                </a:lnTo>
                <a:lnTo>
                  <a:pt x="275297" y="685800"/>
                </a:lnTo>
                <a:lnTo>
                  <a:pt x="283019" y="685800"/>
                </a:lnTo>
                <a:lnTo>
                  <a:pt x="278599" y="698500"/>
                </a:lnTo>
                <a:close/>
              </a:path>
              <a:path w="655954" h="4432300">
                <a:moveTo>
                  <a:pt x="203174" y="4432300"/>
                </a:moveTo>
                <a:lnTo>
                  <a:pt x="0" y="4432300"/>
                </a:lnTo>
                <a:lnTo>
                  <a:pt x="121" y="2540000"/>
                </a:lnTo>
                <a:lnTo>
                  <a:pt x="245" y="2438400"/>
                </a:lnTo>
                <a:lnTo>
                  <a:pt x="1079" y="2362200"/>
                </a:lnTo>
                <a:lnTo>
                  <a:pt x="1917" y="2311400"/>
                </a:lnTo>
                <a:lnTo>
                  <a:pt x="2984" y="2260600"/>
                </a:lnTo>
                <a:lnTo>
                  <a:pt x="4279" y="2222500"/>
                </a:lnTo>
                <a:lnTo>
                  <a:pt x="5803" y="2171700"/>
                </a:lnTo>
                <a:lnTo>
                  <a:pt x="7556" y="2120900"/>
                </a:lnTo>
                <a:lnTo>
                  <a:pt x="9525" y="2082800"/>
                </a:lnTo>
                <a:lnTo>
                  <a:pt x="11709" y="2032000"/>
                </a:lnTo>
                <a:lnTo>
                  <a:pt x="14109" y="1993900"/>
                </a:lnTo>
                <a:lnTo>
                  <a:pt x="16725" y="1943100"/>
                </a:lnTo>
                <a:lnTo>
                  <a:pt x="19545" y="1905000"/>
                </a:lnTo>
                <a:lnTo>
                  <a:pt x="22567" y="1854200"/>
                </a:lnTo>
                <a:lnTo>
                  <a:pt x="25793" y="1816100"/>
                </a:lnTo>
                <a:lnTo>
                  <a:pt x="29235" y="1778000"/>
                </a:lnTo>
                <a:lnTo>
                  <a:pt x="32854" y="1727200"/>
                </a:lnTo>
                <a:lnTo>
                  <a:pt x="36677" y="1689100"/>
                </a:lnTo>
                <a:lnTo>
                  <a:pt x="40690" y="1651000"/>
                </a:lnTo>
                <a:lnTo>
                  <a:pt x="44894" y="1612900"/>
                </a:lnTo>
                <a:lnTo>
                  <a:pt x="49275" y="1562100"/>
                </a:lnTo>
                <a:lnTo>
                  <a:pt x="53848" y="1524000"/>
                </a:lnTo>
                <a:lnTo>
                  <a:pt x="58597" y="1485900"/>
                </a:lnTo>
                <a:lnTo>
                  <a:pt x="63525" y="1447800"/>
                </a:lnTo>
                <a:lnTo>
                  <a:pt x="68630" y="1409700"/>
                </a:lnTo>
                <a:lnTo>
                  <a:pt x="73901" y="1384300"/>
                </a:lnTo>
                <a:lnTo>
                  <a:pt x="79336" y="1346200"/>
                </a:lnTo>
                <a:lnTo>
                  <a:pt x="84950" y="1308100"/>
                </a:lnTo>
                <a:lnTo>
                  <a:pt x="90716" y="1270000"/>
                </a:lnTo>
                <a:lnTo>
                  <a:pt x="96647" y="1244600"/>
                </a:lnTo>
                <a:lnTo>
                  <a:pt x="102730" y="1206500"/>
                </a:lnTo>
                <a:lnTo>
                  <a:pt x="108965" y="1168400"/>
                </a:lnTo>
                <a:lnTo>
                  <a:pt x="115354" y="1143000"/>
                </a:lnTo>
                <a:lnTo>
                  <a:pt x="121894" y="1117600"/>
                </a:lnTo>
                <a:lnTo>
                  <a:pt x="128574" y="1079500"/>
                </a:lnTo>
                <a:lnTo>
                  <a:pt x="135407" y="1054100"/>
                </a:lnTo>
                <a:lnTo>
                  <a:pt x="142379" y="1028700"/>
                </a:lnTo>
                <a:lnTo>
                  <a:pt x="149478" y="990600"/>
                </a:lnTo>
                <a:lnTo>
                  <a:pt x="164084" y="939800"/>
                </a:lnTo>
                <a:lnTo>
                  <a:pt x="179209" y="889000"/>
                </a:lnTo>
                <a:lnTo>
                  <a:pt x="186956" y="876300"/>
                </a:lnTo>
                <a:lnTo>
                  <a:pt x="194830" y="850900"/>
                </a:lnTo>
                <a:lnTo>
                  <a:pt x="202819" y="825500"/>
                </a:lnTo>
                <a:lnTo>
                  <a:pt x="210921" y="812800"/>
                </a:lnTo>
                <a:lnTo>
                  <a:pt x="219151" y="787400"/>
                </a:lnTo>
                <a:lnTo>
                  <a:pt x="227482" y="774700"/>
                </a:lnTo>
                <a:lnTo>
                  <a:pt x="235927" y="749300"/>
                </a:lnTo>
                <a:lnTo>
                  <a:pt x="244487" y="736600"/>
                </a:lnTo>
                <a:lnTo>
                  <a:pt x="253149" y="723900"/>
                </a:lnTo>
                <a:lnTo>
                  <a:pt x="261924" y="711200"/>
                </a:lnTo>
                <a:lnTo>
                  <a:pt x="266357" y="698500"/>
                </a:lnTo>
                <a:lnTo>
                  <a:pt x="274320" y="698500"/>
                </a:lnTo>
                <a:lnTo>
                  <a:pt x="269938" y="711200"/>
                </a:lnTo>
                <a:lnTo>
                  <a:pt x="261340" y="723900"/>
                </a:lnTo>
                <a:lnTo>
                  <a:pt x="252831" y="736600"/>
                </a:lnTo>
                <a:lnTo>
                  <a:pt x="244411" y="762000"/>
                </a:lnTo>
                <a:lnTo>
                  <a:pt x="236080" y="774700"/>
                </a:lnTo>
                <a:lnTo>
                  <a:pt x="227850" y="787400"/>
                </a:lnTo>
                <a:lnTo>
                  <a:pt x="219722" y="812800"/>
                </a:lnTo>
                <a:lnTo>
                  <a:pt x="211683" y="825500"/>
                </a:lnTo>
                <a:lnTo>
                  <a:pt x="203758" y="850900"/>
                </a:lnTo>
                <a:lnTo>
                  <a:pt x="195948" y="876300"/>
                </a:lnTo>
                <a:lnTo>
                  <a:pt x="188252" y="901700"/>
                </a:lnTo>
                <a:lnTo>
                  <a:pt x="180670" y="927100"/>
                </a:lnTo>
                <a:lnTo>
                  <a:pt x="173215" y="952500"/>
                </a:lnTo>
                <a:lnTo>
                  <a:pt x="165887" y="977900"/>
                </a:lnTo>
                <a:lnTo>
                  <a:pt x="158673" y="1003300"/>
                </a:lnTo>
                <a:lnTo>
                  <a:pt x="151599" y="1028700"/>
                </a:lnTo>
                <a:lnTo>
                  <a:pt x="144665" y="1054100"/>
                </a:lnTo>
                <a:lnTo>
                  <a:pt x="137858" y="1079500"/>
                </a:lnTo>
                <a:lnTo>
                  <a:pt x="131203" y="1117600"/>
                </a:lnTo>
                <a:lnTo>
                  <a:pt x="124675" y="1143000"/>
                </a:lnTo>
                <a:lnTo>
                  <a:pt x="118313" y="1181100"/>
                </a:lnTo>
                <a:lnTo>
                  <a:pt x="112090" y="1206500"/>
                </a:lnTo>
                <a:lnTo>
                  <a:pt x="106019" y="1244600"/>
                </a:lnTo>
                <a:lnTo>
                  <a:pt x="100101" y="1270000"/>
                </a:lnTo>
                <a:lnTo>
                  <a:pt x="94348" y="1308100"/>
                </a:lnTo>
                <a:lnTo>
                  <a:pt x="88747" y="1346200"/>
                </a:lnTo>
                <a:lnTo>
                  <a:pt x="83324" y="1384300"/>
                </a:lnTo>
                <a:lnTo>
                  <a:pt x="78054" y="1422400"/>
                </a:lnTo>
                <a:lnTo>
                  <a:pt x="72961" y="1447800"/>
                </a:lnTo>
                <a:lnTo>
                  <a:pt x="68046" y="1485900"/>
                </a:lnTo>
                <a:lnTo>
                  <a:pt x="63309" y="1524000"/>
                </a:lnTo>
                <a:lnTo>
                  <a:pt x="58750" y="1574800"/>
                </a:lnTo>
                <a:lnTo>
                  <a:pt x="54368" y="1612900"/>
                </a:lnTo>
                <a:lnTo>
                  <a:pt x="50164" y="1651000"/>
                </a:lnTo>
                <a:lnTo>
                  <a:pt x="46164" y="1689100"/>
                </a:lnTo>
                <a:lnTo>
                  <a:pt x="42341" y="1727200"/>
                </a:lnTo>
                <a:lnTo>
                  <a:pt x="38722" y="1778000"/>
                </a:lnTo>
                <a:lnTo>
                  <a:pt x="35293" y="1816100"/>
                </a:lnTo>
                <a:lnTo>
                  <a:pt x="32067" y="1854200"/>
                </a:lnTo>
                <a:lnTo>
                  <a:pt x="29044" y="1905000"/>
                </a:lnTo>
                <a:lnTo>
                  <a:pt x="26225" y="1943100"/>
                </a:lnTo>
                <a:lnTo>
                  <a:pt x="23622" y="1993900"/>
                </a:lnTo>
                <a:lnTo>
                  <a:pt x="21221" y="2032000"/>
                </a:lnTo>
                <a:lnTo>
                  <a:pt x="19037" y="2082800"/>
                </a:lnTo>
                <a:lnTo>
                  <a:pt x="17068" y="2120900"/>
                </a:lnTo>
                <a:lnTo>
                  <a:pt x="15328" y="2171700"/>
                </a:lnTo>
                <a:lnTo>
                  <a:pt x="13804" y="2222500"/>
                </a:lnTo>
                <a:lnTo>
                  <a:pt x="12509" y="2260600"/>
                </a:lnTo>
                <a:lnTo>
                  <a:pt x="11442" y="2311400"/>
                </a:lnTo>
                <a:lnTo>
                  <a:pt x="10604" y="2362200"/>
                </a:lnTo>
                <a:lnTo>
                  <a:pt x="10007" y="2413000"/>
                </a:lnTo>
                <a:lnTo>
                  <a:pt x="9646" y="2540000"/>
                </a:lnTo>
                <a:lnTo>
                  <a:pt x="9525" y="4419600"/>
                </a:lnTo>
                <a:lnTo>
                  <a:pt x="203174" y="4419600"/>
                </a:lnTo>
                <a:lnTo>
                  <a:pt x="203174" y="4432300"/>
                </a:lnTo>
                <a:close/>
              </a:path>
              <a:path w="655954" h="4432300">
                <a:moveTo>
                  <a:pt x="456069" y="2540000"/>
                </a:moveTo>
                <a:lnTo>
                  <a:pt x="452462" y="2540000"/>
                </a:lnTo>
                <a:lnTo>
                  <a:pt x="452462" y="1917700"/>
                </a:lnTo>
                <a:lnTo>
                  <a:pt x="351955" y="1917700"/>
                </a:lnTo>
                <a:lnTo>
                  <a:pt x="356755" y="1905000"/>
                </a:lnTo>
                <a:lnTo>
                  <a:pt x="461987" y="1905000"/>
                </a:lnTo>
                <a:lnTo>
                  <a:pt x="461987" y="2441633"/>
                </a:lnTo>
                <a:lnTo>
                  <a:pt x="452513" y="2501900"/>
                </a:lnTo>
                <a:lnTo>
                  <a:pt x="462058" y="2501900"/>
                </a:lnTo>
                <a:lnTo>
                  <a:pt x="456069" y="2540000"/>
                </a:lnTo>
                <a:close/>
              </a:path>
              <a:path w="655954" h="4432300">
                <a:moveTo>
                  <a:pt x="347256" y="1930400"/>
                </a:moveTo>
                <a:lnTo>
                  <a:pt x="328891" y="1930400"/>
                </a:lnTo>
                <a:lnTo>
                  <a:pt x="333375" y="1917700"/>
                </a:lnTo>
                <a:lnTo>
                  <a:pt x="351663" y="1917700"/>
                </a:lnTo>
                <a:lnTo>
                  <a:pt x="347256" y="1930400"/>
                </a:lnTo>
                <a:close/>
              </a:path>
              <a:path w="655954" h="4432300">
                <a:moveTo>
                  <a:pt x="330923" y="1943100"/>
                </a:moveTo>
                <a:lnTo>
                  <a:pt x="315810" y="1943100"/>
                </a:lnTo>
                <a:lnTo>
                  <a:pt x="320103" y="1930400"/>
                </a:lnTo>
                <a:lnTo>
                  <a:pt x="335165" y="1930400"/>
                </a:lnTo>
                <a:lnTo>
                  <a:pt x="330923" y="1943100"/>
                </a:lnTo>
                <a:close/>
              </a:path>
              <a:path w="655954" h="4432300">
                <a:moveTo>
                  <a:pt x="318884" y="1955800"/>
                </a:moveTo>
                <a:lnTo>
                  <a:pt x="307403" y="1955800"/>
                </a:lnTo>
                <a:lnTo>
                  <a:pt x="311581" y="1943100"/>
                </a:lnTo>
                <a:lnTo>
                  <a:pt x="322999" y="1943100"/>
                </a:lnTo>
                <a:lnTo>
                  <a:pt x="318884" y="1955800"/>
                </a:lnTo>
                <a:close/>
              </a:path>
              <a:path w="655954" h="4432300">
                <a:moveTo>
                  <a:pt x="307124" y="1968500"/>
                </a:moveTo>
                <a:lnTo>
                  <a:pt x="295236" y="1968500"/>
                </a:lnTo>
                <a:lnTo>
                  <a:pt x="299237" y="1955800"/>
                </a:lnTo>
                <a:lnTo>
                  <a:pt x="311099" y="1955800"/>
                </a:lnTo>
                <a:lnTo>
                  <a:pt x="307124" y="1968500"/>
                </a:lnTo>
                <a:close/>
              </a:path>
              <a:path w="655954" h="4432300">
                <a:moveTo>
                  <a:pt x="292036" y="1993900"/>
                </a:moveTo>
                <a:lnTo>
                  <a:pt x="283629" y="1993900"/>
                </a:lnTo>
                <a:lnTo>
                  <a:pt x="287439" y="1981200"/>
                </a:lnTo>
                <a:lnTo>
                  <a:pt x="291312" y="1968500"/>
                </a:lnTo>
                <a:lnTo>
                  <a:pt x="303352" y="1968500"/>
                </a:lnTo>
                <a:lnTo>
                  <a:pt x="299491" y="1981200"/>
                </a:lnTo>
                <a:lnTo>
                  <a:pt x="295795" y="1981200"/>
                </a:lnTo>
                <a:lnTo>
                  <a:pt x="292036" y="1993900"/>
                </a:lnTo>
                <a:close/>
              </a:path>
              <a:path w="655954" h="4432300">
                <a:moveTo>
                  <a:pt x="284797" y="2006600"/>
                </a:moveTo>
                <a:lnTo>
                  <a:pt x="276199" y="2006600"/>
                </a:lnTo>
                <a:lnTo>
                  <a:pt x="279882" y="1993900"/>
                </a:lnTo>
                <a:lnTo>
                  <a:pt x="288442" y="1993900"/>
                </a:lnTo>
                <a:lnTo>
                  <a:pt x="284797" y="2006600"/>
                </a:lnTo>
                <a:close/>
              </a:path>
              <a:path w="655954" h="4432300">
                <a:moveTo>
                  <a:pt x="274345" y="2032000"/>
                </a:moveTo>
                <a:lnTo>
                  <a:pt x="265518" y="2032000"/>
                </a:lnTo>
                <a:lnTo>
                  <a:pt x="269011" y="2019300"/>
                </a:lnTo>
                <a:lnTo>
                  <a:pt x="272567" y="2006600"/>
                </a:lnTo>
                <a:lnTo>
                  <a:pt x="284835" y="2006600"/>
                </a:lnTo>
                <a:lnTo>
                  <a:pt x="281254" y="2019300"/>
                </a:lnTo>
                <a:lnTo>
                  <a:pt x="277799" y="2019300"/>
                </a:lnTo>
                <a:lnTo>
                  <a:pt x="274345" y="2032000"/>
                </a:lnTo>
                <a:close/>
              </a:path>
              <a:path w="655954" h="4432300">
                <a:moveTo>
                  <a:pt x="203174" y="4419600"/>
                </a:moveTo>
                <a:lnTo>
                  <a:pt x="193649" y="4419600"/>
                </a:lnTo>
                <a:lnTo>
                  <a:pt x="193649" y="2501900"/>
                </a:lnTo>
                <a:lnTo>
                  <a:pt x="194576" y="2438400"/>
                </a:lnTo>
                <a:lnTo>
                  <a:pt x="197281" y="2387600"/>
                </a:lnTo>
                <a:lnTo>
                  <a:pt x="199275" y="2362200"/>
                </a:lnTo>
                <a:lnTo>
                  <a:pt x="201675" y="2324100"/>
                </a:lnTo>
                <a:lnTo>
                  <a:pt x="207683" y="2273300"/>
                </a:lnTo>
                <a:lnTo>
                  <a:pt x="215201" y="2222500"/>
                </a:lnTo>
                <a:lnTo>
                  <a:pt x="224154" y="2171700"/>
                </a:lnTo>
                <a:lnTo>
                  <a:pt x="234454" y="2120900"/>
                </a:lnTo>
                <a:lnTo>
                  <a:pt x="240080" y="2108200"/>
                </a:lnTo>
                <a:lnTo>
                  <a:pt x="246011" y="2082800"/>
                </a:lnTo>
                <a:lnTo>
                  <a:pt x="252234" y="2070100"/>
                </a:lnTo>
                <a:lnTo>
                  <a:pt x="258737" y="2044700"/>
                </a:lnTo>
                <a:lnTo>
                  <a:pt x="262102" y="2032000"/>
                </a:lnTo>
                <a:lnTo>
                  <a:pt x="274370" y="2032000"/>
                </a:lnTo>
                <a:lnTo>
                  <a:pt x="270979" y="2044700"/>
                </a:lnTo>
                <a:lnTo>
                  <a:pt x="267715" y="2044700"/>
                </a:lnTo>
                <a:lnTo>
                  <a:pt x="261251" y="2070100"/>
                </a:lnTo>
                <a:lnTo>
                  <a:pt x="255117" y="2082800"/>
                </a:lnTo>
                <a:lnTo>
                  <a:pt x="249250" y="2108200"/>
                </a:lnTo>
                <a:lnTo>
                  <a:pt x="243687" y="2133600"/>
                </a:lnTo>
                <a:lnTo>
                  <a:pt x="238429" y="2146300"/>
                </a:lnTo>
                <a:lnTo>
                  <a:pt x="233489" y="2171700"/>
                </a:lnTo>
                <a:lnTo>
                  <a:pt x="228866" y="2197100"/>
                </a:lnTo>
                <a:lnTo>
                  <a:pt x="224599" y="2222500"/>
                </a:lnTo>
                <a:lnTo>
                  <a:pt x="220687" y="2247900"/>
                </a:lnTo>
                <a:lnTo>
                  <a:pt x="217131" y="2273300"/>
                </a:lnTo>
                <a:lnTo>
                  <a:pt x="213956" y="2298700"/>
                </a:lnTo>
                <a:lnTo>
                  <a:pt x="211162" y="2324100"/>
                </a:lnTo>
                <a:lnTo>
                  <a:pt x="208762" y="2362200"/>
                </a:lnTo>
                <a:lnTo>
                  <a:pt x="206781" y="2387600"/>
                </a:lnTo>
                <a:lnTo>
                  <a:pt x="205219" y="2413000"/>
                </a:lnTo>
                <a:lnTo>
                  <a:pt x="204088" y="2438400"/>
                </a:lnTo>
                <a:lnTo>
                  <a:pt x="203415" y="2476500"/>
                </a:lnTo>
                <a:lnTo>
                  <a:pt x="203174" y="2501900"/>
                </a:lnTo>
                <a:lnTo>
                  <a:pt x="203174" y="4419600"/>
                </a:lnTo>
                <a:close/>
              </a:path>
              <a:path w="655954" h="4432300">
                <a:moveTo>
                  <a:pt x="461987" y="2501900"/>
                </a:moveTo>
                <a:lnTo>
                  <a:pt x="452513" y="2501900"/>
                </a:lnTo>
                <a:lnTo>
                  <a:pt x="461987" y="2441633"/>
                </a:lnTo>
                <a:lnTo>
                  <a:pt x="461987" y="2501900"/>
                </a:lnTo>
                <a:close/>
              </a:path>
            </a:pathLst>
          </a:custGeom>
          <a:solidFill>
            <a:srgbClr val="000000"/>
          </a:solidFill>
        </p:spPr>
        <p:txBody>
          <a:bodyPr wrap="square" lIns="0" tIns="0" rIns="0" bIns="0" rtlCol="0"/>
          <a:lstStyle/>
          <a:p>
            <a:endParaRPr/>
          </a:p>
        </p:txBody>
      </p:sp>
      <p:graphicFrame>
        <p:nvGraphicFramePr>
          <p:cNvPr id="2" name="object 2"/>
          <p:cNvGraphicFramePr>
            <a:graphicFrameLocks noGrp="1"/>
          </p:cNvGraphicFramePr>
          <p:nvPr/>
        </p:nvGraphicFramePr>
        <p:xfrm>
          <a:off x="164592" y="893800"/>
          <a:ext cx="4537074" cy="5273038"/>
        </p:xfrm>
        <a:graphic>
          <a:graphicData uri="http://schemas.openxmlformats.org/drawingml/2006/table">
            <a:tbl>
              <a:tblPr firstRow="1" bandRow="1">
                <a:tableStyleId>{2D5ABB26-0587-4C30-8999-92F81FD0307C}</a:tableStyleId>
              </a:tblPr>
              <a:tblGrid>
                <a:gridCol w="513080"/>
                <a:gridCol w="558800"/>
                <a:gridCol w="612774"/>
                <a:gridCol w="612775"/>
                <a:gridCol w="690245"/>
                <a:gridCol w="1549400"/>
              </a:tblGrid>
              <a:tr h="518160">
                <a:tc>
                  <a:txBody>
                    <a:bodyPr/>
                    <a:lstStyle/>
                    <a:p>
                      <a:pPr marL="76200" marR="229235">
                        <a:lnSpc>
                          <a:spcPct val="100000"/>
                        </a:lnSpc>
                      </a:pPr>
                      <a:r>
                        <a:rPr sz="1400" dirty="0">
                          <a:solidFill>
                            <a:srgbClr val="FFFFFF"/>
                          </a:solidFill>
                          <a:latin typeface="宋体"/>
                          <a:cs typeface="宋体"/>
                        </a:rPr>
                        <a:t>计 数</a:t>
                      </a:r>
                      <a:endParaRPr sz="14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年</a:t>
                      </a:r>
                      <a:r>
                        <a:rPr sz="1400" dirty="0">
                          <a:solidFill>
                            <a:srgbClr val="FFFFFF"/>
                          </a:solidFill>
                          <a:latin typeface="宋体"/>
                          <a:cs typeface="宋体"/>
                        </a:rPr>
                        <a:t>龄</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收</a:t>
                      </a:r>
                      <a:r>
                        <a:rPr sz="1400" dirty="0">
                          <a:solidFill>
                            <a:srgbClr val="FFFFFF"/>
                          </a:solidFill>
                          <a:latin typeface="宋体"/>
                          <a:cs typeface="宋体"/>
                        </a:rPr>
                        <a:t>入</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学</a:t>
                      </a:r>
                      <a:r>
                        <a:rPr sz="1400" dirty="0">
                          <a:solidFill>
                            <a:srgbClr val="FFFFFF"/>
                          </a:solidFill>
                          <a:latin typeface="宋体"/>
                          <a:cs typeface="宋体"/>
                        </a:rPr>
                        <a:t>生</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信</a:t>
                      </a:r>
                      <a:r>
                        <a:rPr sz="1400" dirty="0">
                          <a:solidFill>
                            <a:srgbClr val="FFFFFF"/>
                          </a:solidFill>
                          <a:latin typeface="宋体"/>
                          <a:cs typeface="宋体"/>
                        </a:rPr>
                        <a:t>誉</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361315">
                        <a:lnSpc>
                          <a:spcPct val="100000"/>
                        </a:lnSpc>
                      </a:pPr>
                      <a:r>
                        <a:rPr sz="1400" b="1" spc="5" dirty="0">
                          <a:solidFill>
                            <a:srgbClr val="FFFFFF"/>
                          </a:solidFill>
                          <a:latin typeface="宋体"/>
                          <a:cs typeface="宋体"/>
                        </a:rPr>
                        <a:t>归类：买计</a:t>
                      </a:r>
                      <a:r>
                        <a:rPr sz="1400" b="1" dirty="0">
                          <a:solidFill>
                            <a:srgbClr val="FFFFFF"/>
                          </a:solidFill>
                          <a:latin typeface="宋体"/>
                          <a:cs typeface="宋体"/>
                        </a:rPr>
                        <a:t>算 </a:t>
                      </a:r>
                      <a:r>
                        <a:rPr sz="1400" b="1" spc="5" dirty="0">
                          <a:solidFill>
                            <a:srgbClr val="FFFFFF"/>
                          </a:solidFill>
                          <a:latin typeface="宋体"/>
                          <a:cs typeface="宋体"/>
                        </a:rPr>
                        <a:t>机</a:t>
                      </a:r>
                      <a:r>
                        <a:rPr sz="1400" b="1" dirty="0">
                          <a:solidFill>
                            <a:srgbClr val="FFFFFF"/>
                          </a:solidFill>
                          <a:latin typeface="宋体"/>
                          <a:cs typeface="宋体"/>
                        </a:rPr>
                        <a:t>？</a:t>
                      </a:r>
                      <a:endParaRPr sz="14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9404">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12</a:t>
                      </a:r>
                      <a:r>
                        <a:rPr sz="1400" dirty="0">
                          <a:latin typeface="宋体"/>
                          <a:cs typeface="宋体"/>
                        </a:rPr>
                        <a:t>8</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0</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9405">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12</a:t>
                      </a:r>
                      <a:r>
                        <a:rPr sz="1400" dirty="0">
                          <a:latin typeface="宋体"/>
                          <a:cs typeface="宋体"/>
                        </a:rPr>
                        <a:t>8</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8769">
                <a:tc>
                  <a:txBody>
                    <a:bodyPr/>
                    <a:lstStyle/>
                    <a:p>
                      <a:pPr marL="76200">
                        <a:lnSpc>
                          <a:spcPct val="100000"/>
                        </a:lnSpc>
                      </a:pPr>
                      <a:r>
                        <a:rPr sz="1400" spc="-5" dirty="0">
                          <a:latin typeface="宋体"/>
                          <a:cs typeface="宋体"/>
                        </a:rPr>
                        <a:t>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3</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a:t>
                      </a:r>
                      <a:r>
                        <a:rPr sz="1400" dirty="0">
                          <a:latin typeface="宋体"/>
                          <a:cs typeface="宋体"/>
                        </a:rPr>
                        <a:t> </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54575" y="1479550"/>
            <a:ext cx="4118190" cy="382111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58330" y="160535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年龄</a:t>
            </a:r>
            <a:endParaRPr sz="1800">
              <a:latin typeface="宋体"/>
              <a:cs typeface="宋体"/>
            </a:endParaRPr>
          </a:p>
        </p:txBody>
      </p:sp>
      <p:sp>
        <p:nvSpPr>
          <p:cNvPr id="5" name="object 5"/>
          <p:cNvSpPr txBox="1"/>
          <p:nvPr/>
        </p:nvSpPr>
        <p:spPr>
          <a:xfrm>
            <a:off x="5587365" y="211304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青年</a:t>
            </a:r>
            <a:endParaRPr sz="1800">
              <a:latin typeface="宋体"/>
              <a:cs typeface="宋体"/>
            </a:endParaRPr>
          </a:p>
        </p:txBody>
      </p:sp>
      <p:sp>
        <p:nvSpPr>
          <p:cNvPr id="6" name="object 6"/>
          <p:cNvSpPr txBox="1"/>
          <p:nvPr/>
        </p:nvSpPr>
        <p:spPr>
          <a:xfrm>
            <a:off x="6809740" y="2376566"/>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中年</a:t>
            </a:r>
            <a:endParaRPr sz="1800">
              <a:latin typeface="宋体"/>
              <a:cs typeface="宋体"/>
            </a:endParaRPr>
          </a:p>
        </p:txBody>
      </p:sp>
      <p:sp>
        <p:nvSpPr>
          <p:cNvPr id="7" name="object 7"/>
          <p:cNvSpPr txBox="1"/>
          <p:nvPr/>
        </p:nvSpPr>
        <p:spPr>
          <a:xfrm>
            <a:off x="7960677" y="211304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老年</a:t>
            </a:r>
            <a:endParaRPr sz="1800">
              <a:latin typeface="宋体"/>
              <a:cs typeface="宋体"/>
            </a:endParaRPr>
          </a:p>
        </p:txBody>
      </p:sp>
      <p:sp>
        <p:nvSpPr>
          <p:cNvPr id="8" name="object 8"/>
          <p:cNvSpPr txBox="1"/>
          <p:nvPr/>
        </p:nvSpPr>
        <p:spPr>
          <a:xfrm>
            <a:off x="5155565" y="3265566"/>
            <a:ext cx="482600" cy="528320"/>
          </a:xfrm>
          <a:prstGeom prst="rect">
            <a:avLst/>
          </a:prstGeom>
        </p:spPr>
        <p:txBody>
          <a:bodyPr vert="horz" wrap="square" lIns="0" tIns="0" rIns="0" bIns="0" rtlCol="0">
            <a:spAutoFit/>
          </a:bodyPr>
          <a:lstStyle/>
          <a:p>
            <a:pPr marL="12700" marR="5080">
              <a:lnSpc>
                <a:spcPct val="100000"/>
              </a:lnSpc>
            </a:pPr>
            <a:r>
              <a:rPr sz="1800" dirty="0">
                <a:latin typeface="宋体"/>
                <a:cs typeface="宋体"/>
              </a:rPr>
              <a:t>买</a:t>
            </a:r>
            <a:r>
              <a:rPr sz="1800" spc="-10" dirty="0">
                <a:latin typeface="Constantia"/>
                <a:cs typeface="Constantia"/>
              </a:rPr>
              <a:t>/ </a:t>
            </a:r>
            <a:r>
              <a:rPr sz="1800" spc="-10" dirty="0">
                <a:latin typeface="宋体"/>
                <a:cs typeface="宋体"/>
              </a:rPr>
              <a:t>不买</a:t>
            </a:r>
            <a:endParaRPr sz="1800">
              <a:latin typeface="宋体"/>
              <a:cs typeface="宋体"/>
            </a:endParaRPr>
          </a:p>
        </p:txBody>
      </p:sp>
      <p:sp>
        <p:nvSpPr>
          <p:cNvPr id="9" name="object 9"/>
          <p:cNvSpPr txBox="1"/>
          <p:nvPr/>
        </p:nvSpPr>
        <p:spPr>
          <a:xfrm>
            <a:off x="6955790" y="3384629"/>
            <a:ext cx="254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买</a:t>
            </a:r>
            <a:endParaRPr sz="1800">
              <a:latin typeface="宋体"/>
              <a:cs typeface="宋体"/>
            </a:endParaRPr>
          </a:p>
        </p:txBody>
      </p:sp>
      <p:sp>
        <p:nvSpPr>
          <p:cNvPr id="10" name="object 10"/>
          <p:cNvSpPr txBox="1"/>
          <p:nvPr/>
        </p:nvSpPr>
        <p:spPr>
          <a:xfrm>
            <a:off x="8362365" y="3291335"/>
            <a:ext cx="482600" cy="528320"/>
          </a:xfrm>
          <a:prstGeom prst="rect">
            <a:avLst/>
          </a:prstGeom>
        </p:spPr>
        <p:txBody>
          <a:bodyPr vert="horz" wrap="square" lIns="0" tIns="0" rIns="0" bIns="0" rtlCol="0">
            <a:spAutoFit/>
          </a:bodyPr>
          <a:lstStyle/>
          <a:p>
            <a:pPr marL="12700" marR="5080" indent="68580">
              <a:lnSpc>
                <a:spcPct val="100000"/>
              </a:lnSpc>
            </a:pPr>
            <a:r>
              <a:rPr sz="1800" dirty="0">
                <a:latin typeface="宋体"/>
                <a:cs typeface="宋体"/>
              </a:rPr>
              <a:t>买</a:t>
            </a:r>
            <a:r>
              <a:rPr sz="1800" spc="-10" dirty="0">
                <a:latin typeface="Constantia"/>
                <a:cs typeface="Constantia"/>
              </a:rPr>
              <a:t>/ </a:t>
            </a:r>
            <a:r>
              <a:rPr sz="1800" spc="-10" dirty="0">
                <a:latin typeface="宋体"/>
                <a:cs typeface="宋体"/>
              </a:rPr>
              <a:t>不买</a:t>
            </a:r>
            <a:endParaRPr sz="1800">
              <a:latin typeface="宋体"/>
              <a:cs typeface="宋体"/>
            </a:endParaRPr>
          </a:p>
        </p:txBody>
      </p:sp>
      <p:sp>
        <p:nvSpPr>
          <p:cNvPr id="11" name="object 11"/>
          <p:cNvSpPr txBox="1"/>
          <p:nvPr/>
        </p:nvSpPr>
        <p:spPr>
          <a:xfrm>
            <a:off x="6882765" y="3946604"/>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叶子</a:t>
            </a:r>
            <a:endParaRPr sz="1800">
              <a:latin typeface="宋体"/>
              <a:cs typeface="宋体"/>
            </a:endParaRPr>
          </a:p>
        </p:txBody>
      </p:sp>
      <p:graphicFrame>
        <p:nvGraphicFramePr>
          <p:cNvPr id="2" name="object 2"/>
          <p:cNvGraphicFramePr>
            <a:graphicFrameLocks noGrp="1"/>
          </p:cNvGraphicFramePr>
          <p:nvPr/>
        </p:nvGraphicFramePr>
        <p:xfrm>
          <a:off x="164592" y="1910156"/>
          <a:ext cx="4537073" cy="2987035"/>
        </p:xfrm>
        <a:graphic>
          <a:graphicData uri="http://schemas.openxmlformats.org/drawingml/2006/table">
            <a:tbl>
              <a:tblPr firstRow="1" bandRow="1">
                <a:tableStyleId>{2D5ABB26-0587-4C30-8999-92F81FD0307C}</a:tableStyleId>
              </a:tblPr>
              <a:tblGrid>
                <a:gridCol w="512445"/>
                <a:gridCol w="558799"/>
                <a:gridCol w="612775"/>
                <a:gridCol w="612775"/>
                <a:gridCol w="690879"/>
                <a:gridCol w="1549400"/>
              </a:tblGrid>
              <a:tr h="701039">
                <a:tc>
                  <a:txBody>
                    <a:bodyPr/>
                    <a:lstStyle/>
                    <a:p>
                      <a:pPr marL="76200" marR="152400">
                        <a:lnSpc>
                          <a:spcPct val="100000"/>
                        </a:lnSpc>
                      </a:pPr>
                      <a:r>
                        <a:rPr sz="2000" dirty="0">
                          <a:solidFill>
                            <a:srgbClr val="FFFFFF"/>
                          </a:solidFill>
                          <a:latin typeface="宋体"/>
                          <a:cs typeface="宋体"/>
                        </a:rPr>
                        <a:t>计 数</a:t>
                      </a:r>
                      <a:endParaRPr sz="20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198755">
                        <a:lnSpc>
                          <a:spcPct val="100000"/>
                        </a:lnSpc>
                      </a:pPr>
                      <a:r>
                        <a:rPr sz="2000" dirty="0">
                          <a:solidFill>
                            <a:srgbClr val="FFFFFF"/>
                          </a:solidFill>
                          <a:latin typeface="宋体"/>
                          <a:cs typeface="宋体"/>
                        </a:rPr>
                        <a:t>年 龄</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252729">
                        <a:lnSpc>
                          <a:spcPct val="100000"/>
                        </a:lnSpc>
                      </a:pPr>
                      <a:r>
                        <a:rPr sz="2000" dirty="0">
                          <a:solidFill>
                            <a:srgbClr val="FFFFFF"/>
                          </a:solidFill>
                          <a:latin typeface="宋体"/>
                          <a:cs typeface="宋体"/>
                        </a:rPr>
                        <a:t>收 入</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52729">
                        <a:lnSpc>
                          <a:spcPct val="100000"/>
                        </a:lnSpc>
                      </a:pPr>
                      <a:r>
                        <a:rPr sz="2000" dirty="0">
                          <a:solidFill>
                            <a:srgbClr val="FFFFFF"/>
                          </a:solidFill>
                          <a:latin typeface="宋体"/>
                          <a:cs typeface="宋体"/>
                        </a:rPr>
                        <a:t>学 生</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2000" spc="-5" dirty="0">
                          <a:solidFill>
                            <a:srgbClr val="FFFFFF"/>
                          </a:solidFill>
                          <a:latin typeface="宋体"/>
                          <a:cs typeface="宋体"/>
                        </a:rPr>
                        <a:t>信</a:t>
                      </a:r>
                      <a:r>
                        <a:rPr sz="2000" dirty="0">
                          <a:solidFill>
                            <a:srgbClr val="FFFFFF"/>
                          </a:solidFill>
                          <a:latin typeface="宋体"/>
                          <a:cs typeface="宋体"/>
                        </a:rPr>
                        <a:t>誉</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59385">
                        <a:lnSpc>
                          <a:spcPct val="100000"/>
                        </a:lnSpc>
                      </a:pPr>
                      <a:r>
                        <a:rPr sz="2000" b="1" spc="5" dirty="0">
                          <a:solidFill>
                            <a:srgbClr val="FFFFFF"/>
                          </a:solidFill>
                          <a:latin typeface="宋体"/>
                          <a:cs typeface="宋体"/>
                        </a:rPr>
                        <a:t>归类：买</a:t>
                      </a:r>
                      <a:r>
                        <a:rPr sz="2000" b="1" dirty="0">
                          <a:solidFill>
                            <a:srgbClr val="FFFFFF"/>
                          </a:solidFill>
                          <a:latin typeface="宋体"/>
                          <a:cs typeface="宋体"/>
                        </a:rPr>
                        <a:t>计 </a:t>
                      </a:r>
                      <a:r>
                        <a:rPr sz="2000" b="1" spc="5" dirty="0">
                          <a:solidFill>
                            <a:srgbClr val="FFFFFF"/>
                          </a:solidFill>
                          <a:latin typeface="宋体"/>
                          <a:cs typeface="宋体"/>
                        </a:rPr>
                        <a:t>算机</a:t>
                      </a:r>
                      <a:r>
                        <a:rPr sz="2000" b="1" dirty="0">
                          <a:solidFill>
                            <a:srgbClr val="FFFFFF"/>
                          </a:solidFill>
                          <a:latin typeface="宋体"/>
                          <a:cs typeface="宋体"/>
                        </a:rPr>
                        <a:t>？</a:t>
                      </a:r>
                      <a:endParaRPr sz="20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701039">
                <a:tc>
                  <a:txBody>
                    <a:bodyPr/>
                    <a:lstStyle/>
                    <a:p>
                      <a:pPr marL="76200">
                        <a:lnSpc>
                          <a:spcPct val="100000"/>
                        </a:lnSpc>
                      </a:pPr>
                      <a:r>
                        <a:rPr sz="2000" spc="-5" dirty="0">
                          <a:latin typeface="宋体"/>
                          <a:cs typeface="宋体"/>
                        </a:rPr>
                        <a:t>1</a:t>
                      </a:r>
                      <a:r>
                        <a:rPr sz="2000" dirty="0">
                          <a:latin typeface="宋体"/>
                          <a:cs typeface="宋体"/>
                        </a:rPr>
                        <a:t>2</a:t>
                      </a:r>
                      <a:endParaRPr sz="2000">
                        <a:latin typeface="宋体"/>
                        <a:cs typeface="宋体"/>
                      </a:endParaRPr>
                    </a:p>
                    <a:p>
                      <a:pPr marL="76200">
                        <a:lnSpc>
                          <a:spcPct val="100000"/>
                        </a:lnSpc>
                      </a:pP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45518" y="967460"/>
            <a:ext cx="3583304" cy="4752975"/>
          </a:xfrm>
          <a:prstGeom prst="rect">
            <a:avLst/>
          </a:prstGeom>
        </p:spPr>
        <p:txBody>
          <a:bodyPr vert="horz" wrap="square" lIns="0" tIns="0" rIns="0" bIns="0" rtlCol="0">
            <a:spAutoFit/>
          </a:bodyPr>
          <a:lstStyle/>
          <a:p>
            <a:pPr marL="12700">
              <a:lnSpc>
                <a:spcPct val="100000"/>
              </a:lnSpc>
            </a:pPr>
            <a:r>
              <a:rPr sz="2400" dirty="0">
                <a:latin typeface="宋体"/>
                <a:cs typeface="宋体"/>
              </a:rPr>
              <a:t>青年买与不买比例为</a:t>
            </a:r>
            <a:endParaRPr sz="2400">
              <a:latin typeface="宋体"/>
              <a:cs typeface="宋体"/>
            </a:endParaRPr>
          </a:p>
          <a:p>
            <a:pPr marL="12700">
              <a:lnSpc>
                <a:spcPct val="100000"/>
              </a:lnSpc>
            </a:pPr>
            <a:r>
              <a:rPr sz="2400" spc="-10" dirty="0">
                <a:latin typeface="Constantia"/>
                <a:cs typeface="Constantia"/>
              </a:rPr>
              <a:t>12</a:t>
            </a:r>
            <a:r>
              <a:rPr sz="2400" spc="-15" dirty="0">
                <a:latin typeface="Constantia"/>
                <a:cs typeface="Constantia"/>
              </a:rPr>
              <a:t>8/</a:t>
            </a:r>
            <a:r>
              <a:rPr sz="2400" spc="-40" dirty="0">
                <a:latin typeface="Constantia"/>
                <a:cs typeface="Constantia"/>
              </a:rPr>
              <a:t>2</a:t>
            </a:r>
            <a:r>
              <a:rPr sz="2400" spc="-30" dirty="0">
                <a:latin typeface="Constantia"/>
                <a:cs typeface="Constantia"/>
              </a:rPr>
              <a:t>5</a:t>
            </a:r>
            <a:r>
              <a:rPr sz="2400" dirty="0">
                <a:latin typeface="Constantia"/>
                <a:cs typeface="Constantia"/>
              </a:rPr>
              <a:t>6</a:t>
            </a:r>
            <a:endParaRPr sz="2400">
              <a:latin typeface="Constantia"/>
              <a:cs typeface="Constantia"/>
            </a:endParaRPr>
          </a:p>
          <a:p>
            <a:pPr>
              <a:lnSpc>
                <a:spcPct val="100000"/>
              </a:lnSpc>
              <a:spcBef>
                <a:spcPts val="5"/>
              </a:spcBef>
            </a:pPr>
            <a:endParaRPr sz="2500">
              <a:latin typeface="Times New Roman"/>
              <a:cs typeface="Times New Roman"/>
            </a:endParaRPr>
          </a:p>
          <a:p>
            <a:pPr marL="12700">
              <a:lnSpc>
                <a:spcPct val="100000"/>
              </a:lnSpc>
            </a:pPr>
            <a:r>
              <a:rPr sz="2400" spc="-10" dirty="0">
                <a:latin typeface="Constantia"/>
                <a:cs typeface="Constantia"/>
              </a:rPr>
              <a:t>|C1|(</a:t>
            </a:r>
            <a:r>
              <a:rPr sz="2400" spc="-10" dirty="0">
                <a:latin typeface="宋体"/>
                <a:cs typeface="宋体"/>
              </a:rPr>
              <a:t>买</a:t>
            </a:r>
            <a:r>
              <a:rPr sz="2400" spc="-10" dirty="0">
                <a:latin typeface="Constantia"/>
                <a:cs typeface="Constantia"/>
              </a:rPr>
              <a:t>)=12</a:t>
            </a:r>
            <a:r>
              <a:rPr sz="2400" spc="-15" dirty="0">
                <a:latin typeface="Constantia"/>
                <a:cs typeface="Constantia"/>
              </a:rPr>
              <a:t>8</a:t>
            </a:r>
            <a:endParaRPr sz="2400">
              <a:latin typeface="Constantia"/>
              <a:cs typeface="Constantia"/>
            </a:endParaRPr>
          </a:p>
          <a:p>
            <a:pPr marL="12700">
              <a:lnSpc>
                <a:spcPct val="100000"/>
              </a:lnSpc>
            </a:pPr>
            <a:r>
              <a:rPr sz="2400" spc="-10" dirty="0">
                <a:latin typeface="Constantia"/>
                <a:cs typeface="Constantia"/>
              </a:rPr>
              <a:t>|C2|</a:t>
            </a:r>
            <a:r>
              <a:rPr sz="2400" spc="-10" dirty="0">
                <a:latin typeface="宋体"/>
                <a:cs typeface="宋体"/>
              </a:rPr>
              <a:t>（不买）</a:t>
            </a:r>
            <a:r>
              <a:rPr sz="2400" spc="-15" dirty="0">
                <a:latin typeface="Constantia"/>
                <a:cs typeface="Constantia"/>
              </a:rPr>
              <a:t>= </a:t>
            </a:r>
            <a:r>
              <a:rPr sz="2400" spc="-40" dirty="0">
                <a:latin typeface="Constantia"/>
                <a:cs typeface="Constantia"/>
              </a:rPr>
              <a:t>2</a:t>
            </a:r>
            <a:r>
              <a:rPr sz="2400" spc="-30" dirty="0">
                <a:latin typeface="Constantia"/>
                <a:cs typeface="Constantia"/>
              </a:rPr>
              <a:t>5</a:t>
            </a:r>
            <a:r>
              <a:rPr sz="2400" dirty="0">
                <a:latin typeface="Constantia"/>
                <a:cs typeface="Constantia"/>
              </a:rPr>
              <a:t>6</a:t>
            </a:r>
            <a:endParaRPr sz="2400">
              <a:latin typeface="Constantia"/>
              <a:cs typeface="Constantia"/>
            </a:endParaRPr>
          </a:p>
          <a:p>
            <a:pPr marL="12700">
              <a:lnSpc>
                <a:spcPct val="100000"/>
              </a:lnSpc>
            </a:pPr>
            <a:r>
              <a:rPr sz="2400" spc="-15" dirty="0">
                <a:latin typeface="Constantia"/>
                <a:cs typeface="Constantia"/>
              </a:rPr>
              <a:t>|D|=384</a:t>
            </a:r>
            <a:endParaRPr sz="2400">
              <a:latin typeface="Constantia"/>
              <a:cs typeface="Constantia"/>
            </a:endParaRPr>
          </a:p>
          <a:p>
            <a:pPr>
              <a:lnSpc>
                <a:spcPct val="100000"/>
              </a:lnSpc>
              <a:spcBef>
                <a:spcPts val="5"/>
              </a:spcBef>
            </a:pPr>
            <a:endParaRPr sz="2500">
              <a:latin typeface="Times New Roman"/>
              <a:cs typeface="Times New Roman"/>
            </a:endParaRPr>
          </a:p>
          <a:p>
            <a:pPr marL="12700" marR="2030730">
              <a:lnSpc>
                <a:spcPct val="100000"/>
              </a:lnSpc>
            </a:pPr>
            <a:r>
              <a:rPr sz="2400" spc="-15" dirty="0">
                <a:latin typeface="Constantia"/>
                <a:cs typeface="Constantia"/>
              </a:rPr>
              <a:t>P1=128/384</a:t>
            </a:r>
            <a:r>
              <a:rPr sz="2400" spc="-10" dirty="0">
                <a:latin typeface="Constantia"/>
                <a:cs typeface="Constantia"/>
              </a:rPr>
              <a:t> P2</a:t>
            </a:r>
            <a:r>
              <a:rPr sz="2400" spc="-15" dirty="0">
                <a:latin typeface="Constantia"/>
                <a:cs typeface="Constantia"/>
              </a:rPr>
              <a:t>=</a:t>
            </a:r>
            <a:r>
              <a:rPr sz="2400" spc="-40" dirty="0">
                <a:latin typeface="Constantia"/>
                <a:cs typeface="Constantia"/>
              </a:rPr>
              <a:t>2</a:t>
            </a:r>
            <a:r>
              <a:rPr sz="2400" spc="-30" dirty="0">
                <a:latin typeface="Constantia"/>
                <a:cs typeface="Constantia"/>
              </a:rPr>
              <a:t>5</a:t>
            </a:r>
            <a:r>
              <a:rPr sz="2400" dirty="0">
                <a:latin typeface="Constantia"/>
                <a:cs typeface="Constantia"/>
              </a:rPr>
              <a:t>6</a:t>
            </a:r>
            <a:r>
              <a:rPr sz="2400" spc="-15" dirty="0">
                <a:latin typeface="Constantia"/>
                <a:cs typeface="Constantia"/>
              </a:rPr>
              <a:t>/384</a:t>
            </a:r>
            <a:endParaRPr sz="2400">
              <a:latin typeface="Constantia"/>
              <a:cs typeface="Constantia"/>
            </a:endParaRPr>
          </a:p>
          <a:p>
            <a:pPr>
              <a:lnSpc>
                <a:spcPct val="100000"/>
              </a:lnSpc>
              <a:spcBef>
                <a:spcPts val="5"/>
              </a:spcBef>
            </a:pPr>
            <a:endParaRPr sz="2500">
              <a:latin typeface="Times New Roman"/>
              <a:cs typeface="Times New Roman"/>
            </a:endParaRPr>
          </a:p>
          <a:p>
            <a:pPr marL="12700">
              <a:lnSpc>
                <a:spcPct val="100000"/>
              </a:lnSpc>
            </a:pPr>
            <a:r>
              <a:rPr sz="2400" dirty="0">
                <a:latin typeface="Constantia"/>
                <a:cs typeface="Constantia"/>
              </a:rPr>
              <a:t>H</a:t>
            </a:r>
            <a:r>
              <a:rPr sz="2400" spc="-15" dirty="0">
                <a:latin typeface="Constantia"/>
                <a:cs typeface="Constantia"/>
              </a:rPr>
              <a:t>(D)=-P1</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400" dirty="0">
                <a:latin typeface="Constantia"/>
                <a:cs typeface="Constantia"/>
              </a:rPr>
              <a:t>2</a:t>
            </a:r>
            <a:r>
              <a:rPr sz="2400" spc="-15" dirty="0">
                <a:latin typeface="Constantia"/>
                <a:cs typeface="Constantia"/>
              </a:rPr>
              <a:t>P1</a:t>
            </a:r>
            <a:r>
              <a:rPr sz="2400" dirty="0">
                <a:latin typeface="Constantia"/>
                <a:cs typeface="Constantia"/>
              </a:rPr>
              <a:t>-</a:t>
            </a:r>
            <a:r>
              <a:rPr sz="2400" spc="-15" dirty="0">
                <a:latin typeface="Constantia"/>
                <a:cs typeface="Constantia"/>
              </a:rPr>
              <a:t>P</a:t>
            </a:r>
            <a:r>
              <a:rPr sz="2400" dirty="0">
                <a:latin typeface="Constantia"/>
                <a:cs typeface="Constantia"/>
              </a:rPr>
              <a:t>2</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400" dirty="0">
                <a:latin typeface="Constantia"/>
                <a:cs typeface="Constantia"/>
              </a:rPr>
              <a:t>2</a:t>
            </a:r>
            <a:r>
              <a:rPr sz="2400" spc="-15" dirty="0">
                <a:latin typeface="Constantia"/>
                <a:cs typeface="Constantia"/>
              </a:rPr>
              <a:t>P</a:t>
            </a:r>
            <a:r>
              <a:rPr sz="2400" dirty="0">
                <a:latin typeface="Constantia"/>
                <a:cs typeface="Constantia"/>
              </a:rPr>
              <a:t>2</a:t>
            </a:r>
            <a:endParaRPr sz="2400">
              <a:latin typeface="Constantia"/>
              <a:cs typeface="Constantia"/>
            </a:endParaRPr>
          </a:p>
          <a:p>
            <a:pPr marL="317500">
              <a:lnSpc>
                <a:spcPct val="100000"/>
              </a:lnSpc>
            </a:pPr>
            <a:r>
              <a:rPr sz="2400" spc="-15" dirty="0">
                <a:latin typeface="Constantia"/>
                <a:cs typeface="Constantia"/>
              </a:rPr>
              <a:t>=-(P1</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400" dirty="0">
                <a:latin typeface="Constantia"/>
                <a:cs typeface="Constantia"/>
              </a:rPr>
              <a:t>2</a:t>
            </a:r>
            <a:r>
              <a:rPr sz="2400" spc="-15" dirty="0">
                <a:latin typeface="Constantia"/>
                <a:cs typeface="Constantia"/>
              </a:rPr>
              <a:t>P1+P</a:t>
            </a:r>
            <a:r>
              <a:rPr sz="2400" dirty="0">
                <a:latin typeface="Constantia"/>
                <a:cs typeface="Constantia"/>
              </a:rPr>
              <a:t>2</a:t>
            </a:r>
            <a:r>
              <a:rPr sz="2400" spc="10" dirty="0">
                <a:latin typeface="Constantia"/>
                <a:cs typeface="Constantia"/>
              </a:rPr>
              <a:t>L</a:t>
            </a:r>
            <a:r>
              <a:rPr sz="2400" spc="-20" dirty="0">
                <a:latin typeface="Constantia"/>
                <a:cs typeface="Constantia"/>
              </a:rPr>
              <a:t>o</a:t>
            </a:r>
            <a:r>
              <a:rPr sz="2400" spc="-15" dirty="0">
                <a:latin typeface="Constantia"/>
                <a:cs typeface="Constantia"/>
              </a:rPr>
              <a:t>g</a:t>
            </a:r>
            <a:r>
              <a:rPr sz="2400" dirty="0">
                <a:latin typeface="Constantia"/>
                <a:cs typeface="Constantia"/>
              </a:rPr>
              <a:t>2</a:t>
            </a:r>
            <a:r>
              <a:rPr sz="2400" spc="-15" dirty="0">
                <a:latin typeface="Constantia"/>
                <a:cs typeface="Constantia"/>
              </a:rPr>
              <a:t>P</a:t>
            </a:r>
            <a:r>
              <a:rPr sz="2400" dirty="0">
                <a:latin typeface="Constantia"/>
                <a:cs typeface="Constantia"/>
              </a:rPr>
              <a:t>2</a:t>
            </a:r>
            <a:r>
              <a:rPr sz="2400" spc="-10" dirty="0">
                <a:latin typeface="Constantia"/>
                <a:cs typeface="Constantia"/>
              </a:rPr>
              <a:t>)</a:t>
            </a:r>
            <a:endParaRPr sz="2400">
              <a:latin typeface="Constantia"/>
              <a:cs typeface="Constantia"/>
            </a:endParaRPr>
          </a:p>
          <a:p>
            <a:pPr marR="1969770" algn="ctr">
              <a:lnSpc>
                <a:spcPct val="100000"/>
              </a:lnSpc>
            </a:pPr>
            <a:r>
              <a:rPr sz="2400" spc="-15" dirty="0">
                <a:latin typeface="Constantia"/>
                <a:cs typeface="Constantia"/>
              </a:rPr>
              <a:t>=0.</a:t>
            </a:r>
            <a:r>
              <a:rPr sz="2400" spc="5" dirty="0">
                <a:latin typeface="Constantia"/>
                <a:cs typeface="Constantia"/>
              </a:rPr>
              <a:t>9</a:t>
            </a:r>
            <a:r>
              <a:rPr sz="2400" spc="-10" dirty="0">
                <a:latin typeface="Constantia"/>
                <a:cs typeface="Constantia"/>
              </a:rPr>
              <a:t>1</a:t>
            </a:r>
            <a:r>
              <a:rPr sz="2400" spc="-65" dirty="0">
                <a:latin typeface="Constantia"/>
                <a:cs typeface="Constantia"/>
              </a:rPr>
              <a:t>8</a:t>
            </a:r>
            <a:r>
              <a:rPr sz="2400" spc="-15" dirty="0">
                <a:latin typeface="Constantia"/>
                <a:cs typeface="Constantia"/>
              </a:rPr>
              <a:t>3</a:t>
            </a:r>
            <a:endParaRPr sz="2400">
              <a:latin typeface="Constantia"/>
              <a:cs typeface="Constantia"/>
            </a:endParaRPr>
          </a:p>
        </p:txBody>
      </p:sp>
      <p:graphicFrame>
        <p:nvGraphicFramePr>
          <p:cNvPr id="2" name="object 2"/>
          <p:cNvGraphicFramePr>
            <a:graphicFrameLocks noGrp="1"/>
          </p:cNvGraphicFramePr>
          <p:nvPr/>
        </p:nvGraphicFramePr>
        <p:xfrm>
          <a:off x="236600" y="1541868"/>
          <a:ext cx="4752973" cy="2682236"/>
        </p:xfrm>
        <a:graphic>
          <a:graphicData uri="http://schemas.openxmlformats.org/drawingml/2006/table">
            <a:tbl>
              <a:tblPr firstRow="1" bandRow="1">
                <a:tableStyleId>{2D5ABB26-0587-4C30-8999-92F81FD0307C}</a:tableStyleId>
              </a:tblPr>
              <a:tblGrid>
                <a:gridCol w="575945"/>
                <a:gridCol w="648335"/>
                <a:gridCol w="540384"/>
                <a:gridCol w="641985"/>
                <a:gridCol w="723264"/>
                <a:gridCol w="1623060"/>
              </a:tblGrid>
              <a:tr h="701040">
                <a:tc>
                  <a:txBody>
                    <a:bodyPr/>
                    <a:lstStyle/>
                    <a:p>
                      <a:pPr marL="76200" marR="215900">
                        <a:lnSpc>
                          <a:spcPct val="100000"/>
                        </a:lnSpc>
                      </a:pPr>
                      <a:r>
                        <a:rPr sz="2000" dirty="0">
                          <a:solidFill>
                            <a:srgbClr val="FFFFFF"/>
                          </a:solidFill>
                          <a:latin typeface="宋体"/>
                          <a:cs typeface="宋体"/>
                        </a:rPr>
                        <a:t>计 数</a:t>
                      </a:r>
                      <a:endParaRPr sz="20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288290">
                        <a:lnSpc>
                          <a:spcPct val="100000"/>
                        </a:lnSpc>
                      </a:pPr>
                      <a:r>
                        <a:rPr sz="2000" dirty="0">
                          <a:solidFill>
                            <a:srgbClr val="FFFFFF"/>
                          </a:solidFill>
                          <a:latin typeface="宋体"/>
                          <a:cs typeface="宋体"/>
                        </a:rPr>
                        <a:t>年 龄</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180340">
                        <a:lnSpc>
                          <a:spcPct val="100000"/>
                        </a:lnSpc>
                      </a:pPr>
                      <a:r>
                        <a:rPr sz="2000" dirty="0">
                          <a:solidFill>
                            <a:srgbClr val="FFFFFF"/>
                          </a:solidFill>
                          <a:latin typeface="宋体"/>
                          <a:cs typeface="宋体"/>
                        </a:rPr>
                        <a:t>收 入</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281940">
                        <a:lnSpc>
                          <a:spcPct val="100000"/>
                        </a:lnSpc>
                      </a:pPr>
                      <a:r>
                        <a:rPr sz="2000" dirty="0">
                          <a:solidFill>
                            <a:srgbClr val="FFFFFF"/>
                          </a:solidFill>
                          <a:latin typeface="宋体"/>
                          <a:cs typeface="宋体"/>
                        </a:rPr>
                        <a:t>学 生</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2000" spc="-5" dirty="0">
                          <a:solidFill>
                            <a:srgbClr val="FFFFFF"/>
                          </a:solidFill>
                          <a:latin typeface="宋体"/>
                          <a:cs typeface="宋体"/>
                        </a:rPr>
                        <a:t>信</a:t>
                      </a:r>
                      <a:r>
                        <a:rPr sz="2000" dirty="0">
                          <a:solidFill>
                            <a:srgbClr val="FFFFFF"/>
                          </a:solidFill>
                          <a:latin typeface="宋体"/>
                          <a:cs typeface="宋体"/>
                        </a:rPr>
                        <a:t>誉</a:t>
                      </a:r>
                      <a:endParaRPr sz="20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33045">
                        <a:lnSpc>
                          <a:spcPct val="100000"/>
                        </a:lnSpc>
                      </a:pPr>
                      <a:r>
                        <a:rPr sz="2000" b="1" spc="5" dirty="0">
                          <a:solidFill>
                            <a:srgbClr val="FFFFFF"/>
                          </a:solidFill>
                          <a:latin typeface="宋体"/>
                          <a:cs typeface="宋体"/>
                        </a:rPr>
                        <a:t>归类：买</a:t>
                      </a:r>
                      <a:r>
                        <a:rPr sz="2000" b="1" dirty="0">
                          <a:solidFill>
                            <a:srgbClr val="FFFFFF"/>
                          </a:solidFill>
                          <a:latin typeface="宋体"/>
                          <a:cs typeface="宋体"/>
                        </a:rPr>
                        <a:t>计 </a:t>
                      </a:r>
                      <a:r>
                        <a:rPr sz="2000" b="1" spc="5" dirty="0">
                          <a:solidFill>
                            <a:srgbClr val="FFFFFF"/>
                          </a:solidFill>
                          <a:latin typeface="宋体"/>
                          <a:cs typeface="宋体"/>
                        </a:rPr>
                        <a:t>算机</a:t>
                      </a:r>
                      <a:r>
                        <a:rPr sz="2000" b="1" dirty="0">
                          <a:solidFill>
                            <a:srgbClr val="FFFFFF"/>
                          </a:solidFill>
                          <a:latin typeface="宋体"/>
                          <a:cs typeface="宋体"/>
                        </a:rPr>
                        <a:t>？</a:t>
                      </a:r>
                      <a:endParaRPr sz="20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40">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12</a:t>
                      </a:r>
                      <a:r>
                        <a:rPr sz="2000" dirty="0">
                          <a:latin typeface="宋体"/>
                          <a:cs typeface="宋体"/>
                        </a:rPr>
                        <a:t>8</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否</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spc="-5" dirty="0">
                          <a:latin typeface="宋体"/>
                          <a:cs typeface="宋体"/>
                        </a:rPr>
                        <a:t>不</a:t>
                      </a: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低</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96239">
                <a:tc>
                  <a:txBody>
                    <a:bodyPr/>
                    <a:lstStyle/>
                    <a:p>
                      <a:pPr marL="76200">
                        <a:lnSpc>
                          <a:spcPct val="100000"/>
                        </a:lnSpc>
                      </a:pPr>
                      <a:r>
                        <a:rPr sz="2000" spc="-5" dirty="0">
                          <a:latin typeface="宋体"/>
                          <a:cs typeface="宋体"/>
                        </a:rPr>
                        <a:t>6</a:t>
                      </a:r>
                      <a:r>
                        <a:rPr sz="2000" dirty="0">
                          <a:latin typeface="宋体"/>
                          <a:cs typeface="宋体"/>
                        </a:rPr>
                        <a:t>4</a:t>
                      </a:r>
                      <a:endParaRPr sz="20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2000" dirty="0">
                          <a:latin typeface="宋体"/>
                          <a:cs typeface="宋体"/>
                        </a:rPr>
                        <a:t>青</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2000" dirty="0">
                          <a:latin typeface="宋体"/>
                          <a:cs typeface="宋体"/>
                        </a:rPr>
                        <a:t>中</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2000" dirty="0">
                          <a:latin typeface="宋体"/>
                          <a:cs typeface="宋体"/>
                        </a:rPr>
                        <a:t>是</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2000" dirty="0">
                          <a:latin typeface="宋体"/>
                          <a:cs typeface="宋体"/>
                        </a:rPr>
                        <a:t>优</a:t>
                      </a:r>
                      <a:endParaRPr sz="20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2000" dirty="0">
                          <a:latin typeface="宋体"/>
                          <a:cs typeface="宋体"/>
                        </a:rPr>
                        <a:t>买</a:t>
                      </a:r>
                      <a:endParaRPr sz="20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8650" y="-76200"/>
            <a:ext cx="7886700" cy="1080039"/>
          </a:xfrm>
          <a:prstGeom prst="rect">
            <a:avLst/>
          </a:prstGeom>
        </p:spPr>
        <p:txBody>
          <a:bodyPr vert="horz" wrap="square" lIns="0" tIns="607319" rIns="0" bIns="0" rtlCol="0">
            <a:spAutoFit/>
          </a:bodyPr>
          <a:lstStyle/>
          <a:p>
            <a:pPr marL="4979670" marR="5080">
              <a:lnSpc>
                <a:spcPct val="100000"/>
              </a:lnSpc>
            </a:pPr>
            <a:r>
              <a:rPr sz="2000" spc="-5" dirty="0">
                <a:solidFill>
                  <a:srgbClr val="000000"/>
                </a:solidFill>
                <a:latin typeface="宋体"/>
                <a:cs typeface="宋体"/>
              </a:rPr>
              <a:t>如果选择收入作为节</a:t>
            </a:r>
            <a:r>
              <a:rPr sz="2000" dirty="0">
                <a:solidFill>
                  <a:srgbClr val="000000"/>
                </a:solidFill>
                <a:latin typeface="宋体"/>
                <a:cs typeface="宋体"/>
              </a:rPr>
              <a:t>点 </a:t>
            </a:r>
            <a:r>
              <a:rPr sz="2000" spc="-5" dirty="0">
                <a:solidFill>
                  <a:srgbClr val="000000"/>
                </a:solidFill>
                <a:latin typeface="宋体"/>
                <a:cs typeface="宋体"/>
              </a:rPr>
              <a:t>分高、中、</a:t>
            </a:r>
            <a:r>
              <a:rPr sz="2000" dirty="0">
                <a:solidFill>
                  <a:srgbClr val="000000"/>
                </a:solidFill>
                <a:latin typeface="宋体"/>
                <a:cs typeface="宋体"/>
              </a:rPr>
              <a:t>低</a:t>
            </a:r>
            <a:endParaRPr sz="2000">
              <a:latin typeface="宋体"/>
              <a:cs typeface="宋体"/>
            </a:endParaRPr>
          </a:p>
        </p:txBody>
      </p:sp>
      <p:sp>
        <p:nvSpPr>
          <p:cNvPr id="4" name="object 4"/>
          <p:cNvSpPr txBox="1"/>
          <p:nvPr/>
        </p:nvSpPr>
        <p:spPr>
          <a:xfrm>
            <a:off x="148589" y="1900936"/>
            <a:ext cx="7860030" cy="4343400"/>
          </a:xfrm>
          <a:prstGeom prst="rect">
            <a:avLst/>
          </a:prstGeom>
        </p:spPr>
        <p:txBody>
          <a:bodyPr vert="horz" wrap="square" lIns="0" tIns="0" rIns="0" bIns="0" rtlCol="0">
            <a:spAutoFit/>
          </a:bodyPr>
          <a:lstStyle/>
          <a:p>
            <a:pPr marR="1529080" algn="r">
              <a:lnSpc>
                <a:spcPts val="2280"/>
              </a:lnSpc>
            </a:pPr>
            <a:r>
              <a:rPr sz="2000" spc="-5" dirty="0">
                <a:solidFill>
                  <a:srgbClr val="004646"/>
                </a:solidFill>
                <a:latin typeface="宋体"/>
                <a:cs typeface="宋体"/>
              </a:rPr>
              <a:t>H(D1)=0</a:t>
            </a:r>
            <a:r>
              <a:rPr sz="2000" dirty="0">
                <a:solidFill>
                  <a:srgbClr val="004646"/>
                </a:solidFill>
                <a:latin typeface="宋体"/>
                <a:cs typeface="宋体"/>
              </a:rPr>
              <a:t> </a:t>
            </a:r>
            <a:endParaRPr sz="2000">
              <a:latin typeface="宋体"/>
              <a:cs typeface="宋体"/>
            </a:endParaRPr>
          </a:p>
          <a:p>
            <a:pPr marL="5306695" marR="767080">
              <a:lnSpc>
                <a:spcPts val="2160"/>
              </a:lnSpc>
              <a:spcBef>
                <a:spcPts val="150"/>
              </a:spcBef>
            </a:pPr>
            <a:r>
              <a:rPr sz="2000" spc="-5" dirty="0">
                <a:solidFill>
                  <a:srgbClr val="004646"/>
                </a:solidFill>
                <a:latin typeface="宋体"/>
                <a:cs typeface="宋体"/>
              </a:rPr>
              <a:t>比例:</a:t>
            </a:r>
            <a:r>
              <a:rPr sz="2000" dirty="0">
                <a:solidFill>
                  <a:srgbClr val="004646"/>
                </a:solidFill>
                <a:latin typeface="宋体"/>
                <a:cs typeface="宋体"/>
              </a:rPr>
              <a:t> </a:t>
            </a:r>
            <a:r>
              <a:rPr sz="2000" spc="-5" dirty="0">
                <a:solidFill>
                  <a:srgbClr val="004646"/>
                </a:solidFill>
                <a:latin typeface="宋体"/>
                <a:cs typeface="宋体"/>
              </a:rPr>
              <a:t>128/384=0.333</a:t>
            </a:r>
            <a:r>
              <a:rPr sz="2000" dirty="0">
                <a:solidFill>
                  <a:srgbClr val="004646"/>
                </a:solidFill>
                <a:latin typeface="宋体"/>
                <a:cs typeface="宋体"/>
              </a:rPr>
              <a:t>3</a:t>
            </a:r>
            <a:endParaRPr sz="2000">
              <a:latin typeface="宋体"/>
              <a:cs typeface="宋体"/>
            </a:endParaRPr>
          </a:p>
          <a:p>
            <a:pPr>
              <a:lnSpc>
                <a:spcPct val="100000"/>
              </a:lnSpc>
              <a:spcBef>
                <a:spcPts val="32"/>
              </a:spcBef>
            </a:pPr>
            <a:endParaRPr sz="1850">
              <a:latin typeface="Times New Roman"/>
              <a:cs typeface="Times New Roman"/>
            </a:endParaRPr>
          </a:p>
          <a:p>
            <a:pPr marL="5306695" marR="386080">
              <a:lnSpc>
                <a:spcPts val="2160"/>
              </a:lnSpc>
            </a:pPr>
            <a:r>
              <a:rPr sz="2000" spc="-5" dirty="0">
                <a:solidFill>
                  <a:srgbClr val="004646"/>
                </a:solidFill>
                <a:latin typeface="宋体"/>
                <a:cs typeface="宋体"/>
              </a:rPr>
              <a:t>H(D2)=0.9183</a:t>
            </a:r>
            <a:r>
              <a:rPr sz="2000" dirty="0">
                <a:solidFill>
                  <a:srgbClr val="004646"/>
                </a:solidFill>
                <a:latin typeface="宋体"/>
                <a:cs typeface="宋体"/>
              </a:rPr>
              <a:t> </a:t>
            </a:r>
            <a:r>
              <a:rPr sz="2000" spc="-5" dirty="0">
                <a:solidFill>
                  <a:srgbClr val="004646"/>
                </a:solidFill>
                <a:latin typeface="宋体"/>
                <a:cs typeface="宋体"/>
              </a:rPr>
              <a:t>比例: 192/384=0.</a:t>
            </a:r>
            <a:r>
              <a:rPr sz="2000" dirty="0">
                <a:solidFill>
                  <a:srgbClr val="004646"/>
                </a:solidFill>
                <a:latin typeface="宋体"/>
                <a:cs typeface="宋体"/>
              </a:rPr>
              <a:t>5</a:t>
            </a:r>
            <a:endParaRPr sz="2000">
              <a:latin typeface="宋体"/>
              <a:cs typeface="宋体"/>
            </a:endParaRPr>
          </a:p>
          <a:p>
            <a:pPr>
              <a:lnSpc>
                <a:spcPct val="100000"/>
              </a:lnSpc>
              <a:spcBef>
                <a:spcPts val="48"/>
              </a:spcBef>
            </a:pPr>
            <a:endParaRPr sz="1600">
              <a:latin typeface="Times New Roman"/>
              <a:cs typeface="Times New Roman"/>
            </a:endParaRPr>
          </a:p>
          <a:p>
            <a:pPr marR="1656080" algn="r">
              <a:lnSpc>
                <a:spcPts val="2280"/>
              </a:lnSpc>
            </a:pPr>
            <a:r>
              <a:rPr sz="2000" spc="-5" dirty="0">
                <a:solidFill>
                  <a:srgbClr val="004646"/>
                </a:solidFill>
                <a:latin typeface="宋体"/>
                <a:cs typeface="宋体"/>
              </a:rPr>
              <a:t>H(D3)=</a:t>
            </a:r>
            <a:r>
              <a:rPr sz="2000" dirty="0">
                <a:solidFill>
                  <a:srgbClr val="004646"/>
                </a:solidFill>
                <a:latin typeface="宋体"/>
                <a:cs typeface="宋体"/>
              </a:rPr>
              <a:t>0</a:t>
            </a:r>
            <a:endParaRPr sz="2000">
              <a:latin typeface="宋体"/>
              <a:cs typeface="宋体"/>
            </a:endParaRPr>
          </a:p>
          <a:p>
            <a:pPr marR="5080" algn="r">
              <a:lnSpc>
                <a:spcPts val="2280"/>
              </a:lnSpc>
            </a:pPr>
            <a:r>
              <a:rPr sz="2000" spc="-5" dirty="0">
                <a:solidFill>
                  <a:srgbClr val="004646"/>
                </a:solidFill>
                <a:latin typeface="宋体"/>
                <a:cs typeface="宋体"/>
              </a:rPr>
              <a:t>比例: 64/384=0.1667</a:t>
            </a:r>
            <a:r>
              <a:rPr sz="2000" dirty="0">
                <a:solidFill>
                  <a:srgbClr val="004646"/>
                </a:solidFill>
                <a:latin typeface="宋体"/>
                <a:cs typeface="宋体"/>
              </a:rPr>
              <a:t> </a:t>
            </a:r>
            <a:endParaRPr sz="2000">
              <a:latin typeface="宋体"/>
              <a:cs typeface="宋体"/>
            </a:endParaRPr>
          </a:p>
          <a:p>
            <a:pPr>
              <a:lnSpc>
                <a:spcPct val="100000"/>
              </a:lnSpc>
              <a:spcBef>
                <a:spcPts val="6"/>
              </a:spcBef>
            </a:pPr>
            <a:endParaRPr sz="1600">
              <a:latin typeface="Times New Roman"/>
              <a:cs typeface="Times New Roman"/>
            </a:endParaRPr>
          </a:p>
          <a:p>
            <a:pPr marL="12700">
              <a:lnSpc>
                <a:spcPct val="100000"/>
              </a:lnSpc>
            </a:pPr>
            <a:r>
              <a:rPr sz="2000" spc="-5" dirty="0">
                <a:solidFill>
                  <a:srgbClr val="004646"/>
                </a:solidFill>
                <a:latin typeface="宋体"/>
                <a:cs typeface="宋体"/>
              </a:rPr>
              <a:t>平均信息期望（加权总和）：</a:t>
            </a:r>
            <a:r>
              <a:rPr sz="2000" dirty="0">
                <a:solidFill>
                  <a:srgbClr val="004646"/>
                </a:solidFill>
                <a:latin typeface="宋体"/>
                <a:cs typeface="宋体"/>
              </a:rPr>
              <a:t> </a:t>
            </a:r>
            <a:endParaRPr sz="2000">
              <a:latin typeface="宋体"/>
              <a:cs typeface="宋体"/>
            </a:endParaRPr>
          </a:p>
          <a:p>
            <a:pPr marL="12700" indent="342900">
              <a:lnSpc>
                <a:spcPct val="100000"/>
              </a:lnSpc>
              <a:spcBef>
                <a:spcPts val="10"/>
              </a:spcBef>
            </a:pPr>
            <a:r>
              <a:rPr sz="2000" spc="-5" dirty="0">
                <a:solidFill>
                  <a:srgbClr val="004646"/>
                </a:solidFill>
                <a:latin typeface="宋体"/>
                <a:cs typeface="宋体"/>
              </a:rPr>
              <a:t>E(收入）= 0.3333 * 0 + 0.5 * 0.9183 + 0.1667 * 0 = 0.459</a:t>
            </a:r>
            <a:r>
              <a:rPr sz="2000" dirty="0">
                <a:solidFill>
                  <a:srgbClr val="004646"/>
                </a:solidFill>
                <a:latin typeface="宋体"/>
                <a:cs typeface="宋体"/>
              </a:rPr>
              <a:t>2</a:t>
            </a:r>
            <a:endParaRPr sz="2000">
              <a:latin typeface="宋体"/>
              <a:cs typeface="宋体"/>
            </a:endParaRPr>
          </a:p>
          <a:p>
            <a:pPr marL="12700">
              <a:lnSpc>
                <a:spcPct val="100000"/>
              </a:lnSpc>
              <a:spcBef>
                <a:spcPts val="459"/>
              </a:spcBef>
            </a:pPr>
            <a:r>
              <a:rPr sz="2000" spc="-5" dirty="0">
                <a:solidFill>
                  <a:srgbClr val="004646"/>
                </a:solidFill>
                <a:latin typeface="宋体"/>
                <a:cs typeface="宋体"/>
              </a:rPr>
              <a:t>Gain(收入) = </a:t>
            </a:r>
            <a:r>
              <a:rPr sz="2000" spc="-5" dirty="0">
                <a:solidFill>
                  <a:srgbClr val="FF0000"/>
                </a:solidFill>
                <a:latin typeface="宋体"/>
                <a:cs typeface="宋体"/>
              </a:rPr>
              <a:t>I(128, 256)</a:t>
            </a:r>
            <a:r>
              <a:rPr sz="2000" spc="-5" dirty="0">
                <a:solidFill>
                  <a:srgbClr val="004646"/>
                </a:solidFill>
                <a:latin typeface="宋体"/>
                <a:cs typeface="宋体"/>
              </a:rPr>
              <a:t> - E(收入)=</a:t>
            </a:r>
            <a:r>
              <a:rPr sz="2000" spc="-5" dirty="0">
                <a:solidFill>
                  <a:srgbClr val="FF0000"/>
                </a:solidFill>
                <a:latin typeface="宋体"/>
                <a:cs typeface="宋体"/>
              </a:rPr>
              <a:t>0.9183</a:t>
            </a:r>
            <a:r>
              <a:rPr sz="2000" spc="-5" dirty="0">
                <a:solidFill>
                  <a:srgbClr val="004646"/>
                </a:solidFill>
                <a:latin typeface="宋体"/>
                <a:cs typeface="宋体"/>
              </a:rPr>
              <a:t> </a:t>
            </a:r>
            <a:r>
              <a:rPr sz="2000" spc="-5" dirty="0">
                <a:solidFill>
                  <a:srgbClr val="004646"/>
                </a:solidFill>
                <a:latin typeface="Times New Roman"/>
                <a:cs typeface="Times New Roman"/>
              </a:rPr>
              <a:t>–</a:t>
            </a:r>
            <a:r>
              <a:rPr sz="2000" spc="-5" dirty="0">
                <a:solidFill>
                  <a:srgbClr val="004646"/>
                </a:solidFill>
                <a:latin typeface="宋体"/>
                <a:cs typeface="宋体"/>
              </a:rPr>
              <a:t> 0.4592 = 0.459</a:t>
            </a:r>
            <a:r>
              <a:rPr sz="2000" dirty="0">
                <a:solidFill>
                  <a:srgbClr val="004646"/>
                </a:solidFill>
                <a:latin typeface="宋体"/>
                <a:cs typeface="宋体"/>
              </a:rPr>
              <a:t>1</a:t>
            </a:r>
            <a:endParaRPr sz="2000">
              <a:latin typeface="宋体"/>
              <a:cs typeface="宋体"/>
            </a:endParaRPr>
          </a:p>
          <a:p>
            <a:pPr>
              <a:lnSpc>
                <a:spcPct val="100000"/>
              </a:lnSpc>
              <a:spcBef>
                <a:spcPts val="37"/>
              </a:spcBef>
            </a:pPr>
            <a:endParaRPr sz="2600">
              <a:latin typeface="Times New Roman"/>
              <a:cs typeface="Times New Roman"/>
            </a:endParaRPr>
          </a:p>
          <a:p>
            <a:pPr marR="1718945" algn="ctr">
              <a:lnSpc>
                <a:spcPts val="2155"/>
              </a:lnSpc>
            </a:pPr>
            <a:r>
              <a:rPr sz="1800" dirty="0">
                <a:solidFill>
                  <a:srgbClr val="FF0000"/>
                </a:solidFill>
                <a:latin typeface="宋体"/>
                <a:cs typeface="宋体"/>
              </a:rPr>
              <a:t>注意</a:t>
            </a:r>
            <a:endParaRPr sz="1800">
              <a:latin typeface="宋体"/>
              <a:cs typeface="宋体"/>
            </a:endParaRPr>
          </a:p>
        </p:txBody>
      </p:sp>
      <p:sp>
        <p:nvSpPr>
          <p:cNvPr id="5" name="object 5"/>
          <p:cNvSpPr/>
          <p:nvPr/>
        </p:nvSpPr>
        <p:spPr>
          <a:xfrm>
            <a:off x="2555875" y="5688641"/>
            <a:ext cx="579120" cy="364490"/>
          </a:xfrm>
          <a:custGeom>
            <a:avLst/>
            <a:gdLst/>
            <a:ahLst/>
            <a:cxnLst/>
            <a:rect l="l" t="t" r="r" b="b"/>
            <a:pathLst>
              <a:path w="579119" h="364489">
                <a:moveTo>
                  <a:pt x="44411" y="72707"/>
                </a:moveTo>
                <a:lnTo>
                  <a:pt x="0" y="0"/>
                </a:lnTo>
                <a:lnTo>
                  <a:pt x="84810" y="8102"/>
                </a:lnTo>
                <a:lnTo>
                  <a:pt x="73454" y="26263"/>
                </a:lnTo>
                <a:lnTo>
                  <a:pt x="50977" y="26263"/>
                </a:lnTo>
                <a:lnTo>
                  <a:pt x="45935" y="34340"/>
                </a:lnTo>
                <a:lnTo>
                  <a:pt x="62087" y="44441"/>
                </a:lnTo>
                <a:lnTo>
                  <a:pt x="44411" y="72707"/>
                </a:lnTo>
                <a:close/>
              </a:path>
              <a:path w="579119" h="364489">
                <a:moveTo>
                  <a:pt x="62087" y="44441"/>
                </a:moveTo>
                <a:lnTo>
                  <a:pt x="45935" y="34340"/>
                </a:lnTo>
                <a:lnTo>
                  <a:pt x="50977" y="26263"/>
                </a:lnTo>
                <a:lnTo>
                  <a:pt x="67135" y="36367"/>
                </a:lnTo>
                <a:lnTo>
                  <a:pt x="62087" y="44441"/>
                </a:lnTo>
                <a:close/>
              </a:path>
              <a:path w="579119" h="364489">
                <a:moveTo>
                  <a:pt x="67135" y="36367"/>
                </a:moveTo>
                <a:lnTo>
                  <a:pt x="50977" y="26263"/>
                </a:lnTo>
                <a:lnTo>
                  <a:pt x="73454" y="26263"/>
                </a:lnTo>
                <a:lnTo>
                  <a:pt x="67135" y="36367"/>
                </a:lnTo>
                <a:close/>
              </a:path>
              <a:path w="579119" h="364489">
                <a:moveTo>
                  <a:pt x="573735" y="364401"/>
                </a:moveTo>
                <a:lnTo>
                  <a:pt x="62087" y="44441"/>
                </a:lnTo>
                <a:lnTo>
                  <a:pt x="67135" y="36367"/>
                </a:lnTo>
                <a:lnTo>
                  <a:pt x="578789" y="356323"/>
                </a:lnTo>
                <a:lnTo>
                  <a:pt x="573735" y="364401"/>
                </a:lnTo>
                <a:close/>
              </a:path>
            </a:pathLst>
          </a:custGeom>
          <a:solidFill>
            <a:srgbClr val="FF0000"/>
          </a:solidFill>
        </p:spPr>
        <p:txBody>
          <a:bodyPr wrap="square" lIns="0" tIns="0" rIns="0" bIns="0" rtlCol="0"/>
          <a:lstStyle/>
          <a:p>
            <a:endParaRPr/>
          </a:p>
        </p:txBody>
      </p:sp>
      <p:sp>
        <p:nvSpPr>
          <p:cNvPr id="6" name="object 6"/>
          <p:cNvSpPr/>
          <p:nvPr/>
        </p:nvSpPr>
        <p:spPr>
          <a:xfrm>
            <a:off x="3490620" y="5612187"/>
            <a:ext cx="1010285" cy="441325"/>
          </a:xfrm>
          <a:custGeom>
            <a:avLst/>
            <a:gdLst/>
            <a:ahLst/>
            <a:cxnLst/>
            <a:rect l="l" t="t" r="r" b="b"/>
            <a:pathLst>
              <a:path w="1010285" h="441325">
                <a:moveTo>
                  <a:pt x="938019" y="30642"/>
                </a:moveTo>
                <a:lnTo>
                  <a:pt x="924890" y="0"/>
                </a:lnTo>
                <a:lnTo>
                  <a:pt x="1009942" y="5016"/>
                </a:lnTo>
                <a:lnTo>
                  <a:pt x="994601" y="23139"/>
                </a:lnTo>
                <a:lnTo>
                  <a:pt x="955535" y="23139"/>
                </a:lnTo>
                <a:lnTo>
                  <a:pt x="938019" y="30642"/>
                </a:lnTo>
                <a:close/>
              </a:path>
              <a:path w="1010285" h="441325">
                <a:moveTo>
                  <a:pt x="941772" y="39402"/>
                </a:moveTo>
                <a:lnTo>
                  <a:pt x="938019" y="30642"/>
                </a:lnTo>
                <a:lnTo>
                  <a:pt x="955535" y="23139"/>
                </a:lnTo>
                <a:lnTo>
                  <a:pt x="959281" y="31902"/>
                </a:lnTo>
                <a:lnTo>
                  <a:pt x="941772" y="39402"/>
                </a:lnTo>
                <a:close/>
              </a:path>
              <a:path w="1010285" h="441325">
                <a:moveTo>
                  <a:pt x="954900" y="70040"/>
                </a:moveTo>
                <a:lnTo>
                  <a:pt x="941772" y="39402"/>
                </a:lnTo>
                <a:lnTo>
                  <a:pt x="959281" y="31902"/>
                </a:lnTo>
                <a:lnTo>
                  <a:pt x="955535" y="23139"/>
                </a:lnTo>
                <a:lnTo>
                  <a:pt x="994601" y="23139"/>
                </a:lnTo>
                <a:lnTo>
                  <a:pt x="954900" y="70040"/>
                </a:lnTo>
                <a:close/>
              </a:path>
              <a:path w="1010285" h="441325">
                <a:moveTo>
                  <a:pt x="3759" y="441198"/>
                </a:moveTo>
                <a:lnTo>
                  <a:pt x="0" y="432434"/>
                </a:lnTo>
                <a:lnTo>
                  <a:pt x="938019" y="30642"/>
                </a:lnTo>
                <a:lnTo>
                  <a:pt x="941772" y="39402"/>
                </a:lnTo>
                <a:lnTo>
                  <a:pt x="3759" y="441198"/>
                </a:lnTo>
                <a:close/>
              </a:path>
            </a:pathLst>
          </a:custGeom>
          <a:solidFill>
            <a:srgbClr val="FF0000"/>
          </a:solidFill>
        </p:spPr>
        <p:txBody>
          <a:bodyPr wrap="square" lIns="0" tIns="0" rIns="0" bIns="0" rtlCol="0"/>
          <a:lstStyle/>
          <a:p>
            <a:endParaRPr/>
          </a:p>
        </p:txBody>
      </p:sp>
      <p:graphicFrame>
        <p:nvGraphicFramePr>
          <p:cNvPr id="2" name="object 2"/>
          <p:cNvGraphicFramePr>
            <a:graphicFrameLocks noGrp="1"/>
          </p:cNvGraphicFramePr>
          <p:nvPr>
            <p:extLst>
              <p:ext uri="{D42A27DB-BD31-4B8C-83A1-F6EECF244321}">
                <p14:modId xmlns:p14="http://schemas.microsoft.com/office/powerpoint/2010/main" val="3950263789"/>
              </p:ext>
            </p:extLst>
          </p:nvPr>
        </p:nvGraphicFramePr>
        <p:xfrm>
          <a:off x="164592" y="1209122"/>
          <a:ext cx="4825998" cy="2486658"/>
        </p:xfrm>
        <a:graphic>
          <a:graphicData uri="http://schemas.openxmlformats.org/drawingml/2006/table">
            <a:tbl>
              <a:tblPr firstRow="1" bandRow="1">
                <a:tableStyleId>{2D5ABB26-0587-4C30-8999-92F81FD0307C}</a:tableStyleId>
              </a:tblPr>
              <a:tblGrid>
                <a:gridCol w="545465"/>
                <a:gridCol w="594359"/>
                <a:gridCol w="651510"/>
                <a:gridCol w="652144"/>
                <a:gridCol w="734060"/>
                <a:gridCol w="1648460"/>
              </a:tblGrid>
              <a:tr h="640079">
                <a:tc>
                  <a:txBody>
                    <a:bodyPr/>
                    <a:lstStyle/>
                    <a:p>
                      <a:pPr marL="76200" marR="211454">
                        <a:lnSpc>
                          <a:spcPct val="100000"/>
                        </a:lnSpc>
                      </a:pPr>
                      <a:r>
                        <a:rPr sz="1800" dirty="0">
                          <a:solidFill>
                            <a:srgbClr val="FFFFFF"/>
                          </a:solidFill>
                          <a:latin typeface="宋体"/>
                          <a:cs typeface="宋体"/>
                        </a:rPr>
                        <a:t>计 数</a:t>
                      </a:r>
                      <a:endParaRPr sz="18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60350">
                        <a:lnSpc>
                          <a:spcPct val="100000"/>
                        </a:lnSpc>
                      </a:pPr>
                      <a:r>
                        <a:rPr sz="1800" dirty="0">
                          <a:solidFill>
                            <a:srgbClr val="FFFFFF"/>
                          </a:solidFill>
                          <a:latin typeface="宋体"/>
                          <a:cs typeface="宋体"/>
                        </a:rPr>
                        <a:t>年 龄</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dirty="0">
                          <a:solidFill>
                            <a:srgbClr val="FFFFFF"/>
                          </a:solidFill>
                          <a:latin typeface="宋体"/>
                          <a:cs typeface="宋体"/>
                        </a:rPr>
                        <a:t>收入</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800" dirty="0">
                          <a:solidFill>
                            <a:srgbClr val="FFFFFF"/>
                          </a:solidFill>
                          <a:latin typeface="宋体"/>
                          <a:cs typeface="宋体"/>
                        </a:rPr>
                        <a:t>学生</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800" dirty="0">
                          <a:solidFill>
                            <a:srgbClr val="FFFFFF"/>
                          </a:solidFill>
                          <a:latin typeface="宋体"/>
                          <a:cs typeface="宋体"/>
                        </a:rPr>
                        <a:t>信誉</a:t>
                      </a:r>
                      <a:endParaRPr sz="18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156210">
                        <a:lnSpc>
                          <a:spcPct val="100000"/>
                        </a:lnSpc>
                      </a:pPr>
                      <a:r>
                        <a:rPr sz="1800" b="1" spc="10" dirty="0">
                          <a:solidFill>
                            <a:srgbClr val="FFFFFF"/>
                          </a:solidFill>
                          <a:latin typeface="宋体"/>
                          <a:cs typeface="宋体"/>
                        </a:rPr>
                        <a:t>归类：买计</a:t>
                      </a:r>
                      <a:r>
                        <a:rPr sz="1800" b="1" dirty="0">
                          <a:solidFill>
                            <a:srgbClr val="FFFFFF"/>
                          </a:solidFill>
                          <a:latin typeface="宋体"/>
                          <a:cs typeface="宋体"/>
                        </a:rPr>
                        <a:t>算 </a:t>
                      </a:r>
                      <a:r>
                        <a:rPr sz="1800" b="1" spc="10" dirty="0">
                          <a:solidFill>
                            <a:srgbClr val="FFFFFF"/>
                          </a:solidFill>
                          <a:latin typeface="宋体"/>
                          <a:cs typeface="宋体"/>
                        </a:rPr>
                        <a:t>机</a:t>
                      </a:r>
                      <a:r>
                        <a:rPr sz="1800" b="1" dirty="0">
                          <a:solidFill>
                            <a:srgbClr val="FFFFFF"/>
                          </a:solidFill>
                          <a:latin typeface="宋体"/>
                          <a:cs typeface="宋体"/>
                        </a:rPr>
                        <a:t>？</a:t>
                      </a:r>
                      <a:endParaRPr sz="18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68935">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70839">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8935">
                <a:tc>
                  <a:txBody>
                    <a:bodyPr/>
                    <a:lstStyle/>
                    <a:p>
                      <a:pPr marL="76200">
                        <a:lnSpc>
                          <a:spcPct val="100000"/>
                        </a:lnSpc>
                      </a:pPr>
                      <a:r>
                        <a:rPr sz="1800" dirty="0">
                          <a:latin typeface="宋体"/>
                          <a:cs typeface="宋体"/>
                        </a:rPr>
                        <a:t>128</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否</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不买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8935">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低</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68935">
                <a:tc>
                  <a:txBody>
                    <a:bodyPr/>
                    <a:lstStyle/>
                    <a:p>
                      <a:pPr marL="76200">
                        <a:lnSpc>
                          <a:spcPct val="100000"/>
                        </a:lnSpc>
                      </a:pPr>
                      <a:r>
                        <a:rPr sz="1800" dirty="0">
                          <a:latin typeface="宋体"/>
                          <a:cs typeface="宋体"/>
                        </a:rPr>
                        <a:t>64</a:t>
                      </a:r>
                      <a:endParaRPr sz="18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800" dirty="0">
                          <a:latin typeface="宋体"/>
                          <a:cs typeface="宋体"/>
                        </a:rPr>
                        <a:t>青</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800" dirty="0">
                          <a:latin typeface="宋体"/>
                          <a:cs typeface="宋体"/>
                        </a:rPr>
                        <a:t>中</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3820">
                        <a:lnSpc>
                          <a:spcPct val="100000"/>
                        </a:lnSpc>
                      </a:pPr>
                      <a:r>
                        <a:rPr sz="1800" dirty="0">
                          <a:latin typeface="宋体"/>
                          <a:cs typeface="宋体"/>
                        </a:rPr>
                        <a:t>是</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800" dirty="0">
                          <a:latin typeface="宋体"/>
                          <a:cs typeface="宋体"/>
                        </a:rPr>
                        <a:t>优</a:t>
                      </a:r>
                      <a:endParaRPr sz="18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pPr marL="84455">
                        <a:lnSpc>
                          <a:spcPct val="100000"/>
                        </a:lnSpc>
                      </a:pPr>
                      <a:r>
                        <a:rPr sz="1800" dirty="0">
                          <a:latin typeface="宋体"/>
                          <a:cs typeface="宋体"/>
                        </a:rPr>
                        <a:t>买</a:t>
                      </a:r>
                      <a:endParaRPr sz="18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35437" y="1047750"/>
            <a:ext cx="5013959" cy="555684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670992" y="117355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年龄</a:t>
            </a:r>
            <a:endParaRPr sz="1800">
              <a:latin typeface="宋体"/>
              <a:cs typeface="宋体"/>
            </a:endParaRPr>
          </a:p>
        </p:txBody>
      </p:sp>
      <p:sp>
        <p:nvSpPr>
          <p:cNvPr id="5" name="object 5"/>
          <p:cNvSpPr txBox="1"/>
          <p:nvPr/>
        </p:nvSpPr>
        <p:spPr>
          <a:xfrm>
            <a:off x="5300027" y="168124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青年</a:t>
            </a:r>
            <a:endParaRPr sz="1800">
              <a:latin typeface="宋体"/>
              <a:cs typeface="宋体"/>
            </a:endParaRPr>
          </a:p>
        </p:txBody>
      </p:sp>
      <p:sp>
        <p:nvSpPr>
          <p:cNvPr id="6" name="object 6"/>
          <p:cNvSpPr txBox="1"/>
          <p:nvPr/>
        </p:nvSpPr>
        <p:spPr>
          <a:xfrm>
            <a:off x="6522402" y="1944766"/>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中年</a:t>
            </a:r>
            <a:endParaRPr sz="1800">
              <a:latin typeface="宋体"/>
              <a:cs typeface="宋体"/>
            </a:endParaRPr>
          </a:p>
        </p:txBody>
      </p:sp>
      <p:sp>
        <p:nvSpPr>
          <p:cNvPr id="7" name="object 7"/>
          <p:cNvSpPr txBox="1"/>
          <p:nvPr/>
        </p:nvSpPr>
        <p:spPr>
          <a:xfrm>
            <a:off x="7673340" y="168124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老年</a:t>
            </a:r>
            <a:endParaRPr sz="1800">
              <a:latin typeface="宋体"/>
              <a:cs typeface="宋体"/>
            </a:endParaRPr>
          </a:p>
        </p:txBody>
      </p:sp>
      <p:sp>
        <p:nvSpPr>
          <p:cNvPr id="8" name="object 8"/>
          <p:cNvSpPr txBox="1"/>
          <p:nvPr/>
        </p:nvSpPr>
        <p:spPr>
          <a:xfrm>
            <a:off x="4868227" y="2841704"/>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学生</a:t>
            </a:r>
            <a:endParaRPr sz="1800">
              <a:latin typeface="宋体"/>
              <a:cs typeface="宋体"/>
            </a:endParaRPr>
          </a:p>
        </p:txBody>
      </p:sp>
      <p:sp>
        <p:nvSpPr>
          <p:cNvPr id="9" name="object 9"/>
          <p:cNvSpPr txBox="1"/>
          <p:nvPr/>
        </p:nvSpPr>
        <p:spPr>
          <a:xfrm>
            <a:off x="6707085" y="2954099"/>
            <a:ext cx="254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买</a:t>
            </a:r>
            <a:endParaRPr sz="1800">
              <a:latin typeface="宋体"/>
              <a:cs typeface="宋体"/>
            </a:endParaRPr>
          </a:p>
        </p:txBody>
      </p:sp>
      <p:sp>
        <p:nvSpPr>
          <p:cNvPr id="10" name="object 10"/>
          <p:cNvSpPr txBox="1"/>
          <p:nvPr/>
        </p:nvSpPr>
        <p:spPr>
          <a:xfrm>
            <a:off x="7963852" y="2841704"/>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信誉</a:t>
            </a:r>
            <a:endParaRPr sz="1800">
              <a:latin typeface="宋体"/>
              <a:cs typeface="宋体"/>
            </a:endParaRPr>
          </a:p>
        </p:txBody>
      </p:sp>
      <p:sp>
        <p:nvSpPr>
          <p:cNvPr id="11" name="object 11"/>
          <p:cNvSpPr txBox="1"/>
          <p:nvPr/>
        </p:nvSpPr>
        <p:spPr>
          <a:xfrm>
            <a:off x="6595427" y="3514804"/>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叶子</a:t>
            </a:r>
            <a:endParaRPr sz="1800">
              <a:latin typeface="宋体"/>
              <a:cs typeface="宋体"/>
            </a:endParaRPr>
          </a:p>
        </p:txBody>
      </p:sp>
      <p:sp>
        <p:nvSpPr>
          <p:cNvPr id="12" name="object 12"/>
          <p:cNvSpPr txBox="1"/>
          <p:nvPr/>
        </p:nvSpPr>
        <p:spPr>
          <a:xfrm>
            <a:off x="4506277" y="3986291"/>
            <a:ext cx="254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否</a:t>
            </a:r>
            <a:endParaRPr sz="1800">
              <a:latin typeface="宋体"/>
              <a:cs typeface="宋体"/>
            </a:endParaRPr>
          </a:p>
        </p:txBody>
      </p:sp>
      <p:sp>
        <p:nvSpPr>
          <p:cNvPr id="13" name="object 13"/>
          <p:cNvSpPr txBox="1"/>
          <p:nvPr/>
        </p:nvSpPr>
        <p:spPr>
          <a:xfrm>
            <a:off x="5442902" y="3986291"/>
            <a:ext cx="254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是</a:t>
            </a:r>
            <a:endParaRPr sz="1800">
              <a:latin typeface="宋体"/>
              <a:cs typeface="宋体"/>
            </a:endParaRPr>
          </a:p>
        </p:txBody>
      </p:sp>
      <p:sp>
        <p:nvSpPr>
          <p:cNvPr id="14" name="object 14"/>
          <p:cNvSpPr txBox="1"/>
          <p:nvPr/>
        </p:nvSpPr>
        <p:spPr>
          <a:xfrm>
            <a:off x="7762240" y="3986291"/>
            <a:ext cx="254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优</a:t>
            </a:r>
            <a:endParaRPr sz="1800">
              <a:latin typeface="宋体"/>
              <a:cs typeface="宋体"/>
            </a:endParaRPr>
          </a:p>
        </p:txBody>
      </p:sp>
      <p:sp>
        <p:nvSpPr>
          <p:cNvPr id="15" name="object 15"/>
          <p:cNvSpPr txBox="1"/>
          <p:nvPr/>
        </p:nvSpPr>
        <p:spPr>
          <a:xfrm>
            <a:off x="8554402" y="3986291"/>
            <a:ext cx="2540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良</a:t>
            </a:r>
            <a:endParaRPr sz="1800">
              <a:latin typeface="宋体"/>
              <a:cs typeface="宋体"/>
            </a:endParaRPr>
          </a:p>
        </p:txBody>
      </p:sp>
      <p:sp>
        <p:nvSpPr>
          <p:cNvPr id="16" name="object 16"/>
          <p:cNvSpPr txBox="1"/>
          <p:nvPr/>
        </p:nvSpPr>
        <p:spPr>
          <a:xfrm>
            <a:off x="5515927" y="4967366"/>
            <a:ext cx="254000" cy="254000"/>
          </a:xfrm>
          <a:prstGeom prst="rect">
            <a:avLst/>
          </a:prstGeom>
        </p:spPr>
        <p:txBody>
          <a:bodyPr vert="horz" wrap="square" lIns="0" tIns="0" rIns="0" bIns="0" rtlCol="0">
            <a:spAutoFit/>
          </a:bodyPr>
          <a:lstStyle/>
          <a:p>
            <a:pPr marL="12700">
              <a:lnSpc>
                <a:spcPts val="2155"/>
              </a:lnSpc>
            </a:pPr>
            <a:r>
              <a:rPr sz="1800" dirty="0">
                <a:solidFill>
                  <a:srgbClr val="FFFFFF"/>
                </a:solidFill>
                <a:latin typeface="宋体"/>
                <a:cs typeface="宋体"/>
              </a:rPr>
              <a:t>买</a:t>
            </a:r>
            <a:endParaRPr sz="1800">
              <a:latin typeface="宋体"/>
              <a:cs typeface="宋体"/>
            </a:endParaRPr>
          </a:p>
        </p:txBody>
      </p:sp>
      <p:sp>
        <p:nvSpPr>
          <p:cNvPr id="17" name="object 17"/>
          <p:cNvSpPr txBox="1"/>
          <p:nvPr/>
        </p:nvSpPr>
        <p:spPr>
          <a:xfrm>
            <a:off x="4363046" y="4967366"/>
            <a:ext cx="482600" cy="254000"/>
          </a:xfrm>
          <a:prstGeom prst="rect">
            <a:avLst/>
          </a:prstGeom>
        </p:spPr>
        <p:txBody>
          <a:bodyPr vert="horz" wrap="square" lIns="0" tIns="0" rIns="0" bIns="0" rtlCol="0">
            <a:spAutoFit/>
          </a:bodyPr>
          <a:lstStyle/>
          <a:p>
            <a:pPr marL="12700">
              <a:lnSpc>
                <a:spcPts val="2155"/>
              </a:lnSpc>
            </a:pPr>
            <a:r>
              <a:rPr sz="1800" dirty="0">
                <a:solidFill>
                  <a:srgbClr val="FFFFFF"/>
                </a:solidFill>
                <a:latin typeface="宋体"/>
                <a:cs typeface="宋体"/>
              </a:rPr>
              <a:t>不买</a:t>
            </a:r>
            <a:endParaRPr sz="1800">
              <a:latin typeface="宋体"/>
              <a:cs typeface="宋体"/>
            </a:endParaRPr>
          </a:p>
        </p:txBody>
      </p:sp>
      <p:sp>
        <p:nvSpPr>
          <p:cNvPr id="18" name="object 18"/>
          <p:cNvSpPr txBox="1"/>
          <p:nvPr/>
        </p:nvSpPr>
        <p:spPr>
          <a:xfrm>
            <a:off x="7386002" y="5210254"/>
            <a:ext cx="482600" cy="528320"/>
          </a:xfrm>
          <a:prstGeom prst="rect">
            <a:avLst/>
          </a:prstGeom>
        </p:spPr>
        <p:txBody>
          <a:bodyPr vert="horz" wrap="square" lIns="0" tIns="0" rIns="0" bIns="0" rtlCol="0">
            <a:spAutoFit/>
          </a:bodyPr>
          <a:lstStyle/>
          <a:p>
            <a:pPr marL="12700" marR="5080">
              <a:lnSpc>
                <a:spcPct val="100000"/>
              </a:lnSpc>
            </a:pPr>
            <a:r>
              <a:rPr sz="1800" dirty="0">
                <a:latin typeface="宋体"/>
                <a:cs typeface="宋体"/>
              </a:rPr>
              <a:t>买</a:t>
            </a:r>
            <a:r>
              <a:rPr sz="1800" spc="-10" dirty="0">
                <a:latin typeface="Constantia"/>
                <a:cs typeface="Constantia"/>
              </a:rPr>
              <a:t>/ </a:t>
            </a:r>
            <a:r>
              <a:rPr sz="1800" spc="-10" dirty="0">
                <a:latin typeface="宋体"/>
                <a:cs typeface="宋体"/>
              </a:rPr>
              <a:t>不买</a:t>
            </a:r>
            <a:endParaRPr sz="1800">
              <a:latin typeface="宋体"/>
              <a:cs typeface="宋体"/>
            </a:endParaRPr>
          </a:p>
        </p:txBody>
      </p:sp>
      <p:sp>
        <p:nvSpPr>
          <p:cNvPr id="19" name="object 19"/>
          <p:cNvSpPr txBox="1"/>
          <p:nvPr/>
        </p:nvSpPr>
        <p:spPr>
          <a:xfrm>
            <a:off x="8397240" y="5111829"/>
            <a:ext cx="254000" cy="254000"/>
          </a:xfrm>
          <a:prstGeom prst="rect">
            <a:avLst/>
          </a:prstGeom>
        </p:spPr>
        <p:txBody>
          <a:bodyPr vert="horz" wrap="square" lIns="0" tIns="0" rIns="0" bIns="0" rtlCol="0">
            <a:spAutoFit/>
          </a:bodyPr>
          <a:lstStyle/>
          <a:p>
            <a:pPr marL="12700">
              <a:lnSpc>
                <a:spcPts val="2155"/>
              </a:lnSpc>
            </a:pPr>
            <a:r>
              <a:rPr sz="1800" dirty="0">
                <a:solidFill>
                  <a:srgbClr val="FFFFFF"/>
                </a:solidFill>
                <a:latin typeface="宋体"/>
                <a:cs typeface="宋体"/>
              </a:rPr>
              <a:t>买</a:t>
            </a:r>
            <a:endParaRPr sz="1800">
              <a:latin typeface="宋体"/>
              <a:cs typeface="宋体"/>
            </a:endParaRPr>
          </a:p>
        </p:txBody>
      </p:sp>
      <p:sp>
        <p:nvSpPr>
          <p:cNvPr id="20" name="object 20"/>
          <p:cNvSpPr txBox="1"/>
          <p:nvPr/>
        </p:nvSpPr>
        <p:spPr>
          <a:xfrm>
            <a:off x="8322627" y="5688091"/>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叶子</a:t>
            </a:r>
            <a:endParaRPr sz="1800">
              <a:latin typeface="宋体"/>
              <a:cs typeface="宋体"/>
            </a:endParaRPr>
          </a:p>
        </p:txBody>
      </p:sp>
      <p:sp>
        <p:nvSpPr>
          <p:cNvPr id="21" name="object 21"/>
          <p:cNvSpPr txBox="1"/>
          <p:nvPr/>
        </p:nvSpPr>
        <p:spPr>
          <a:xfrm>
            <a:off x="5369877" y="556902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叶子</a:t>
            </a:r>
            <a:endParaRPr sz="1800">
              <a:latin typeface="宋体"/>
              <a:cs typeface="宋体"/>
            </a:endParaRPr>
          </a:p>
        </p:txBody>
      </p:sp>
      <p:sp>
        <p:nvSpPr>
          <p:cNvPr id="22" name="object 22"/>
          <p:cNvSpPr txBox="1"/>
          <p:nvPr/>
        </p:nvSpPr>
        <p:spPr>
          <a:xfrm>
            <a:off x="4361815" y="5569029"/>
            <a:ext cx="482600" cy="254000"/>
          </a:xfrm>
          <a:prstGeom prst="rect">
            <a:avLst/>
          </a:prstGeom>
        </p:spPr>
        <p:txBody>
          <a:bodyPr vert="horz" wrap="square" lIns="0" tIns="0" rIns="0" bIns="0" rtlCol="0">
            <a:spAutoFit/>
          </a:bodyPr>
          <a:lstStyle/>
          <a:p>
            <a:pPr marL="12700">
              <a:lnSpc>
                <a:spcPts val="2155"/>
              </a:lnSpc>
            </a:pPr>
            <a:r>
              <a:rPr sz="1800" dirty="0">
                <a:latin typeface="宋体"/>
                <a:cs typeface="宋体"/>
              </a:rPr>
              <a:t>叶子</a:t>
            </a:r>
            <a:endParaRPr sz="1800">
              <a:latin typeface="宋体"/>
              <a:cs typeface="宋体"/>
            </a:endParaRPr>
          </a:p>
        </p:txBody>
      </p:sp>
      <p:graphicFrame>
        <p:nvGraphicFramePr>
          <p:cNvPr id="2" name="object 2"/>
          <p:cNvGraphicFramePr>
            <a:graphicFrameLocks noGrp="1"/>
          </p:cNvGraphicFramePr>
          <p:nvPr/>
        </p:nvGraphicFramePr>
        <p:xfrm>
          <a:off x="93027" y="750252"/>
          <a:ext cx="4032247" cy="5273038"/>
        </p:xfrm>
        <a:graphic>
          <a:graphicData uri="http://schemas.openxmlformats.org/drawingml/2006/table">
            <a:tbl>
              <a:tblPr firstRow="1" bandRow="1">
                <a:tableStyleId>{2D5ABB26-0587-4C30-8999-92F81FD0307C}</a:tableStyleId>
              </a:tblPr>
              <a:tblGrid>
                <a:gridCol w="455930"/>
                <a:gridCol w="496569"/>
                <a:gridCol w="544830"/>
                <a:gridCol w="544194"/>
                <a:gridCol w="614679"/>
                <a:gridCol w="1376045"/>
              </a:tblGrid>
              <a:tr h="518160">
                <a:tc>
                  <a:txBody>
                    <a:bodyPr/>
                    <a:lstStyle/>
                    <a:p>
                      <a:pPr marL="76200" marR="172085">
                        <a:lnSpc>
                          <a:spcPct val="100000"/>
                        </a:lnSpc>
                      </a:pPr>
                      <a:r>
                        <a:rPr sz="1400" dirty="0">
                          <a:solidFill>
                            <a:srgbClr val="FFFFFF"/>
                          </a:solidFill>
                          <a:latin typeface="宋体"/>
                          <a:cs typeface="宋体"/>
                        </a:rPr>
                        <a:t>计 数</a:t>
                      </a:r>
                      <a:endParaRPr sz="14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212725">
                        <a:lnSpc>
                          <a:spcPct val="100000"/>
                        </a:lnSpc>
                      </a:pPr>
                      <a:r>
                        <a:rPr sz="1400" dirty="0">
                          <a:solidFill>
                            <a:srgbClr val="FFFFFF"/>
                          </a:solidFill>
                          <a:latin typeface="宋体"/>
                          <a:cs typeface="宋体"/>
                        </a:rPr>
                        <a:t>年 龄</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400" spc="-5" dirty="0">
                          <a:solidFill>
                            <a:srgbClr val="FFFFFF"/>
                          </a:solidFill>
                          <a:latin typeface="宋体"/>
                          <a:cs typeface="宋体"/>
                        </a:rPr>
                        <a:t>收</a:t>
                      </a:r>
                      <a:r>
                        <a:rPr sz="1400" dirty="0">
                          <a:solidFill>
                            <a:srgbClr val="FFFFFF"/>
                          </a:solidFill>
                          <a:latin typeface="宋体"/>
                          <a:cs typeface="宋体"/>
                        </a:rPr>
                        <a:t>入</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学</a:t>
                      </a:r>
                      <a:r>
                        <a:rPr sz="1400" dirty="0">
                          <a:solidFill>
                            <a:srgbClr val="FFFFFF"/>
                          </a:solidFill>
                          <a:latin typeface="宋体"/>
                          <a:cs typeface="宋体"/>
                        </a:rPr>
                        <a:t>生</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400" spc="-5" dirty="0">
                          <a:solidFill>
                            <a:srgbClr val="FFFFFF"/>
                          </a:solidFill>
                          <a:latin typeface="宋体"/>
                          <a:cs typeface="宋体"/>
                        </a:rPr>
                        <a:t>信</a:t>
                      </a:r>
                      <a:r>
                        <a:rPr sz="1400" dirty="0">
                          <a:solidFill>
                            <a:srgbClr val="FFFFFF"/>
                          </a:solidFill>
                          <a:latin typeface="宋体"/>
                          <a:cs typeface="宋体"/>
                        </a:rPr>
                        <a:t>誉</a:t>
                      </a:r>
                      <a:endParaRPr sz="14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187960">
                        <a:lnSpc>
                          <a:spcPct val="100000"/>
                        </a:lnSpc>
                      </a:pPr>
                      <a:r>
                        <a:rPr sz="1400" b="1" spc="5" dirty="0">
                          <a:solidFill>
                            <a:srgbClr val="FFFFFF"/>
                          </a:solidFill>
                          <a:latin typeface="宋体"/>
                          <a:cs typeface="宋体"/>
                        </a:rPr>
                        <a:t>归类：买计</a:t>
                      </a:r>
                      <a:r>
                        <a:rPr sz="1400" b="1" dirty="0">
                          <a:solidFill>
                            <a:srgbClr val="FFFFFF"/>
                          </a:solidFill>
                          <a:latin typeface="宋体"/>
                          <a:cs typeface="宋体"/>
                        </a:rPr>
                        <a:t>算 </a:t>
                      </a:r>
                      <a:r>
                        <a:rPr sz="1400" b="1" spc="5" dirty="0">
                          <a:solidFill>
                            <a:srgbClr val="FFFFFF"/>
                          </a:solidFill>
                          <a:latin typeface="宋体"/>
                          <a:cs typeface="宋体"/>
                        </a:rPr>
                        <a:t>机</a:t>
                      </a:r>
                      <a:r>
                        <a:rPr sz="1400" b="1" dirty="0">
                          <a:solidFill>
                            <a:srgbClr val="FFFFFF"/>
                          </a:solidFill>
                          <a:latin typeface="宋体"/>
                          <a:cs typeface="宋体"/>
                        </a:rPr>
                        <a:t>？</a:t>
                      </a:r>
                      <a:endParaRPr sz="14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9404">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12</a:t>
                      </a:r>
                      <a:r>
                        <a:rPr sz="1400" dirty="0">
                          <a:latin typeface="宋体"/>
                          <a:cs typeface="宋体"/>
                        </a:rPr>
                        <a:t>8</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0</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048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9405">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12</a:t>
                      </a:r>
                      <a:r>
                        <a:rPr sz="1400" dirty="0">
                          <a:latin typeface="宋体"/>
                          <a:cs typeface="宋体"/>
                        </a:rPr>
                        <a:t>8</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低</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4</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青</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8769">
                <a:tc>
                  <a:txBody>
                    <a:bodyPr/>
                    <a:lstStyle/>
                    <a:p>
                      <a:pPr marL="76200">
                        <a:lnSpc>
                          <a:spcPct val="100000"/>
                        </a:lnSpc>
                      </a:pPr>
                      <a:r>
                        <a:rPr sz="1400" spc="-5" dirty="0">
                          <a:latin typeface="宋体"/>
                          <a:cs typeface="宋体"/>
                        </a:rPr>
                        <a:t>3</a:t>
                      </a:r>
                      <a:r>
                        <a:rPr sz="1400" dirty="0">
                          <a:latin typeface="宋体"/>
                          <a:cs typeface="宋体"/>
                        </a:rPr>
                        <a:t>2</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良</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6</a:t>
                      </a:r>
                      <a:r>
                        <a:rPr sz="1400" dirty="0">
                          <a:latin typeface="宋体"/>
                          <a:cs typeface="宋体"/>
                        </a:rPr>
                        <a:t>3</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400" spc="-5" dirty="0">
                          <a:latin typeface="宋体"/>
                          <a:cs typeface="宋体"/>
                        </a:rPr>
                        <a:t>不</a:t>
                      </a: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17500">
                <a:tc>
                  <a:txBody>
                    <a:bodyPr/>
                    <a:lstStyle/>
                    <a:p>
                      <a:pPr marL="76200">
                        <a:lnSpc>
                          <a:spcPct val="100000"/>
                        </a:lnSpc>
                      </a:pPr>
                      <a:r>
                        <a:rPr sz="1400" spc="-5" dirty="0">
                          <a:latin typeface="宋体"/>
                          <a:cs typeface="宋体"/>
                        </a:rPr>
                        <a:t>1</a:t>
                      </a:r>
                      <a:r>
                        <a:rPr sz="1400" dirty="0">
                          <a:latin typeface="宋体"/>
                          <a:cs typeface="宋体"/>
                        </a:rPr>
                        <a:t> </a:t>
                      </a:r>
                      <a:endParaRPr sz="14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老</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中</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否</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3820">
                        <a:lnSpc>
                          <a:spcPct val="100000"/>
                        </a:lnSpc>
                      </a:pPr>
                      <a:r>
                        <a:rPr sz="1400" dirty="0">
                          <a:latin typeface="宋体"/>
                          <a:cs typeface="宋体"/>
                        </a:rPr>
                        <a:t>优</a:t>
                      </a:r>
                      <a:endParaRPr sz="14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solidFill>
                      <a:srgbClr val="B4B6AF"/>
                    </a:solidFill>
                  </a:tcPr>
                </a:tc>
                <a:tc>
                  <a:txBody>
                    <a:bodyPr/>
                    <a:lstStyle/>
                    <a:p>
                      <a:pPr marL="84455">
                        <a:lnSpc>
                          <a:spcPct val="100000"/>
                        </a:lnSpc>
                      </a:pPr>
                      <a:r>
                        <a:rPr sz="1400" dirty="0">
                          <a:latin typeface="宋体"/>
                          <a:cs typeface="宋体"/>
                        </a:rPr>
                        <a:t>买</a:t>
                      </a:r>
                      <a:endParaRPr sz="14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solidFill>
                      <a:srgbClr val="B4B6AF"/>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7645">
              <a:lnSpc>
                <a:spcPct val="100000"/>
              </a:lnSpc>
            </a:pPr>
            <a:r>
              <a:rPr sz="5400" dirty="0">
                <a:latin typeface="微软雅黑"/>
                <a:cs typeface="微软雅黑"/>
              </a:rPr>
              <a:t>决策树</a:t>
            </a:r>
            <a:r>
              <a:rPr sz="5400" spc="-15" dirty="0"/>
              <a:t>I</a:t>
            </a:r>
            <a:r>
              <a:rPr sz="5400" spc="-5" dirty="0"/>
              <a:t>D</a:t>
            </a:r>
            <a:r>
              <a:rPr sz="5400" spc="-35" dirty="0"/>
              <a:t>3</a:t>
            </a:r>
            <a:r>
              <a:rPr sz="5400" dirty="0">
                <a:latin typeface="微软雅黑"/>
                <a:cs typeface="微软雅黑"/>
              </a:rPr>
              <a:t>算法</a:t>
            </a:r>
            <a:r>
              <a:rPr sz="5400" dirty="0"/>
              <a:t>-</a:t>
            </a:r>
            <a:r>
              <a:rPr sz="5400" dirty="0">
                <a:latin typeface="微软雅黑"/>
                <a:cs typeface="微软雅黑"/>
              </a:rPr>
              <a:t>流程</a:t>
            </a:r>
            <a:endParaRPr sz="5400">
              <a:latin typeface="微软雅黑"/>
              <a:cs typeface="微软雅黑"/>
            </a:endParaRPr>
          </a:p>
        </p:txBody>
      </p:sp>
      <p:sp>
        <p:nvSpPr>
          <p:cNvPr id="3" name="object 3"/>
          <p:cNvSpPr txBox="1"/>
          <p:nvPr/>
        </p:nvSpPr>
        <p:spPr>
          <a:xfrm>
            <a:off x="402272" y="1556219"/>
            <a:ext cx="8208645" cy="4671695"/>
          </a:xfrm>
          <a:prstGeom prst="rect">
            <a:avLst/>
          </a:prstGeom>
        </p:spPr>
        <p:txBody>
          <a:bodyPr vert="horz" wrap="square" lIns="0" tIns="0" rIns="0" bIns="0" rtlCol="0">
            <a:spAutoFit/>
          </a:bodyPr>
          <a:lstStyle/>
          <a:p>
            <a:pPr marL="12700">
              <a:lnSpc>
                <a:spcPct val="100000"/>
              </a:lnSpc>
            </a:pPr>
            <a:r>
              <a:rPr sz="2300" spc="-5" dirty="0">
                <a:solidFill>
                  <a:srgbClr val="33BC55"/>
                </a:solidFill>
                <a:latin typeface="Arial"/>
                <a:cs typeface="Arial"/>
              </a:rPr>
              <a:t></a:t>
            </a:r>
            <a:r>
              <a:rPr sz="2400" spc="-10" dirty="0">
                <a:latin typeface="Constantia"/>
                <a:cs typeface="Constantia"/>
              </a:rPr>
              <a:t>1</a:t>
            </a:r>
            <a:r>
              <a:rPr sz="2400" spc="-5" dirty="0">
                <a:latin typeface="Constantia"/>
                <a:cs typeface="Constantia"/>
              </a:rPr>
              <a:t> </a:t>
            </a:r>
            <a:r>
              <a:rPr sz="2400" dirty="0">
                <a:latin typeface="宋体"/>
                <a:cs typeface="宋体"/>
              </a:rPr>
              <a:t>决定分类属性；</a:t>
            </a:r>
            <a:endParaRPr sz="2400">
              <a:latin typeface="宋体"/>
              <a:cs typeface="宋体"/>
            </a:endParaRPr>
          </a:p>
          <a:p>
            <a:pPr marL="12700">
              <a:lnSpc>
                <a:spcPct val="100000"/>
              </a:lnSpc>
              <a:spcBef>
                <a:spcPts val="575"/>
              </a:spcBef>
            </a:pPr>
            <a:r>
              <a:rPr sz="2300" spc="-5" dirty="0">
                <a:solidFill>
                  <a:srgbClr val="33BC55"/>
                </a:solidFill>
                <a:latin typeface="Arial"/>
                <a:cs typeface="Arial"/>
              </a:rPr>
              <a:t></a:t>
            </a:r>
            <a:r>
              <a:rPr sz="2400" dirty="0">
                <a:latin typeface="Constantia"/>
                <a:cs typeface="Constantia"/>
              </a:rPr>
              <a:t>2 </a:t>
            </a:r>
            <a:r>
              <a:rPr sz="2400" dirty="0">
                <a:latin typeface="宋体"/>
                <a:cs typeface="宋体"/>
              </a:rPr>
              <a:t>对目前的数据表，建立一个节点</a:t>
            </a:r>
            <a:r>
              <a:rPr sz="2400" dirty="0">
                <a:latin typeface="Constantia"/>
                <a:cs typeface="Constantia"/>
              </a:rPr>
              <a:t>N</a:t>
            </a:r>
            <a:endParaRPr sz="2400">
              <a:latin typeface="Constantia"/>
              <a:cs typeface="Constantia"/>
            </a:endParaRPr>
          </a:p>
          <a:p>
            <a:pPr marL="287020" marR="137795" indent="-274320">
              <a:lnSpc>
                <a:spcPct val="100000"/>
              </a:lnSpc>
              <a:spcBef>
                <a:spcPts val="575"/>
              </a:spcBef>
            </a:pPr>
            <a:r>
              <a:rPr sz="2300" spc="-5" dirty="0">
                <a:solidFill>
                  <a:srgbClr val="33BC55"/>
                </a:solidFill>
                <a:latin typeface="Arial"/>
                <a:cs typeface="Arial"/>
              </a:rPr>
              <a:t></a:t>
            </a:r>
            <a:r>
              <a:rPr sz="2400" spc="-15" dirty="0">
                <a:latin typeface="Constantia"/>
                <a:cs typeface="Constantia"/>
              </a:rPr>
              <a:t>3</a:t>
            </a:r>
            <a:r>
              <a:rPr sz="2400" spc="-5" dirty="0">
                <a:latin typeface="Constantia"/>
                <a:cs typeface="Constantia"/>
              </a:rPr>
              <a:t> </a:t>
            </a:r>
            <a:r>
              <a:rPr sz="2400" dirty="0">
                <a:latin typeface="宋体"/>
                <a:cs typeface="宋体"/>
              </a:rPr>
              <a:t>如果数据库中的数据都属于同一个类，</a:t>
            </a:r>
            <a:r>
              <a:rPr sz="2400" dirty="0">
                <a:latin typeface="Constantia"/>
                <a:cs typeface="Constantia"/>
              </a:rPr>
              <a:t>N</a:t>
            </a:r>
            <a:r>
              <a:rPr sz="2400" dirty="0">
                <a:latin typeface="宋体"/>
                <a:cs typeface="宋体"/>
              </a:rPr>
              <a:t>就是树叶，在树 叶上标出所属的类</a:t>
            </a:r>
            <a:endParaRPr sz="2400">
              <a:latin typeface="宋体"/>
              <a:cs typeface="宋体"/>
            </a:endParaRPr>
          </a:p>
          <a:p>
            <a:pPr marL="287020" marR="114935" indent="-274320">
              <a:lnSpc>
                <a:spcPct val="100000"/>
              </a:lnSpc>
              <a:spcBef>
                <a:spcPts val="575"/>
              </a:spcBef>
            </a:pPr>
            <a:r>
              <a:rPr sz="2300" spc="-5" dirty="0">
                <a:solidFill>
                  <a:srgbClr val="33BC55"/>
                </a:solidFill>
                <a:latin typeface="Arial"/>
                <a:cs typeface="Arial"/>
              </a:rPr>
              <a:t></a:t>
            </a:r>
            <a:r>
              <a:rPr sz="2400" spc="-15" dirty="0">
                <a:latin typeface="Constantia"/>
                <a:cs typeface="Constantia"/>
              </a:rPr>
              <a:t>4</a:t>
            </a:r>
            <a:r>
              <a:rPr sz="2400" dirty="0">
                <a:latin typeface="Constantia"/>
                <a:cs typeface="Constantia"/>
              </a:rPr>
              <a:t> </a:t>
            </a:r>
            <a:r>
              <a:rPr sz="2400" dirty="0">
                <a:latin typeface="宋体"/>
                <a:cs typeface="宋体"/>
              </a:rPr>
              <a:t>如果数据表中没有其他属性可以考虑，则</a:t>
            </a:r>
            <a:r>
              <a:rPr sz="2400" dirty="0">
                <a:latin typeface="Constantia"/>
                <a:cs typeface="Constantia"/>
              </a:rPr>
              <a:t>N</a:t>
            </a:r>
            <a:r>
              <a:rPr sz="2400" dirty="0">
                <a:latin typeface="宋体"/>
                <a:cs typeface="宋体"/>
              </a:rPr>
              <a:t>也是树叶，按 照少数服从多数的原则在树叶上标出所属类别</a:t>
            </a:r>
            <a:endParaRPr sz="2400">
              <a:latin typeface="宋体"/>
              <a:cs typeface="宋体"/>
            </a:endParaRPr>
          </a:p>
          <a:p>
            <a:pPr marL="287020" marR="41910" indent="-274320">
              <a:lnSpc>
                <a:spcPct val="100000"/>
              </a:lnSpc>
              <a:spcBef>
                <a:spcPts val="575"/>
              </a:spcBef>
            </a:pPr>
            <a:r>
              <a:rPr sz="2300" spc="-5" dirty="0">
                <a:solidFill>
                  <a:srgbClr val="33BC55"/>
                </a:solidFill>
                <a:latin typeface="Arial"/>
                <a:cs typeface="Arial"/>
              </a:rPr>
              <a:t></a:t>
            </a:r>
            <a:r>
              <a:rPr sz="2400" spc="-15" dirty="0">
                <a:latin typeface="Constantia"/>
                <a:cs typeface="Constantia"/>
              </a:rPr>
              <a:t>5</a:t>
            </a:r>
            <a:r>
              <a:rPr sz="2400" spc="-5" dirty="0">
                <a:latin typeface="Constantia"/>
                <a:cs typeface="Constantia"/>
              </a:rPr>
              <a:t> </a:t>
            </a:r>
            <a:r>
              <a:rPr sz="2400" dirty="0">
                <a:latin typeface="宋体"/>
                <a:cs typeface="宋体"/>
              </a:rPr>
              <a:t>否则，根据平均信息期望值</a:t>
            </a:r>
            <a:r>
              <a:rPr sz="2400" spc="-15" dirty="0">
                <a:latin typeface="Constantia"/>
                <a:cs typeface="Constantia"/>
              </a:rPr>
              <a:t>E</a:t>
            </a:r>
            <a:r>
              <a:rPr sz="2400" dirty="0">
                <a:latin typeface="宋体"/>
                <a:cs typeface="宋体"/>
              </a:rPr>
              <a:t>或</a:t>
            </a:r>
            <a:r>
              <a:rPr sz="2400" spc="-20" dirty="0">
                <a:latin typeface="Constantia"/>
                <a:cs typeface="Constantia"/>
              </a:rPr>
              <a:t>G</a:t>
            </a:r>
            <a:r>
              <a:rPr sz="2400" dirty="0">
                <a:latin typeface="Constantia"/>
                <a:cs typeface="Constantia"/>
              </a:rPr>
              <a:t>A</a:t>
            </a:r>
            <a:r>
              <a:rPr sz="2400" spc="-10" dirty="0">
                <a:latin typeface="Constantia"/>
                <a:cs typeface="Constantia"/>
              </a:rPr>
              <a:t>I</a:t>
            </a:r>
            <a:r>
              <a:rPr sz="2400" dirty="0">
                <a:latin typeface="Constantia"/>
                <a:cs typeface="Constantia"/>
              </a:rPr>
              <a:t>N</a:t>
            </a:r>
            <a:r>
              <a:rPr sz="2400" dirty="0">
                <a:latin typeface="宋体"/>
                <a:cs typeface="宋体"/>
              </a:rPr>
              <a:t>值选出一个最佳属性 作为节点</a:t>
            </a:r>
            <a:r>
              <a:rPr sz="2400" dirty="0">
                <a:latin typeface="Constantia"/>
                <a:cs typeface="Constantia"/>
              </a:rPr>
              <a:t>N</a:t>
            </a:r>
            <a:r>
              <a:rPr sz="2400" dirty="0">
                <a:latin typeface="宋体"/>
                <a:cs typeface="宋体"/>
              </a:rPr>
              <a:t>的测试属性</a:t>
            </a:r>
            <a:endParaRPr sz="2400">
              <a:latin typeface="宋体"/>
              <a:cs typeface="宋体"/>
            </a:endParaRPr>
          </a:p>
          <a:p>
            <a:pPr marL="12700">
              <a:lnSpc>
                <a:spcPct val="100000"/>
              </a:lnSpc>
              <a:spcBef>
                <a:spcPts val="575"/>
              </a:spcBef>
            </a:pPr>
            <a:r>
              <a:rPr sz="2300" spc="-5" dirty="0">
                <a:solidFill>
                  <a:srgbClr val="33BC55"/>
                </a:solidFill>
                <a:latin typeface="Arial"/>
                <a:cs typeface="Arial"/>
              </a:rPr>
              <a:t></a:t>
            </a:r>
            <a:r>
              <a:rPr sz="2400" dirty="0">
                <a:latin typeface="Constantia"/>
                <a:cs typeface="Constantia"/>
              </a:rPr>
              <a:t>6</a:t>
            </a:r>
            <a:r>
              <a:rPr sz="2400" spc="-5" dirty="0">
                <a:latin typeface="Constantia"/>
                <a:cs typeface="Constantia"/>
              </a:rPr>
              <a:t> </a:t>
            </a:r>
            <a:r>
              <a:rPr sz="2400" dirty="0">
                <a:latin typeface="宋体"/>
                <a:cs typeface="宋体"/>
              </a:rPr>
              <a:t>节点属性选定后，对于该属性中的每个值：</a:t>
            </a:r>
            <a:endParaRPr sz="2400">
              <a:latin typeface="宋体"/>
              <a:cs typeface="宋体"/>
            </a:endParaRPr>
          </a:p>
          <a:p>
            <a:pPr marL="652780" marR="5080" indent="-247015" algn="just">
              <a:lnSpc>
                <a:spcPct val="100000"/>
              </a:lnSpc>
              <a:spcBef>
                <a:spcPts val="535"/>
              </a:spcBef>
            </a:pPr>
            <a:r>
              <a:rPr sz="1900" spc="30" dirty="0">
                <a:solidFill>
                  <a:srgbClr val="50742E"/>
                </a:solidFill>
                <a:latin typeface="Arial"/>
                <a:cs typeface="Arial"/>
              </a:rPr>
              <a:t></a:t>
            </a:r>
            <a:r>
              <a:rPr sz="2200" spc="-20" dirty="0">
                <a:latin typeface="宋体"/>
                <a:cs typeface="宋体"/>
              </a:rPr>
              <a:t>从</a:t>
            </a:r>
            <a:r>
              <a:rPr sz="2200" spc="-15" dirty="0">
                <a:latin typeface="Constantia"/>
                <a:cs typeface="Constantia"/>
              </a:rPr>
              <a:t>N</a:t>
            </a:r>
            <a:r>
              <a:rPr sz="2200" spc="-20" dirty="0">
                <a:latin typeface="宋体"/>
                <a:cs typeface="宋体"/>
              </a:rPr>
              <a:t>生成一个分支，并将数据表中与该分支有关的数据收集</a:t>
            </a:r>
            <a:r>
              <a:rPr sz="2200" spc="-25" dirty="0">
                <a:latin typeface="宋体"/>
                <a:cs typeface="宋体"/>
              </a:rPr>
              <a:t>形</a:t>
            </a:r>
            <a:r>
              <a:rPr sz="2200" spc="-15" dirty="0">
                <a:latin typeface="宋体"/>
                <a:cs typeface="宋体"/>
              </a:rPr>
              <a:t> </a:t>
            </a:r>
            <a:r>
              <a:rPr sz="2200" spc="-20" dirty="0">
                <a:latin typeface="宋体"/>
                <a:cs typeface="宋体"/>
              </a:rPr>
              <a:t>成分支节点的数据表，在表中删除节点属性那一栏如果分支</a:t>
            </a:r>
            <a:r>
              <a:rPr sz="2200" spc="-25" dirty="0">
                <a:latin typeface="宋体"/>
                <a:cs typeface="宋体"/>
              </a:rPr>
              <a:t>数</a:t>
            </a:r>
            <a:r>
              <a:rPr sz="2200" spc="-15" dirty="0">
                <a:latin typeface="宋体"/>
                <a:cs typeface="宋体"/>
              </a:rPr>
              <a:t> </a:t>
            </a:r>
            <a:r>
              <a:rPr sz="2200" spc="-20" dirty="0">
                <a:latin typeface="宋体"/>
                <a:cs typeface="宋体"/>
              </a:rPr>
              <a:t>据表非空，则运用以上算法从该节点建立子树</a:t>
            </a:r>
            <a:r>
              <a:rPr sz="2200" spc="-25" dirty="0">
                <a:latin typeface="宋体"/>
                <a:cs typeface="宋体"/>
              </a:rPr>
              <a:t>。</a:t>
            </a:r>
            <a:endParaRPr sz="2200">
              <a:latin typeface="宋体"/>
              <a:cs typeface="宋体"/>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58577" y="1911598"/>
            <a:ext cx="788035" cy="254635"/>
          </a:xfrm>
          <a:prstGeom prst="rect">
            <a:avLst/>
          </a:prstGeom>
        </p:spPr>
        <p:txBody>
          <a:bodyPr vert="horz" wrap="square" lIns="0" tIns="0" rIns="0" bIns="0" rtlCol="0">
            <a:spAutoFit/>
          </a:bodyPr>
          <a:lstStyle/>
          <a:p>
            <a:pPr marL="12700">
              <a:lnSpc>
                <a:spcPts val="2280"/>
              </a:lnSpc>
            </a:pPr>
            <a:r>
              <a:rPr sz="2000" spc="-5" dirty="0">
                <a:solidFill>
                  <a:srgbClr val="C00000"/>
                </a:solidFill>
                <a:latin typeface="宋体"/>
                <a:cs typeface="宋体"/>
              </a:rPr>
              <a:t>原始</a:t>
            </a:r>
            <a:r>
              <a:rPr sz="2000" dirty="0">
                <a:solidFill>
                  <a:srgbClr val="C00000"/>
                </a:solidFill>
                <a:latin typeface="宋体"/>
                <a:cs typeface="宋体"/>
              </a:rPr>
              <a:t>表</a:t>
            </a:r>
            <a:endParaRPr sz="2000">
              <a:latin typeface="宋体"/>
              <a:cs typeface="宋体"/>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07645">
              <a:lnSpc>
                <a:spcPct val="100000"/>
              </a:lnSpc>
            </a:pPr>
            <a:r>
              <a:rPr sz="5400" dirty="0">
                <a:latin typeface="微软雅黑"/>
                <a:cs typeface="微软雅黑"/>
              </a:rPr>
              <a:t>决策树</a:t>
            </a:r>
            <a:r>
              <a:rPr sz="5400" spc="-15" dirty="0"/>
              <a:t>I</a:t>
            </a:r>
            <a:r>
              <a:rPr sz="5400" spc="-5" dirty="0"/>
              <a:t>D</a:t>
            </a:r>
            <a:r>
              <a:rPr sz="5400" spc="-35" dirty="0"/>
              <a:t>3</a:t>
            </a:r>
            <a:r>
              <a:rPr sz="5400" dirty="0">
                <a:latin typeface="微软雅黑"/>
                <a:cs typeface="微软雅黑"/>
              </a:rPr>
              <a:t>算法</a:t>
            </a:r>
            <a:r>
              <a:rPr sz="5400" dirty="0"/>
              <a:t>-</a:t>
            </a:r>
            <a:r>
              <a:rPr sz="5400" dirty="0">
                <a:solidFill>
                  <a:srgbClr val="C00000"/>
                </a:solidFill>
                <a:latin typeface="微软雅黑"/>
                <a:cs typeface="微软雅黑"/>
              </a:rPr>
              <a:t>实际使用</a:t>
            </a:r>
            <a:endParaRPr sz="5400">
              <a:latin typeface="微软雅黑"/>
              <a:cs typeface="微软雅黑"/>
            </a:endParaRPr>
          </a:p>
        </p:txBody>
      </p:sp>
      <p:graphicFrame>
        <p:nvGraphicFramePr>
          <p:cNvPr id="2" name="object 2"/>
          <p:cNvGraphicFramePr>
            <a:graphicFrameLocks noGrp="1"/>
          </p:cNvGraphicFramePr>
          <p:nvPr/>
        </p:nvGraphicFramePr>
        <p:xfrm>
          <a:off x="380365" y="2412364"/>
          <a:ext cx="8153400" cy="3901435"/>
        </p:xfrm>
        <a:graphic>
          <a:graphicData uri="http://schemas.openxmlformats.org/drawingml/2006/table">
            <a:tbl>
              <a:tblPr firstRow="1" bandRow="1">
                <a:tableStyleId>{2D5ABB26-0587-4C30-8999-92F81FD0307C}</a:tableStyleId>
              </a:tblPr>
              <a:tblGrid>
                <a:gridCol w="685800"/>
                <a:gridCol w="609600"/>
                <a:gridCol w="685800"/>
                <a:gridCol w="609600"/>
                <a:gridCol w="685800"/>
                <a:gridCol w="1524000"/>
                <a:gridCol w="1524000"/>
                <a:gridCol w="762000"/>
                <a:gridCol w="1066800"/>
              </a:tblGrid>
              <a:tr h="335279">
                <a:tc>
                  <a:txBody>
                    <a:bodyPr/>
                    <a:lstStyle/>
                    <a:p>
                      <a:pPr marL="76200">
                        <a:lnSpc>
                          <a:spcPct val="100000"/>
                        </a:lnSpc>
                      </a:pPr>
                      <a:r>
                        <a:rPr sz="1600" b="1" spc="15" dirty="0">
                          <a:solidFill>
                            <a:srgbClr val="FFFFFF"/>
                          </a:solidFill>
                          <a:latin typeface="宋体"/>
                          <a:cs typeface="宋体"/>
                        </a:rPr>
                        <a:t>姓</a:t>
                      </a:r>
                      <a:r>
                        <a:rPr sz="1600" b="1" dirty="0">
                          <a:solidFill>
                            <a:srgbClr val="FFFFFF"/>
                          </a:solidFill>
                          <a:latin typeface="宋体"/>
                          <a:cs typeface="宋体"/>
                        </a:rPr>
                        <a:t>名</a:t>
                      </a:r>
                      <a:endParaRPr sz="16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600" b="1" spc="15" dirty="0">
                          <a:solidFill>
                            <a:srgbClr val="FFFFFF"/>
                          </a:solidFill>
                          <a:latin typeface="宋体"/>
                          <a:cs typeface="宋体"/>
                        </a:rPr>
                        <a:t>年</a:t>
                      </a:r>
                      <a:r>
                        <a:rPr sz="1600" b="1" dirty="0">
                          <a:solidFill>
                            <a:srgbClr val="FFFFFF"/>
                          </a:solidFill>
                          <a:latin typeface="宋体"/>
                          <a:cs typeface="宋体"/>
                        </a:rPr>
                        <a:t>龄</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600" b="1" spc="15" dirty="0">
                          <a:solidFill>
                            <a:srgbClr val="FFFFFF"/>
                          </a:solidFill>
                          <a:latin typeface="宋体"/>
                          <a:cs typeface="宋体"/>
                        </a:rPr>
                        <a:t>收</a:t>
                      </a:r>
                      <a:r>
                        <a:rPr sz="1600" b="1" dirty="0">
                          <a:solidFill>
                            <a:srgbClr val="FFFFFF"/>
                          </a:solidFill>
                          <a:latin typeface="宋体"/>
                          <a:cs typeface="宋体"/>
                        </a:rPr>
                        <a:t>入</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600" b="1" spc="15" dirty="0">
                          <a:solidFill>
                            <a:srgbClr val="FFFFFF"/>
                          </a:solidFill>
                          <a:latin typeface="宋体"/>
                          <a:cs typeface="宋体"/>
                        </a:rPr>
                        <a:t>学</a:t>
                      </a:r>
                      <a:r>
                        <a:rPr sz="1600" b="1" dirty="0">
                          <a:solidFill>
                            <a:srgbClr val="FFFFFF"/>
                          </a:solidFill>
                          <a:latin typeface="宋体"/>
                          <a:cs typeface="宋体"/>
                        </a:rPr>
                        <a:t>生</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600" b="1" spc="15" dirty="0">
                          <a:solidFill>
                            <a:srgbClr val="FFFFFF"/>
                          </a:solidFill>
                          <a:latin typeface="宋体"/>
                          <a:cs typeface="宋体"/>
                        </a:rPr>
                        <a:t>信</a:t>
                      </a:r>
                      <a:r>
                        <a:rPr sz="1600" b="1" dirty="0">
                          <a:solidFill>
                            <a:srgbClr val="FFFFFF"/>
                          </a:solidFill>
                          <a:latin typeface="宋体"/>
                          <a:cs typeface="宋体"/>
                        </a:rPr>
                        <a:t>誉</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600" b="1" spc="15" dirty="0">
                          <a:solidFill>
                            <a:srgbClr val="FFFFFF"/>
                          </a:solidFill>
                          <a:latin typeface="宋体"/>
                          <a:cs typeface="宋体"/>
                        </a:rPr>
                        <a:t>电</a:t>
                      </a:r>
                      <a:r>
                        <a:rPr sz="1600" b="1" dirty="0">
                          <a:solidFill>
                            <a:srgbClr val="FFFFFF"/>
                          </a:solidFill>
                          <a:latin typeface="宋体"/>
                          <a:cs typeface="宋体"/>
                        </a:rPr>
                        <a:t>话</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a:lnSpc>
                          <a:spcPct val="100000"/>
                        </a:lnSpc>
                      </a:pPr>
                      <a:r>
                        <a:rPr sz="1600" b="1" spc="15" dirty="0">
                          <a:solidFill>
                            <a:srgbClr val="FFFFFF"/>
                          </a:solidFill>
                          <a:latin typeface="宋体"/>
                          <a:cs typeface="宋体"/>
                        </a:rPr>
                        <a:t>地</a:t>
                      </a:r>
                      <a:r>
                        <a:rPr sz="1600" b="1" dirty="0">
                          <a:solidFill>
                            <a:srgbClr val="FFFFFF"/>
                          </a:solidFill>
                          <a:latin typeface="宋体"/>
                          <a:cs typeface="宋体"/>
                        </a:rPr>
                        <a:t>址</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600" b="1" spc="15" dirty="0">
                          <a:solidFill>
                            <a:srgbClr val="FFFFFF"/>
                          </a:solidFill>
                          <a:latin typeface="宋体"/>
                          <a:cs typeface="宋体"/>
                        </a:rPr>
                        <a:t>邮</a:t>
                      </a:r>
                      <a:r>
                        <a:rPr sz="1600" b="1" dirty="0">
                          <a:solidFill>
                            <a:srgbClr val="FFFFFF"/>
                          </a:solidFill>
                          <a:latin typeface="宋体"/>
                          <a:cs typeface="宋体"/>
                        </a:rPr>
                        <a:t>编</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600" b="1" spc="15" dirty="0">
                          <a:solidFill>
                            <a:srgbClr val="FFFFFF"/>
                          </a:solidFill>
                          <a:latin typeface="宋体"/>
                          <a:cs typeface="宋体"/>
                        </a:rPr>
                        <a:t>买计算</a:t>
                      </a:r>
                      <a:r>
                        <a:rPr sz="1600" b="1" dirty="0">
                          <a:solidFill>
                            <a:srgbClr val="FFFFFF"/>
                          </a:solidFill>
                          <a:latin typeface="宋体"/>
                          <a:cs typeface="宋体"/>
                        </a:rPr>
                        <a:t>机</a:t>
                      </a:r>
                      <a:endParaRPr sz="16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35280">
                <a:tc>
                  <a:txBody>
                    <a:bodyPr/>
                    <a:lstStyle/>
                    <a:p>
                      <a:pPr marL="76200">
                        <a:lnSpc>
                          <a:spcPct val="100000"/>
                        </a:lnSpc>
                      </a:pPr>
                      <a:r>
                        <a:rPr sz="1600" b="1" spc="15" dirty="0">
                          <a:latin typeface="宋体"/>
                          <a:cs typeface="宋体"/>
                        </a:rPr>
                        <a:t>张</a:t>
                      </a:r>
                      <a:r>
                        <a:rPr sz="1600" b="1" dirty="0">
                          <a:latin typeface="宋体"/>
                          <a:cs typeface="宋体"/>
                        </a:rPr>
                        <a:t>三</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23</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4000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281-322-0328</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2714</a:t>
                      </a:r>
                      <a:r>
                        <a:rPr sz="1600" b="1" spc="-90" dirty="0">
                          <a:latin typeface="Times New Roman"/>
                          <a:cs typeface="Times New Roman"/>
                        </a:rPr>
                        <a:t> </a:t>
                      </a:r>
                      <a:r>
                        <a:rPr sz="1600" b="1" spc="-120" dirty="0">
                          <a:latin typeface="Times New Roman"/>
                          <a:cs typeface="Times New Roman"/>
                        </a:rPr>
                        <a:t>A</a:t>
                      </a:r>
                      <a:r>
                        <a:rPr sz="1600" b="1" dirty="0">
                          <a:latin typeface="Times New Roman"/>
                          <a:cs typeface="Times New Roman"/>
                        </a:rPr>
                        <a:t>ve. M</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77388</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b="1" spc="15" dirty="0">
                          <a:latin typeface="宋体"/>
                          <a:cs typeface="宋体"/>
                        </a:rPr>
                        <a:t>李</a:t>
                      </a:r>
                      <a:r>
                        <a:rPr sz="1600" b="1" dirty="0">
                          <a:latin typeface="宋体"/>
                          <a:cs typeface="宋体"/>
                        </a:rPr>
                        <a:t>四</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34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2800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713-239-7830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5606 Holly Cr</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78766</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600" b="1" spc="15" dirty="0">
                          <a:latin typeface="宋体"/>
                          <a:cs typeface="宋体"/>
                        </a:rPr>
                        <a:t>王</a:t>
                      </a:r>
                      <a:r>
                        <a:rPr sz="1600" b="1" dirty="0">
                          <a:latin typeface="宋体"/>
                          <a:cs typeface="宋体"/>
                        </a:rPr>
                        <a:t>二</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1900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281-242-3222</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2000 Bell Blvd.</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70244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spc="15" dirty="0">
                          <a:solidFill>
                            <a:srgbClr val="F800F8"/>
                          </a:solidFill>
                          <a:latin typeface="宋体"/>
                          <a:cs typeface="宋体"/>
                        </a:rPr>
                        <a:t>不</a:t>
                      </a: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579119">
                <a:tc>
                  <a:txBody>
                    <a:bodyPr/>
                    <a:lstStyle/>
                    <a:p>
                      <a:pPr marL="76200">
                        <a:lnSpc>
                          <a:spcPct val="100000"/>
                        </a:lnSpc>
                      </a:pPr>
                      <a:r>
                        <a:rPr sz="1600" b="1" spc="15" dirty="0">
                          <a:latin typeface="宋体"/>
                          <a:cs typeface="宋体"/>
                        </a:rPr>
                        <a:t>赵</a:t>
                      </a:r>
                      <a:r>
                        <a:rPr sz="1600" b="1" dirty="0">
                          <a:latin typeface="宋体"/>
                          <a:cs typeface="宋体"/>
                        </a:rPr>
                        <a:t>五</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18</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900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281-550-0544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marR="599440">
                        <a:lnSpc>
                          <a:spcPct val="100000"/>
                        </a:lnSpc>
                      </a:pPr>
                      <a:r>
                        <a:rPr sz="1600" b="1" dirty="0">
                          <a:latin typeface="Times New Roman"/>
                          <a:cs typeface="Times New Roman"/>
                        </a:rPr>
                        <a:t>100 </a:t>
                      </a:r>
                      <a:r>
                        <a:rPr sz="1600" b="1" spc="5" dirty="0">
                          <a:latin typeface="Times New Roman"/>
                          <a:cs typeface="Times New Roman"/>
                        </a:rPr>
                        <a:t>M</a:t>
                      </a:r>
                      <a:r>
                        <a:rPr sz="1600" b="1" dirty="0">
                          <a:latin typeface="Times New Roman"/>
                          <a:cs typeface="Times New Roman"/>
                        </a:rPr>
                        <a:t>ain St</a:t>
                      </a:r>
                      <a:r>
                        <a:rPr sz="1600" b="1" spc="-30" dirty="0">
                          <a:latin typeface="Times New Roman"/>
                          <a:cs typeface="Times New Roman"/>
                        </a:rPr>
                        <a:t>r</a:t>
                      </a:r>
                      <a:r>
                        <a:rPr sz="1600" b="1" dirty="0">
                          <a:latin typeface="Times New Roman"/>
                          <a:cs typeface="Times New Roman"/>
                        </a:rPr>
                        <a:t>eet</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70244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600" b="1" spc="15" dirty="0">
                          <a:latin typeface="宋体"/>
                          <a:cs typeface="宋体"/>
                        </a:rPr>
                        <a:t>刘</a:t>
                      </a:r>
                      <a:r>
                        <a:rPr sz="1600" b="1" dirty="0">
                          <a:latin typeface="宋体"/>
                          <a:cs typeface="宋体"/>
                        </a:rPr>
                        <a:t>兰</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34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2500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713-239-7430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606 Holly Ct</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78566</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b="1" spc="15" dirty="0">
                          <a:latin typeface="宋体"/>
                          <a:cs typeface="宋体"/>
                        </a:rPr>
                        <a:t>杨</a:t>
                      </a:r>
                      <a:r>
                        <a:rPr sz="1600" b="1" dirty="0">
                          <a:latin typeface="宋体"/>
                          <a:cs typeface="宋体"/>
                        </a:rPr>
                        <a:t>俊</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27</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8900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281-355-7990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233 Rice Blvd.</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70388</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spc="15" dirty="0">
                          <a:solidFill>
                            <a:srgbClr val="F800F8"/>
                          </a:solidFill>
                          <a:latin typeface="宋体"/>
                          <a:cs typeface="宋体"/>
                        </a:rPr>
                        <a:t>不</a:t>
                      </a: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b="1" spc="15" dirty="0">
                          <a:latin typeface="宋体"/>
                          <a:cs typeface="宋体"/>
                        </a:rPr>
                        <a:t>张</a:t>
                      </a:r>
                      <a:r>
                        <a:rPr sz="1600" b="1" dirty="0">
                          <a:latin typeface="宋体"/>
                          <a:cs typeface="宋体"/>
                        </a:rPr>
                        <a:t>毅</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38</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9500</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281-556-0544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b="1" dirty="0">
                          <a:latin typeface="Times New Roman"/>
                          <a:cs typeface="Times New Roman"/>
                        </a:rPr>
                        <a:t>399 Sugar</a:t>
                      </a:r>
                      <a:r>
                        <a:rPr sz="1600" b="1" spc="-30" dirty="0">
                          <a:latin typeface="Times New Roman"/>
                          <a:cs typeface="Times New Roman"/>
                        </a:rPr>
                        <a:t> </a:t>
                      </a:r>
                      <a:r>
                        <a:rPr sz="1600" b="1" dirty="0">
                          <a:latin typeface="Times New Roman"/>
                          <a:cs typeface="Times New Roman"/>
                        </a:rPr>
                        <a:t>Rd.</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latin typeface="Times New Roman"/>
                          <a:cs typeface="Times New Roman"/>
                        </a:rPr>
                        <a:t>78244</a:t>
                      </a:r>
                      <a:endParaRPr sz="1600">
                        <a:latin typeface="Times New Roman"/>
                        <a:cs typeface="Times New Roman"/>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dirty="0">
                          <a:solidFill>
                            <a:srgbClr val="F800F8"/>
                          </a:solidFill>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600" b="1" spc="15" dirty="0">
                          <a:latin typeface="宋体"/>
                          <a:cs typeface="宋体"/>
                        </a:rPr>
                        <a:t>。。</a:t>
                      </a:r>
                      <a:r>
                        <a:rPr sz="1600" b="1" dirty="0">
                          <a:latin typeface="宋体"/>
                          <a:cs typeface="宋体"/>
                        </a:rPr>
                        <a:t>。</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b="1" spc="15" dirty="0">
                          <a:latin typeface="宋体"/>
                          <a:cs typeface="宋体"/>
                        </a:rPr>
                        <a:t>。</a:t>
                      </a:r>
                      <a:r>
                        <a:rPr sz="1600" b="1" dirty="0">
                          <a:latin typeface="宋体"/>
                          <a:cs typeface="宋体"/>
                        </a:rPr>
                        <a:t>。</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b="1" spc="15" dirty="0">
                          <a:latin typeface="宋体"/>
                          <a:cs typeface="宋体"/>
                        </a:rPr>
                        <a:t>。。</a:t>
                      </a:r>
                      <a:r>
                        <a:rPr sz="1600" b="1" dirty="0">
                          <a:latin typeface="宋体"/>
                          <a:cs typeface="宋体"/>
                        </a:rPr>
                        <a:t>。</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36397" y="1511900"/>
            <a:ext cx="2705100" cy="614680"/>
          </a:xfrm>
          <a:prstGeom prst="rect">
            <a:avLst/>
          </a:prstGeom>
        </p:spPr>
        <p:txBody>
          <a:bodyPr vert="horz" wrap="square" lIns="0" tIns="0" rIns="0" bIns="0" rtlCol="0">
            <a:spAutoFit/>
          </a:bodyPr>
          <a:lstStyle/>
          <a:p>
            <a:pPr marL="12700">
              <a:lnSpc>
                <a:spcPct val="100000"/>
              </a:lnSpc>
            </a:pPr>
            <a:r>
              <a:rPr sz="1800" dirty="0">
                <a:latin typeface="宋体"/>
                <a:cs typeface="宋体"/>
              </a:rPr>
              <a:t>决策树的数据准备</a:t>
            </a:r>
            <a:endParaRPr sz="1800">
              <a:latin typeface="宋体"/>
              <a:cs typeface="宋体"/>
            </a:endParaRPr>
          </a:p>
          <a:p>
            <a:pPr marL="1092200">
              <a:lnSpc>
                <a:spcPts val="2155"/>
              </a:lnSpc>
              <a:spcBef>
                <a:spcPts val="775"/>
              </a:spcBef>
            </a:pPr>
            <a:r>
              <a:rPr sz="1800" dirty="0">
                <a:latin typeface="宋体"/>
                <a:cs typeface="宋体"/>
              </a:rPr>
              <a:t>整理后的数据表</a:t>
            </a:r>
            <a:endParaRPr sz="1800">
              <a:latin typeface="宋体"/>
              <a:cs typeface="宋体"/>
            </a:endParaRPr>
          </a:p>
        </p:txBody>
      </p:sp>
      <p:sp>
        <p:nvSpPr>
          <p:cNvPr id="4" name="object 4"/>
          <p:cNvSpPr txBox="1"/>
          <p:nvPr/>
        </p:nvSpPr>
        <p:spPr>
          <a:xfrm>
            <a:off x="4471796" y="1922442"/>
            <a:ext cx="4463415" cy="4834255"/>
          </a:xfrm>
          <a:prstGeom prst="rect">
            <a:avLst/>
          </a:prstGeom>
        </p:spPr>
        <p:txBody>
          <a:bodyPr vert="horz" wrap="square" lIns="0" tIns="0" rIns="0" bIns="0" rtlCol="0">
            <a:spAutoFit/>
          </a:bodyPr>
          <a:lstStyle/>
          <a:p>
            <a:pPr marL="298450" marR="2273300" indent="-285750">
              <a:lnSpc>
                <a:spcPct val="119900"/>
              </a:lnSpc>
              <a:tabLst>
                <a:tab pos="354965" algn="l"/>
              </a:tabLst>
            </a:pPr>
            <a:r>
              <a:rPr sz="1250" spc="490" dirty="0">
                <a:solidFill>
                  <a:srgbClr val="004646"/>
                </a:solidFill>
                <a:latin typeface="Arial"/>
                <a:cs typeface="Arial"/>
              </a:rPr>
              <a:t>v		</a:t>
            </a:r>
            <a:r>
              <a:rPr sz="1800" spc="-40" dirty="0">
                <a:solidFill>
                  <a:srgbClr val="004646"/>
                </a:solidFill>
                <a:latin typeface="Constantia"/>
                <a:cs typeface="Constantia"/>
              </a:rPr>
              <a:t>D</a:t>
            </a:r>
            <a:r>
              <a:rPr sz="1800" spc="-10" dirty="0">
                <a:solidFill>
                  <a:srgbClr val="004646"/>
                </a:solidFill>
                <a:latin typeface="Constantia"/>
                <a:cs typeface="Constantia"/>
              </a:rPr>
              <a:t>a</a:t>
            </a:r>
            <a:r>
              <a:rPr sz="1800" spc="-5" dirty="0">
                <a:solidFill>
                  <a:srgbClr val="004646"/>
                </a:solidFill>
                <a:latin typeface="Constantia"/>
                <a:cs typeface="Constantia"/>
              </a:rPr>
              <a:t>t</a:t>
            </a:r>
            <a:r>
              <a:rPr sz="1800" spc="-10" dirty="0">
                <a:solidFill>
                  <a:srgbClr val="004646"/>
                </a:solidFill>
                <a:latin typeface="Constantia"/>
                <a:cs typeface="Constantia"/>
              </a:rPr>
              <a:t>a</a:t>
            </a:r>
            <a:r>
              <a:rPr sz="1800" spc="-90" dirty="0">
                <a:solidFill>
                  <a:srgbClr val="004646"/>
                </a:solidFill>
                <a:latin typeface="Constantia"/>
                <a:cs typeface="Constantia"/>
              </a:rPr>
              <a:t> </a:t>
            </a:r>
            <a:r>
              <a:rPr sz="1800" dirty="0">
                <a:solidFill>
                  <a:srgbClr val="004646"/>
                </a:solidFill>
                <a:latin typeface="Constantia"/>
                <a:cs typeface="Constantia"/>
              </a:rPr>
              <a:t>c</a:t>
            </a:r>
            <a:r>
              <a:rPr sz="1800" spc="-5" dirty="0">
                <a:solidFill>
                  <a:srgbClr val="004646"/>
                </a:solidFill>
                <a:latin typeface="Constantia"/>
                <a:cs typeface="Constantia"/>
              </a:rPr>
              <a:t>le</a:t>
            </a:r>
            <a:r>
              <a:rPr sz="1800" spc="-10" dirty="0">
                <a:solidFill>
                  <a:srgbClr val="004646"/>
                </a:solidFill>
                <a:latin typeface="Constantia"/>
                <a:cs typeface="Constantia"/>
              </a:rPr>
              <a:t>a</a:t>
            </a:r>
            <a:r>
              <a:rPr sz="1800" dirty="0">
                <a:solidFill>
                  <a:srgbClr val="004646"/>
                </a:solidFill>
                <a:latin typeface="Constantia"/>
                <a:cs typeface="Constantia"/>
              </a:rPr>
              <a:t>nin</a:t>
            </a:r>
            <a:r>
              <a:rPr sz="1800" spc="-10" dirty="0">
                <a:solidFill>
                  <a:srgbClr val="004646"/>
                </a:solidFill>
                <a:latin typeface="Constantia"/>
                <a:cs typeface="Constantia"/>
              </a:rPr>
              <a:t>g</a:t>
            </a:r>
            <a:r>
              <a:rPr sz="1800" spc="-5" dirty="0">
                <a:solidFill>
                  <a:srgbClr val="004646"/>
                </a:solidFill>
                <a:latin typeface="Constantia"/>
                <a:cs typeface="Constantia"/>
              </a:rPr>
              <a:t> </a:t>
            </a:r>
            <a:r>
              <a:rPr sz="1800" dirty="0">
                <a:solidFill>
                  <a:srgbClr val="004646"/>
                </a:solidFill>
                <a:latin typeface="宋体"/>
                <a:cs typeface="宋体"/>
              </a:rPr>
              <a:t>删除</a:t>
            </a:r>
            <a:r>
              <a:rPr sz="1800" spc="-10" dirty="0">
                <a:solidFill>
                  <a:srgbClr val="004646"/>
                </a:solidFill>
                <a:latin typeface="Constantia"/>
                <a:cs typeface="Constantia"/>
              </a:rPr>
              <a:t>/</a:t>
            </a:r>
            <a:r>
              <a:rPr sz="1800" dirty="0">
                <a:solidFill>
                  <a:srgbClr val="004646"/>
                </a:solidFill>
                <a:latin typeface="宋体"/>
                <a:cs typeface="宋体"/>
              </a:rPr>
              <a:t>减少</a:t>
            </a:r>
            <a:r>
              <a:rPr sz="1800" dirty="0">
                <a:solidFill>
                  <a:srgbClr val="004646"/>
                </a:solidFill>
                <a:latin typeface="Constantia"/>
                <a:cs typeface="Constantia"/>
              </a:rPr>
              <a:t>n</a:t>
            </a:r>
            <a:r>
              <a:rPr sz="1800" spc="-10" dirty="0">
                <a:solidFill>
                  <a:srgbClr val="004646"/>
                </a:solidFill>
                <a:latin typeface="Constantia"/>
                <a:cs typeface="Constantia"/>
              </a:rPr>
              <a:t>o</a:t>
            </a:r>
            <a:r>
              <a:rPr sz="1800" dirty="0">
                <a:solidFill>
                  <a:srgbClr val="004646"/>
                </a:solidFill>
                <a:latin typeface="Constantia"/>
                <a:cs typeface="Constantia"/>
              </a:rPr>
              <a:t>i</a:t>
            </a:r>
            <a:r>
              <a:rPr sz="1800" spc="-10" dirty="0">
                <a:solidFill>
                  <a:srgbClr val="004646"/>
                </a:solidFill>
                <a:latin typeface="Constantia"/>
                <a:cs typeface="Constantia"/>
              </a:rPr>
              <a:t>s</a:t>
            </a:r>
            <a:r>
              <a:rPr sz="1800" spc="-5" dirty="0">
                <a:solidFill>
                  <a:srgbClr val="004646"/>
                </a:solidFill>
                <a:latin typeface="Constantia"/>
                <a:cs typeface="Constantia"/>
              </a:rPr>
              <a:t>e</a:t>
            </a:r>
            <a:r>
              <a:rPr sz="1800" dirty="0">
                <a:solidFill>
                  <a:srgbClr val="004646"/>
                </a:solidFill>
                <a:latin typeface="宋体"/>
                <a:cs typeface="宋体"/>
              </a:rPr>
              <a:t>， 补填</a:t>
            </a:r>
            <a:r>
              <a:rPr sz="1800" dirty="0">
                <a:solidFill>
                  <a:srgbClr val="004646"/>
                </a:solidFill>
                <a:latin typeface="Constantia"/>
                <a:cs typeface="Constantia"/>
              </a:rPr>
              <a:t>mi</a:t>
            </a:r>
            <a:r>
              <a:rPr sz="1800" spc="-10" dirty="0">
                <a:solidFill>
                  <a:srgbClr val="004646"/>
                </a:solidFill>
                <a:latin typeface="Constantia"/>
                <a:cs typeface="Constantia"/>
              </a:rPr>
              <a:t>ss</a:t>
            </a:r>
            <a:r>
              <a:rPr sz="1800" dirty="0">
                <a:solidFill>
                  <a:srgbClr val="004646"/>
                </a:solidFill>
                <a:latin typeface="Constantia"/>
                <a:cs typeface="Constantia"/>
              </a:rPr>
              <a:t>in</a:t>
            </a:r>
            <a:r>
              <a:rPr sz="1800" spc="-10" dirty="0">
                <a:solidFill>
                  <a:srgbClr val="004646"/>
                </a:solidFill>
                <a:latin typeface="Constantia"/>
                <a:cs typeface="Constantia"/>
              </a:rPr>
              <a:t>g</a:t>
            </a:r>
            <a:r>
              <a:rPr sz="1800" spc="-55" dirty="0">
                <a:solidFill>
                  <a:srgbClr val="004646"/>
                </a:solidFill>
                <a:latin typeface="Constantia"/>
                <a:cs typeface="Constantia"/>
              </a:rPr>
              <a:t> </a:t>
            </a:r>
            <a:r>
              <a:rPr sz="1800" spc="-30" dirty="0">
                <a:solidFill>
                  <a:srgbClr val="004646"/>
                </a:solidFill>
                <a:latin typeface="Constantia"/>
                <a:cs typeface="Constantia"/>
              </a:rPr>
              <a:t>v</a:t>
            </a:r>
            <a:r>
              <a:rPr sz="1800" spc="-10" dirty="0">
                <a:solidFill>
                  <a:srgbClr val="004646"/>
                </a:solidFill>
                <a:latin typeface="Constantia"/>
                <a:cs typeface="Constantia"/>
              </a:rPr>
              <a:t>al</a:t>
            </a:r>
            <a:r>
              <a:rPr sz="1800" dirty="0">
                <a:solidFill>
                  <a:srgbClr val="004646"/>
                </a:solidFill>
                <a:latin typeface="Constantia"/>
                <a:cs typeface="Constantia"/>
              </a:rPr>
              <a:t>u</a:t>
            </a:r>
            <a:r>
              <a:rPr sz="1800" spc="-5" dirty="0">
                <a:solidFill>
                  <a:srgbClr val="004646"/>
                </a:solidFill>
                <a:latin typeface="Constantia"/>
                <a:cs typeface="Constantia"/>
              </a:rPr>
              <a:t>e</a:t>
            </a:r>
            <a:r>
              <a:rPr sz="1800" spc="-10" dirty="0">
                <a:solidFill>
                  <a:srgbClr val="004646"/>
                </a:solidFill>
                <a:latin typeface="Constantia"/>
                <a:cs typeface="Constantia"/>
              </a:rPr>
              <a:t>s</a:t>
            </a:r>
            <a:endParaRPr sz="1800">
              <a:latin typeface="Constantia"/>
              <a:cs typeface="Constantia"/>
            </a:endParaRPr>
          </a:p>
          <a:p>
            <a:pPr marL="12700">
              <a:lnSpc>
                <a:spcPct val="100000"/>
              </a:lnSpc>
              <a:spcBef>
                <a:spcPts val="430"/>
              </a:spcBef>
              <a:tabLst>
                <a:tab pos="354965" algn="l"/>
              </a:tabLst>
            </a:pPr>
            <a:r>
              <a:rPr sz="1250" spc="490" dirty="0">
                <a:solidFill>
                  <a:srgbClr val="004646"/>
                </a:solidFill>
                <a:latin typeface="Arial"/>
                <a:cs typeface="Arial"/>
              </a:rPr>
              <a:t>v	</a:t>
            </a:r>
            <a:r>
              <a:rPr sz="1800" spc="-40" dirty="0">
                <a:solidFill>
                  <a:srgbClr val="004646"/>
                </a:solidFill>
                <a:latin typeface="Constantia"/>
                <a:cs typeface="Constantia"/>
              </a:rPr>
              <a:t>D</a:t>
            </a:r>
            <a:r>
              <a:rPr sz="1800" spc="-10" dirty="0">
                <a:solidFill>
                  <a:srgbClr val="004646"/>
                </a:solidFill>
                <a:latin typeface="Constantia"/>
                <a:cs typeface="Constantia"/>
              </a:rPr>
              <a:t>a</a:t>
            </a:r>
            <a:r>
              <a:rPr sz="1800" spc="-5" dirty="0">
                <a:solidFill>
                  <a:srgbClr val="004646"/>
                </a:solidFill>
                <a:latin typeface="Constantia"/>
                <a:cs typeface="Constantia"/>
              </a:rPr>
              <a:t>t</a:t>
            </a:r>
            <a:r>
              <a:rPr sz="1800" spc="-10" dirty="0">
                <a:solidFill>
                  <a:srgbClr val="004646"/>
                </a:solidFill>
                <a:latin typeface="Constantia"/>
                <a:cs typeface="Constantia"/>
              </a:rPr>
              <a:t>a</a:t>
            </a:r>
            <a:r>
              <a:rPr sz="1800" spc="-65" dirty="0">
                <a:solidFill>
                  <a:srgbClr val="004646"/>
                </a:solidFill>
                <a:latin typeface="Constantia"/>
                <a:cs typeface="Constantia"/>
              </a:rPr>
              <a:t> </a:t>
            </a:r>
            <a:r>
              <a:rPr sz="1800" spc="-5" dirty="0">
                <a:solidFill>
                  <a:srgbClr val="004646"/>
                </a:solidFill>
                <a:latin typeface="Constantia"/>
                <a:cs typeface="Constantia"/>
              </a:rPr>
              <a:t>t</a:t>
            </a:r>
            <a:r>
              <a:rPr sz="1800" spc="-35" dirty="0">
                <a:solidFill>
                  <a:srgbClr val="004646"/>
                </a:solidFill>
                <a:latin typeface="Constantia"/>
                <a:cs typeface="Constantia"/>
              </a:rPr>
              <a:t>r</a:t>
            </a:r>
            <a:r>
              <a:rPr sz="1800" spc="-10" dirty="0">
                <a:solidFill>
                  <a:srgbClr val="004646"/>
                </a:solidFill>
                <a:latin typeface="Constantia"/>
                <a:cs typeface="Constantia"/>
              </a:rPr>
              <a:t>a</a:t>
            </a:r>
            <a:r>
              <a:rPr sz="1800" dirty="0">
                <a:solidFill>
                  <a:srgbClr val="004646"/>
                </a:solidFill>
                <a:latin typeface="Constantia"/>
                <a:cs typeface="Constantia"/>
              </a:rPr>
              <a:t>n</a:t>
            </a:r>
            <a:r>
              <a:rPr sz="1800" spc="-10" dirty="0">
                <a:solidFill>
                  <a:srgbClr val="004646"/>
                </a:solidFill>
                <a:latin typeface="Constantia"/>
                <a:cs typeface="Constantia"/>
              </a:rPr>
              <a:t>s</a:t>
            </a:r>
            <a:r>
              <a:rPr sz="1800" spc="-30" dirty="0">
                <a:solidFill>
                  <a:srgbClr val="004646"/>
                </a:solidFill>
                <a:latin typeface="Constantia"/>
                <a:cs typeface="Constantia"/>
              </a:rPr>
              <a:t>f</a:t>
            </a:r>
            <a:r>
              <a:rPr sz="1800" spc="-10" dirty="0">
                <a:solidFill>
                  <a:srgbClr val="004646"/>
                </a:solidFill>
                <a:latin typeface="Constantia"/>
                <a:cs typeface="Constantia"/>
              </a:rPr>
              <a:t>o</a:t>
            </a:r>
            <a:r>
              <a:rPr sz="1800" dirty="0">
                <a:solidFill>
                  <a:srgbClr val="004646"/>
                </a:solidFill>
                <a:latin typeface="Constantia"/>
                <a:cs typeface="Constantia"/>
              </a:rPr>
              <a:t>rm</a:t>
            </a:r>
            <a:r>
              <a:rPr sz="1800" spc="-10" dirty="0">
                <a:solidFill>
                  <a:srgbClr val="004646"/>
                </a:solidFill>
                <a:latin typeface="Constantia"/>
                <a:cs typeface="Constantia"/>
              </a:rPr>
              <a:t>a</a:t>
            </a:r>
            <a:r>
              <a:rPr sz="1800" spc="-5" dirty="0">
                <a:solidFill>
                  <a:srgbClr val="004646"/>
                </a:solidFill>
                <a:latin typeface="Constantia"/>
                <a:cs typeface="Constantia"/>
              </a:rPr>
              <a:t>t</a:t>
            </a:r>
            <a:r>
              <a:rPr sz="1800" dirty="0">
                <a:solidFill>
                  <a:srgbClr val="004646"/>
                </a:solidFill>
                <a:latin typeface="Constantia"/>
                <a:cs typeface="Constantia"/>
              </a:rPr>
              <a:t>i</a:t>
            </a:r>
            <a:r>
              <a:rPr sz="1800" spc="-10" dirty="0">
                <a:solidFill>
                  <a:srgbClr val="004646"/>
                </a:solidFill>
                <a:latin typeface="Constantia"/>
                <a:cs typeface="Constantia"/>
              </a:rPr>
              <a:t>o</a:t>
            </a:r>
            <a:r>
              <a:rPr sz="1800" dirty="0">
                <a:solidFill>
                  <a:srgbClr val="004646"/>
                </a:solidFill>
                <a:latin typeface="Constantia"/>
                <a:cs typeface="Constantia"/>
              </a:rPr>
              <a:t>n</a:t>
            </a:r>
            <a:endParaRPr sz="1800">
              <a:latin typeface="Constantia"/>
              <a:cs typeface="Constantia"/>
            </a:endParaRPr>
          </a:p>
          <a:p>
            <a:pPr marL="355600" marR="5080">
              <a:lnSpc>
                <a:spcPct val="119900"/>
              </a:lnSpc>
            </a:pPr>
            <a:r>
              <a:rPr sz="1800" dirty="0">
                <a:solidFill>
                  <a:srgbClr val="004646"/>
                </a:solidFill>
                <a:latin typeface="宋体"/>
                <a:cs typeface="宋体"/>
              </a:rPr>
              <a:t>数据标准化（</a:t>
            </a:r>
            <a:r>
              <a:rPr sz="1800" spc="-5" dirty="0">
                <a:solidFill>
                  <a:srgbClr val="004646"/>
                </a:solidFill>
                <a:latin typeface="Constantia"/>
                <a:cs typeface="Constantia"/>
              </a:rPr>
              <a:t>d</a:t>
            </a:r>
            <a:r>
              <a:rPr sz="1800" spc="-10" dirty="0">
                <a:solidFill>
                  <a:srgbClr val="004646"/>
                </a:solidFill>
                <a:latin typeface="Constantia"/>
                <a:cs typeface="Constantia"/>
              </a:rPr>
              <a:t>a</a:t>
            </a:r>
            <a:r>
              <a:rPr sz="1800" spc="-5" dirty="0">
                <a:solidFill>
                  <a:srgbClr val="004646"/>
                </a:solidFill>
                <a:latin typeface="Constantia"/>
                <a:cs typeface="Constantia"/>
              </a:rPr>
              <a:t>t</a:t>
            </a:r>
            <a:r>
              <a:rPr sz="1800" spc="-10" dirty="0">
                <a:solidFill>
                  <a:srgbClr val="004646"/>
                </a:solidFill>
                <a:latin typeface="Constantia"/>
                <a:cs typeface="Constantia"/>
              </a:rPr>
              <a:t>a</a:t>
            </a:r>
            <a:r>
              <a:rPr sz="1800" spc="-45" dirty="0">
                <a:solidFill>
                  <a:srgbClr val="004646"/>
                </a:solidFill>
                <a:latin typeface="Constantia"/>
                <a:cs typeface="Constantia"/>
              </a:rPr>
              <a:t> </a:t>
            </a:r>
            <a:r>
              <a:rPr sz="1800" dirty="0">
                <a:solidFill>
                  <a:srgbClr val="004646"/>
                </a:solidFill>
                <a:latin typeface="Constantia"/>
                <a:cs typeface="Constantia"/>
              </a:rPr>
              <a:t>n</a:t>
            </a:r>
            <a:r>
              <a:rPr sz="1800" spc="-10" dirty="0">
                <a:solidFill>
                  <a:srgbClr val="004646"/>
                </a:solidFill>
                <a:latin typeface="Constantia"/>
                <a:cs typeface="Constantia"/>
              </a:rPr>
              <a:t>o</a:t>
            </a:r>
            <a:r>
              <a:rPr sz="1800" dirty="0">
                <a:solidFill>
                  <a:srgbClr val="004646"/>
                </a:solidFill>
                <a:latin typeface="Constantia"/>
                <a:cs typeface="Constantia"/>
              </a:rPr>
              <a:t>rm</a:t>
            </a:r>
            <a:r>
              <a:rPr sz="1800" spc="-10" dirty="0">
                <a:solidFill>
                  <a:srgbClr val="004646"/>
                </a:solidFill>
                <a:latin typeface="Constantia"/>
                <a:cs typeface="Constantia"/>
              </a:rPr>
              <a:t>al</a:t>
            </a:r>
            <a:r>
              <a:rPr sz="1800" dirty="0">
                <a:solidFill>
                  <a:srgbClr val="004646"/>
                </a:solidFill>
                <a:latin typeface="Constantia"/>
                <a:cs typeface="Constantia"/>
              </a:rPr>
              <a:t>i</a:t>
            </a:r>
            <a:r>
              <a:rPr sz="1800" spc="-10" dirty="0">
                <a:solidFill>
                  <a:srgbClr val="004646"/>
                </a:solidFill>
                <a:latin typeface="Constantia"/>
                <a:cs typeface="Constantia"/>
              </a:rPr>
              <a:t>za</a:t>
            </a:r>
            <a:r>
              <a:rPr sz="1800" spc="-5" dirty="0">
                <a:solidFill>
                  <a:srgbClr val="004646"/>
                </a:solidFill>
                <a:latin typeface="Constantia"/>
                <a:cs typeface="Constantia"/>
              </a:rPr>
              <a:t>t</a:t>
            </a:r>
            <a:r>
              <a:rPr sz="1800" dirty="0">
                <a:solidFill>
                  <a:srgbClr val="004646"/>
                </a:solidFill>
                <a:latin typeface="Constantia"/>
                <a:cs typeface="Constantia"/>
              </a:rPr>
              <a:t>i</a:t>
            </a:r>
            <a:r>
              <a:rPr sz="1800" spc="-10" dirty="0">
                <a:solidFill>
                  <a:srgbClr val="004646"/>
                </a:solidFill>
                <a:latin typeface="Constantia"/>
                <a:cs typeface="Constantia"/>
              </a:rPr>
              <a:t>o</a:t>
            </a:r>
            <a:r>
              <a:rPr sz="1800" dirty="0">
                <a:solidFill>
                  <a:srgbClr val="004646"/>
                </a:solidFill>
                <a:latin typeface="Constantia"/>
                <a:cs typeface="Constantia"/>
              </a:rPr>
              <a:t>n</a:t>
            </a:r>
            <a:r>
              <a:rPr sz="1800" dirty="0">
                <a:solidFill>
                  <a:srgbClr val="004646"/>
                </a:solidFill>
                <a:latin typeface="宋体"/>
                <a:cs typeface="宋体"/>
              </a:rPr>
              <a:t>） 数据归纳（</a:t>
            </a:r>
            <a:r>
              <a:rPr sz="1800" spc="-55" dirty="0">
                <a:solidFill>
                  <a:srgbClr val="004646"/>
                </a:solidFill>
                <a:latin typeface="Constantia"/>
                <a:cs typeface="Constantia"/>
              </a:rPr>
              <a:t>g</a:t>
            </a:r>
            <a:r>
              <a:rPr sz="1800" spc="-5" dirty="0">
                <a:solidFill>
                  <a:srgbClr val="004646"/>
                </a:solidFill>
                <a:latin typeface="Constantia"/>
                <a:cs typeface="Constantia"/>
              </a:rPr>
              <a:t>e</a:t>
            </a:r>
            <a:r>
              <a:rPr sz="1800" dirty="0">
                <a:solidFill>
                  <a:srgbClr val="004646"/>
                </a:solidFill>
                <a:latin typeface="Constantia"/>
                <a:cs typeface="Constantia"/>
              </a:rPr>
              <a:t>n</a:t>
            </a:r>
            <a:r>
              <a:rPr sz="1800" spc="-5" dirty="0">
                <a:solidFill>
                  <a:srgbClr val="004646"/>
                </a:solidFill>
                <a:latin typeface="Constantia"/>
                <a:cs typeface="Constantia"/>
              </a:rPr>
              <a:t>e</a:t>
            </a:r>
            <a:r>
              <a:rPr sz="1800" spc="-35" dirty="0">
                <a:solidFill>
                  <a:srgbClr val="004646"/>
                </a:solidFill>
                <a:latin typeface="Constantia"/>
                <a:cs typeface="Constantia"/>
              </a:rPr>
              <a:t>r</a:t>
            </a:r>
            <a:r>
              <a:rPr sz="1800" spc="-10" dirty="0">
                <a:solidFill>
                  <a:srgbClr val="004646"/>
                </a:solidFill>
                <a:latin typeface="Constantia"/>
                <a:cs typeface="Constantia"/>
              </a:rPr>
              <a:t>al</a:t>
            </a:r>
            <a:r>
              <a:rPr sz="1800" dirty="0">
                <a:solidFill>
                  <a:srgbClr val="004646"/>
                </a:solidFill>
                <a:latin typeface="Constantia"/>
                <a:cs typeface="Constantia"/>
              </a:rPr>
              <a:t>i</a:t>
            </a:r>
            <a:r>
              <a:rPr sz="1800" spc="-25" dirty="0">
                <a:solidFill>
                  <a:srgbClr val="004646"/>
                </a:solidFill>
                <a:latin typeface="Constantia"/>
                <a:cs typeface="Constantia"/>
              </a:rPr>
              <a:t>z</a:t>
            </a:r>
            <a:r>
              <a:rPr sz="1800" dirty="0">
                <a:solidFill>
                  <a:srgbClr val="004646"/>
                </a:solidFill>
                <a:latin typeface="Constantia"/>
                <a:cs typeface="Constantia"/>
              </a:rPr>
              <a:t>e</a:t>
            </a:r>
            <a:r>
              <a:rPr sz="1800" spc="-95" dirty="0">
                <a:solidFill>
                  <a:srgbClr val="004646"/>
                </a:solidFill>
                <a:latin typeface="Constantia"/>
                <a:cs typeface="Constantia"/>
              </a:rPr>
              <a:t> </a:t>
            </a:r>
            <a:r>
              <a:rPr sz="1800" spc="-5" dirty="0">
                <a:solidFill>
                  <a:srgbClr val="004646"/>
                </a:solidFill>
                <a:latin typeface="Constantia"/>
                <a:cs typeface="Constantia"/>
              </a:rPr>
              <a:t>d</a:t>
            </a:r>
            <a:r>
              <a:rPr sz="1800" spc="-10" dirty="0">
                <a:solidFill>
                  <a:srgbClr val="004646"/>
                </a:solidFill>
                <a:latin typeface="Constantia"/>
                <a:cs typeface="Constantia"/>
              </a:rPr>
              <a:t>a</a:t>
            </a:r>
            <a:r>
              <a:rPr sz="1800" spc="-5" dirty="0">
                <a:solidFill>
                  <a:srgbClr val="004646"/>
                </a:solidFill>
                <a:latin typeface="Constantia"/>
                <a:cs typeface="Constantia"/>
              </a:rPr>
              <a:t>t</a:t>
            </a:r>
            <a:r>
              <a:rPr sz="1800" spc="-10" dirty="0">
                <a:solidFill>
                  <a:srgbClr val="004646"/>
                </a:solidFill>
                <a:latin typeface="Constantia"/>
                <a:cs typeface="Constantia"/>
              </a:rPr>
              <a:t>a</a:t>
            </a:r>
            <a:r>
              <a:rPr sz="1800" spc="-65" dirty="0">
                <a:solidFill>
                  <a:srgbClr val="004646"/>
                </a:solidFill>
                <a:latin typeface="Constantia"/>
                <a:cs typeface="Constantia"/>
              </a:rPr>
              <a:t> </a:t>
            </a:r>
            <a:r>
              <a:rPr sz="1800" spc="-35" dirty="0">
                <a:solidFill>
                  <a:srgbClr val="004646"/>
                </a:solidFill>
                <a:latin typeface="Constantia"/>
                <a:cs typeface="Constantia"/>
              </a:rPr>
              <a:t>t</a:t>
            </a:r>
            <a:r>
              <a:rPr sz="1800" spc="-10" dirty="0">
                <a:solidFill>
                  <a:srgbClr val="004646"/>
                </a:solidFill>
                <a:latin typeface="Constantia"/>
                <a:cs typeface="Constantia"/>
              </a:rPr>
              <a:t>o</a:t>
            </a:r>
            <a:r>
              <a:rPr sz="1800" spc="-45" dirty="0">
                <a:solidFill>
                  <a:srgbClr val="004646"/>
                </a:solidFill>
                <a:latin typeface="Constantia"/>
                <a:cs typeface="Constantia"/>
              </a:rPr>
              <a:t> </a:t>
            </a:r>
            <a:r>
              <a:rPr sz="1800" spc="-15" dirty="0">
                <a:solidFill>
                  <a:srgbClr val="004646"/>
                </a:solidFill>
                <a:latin typeface="Constantia"/>
                <a:cs typeface="Constantia"/>
              </a:rPr>
              <a:t>h</a:t>
            </a:r>
            <a:r>
              <a:rPr sz="1800" dirty="0">
                <a:solidFill>
                  <a:srgbClr val="004646"/>
                </a:solidFill>
                <a:latin typeface="Constantia"/>
                <a:cs typeface="Constantia"/>
              </a:rPr>
              <a:t>i</a:t>
            </a:r>
            <a:r>
              <a:rPr sz="1800" spc="-30" dirty="0">
                <a:solidFill>
                  <a:srgbClr val="004646"/>
                </a:solidFill>
                <a:latin typeface="Constantia"/>
                <a:cs typeface="Constantia"/>
              </a:rPr>
              <a:t>g</a:t>
            </a:r>
            <a:r>
              <a:rPr sz="1800" spc="-15" dirty="0">
                <a:solidFill>
                  <a:srgbClr val="004646"/>
                </a:solidFill>
                <a:latin typeface="Constantia"/>
                <a:cs typeface="Constantia"/>
              </a:rPr>
              <a:t>h</a:t>
            </a:r>
            <a:r>
              <a:rPr sz="1800" spc="-5" dirty="0">
                <a:solidFill>
                  <a:srgbClr val="004646"/>
                </a:solidFill>
                <a:latin typeface="Constantia"/>
                <a:cs typeface="Constantia"/>
              </a:rPr>
              <a:t>e</a:t>
            </a:r>
            <a:r>
              <a:rPr sz="1800" dirty="0">
                <a:solidFill>
                  <a:srgbClr val="004646"/>
                </a:solidFill>
                <a:latin typeface="Constantia"/>
                <a:cs typeface="Constantia"/>
              </a:rPr>
              <a:t>r</a:t>
            </a:r>
            <a:r>
              <a:rPr sz="1800" spc="-5" dirty="0">
                <a:solidFill>
                  <a:srgbClr val="004646"/>
                </a:solidFill>
                <a:latin typeface="Constantia"/>
                <a:cs typeface="Constantia"/>
              </a:rPr>
              <a:t>-le</a:t>
            </a:r>
            <a:r>
              <a:rPr sz="1800" spc="-55" dirty="0">
                <a:solidFill>
                  <a:srgbClr val="004646"/>
                </a:solidFill>
                <a:latin typeface="Constantia"/>
                <a:cs typeface="Constantia"/>
              </a:rPr>
              <a:t>v</a:t>
            </a:r>
            <a:r>
              <a:rPr sz="1800" spc="-5" dirty="0">
                <a:solidFill>
                  <a:srgbClr val="004646"/>
                </a:solidFill>
                <a:latin typeface="Constantia"/>
                <a:cs typeface="Constantia"/>
              </a:rPr>
              <a:t>el</a:t>
            </a:r>
            <a:endParaRPr sz="1800">
              <a:latin typeface="Constantia"/>
              <a:cs typeface="Constantia"/>
            </a:endParaRPr>
          </a:p>
          <a:p>
            <a:pPr marL="1670050" marR="567690" indent="-62865">
              <a:lnSpc>
                <a:spcPct val="119900"/>
              </a:lnSpc>
            </a:pPr>
            <a:r>
              <a:rPr sz="1800" spc="-40" dirty="0">
                <a:solidFill>
                  <a:srgbClr val="004646"/>
                </a:solidFill>
                <a:latin typeface="Constantia"/>
                <a:cs typeface="Constantia"/>
              </a:rPr>
              <a:t>c</a:t>
            </a:r>
            <a:r>
              <a:rPr sz="1800" spc="-10" dirty="0">
                <a:solidFill>
                  <a:srgbClr val="004646"/>
                </a:solidFill>
                <a:latin typeface="Constantia"/>
                <a:cs typeface="Constantia"/>
              </a:rPr>
              <a:t>o</a:t>
            </a:r>
            <a:r>
              <a:rPr sz="1800" dirty="0">
                <a:solidFill>
                  <a:srgbClr val="004646"/>
                </a:solidFill>
                <a:latin typeface="Constantia"/>
                <a:cs typeface="Constantia"/>
              </a:rPr>
              <a:t>n</a:t>
            </a:r>
            <a:r>
              <a:rPr sz="1800" spc="-40" dirty="0">
                <a:solidFill>
                  <a:srgbClr val="004646"/>
                </a:solidFill>
                <a:latin typeface="Constantia"/>
                <a:cs typeface="Constantia"/>
              </a:rPr>
              <a:t>c</a:t>
            </a:r>
            <a:r>
              <a:rPr sz="1800" spc="-5" dirty="0">
                <a:solidFill>
                  <a:srgbClr val="004646"/>
                </a:solidFill>
                <a:latin typeface="Constantia"/>
                <a:cs typeface="Constantia"/>
              </a:rPr>
              <a:t>e</a:t>
            </a:r>
            <a:r>
              <a:rPr sz="1800" spc="-15" dirty="0">
                <a:solidFill>
                  <a:srgbClr val="004646"/>
                </a:solidFill>
                <a:latin typeface="Constantia"/>
                <a:cs typeface="Constantia"/>
              </a:rPr>
              <a:t>p</a:t>
            </a:r>
            <a:r>
              <a:rPr sz="1800" spc="-5" dirty="0">
                <a:solidFill>
                  <a:srgbClr val="004646"/>
                </a:solidFill>
                <a:latin typeface="Constantia"/>
                <a:cs typeface="Constantia"/>
              </a:rPr>
              <a:t>t</a:t>
            </a:r>
            <a:r>
              <a:rPr sz="1800" spc="-10" dirty="0">
                <a:solidFill>
                  <a:srgbClr val="004646"/>
                </a:solidFill>
                <a:latin typeface="Constantia"/>
                <a:cs typeface="Constantia"/>
              </a:rPr>
              <a:t>s</a:t>
            </a:r>
            <a:r>
              <a:rPr sz="1800" spc="-70" dirty="0">
                <a:solidFill>
                  <a:srgbClr val="004646"/>
                </a:solidFill>
                <a:latin typeface="Constantia"/>
                <a:cs typeface="Constantia"/>
              </a:rPr>
              <a:t> </a:t>
            </a:r>
            <a:r>
              <a:rPr sz="1800" dirty="0">
                <a:solidFill>
                  <a:srgbClr val="004646"/>
                </a:solidFill>
                <a:latin typeface="Constantia"/>
                <a:cs typeface="Constantia"/>
              </a:rPr>
              <a:t>u</a:t>
            </a:r>
            <a:r>
              <a:rPr sz="1800" spc="-10" dirty="0">
                <a:solidFill>
                  <a:srgbClr val="004646"/>
                </a:solidFill>
                <a:latin typeface="Constantia"/>
                <a:cs typeface="Constantia"/>
              </a:rPr>
              <a:t>s</a:t>
            </a:r>
            <a:r>
              <a:rPr sz="1800" dirty="0">
                <a:solidFill>
                  <a:srgbClr val="004646"/>
                </a:solidFill>
                <a:latin typeface="Constantia"/>
                <a:cs typeface="Constantia"/>
              </a:rPr>
              <a:t>in</a:t>
            </a:r>
            <a:r>
              <a:rPr sz="1800" spc="-10" dirty="0">
                <a:solidFill>
                  <a:srgbClr val="004646"/>
                </a:solidFill>
                <a:latin typeface="Constantia"/>
                <a:cs typeface="Constantia"/>
              </a:rPr>
              <a:t>g</a:t>
            </a:r>
            <a:r>
              <a:rPr sz="1800" spc="-45" dirty="0">
                <a:solidFill>
                  <a:srgbClr val="004646"/>
                </a:solidFill>
                <a:latin typeface="Constantia"/>
                <a:cs typeface="Constantia"/>
              </a:rPr>
              <a:t> </a:t>
            </a:r>
            <a:r>
              <a:rPr sz="1800" spc="-40" dirty="0">
                <a:solidFill>
                  <a:srgbClr val="004646"/>
                </a:solidFill>
                <a:latin typeface="Constantia"/>
                <a:cs typeface="Constantia"/>
              </a:rPr>
              <a:t>c</a:t>
            </a:r>
            <a:r>
              <a:rPr sz="1800" spc="-10" dirty="0">
                <a:solidFill>
                  <a:srgbClr val="004646"/>
                </a:solidFill>
                <a:latin typeface="Constantia"/>
                <a:cs typeface="Constantia"/>
              </a:rPr>
              <a:t>o</a:t>
            </a:r>
            <a:r>
              <a:rPr sz="1800" dirty="0">
                <a:solidFill>
                  <a:srgbClr val="004646"/>
                </a:solidFill>
                <a:latin typeface="Constantia"/>
                <a:cs typeface="Constantia"/>
              </a:rPr>
              <a:t>n</a:t>
            </a:r>
            <a:r>
              <a:rPr sz="1800" spc="-40" dirty="0">
                <a:solidFill>
                  <a:srgbClr val="004646"/>
                </a:solidFill>
                <a:latin typeface="Constantia"/>
                <a:cs typeface="Constantia"/>
              </a:rPr>
              <a:t>c</a:t>
            </a:r>
            <a:r>
              <a:rPr sz="1800" spc="-5" dirty="0">
                <a:solidFill>
                  <a:srgbClr val="004646"/>
                </a:solidFill>
                <a:latin typeface="Constantia"/>
                <a:cs typeface="Constantia"/>
              </a:rPr>
              <a:t>e</a:t>
            </a:r>
            <a:r>
              <a:rPr sz="1800" spc="-15" dirty="0">
                <a:solidFill>
                  <a:srgbClr val="004646"/>
                </a:solidFill>
                <a:latin typeface="Constantia"/>
                <a:cs typeface="Constantia"/>
              </a:rPr>
              <a:t>p</a:t>
            </a:r>
            <a:r>
              <a:rPr sz="1800" dirty="0">
                <a:solidFill>
                  <a:srgbClr val="004646"/>
                </a:solidFill>
                <a:latin typeface="Constantia"/>
                <a:cs typeface="Constantia"/>
              </a:rPr>
              <a:t>t </a:t>
            </a:r>
            <a:r>
              <a:rPr sz="1800" spc="-15" dirty="0">
                <a:solidFill>
                  <a:srgbClr val="004646"/>
                </a:solidFill>
                <a:latin typeface="Constantia"/>
                <a:cs typeface="Constantia"/>
              </a:rPr>
              <a:t>h</a:t>
            </a:r>
            <a:r>
              <a:rPr sz="1800" dirty="0">
                <a:solidFill>
                  <a:srgbClr val="004646"/>
                </a:solidFill>
                <a:latin typeface="Constantia"/>
                <a:cs typeface="Constantia"/>
              </a:rPr>
              <a:t>i</a:t>
            </a:r>
            <a:r>
              <a:rPr sz="1800" spc="-5" dirty="0">
                <a:solidFill>
                  <a:srgbClr val="004646"/>
                </a:solidFill>
                <a:latin typeface="Constantia"/>
                <a:cs typeface="Constantia"/>
              </a:rPr>
              <a:t>e</a:t>
            </a:r>
            <a:r>
              <a:rPr sz="1800" spc="-35" dirty="0">
                <a:solidFill>
                  <a:srgbClr val="004646"/>
                </a:solidFill>
                <a:latin typeface="Constantia"/>
                <a:cs typeface="Constantia"/>
              </a:rPr>
              <a:t>r</a:t>
            </a:r>
            <a:r>
              <a:rPr sz="1800" spc="-10" dirty="0">
                <a:solidFill>
                  <a:srgbClr val="004646"/>
                </a:solidFill>
                <a:latin typeface="Constantia"/>
                <a:cs typeface="Constantia"/>
              </a:rPr>
              <a:t>a</a:t>
            </a:r>
            <a:r>
              <a:rPr sz="1800" spc="-30" dirty="0">
                <a:solidFill>
                  <a:srgbClr val="004646"/>
                </a:solidFill>
                <a:latin typeface="Constantia"/>
                <a:cs typeface="Constantia"/>
              </a:rPr>
              <a:t>r</a:t>
            </a:r>
            <a:r>
              <a:rPr sz="1800" dirty="0">
                <a:solidFill>
                  <a:srgbClr val="004646"/>
                </a:solidFill>
                <a:latin typeface="Constantia"/>
                <a:cs typeface="Constantia"/>
              </a:rPr>
              <a:t>c</a:t>
            </a:r>
            <a:r>
              <a:rPr sz="1800" spc="-15" dirty="0">
                <a:solidFill>
                  <a:srgbClr val="004646"/>
                </a:solidFill>
                <a:latin typeface="Constantia"/>
                <a:cs typeface="Constantia"/>
              </a:rPr>
              <a:t>h</a:t>
            </a:r>
            <a:r>
              <a:rPr sz="1800" dirty="0">
                <a:solidFill>
                  <a:srgbClr val="004646"/>
                </a:solidFill>
                <a:latin typeface="Constantia"/>
                <a:cs typeface="Constantia"/>
              </a:rPr>
              <a:t>i</a:t>
            </a:r>
            <a:r>
              <a:rPr sz="1800" spc="-5" dirty="0">
                <a:solidFill>
                  <a:srgbClr val="004646"/>
                </a:solidFill>
                <a:latin typeface="Constantia"/>
                <a:cs typeface="Constantia"/>
              </a:rPr>
              <a:t>e</a:t>
            </a:r>
            <a:r>
              <a:rPr sz="1800" spc="-10" dirty="0">
                <a:solidFill>
                  <a:srgbClr val="004646"/>
                </a:solidFill>
                <a:latin typeface="Constantia"/>
                <a:cs typeface="Constantia"/>
              </a:rPr>
              <a:t>s</a:t>
            </a:r>
            <a:r>
              <a:rPr sz="1800" dirty="0">
                <a:solidFill>
                  <a:srgbClr val="004646"/>
                </a:solidFill>
                <a:latin typeface="宋体"/>
                <a:cs typeface="宋体"/>
              </a:rPr>
              <a:t>）</a:t>
            </a:r>
            <a:endParaRPr sz="1800">
              <a:latin typeface="宋体"/>
              <a:cs typeface="宋体"/>
            </a:endParaRPr>
          </a:p>
          <a:p>
            <a:pPr marL="355600" marR="670560">
              <a:lnSpc>
                <a:spcPct val="119900"/>
              </a:lnSpc>
              <a:spcBef>
                <a:spcPts val="10"/>
              </a:spcBef>
            </a:pPr>
            <a:r>
              <a:rPr sz="1800" dirty="0">
                <a:solidFill>
                  <a:srgbClr val="004646"/>
                </a:solidFill>
                <a:latin typeface="宋体"/>
                <a:cs typeface="宋体"/>
              </a:rPr>
              <a:t>例如：年龄归纳为老、中、青三类 控制每个属性的可能值不超过七种</a:t>
            </a:r>
            <a:endParaRPr sz="1800">
              <a:latin typeface="宋体"/>
              <a:cs typeface="宋体"/>
            </a:endParaRPr>
          </a:p>
          <a:p>
            <a:pPr marL="241300">
              <a:lnSpc>
                <a:spcPct val="100000"/>
              </a:lnSpc>
              <a:spcBef>
                <a:spcPts val="420"/>
              </a:spcBef>
            </a:pPr>
            <a:r>
              <a:rPr sz="1800" dirty="0">
                <a:solidFill>
                  <a:srgbClr val="004646"/>
                </a:solidFill>
                <a:latin typeface="宋体"/>
                <a:cs typeface="宋体"/>
              </a:rPr>
              <a:t>（最好不超过五种）</a:t>
            </a:r>
            <a:endParaRPr sz="1800">
              <a:latin typeface="宋体"/>
              <a:cs typeface="宋体"/>
            </a:endParaRPr>
          </a:p>
          <a:p>
            <a:pPr marL="355600" indent="-342900">
              <a:lnSpc>
                <a:spcPct val="100000"/>
              </a:lnSpc>
              <a:spcBef>
                <a:spcPts val="430"/>
              </a:spcBef>
              <a:tabLst>
                <a:tab pos="354965" algn="l"/>
              </a:tabLst>
            </a:pPr>
            <a:r>
              <a:rPr sz="1250" spc="490" dirty="0">
                <a:solidFill>
                  <a:srgbClr val="004646"/>
                </a:solidFill>
                <a:latin typeface="Arial"/>
                <a:cs typeface="Arial"/>
              </a:rPr>
              <a:t>v	</a:t>
            </a:r>
            <a:r>
              <a:rPr sz="1800" spc="-35" dirty="0">
                <a:solidFill>
                  <a:srgbClr val="004646"/>
                </a:solidFill>
                <a:latin typeface="Constantia"/>
                <a:cs typeface="Constantia"/>
              </a:rPr>
              <a:t>R</a:t>
            </a:r>
            <a:r>
              <a:rPr sz="1800" spc="-5" dirty="0">
                <a:solidFill>
                  <a:srgbClr val="004646"/>
                </a:solidFill>
                <a:latin typeface="Constantia"/>
                <a:cs typeface="Constantia"/>
              </a:rPr>
              <a:t>ele</a:t>
            </a:r>
            <a:r>
              <a:rPr sz="1800" spc="-30" dirty="0">
                <a:solidFill>
                  <a:srgbClr val="004646"/>
                </a:solidFill>
                <a:latin typeface="Constantia"/>
                <a:cs typeface="Constantia"/>
              </a:rPr>
              <a:t>v</a:t>
            </a:r>
            <a:r>
              <a:rPr sz="1800" spc="-10" dirty="0">
                <a:solidFill>
                  <a:srgbClr val="004646"/>
                </a:solidFill>
                <a:latin typeface="Constantia"/>
                <a:cs typeface="Constantia"/>
              </a:rPr>
              <a:t>a</a:t>
            </a:r>
            <a:r>
              <a:rPr sz="1800" dirty="0">
                <a:solidFill>
                  <a:srgbClr val="004646"/>
                </a:solidFill>
                <a:latin typeface="Constantia"/>
                <a:cs typeface="Constantia"/>
              </a:rPr>
              <a:t>n</a:t>
            </a:r>
            <a:r>
              <a:rPr sz="1800" spc="-40" dirty="0">
                <a:solidFill>
                  <a:srgbClr val="004646"/>
                </a:solidFill>
                <a:latin typeface="Constantia"/>
                <a:cs typeface="Constantia"/>
              </a:rPr>
              <a:t>c</a:t>
            </a:r>
            <a:r>
              <a:rPr sz="1800" dirty="0">
                <a:solidFill>
                  <a:srgbClr val="004646"/>
                </a:solidFill>
                <a:latin typeface="Constantia"/>
                <a:cs typeface="Constantia"/>
              </a:rPr>
              <a:t>e</a:t>
            </a:r>
            <a:r>
              <a:rPr sz="1800" spc="-95" dirty="0">
                <a:solidFill>
                  <a:srgbClr val="004646"/>
                </a:solidFill>
                <a:latin typeface="Constantia"/>
                <a:cs typeface="Constantia"/>
              </a:rPr>
              <a:t> </a:t>
            </a:r>
            <a:r>
              <a:rPr sz="1800" spc="-10" dirty="0">
                <a:solidFill>
                  <a:srgbClr val="004646"/>
                </a:solidFill>
                <a:latin typeface="Constantia"/>
                <a:cs typeface="Constantia"/>
              </a:rPr>
              <a:t>a</a:t>
            </a:r>
            <a:r>
              <a:rPr sz="1800" dirty="0">
                <a:solidFill>
                  <a:srgbClr val="004646"/>
                </a:solidFill>
                <a:latin typeface="Constantia"/>
                <a:cs typeface="Constantia"/>
              </a:rPr>
              <a:t>n</a:t>
            </a:r>
            <a:r>
              <a:rPr sz="1800" spc="-10" dirty="0">
                <a:solidFill>
                  <a:srgbClr val="004646"/>
                </a:solidFill>
                <a:latin typeface="Constantia"/>
                <a:cs typeface="Constantia"/>
              </a:rPr>
              <a:t>a</a:t>
            </a:r>
            <a:r>
              <a:rPr sz="1800" spc="-25" dirty="0">
                <a:solidFill>
                  <a:srgbClr val="004646"/>
                </a:solidFill>
                <a:latin typeface="Constantia"/>
                <a:cs typeface="Constantia"/>
              </a:rPr>
              <a:t>ly</a:t>
            </a:r>
            <a:r>
              <a:rPr sz="1800" spc="-10" dirty="0">
                <a:solidFill>
                  <a:srgbClr val="004646"/>
                </a:solidFill>
                <a:latin typeface="Constantia"/>
                <a:cs typeface="Constantia"/>
              </a:rPr>
              <a:t>s</a:t>
            </a:r>
            <a:r>
              <a:rPr sz="1800" dirty="0">
                <a:solidFill>
                  <a:srgbClr val="004646"/>
                </a:solidFill>
                <a:latin typeface="Constantia"/>
                <a:cs typeface="Constantia"/>
              </a:rPr>
              <a:t>i</a:t>
            </a:r>
            <a:r>
              <a:rPr sz="1800" spc="-10" dirty="0">
                <a:solidFill>
                  <a:srgbClr val="004646"/>
                </a:solidFill>
                <a:latin typeface="Constantia"/>
                <a:cs typeface="Constantia"/>
              </a:rPr>
              <a:t>s</a:t>
            </a:r>
            <a:endParaRPr sz="1800">
              <a:latin typeface="Constantia"/>
              <a:cs typeface="Constantia"/>
            </a:endParaRPr>
          </a:p>
          <a:p>
            <a:pPr marL="355600" marR="1356360" algn="just">
              <a:lnSpc>
                <a:spcPct val="119700"/>
              </a:lnSpc>
              <a:spcBef>
                <a:spcPts val="15"/>
              </a:spcBef>
            </a:pPr>
            <a:r>
              <a:rPr sz="1800" dirty="0">
                <a:solidFill>
                  <a:srgbClr val="004646"/>
                </a:solidFill>
                <a:latin typeface="宋体"/>
                <a:cs typeface="宋体"/>
              </a:rPr>
              <a:t>对于与问题无关的属性：删 对于属性的可能值大于七种 又不能归纳的属性：删</a:t>
            </a:r>
            <a:endParaRPr sz="1800">
              <a:latin typeface="宋体"/>
              <a:cs typeface="宋体"/>
            </a:endParaRPr>
          </a:p>
        </p:txBody>
      </p:sp>
      <p:sp>
        <p:nvSpPr>
          <p:cNvPr id="5" name="object 5"/>
          <p:cNvSpPr txBox="1"/>
          <p:nvPr/>
        </p:nvSpPr>
        <p:spPr>
          <a:xfrm>
            <a:off x="573493" y="467666"/>
            <a:ext cx="734949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spc="-15" dirty="0">
                <a:solidFill>
                  <a:srgbClr val="004646"/>
                </a:solidFill>
                <a:latin typeface="Calibri"/>
                <a:cs typeface="Calibri"/>
              </a:rPr>
              <a:t>I</a:t>
            </a:r>
            <a:r>
              <a:rPr sz="5400" spc="-5" dirty="0">
                <a:solidFill>
                  <a:srgbClr val="004646"/>
                </a:solidFill>
                <a:latin typeface="Calibri"/>
                <a:cs typeface="Calibri"/>
              </a:rPr>
              <a:t>D</a:t>
            </a:r>
            <a:r>
              <a:rPr sz="5400" spc="-35" dirty="0">
                <a:solidFill>
                  <a:srgbClr val="004646"/>
                </a:solidFill>
                <a:latin typeface="Calibri"/>
                <a:cs typeface="Calibri"/>
              </a:rPr>
              <a:t>3</a:t>
            </a:r>
            <a:r>
              <a:rPr sz="5400" dirty="0">
                <a:solidFill>
                  <a:srgbClr val="004646"/>
                </a:solidFill>
                <a:latin typeface="微软雅黑"/>
                <a:cs typeface="微软雅黑"/>
              </a:rPr>
              <a:t>算法</a:t>
            </a:r>
            <a:r>
              <a:rPr sz="5400" dirty="0">
                <a:solidFill>
                  <a:srgbClr val="004646"/>
                </a:solidFill>
                <a:latin typeface="Calibri"/>
                <a:cs typeface="Calibri"/>
              </a:rPr>
              <a:t>-</a:t>
            </a:r>
            <a:r>
              <a:rPr sz="5400" dirty="0">
                <a:solidFill>
                  <a:srgbClr val="C00000"/>
                </a:solidFill>
                <a:latin typeface="微软雅黑"/>
                <a:cs typeface="微软雅黑"/>
              </a:rPr>
              <a:t>实际使用</a:t>
            </a:r>
            <a:endParaRPr sz="5400">
              <a:latin typeface="微软雅黑"/>
              <a:cs typeface="微软雅黑"/>
            </a:endParaRPr>
          </a:p>
        </p:txBody>
      </p:sp>
      <p:graphicFrame>
        <p:nvGraphicFramePr>
          <p:cNvPr id="2" name="object 2"/>
          <p:cNvGraphicFramePr>
            <a:graphicFrameLocks noGrp="1"/>
          </p:cNvGraphicFramePr>
          <p:nvPr/>
        </p:nvGraphicFramePr>
        <p:xfrm>
          <a:off x="345884" y="2262073"/>
          <a:ext cx="3887467" cy="4419594"/>
        </p:xfrm>
        <a:graphic>
          <a:graphicData uri="http://schemas.openxmlformats.org/drawingml/2006/table">
            <a:tbl>
              <a:tblPr firstRow="1" bandRow="1">
                <a:tableStyleId>{2D5ABB26-0587-4C30-8999-92F81FD0307C}</a:tableStyleId>
              </a:tblPr>
              <a:tblGrid>
                <a:gridCol w="538480"/>
                <a:gridCol w="504190"/>
                <a:gridCol w="504189"/>
                <a:gridCol w="504189"/>
                <a:gridCol w="930275"/>
                <a:gridCol w="906144"/>
              </a:tblGrid>
              <a:tr h="822960">
                <a:tc>
                  <a:txBody>
                    <a:bodyPr/>
                    <a:lstStyle/>
                    <a:p>
                      <a:pPr marL="76200" marR="230504">
                        <a:lnSpc>
                          <a:spcPct val="100000"/>
                        </a:lnSpc>
                      </a:pPr>
                      <a:r>
                        <a:rPr sz="1600" dirty="0">
                          <a:solidFill>
                            <a:srgbClr val="FFFFFF"/>
                          </a:solidFill>
                          <a:latin typeface="宋体"/>
                          <a:cs typeface="宋体"/>
                        </a:rPr>
                        <a:t>计 数</a:t>
                      </a:r>
                      <a:endParaRPr sz="1600">
                        <a:latin typeface="宋体"/>
                        <a:cs typeface="宋体"/>
                      </a:endParaRPr>
                    </a:p>
                  </a:txBody>
                  <a:tcPr marL="0" marR="0" marT="0" marB="0">
                    <a:lnL w="29845">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196215">
                        <a:lnSpc>
                          <a:spcPct val="100000"/>
                        </a:lnSpc>
                      </a:pPr>
                      <a:r>
                        <a:rPr sz="1600" dirty="0">
                          <a:solidFill>
                            <a:srgbClr val="FFFFFF"/>
                          </a:solidFill>
                          <a:latin typeface="宋体"/>
                          <a:cs typeface="宋体"/>
                        </a:rPr>
                        <a:t>年 龄</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96215">
                        <a:lnSpc>
                          <a:spcPct val="100000"/>
                        </a:lnSpc>
                      </a:pPr>
                      <a:r>
                        <a:rPr sz="1600" dirty="0">
                          <a:solidFill>
                            <a:srgbClr val="FFFFFF"/>
                          </a:solidFill>
                          <a:latin typeface="宋体"/>
                          <a:cs typeface="宋体"/>
                        </a:rPr>
                        <a:t>收 入</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marR="196215">
                        <a:lnSpc>
                          <a:spcPct val="100000"/>
                        </a:lnSpc>
                      </a:pPr>
                      <a:r>
                        <a:rPr sz="1600" dirty="0">
                          <a:solidFill>
                            <a:srgbClr val="FFFFFF"/>
                          </a:solidFill>
                          <a:latin typeface="宋体"/>
                          <a:cs typeface="宋体"/>
                        </a:rPr>
                        <a:t>学 生</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4455">
                        <a:lnSpc>
                          <a:spcPct val="100000"/>
                        </a:lnSpc>
                      </a:pPr>
                      <a:r>
                        <a:rPr sz="1600" spc="5" dirty="0">
                          <a:solidFill>
                            <a:srgbClr val="FFFFFF"/>
                          </a:solidFill>
                          <a:latin typeface="宋体"/>
                          <a:cs typeface="宋体"/>
                        </a:rPr>
                        <a:t>信</a:t>
                      </a:r>
                      <a:r>
                        <a:rPr sz="1600" dirty="0">
                          <a:solidFill>
                            <a:srgbClr val="FFFFFF"/>
                          </a:solidFill>
                          <a:latin typeface="宋体"/>
                          <a:cs typeface="宋体"/>
                        </a:rPr>
                        <a:t>誉</a:t>
                      </a:r>
                      <a:endParaRPr sz="1600">
                        <a:latin typeface="宋体"/>
                        <a:cs typeface="宋体"/>
                      </a:endParaRPr>
                    </a:p>
                  </a:txBody>
                  <a:tcPr marL="0" marR="0" marT="0" marB="0">
                    <a:lnL w="13970">
                      <a:solidFill>
                        <a:srgbClr val="000000"/>
                      </a:solidFill>
                      <a:prstDash val="solid"/>
                    </a:lnL>
                    <a:lnR w="13970">
                      <a:solidFill>
                        <a:srgbClr val="000000"/>
                      </a:solidFill>
                      <a:prstDash val="solid"/>
                    </a:lnR>
                    <a:lnT w="29845">
                      <a:solidFill>
                        <a:srgbClr val="000000"/>
                      </a:solidFill>
                      <a:prstDash val="solid"/>
                    </a:lnT>
                    <a:lnB w="13970">
                      <a:solidFill>
                        <a:srgbClr val="000000"/>
                      </a:solidFill>
                      <a:prstDash val="solid"/>
                    </a:lnB>
                    <a:solidFill>
                      <a:srgbClr val="FF6600"/>
                    </a:solidFill>
                  </a:tcPr>
                </a:tc>
                <a:tc>
                  <a:txBody>
                    <a:bodyPr/>
                    <a:lstStyle/>
                    <a:p>
                      <a:pPr marL="83820" marR="180340" algn="just">
                        <a:lnSpc>
                          <a:spcPct val="100000"/>
                        </a:lnSpc>
                      </a:pPr>
                      <a:r>
                        <a:rPr sz="1600" b="1" spc="15" dirty="0">
                          <a:solidFill>
                            <a:srgbClr val="FFFFFF"/>
                          </a:solidFill>
                          <a:latin typeface="宋体"/>
                          <a:cs typeface="宋体"/>
                        </a:rPr>
                        <a:t>归类</a:t>
                      </a:r>
                      <a:r>
                        <a:rPr sz="1600" b="1" dirty="0">
                          <a:solidFill>
                            <a:srgbClr val="FFFFFF"/>
                          </a:solidFill>
                          <a:latin typeface="宋体"/>
                          <a:cs typeface="宋体"/>
                        </a:rPr>
                        <a:t>： </a:t>
                      </a:r>
                      <a:r>
                        <a:rPr sz="1600" b="1" spc="15" dirty="0">
                          <a:solidFill>
                            <a:srgbClr val="FFFFFF"/>
                          </a:solidFill>
                          <a:latin typeface="宋体"/>
                          <a:cs typeface="宋体"/>
                        </a:rPr>
                        <a:t>买计</a:t>
                      </a:r>
                      <a:r>
                        <a:rPr sz="1600" b="1" dirty="0">
                          <a:solidFill>
                            <a:srgbClr val="FFFFFF"/>
                          </a:solidFill>
                          <a:latin typeface="宋体"/>
                          <a:cs typeface="宋体"/>
                        </a:rPr>
                        <a:t>算 </a:t>
                      </a:r>
                      <a:r>
                        <a:rPr sz="1600" b="1" spc="15" dirty="0">
                          <a:solidFill>
                            <a:srgbClr val="FFFFFF"/>
                          </a:solidFill>
                          <a:latin typeface="宋体"/>
                          <a:cs typeface="宋体"/>
                        </a:rPr>
                        <a:t>机</a:t>
                      </a:r>
                      <a:r>
                        <a:rPr sz="1600" b="1" dirty="0">
                          <a:solidFill>
                            <a:srgbClr val="FFFFFF"/>
                          </a:solidFill>
                          <a:latin typeface="宋体"/>
                          <a:cs typeface="宋体"/>
                        </a:rPr>
                        <a:t>？</a:t>
                      </a:r>
                      <a:endParaRPr sz="1600">
                        <a:latin typeface="宋体"/>
                        <a:cs typeface="宋体"/>
                      </a:endParaRPr>
                    </a:p>
                  </a:txBody>
                  <a:tcPr marL="0" marR="0" marT="0" marB="0">
                    <a:lnL w="13970">
                      <a:solidFill>
                        <a:srgbClr val="000000"/>
                      </a:solidFill>
                      <a:prstDash val="solid"/>
                    </a:lnL>
                    <a:lnR w="29845">
                      <a:solidFill>
                        <a:srgbClr val="000000"/>
                      </a:solidFill>
                      <a:prstDash val="solid"/>
                    </a:lnR>
                    <a:lnT w="29845">
                      <a:solidFill>
                        <a:srgbClr val="000000"/>
                      </a:solidFill>
                      <a:prstDash val="solid"/>
                    </a:lnT>
                    <a:lnB w="13970">
                      <a:solidFill>
                        <a:srgbClr val="000000"/>
                      </a:solidFill>
                      <a:prstDash val="solid"/>
                    </a:lnB>
                    <a:solidFill>
                      <a:srgbClr val="FF6600"/>
                    </a:solidFill>
                  </a:tcPr>
                </a:tc>
              </a:tr>
              <a:tr h="335279">
                <a:tc>
                  <a:txBody>
                    <a:bodyPr/>
                    <a:lstStyle/>
                    <a:p>
                      <a:pPr marL="76200">
                        <a:lnSpc>
                          <a:spcPct val="100000"/>
                        </a:lnSpc>
                      </a:pPr>
                      <a:r>
                        <a:rPr sz="1600" dirty="0">
                          <a:latin typeface="宋体"/>
                          <a:cs typeface="宋体"/>
                        </a:rPr>
                        <a:t>64</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青</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spc="5" dirty="0">
                          <a:latin typeface="宋体"/>
                          <a:cs typeface="宋体"/>
                        </a:rPr>
                        <a:t>不</a:t>
                      </a: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600" dirty="0">
                          <a:latin typeface="宋体"/>
                          <a:cs typeface="宋体"/>
                        </a:rPr>
                        <a:t>64</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青</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spc="5" dirty="0">
                          <a:latin typeface="宋体"/>
                          <a:cs typeface="宋体"/>
                        </a:rPr>
                        <a:t>不</a:t>
                      </a: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dirty="0">
                          <a:latin typeface="宋体"/>
                          <a:cs typeface="宋体"/>
                        </a:rPr>
                        <a:t>128</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中</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dirty="0">
                          <a:latin typeface="宋体"/>
                          <a:cs typeface="宋体"/>
                        </a:rPr>
                        <a:t>60</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老</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中</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600" dirty="0">
                          <a:latin typeface="宋体"/>
                          <a:cs typeface="宋体"/>
                        </a:rPr>
                        <a:t>64</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老</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低</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dirty="0">
                          <a:latin typeface="宋体"/>
                          <a:cs typeface="宋体"/>
                        </a:rPr>
                        <a:t>64</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老</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低</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spc="5" dirty="0">
                          <a:latin typeface="宋体"/>
                          <a:cs typeface="宋体"/>
                        </a:rPr>
                        <a:t>不</a:t>
                      </a: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80">
                <a:tc>
                  <a:txBody>
                    <a:bodyPr/>
                    <a:lstStyle/>
                    <a:p>
                      <a:pPr marL="76200">
                        <a:lnSpc>
                          <a:spcPct val="100000"/>
                        </a:lnSpc>
                      </a:pPr>
                      <a:r>
                        <a:rPr sz="1600" dirty="0">
                          <a:latin typeface="宋体"/>
                          <a:cs typeface="宋体"/>
                        </a:rPr>
                        <a:t>64</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中</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低</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优</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dirty="0">
                          <a:latin typeface="宋体"/>
                          <a:cs typeface="宋体"/>
                        </a:rPr>
                        <a:t>128</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青</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中</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否</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spc="5" dirty="0">
                          <a:latin typeface="宋体"/>
                          <a:cs typeface="宋体"/>
                        </a:rPr>
                        <a:t>不</a:t>
                      </a: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335279">
                <a:tc>
                  <a:txBody>
                    <a:bodyPr/>
                    <a:lstStyle/>
                    <a:p>
                      <a:pPr marL="76200">
                        <a:lnSpc>
                          <a:spcPct val="100000"/>
                        </a:lnSpc>
                      </a:pPr>
                      <a:r>
                        <a:rPr sz="1600" dirty="0">
                          <a:latin typeface="宋体"/>
                          <a:cs typeface="宋体"/>
                        </a:rPr>
                        <a:t>64</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青</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低</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4455">
                        <a:lnSpc>
                          <a:spcPct val="100000"/>
                        </a:lnSpc>
                      </a:pPr>
                      <a:r>
                        <a:rPr sz="1600" dirty="0">
                          <a:latin typeface="宋体"/>
                          <a:cs typeface="宋体"/>
                        </a:rPr>
                        <a:t>良</a:t>
                      </a:r>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13970">
                      <a:solidFill>
                        <a:srgbClr val="000000"/>
                      </a:solidFill>
                      <a:prstDash val="solid"/>
                    </a:lnB>
                  </a:tcPr>
                </a:tc>
                <a:tc>
                  <a:txBody>
                    <a:bodyPr/>
                    <a:lstStyle/>
                    <a:p>
                      <a:pPr marL="83820">
                        <a:lnSpc>
                          <a:spcPct val="100000"/>
                        </a:lnSpc>
                      </a:pPr>
                      <a:r>
                        <a:rPr sz="1600" dirty="0">
                          <a:latin typeface="宋体"/>
                          <a:cs typeface="宋体"/>
                        </a:rPr>
                        <a:t>买</a:t>
                      </a:r>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13970">
                      <a:solidFill>
                        <a:srgbClr val="000000"/>
                      </a:solidFill>
                      <a:prstDash val="solid"/>
                    </a:lnB>
                  </a:tcPr>
                </a:tc>
              </a:tr>
              <a:tr h="579120">
                <a:tc>
                  <a:txBody>
                    <a:bodyPr/>
                    <a:lstStyle/>
                    <a:p>
                      <a:pPr marL="76200">
                        <a:lnSpc>
                          <a:spcPct val="100000"/>
                        </a:lnSpc>
                      </a:pPr>
                      <a:r>
                        <a:rPr sz="1600" spc="5" dirty="0">
                          <a:latin typeface="宋体"/>
                          <a:cs typeface="宋体"/>
                        </a:rPr>
                        <a:t>。</a:t>
                      </a:r>
                      <a:r>
                        <a:rPr sz="1600" dirty="0">
                          <a:latin typeface="宋体"/>
                          <a:cs typeface="宋体"/>
                        </a:rPr>
                        <a:t>。</a:t>
                      </a:r>
                      <a:endParaRPr sz="1600">
                        <a:latin typeface="宋体"/>
                        <a:cs typeface="宋体"/>
                      </a:endParaRPr>
                    </a:p>
                    <a:p>
                      <a:pPr marL="76200">
                        <a:lnSpc>
                          <a:spcPct val="100000"/>
                        </a:lnSpc>
                      </a:pPr>
                      <a:r>
                        <a:rPr sz="1600" dirty="0">
                          <a:latin typeface="宋体"/>
                          <a:cs typeface="宋体"/>
                        </a:rPr>
                        <a:t>。</a:t>
                      </a:r>
                      <a:endParaRPr sz="1600">
                        <a:latin typeface="宋体"/>
                        <a:cs typeface="宋体"/>
                      </a:endParaRPr>
                    </a:p>
                  </a:txBody>
                  <a:tcPr marL="0" marR="0" marT="0" marB="0">
                    <a:lnL w="29845">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13970">
                      <a:solidFill>
                        <a:srgbClr val="000000"/>
                      </a:solidFill>
                      <a:prstDash val="solid"/>
                    </a:lnR>
                    <a:lnT w="13970">
                      <a:solidFill>
                        <a:srgbClr val="000000"/>
                      </a:solidFill>
                      <a:prstDash val="solid"/>
                    </a:lnT>
                    <a:lnB w="29845">
                      <a:solidFill>
                        <a:srgbClr val="000000"/>
                      </a:solidFill>
                      <a:prstDash val="solid"/>
                    </a:lnB>
                  </a:tcPr>
                </a:tc>
                <a:tc>
                  <a:txBody>
                    <a:bodyPr/>
                    <a:lstStyle/>
                    <a:p>
                      <a:endParaRPr sz="1600">
                        <a:latin typeface="宋体"/>
                        <a:cs typeface="宋体"/>
                      </a:endParaRPr>
                    </a:p>
                  </a:txBody>
                  <a:tcPr marL="0" marR="0" marT="0" marB="0">
                    <a:lnL w="13970">
                      <a:solidFill>
                        <a:srgbClr val="000000"/>
                      </a:solidFill>
                      <a:prstDash val="solid"/>
                    </a:lnL>
                    <a:lnR w="29845">
                      <a:solidFill>
                        <a:srgbClr val="000000"/>
                      </a:solidFill>
                      <a:prstDash val="solid"/>
                    </a:lnR>
                    <a:lnT w="13970">
                      <a:solidFill>
                        <a:srgbClr val="000000"/>
                      </a:solidFill>
                      <a:prstDash val="solid"/>
                    </a:lnT>
                    <a:lnB w="29845">
                      <a:solidFill>
                        <a:srgbClr val="000000"/>
                      </a:solidFill>
                      <a:prstDash val="solid"/>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67666"/>
            <a:ext cx="5977890" cy="7213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spc="-15" dirty="0">
                <a:solidFill>
                  <a:srgbClr val="004646"/>
                </a:solidFill>
                <a:latin typeface="Calibri"/>
                <a:cs typeface="Calibri"/>
              </a:rPr>
              <a:t>I</a:t>
            </a:r>
            <a:r>
              <a:rPr sz="5400" spc="-5" dirty="0">
                <a:solidFill>
                  <a:srgbClr val="004646"/>
                </a:solidFill>
                <a:latin typeface="Calibri"/>
                <a:cs typeface="Calibri"/>
              </a:rPr>
              <a:t>D</a:t>
            </a:r>
            <a:r>
              <a:rPr sz="5400" spc="-35" dirty="0">
                <a:solidFill>
                  <a:srgbClr val="004646"/>
                </a:solidFill>
                <a:latin typeface="Calibri"/>
                <a:cs typeface="Calibri"/>
              </a:rPr>
              <a:t>3</a:t>
            </a:r>
            <a:r>
              <a:rPr sz="5400" dirty="0">
                <a:solidFill>
                  <a:srgbClr val="004646"/>
                </a:solidFill>
                <a:latin typeface="微软雅黑"/>
                <a:cs typeface="微软雅黑"/>
              </a:rPr>
              <a:t>算法</a:t>
            </a:r>
            <a:r>
              <a:rPr sz="5400" dirty="0">
                <a:solidFill>
                  <a:srgbClr val="004646"/>
                </a:solidFill>
                <a:latin typeface="Calibri"/>
                <a:cs typeface="Calibri"/>
              </a:rPr>
              <a:t>-</a:t>
            </a:r>
            <a:r>
              <a:rPr sz="5400" dirty="0">
                <a:solidFill>
                  <a:srgbClr val="004646"/>
                </a:solidFill>
                <a:latin typeface="微软雅黑"/>
                <a:cs typeface="微软雅黑"/>
              </a:rPr>
              <a:t>小结</a:t>
            </a:r>
            <a:endParaRPr sz="5400">
              <a:latin typeface="微软雅黑"/>
              <a:cs typeface="微软雅黑"/>
            </a:endParaRPr>
          </a:p>
        </p:txBody>
      </p:sp>
      <p:sp>
        <p:nvSpPr>
          <p:cNvPr id="3" name="object 3"/>
          <p:cNvSpPr txBox="1">
            <a:spLocks noGrp="1"/>
          </p:cNvSpPr>
          <p:nvPr>
            <p:ph idx="1"/>
          </p:nvPr>
        </p:nvSpPr>
        <p:spPr>
          <a:xfrm>
            <a:off x="628650" y="1469905"/>
            <a:ext cx="7886700" cy="1669688"/>
          </a:xfrm>
          <a:prstGeom prst="rect">
            <a:avLst/>
          </a:prstGeom>
        </p:spPr>
        <p:txBody>
          <a:bodyPr vert="horz" wrap="square" lIns="0" tIns="0" rIns="0" bIns="0" rtlCol="0">
            <a:spAutoFit/>
          </a:bodyPr>
          <a:lstStyle/>
          <a:p>
            <a:pPr marL="429259" marR="5080" indent="-274320">
              <a:lnSpc>
                <a:spcPct val="100000"/>
              </a:lnSpc>
            </a:pPr>
            <a:r>
              <a:rPr sz="2450" dirty="0">
                <a:solidFill>
                  <a:srgbClr val="33BC55"/>
                </a:solidFill>
                <a:latin typeface="Arial"/>
                <a:cs typeface="Arial"/>
              </a:rPr>
              <a:t></a:t>
            </a:r>
            <a:r>
              <a:rPr spc="-10" dirty="0"/>
              <a:t>ID</a:t>
            </a:r>
            <a:r>
              <a:rPr spc="-20" dirty="0"/>
              <a:t>3</a:t>
            </a:r>
            <a:r>
              <a:rPr spc="-5" dirty="0">
                <a:latin typeface="宋体"/>
                <a:cs typeface="宋体"/>
              </a:rPr>
              <a:t>算法的基本思想是，以信息熵为度量，</a:t>
            </a:r>
            <a:r>
              <a:rPr spc="-5" dirty="0" smtClean="0">
                <a:latin typeface="宋体"/>
                <a:cs typeface="宋体"/>
              </a:rPr>
              <a:t>用于决策</a:t>
            </a:r>
            <a:r>
              <a:rPr dirty="0" smtClean="0">
                <a:latin typeface="宋体"/>
                <a:cs typeface="宋体"/>
              </a:rPr>
              <a:t>树</a:t>
            </a:r>
            <a:r>
              <a:rPr spc="-5" dirty="0" smtClean="0">
                <a:latin typeface="宋体"/>
                <a:cs typeface="宋体"/>
              </a:rPr>
              <a:t>节点的属性选择</a:t>
            </a:r>
            <a:r>
              <a:rPr spc="-5" dirty="0">
                <a:latin typeface="宋体"/>
                <a:cs typeface="宋体"/>
              </a:rPr>
              <a:t>，每次优先选取信息量最多的属性，</a:t>
            </a:r>
            <a:r>
              <a:rPr dirty="0" smtClean="0">
                <a:latin typeface="宋体"/>
                <a:cs typeface="宋体"/>
              </a:rPr>
              <a:t>亦</a:t>
            </a:r>
            <a:r>
              <a:rPr spc="-5" dirty="0" smtClean="0">
                <a:latin typeface="宋体"/>
                <a:cs typeface="宋体"/>
              </a:rPr>
              <a:t>即能使熵值变为最小的属性</a:t>
            </a:r>
            <a:r>
              <a:rPr spc="-5" dirty="0">
                <a:latin typeface="宋体"/>
                <a:cs typeface="宋体"/>
              </a:rPr>
              <a:t>，</a:t>
            </a:r>
            <a:r>
              <a:rPr spc="-5" dirty="0" smtClean="0">
                <a:latin typeface="宋体"/>
                <a:cs typeface="宋体"/>
              </a:rPr>
              <a:t>以构造一颗熵值下降最</a:t>
            </a:r>
            <a:r>
              <a:rPr dirty="0" smtClean="0">
                <a:latin typeface="宋体"/>
                <a:cs typeface="宋体"/>
              </a:rPr>
              <a:t>快</a:t>
            </a:r>
            <a:r>
              <a:rPr spc="-5" dirty="0" smtClean="0">
                <a:latin typeface="宋体"/>
                <a:cs typeface="宋体"/>
              </a:rPr>
              <a:t>的决策树</a:t>
            </a:r>
            <a:r>
              <a:rPr spc="-5" dirty="0">
                <a:latin typeface="宋体"/>
                <a:cs typeface="宋体"/>
              </a:rPr>
              <a:t>，到叶子节点处的熵值为</a:t>
            </a:r>
            <a:r>
              <a:rPr spc="-5" dirty="0"/>
              <a:t>0</a:t>
            </a:r>
            <a:r>
              <a:rPr spc="-5" dirty="0">
                <a:latin typeface="宋体"/>
                <a:cs typeface="宋体"/>
              </a:rPr>
              <a:t>。此时，</a:t>
            </a:r>
            <a:r>
              <a:rPr spc="-5" dirty="0" smtClean="0">
                <a:latin typeface="宋体"/>
                <a:cs typeface="宋体"/>
              </a:rPr>
              <a:t>每个叶</a:t>
            </a:r>
            <a:r>
              <a:rPr dirty="0" smtClean="0">
                <a:latin typeface="宋体"/>
                <a:cs typeface="宋体"/>
              </a:rPr>
              <a:t>子</a:t>
            </a:r>
            <a:r>
              <a:rPr spc="-5" dirty="0" smtClean="0">
                <a:latin typeface="宋体"/>
                <a:cs typeface="宋体"/>
              </a:rPr>
              <a:t>节点对应的实例集中的实例属于同一类</a:t>
            </a:r>
            <a:r>
              <a:rPr dirty="0">
                <a:latin typeface="宋体"/>
                <a:cs typeface="宋体"/>
              </a:rPr>
              <a:t>。</a:t>
            </a:r>
            <a:endParaRPr sz="2450" dirty="0">
              <a:latin typeface="宋体"/>
              <a:cs typeface="宋体"/>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54966"/>
            <a:ext cx="6745605" cy="746760"/>
          </a:xfrm>
          <a:prstGeom prst="rect">
            <a:avLst/>
          </a:prstGeom>
        </p:spPr>
        <p:txBody>
          <a:bodyPr vert="horz" wrap="square" lIns="0" tIns="0" rIns="0" bIns="0" rtlCol="0">
            <a:spAutoFit/>
          </a:bodyPr>
          <a:lstStyle/>
          <a:p>
            <a:pPr marL="12700">
              <a:lnSpc>
                <a:spcPct val="100000"/>
              </a:lnSpc>
            </a:pPr>
            <a:r>
              <a:rPr sz="5400" dirty="0">
                <a:solidFill>
                  <a:srgbClr val="004646"/>
                </a:solidFill>
                <a:latin typeface="微软雅黑"/>
                <a:cs typeface="微软雅黑"/>
              </a:rPr>
              <a:t>决策树</a:t>
            </a:r>
            <a:r>
              <a:rPr sz="5400" dirty="0">
                <a:solidFill>
                  <a:srgbClr val="004646"/>
                </a:solidFill>
                <a:latin typeface="Calibri"/>
                <a:cs typeface="Calibri"/>
              </a:rPr>
              <a:t>C</a:t>
            </a:r>
            <a:r>
              <a:rPr sz="5400" spc="-35" dirty="0">
                <a:solidFill>
                  <a:srgbClr val="004646"/>
                </a:solidFill>
                <a:latin typeface="Calibri"/>
                <a:cs typeface="Calibri"/>
              </a:rPr>
              <a:t>4</a:t>
            </a:r>
            <a:r>
              <a:rPr sz="5400" dirty="0">
                <a:solidFill>
                  <a:srgbClr val="004646"/>
                </a:solidFill>
                <a:latin typeface="Calibri"/>
                <a:cs typeface="Calibri"/>
              </a:rPr>
              <a:t>.</a:t>
            </a:r>
            <a:r>
              <a:rPr sz="5400" spc="-35" dirty="0">
                <a:solidFill>
                  <a:srgbClr val="004646"/>
                </a:solidFill>
                <a:latin typeface="Calibri"/>
                <a:cs typeface="Calibri"/>
              </a:rPr>
              <a:t>5</a:t>
            </a:r>
            <a:r>
              <a:rPr sz="5400" dirty="0">
                <a:solidFill>
                  <a:srgbClr val="004646"/>
                </a:solidFill>
                <a:latin typeface="微软雅黑"/>
                <a:cs typeface="微软雅黑"/>
              </a:rPr>
              <a:t>的生成算法</a:t>
            </a:r>
            <a:endParaRPr sz="5400">
              <a:latin typeface="微软雅黑"/>
              <a:cs typeface="微软雅黑"/>
            </a:endParaRPr>
          </a:p>
        </p:txBody>
      </p:sp>
      <p:sp>
        <p:nvSpPr>
          <p:cNvPr id="3" name="object 3"/>
          <p:cNvSpPr/>
          <p:nvPr/>
        </p:nvSpPr>
        <p:spPr>
          <a:xfrm>
            <a:off x="495300" y="1341119"/>
            <a:ext cx="7126224" cy="51252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4571"/>
            <a:ext cx="1931035" cy="635635"/>
          </a:xfrm>
          <a:prstGeom prst="rect">
            <a:avLst/>
          </a:prstGeom>
        </p:spPr>
        <p:txBody>
          <a:bodyPr vert="horz" wrap="square" lIns="0" tIns="0" rIns="0" bIns="0" rtlCol="0">
            <a:spAutoFit/>
          </a:bodyPr>
          <a:lstStyle/>
          <a:p>
            <a:pPr marL="12700">
              <a:lnSpc>
                <a:spcPts val="5990"/>
              </a:lnSpc>
            </a:pPr>
            <a:r>
              <a:rPr sz="5000" spc="-5" dirty="0">
                <a:solidFill>
                  <a:srgbClr val="004646"/>
                </a:solidFill>
                <a:latin typeface="微软雅黑"/>
                <a:cs typeface="微软雅黑"/>
              </a:rPr>
              <a:t>决策</a:t>
            </a:r>
            <a:r>
              <a:rPr sz="5000" dirty="0">
                <a:solidFill>
                  <a:srgbClr val="004646"/>
                </a:solidFill>
                <a:latin typeface="微软雅黑"/>
                <a:cs typeface="微软雅黑"/>
              </a:rPr>
              <a:t>树</a:t>
            </a:r>
            <a:endParaRPr sz="5000">
              <a:latin typeface="微软雅黑"/>
              <a:cs typeface="微软雅黑"/>
            </a:endParaRPr>
          </a:p>
        </p:txBody>
      </p:sp>
      <p:sp>
        <p:nvSpPr>
          <p:cNvPr id="3" name="object 3"/>
          <p:cNvSpPr txBox="1"/>
          <p:nvPr/>
        </p:nvSpPr>
        <p:spPr>
          <a:xfrm>
            <a:off x="474281" y="1644818"/>
            <a:ext cx="2320925" cy="397545"/>
          </a:xfrm>
          <a:prstGeom prst="rect">
            <a:avLst/>
          </a:prstGeom>
        </p:spPr>
        <p:txBody>
          <a:bodyPr vert="horz" wrap="square" lIns="0" tIns="0" rIns="0" bIns="0" rtlCol="0">
            <a:spAutoFit/>
          </a:bodyPr>
          <a:lstStyle/>
          <a:p>
            <a:pPr marL="12700">
              <a:lnSpc>
                <a:spcPts val="3070"/>
              </a:lnSpc>
            </a:pPr>
            <a:r>
              <a:rPr sz="2450" dirty="0">
                <a:solidFill>
                  <a:srgbClr val="33BC55"/>
                </a:solidFill>
                <a:latin typeface="微软雅黑" panose="020B0503020204020204" pitchFamily="34" charset="-122"/>
                <a:ea typeface="微软雅黑" panose="020B0503020204020204" pitchFamily="34" charset="-122"/>
                <a:cs typeface="Arial"/>
              </a:rPr>
              <a:t></a:t>
            </a:r>
            <a:r>
              <a:rPr sz="2600" spc="-5" dirty="0">
                <a:latin typeface="微软雅黑" panose="020B0503020204020204" pitchFamily="34" charset="-122"/>
                <a:ea typeface="微软雅黑" panose="020B0503020204020204" pitchFamily="34" charset="-122"/>
                <a:cs typeface="宋体"/>
              </a:rPr>
              <a:t>决策树的优</a:t>
            </a:r>
            <a:r>
              <a:rPr sz="2600" dirty="0">
                <a:latin typeface="微软雅黑" panose="020B0503020204020204" pitchFamily="34" charset="-122"/>
                <a:ea typeface="微软雅黑" panose="020B0503020204020204" pitchFamily="34" charset="-122"/>
                <a:cs typeface="宋体"/>
              </a:rPr>
              <a:t>点</a:t>
            </a:r>
          </a:p>
        </p:txBody>
      </p:sp>
      <p:sp>
        <p:nvSpPr>
          <p:cNvPr id="4" name="object 4"/>
          <p:cNvSpPr txBox="1">
            <a:spLocks noGrp="1"/>
          </p:cNvSpPr>
          <p:nvPr>
            <p:ph idx="1"/>
          </p:nvPr>
        </p:nvSpPr>
        <p:spPr>
          <a:xfrm>
            <a:off x="304800" y="1843590"/>
            <a:ext cx="7886700" cy="2560312"/>
          </a:xfrm>
          <a:prstGeom prst="rect">
            <a:avLst/>
          </a:prstGeom>
        </p:spPr>
        <p:txBody>
          <a:bodyPr vert="horz" wrap="square" lIns="0" tIns="554351" rIns="0" bIns="0" rtlCol="0">
            <a:spAutoFit/>
          </a:bodyPr>
          <a:lstStyle/>
          <a:p>
            <a:pPr marL="619760">
              <a:lnSpc>
                <a:spcPct val="100000"/>
              </a:lnSpc>
            </a:pPr>
            <a:r>
              <a:rPr sz="2050" spc="-25" dirty="0" smtClean="0">
                <a:solidFill>
                  <a:srgbClr val="50742E"/>
                </a:solidFill>
                <a:latin typeface="Arial"/>
                <a:cs typeface="Arial"/>
              </a:rPr>
              <a:t></a:t>
            </a:r>
            <a:r>
              <a:rPr sz="2400" spc="-10" dirty="0" smtClean="0"/>
              <a:t>1</a:t>
            </a:r>
            <a:r>
              <a:rPr sz="2400" spc="-10" dirty="0">
                <a:latin typeface="宋体"/>
                <a:cs typeface="宋体"/>
              </a:rPr>
              <a:t>、</a:t>
            </a:r>
            <a:r>
              <a:rPr sz="2400" spc="-10" dirty="0" smtClean="0">
                <a:latin typeface="宋体"/>
                <a:cs typeface="宋体"/>
              </a:rPr>
              <a:t>推理过程容易理解</a:t>
            </a:r>
            <a:r>
              <a:rPr sz="2400" spc="-10" dirty="0">
                <a:latin typeface="宋体"/>
                <a:cs typeface="宋体"/>
              </a:rPr>
              <a:t>，决策推理过程可以表示成</a:t>
            </a:r>
            <a:r>
              <a:rPr sz="2400" spc="-10" dirty="0"/>
              <a:t>If</a:t>
            </a:r>
            <a:r>
              <a:rPr sz="2400" spc="5" dirty="0"/>
              <a:t> </a:t>
            </a:r>
            <a:r>
              <a:rPr sz="2400" spc="-5" dirty="0" err="1" smtClean="0"/>
              <a:t>T</a:t>
            </a:r>
            <a:r>
              <a:rPr sz="2400" spc="-15" dirty="0" err="1" smtClean="0"/>
              <a:t>h</a:t>
            </a:r>
            <a:r>
              <a:rPr sz="2400" dirty="0" err="1" smtClean="0"/>
              <a:t>en</a:t>
            </a:r>
            <a:r>
              <a:rPr sz="2400" dirty="0" err="1" smtClean="0">
                <a:latin typeface="宋体"/>
                <a:cs typeface="宋体"/>
              </a:rPr>
              <a:t>形式</a:t>
            </a:r>
            <a:r>
              <a:rPr sz="2400" dirty="0">
                <a:latin typeface="宋体"/>
                <a:cs typeface="宋体"/>
              </a:rPr>
              <a:t>；</a:t>
            </a:r>
          </a:p>
          <a:p>
            <a:pPr marL="619760">
              <a:lnSpc>
                <a:spcPct val="100000"/>
              </a:lnSpc>
              <a:spcBef>
                <a:spcPts val="575"/>
              </a:spcBef>
            </a:pPr>
            <a:r>
              <a:rPr sz="2000" spc="20" dirty="0" smtClean="0">
                <a:solidFill>
                  <a:srgbClr val="50742E"/>
                </a:solidFill>
                <a:latin typeface="Arial"/>
                <a:cs typeface="Arial"/>
              </a:rPr>
              <a:t></a:t>
            </a:r>
            <a:r>
              <a:rPr sz="2400" spc="20" dirty="0" smtClean="0"/>
              <a:t>2</a:t>
            </a:r>
            <a:r>
              <a:rPr sz="2400" spc="20" dirty="0">
                <a:latin typeface="宋体"/>
                <a:cs typeface="宋体"/>
              </a:rPr>
              <a:t>、推理过程完全依赖于属性变量的取值特点</a:t>
            </a:r>
            <a:r>
              <a:rPr sz="2400" spc="20" dirty="0" smtClean="0">
                <a:latin typeface="宋体"/>
                <a:cs typeface="宋体"/>
              </a:rPr>
              <a:t>；</a:t>
            </a:r>
            <a:endParaRPr lang="en-US" sz="2400" spc="20" dirty="0" smtClean="0">
              <a:latin typeface="宋体"/>
              <a:cs typeface="宋体"/>
            </a:endParaRPr>
          </a:p>
          <a:p>
            <a:pPr marL="619760">
              <a:lnSpc>
                <a:spcPct val="100000"/>
              </a:lnSpc>
              <a:spcBef>
                <a:spcPts val="575"/>
              </a:spcBef>
            </a:pPr>
            <a:r>
              <a:rPr sz="2050" spc="-25" dirty="0" smtClean="0">
                <a:solidFill>
                  <a:srgbClr val="50742E"/>
                </a:solidFill>
                <a:latin typeface="Arial"/>
                <a:cs typeface="Arial"/>
              </a:rPr>
              <a:t></a:t>
            </a:r>
            <a:r>
              <a:rPr sz="2400" spc="-15" dirty="0"/>
              <a:t>3</a:t>
            </a:r>
            <a:r>
              <a:rPr sz="2400" spc="-15" dirty="0">
                <a:latin typeface="宋体"/>
                <a:cs typeface="宋体"/>
              </a:rPr>
              <a:t>、可自动忽略目标变量没有贡献的属性变量，</a:t>
            </a:r>
            <a:r>
              <a:rPr sz="2400" spc="-15" dirty="0" smtClean="0">
                <a:latin typeface="宋体"/>
                <a:cs typeface="宋体"/>
              </a:rPr>
              <a:t>也为判断属性变量的重要性</a:t>
            </a:r>
            <a:r>
              <a:rPr sz="2400" spc="-15" dirty="0">
                <a:latin typeface="宋体"/>
                <a:cs typeface="宋体"/>
              </a:rPr>
              <a:t>，减少变量的数目提供参考。</a:t>
            </a:r>
            <a:endParaRPr sz="2400" dirty="0">
              <a:latin typeface="宋体"/>
              <a:cs typeface="宋体"/>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4571"/>
            <a:ext cx="5106035" cy="635635"/>
          </a:xfrm>
          <a:prstGeom prst="rect">
            <a:avLst/>
          </a:prstGeom>
        </p:spPr>
        <p:txBody>
          <a:bodyPr vert="horz" wrap="square" lIns="0" tIns="0" rIns="0" bIns="0" rtlCol="0">
            <a:spAutoFit/>
          </a:bodyPr>
          <a:lstStyle/>
          <a:p>
            <a:pPr marL="12700">
              <a:lnSpc>
                <a:spcPts val="5990"/>
              </a:lnSpc>
            </a:pPr>
            <a:r>
              <a:rPr sz="5000" spc="-5" dirty="0">
                <a:solidFill>
                  <a:srgbClr val="004646"/>
                </a:solidFill>
                <a:latin typeface="微软雅黑"/>
                <a:cs typeface="微软雅黑"/>
              </a:rPr>
              <a:t>四、决策树的剪</a:t>
            </a:r>
            <a:r>
              <a:rPr sz="5000" dirty="0">
                <a:solidFill>
                  <a:srgbClr val="004646"/>
                </a:solidFill>
                <a:latin typeface="微软雅黑"/>
                <a:cs typeface="微软雅黑"/>
              </a:rPr>
              <a:t>枝</a:t>
            </a:r>
            <a:endParaRPr sz="5000">
              <a:latin typeface="微软雅黑"/>
              <a:cs typeface="微软雅黑"/>
            </a:endParaRPr>
          </a:p>
        </p:txBody>
      </p:sp>
      <p:sp>
        <p:nvSpPr>
          <p:cNvPr id="3" name="object 3"/>
          <p:cNvSpPr txBox="1"/>
          <p:nvPr/>
        </p:nvSpPr>
        <p:spPr>
          <a:xfrm>
            <a:off x="402272" y="1557976"/>
            <a:ext cx="2320925" cy="344170"/>
          </a:xfrm>
          <a:prstGeom prst="rect">
            <a:avLst/>
          </a:prstGeom>
        </p:spPr>
        <p:txBody>
          <a:bodyPr vert="horz" wrap="square" lIns="0" tIns="0" rIns="0" bIns="0" rtlCol="0">
            <a:spAutoFit/>
          </a:bodyPr>
          <a:lstStyle/>
          <a:p>
            <a:pPr marL="12700">
              <a:lnSpc>
                <a:spcPts val="3070"/>
              </a:lnSpc>
            </a:pPr>
            <a:r>
              <a:rPr sz="2450" dirty="0">
                <a:solidFill>
                  <a:srgbClr val="33BC55"/>
                </a:solidFill>
                <a:latin typeface="Arial"/>
                <a:cs typeface="Arial"/>
              </a:rPr>
              <a:t></a:t>
            </a:r>
            <a:r>
              <a:rPr sz="2600" spc="-5" dirty="0">
                <a:latin typeface="宋体"/>
                <a:cs typeface="宋体"/>
              </a:rPr>
              <a:t>决策树的剪</a:t>
            </a:r>
            <a:r>
              <a:rPr sz="2600" dirty="0">
                <a:latin typeface="宋体"/>
                <a:cs typeface="宋体"/>
              </a:rPr>
              <a:t>枝</a:t>
            </a:r>
          </a:p>
        </p:txBody>
      </p:sp>
      <p:pic>
        <p:nvPicPr>
          <p:cNvPr id="4" name="Picture 2" descr="\sum_{t=1}^{|T|}N_{t}H_{t}(T)=-\sum_{t=1}^{|T|}\sum_{k=1}^{K}N_{t}\frac{N_{tk}}{N_{t}}\log \frac{N_{tk}}{N_{t}}=-\sum_{t=1}^{|T|}\sum_{k=1}^{K} N_{tk}\log \frac{N_{tk}}{N_{t}} =-\log \prod_{t=1}^{|T|}\prod_{k=1}^{K}(\frac{N_{tk}}{N_{t}})^{N_{t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800"/>
            <a:ext cx="6419850" cy="533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矩形 4"/>
              <p:cNvSpPr/>
              <p:nvPr/>
            </p:nvSpPr>
            <p:spPr>
              <a:xfrm>
                <a:off x="4121215" y="2059338"/>
                <a:ext cx="1741887"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a</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log</m:t>
                          </m:r>
                        </m:fName>
                        <m:e>
                          <m:r>
                            <a:rPr lang="zh-CN" altLang="en-US" i="1">
                              <a:latin typeface="Cambria Math" panose="02040503050406030204" pitchFamily="18" charset="0"/>
                            </a:rPr>
                            <m:t>𝑏</m:t>
                          </m:r>
                        </m:e>
                      </m:func>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log</m:t>
                          </m:r>
                        </m:fName>
                        <m:e>
                          <m:sSup>
                            <m:sSupPr>
                              <m:ctrlPr>
                                <a:rPr lang="zh-CN" altLang="en-US" i="1">
                                  <a:latin typeface="Cambria Math" panose="02040503050406030204" pitchFamily="18" charset="0"/>
                                </a:rPr>
                              </m:ctrlPr>
                            </m:sSupPr>
                            <m:e>
                              <m:r>
                                <a:rPr lang="zh-CN" altLang="en-US" i="1">
                                  <a:latin typeface="Cambria Math" panose="02040503050406030204" pitchFamily="18" charset="0"/>
                                </a:rPr>
                                <m:t>𝑎</m:t>
                              </m:r>
                            </m:e>
                            <m:sup>
                              <m:r>
                                <a:rPr lang="zh-CN" altLang="en-US" i="1">
                                  <a:latin typeface="Cambria Math" panose="02040503050406030204" pitchFamily="18" charset="0"/>
                                </a:rPr>
                                <m:t>𝑏</m:t>
                              </m:r>
                            </m:sup>
                          </m:sSup>
                        </m:e>
                      </m:func>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121215" y="2059338"/>
                <a:ext cx="1741887" cy="374270"/>
              </a:xfrm>
              <a:prstGeom prst="rect">
                <a:avLst/>
              </a:prstGeom>
              <a:blipFill rotWithShape="0">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263864" y="3281392"/>
                <a:ext cx="2599238"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log</m:t>
                          </m:r>
                        </m:fName>
                        <m:e>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m:t>
                                  </m:r>
                                </m:sub>
                              </m:sSub>
                            </m:e>
                          </m:nary>
                        </m:e>
                      </m:func>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𝑙𝑜𝑔𝑎</m:t>
                                  </m:r>
                                </m:e>
                                <m:sub>
                                  <m:r>
                                    <a:rPr lang="zh-CN" altLang="en-US" i="1">
                                      <a:latin typeface="Cambria Math" panose="02040503050406030204" pitchFamily="18" charset="0"/>
                                    </a:rPr>
                                    <m:t>𝑖</m:t>
                                  </m:r>
                                </m:sub>
                              </m:sSub>
                            </m:e>
                          </m:nary>
                        </m:fName>
                        <m:e/>
                      </m:func>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3263864" y="3281392"/>
                <a:ext cx="2599238" cy="764568"/>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文本框 6"/>
          <p:cNvSpPr txBox="1"/>
          <p:nvPr/>
        </p:nvSpPr>
        <p:spPr>
          <a:xfrm>
            <a:off x="5867400" y="3438584"/>
            <a:ext cx="1569660" cy="369332"/>
          </a:xfrm>
          <a:prstGeom prst="rect">
            <a:avLst/>
          </a:prstGeom>
          <a:noFill/>
        </p:spPr>
        <p:txBody>
          <a:bodyPr wrap="none" rtlCol="0">
            <a:spAutoFit/>
          </a:bodyPr>
          <a:lstStyle/>
          <a:p>
            <a:r>
              <a:rPr lang="zh-CN" altLang="en-US" dirty="0" smtClean="0"/>
              <a:t>极大似然概率</a:t>
            </a:r>
            <a:endParaRPr lang="zh-CN" altLang="en-US" dirty="0"/>
          </a:p>
        </p:txBody>
      </p:sp>
      <p:cxnSp>
        <p:nvCxnSpPr>
          <p:cNvPr id="9" name="直接箭头连接符 8"/>
          <p:cNvCxnSpPr>
            <a:stCxn id="7" idx="0"/>
          </p:cNvCxnSpPr>
          <p:nvPr/>
        </p:nvCxnSpPr>
        <p:spPr>
          <a:xfrm flipV="1">
            <a:off x="6652230" y="3124200"/>
            <a:ext cx="0" cy="3143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14400" y="4343400"/>
            <a:ext cx="4825360" cy="1384995"/>
          </a:xfrm>
          <a:prstGeom prst="rect">
            <a:avLst/>
          </a:prstGeom>
          <a:noFill/>
        </p:spPr>
        <p:txBody>
          <a:bodyPr wrap="none" rtlCol="0">
            <a:spAutoFit/>
          </a:bodyPr>
          <a:lstStyle/>
          <a:p>
            <a:r>
              <a:rPr lang="zh-CN" altLang="en-US" sz="2800" dirty="0" smtClean="0"/>
              <a:t>极大似然概率：</a:t>
            </a:r>
            <a:endParaRPr lang="en-US" altLang="zh-CN" sz="2800" dirty="0" smtClean="0"/>
          </a:p>
          <a:p>
            <a:r>
              <a:rPr lang="en-US" altLang="zh-CN" sz="2800" dirty="0"/>
              <a:t> </a:t>
            </a:r>
            <a:r>
              <a:rPr lang="en-US" altLang="zh-CN" sz="2800" dirty="0" smtClean="0"/>
              <a:t>     P</a:t>
            </a:r>
            <a:r>
              <a:rPr lang="en-US" altLang="zh-CN" sz="2800" baseline="-25000" dirty="0" smtClean="0"/>
              <a:t>+</a:t>
            </a:r>
            <a:r>
              <a:rPr lang="en-US" altLang="zh-CN" sz="2800" dirty="0" smtClean="0"/>
              <a:t>, P</a:t>
            </a:r>
            <a:r>
              <a:rPr lang="en-US" altLang="zh-CN" sz="2800" baseline="-25000" dirty="0" smtClean="0"/>
              <a:t>-</a:t>
            </a:r>
          </a:p>
          <a:p>
            <a:r>
              <a:rPr lang="en-US" altLang="zh-CN" sz="2800" baseline="-25000" dirty="0" smtClean="0">
                <a:latin typeface="微软雅黑" panose="020B0503020204020204" pitchFamily="34" charset="-122"/>
                <a:ea typeface="微软雅黑" panose="020B0503020204020204" pitchFamily="34" charset="-122"/>
              </a:rPr>
              <a:t>(</a:t>
            </a:r>
            <a:r>
              <a:rPr lang="zh-CN" altLang="en-US" sz="2800" baseline="-25000" dirty="0" smtClean="0">
                <a:latin typeface="微软雅黑" panose="020B0503020204020204" pitchFamily="34" charset="-122"/>
                <a:ea typeface="微软雅黑" panose="020B0503020204020204" pitchFamily="34" charset="-122"/>
              </a:rPr>
              <a:t>正，正，负</a:t>
            </a:r>
            <a:r>
              <a:rPr lang="en-US" altLang="zh-CN" sz="2800" baseline="-25000" dirty="0" smtClean="0">
                <a:latin typeface="微软雅黑" panose="020B0503020204020204" pitchFamily="34" charset="-122"/>
                <a:ea typeface="微软雅黑" panose="020B0503020204020204" pitchFamily="34" charset="-122"/>
              </a:rPr>
              <a:t>)=&gt;</a:t>
            </a:r>
            <a:r>
              <a:rPr lang="en-US" altLang="zh-CN" sz="2800" dirty="0" smtClean="0">
                <a:latin typeface="微软雅黑" panose="020B0503020204020204" pitchFamily="34" charset="-122"/>
                <a:ea typeface="微软雅黑" panose="020B0503020204020204" pitchFamily="34" charset="-122"/>
              </a:rPr>
              <a:t> </a:t>
            </a:r>
            <a:r>
              <a:rPr lang="en-US" altLang="zh-CN" sz="2800" dirty="0" smtClean="0"/>
              <a:t>p=</a:t>
            </a:r>
            <a:r>
              <a:rPr lang="en-US" altLang="zh-CN" sz="2800" dirty="0"/>
              <a:t> P</a:t>
            </a:r>
            <a:r>
              <a:rPr lang="en-US" altLang="zh-CN" sz="2800" baseline="-25000" dirty="0" smtClean="0"/>
              <a:t>+</a:t>
            </a:r>
            <a:r>
              <a:rPr lang="en-US" altLang="zh-CN" sz="2800" dirty="0" smtClean="0"/>
              <a:t> P</a:t>
            </a:r>
            <a:r>
              <a:rPr lang="en-US" altLang="zh-CN" sz="2800" baseline="-25000" dirty="0" smtClean="0"/>
              <a:t>+</a:t>
            </a:r>
            <a:r>
              <a:rPr lang="en-US" altLang="zh-CN" sz="2800" dirty="0" smtClean="0"/>
              <a:t>P</a:t>
            </a:r>
            <a:r>
              <a:rPr lang="en-US" altLang="zh-CN" sz="2800" baseline="-25000" dirty="0" smtClean="0"/>
              <a:t>-</a:t>
            </a:r>
            <a:r>
              <a:rPr lang="en-US" altLang="zh-CN" sz="2800" dirty="0" smtClean="0"/>
              <a:t>=(P</a:t>
            </a:r>
            <a:r>
              <a:rPr lang="en-US" altLang="zh-CN" sz="2800" baseline="-25000" dirty="0" smtClean="0"/>
              <a:t>+</a:t>
            </a:r>
            <a:r>
              <a:rPr lang="en-US" altLang="zh-CN" sz="2800" dirty="0" smtClean="0"/>
              <a:t>)</a:t>
            </a:r>
            <a:r>
              <a:rPr lang="en-US" altLang="zh-CN" sz="2800" baseline="30000" dirty="0" smtClean="0"/>
              <a:t>2</a:t>
            </a:r>
            <a:r>
              <a:rPr lang="en-US" altLang="zh-CN" sz="2800" dirty="0" smtClean="0"/>
              <a:t>(P</a:t>
            </a:r>
            <a:r>
              <a:rPr lang="en-US" altLang="zh-CN" sz="2800" baseline="-25000" dirty="0" smtClean="0"/>
              <a:t>-</a:t>
            </a:r>
            <a:r>
              <a:rPr lang="en-US" altLang="zh-CN" sz="2800" dirty="0" smtClean="0"/>
              <a:t>)</a:t>
            </a:r>
            <a:r>
              <a:rPr lang="en-US" altLang="zh-CN" sz="2800" baseline="30000" dirty="0" smtClean="0"/>
              <a:t>1</a:t>
            </a:r>
            <a:endParaRPr lang="zh-CN" altLang="en-US" sz="2800" baseline="30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200"/>
            <a:ext cx="7886700" cy="1080039"/>
          </a:xfrm>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决策树的剪</a:t>
            </a:r>
            <a:r>
              <a:rPr dirty="0">
                <a:latin typeface="微软雅黑"/>
                <a:cs typeface="微软雅黑"/>
              </a:rPr>
              <a:t>枝</a:t>
            </a:r>
          </a:p>
        </p:txBody>
      </p:sp>
      <p:sp>
        <p:nvSpPr>
          <p:cNvPr id="3" name="object 3"/>
          <p:cNvSpPr txBox="1"/>
          <p:nvPr/>
        </p:nvSpPr>
        <p:spPr>
          <a:xfrm>
            <a:off x="402272" y="1225230"/>
            <a:ext cx="8264525" cy="265303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通过极小化决策树整体的损失函数或代价函数来实现</a:t>
            </a:r>
            <a:r>
              <a:rPr sz="2600" dirty="0">
                <a:latin typeface="宋体"/>
                <a:cs typeface="宋体"/>
              </a:rPr>
              <a:t>。</a:t>
            </a:r>
          </a:p>
          <a:p>
            <a:pPr marL="287020" marR="287020" indent="-274320">
              <a:lnSpc>
                <a:spcPct val="100000"/>
              </a:lnSpc>
              <a:spcBef>
                <a:spcPts val="615"/>
              </a:spcBef>
            </a:pPr>
            <a:r>
              <a:rPr sz="2450" dirty="0">
                <a:solidFill>
                  <a:srgbClr val="33BC55"/>
                </a:solidFill>
                <a:latin typeface="Arial"/>
                <a:cs typeface="Arial"/>
              </a:rPr>
              <a:t></a:t>
            </a:r>
            <a:r>
              <a:rPr sz="2600" spc="-5" dirty="0">
                <a:latin typeface="宋体"/>
                <a:cs typeface="宋体"/>
              </a:rPr>
              <a:t>设树</a:t>
            </a:r>
            <a:r>
              <a:rPr sz="2600" spc="-5" dirty="0">
                <a:latin typeface="Constantia"/>
                <a:cs typeface="Constantia"/>
              </a:rPr>
              <a:t>T</a:t>
            </a:r>
            <a:r>
              <a:rPr sz="2600" spc="-5" dirty="0">
                <a:latin typeface="宋体"/>
                <a:cs typeface="宋体"/>
              </a:rPr>
              <a:t>的叶结点个数为</a:t>
            </a:r>
            <a:r>
              <a:rPr sz="2600" spc="-10" dirty="0">
                <a:latin typeface="Constantia"/>
                <a:cs typeface="Constantia"/>
              </a:rPr>
              <a:t>|</a:t>
            </a:r>
            <a:r>
              <a:rPr sz="2600" spc="-5" dirty="0">
                <a:latin typeface="Constantia"/>
                <a:cs typeface="Constantia"/>
              </a:rPr>
              <a:t>T</a:t>
            </a:r>
            <a:r>
              <a:rPr sz="2600" spc="-10" dirty="0">
                <a:latin typeface="Constantia"/>
                <a:cs typeface="Constantia"/>
              </a:rPr>
              <a:t>|,</a:t>
            </a:r>
            <a:r>
              <a:rPr sz="2600" dirty="0">
                <a:latin typeface="Constantia"/>
                <a:cs typeface="Constantia"/>
              </a:rPr>
              <a:t>t</a:t>
            </a:r>
            <a:r>
              <a:rPr sz="2600" spc="-5" dirty="0">
                <a:latin typeface="宋体"/>
                <a:cs typeface="宋体"/>
              </a:rPr>
              <a:t>是树</a:t>
            </a:r>
            <a:r>
              <a:rPr sz="2600" spc="-5" dirty="0">
                <a:latin typeface="Constantia"/>
                <a:cs typeface="Constantia"/>
              </a:rPr>
              <a:t>T</a:t>
            </a:r>
            <a:r>
              <a:rPr sz="2600" spc="-5" dirty="0">
                <a:latin typeface="宋体"/>
                <a:cs typeface="宋体"/>
              </a:rPr>
              <a:t>的叶结点，该叶结</a:t>
            </a:r>
            <a:r>
              <a:rPr sz="2600" dirty="0">
                <a:latin typeface="宋体"/>
                <a:cs typeface="宋体"/>
              </a:rPr>
              <a:t>点 </a:t>
            </a:r>
            <a:r>
              <a:rPr sz="2600" spc="-5" dirty="0">
                <a:latin typeface="宋体"/>
                <a:cs typeface="宋体"/>
              </a:rPr>
              <a:t>有</a:t>
            </a:r>
            <a:r>
              <a:rPr sz="2600" spc="-10" dirty="0">
                <a:latin typeface="Constantia"/>
                <a:cs typeface="Constantia"/>
              </a:rPr>
              <a:t>N</a:t>
            </a:r>
            <a:r>
              <a:rPr sz="2550" spc="-22" baseline="-16339" dirty="0">
                <a:latin typeface="Constantia"/>
                <a:cs typeface="Constantia"/>
              </a:rPr>
              <a:t>t</a:t>
            </a:r>
            <a:r>
              <a:rPr sz="2600" spc="-5" dirty="0">
                <a:latin typeface="宋体"/>
                <a:cs typeface="宋体"/>
              </a:rPr>
              <a:t>个样本点，其中</a:t>
            </a:r>
            <a:r>
              <a:rPr sz="2600" spc="-5" dirty="0">
                <a:latin typeface="Constantia"/>
                <a:cs typeface="Constantia"/>
              </a:rPr>
              <a:t>k</a:t>
            </a:r>
            <a:r>
              <a:rPr sz="2600" spc="-5" dirty="0">
                <a:latin typeface="宋体"/>
                <a:cs typeface="宋体"/>
              </a:rPr>
              <a:t>类的样本点有</a:t>
            </a:r>
            <a:r>
              <a:rPr sz="2600" spc="-10" dirty="0">
                <a:latin typeface="Constantia"/>
                <a:cs typeface="Constantia"/>
              </a:rPr>
              <a:t>N</a:t>
            </a:r>
            <a:r>
              <a:rPr sz="2550" spc="-22" baseline="-16339" dirty="0">
                <a:latin typeface="Constantia"/>
                <a:cs typeface="Constantia"/>
              </a:rPr>
              <a:t>t</a:t>
            </a:r>
            <a:r>
              <a:rPr sz="2550" spc="-15" baseline="-16339" dirty="0">
                <a:latin typeface="Constantia"/>
                <a:cs typeface="Constantia"/>
              </a:rPr>
              <a:t>k</a:t>
            </a:r>
            <a:r>
              <a:rPr sz="2600" spc="-5" dirty="0">
                <a:latin typeface="宋体"/>
                <a:cs typeface="宋体"/>
              </a:rPr>
              <a:t>个，</a:t>
            </a:r>
            <a:r>
              <a:rPr sz="2600" spc="-5" dirty="0">
                <a:latin typeface="Constantia"/>
                <a:cs typeface="Constantia"/>
              </a:rPr>
              <a:t>k=</a:t>
            </a:r>
            <a:r>
              <a:rPr sz="2600" spc="-10" dirty="0">
                <a:latin typeface="Constantia"/>
                <a:cs typeface="Constantia"/>
              </a:rPr>
              <a:t>1,</a:t>
            </a:r>
            <a:r>
              <a:rPr sz="2600" spc="-5" dirty="0">
                <a:latin typeface="Constantia"/>
                <a:cs typeface="Constantia"/>
              </a:rPr>
              <a:t>2</a:t>
            </a:r>
            <a:r>
              <a:rPr sz="2600" spc="-10" dirty="0">
                <a:latin typeface="Constantia"/>
                <a:cs typeface="Constantia"/>
              </a:rPr>
              <a:t>..</a:t>
            </a:r>
            <a:r>
              <a:rPr sz="2600" spc="-5" dirty="0">
                <a:latin typeface="Constantia"/>
                <a:cs typeface="Constantia"/>
              </a:rPr>
              <a:t>K</a:t>
            </a:r>
            <a:r>
              <a:rPr sz="2600" spc="-10" dirty="0">
                <a:latin typeface="Constantia"/>
                <a:cs typeface="Constantia"/>
              </a:rPr>
              <a:t>,</a:t>
            </a:r>
            <a:endParaRPr sz="2600" dirty="0">
              <a:latin typeface="Constantia"/>
              <a:cs typeface="Constantia"/>
            </a:endParaRP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H</a:t>
            </a:r>
            <a:r>
              <a:rPr sz="2550" spc="-22" baseline="-16339" dirty="0">
                <a:latin typeface="Constantia"/>
                <a:cs typeface="Constantia"/>
              </a:rPr>
              <a:t>t</a:t>
            </a:r>
            <a:r>
              <a:rPr sz="2600" spc="-10" dirty="0">
                <a:latin typeface="Constantia"/>
                <a:cs typeface="Constantia"/>
              </a:rPr>
              <a:t>(</a:t>
            </a:r>
            <a:r>
              <a:rPr sz="2600" spc="-5" dirty="0">
                <a:latin typeface="Constantia"/>
                <a:cs typeface="Constantia"/>
              </a:rPr>
              <a:t>T</a:t>
            </a:r>
            <a:r>
              <a:rPr sz="2600" spc="-10" dirty="0">
                <a:latin typeface="Constantia"/>
                <a:cs typeface="Constantia"/>
              </a:rPr>
              <a:t>)</a:t>
            </a:r>
            <a:r>
              <a:rPr sz="2600" spc="-5" dirty="0">
                <a:latin typeface="宋体"/>
                <a:cs typeface="宋体"/>
              </a:rPr>
              <a:t>为叶结点</a:t>
            </a:r>
            <a:r>
              <a:rPr sz="2600" dirty="0">
                <a:latin typeface="Constantia"/>
                <a:cs typeface="Constantia"/>
              </a:rPr>
              <a:t>t</a:t>
            </a:r>
            <a:r>
              <a:rPr sz="2600" spc="-5" dirty="0">
                <a:latin typeface="宋体"/>
                <a:cs typeface="宋体"/>
              </a:rPr>
              <a:t>上的经验熵，α</a:t>
            </a:r>
            <a:r>
              <a:rPr sz="2600" spc="-5" dirty="0">
                <a:latin typeface="Constantia"/>
                <a:cs typeface="Constantia"/>
              </a:rPr>
              <a:t>≥0</a:t>
            </a:r>
            <a:r>
              <a:rPr sz="2600" spc="-5" dirty="0">
                <a:latin typeface="宋体"/>
                <a:cs typeface="宋体"/>
              </a:rPr>
              <a:t>为参数，损失函数</a:t>
            </a:r>
            <a:r>
              <a:rPr sz="2600" dirty="0">
                <a:latin typeface="宋体"/>
                <a:cs typeface="宋体"/>
              </a:rPr>
              <a:t>：</a:t>
            </a:r>
          </a:p>
          <a:p>
            <a:pPr>
              <a:lnSpc>
                <a:spcPct val="100000"/>
              </a:lnSpc>
              <a:spcBef>
                <a:spcPts val="52"/>
              </a:spcBef>
            </a:pPr>
            <a:endParaRPr sz="3750" dirty="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宋体"/>
                <a:cs typeface="宋体"/>
              </a:rPr>
              <a:t>经验熵</a:t>
            </a:r>
            <a:r>
              <a:rPr sz="2600" dirty="0">
                <a:latin typeface="宋体"/>
                <a:cs typeface="宋体"/>
              </a:rPr>
              <a:t>：</a:t>
            </a:r>
          </a:p>
        </p:txBody>
      </p:sp>
      <p:sp>
        <p:nvSpPr>
          <p:cNvPr id="4" name="object 4"/>
          <p:cNvSpPr txBox="1"/>
          <p:nvPr/>
        </p:nvSpPr>
        <p:spPr>
          <a:xfrm>
            <a:off x="402272" y="4933630"/>
            <a:ext cx="1990725" cy="131953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原式第一</a:t>
            </a:r>
            <a:r>
              <a:rPr sz="2600" dirty="0">
                <a:latin typeface="宋体"/>
                <a:cs typeface="宋体"/>
              </a:rPr>
              <a:t>项</a:t>
            </a:r>
            <a:endParaRPr sz="2600">
              <a:latin typeface="宋体"/>
              <a:cs typeface="宋体"/>
            </a:endParaRPr>
          </a:p>
          <a:p>
            <a:pPr>
              <a:lnSpc>
                <a:spcPct val="100000"/>
              </a:lnSpc>
              <a:spcBef>
                <a:spcPts val="47"/>
              </a:spcBef>
            </a:pPr>
            <a:endParaRPr sz="375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宋体"/>
                <a:cs typeface="宋体"/>
              </a:rPr>
              <a:t>则</a:t>
            </a:r>
            <a:r>
              <a:rPr sz="2600" dirty="0">
                <a:latin typeface="宋体"/>
                <a:cs typeface="宋体"/>
              </a:rPr>
              <a:t>：</a:t>
            </a:r>
            <a:endParaRPr sz="2600">
              <a:latin typeface="宋体"/>
              <a:cs typeface="宋体"/>
            </a:endParaRPr>
          </a:p>
        </p:txBody>
      </p:sp>
      <p:sp>
        <p:nvSpPr>
          <p:cNvPr id="5" name="object 5"/>
          <p:cNvSpPr txBox="1"/>
          <p:nvPr/>
        </p:nvSpPr>
        <p:spPr>
          <a:xfrm>
            <a:off x="2379662" y="4824469"/>
            <a:ext cx="5525770" cy="935990"/>
          </a:xfrm>
          <a:prstGeom prst="rect">
            <a:avLst/>
          </a:prstGeom>
        </p:spPr>
        <p:txBody>
          <a:bodyPr vert="horz" wrap="square" lIns="0" tIns="0" rIns="0" bIns="0" rtlCol="0">
            <a:spAutoFit/>
          </a:bodyPr>
          <a:lstStyle/>
          <a:p>
            <a:pPr>
              <a:lnSpc>
                <a:spcPct val="100000"/>
              </a:lnSpc>
            </a:pPr>
            <a:r>
              <a:rPr sz="2600" dirty="0">
                <a:latin typeface="宋体"/>
                <a:cs typeface="宋体"/>
              </a:rPr>
              <a:t>：</a:t>
            </a:r>
            <a:endParaRPr sz="2600">
              <a:latin typeface="宋体"/>
              <a:cs typeface="宋体"/>
            </a:endParaRPr>
          </a:p>
        </p:txBody>
      </p:sp>
      <p:sp>
        <p:nvSpPr>
          <p:cNvPr id="6" name="object 6"/>
          <p:cNvSpPr/>
          <p:nvPr/>
        </p:nvSpPr>
        <p:spPr>
          <a:xfrm>
            <a:off x="2700527" y="3024625"/>
            <a:ext cx="3625596" cy="79247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843783" y="3888733"/>
            <a:ext cx="3096768" cy="79248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843783" y="4786640"/>
            <a:ext cx="5349240" cy="93573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915411" y="5976613"/>
            <a:ext cx="2618232" cy="35966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决策树的剪</a:t>
            </a:r>
            <a:r>
              <a:rPr dirty="0">
                <a:latin typeface="微软雅黑"/>
                <a:cs typeface="微软雅黑"/>
              </a:rPr>
              <a:t>枝</a:t>
            </a:r>
          </a:p>
        </p:txBody>
      </p:sp>
      <p:sp>
        <p:nvSpPr>
          <p:cNvPr id="3" name="object 3"/>
          <p:cNvSpPr txBox="1"/>
          <p:nvPr/>
        </p:nvSpPr>
        <p:spPr>
          <a:xfrm>
            <a:off x="402272" y="1557976"/>
            <a:ext cx="2651125" cy="344170"/>
          </a:xfrm>
          <a:prstGeom prst="rect">
            <a:avLst/>
          </a:prstGeom>
        </p:spPr>
        <p:txBody>
          <a:bodyPr vert="horz" wrap="square" lIns="0" tIns="0" rIns="0" bIns="0" rtlCol="0">
            <a:spAutoFit/>
          </a:bodyPr>
          <a:lstStyle/>
          <a:p>
            <a:pPr marL="12700">
              <a:lnSpc>
                <a:spcPts val="3070"/>
              </a:lnSpc>
            </a:pPr>
            <a:r>
              <a:rPr sz="2450" dirty="0">
                <a:solidFill>
                  <a:srgbClr val="33BC55"/>
                </a:solidFill>
                <a:latin typeface="Arial"/>
                <a:cs typeface="Arial"/>
              </a:rPr>
              <a:t></a:t>
            </a:r>
            <a:r>
              <a:rPr sz="2600" spc="-5" dirty="0">
                <a:latin typeface="宋体"/>
                <a:cs typeface="宋体"/>
              </a:rPr>
              <a:t>树的剪枝算法</a:t>
            </a:r>
            <a:r>
              <a:rPr sz="2600" dirty="0">
                <a:latin typeface="宋体"/>
                <a:cs typeface="宋体"/>
              </a:rPr>
              <a:t>：</a:t>
            </a:r>
            <a:endParaRPr sz="2600">
              <a:latin typeface="宋体"/>
              <a:cs typeface="宋体"/>
            </a:endParaRPr>
          </a:p>
        </p:txBody>
      </p:sp>
      <p:sp>
        <p:nvSpPr>
          <p:cNvPr id="4" name="object 4"/>
          <p:cNvSpPr txBox="1"/>
          <p:nvPr/>
        </p:nvSpPr>
        <p:spPr>
          <a:xfrm>
            <a:off x="402272" y="3920176"/>
            <a:ext cx="8264525" cy="752475"/>
          </a:xfrm>
          <a:prstGeom prst="rect">
            <a:avLst/>
          </a:prstGeom>
        </p:spPr>
        <p:txBody>
          <a:bodyPr vert="horz" wrap="square" lIns="0" tIns="0" rIns="0" bIns="0" rtlCol="0">
            <a:spAutoFit/>
          </a:bodyPr>
          <a:lstStyle/>
          <a:p>
            <a:pPr marL="287020" marR="5080" indent="-274320">
              <a:lnSpc>
                <a:spcPct val="100000"/>
              </a:lnSpc>
            </a:pPr>
            <a:r>
              <a:rPr sz="2450" dirty="0">
                <a:solidFill>
                  <a:srgbClr val="33BC55"/>
                </a:solidFill>
                <a:latin typeface="Arial"/>
                <a:cs typeface="Arial"/>
              </a:rPr>
              <a:t></a:t>
            </a:r>
            <a:r>
              <a:rPr sz="2600" spc="-5" dirty="0">
                <a:latin typeface="宋体"/>
                <a:cs typeface="宋体"/>
              </a:rPr>
              <a:t>设一组叶结点回缩到其父结点之前与之和的损失函数</a:t>
            </a:r>
            <a:r>
              <a:rPr sz="2600" dirty="0">
                <a:latin typeface="宋体"/>
                <a:cs typeface="宋体"/>
              </a:rPr>
              <a:t>分 </a:t>
            </a:r>
            <a:r>
              <a:rPr sz="2600" spc="-5" dirty="0">
                <a:latin typeface="宋体"/>
                <a:cs typeface="宋体"/>
              </a:rPr>
              <a:t>别</a:t>
            </a:r>
            <a:r>
              <a:rPr sz="2600" dirty="0">
                <a:latin typeface="宋体"/>
                <a:cs typeface="宋体"/>
              </a:rPr>
              <a:t>为</a:t>
            </a:r>
            <a:endParaRPr sz="2600">
              <a:latin typeface="宋体"/>
              <a:cs typeface="宋体"/>
            </a:endParaRPr>
          </a:p>
        </p:txBody>
      </p:sp>
      <p:sp>
        <p:nvSpPr>
          <p:cNvPr id="5" name="object 5"/>
          <p:cNvSpPr txBox="1"/>
          <p:nvPr/>
        </p:nvSpPr>
        <p:spPr>
          <a:xfrm>
            <a:off x="1349692" y="4329115"/>
            <a:ext cx="2277745" cy="395605"/>
          </a:xfrm>
          <a:prstGeom prst="rect">
            <a:avLst/>
          </a:prstGeom>
        </p:spPr>
        <p:txBody>
          <a:bodyPr vert="horz" wrap="square" lIns="0" tIns="0" rIns="0" bIns="0" rtlCol="0">
            <a:spAutoFit/>
          </a:bodyPr>
          <a:lstStyle/>
          <a:p>
            <a:pPr>
              <a:lnSpc>
                <a:spcPct val="100000"/>
              </a:lnSpc>
            </a:pPr>
            <a:r>
              <a:rPr sz="2600" dirty="0">
                <a:latin typeface="宋体"/>
                <a:cs typeface="宋体"/>
              </a:rPr>
              <a:t>：</a:t>
            </a:r>
            <a:endParaRPr sz="2600">
              <a:latin typeface="宋体"/>
              <a:cs typeface="宋体"/>
            </a:endParaRPr>
          </a:p>
        </p:txBody>
      </p:sp>
      <p:sp>
        <p:nvSpPr>
          <p:cNvPr id="6" name="object 6"/>
          <p:cNvSpPr txBox="1"/>
          <p:nvPr/>
        </p:nvSpPr>
        <p:spPr>
          <a:xfrm>
            <a:off x="402272" y="4790761"/>
            <a:ext cx="1000125" cy="36957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如</a:t>
            </a:r>
            <a:r>
              <a:rPr sz="2600" dirty="0">
                <a:latin typeface="宋体"/>
                <a:cs typeface="宋体"/>
              </a:rPr>
              <a:t>果</a:t>
            </a:r>
            <a:endParaRPr sz="2600">
              <a:latin typeface="宋体"/>
              <a:cs typeface="宋体"/>
            </a:endParaRPr>
          </a:p>
        </p:txBody>
      </p:sp>
      <p:sp>
        <p:nvSpPr>
          <p:cNvPr id="7" name="object 7"/>
          <p:cNvSpPr txBox="1"/>
          <p:nvPr/>
        </p:nvSpPr>
        <p:spPr>
          <a:xfrm>
            <a:off x="1389062" y="4797552"/>
            <a:ext cx="2486025" cy="431800"/>
          </a:xfrm>
          <a:prstGeom prst="rect">
            <a:avLst/>
          </a:prstGeom>
        </p:spPr>
        <p:txBody>
          <a:bodyPr vert="horz" wrap="square" lIns="0" tIns="0" rIns="0" bIns="0" rtlCol="0">
            <a:spAutoFit/>
          </a:bodyPr>
          <a:lstStyle/>
          <a:p>
            <a:pPr>
              <a:lnSpc>
                <a:spcPct val="100000"/>
              </a:lnSpc>
              <a:tabLst>
                <a:tab pos="1494155" algn="l"/>
              </a:tabLst>
            </a:pPr>
            <a:r>
              <a:rPr sz="2600" dirty="0">
                <a:latin typeface="宋体"/>
                <a:cs typeface="宋体"/>
              </a:rPr>
              <a:t>：	</a:t>
            </a:r>
            <a:r>
              <a:rPr sz="2600" spc="-5" dirty="0">
                <a:latin typeface="宋体"/>
                <a:cs typeface="宋体"/>
              </a:rPr>
              <a:t>则进</a:t>
            </a:r>
            <a:r>
              <a:rPr sz="2600" dirty="0">
                <a:latin typeface="宋体"/>
                <a:cs typeface="宋体"/>
              </a:rPr>
              <a:t>行</a:t>
            </a:r>
            <a:endParaRPr sz="2600">
              <a:latin typeface="宋体"/>
              <a:cs typeface="宋体"/>
            </a:endParaRPr>
          </a:p>
        </p:txBody>
      </p:sp>
      <p:sp>
        <p:nvSpPr>
          <p:cNvPr id="8" name="object 8"/>
          <p:cNvSpPr txBox="1"/>
          <p:nvPr/>
        </p:nvSpPr>
        <p:spPr>
          <a:xfrm>
            <a:off x="3861752" y="4790761"/>
            <a:ext cx="686435" cy="356235"/>
          </a:xfrm>
          <a:prstGeom prst="rect">
            <a:avLst/>
          </a:prstGeom>
        </p:spPr>
        <p:txBody>
          <a:bodyPr vert="horz" wrap="square" lIns="0" tIns="0" rIns="0" bIns="0" rtlCol="0">
            <a:spAutoFit/>
          </a:bodyPr>
          <a:lstStyle/>
          <a:p>
            <a:pPr marL="12700">
              <a:lnSpc>
                <a:spcPts val="3065"/>
              </a:lnSpc>
            </a:pPr>
            <a:r>
              <a:rPr sz="2600" spc="-5" dirty="0">
                <a:latin typeface="宋体"/>
                <a:cs typeface="宋体"/>
              </a:rPr>
              <a:t>剪</a:t>
            </a:r>
            <a:r>
              <a:rPr sz="2600" dirty="0">
                <a:latin typeface="宋体"/>
                <a:cs typeface="宋体"/>
              </a:rPr>
              <a:t>枝</a:t>
            </a:r>
            <a:endParaRPr sz="2600">
              <a:latin typeface="宋体"/>
              <a:cs typeface="宋体"/>
            </a:endParaRPr>
          </a:p>
        </p:txBody>
      </p:sp>
      <p:sp>
        <p:nvSpPr>
          <p:cNvPr id="9" name="object 9"/>
          <p:cNvSpPr/>
          <p:nvPr/>
        </p:nvSpPr>
        <p:spPr>
          <a:xfrm>
            <a:off x="684276" y="2060448"/>
            <a:ext cx="5658612" cy="1656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48383" y="4364735"/>
            <a:ext cx="2078736" cy="3596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548383" y="4797552"/>
            <a:ext cx="2310383" cy="43129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90955" y="5445252"/>
            <a:ext cx="8353044" cy="431292"/>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latin typeface="微软雅黑"/>
                <a:cs typeface="微软雅黑"/>
              </a:rPr>
              <a:t>五、</a:t>
            </a:r>
            <a:r>
              <a:rPr spc="-5" dirty="0"/>
              <a:t>C</a:t>
            </a:r>
            <a:r>
              <a:rPr spc="-30" dirty="0"/>
              <a:t>A</a:t>
            </a:r>
            <a:r>
              <a:rPr spc="-80" dirty="0"/>
              <a:t>R</a:t>
            </a:r>
            <a:r>
              <a:rPr spc="-5" dirty="0"/>
              <a:t>T</a:t>
            </a:r>
            <a:r>
              <a:rPr spc="-5" dirty="0">
                <a:latin typeface="微软雅黑"/>
                <a:cs typeface="微软雅黑"/>
              </a:rPr>
              <a:t>算</a:t>
            </a:r>
            <a:r>
              <a:rPr dirty="0">
                <a:latin typeface="微软雅黑"/>
                <a:cs typeface="微软雅黑"/>
              </a:rPr>
              <a:t>法</a:t>
            </a:r>
          </a:p>
        </p:txBody>
      </p:sp>
      <p:sp>
        <p:nvSpPr>
          <p:cNvPr id="3" name="object 3"/>
          <p:cNvSpPr txBox="1"/>
          <p:nvPr/>
        </p:nvSpPr>
        <p:spPr>
          <a:xfrm>
            <a:off x="402272" y="1557976"/>
            <a:ext cx="2981325" cy="179133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决策树面临的问</a:t>
            </a:r>
            <a:r>
              <a:rPr sz="2600" dirty="0">
                <a:latin typeface="宋体"/>
                <a:cs typeface="宋体"/>
              </a:rPr>
              <a:t>题</a:t>
            </a:r>
            <a:endParaRPr sz="2600">
              <a:latin typeface="宋体"/>
              <a:cs typeface="宋体"/>
            </a:endParaRPr>
          </a:p>
          <a:p>
            <a:pPr marL="12700">
              <a:lnSpc>
                <a:spcPct val="100000"/>
              </a:lnSpc>
              <a:spcBef>
                <a:spcPts val="615"/>
              </a:spcBef>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树</a:t>
            </a:r>
            <a:r>
              <a:rPr sz="2600" dirty="0">
                <a:latin typeface="宋体"/>
                <a:cs typeface="宋体"/>
              </a:rPr>
              <a:t>成</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生</a:t>
            </a:r>
            <a:r>
              <a:rPr sz="2600" dirty="0">
                <a:latin typeface="宋体"/>
                <a:cs typeface="宋体"/>
              </a:rPr>
              <a:t>成</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剪</a:t>
            </a:r>
            <a:r>
              <a:rPr sz="2600" dirty="0">
                <a:latin typeface="宋体"/>
                <a:cs typeface="宋体"/>
              </a:rPr>
              <a:t>枝</a:t>
            </a:r>
            <a:endParaRPr sz="2600">
              <a:latin typeface="宋体"/>
              <a:cs typeface="宋体"/>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67666"/>
            <a:ext cx="55118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决策树面临的问题</a:t>
            </a:r>
            <a:endParaRPr sz="5400">
              <a:latin typeface="微软雅黑"/>
              <a:cs typeface="微软雅黑"/>
            </a:endParaRPr>
          </a:p>
        </p:txBody>
      </p:sp>
      <p:sp>
        <p:nvSpPr>
          <p:cNvPr id="3" name="object 3"/>
          <p:cNvSpPr txBox="1"/>
          <p:nvPr/>
        </p:nvSpPr>
        <p:spPr>
          <a:xfrm>
            <a:off x="402272" y="1557976"/>
            <a:ext cx="8100695" cy="291465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理想的决策树有三种</a:t>
            </a:r>
            <a:r>
              <a:rPr sz="2600" dirty="0">
                <a:latin typeface="宋体"/>
                <a:cs typeface="宋体"/>
              </a:rPr>
              <a:t>：</a:t>
            </a:r>
            <a:endParaRPr sz="2600">
              <a:latin typeface="宋体"/>
              <a:cs typeface="宋体"/>
            </a:endParaRPr>
          </a:p>
          <a:p>
            <a:pPr marL="405765">
              <a:lnSpc>
                <a:spcPct val="100000"/>
              </a:lnSpc>
              <a:spcBef>
                <a:spcPts val="585"/>
              </a:spcBef>
              <a:tabLst>
                <a:tab pos="816610" algn="l"/>
              </a:tabLst>
            </a:pPr>
            <a:r>
              <a:rPr sz="2000" spc="40" dirty="0">
                <a:solidFill>
                  <a:srgbClr val="50742E"/>
                </a:solidFill>
                <a:latin typeface="Arial"/>
                <a:cs typeface="Arial"/>
              </a:rPr>
              <a:t>	</a:t>
            </a:r>
            <a:r>
              <a:rPr sz="2400" spc="-10" dirty="0">
                <a:latin typeface="Constantia"/>
                <a:cs typeface="Constantia"/>
              </a:rPr>
              <a:t>(1)</a:t>
            </a:r>
            <a:r>
              <a:rPr sz="2400" spc="-10" dirty="0">
                <a:latin typeface="宋体"/>
                <a:cs typeface="宋体"/>
              </a:rPr>
              <a:t>叶子结点数最少；</a:t>
            </a:r>
            <a:endParaRPr sz="2400">
              <a:latin typeface="宋体"/>
              <a:cs typeface="宋体"/>
            </a:endParaRPr>
          </a:p>
          <a:p>
            <a:pPr marL="405765">
              <a:lnSpc>
                <a:spcPct val="100000"/>
              </a:lnSpc>
              <a:spcBef>
                <a:spcPts val="575"/>
              </a:spcBef>
              <a:tabLst>
                <a:tab pos="816610" algn="l"/>
              </a:tabLst>
            </a:pPr>
            <a:r>
              <a:rPr sz="2000" spc="20" dirty="0">
                <a:solidFill>
                  <a:srgbClr val="50742E"/>
                </a:solidFill>
                <a:latin typeface="Arial"/>
                <a:cs typeface="Arial"/>
              </a:rPr>
              <a:t>	</a:t>
            </a:r>
            <a:r>
              <a:rPr sz="2400" spc="-10" dirty="0">
                <a:latin typeface="Constantia"/>
                <a:cs typeface="Constantia"/>
              </a:rPr>
              <a:t>(2)</a:t>
            </a:r>
            <a:r>
              <a:rPr sz="2400" spc="-10" dirty="0">
                <a:latin typeface="宋体"/>
                <a:cs typeface="宋体"/>
              </a:rPr>
              <a:t>叶子结点深度最小；</a:t>
            </a:r>
            <a:endParaRPr sz="2400">
              <a:latin typeface="宋体"/>
              <a:cs typeface="宋体"/>
            </a:endParaRPr>
          </a:p>
          <a:p>
            <a:pPr marL="405765">
              <a:lnSpc>
                <a:spcPct val="100000"/>
              </a:lnSpc>
              <a:spcBef>
                <a:spcPts val="575"/>
              </a:spcBef>
              <a:tabLst>
                <a:tab pos="816610" algn="l"/>
              </a:tabLst>
            </a:pPr>
            <a:r>
              <a:rPr sz="2050" spc="-25" dirty="0">
                <a:solidFill>
                  <a:srgbClr val="50742E"/>
                </a:solidFill>
                <a:latin typeface="Arial"/>
                <a:cs typeface="Arial"/>
              </a:rPr>
              <a:t>	</a:t>
            </a:r>
            <a:r>
              <a:rPr sz="2400" spc="-10" dirty="0">
                <a:latin typeface="Constantia"/>
                <a:cs typeface="Constantia"/>
              </a:rPr>
              <a:t>(3)</a:t>
            </a:r>
            <a:r>
              <a:rPr sz="2400" spc="-10" dirty="0">
                <a:latin typeface="宋体"/>
                <a:cs typeface="宋体"/>
              </a:rPr>
              <a:t>叶子结点数最少且叶子结点深度最小。</a:t>
            </a:r>
            <a:endParaRPr sz="2400">
              <a:latin typeface="宋体"/>
              <a:cs typeface="宋体"/>
            </a:endParaRPr>
          </a:p>
          <a:p>
            <a:pPr marL="287020" marR="5080" indent="-274320" algn="just">
              <a:lnSpc>
                <a:spcPct val="100000"/>
              </a:lnSpc>
              <a:spcBef>
                <a:spcPts val="605"/>
              </a:spcBef>
            </a:pPr>
            <a:r>
              <a:rPr sz="2450" dirty="0">
                <a:solidFill>
                  <a:srgbClr val="33BC55"/>
                </a:solidFill>
                <a:latin typeface="Arial"/>
                <a:cs typeface="Arial"/>
              </a:rPr>
              <a:t> </a:t>
            </a:r>
            <a:r>
              <a:rPr sz="2450" spc="-55" dirty="0">
                <a:solidFill>
                  <a:srgbClr val="33BC55"/>
                </a:solidFill>
                <a:latin typeface="Arial"/>
                <a:cs typeface="Arial"/>
              </a:rPr>
              <a:t> </a:t>
            </a:r>
            <a:r>
              <a:rPr sz="2600" spc="-5" dirty="0">
                <a:latin typeface="宋体"/>
                <a:cs typeface="宋体"/>
              </a:rPr>
              <a:t>然而，洪家荣等人已经证明了要找到这种最优的决</a:t>
            </a:r>
            <a:r>
              <a:rPr sz="2600" dirty="0">
                <a:latin typeface="宋体"/>
                <a:cs typeface="宋体"/>
              </a:rPr>
              <a:t>策 </a:t>
            </a:r>
            <a:r>
              <a:rPr sz="2600" spc="-5" dirty="0">
                <a:latin typeface="宋体"/>
                <a:cs typeface="宋体"/>
              </a:rPr>
              <a:t>树是</a:t>
            </a:r>
            <a:r>
              <a:rPr sz="2600" spc="-10" dirty="0">
                <a:latin typeface="Constantia"/>
                <a:cs typeface="Constantia"/>
              </a:rPr>
              <a:t>N</a:t>
            </a:r>
            <a:r>
              <a:rPr sz="2600" spc="-5" dirty="0">
                <a:latin typeface="Constantia"/>
                <a:cs typeface="Constantia"/>
              </a:rPr>
              <a:t>P</a:t>
            </a:r>
            <a:r>
              <a:rPr sz="2600" spc="-5" dirty="0">
                <a:latin typeface="宋体"/>
                <a:cs typeface="宋体"/>
              </a:rPr>
              <a:t>难题。因此，决策树优化的目的就是要找到</a:t>
            </a:r>
            <a:r>
              <a:rPr sz="2600" dirty="0">
                <a:latin typeface="宋体"/>
                <a:cs typeface="宋体"/>
              </a:rPr>
              <a:t>尽 </a:t>
            </a:r>
            <a:r>
              <a:rPr sz="2600" spc="-5" dirty="0">
                <a:latin typeface="宋体"/>
                <a:cs typeface="宋体"/>
              </a:rPr>
              <a:t>可能趋向于最优的决策树</a:t>
            </a:r>
            <a:r>
              <a:rPr sz="2600" dirty="0">
                <a:latin typeface="宋体"/>
                <a:cs typeface="宋体"/>
              </a:rPr>
              <a:t>。</a:t>
            </a:r>
            <a:endParaRPr sz="2600">
              <a:latin typeface="宋体"/>
              <a:cs typeface="宋体"/>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67666"/>
            <a:ext cx="55118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决策树面临的问题</a:t>
            </a:r>
            <a:endParaRPr sz="5400">
              <a:latin typeface="微软雅黑"/>
              <a:cs typeface="微软雅黑"/>
            </a:endParaRPr>
          </a:p>
        </p:txBody>
      </p:sp>
      <p:sp>
        <p:nvSpPr>
          <p:cNvPr id="3" name="object 3"/>
          <p:cNvSpPr txBox="1"/>
          <p:nvPr/>
        </p:nvSpPr>
        <p:spPr>
          <a:xfrm>
            <a:off x="402272" y="1557976"/>
            <a:ext cx="8264525" cy="290131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过度拟</a:t>
            </a:r>
            <a:r>
              <a:rPr sz="2600" dirty="0">
                <a:latin typeface="宋体"/>
                <a:cs typeface="宋体"/>
              </a:rPr>
              <a:t>合</a:t>
            </a:r>
            <a:endParaRPr sz="2600">
              <a:latin typeface="宋体"/>
              <a:cs typeface="宋体"/>
            </a:endParaRPr>
          </a:p>
          <a:p>
            <a:pPr marL="287020" marR="5080" indent="-274320" algn="just">
              <a:lnSpc>
                <a:spcPct val="100000"/>
              </a:lnSpc>
              <a:spcBef>
                <a:spcPts val="620"/>
              </a:spcBef>
            </a:pPr>
            <a:r>
              <a:rPr sz="2450" dirty="0">
                <a:solidFill>
                  <a:srgbClr val="33BC55"/>
                </a:solidFill>
                <a:latin typeface="Arial"/>
                <a:cs typeface="Arial"/>
              </a:rPr>
              <a:t></a:t>
            </a:r>
            <a:r>
              <a:rPr sz="2600" spc="-5" dirty="0">
                <a:latin typeface="宋体"/>
                <a:cs typeface="宋体"/>
              </a:rPr>
              <a:t>决策树算法增长树的每一个分支的深度，直到恰好能</a:t>
            </a:r>
            <a:r>
              <a:rPr sz="2600" dirty="0">
                <a:latin typeface="宋体"/>
                <a:cs typeface="宋体"/>
              </a:rPr>
              <a:t>对 </a:t>
            </a:r>
            <a:r>
              <a:rPr sz="2600" spc="-5" dirty="0">
                <a:latin typeface="宋体"/>
                <a:cs typeface="宋体"/>
              </a:rPr>
              <a:t>训练样例比较完美地分类。实际应用中，当数据中有</a:t>
            </a:r>
            <a:r>
              <a:rPr sz="2600" dirty="0">
                <a:latin typeface="宋体"/>
                <a:cs typeface="宋体"/>
              </a:rPr>
              <a:t>噪 </a:t>
            </a:r>
            <a:r>
              <a:rPr sz="2600" spc="-5" dirty="0">
                <a:latin typeface="宋体"/>
                <a:cs typeface="宋体"/>
              </a:rPr>
              <a:t>声或训练样例的数量太少以至于不能产生目标函数的</a:t>
            </a:r>
            <a:r>
              <a:rPr sz="2600" dirty="0">
                <a:latin typeface="宋体"/>
                <a:cs typeface="宋体"/>
              </a:rPr>
              <a:t>有 </a:t>
            </a:r>
            <a:r>
              <a:rPr sz="2600" spc="-5" dirty="0">
                <a:latin typeface="宋体"/>
                <a:cs typeface="宋体"/>
              </a:rPr>
              <a:t>代表性的采样时，该策略可能会遇到困难</a:t>
            </a:r>
            <a:r>
              <a:rPr sz="2600" dirty="0">
                <a:latin typeface="宋体"/>
                <a:cs typeface="宋体"/>
              </a:rPr>
              <a:t>。</a:t>
            </a:r>
            <a:endParaRPr sz="2600">
              <a:latin typeface="宋体"/>
              <a:cs typeface="宋体"/>
            </a:endParaRPr>
          </a:p>
          <a:p>
            <a:pPr marL="287020" marR="252095" indent="-274320">
              <a:lnSpc>
                <a:spcPct val="100000"/>
              </a:lnSpc>
              <a:spcBef>
                <a:spcPts val="615"/>
              </a:spcBef>
            </a:pPr>
            <a:r>
              <a:rPr sz="2450" dirty="0">
                <a:solidFill>
                  <a:srgbClr val="33BC55"/>
                </a:solidFill>
                <a:latin typeface="Arial"/>
                <a:cs typeface="Arial"/>
              </a:rPr>
              <a:t></a:t>
            </a:r>
            <a:r>
              <a:rPr sz="2450" spc="-30" dirty="0">
                <a:solidFill>
                  <a:srgbClr val="33BC55"/>
                </a:solidFill>
                <a:latin typeface="Arial"/>
                <a:cs typeface="Arial"/>
              </a:rPr>
              <a:t> </a:t>
            </a:r>
            <a:r>
              <a:rPr sz="2600" spc="-5" dirty="0">
                <a:latin typeface="宋体"/>
                <a:cs typeface="宋体"/>
              </a:rPr>
              <a:t>在以上情况发生时，这个简单的算法产生的树会过</a:t>
            </a:r>
            <a:r>
              <a:rPr sz="2600" dirty="0">
                <a:latin typeface="宋体"/>
                <a:cs typeface="宋体"/>
              </a:rPr>
              <a:t>渡 </a:t>
            </a:r>
            <a:r>
              <a:rPr sz="2600" spc="-5" dirty="0">
                <a:latin typeface="宋体"/>
                <a:cs typeface="宋体"/>
              </a:rPr>
              <a:t>拟合训练样例（过渡拟合：</a:t>
            </a:r>
            <a:r>
              <a:rPr sz="2600" spc="-5" dirty="0">
                <a:latin typeface="Constantia"/>
                <a:cs typeface="Constantia"/>
              </a:rPr>
              <a:t>O</a:t>
            </a:r>
            <a:r>
              <a:rPr sz="2600" spc="-85" dirty="0">
                <a:latin typeface="Constantia"/>
                <a:cs typeface="Constantia"/>
              </a:rPr>
              <a:t>v</a:t>
            </a:r>
            <a:r>
              <a:rPr sz="2600" spc="-5" dirty="0">
                <a:latin typeface="Constantia"/>
                <a:cs typeface="Constantia"/>
              </a:rPr>
              <a:t>e</a:t>
            </a:r>
            <a:r>
              <a:rPr sz="2600" dirty="0">
                <a:latin typeface="Constantia"/>
                <a:cs typeface="Constantia"/>
              </a:rPr>
              <a:t>r</a:t>
            </a:r>
            <a:r>
              <a:rPr sz="2600" spc="-95" dirty="0">
                <a:latin typeface="Constantia"/>
                <a:cs typeface="Constantia"/>
              </a:rPr>
              <a:t> </a:t>
            </a:r>
            <a:r>
              <a:rPr sz="2600" spc="-35" dirty="0">
                <a:latin typeface="Constantia"/>
                <a:cs typeface="Constantia"/>
              </a:rPr>
              <a:t>F</a:t>
            </a:r>
            <a:r>
              <a:rPr sz="2600" spc="-5" dirty="0">
                <a:latin typeface="Constantia"/>
                <a:cs typeface="Constantia"/>
              </a:rPr>
              <a:t>i</a:t>
            </a:r>
            <a:r>
              <a:rPr sz="2600" spc="-40" dirty="0">
                <a:latin typeface="Constantia"/>
                <a:cs typeface="Constantia"/>
              </a:rPr>
              <a:t>t</a:t>
            </a:r>
            <a:r>
              <a:rPr sz="2600" dirty="0">
                <a:latin typeface="Constantia"/>
                <a:cs typeface="Constantia"/>
              </a:rPr>
              <a:t>t</a:t>
            </a:r>
            <a:r>
              <a:rPr sz="2600" spc="-5" dirty="0">
                <a:latin typeface="Constantia"/>
                <a:cs typeface="Constantia"/>
              </a:rPr>
              <a:t>in</a:t>
            </a:r>
            <a:r>
              <a:rPr sz="2600" spc="-20" dirty="0">
                <a:latin typeface="Constantia"/>
                <a:cs typeface="Constantia"/>
              </a:rPr>
              <a:t>g</a:t>
            </a:r>
            <a:r>
              <a:rPr sz="2600" spc="-5" dirty="0">
                <a:latin typeface="宋体"/>
                <a:cs typeface="宋体"/>
              </a:rPr>
              <a:t>）</a:t>
            </a:r>
            <a:r>
              <a:rPr sz="2600" spc="-10" dirty="0">
                <a:latin typeface="Constantia"/>
                <a:cs typeface="Constantia"/>
              </a:rPr>
              <a:t>.</a:t>
            </a:r>
            <a:endParaRPr sz="2600">
              <a:latin typeface="Constantia"/>
              <a:cs typeface="Constant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67666"/>
            <a:ext cx="55118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决策树面临的问题</a:t>
            </a:r>
            <a:endParaRPr sz="5400">
              <a:latin typeface="微软雅黑"/>
              <a:cs typeface="微软雅黑"/>
            </a:endParaRPr>
          </a:p>
        </p:txBody>
      </p:sp>
      <p:sp>
        <p:nvSpPr>
          <p:cNvPr id="3" name="object 3"/>
          <p:cNvSpPr txBox="1"/>
          <p:nvPr/>
        </p:nvSpPr>
        <p:spPr>
          <a:xfrm>
            <a:off x="402272" y="1557976"/>
            <a:ext cx="8264525" cy="414591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过度拟</a:t>
            </a:r>
            <a:r>
              <a:rPr sz="2600" dirty="0">
                <a:latin typeface="宋体"/>
                <a:cs typeface="宋体"/>
              </a:rPr>
              <a:t>合</a:t>
            </a:r>
            <a:endParaRPr sz="2600">
              <a:latin typeface="宋体"/>
              <a:cs typeface="宋体"/>
            </a:endParaRPr>
          </a:p>
          <a:p>
            <a:pPr marL="287020" marR="5080" indent="-274320" algn="just">
              <a:lnSpc>
                <a:spcPct val="100000"/>
              </a:lnSpc>
              <a:spcBef>
                <a:spcPts val="620"/>
              </a:spcBef>
            </a:pPr>
            <a:r>
              <a:rPr sz="2450" dirty="0">
                <a:solidFill>
                  <a:srgbClr val="33BC55"/>
                </a:solidFill>
                <a:latin typeface="Arial"/>
                <a:cs typeface="Arial"/>
              </a:rPr>
              <a:t></a:t>
            </a:r>
            <a:r>
              <a:rPr sz="2600" spc="-5" dirty="0">
                <a:latin typeface="宋体"/>
                <a:cs typeface="宋体"/>
              </a:rPr>
              <a:t>对学习算法是否成功的真正测试是看它对于训练中未</a:t>
            </a:r>
            <a:r>
              <a:rPr sz="2600" dirty="0">
                <a:latin typeface="宋体"/>
                <a:cs typeface="宋体"/>
              </a:rPr>
              <a:t>见 </a:t>
            </a:r>
            <a:r>
              <a:rPr sz="2600" spc="-5" dirty="0">
                <a:latin typeface="宋体"/>
                <a:cs typeface="宋体"/>
              </a:rPr>
              <a:t>到的数据的执行性能。训练过程应该包含训练样本和</a:t>
            </a:r>
            <a:r>
              <a:rPr sz="2600" dirty="0">
                <a:latin typeface="宋体"/>
                <a:cs typeface="宋体"/>
              </a:rPr>
              <a:t>验 </a:t>
            </a:r>
            <a:r>
              <a:rPr sz="2600" spc="-5" dirty="0">
                <a:latin typeface="宋体"/>
                <a:cs typeface="宋体"/>
              </a:rPr>
              <a:t>证样本。验证样本用于测试训练后的性能。如果验证</a:t>
            </a:r>
            <a:r>
              <a:rPr sz="2600" dirty="0">
                <a:latin typeface="宋体"/>
                <a:cs typeface="宋体"/>
              </a:rPr>
              <a:t>结 </a:t>
            </a:r>
            <a:r>
              <a:rPr sz="2600" spc="-5" dirty="0">
                <a:latin typeface="宋体"/>
                <a:cs typeface="宋体"/>
              </a:rPr>
              <a:t>果差，则需要考虑采用不同的结构重新进行训练，例</a:t>
            </a:r>
            <a:r>
              <a:rPr sz="2600" dirty="0">
                <a:latin typeface="宋体"/>
                <a:cs typeface="宋体"/>
              </a:rPr>
              <a:t>如 </a:t>
            </a:r>
            <a:r>
              <a:rPr sz="2600" spc="-5" dirty="0">
                <a:latin typeface="宋体"/>
                <a:cs typeface="宋体"/>
              </a:rPr>
              <a:t>使用更大的样本集，或者改变从连续值到离散值得数</a:t>
            </a:r>
            <a:r>
              <a:rPr sz="2600" dirty="0">
                <a:latin typeface="宋体"/>
                <a:cs typeface="宋体"/>
              </a:rPr>
              <a:t>据 </a:t>
            </a:r>
            <a:r>
              <a:rPr sz="2600" spc="-5" dirty="0">
                <a:latin typeface="宋体"/>
                <a:cs typeface="宋体"/>
              </a:rPr>
              <a:t>转换等</a:t>
            </a:r>
            <a:r>
              <a:rPr sz="2600" dirty="0">
                <a:latin typeface="宋体"/>
                <a:cs typeface="宋体"/>
              </a:rPr>
              <a:t>。</a:t>
            </a:r>
            <a:endParaRPr sz="2600">
              <a:latin typeface="宋体"/>
              <a:cs typeface="宋体"/>
            </a:endParaRPr>
          </a:p>
          <a:p>
            <a:pPr>
              <a:lnSpc>
                <a:spcPct val="100000"/>
              </a:lnSpc>
              <a:spcBef>
                <a:spcPts val="47"/>
              </a:spcBef>
            </a:pPr>
            <a:endParaRPr sz="3750">
              <a:latin typeface="Times New Roman"/>
              <a:cs typeface="Times New Roman"/>
            </a:endParaRPr>
          </a:p>
          <a:p>
            <a:pPr marL="287020" marR="5080" indent="-274320" algn="just">
              <a:lnSpc>
                <a:spcPct val="100000"/>
              </a:lnSpc>
            </a:pPr>
            <a:r>
              <a:rPr sz="2450" dirty="0">
                <a:solidFill>
                  <a:srgbClr val="33BC55"/>
                </a:solidFill>
                <a:latin typeface="Arial"/>
                <a:cs typeface="Arial"/>
              </a:rPr>
              <a:t></a:t>
            </a:r>
            <a:r>
              <a:rPr sz="2600" spc="-5" dirty="0">
                <a:latin typeface="宋体"/>
                <a:cs typeface="宋体"/>
              </a:rPr>
              <a:t>通常应该建立一个验证过程，在训练最终完成后用来</a:t>
            </a:r>
            <a:r>
              <a:rPr sz="2600" dirty="0">
                <a:latin typeface="宋体"/>
                <a:cs typeface="宋体"/>
              </a:rPr>
              <a:t>检 </a:t>
            </a:r>
            <a:r>
              <a:rPr sz="2600" spc="-5" dirty="0">
                <a:latin typeface="宋体"/>
                <a:cs typeface="宋体"/>
              </a:rPr>
              <a:t>测训练结果的泛化能力</a:t>
            </a:r>
            <a:r>
              <a:rPr sz="2600" dirty="0">
                <a:latin typeface="宋体"/>
                <a:cs typeface="宋体"/>
              </a:rPr>
              <a:t>。</a:t>
            </a:r>
            <a:endParaRPr sz="2600">
              <a:latin typeface="宋体"/>
              <a:cs typeface="宋体"/>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67666"/>
            <a:ext cx="55118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决策树面临的问题</a:t>
            </a:r>
            <a:endParaRPr sz="5400">
              <a:latin typeface="微软雅黑"/>
              <a:cs typeface="微软雅黑"/>
            </a:endParaRPr>
          </a:p>
        </p:txBody>
      </p:sp>
      <p:sp>
        <p:nvSpPr>
          <p:cNvPr id="3" name="object 3"/>
          <p:cNvSpPr txBox="1"/>
          <p:nvPr/>
        </p:nvSpPr>
        <p:spPr>
          <a:xfrm>
            <a:off x="402272" y="1525739"/>
            <a:ext cx="8224520" cy="4379595"/>
          </a:xfrm>
          <a:prstGeom prst="rect">
            <a:avLst/>
          </a:prstGeom>
        </p:spPr>
        <p:txBody>
          <a:bodyPr vert="horz" wrap="square" lIns="0" tIns="0" rIns="0" bIns="0" rtlCol="0">
            <a:spAutoFit/>
          </a:bodyPr>
          <a:lstStyle/>
          <a:p>
            <a:pPr marL="12700">
              <a:lnSpc>
                <a:spcPct val="100000"/>
              </a:lnSpc>
            </a:pPr>
            <a:r>
              <a:rPr sz="2300" spc="-5" dirty="0">
                <a:solidFill>
                  <a:srgbClr val="33BC55"/>
                </a:solidFill>
                <a:latin typeface="Arial"/>
                <a:cs typeface="Arial"/>
              </a:rPr>
              <a:t></a:t>
            </a:r>
            <a:r>
              <a:rPr sz="2400" dirty="0">
                <a:solidFill>
                  <a:srgbClr val="C00000"/>
                </a:solidFill>
                <a:latin typeface="宋体"/>
                <a:cs typeface="宋体"/>
              </a:rPr>
              <a:t>一般可以将分类模型的误差分为：</a:t>
            </a:r>
            <a:endParaRPr sz="2400">
              <a:latin typeface="宋体"/>
              <a:cs typeface="宋体"/>
            </a:endParaRPr>
          </a:p>
          <a:p>
            <a:pPr marL="405765">
              <a:lnSpc>
                <a:spcPct val="100000"/>
              </a:lnSpc>
              <a:spcBef>
                <a:spcPts val="265"/>
              </a:spcBef>
            </a:pPr>
            <a:r>
              <a:rPr sz="1900" spc="30" dirty="0">
                <a:solidFill>
                  <a:srgbClr val="50742E"/>
                </a:solidFill>
                <a:latin typeface="Arial"/>
                <a:cs typeface="Arial"/>
              </a:rPr>
              <a:t></a:t>
            </a:r>
            <a:r>
              <a:rPr sz="2200" spc="-5" dirty="0">
                <a:solidFill>
                  <a:srgbClr val="C00000"/>
                </a:solidFill>
                <a:latin typeface="Constantia"/>
                <a:cs typeface="Constantia"/>
              </a:rPr>
              <a:t>1</a:t>
            </a:r>
            <a:r>
              <a:rPr sz="2200" spc="-20" dirty="0">
                <a:solidFill>
                  <a:srgbClr val="C00000"/>
                </a:solidFill>
                <a:latin typeface="宋体"/>
                <a:cs typeface="宋体"/>
              </a:rPr>
              <a:t>、训练误差（</a:t>
            </a:r>
            <a:r>
              <a:rPr sz="2200" spc="-145" dirty="0">
                <a:solidFill>
                  <a:srgbClr val="C00000"/>
                </a:solidFill>
                <a:latin typeface="Constantia"/>
                <a:cs typeface="Constantia"/>
              </a:rPr>
              <a:t>T</a:t>
            </a:r>
            <a:r>
              <a:rPr sz="2200" spc="-50" dirty="0">
                <a:solidFill>
                  <a:srgbClr val="C00000"/>
                </a:solidFill>
                <a:latin typeface="Constantia"/>
                <a:cs typeface="Constantia"/>
              </a:rPr>
              <a:t>r</a:t>
            </a:r>
            <a:r>
              <a:rPr sz="2200" spc="-10" dirty="0">
                <a:solidFill>
                  <a:srgbClr val="C00000"/>
                </a:solidFill>
                <a:latin typeface="Constantia"/>
                <a:cs typeface="Constantia"/>
              </a:rPr>
              <a:t>aining</a:t>
            </a:r>
            <a:r>
              <a:rPr sz="2200" dirty="0">
                <a:solidFill>
                  <a:srgbClr val="C00000"/>
                </a:solidFill>
                <a:latin typeface="Constantia"/>
                <a:cs typeface="Constantia"/>
              </a:rPr>
              <a:t> </a:t>
            </a:r>
            <a:r>
              <a:rPr sz="2200" spc="-15" dirty="0">
                <a:solidFill>
                  <a:srgbClr val="C00000"/>
                </a:solidFill>
                <a:latin typeface="Constantia"/>
                <a:cs typeface="Constantia"/>
              </a:rPr>
              <a:t>Er</a:t>
            </a:r>
            <a:r>
              <a:rPr sz="2200" spc="-45" dirty="0">
                <a:solidFill>
                  <a:srgbClr val="C00000"/>
                </a:solidFill>
                <a:latin typeface="Constantia"/>
                <a:cs typeface="Constantia"/>
              </a:rPr>
              <a:t>r</a:t>
            </a:r>
            <a:r>
              <a:rPr sz="2200" spc="-15" dirty="0">
                <a:solidFill>
                  <a:srgbClr val="C00000"/>
                </a:solidFill>
                <a:latin typeface="Constantia"/>
                <a:cs typeface="Constantia"/>
              </a:rPr>
              <a:t>or</a:t>
            </a:r>
            <a:r>
              <a:rPr sz="2200" spc="-20" dirty="0">
                <a:solidFill>
                  <a:srgbClr val="C00000"/>
                </a:solidFill>
                <a:latin typeface="宋体"/>
                <a:cs typeface="宋体"/>
              </a:rPr>
              <a:t>）</a:t>
            </a:r>
            <a:r>
              <a:rPr sz="2200" spc="-25" dirty="0">
                <a:solidFill>
                  <a:srgbClr val="C00000"/>
                </a:solidFill>
                <a:latin typeface="宋体"/>
                <a:cs typeface="宋体"/>
              </a:rPr>
              <a:t>；</a:t>
            </a:r>
            <a:endParaRPr sz="2200">
              <a:latin typeface="宋体"/>
              <a:cs typeface="宋体"/>
            </a:endParaRPr>
          </a:p>
          <a:p>
            <a:pPr marL="405765">
              <a:lnSpc>
                <a:spcPct val="100000"/>
              </a:lnSpc>
              <a:spcBef>
                <a:spcPts val="260"/>
              </a:spcBef>
            </a:pPr>
            <a:r>
              <a:rPr sz="1900" spc="30" dirty="0">
                <a:solidFill>
                  <a:srgbClr val="50742E"/>
                </a:solidFill>
                <a:latin typeface="Arial"/>
                <a:cs typeface="Arial"/>
              </a:rPr>
              <a:t></a:t>
            </a:r>
            <a:r>
              <a:rPr sz="2200" spc="-15" dirty="0">
                <a:solidFill>
                  <a:srgbClr val="C00000"/>
                </a:solidFill>
                <a:latin typeface="Constantia"/>
                <a:cs typeface="Constantia"/>
              </a:rPr>
              <a:t>2</a:t>
            </a:r>
            <a:r>
              <a:rPr sz="2200" spc="-20" dirty="0">
                <a:solidFill>
                  <a:srgbClr val="C00000"/>
                </a:solidFill>
                <a:latin typeface="宋体"/>
                <a:cs typeface="宋体"/>
              </a:rPr>
              <a:t>、泛化误差（</a:t>
            </a:r>
            <a:r>
              <a:rPr sz="2200" spc="-15" dirty="0">
                <a:solidFill>
                  <a:srgbClr val="C00000"/>
                </a:solidFill>
                <a:latin typeface="Constantia"/>
                <a:cs typeface="Constantia"/>
              </a:rPr>
              <a:t>Gene</a:t>
            </a:r>
            <a:r>
              <a:rPr sz="2200" spc="-50" dirty="0">
                <a:solidFill>
                  <a:srgbClr val="C00000"/>
                </a:solidFill>
                <a:latin typeface="Constantia"/>
                <a:cs typeface="Constantia"/>
              </a:rPr>
              <a:t>r</a:t>
            </a:r>
            <a:r>
              <a:rPr sz="2200" spc="-15" dirty="0">
                <a:solidFill>
                  <a:srgbClr val="C00000"/>
                </a:solidFill>
                <a:latin typeface="Constantia"/>
                <a:cs typeface="Constantia"/>
              </a:rPr>
              <a:t>a</a:t>
            </a:r>
            <a:r>
              <a:rPr sz="2200" spc="-5" dirty="0">
                <a:solidFill>
                  <a:srgbClr val="C00000"/>
                </a:solidFill>
                <a:latin typeface="Constantia"/>
                <a:cs typeface="Constantia"/>
              </a:rPr>
              <a:t>l</a:t>
            </a:r>
            <a:r>
              <a:rPr sz="2200" spc="-10" dirty="0">
                <a:solidFill>
                  <a:srgbClr val="C00000"/>
                </a:solidFill>
                <a:latin typeface="Constantia"/>
                <a:cs typeface="Constantia"/>
              </a:rPr>
              <a:t>ization</a:t>
            </a:r>
            <a:r>
              <a:rPr sz="2200" spc="-35" dirty="0">
                <a:solidFill>
                  <a:srgbClr val="C00000"/>
                </a:solidFill>
                <a:latin typeface="Constantia"/>
                <a:cs typeface="Constantia"/>
              </a:rPr>
              <a:t> </a:t>
            </a:r>
            <a:r>
              <a:rPr sz="2200" spc="-15" dirty="0">
                <a:solidFill>
                  <a:srgbClr val="C00000"/>
                </a:solidFill>
                <a:latin typeface="Constantia"/>
                <a:cs typeface="Constantia"/>
              </a:rPr>
              <a:t>Er</a:t>
            </a:r>
            <a:r>
              <a:rPr sz="2200" spc="-45" dirty="0">
                <a:solidFill>
                  <a:srgbClr val="C00000"/>
                </a:solidFill>
                <a:latin typeface="Constantia"/>
                <a:cs typeface="Constantia"/>
              </a:rPr>
              <a:t>r</a:t>
            </a:r>
            <a:r>
              <a:rPr sz="2200" spc="-15" dirty="0">
                <a:solidFill>
                  <a:srgbClr val="C00000"/>
                </a:solidFill>
                <a:latin typeface="Constantia"/>
                <a:cs typeface="Constantia"/>
              </a:rPr>
              <a:t>or</a:t>
            </a:r>
            <a:r>
              <a:rPr sz="2200" spc="-25" dirty="0">
                <a:solidFill>
                  <a:srgbClr val="C00000"/>
                </a:solidFill>
                <a:latin typeface="宋体"/>
                <a:cs typeface="宋体"/>
              </a:rPr>
              <a:t>）</a:t>
            </a:r>
            <a:endParaRPr sz="2200">
              <a:latin typeface="宋体"/>
              <a:cs typeface="宋体"/>
            </a:endParaRPr>
          </a:p>
          <a:p>
            <a:pPr marL="12700">
              <a:lnSpc>
                <a:spcPct val="100000"/>
              </a:lnSpc>
              <a:spcBef>
                <a:spcPts val="280"/>
              </a:spcBef>
            </a:pPr>
            <a:r>
              <a:rPr sz="2300" spc="-5" dirty="0">
                <a:solidFill>
                  <a:srgbClr val="33BC55"/>
                </a:solidFill>
                <a:latin typeface="Arial"/>
                <a:cs typeface="Arial"/>
              </a:rPr>
              <a:t></a:t>
            </a:r>
            <a:r>
              <a:rPr sz="2400" dirty="0">
                <a:solidFill>
                  <a:srgbClr val="C00000"/>
                </a:solidFill>
                <a:latin typeface="宋体"/>
                <a:cs typeface="宋体"/>
              </a:rPr>
              <a:t>训练误差是在训练记录上误分类样本比例；</a:t>
            </a:r>
            <a:endParaRPr sz="2400">
              <a:latin typeface="宋体"/>
              <a:cs typeface="宋体"/>
            </a:endParaRPr>
          </a:p>
          <a:p>
            <a:pPr marL="12700">
              <a:lnSpc>
                <a:spcPct val="100000"/>
              </a:lnSpc>
              <a:spcBef>
                <a:spcPts val="285"/>
              </a:spcBef>
            </a:pPr>
            <a:r>
              <a:rPr sz="2300" spc="-5" dirty="0">
                <a:solidFill>
                  <a:srgbClr val="33BC55"/>
                </a:solidFill>
                <a:latin typeface="Arial"/>
                <a:cs typeface="Arial"/>
              </a:rPr>
              <a:t></a:t>
            </a:r>
            <a:r>
              <a:rPr sz="2400" dirty="0">
                <a:solidFill>
                  <a:srgbClr val="C00000"/>
                </a:solidFill>
                <a:latin typeface="宋体"/>
                <a:cs typeface="宋体"/>
              </a:rPr>
              <a:t>泛化误差是模型在未知记录上的期望误差；</a:t>
            </a:r>
            <a:endParaRPr sz="2400">
              <a:latin typeface="宋体"/>
              <a:cs typeface="宋体"/>
            </a:endParaRPr>
          </a:p>
          <a:p>
            <a:pPr>
              <a:lnSpc>
                <a:spcPct val="100000"/>
              </a:lnSpc>
              <a:spcBef>
                <a:spcPts val="40"/>
              </a:spcBef>
            </a:pPr>
            <a:endParaRPr sz="3250">
              <a:latin typeface="Times New Roman"/>
              <a:cs typeface="Times New Roman"/>
            </a:endParaRPr>
          </a:p>
          <a:p>
            <a:pPr marL="287020" marR="215900" indent="-274320">
              <a:lnSpc>
                <a:spcPts val="2590"/>
              </a:lnSpc>
            </a:pPr>
            <a:r>
              <a:rPr sz="2300" dirty="0">
                <a:solidFill>
                  <a:srgbClr val="33BC55"/>
                </a:solidFill>
                <a:latin typeface="Arial"/>
                <a:cs typeface="Arial"/>
              </a:rPr>
              <a:t></a:t>
            </a:r>
            <a:r>
              <a:rPr sz="2300" spc="-45" dirty="0">
                <a:solidFill>
                  <a:srgbClr val="33BC55"/>
                </a:solidFill>
                <a:latin typeface="Arial"/>
                <a:cs typeface="Arial"/>
              </a:rPr>
              <a:t> </a:t>
            </a:r>
            <a:r>
              <a:rPr sz="2400" dirty="0">
                <a:latin typeface="宋体"/>
                <a:cs typeface="宋体"/>
              </a:rPr>
              <a:t>一个好的模型不仅要能够很好地拟合训练数据，而且对未 知样本也要能够准确地分类。</a:t>
            </a:r>
            <a:endParaRPr sz="2400">
              <a:latin typeface="宋体"/>
              <a:cs typeface="宋体"/>
            </a:endParaRPr>
          </a:p>
          <a:p>
            <a:pPr marL="287020" marR="5080" indent="-274320">
              <a:lnSpc>
                <a:spcPts val="2590"/>
              </a:lnSpc>
              <a:spcBef>
                <a:spcPts val="575"/>
              </a:spcBef>
            </a:pPr>
            <a:r>
              <a:rPr sz="2300" dirty="0">
                <a:solidFill>
                  <a:srgbClr val="33BC55"/>
                </a:solidFill>
                <a:latin typeface="Arial"/>
                <a:cs typeface="Arial"/>
              </a:rPr>
              <a:t></a:t>
            </a:r>
            <a:r>
              <a:rPr sz="2300" spc="-45" dirty="0">
                <a:solidFill>
                  <a:srgbClr val="33BC55"/>
                </a:solidFill>
                <a:latin typeface="Arial"/>
                <a:cs typeface="Arial"/>
              </a:rPr>
              <a:t> </a:t>
            </a:r>
            <a:r>
              <a:rPr sz="2400" dirty="0">
                <a:latin typeface="宋体"/>
                <a:cs typeface="宋体"/>
              </a:rPr>
              <a:t>一个好的分类模型必须具有低的训练误差和泛化误差。因 为一个具有低训练误差的模型，其泛化误差可能比具有较高 训练误差的模型高。（训练误差低，泛化误差高，称为过渡 拟合）</a:t>
            </a:r>
            <a:endParaRPr sz="2400">
              <a:latin typeface="宋体"/>
              <a:cs typeface="宋体"/>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3493" y="467666"/>
            <a:ext cx="5511800" cy="685800"/>
          </a:xfrm>
          <a:prstGeom prst="rect">
            <a:avLst/>
          </a:prstGeom>
        </p:spPr>
        <p:txBody>
          <a:bodyPr vert="horz" wrap="square" lIns="0" tIns="0" rIns="0" bIns="0" rtlCol="0">
            <a:spAutoFit/>
          </a:bodyPr>
          <a:lstStyle/>
          <a:p>
            <a:pPr marL="12700">
              <a:lnSpc>
                <a:spcPts val="6470"/>
              </a:lnSpc>
            </a:pPr>
            <a:r>
              <a:rPr sz="5400" dirty="0">
                <a:solidFill>
                  <a:srgbClr val="004646"/>
                </a:solidFill>
                <a:latin typeface="微软雅黑"/>
                <a:cs typeface="微软雅黑"/>
              </a:rPr>
              <a:t>决策树面临的问题</a:t>
            </a:r>
            <a:endParaRPr sz="5400">
              <a:latin typeface="微软雅黑"/>
              <a:cs typeface="微软雅黑"/>
            </a:endParaRPr>
          </a:p>
        </p:txBody>
      </p:sp>
      <p:sp>
        <p:nvSpPr>
          <p:cNvPr id="3" name="object 3"/>
          <p:cNvSpPr txBox="1"/>
          <p:nvPr/>
        </p:nvSpPr>
        <p:spPr>
          <a:xfrm>
            <a:off x="402272" y="1524956"/>
            <a:ext cx="8264525" cy="4335145"/>
          </a:xfrm>
          <a:prstGeom prst="rect">
            <a:avLst/>
          </a:prstGeom>
        </p:spPr>
        <p:txBody>
          <a:bodyPr vert="horz" wrap="square" lIns="0" tIns="0" rIns="0" bIns="0" rtlCol="0">
            <a:spAutoFit/>
          </a:bodyPr>
          <a:lstStyle/>
          <a:p>
            <a:pPr marL="287020" marR="5080" indent="-274320">
              <a:lnSpc>
                <a:spcPts val="2800"/>
              </a:lnSpc>
            </a:pPr>
            <a:r>
              <a:rPr sz="2450" dirty="0">
                <a:solidFill>
                  <a:srgbClr val="33BC55"/>
                </a:solidFill>
                <a:latin typeface="Arial"/>
                <a:cs typeface="Arial"/>
              </a:rPr>
              <a:t></a:t>
            </a:r>
            <a:r>
              <a:rPr sz="2600" spc="-5" dirty="0">
                <a:latin typeface="宋体"/>
                <a:cs typeface="宋体"/>
              </a:rPr>
              <a:t>决策树算法比较适合处理离散数值的属性。实际应用</a:t>
            </a:r>
            <a:r>
              <a:rPr sz="2600" dirty="0">
                <a:latin typeface="宋体"/>
                <a:cs typeface="宋体"/>
              </a:rPr>
              <a:t>中 </a:t>
            </a:r>
            <a:r>
              <a:rPr sz="2600" spc="-5" dirty="0">
                <a:latin typeface="宋体"/>
                <a:cs typeface="宋体"/>
              </a:rPr>
              <a:t>属性是连续的或者离散的情况都比较常见</a:t>
            </a:r>
            <a:r>
              <a:rPr sz="2600" dirty="0">
                <a:latin typeface="宋体"/>
                <a:cs typeface="宋体"/>
              </a:rPr>
              <a:t>。</a:t>
            </a:r>
            <a:endParaRPr sz="2600">
              <a:latin typeface="宋体"/>
              <a:cs typeface="宋体"/>
            </a:endParaRPr>
          </a:p>
          <a:p>
            <a:pPr>
              <a:lnSpc>
                <a:spcPct val="100000"/>
              </a:lnSpc>
              <a:spcBef>
                <a:spcPts val="32"/>
              </a:spcBef>
            </a:pPr>
            <a:endParaRPr sz="3450">
              <a:latin typeface="Times New Roman"/>
              <a:cs typeface="Times New Roman"/>
            </a:endParaRPr>
          </a:p>
          <a:p>
            <a:pPr marL="287020" marR="19050" indent="-274320">
              <a:lnSpc>
                <a:spcPct val="89900"/>
              </a:lnSpc>
            </a:pPr>
            <a:r>
              <a:rPr sz="2450" dirty="0">
                <a:solidFill>
                  <a:srgbClr val="33BC55"/>
                </a:solidFill>
                <a:latin typeface="Arial"/>
                <a:cs typeface="Arial"/>
              </a:rPr>
              <a:t></a:t>
            </a:r>
            <a:r>
              <a:rPr sz="2600" spc="-5" dirty="0">
                <a:latin typeface="宋体"/>
                <a:cs typeface="宋体"/>
              </a:rPr>
              <a:t>在应用连续属性值时，在一个树结点可以将属性</a:t>
            </a:r>
            <a:r>
              <a:rPr sz="2600" spc="-5" dirty="0">
                <a:latin typeface="Constantia"/>
                <a:cs typeface="Constantia"/>
              </a:rPr>
              <a:t>Ai</a:t>
            </a:r>
            <a:r>
              <a:rPr sz="2600" spc="-5" dirty="0">
                <a:latin typeface="宋体"/>
                <a:cs typeface="宋体"/>
              </a:rPr>
              <a:t>的</a:t>
            </a:r>
            <a:r>
              <a:rPr sz="2600" dirty="0">
                <a:latin typeface="宋体"/>
                <a:cs typeface="宋体"/>
              </a:rPr>
              <a:t>值 </a:t>
            </a:r>
            <a:r>
              <a:rPr sz="2600" spc="-5" dirty="0">
                <a:latin typeface="宋体"/>
                <a:cs typeface="宋体"/>
              </a:rPr>
              <a:t>划分为几个区间。然后信息增益的计算就可以采用和</a:t>
            </a:r>
            <a:r>
              <a:rPr sz="2600" dirty="0">
                <a:latin typeface="宋体"/>
                <a:cs typeface="宋体"/>
              </a:rPr>
              <a:t>离 </a:t>
            </a:r>
            <a:r>
              <a:rPr sz="2600" spc="-5" dirty="0">
                <a:latin typeface="宋体"/>
                <a:cs typeface="宋体"/>
              </a:rPr>
              <a:t>散值处理一样的方法。原则上可以将</a:t>
            </a:r>
            <a:r>
              <a:rPr sz="2600" spc="-5" dirty="0">
                <a:latin typeface="Constantia"/>
                <a:cs typeface="Constantia"/>
              </a:rPr>
              <a:t>Ai</a:t>
            </a:r>
            <a:r>
              <a:rPr sz="2600" spc="-5" dirty="0">
                <a:latin typeface="宋体"/>
                <a:cs typeface="宋体"/>
              </a:rPr>
              <a:t>的属性划分为</a:t>
            </a:r>
            <a:r>
              <a:rPr sz="2600" dirty="0">
                <a:latin typeface="宋体"/>
                <a:cs typeface="宋体"/>
              </a:rPr>
              <a:t>任 </a:t>
            </a:r>
            <a:r>
              <a:rPr sz="2600" spc="-5" dirty="0">
                <a:latin typeface="宋体"/>
                <a:cs typeface="宋体"/>
              </a:rPr>
              <a:t>意数目的空间。</a:t>
            </a:r>
            <a:r>
              <a:rPr sz="2600" spc="-5" dirty="0">
                <a:latin typeface="Constantia"/>
                <a:cs typeface="Constantia"/>
              </a:rPr>
              <a:t>C4</a:t>
            </a:r>
            <a:r>
              <a:rPr sz="2600" spc="-10" dirty="0">
                <a:latin typeface="Constantia"/>
                <a:cs typeface="Constantia"/>
              </a:rPr>
              <a:t>.</a:t>
            </a:r>
            <a:r>
              <a:rPr sz="2600" spc="-20" dirty="0">
                <a:latin typeface="Constantia"/>
                <a:cs typeface="Constantia"/>
              </a:rPr>
              <a:t>5</a:t>
            </a:r>
            <a:r>
              <a:rPr sz="2600" spc="-5" dirty="0">
                <a:latin typeface="宋体"/>
                <a:cs typeface="宋体"/>
              </a:rPr>
              <a:t>中采用的是二元分割（</a:t>
            </a:r>
            <a:r>
              <a:rPr sz="2600" spc="-5" dirty="0">
                <a:latin typeface="Constantia"/>
                <a:cs typeface="Constantia"/>
              </a:rPr>
              <a:t>Bin</a:t>
            </a:r>
            <a:r>
              <a:rPr sz="2600" spc="-15" dirty="0">
                <a:latin typeface="Constantia"/>
                <a:cs typeface="Constantia"/>
              </a:rPr>
              <a:t>a</a:t>
            </a:r>
            <a:r>
              <a:rPr sz="2600" spc="30" dirty="0">
                <a:latin typeface="Constantia"/>
                <a:cs typeface="Constantia"/>
              </a:rPr>
              <a:t>r</a:t>
            </a:r>
            <a:r>
              <a:rPr sz="2600" dirty="0">
                <a:latin typeface="Constantia"/>
                <a:cs typeface="Constantia"/>
              </a:rPr>
              <a:t>y </a:t>
            </a:r>
            <a:r>
              <a:rPr sz="2600" spc="-20" dirty="0">
                <a:latin typeface="Constantia"/>
                <a:cs typeface="Constantia"/>
              </a:rPr>
              <a:t>S</a:t>
            </a:r>
            <a:r>
              <a:rPr sz="2600" spc="-5" dirty="0">
                <a:latin typeface="Constantia"/>
                <a:cs typeface="Constantia"/>
              </a:rPr>
              <a:t>p</a:t>
            </a:r>
            <a:r>
              <a:rPr sz="2600" spc="-10" dirty="0">
                <a:latin typeface="Constantia"/>
                <a:cs typeface="Constantia"/>
              </a:rPr>
              <a:t>l</a:t>
            </a:r>
            <a:r>
              <a:rPr sz="2600" spc="-5" dirty="0">
                <a:latin typeface="Constantia"/>
                <a:cs typeface="Constantia"/>
              </a:rPr>
              <a:t>i</a:t>
            </a:r>
            <a:r>
              <a:rPr sz="2600" dirty="0">
                <a:latin typeface="Constantia"/>
                <a:cs typeface="Constantia"/>
              </a:rPr>
              <a:t>t</a:t>
            </a:r>
            <a:r>
              <a:rPr sz="2600" spc="-5" dirty="0">
                <a:latin typeface="宋体"/>
                <a:cs typeface="宋体"/>
              </a:rPr>
              <a:t>）。需要找出一个合适的分割阈值</a:t>
            </a:r>
            <a:r>
              <a:rPr sz="2600" dirty="0">
                <a:latin typeface="宋体"/>
                <a:cs typeface="宋体"/>
              </a:rPr>
              <a:t>。</a:t>
            </a:r>
            <a:endParaRPr sz="2600">
              <a:latin typeface="宋体"/>
              <a:cs typeface="宋体"/>
            </a:endParaRPr>
          </a:p>
          <a:p>
            <a:pPr marL="12700">
              <a:lnSpc>
                <a:spcPct val="100000"/>
              </a:lnSpc>
              <a:spcBef>
                <a:spcPts val="305"/>
              </a:spcBef>
            </a:pPr>
            <a:r>
              <a:rPr sz="2450" dirty="0">
                <a:solidFill>
                  <a:srgbClr val="33BC55"/>
                </a:solidFill>
                <a:latin typeface="Arial"/>
                <a:cs typeface="Arial"/>
              </a:rPr>
              <a:t></a:t>
            </a:r>
            <a:r>
              <a:rPr sz="2450" spc="-30" dirty="0">
                <a:solidFill>
                  <a:srgbClr val="33BC55"/>
                </a:solidFill>
                <a:latin typeface="Arial"/>
                <a:cs typeface="Arial"/>
              </a:rPr>
              <a:t> </a:t>
            </a:r>
            <a:r>
              <a:rPr sz="2600" b="1" spc="-20" dirty="0">
                <a:solidFill>
                  <a:srgbClr val="C00000"/>
                </a:solidFill>
                <a:latin typeface="宋体"/>
                <a:cs typeface="宋体"/>
              </a:rPr>
              <a:t>本书第九章将介</a:t>
            </a:r>
            <a:r>
              <a:rPr sz="2600" b="1" spc="-30" dirty="0">
                <a:solidFill>
                  <a:srgbClr val="C00000"/>
                </a:solidFill>
                <a:latin typeface="宋体"/>
                <a:cs typeface="宋体"/>
              </a:rPr>
              <a:t>绍</a:t>
            </a:r>
            <a:endParaRPr sz="2600">
              <a:latin typeface="宋体"/>
              <a:cs typeface="宋体"/>
            </a:endParaRPr>
          </a:p>
          <a:p>
            <a:pPr marL="427990" marR="1051560">
              <a:lnSpc>
                <a:spcPct val="109800"/>
              </a:lnSpc>
              <a:tabLst>
                <a:tab pos="2161540" algn="l"/>
              </a:tabLst>
            </a:pPr>
            <a:r>
              <a:rPr sz="2600" spc="-5" dirty="0">
                <a:latin typeface="宋体"/>
                <a:cs typeface="宋体"/>
              </a:rPr>
              <a:t>参考</a:t>
            </a:r>
            <a:r>
              <a:rPr sz="2600" spc="-5" dirty="0">
                <a:latin typeface="Constantia"/>
                <a:cs typeface="Constantia"/>
              </a:rPr>
              <a:t>C4</a:t>
            </a:r>
            <a:r>
              <a:rPr sz="2600" spc="-10" dirty="0">
                <a:latin typeface="Constantia"/>
                <a:cs typeface="Constantia"/>
              </a:rPr>
              <a:t>.</a:t>
            </a:r>
            <a:r>
              <a:rPr sz="2600" spc="-20" dirty="0">
                <a:latin typeface="Constantia"/>
                <a:cs typeface="Constantia"/>
              </a:rPr>
              <a:t>5</a:t>
            </a:r>
            <a:r>
              <a:rPr sz="2600" spc="-5" dirty="0">
                <a:latin typeface="宋体"/>
                <a:cs typeface="宋体"/>
              </a:rPr>
              <a:t>算</a:t>
            </a:r>
            <a:r>
              <a:rPr sz="2600" dirty="0">
                <a:latin typeface="宋体"/>
                <a:cs typeface="宋体"/>
              </a:rPr>
              <a:t>法</a:t>
            </a:r>
            <a:r>
              <a:rPr sz="2600" spc="5" dirty="0">
                <a:latin typeface="宋体"/>
                <a:cs typeface="宋体"/>
              </a:rPr>
              <a:t> </a:t>
            </a:r>
            <a:r>
              <a:rPr sz="2600" spc="-235" dirty="0">
                <a:latin typeface="Constantia"/>
                <a:cs typeface="Constantia"/>
              </a:rPr>
              <a:t>T</a:t>
            </a:r>
            <a:r>
              <a:rPr sz="2600" spc="-5" dirty="0">
                <a:latin typeface="Constantia"/>
                <a:cs typeface="Constantia"/>
              </a:rPr>
              <a:t>o</a:t>
            </a:r>
            <a:r>
              <a:rPr sz="2600" dirty="0">
                <a:latin typeface="Constantia"/>
                <a:cs typeface="Constantia"/>
              </a:rPr>
              <a:t>p</a:t>
            </a:r>
            <a:r>
              <a:rPr sz="2600" spc="-65" dirty="0">
                <a:latin typeface="Constantia"/>
                <a:cs typeface="Constantia"/>
              </a:rPr>
              <a:t> </a:t>
            </a:r>
            <a:r>
              <a:rPr sz="2600" spc="-10" dirty="0">
                <a:latin typeface="Constantia"/>
                <a:cs typeface="Constantia"/>
              </a:rPr>
              <a:t>1</a:t>
            </a:r>
            <a:r>
              <a:rPr sz="2600" dirty="0">
                <a:latin typeface="Constantia"/>
                <a:cs typeface="Constantia"/>
              </a:rPr>
              <a:t>0</a:t>
            </a:r>
            <a:r>
              <a:rPr sz="2600" spc="-65" dirty="0">
                <a:latin typeface="Constantia"/>
                <a:cs typeface="Constantia"/>
              </a:rPr>
              <a:t> </a:t>
            </a:r>
            <a:r>
              <a:rPr sz="2600" spc="-10" dirty="0">
                <a:latin typeface="Constantia"/>
                <a:cs typeface="Constantia"/>
              </a:rPr>
              <a:t>al</a:t>
            </a:r>
            <a:r>
              <a:rPr sz="2600" spc="-85" dirty="0">
                <a:latin typeface="Constantia"/>
                <a:cs typeface="Constantia"/>
              </a:rPr>
              <a:t>g</a:t>
            </a:r>
            <a:r>
              <a:rPr sz="2600" spc="-5" dirty="0">
                <a:latin typeface="Constantia"/>
                <a:cs typeface="Constantia"/>
              </a:rPr>
              <a:t>ori</a:t>
            </a:r>
            <a:r>
              <a:rPr sz="2600" dirty="0">
                <a:latin typeface="Constantia"/>
                <a:cs typeface="Constantia"/>
              </a:rPr>
              <a:t>t</a:t>
            </a:r>
            <a:r>
              <a:rPr sz="2600" spc="-5" dirty="0">
                <a:latin typeface="Constantia"/>
                <a:cs typeface="Constantia"/>
              </a:rPr>
              <a:t>h</a:t>
            </a:r>
            <a:r>
              <a:rPr sz="2600" spc="-10" dirty="0">
                <a:latin typeface="Constantia"/>
                <a:cs typeface="Constantia"/>
              </a:rPr>
              <a:t>m</a:t>
            </a:r>
            <a:r>
              <a:rPr sz="2600" spc="-15" dirty="0">
                <a:latin typeface="Constantia"/>
                <a:cs typeface="Constantia"/>
              </a:rPr>
              <a:t>s</a:t>
            </a:r>
            <a:r>
              <a:rPr sz="2600" spc="-55" dirty="0">
                <a:latin typeface="Constantia"/>
                <a:cs typeface="Constantia"/>
              </a:rPr>
              <a:t> </a:t>
            </a:r>
            <a:r>
              <a:rPr sz="2600" spc="-5" dirty="0">
                <a:latin typeface="Constantia"/>
                <a:cs typeface="Constantia"/>
              </a:rPr>
              <a:t>i</a:t>
            </a:r>
            <a:r>
              <a:rPr sz="2600" dirty="0">
                <a:latin typeface="Constantia"/>
                <a:cs typeface="Constantia"/>
              </a:rPr>
              <a:t>n</a:t>
            </a:r>
            <a:r>
              <a:rPr sz="2600" spc="-105" dirty="0">
                <a:latin typeface="Constantia"/>
                <a:cs typeface="Constantia"/>
              </a:rPr>
              <a:t> </a:t>
            </a:r>
            <a:r>
              <a:rPr sz="2600" spc="-5" dirty="0">
                <a:latin typeface="Constantia"/>
                <a:cs typeface="Constantia"/>
              </a:rPr>
              <a:t>d</a:t>
            </a:r>
            <a:r>
              <a:rPr sz="2600" spc="-15" dirty="0">
                <a:latin typeface="Constantia"/>
                <a:cs typeface="Constantia"/>
              </a:rPr>
              <a:t>a</a:t>
            </a:r>
            <a:r>
              <a:rPr sz="2600" dirty="0">
                <a:latin typeface="Constantia"/>
                <a:cs typeface="Constantia"/>
              </a:rPr>
              <a:t>t</a:t>
            </a:r>
            <a:r>
              <a:rPr sz="2600" spc="-15" dirty="0">
                <a:latin typeface="Constantia"/>
                <a:cs typeface="Constantia"/>
              </a:rPr>
              <a:t>a</a:t>
            </a:r>
            <a:r>
              <a:rPr sz="2600" spc="-65" dirty="0">
                <a:latin typeface="Constantia"/>
                <a:cs typeface="Constantia"/>
              </a:rPr>
              <a:t> </a:t>
            </a:r>
            <a:r>
              <a:rPr sz="2600" spc="-10" dirty="0">
                <a:latin typeface="Constantia"/>
                <a:cs typeface="Constantia"/>
              </a:rPr>
              <a:t>m</a:t>
            </a:r>
            <a:r>
              <a:rPr sz="2600" spc="-5" dirty="0">
                <a:latin typeface="Constantia"/>
                <a:cs typeface="Constantia"/>
              </a:rPr>
              <a:t>inin</a:t>
            </a:r>
            <a:r>
              <a:rPr sz="2600" spc="-15" dirty="0">
                <a:latin typeface="Constantia"/>
                <a:cs typeface="Constantia"/>
              </a:rPr>
              <a:t>g</a:t>
            </a:r>
            <a:r>
              <a:rPr sz="2600" spc="-10" dirty="0">
                <a:latin typeface="Constantia"/>
                <a:cs typeface="Constantia"/>
              </a:rPr>
              <a:t> </a:t>
            </a:r>
            <a:r>
              <a:rPr sz="2600" spc="-5" dirty="0">
                <a:latin typeface="Constantia"/>
                <a:cs typeface="Constantia"/>
              </a:rPr>
              <a:t>Kn</a:t>
            </a:r>
            <a:r>
              <a:rPr sz="2600" spc="-60" dirty="0">
                <a:latin typeface="Constantia"/>
                <a:cs typeface="Constantia"/>
              </a:rPr>
              <a:t>o</a:t>
            </a:r>
            <a:r>
              <a:rPr sz="2600" spc="-30" dirty="0">
                <a:latin typeface="Constantia"/>
                <a:cs typeface="Constantia"/>
              </a:rPr>
              <a:t>w</a:t>
            </a:r>
            <a:r>
              <a:rPr sz="2600" spc="-10" dirty="0">
                <a:latin typeface="Constantia"/>
                <a:cs typeface="Constantia"/>
              </a:rPr>
              <a:t>l</a:t>
            </a:r>
            <a:r>
              <a:rPr sz="2600" spc="-5" dirty="0">
                <a:latin typeface="Constantia"/>
                <a:cs typeface="Constantia"/>
              </a:rPr>
              <a:t>ed</a:t>
            </a:r>
            <a:r>
              <a:rPr sz="2600" spc="-85" dirty="0">
                <a:latin typeface="Constantia"/>
                <a:cs typeface="Constantia"/>
              </a:rPr>
              <a:t>g</a:t>
            </a:r>
            <a:r>
              <a:rPr sz="2600" dirty="0">
                <a:latin typeface="Constantia"/>
                <a:cs typeface="Constantia"/>
              </a:rPr>
              <a:t>e	</a:t>
            </a:r>
            <a:r>
              <a:rPr sz="2600" spc="-10" dirty="0">
                <a:latin typeface="Constantia"/>
                <a:cs typeface="Constantia"/>
              </a:rPr>
              <a:t>I</a:t>
            </a:r>
            <a:r>
              <a:rPr sz="2600" spc="-5" dirty="0">
                <a:latin typeface="Constantia"/>
                <a:cs typeface="Constantia"/>
              </a:rPr>
              <a:t>n</a:t>
            </a:r>
            <a:r>
              <a:rPr sz="2600" spc="-30" dirty="0">
                <a:latin typeface="Constantia"/>
                <a:cs typeface="Constantia"/>
              </a:rPr>
              <a:t>f</a:t>
            </a:r>
            <a:r>
              <a:rPr sz="2600" spc="-5" dirty="0">
                <a:latin typeface="Constantia"/>
                <a:cs typeface="Constantia"/>
              </a:rPr>
              <a:t>or</a:t>
            </a:r>
            <a:r>
              <a:rPr sz="2600" spc="-10" dirty="0">
                <a:latin typeface="Constantia"/>
                <a:cs typeface="Constantia"/>
              </a:rPr>
              <a:t>m</a:t>
            </a:r>
            <a:r>
              <a:rPr sz="2600" spc="-15" dirty="0">
                <a:latin typeface="Constantia"/>
                <a:cs typeface="Constantia"/>
              </a:rPr>
              <a:t>a</a:t>
            </a:r>
            <a:r>
              <a:rPr sz="2600" dirty="0">
                <a:latin typeface="Constantia"/>
                <a:cs typeface="Constantia"/>
              </a:rPr>
              <a:t>t</a:t>
            </a:r>
            <a:r>
              <a:rPr sz="2600" spc="-5" dirty="0">
                <a:latin typeface="Constantia"/>
                <a:cs typeface="Constantia"/>
              </a:rPr>
              <a:t>io</a:t>
            </a:r>
            <a:r>
              <a:rPr sz="2600" dirty="0">
                <a:latin typeface="Constantia"/>
                <a:cs typeface="Constantia"/>
              </a:rPr>
              <a:t>n</a:t>
            </a:r>
            <a:r>
              <a:rPr sz="2600" spc="-40" dirty="0">
                <a:latin typeface="Constantia"/>
                <a:cs typeface="Constantia"/>
              </a:rPr>
              <a:t> </a:t>
            </a:r>
            <a:r>
              <a:rPr sz="2600" spc="-80" dirty="0">
                <a:latin typeface="Constantia"/>
                <a:cs typeface="Constantia"/>
              </a:rPr>
              <a:t>S</a:t>
            </a:r>
            <a:r>
              <a:rPr sz="2600" spc="-35" dirty="0">
                <a:latin typeface="Constantia"/>
                <a:cs typeface="Constantia"/>
              </a:rPr>
              <a:t>y</a:t>
            </a:r>
            <a:r>
              <a:rPr sz="2600" spc="-20" dirty="0">
                <a:latin typeface="Constantia"/>
                <a:cs typeface="Constantia"/>
              </a:rPr>
              <a:t>s</a:t>
            </a:r>
            <a:r>
              <a:rPr sz="2600" spc="-40" dirty="0">
                <a:latin typeface="Constantia"/>
                <a:cs typeface="Constantia"/>
              </a:rPr>
              <a:t>t</a:t>
            </a:r>
            <a:r>
              <a:rPr sz="2600" spc="-5" dirty="0">
                <a:latin typeface="Constantia"/>
                <a:cs typeface="Constantia"/>
              </a:rPr>
              <a:t>e</a:t>
            </a:r>
            <a:r>
              <a:rPr sz="2600" dirty="0">
                <a:latin typeface="Constantia"/>
                <a:cs typeface="Constantia"/>
              </a:rPr>
              <a:t>m</a:t>
            </a:r>
            <a:r>
              <a:rPr sz="2600" spc="-45" dirty="0">
                <a:latin typeface="Constantia"/>
                <a:cs typeface="Constantia"/>
              </a:rPr>
              <a:t> </a:t>
            </a:r>
            <a:r>
              <a:rPr sz="2600" spc="-5" dirty="0">
                <a:latin typeface="Constantia"/>
                <a:cs typeface="Constantia"/>
              </a:rPr>
              <a:t>200</a:t>
            </a:r>
            <a:r>
              <a:rPr sz="2600" dirty="0">
                <a:latin typeface="Constantia"/>
                <a:cs typeface="Constantia"/>
              </a:rPr>
              <a:t>8 </a:t>
            </a:r>
            <a:r>
              <a:rPr sz="2600" spc="-10" dirty="0">
                <a:latin typeface="Constantia"/>
                <a:cs typeface="Constantia"/>
              </a:rPr>
              <a:t>1</a:t>
            </a:r>
            <a:r>
              <a:rPr sz="2600" spc="-5" dirty="0">
                <a:latin typeface="Constantia"/>
                <a:cs typeface="Constantia"/>
              </a:rPr>
              <a:t>4</a:t>
            </a:r>
            <a:r>
              <a:rPr sz="2600" spc="-10" dirty="0">
                <a:latin typeface="Constantia"/>
                <a:cs typeface="Constantia"/>
              </a:rPr>
              <a:t>:1</a:t>
            </a:r>
            <a:r>
              <a:rPr sz="2600" spc="-5" dirty="0">
                <a:latin typeface="Constantia"/>
                <a:cs typeface="Constantia"/>
              </a:rPr>
              <a:t>–</a:t>
            </a:r>
            <a:r>
              <a:rPr sz="2600" spc="-50" dirty="0">
                <a:latin typeface="Constantia"/>
                <a:cs typeface="Constantia"/>
              </a:rPr>
              <a:t>3</a:t>
            </a:r>
            <a:r>
              <a:rPr sz="2600" dirty="0">
                <a:latin typeface="Constantia"/>
                <a:cs typeface="Constantia"/>
              </a:rPr>
              <a:t>7</a:t>
            </a:r>
            <a:endParaRPr sz="2600">
              <a:latin typeface="Constantia"/>
              <a:cs typeface="Constanti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9983" rIns="0" bIns="0" rtlCol="0">
            <a:spAutoFit/>
          </a:bodyPr>
          <a:lstStyle/>
          <a:p>
            <a:pPr marL="135255">
              <a:lnSpc>
                <a:spcPct val="100000"/>
              </a:lnSpc>
            </a:pPr>
            <a:r>
              <a:rPr spc="-5" dirty="0"/>
              <a:t>C</a:t>
            </a:r>
            <a:r>
              <a:rPr spc="-30" dirty="0"/>
              <a:t>A</a:t>
            </a:r>
            <a:r>
              <a:rPr spc="-80" dirty="0"/>
              <a:t>R</a:t>
            </a:r>
            <a:r>
              <a:rPr spc="-5" dirty="0"/>
              <a:t>T</a:t>
            </a:r>
            <a:r>
              <a:rPr dirty="0">
                <a:latin typeface="微软雅黑"/>
                <a:cs typeface="微软雅黑"/>
              </a:rPr>
              <a:t>树</a:t>
            </a:r>
          </a:p>
        </p:txBody>
      </p:sp>
      <p:sp>
        <p:nvSpPr>
          <p:cNvPr id="3" name="object 3"/>
          <p:cNvSpPr txBox="1"/>
          <p:nvPr/>
        </p:nvSpPr>
        <p:spPr>
          <a:xfrm>
            <a:off x="474281" y="2235648"/>
            <a:ext cx="4494530" cy="86741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solidFill>
                  <a:srgbClr val="FF0000"/>
                </a:solidFill>
                <a:latin typeface="宋体"/>
                <a:cs typeface="宋体"/>
              </a:rPr>
              <a:t>目标变量是类别</a:t>
            </a:r>
            <a:r>
              <a:rPr sz="2600" dirty="0">
                <a:solidFill>
                  <a:srgbClr val="FF0000"/>
                </a:solidFill>
                <a:latin typeface="宋体"/>
                <a:cs typeface="宋体"/>
              </a:rPr>
              <a:t>的</a:t>
            </a:r>
            <a:r>
              <a:rPr sz="2600" spc="-650" dirty="0">
                <a:solidFill>
                  <a:srgbClr val="FF0000"/>
                </a:solidFill>
                <a:latin typeface="宋体"/>
                <a:cs typeface="宋体"/>
              </a:rPr>
              <a:t> </a:t>
            </a:r>
            <a:r>
              <a:rPr sz="2600" spc="-5" dirty="0">
                <a:solidFill>
                  <a:srgbClr val="FF0000"/>
                </a:solidFill>
                <a:latin typeface="Constantia"/>
                <a:cs typeface="Constantia"/>
              </a:rPr>
              <a:t>--</a:t>
            </a:r>
            <a:r>
              <a:rPr sz="2600" dirty="0">
                <a:solidFill>
                  <a:srgbClr val="FF0000"/>
                </a:solidFill>
                <a:latin typeface="Constantia"/>
                <a:cs typeface="Constantia"/>
              </a:rPr>
              <a:t>- </a:t>
            </a:r>
            <a:r>
              <a:rPr sz="2600" spc="-5" dirty="0">
                <a:solidFill>
                  <a:srgbClr val="FF0000"/>
                </a:solidFill>
                <a:latin typeface="宋体"/>
                <a:cs typeface="宋体"/>
              </a:rPr>
              <a:t>分类</a:t>
            </a:r>
            <a:r>
              <a:rPr sz="2600" dirty="0">
                <a:solidFill>
                  <a:srgbClr val="FF0000"/>
                </a:solidFill>
                <a:latin typeface="宋体"/>
                <a:cs typeface="宋体"/>
              </a:rPr>
              <a:t>树</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solidFill>
                  <a:srgbClr val="FF0000"/>
                </a:solidFill>
                <a:latin typeface="宋体"/>
                <a:cs typeface="宋体"/>
              </a:rPr>
              <a:t>目标变量是连续</a:t>
            </a:r>
            <a:r>
              <a:rPr sz="2600" dirty="0">
                <a:solidFill>
                  <a:srgbClr val="FF0000"/>
                </a:solidFill>
                <a:latin typeface="宋体"/>
                <a:cs typeface="宋体"/>
              </a:rPr>
              <a:t>的</a:t>
            </a:r>
            <a:r>
              <a:rPr sz="2600" spc="-650" dirty="0">
                <a:solidFill>
                  <a:srgbClr val="FF0000"/>
                </a:solidFill>
                <a:latin typeface="宋体"/>
                <a:cs typeface="宋体"/>
              </a:rPr>
              <a:t> </a:t>
            </a:r>
            <a:r>
              <a:rPr sz="2600" spc="-5" dirty="0">
                <a:solidFill>
                  <a:srgbClr val="FF0000"/>
                </a:solidFill>
                <a:latin typeface="Constantia"/>
                <a:cs typeface="Constantia"/>
              </a:rPr>
              <a:t>--</a:t>
            </a:r>
            <a:r>
              <a:rPr sz="2600" dirty="0">
                <a:solidFill>
                  <a:srgbClr val="FF0000"/>
                </a:solidFill>
                <a:latin typeface="Constantia"/>
                <a:cs typeface="Constantia"/>
              </a:rPr>
              <a:t>- </a:t>
            </a:r>
            <a:r>
              <a:rPr sz="2600" spc="-5" dirty="0">
                <a:solidFill>
                  <a:srgbClr val="FF0000"/>
                </a:solidFill>
                <a:latin typeface="宋体"/>
                <a:cs typeface="宋体"/>
              </a:rPr>
              <a:t>回归</a:t>
            </a:r>
            <a:r>
              <a:rPr sz="2600" dirty="0">
                <a:solidFill>
                  <a:srgbClr val="FF0000"/>
                </a:solidFill>
                <a:latin typeface="宋体"/>
                <a:cs typeface="宋体"/>
              </a:rPr>
              <a:t>树</a:t>
            </a:r>
            <a:endParaRPr sz="2600">
              <a:latin typeface="宋体"/>
              <a:cs typeface="宋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决策树和归纳算</a:t>
            </a:r>
            <a:r>
              <a:rPr dirty="0">
                <a:latin typeface="微软雅黑"/>
                <a:cs typeface="微软雅黑"/>
              </a:rPr>
              <a:t>法</a:t>
            </a:r>
          </a:p>
        </p:txBody>
      </p:sp>
      <p:sp>
        <p:nvSpPr>
          <p:cNvPr id="3" name="object 3"/>
          <p:cNvSpPr txBox="1"/>
          <p:nvPr/>
        </p:nvSpPr>
        <p:spPr>
          <a:xfrm>
            <a:off x="474281" y="1644818"/>
            <a:ext cx="8594725" cy="381571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决策树技术发现数据模式和规则的核心是归纳算法</a:t>
            </a:r>
            <a:r>
              <a:rPr sz="2600" dirty="0">
                <a:latin typeface="宋体"/>
                <a:cs typeface="宋体"/>
              </a:rPr>
              <a:t>。</a:t>
            </a:r>
            <a:endParaRPr sz="2600">
              <a:latin typeface="宋体"/>
              <a:cs typeface="宋体"/>
            </a:endParaRP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归纳是从特殊到一般的过程</a:t>
            </a:r>
            <a:r>
              <a:rPr sz="2600" dirty="0">
                <a:latin typeface="宋体"/>
                <a:cs typeface="宋体"/>
              </a:rPr>
              <a:t>。</a:t>
            </a:r>
            <a:endParaRPr sz="2600">
              <a:latin typeface="宋体"/>
              <a:cs typeface="宋体"/>
            </a:endParaRPr>
          </a:p>
          <a:p>
            <a:pPr marL="287020" marR="5080" indent="-274320">
              <a:lnSpc>
                <a:spcPct val="100000"/>
              </a:lnSpc>
              <a:spcBef>
                <a:spcPts val="620"/>
              </a:spcBef>
            </a:pPr>
            <a:r>
              <a:rPr sz="2450" dirty="0">
                <a:solidFill>
                  <a:srgbClr val="33BC55"/>
                </a:solidFill>
                <a:latin typeface="Arial"/>
                <a:cs typeface="Arial"/>
              </a:rPr>
              <a:t></a:t>
            </a:r>
            <a:r>
              <a:rPr sz="2600" spc="-5" dirty="0">
                <a:latin typeface="宋体"/>
                <a:cs typeface="宋体"/>
              </a:rPr>
              <a:t>归纳推理从若干个事实中表征出的特征、特性和属性中</a:t>
            </a:r>
            <a:r>
              <a:rPr sz="2600" dirty="0">
                <a:latin typeface="宋体"/>
                <a:cs typeface="宋体"/>
              </a:rPr>
              <a:t>， </a:t>
            </a:r>
            <a:r>
              <a:rPr sz="2600" spc="-5" dirty="0">
                <a:latin typeface="宋体"/>
                <a:cs typeface="宋体"/>
              </a:rPr>
              <a:t>通过比较、总结、概括而得出一个规律性的结论</a:t>
            </a:r>
            <a:r>
              <a:rPr sz="2600" dirty="0">
                <a:latin typeface="宋体"/>
                <a:cs typeface="宋体"/>
              </a:rPr>
              <a:t>。</a:t>
            </a:r>
            <a:endParaRPr sz="2600">
              <a:latin typeface="宋体"/>
              <a:cs typeface="宋体"/>
            </a:endParaRPr>
          </a:p>
          <a:p>
            <a:pPr marL="287020" marR="335280" indent="-274320" algn="just">
              <a:lnSpc>
                <a:spcPct val="100000"/>
              </a:lnSpc>
              <a:spcBef>
                <a:spcPts val="620"/>
              </a:spcBef>
            </a:pPr>
            <a:r>
              <a:rPr sz="2450" dirty="0">
                <a:solidFill>
                  <a:srgbClr val="33BC55"/>
                </a:solidFill>
                <a:latin typeface="Arial"/>
                <a:cs typeface="Arial"/>
              </a:rPr>
              <a:t></a:t>
            </a:r>
            <a:r>
              <a:rPr sz="2600" spc="-5" dirty="0">
                <a:latin typeface="宋体"/>
                <a:cs typeface="宋体"/>
              </a:rPr>
              <a:t>归纳推理试图从对象的一部分或整体的特定的观察中</a:t>
            </a:r>
            <a:r>
              <a:rPr sz="2600" dirty="0">
                <a:latin typeface="宋体"/>
                <a:cs typeface="宋体"/>
              </a:rPr>
              <a:t>获 </a:t>
            </a:r>
            <a:r>
              <a:rPr sz="2600" spc="-5" dirty="0">
                <a:latin typeface="宋体"/>
                <a:cs typeface="宋体"/>
              </a:rPr>
              <a:t>得一个完备且正确的描述。即从特殊事实到普遍性规</a:t>
            </a:r>
            <a:r>
              <a:rPr sz="2600" dirty="0">
                <a:latin typeface="宋体"/>
                <a:cs typeface="宋体"/>
              </a:rPr>
              <a:t>律 </a:t>
            </a:r>
            <a:r>
              <a:rPr sz="2600" spc="-5" dirty="0">
                <a:latin typeface="宋体"/>
                <a:cs typeface="宋体"/>
              </a:rPr>
              <a:t>的结论</a:t>
            </a:r>
            <a:r>
              <a:rPr sz="2600" dirty="0">
                <a:latin typeface="宋体"/>
                <a:cs typeface="宋体"/>
              </a:rPr>
              <a:t>。</a:t>
            </a:r>
            <a:endParaRPr sz="2600">
              <a:latin typeface="宋体"/>
              <a:cs typeface="宋体"/>
            </a:endParaRPr>
          </a:p>
          <a:p>
            <a:pPr marL="287020" marR="335280" indent="-274320">
              <a:lnSpc>
                <a:spcPct val="100000"/>
              </a:lnSpc>
              <a:spcBef>
                <a:spcPts val="620"/>
              </a:spcBef>
            </a:pPr>
            <a:r>
              <a:rPr sz="2450" dirty="0">
                <a:solidFill>
                  <a:srgbClr val="33BC55"/>
                </a:solidFill>
                <a:latin typeface="Arial"/>
                <a:cs typeface="Arial"/>
              </a:rPr>
              <a:t></a:t>
            </a:r>
            <a:r>
              <a:rPr sz="2600" spc="-5" dirty="0">
                <a:latin typeface="宋体"/>
                <a:cs typeface="宋体"/>
              </a:rPr>
              <a:t>归纳对于认识的发展和完善具有重要的意义。人类知</a:t>
            </a:r>
            <a:r>
              <a:rPr sz="2600" dirty="0">
                <a:latin typeface="宋体"/>
                <a:cs typeface="宋体"/>
              </a:rPr>
              <a:t>识 </a:t>
            </a:r>
            <a:r>
              <a:rPr sz="2600" spc="-5" dirty="0">
                <a:latin typeface="宋体"/>
                <a:cs typeface="宋体"/>
              </a:rPr>
              <a:t>的增长主要来源于归纳学习</a:t>
            </a:r>
            <a:r>
              <a:rPr sz="2600" dirty="0">
                <a:latin typeface="宋体"/>
                <a:cs typeface="宋体"/>
              </a:rPr>
              <a:t>。</a:t>
            </a:r>
            <a:endParaRPr sz="2600">
              <a:latin typeface="宋体"/>
              <a:cs typeface="宋体"/>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2683" rIns="0" bIns="0" rtlCol="0">
            <a:spAutoFit/>
          </a:bodyPr>
          <a:lstStyle/>
          <a:p>
            <a:pPr marL="279400">
              <a:lnSpc>
                <a:spcPct val="100000"/>
              </a:lnSpc>
            </a:pPr>
            <a:r>
              <a:rPr spc="-5" dirty="0"/>
              <a:t>C</a:t>
            </a:r>
            <a:r>
              <a:rPr spc="-30" dirty="0"/>
              <a:t>A</a:t>
            </a:r>
            <a:r>
              <a:rPr spc="-80" dirty="0"/>
              <a:t>R</a:t>
            </a:r>
            <a:r>
              <a:rPr spc="-5" dirty="0"/>
              <a:t>T</a:t>
            </a:r>
            <a:r>
              <a:rPr spc="-5" dirty="0">
                <a:latin typeface="微软雅黑"/>
                <a:cs typeface="微软雅黑"/>
              </a:rPr>
              <a:t>与</a:t>
            </a:r>
            <a:r>
              <a:rPr spc="-15" dirty="0"/>
              <a:t>I</a:t>
            </a:r>
            <a:r>
              <a:rPr spc="-5" dirty="0"/>
              <a:t>D3</a:t>
            </a:r>
            <a:r>
              <a:rPr spc="-5" dirty="0">
                <a:latin typeface="微软雅黑"/>
                <a:cs typeface="微软雅黑"/>
              </a:rPr>
              <a:t>的不</a:t>
            </a:r>
            <a:r>
              <a:rPr dirty="0">
                <a:latin typeface="微软雅黑"/>
                <a:cs typeface="微软雅黑"/>
              </a:rPr>
              <a:t>同</a:t>
            </a:r>
          </a:p>
        </p:txBody>
      </p:sp>
      <p:sp>
        <p:nvSpPr>
          <p:cNvPr id="3" name="object 3"/>
          <p:cNvSpPr txBox="1"/>
          <p:nvPr/>
        </p:nvSpPr>
        <p:spPr>
          <a:xfrm>
            <a:off x="402272" y="1525739"/>
            <a:ext cx="8081009" cy="4326255"/>
          </a:xfrm>
          <a:prstGeom prst="rect">
            <a:avLst/>
          </a:prstGeom>
        </p:spPr>
        <p:txBody>
          <a:bodyPr vert="horz" wrap="square" lIns="0" tIns="0" rIns="0" bIns="0" rtlCol="0">
            <a:spAutoFit/>
          </a:bodyPr>
          <a:lstStyle/>
          <a:p>
            <a:pPr marL="12700">
              <a:lnSpc>
                <a:spcPct val="100000"/>
              </a:lnSpc>
            </a:pPr>
            <a:r>
              <a:rPr sz="2300" spc="-5" dirty="0">
                <a:solidFill>
                  <a:srgbClr val="33BC55"/>
                </a:solidFill>
                <a:latin typeface="Arial"/>
                <a:cs typeface="Arial"/>
              </a:rPr>
              <a:t></a:t>
            </a:r>
            <a:r>
              <a:rPr sz="2400" dirty="0">
                <a:latin typeface="宋体"/>
                <a:cs typeface="宋体"/>
              </a:rPr>
              <a:t>二元划分：</a:t>
            </a:r>
            <a:endParaRPr sz="2400">
              <a:latin typeface="宋体"/>
              <a:cs typeface="宋体"/>
            </a:endParaRPr>
          </a:p>
          <a:p>
            <a:pPr marL="405765">
              <a:lnSpc>
                <a:spcPct val="100000"/>
              </a:lnSpc>
              <a:spcBef>
                <a:spcPts val="265"/>
              </a:spcBef>
            </a:pPr>
            <a:r>
              <a:rPr sz="1900" spc="30" dirty="0">
                <a:solidFill>
                  <a:srgbClr val="50742E"/>
                </a:solidFill>
                <a:latin typeface="Arial"/>
                <a:cs typeface="Arial"/>
              </a:rPr>
              <a:t></a:t>
            </a:r>
            <a:r>
              <a:rPr sz="2200" spc="-20" dirty="0">
                <a:latin typeface="宋体"/>
                <a:cs typeface="宋体"/>
              </a:rPr>
              <a:t>二叉树不易产生数据碎片，精确度往往也会高于多叉</a:t>
            </a:r>
            <a:r>
              <a:rPr sz="2200" spc="-25" dirty="0">
                <a:latin typeface="宋体"/>
                <a:cs typeface="宋体"/>
              </a:rPr>
              <a:t>树</a:t>
            </a:r>
            <a:endParaRPr sz="2200">
              <a:latin typeface="宋体"/>
              <a:cs typeface="宋体"/>
            </a:endParaRPr>
          </a:p>
          <a:p>
            <a:pPr marL="12700">
              <a:lnSpc>
                <a:spcPct val="100000"/>
              </a:lnSpc>
              <a:spcBef>
                <a:spcPts val="280"/>
              </a:spcBef>
            </a:pPr>
            <a:r>
              <a:rPr sz="2300" spc="-5" dirty="0">
                <a:solidFill>
                  <a:srgbClr val="33BC55"/>
                </a:solidFill>
                <a:latin typeface="Arial"/>
                <a:cs typeface="Arial"/>
              </a:rPr>
              <a:t></a:t>
            </a:r>
            <a:r>
              <a:rPr sz="2400" dirty="0">
                <a:latin typeface="Constantia"/>
                <a:cs typeface="Constantia"/>
              </a:rPr>
              <a:t>CA</a:t>
            </a:r>
            <a:r>
              <a:rPr sz="2400" spc="-75" dirty="0">
                <a:latin typeface="Constantia"/>
                <a:cs typeface="Constantia"/>
              </a:rPr>
              <a:t>R</a:t>
            </a:r>
            <a:r>
              <a:rPr sz="2400" spc="-5" dirty="0">
                <a:latin typeface="Constantia"/>
                <a:cs typeface="Constantia"/>
              </a:rPr>
              <a:t>T</a:t>
            </a:r>
            <a:r>
              <a:rPr sz="2400" dirty="0">
                <a:latin typeface="宋体"/>
                <a:cs typeface="宋体"/>
              </a:rPr>
              <a:t>中选择变量的不纯性度量：</a:t>
            </a:r>
            <a:endParaRPr sz="2400">
              <a:latin typeface="宋体"/>
              <a:cs typeface="宋体"/>
            </a:endParaRPr>
          </a:p>
          <a:p>
            <a:pPr marL="405765">
              <a:lnSpc>
                <a:spcPct val="100000"/>
              </a:lnSpc>
              <a:spcBef>
                <a:spcPts val="265"/>
              </a:spcBef>
            </a:pPr>
            <a:r>
              <a:rPr sz="1900" spc="30" dirty="0">
                <a:solidFill>
                  <a:srgbClr val="50742E"/>
                </a:solidFill>
                <a:latin typeface="Arial"/>
                <a:cs typeface="Arial"/>
              </a:rPr>
              <a:t></a:t>
            </a:r>
            <a:r>
              <a:rPr sz="2200" spc="-20" dirty="0">
                <a:latin typeface="宋体"/>
                <a:cs typeface="宋体"/>
              </a:rPr>
              <a:t>分类目标：</a:t>
            </a:r>
            <a:r>
              <a:rPr sz="2200" spc="-15" dirty="0">
                <a:latin typeface="Constantia"/>
                <a:cs typeface="Constantia"/>
              </a:rPr>
              <a:t>Gini</a:t>
            </a:r>
            <a:r>
              <a:rPr sz="2200" spc="-20" dirty="0">
                <a:latin typeface="宋体"/>
                <a:cs typeface="宋体"/>
              </a:rPr>
              <a:t>指标、</a:t>
            </a:r>
            <a:r>
              <a:rPr sz="2200" spc="-210" dirty="0">
                <a:latin typeface="Constantia"/>
                <a:cs typeface="Constantia"/>
              </a:rPr>
              <a:t>T</a:t>
            </a:r>
            <a:r>
              <a:rPr sz="2200" spc="-60" dirty="0">
                <a:latin typeface="Constantia"/>
                <a:cs typeface="Constantia"/>
              </a:rPr>
              <a:t>o</a:t>
            </a:r>
            <a:r>
              <a:rPr sz="2200" spc="-15" dirty="0">
                <a:latin typeface="Constantia"/>
                <a:cs typeface="Constantia"/>
              </a:rPr>
              <a:t>w</a:t>
            </a:r>
            <a:r>
              <a:rPr sz="2200" spc="-10" dirty="0">
                <a:latin typeface="Constantia"/>
                <a:cs typeface="Constantia"/>
              </a:rPr>
              <a:t>ing</a:t>
            </a:r>
            <a:r>
              <a:rPr sz="2200" spc="-20" dirty="0">
                <a:latin typeface="宋体"/>
                <a:cs typeface="宋体"/>
              </a:rPr>
              <a:t>、</a:t>
            </a:r>
            <a:r>
              <a:rPr sz="2200" spc="-15" dirty="0">
                <a:latin typeface="Constantia"/>
                <a:cs typeface="Constantia"/>
              </a:rPr>
              <a:t>o</a:t>
            </a:r>
            <a:r>
              <a:rPr sz="2200" spc="-45" dirty="0">
                <a:latin typeface="Constantia"/>
                <a:cs typeface="Constantia"/>
              </a:rPr>
              <a:t>r</a:t>
            </a:r>
            <a:r>
              <a:rPr sz="2200" spc="-10" dirty="0">
                <a:latin typeface="Constantia"/>
                <a:cs typeface="Constantia"/>
              </a:rPr>
              <a:t>der</a:t>
            </a:r>
            <a:r>
              <a:rPr sz="2200" spc="-125" dirty="0">
                <a:latin typeface="Constantia"/>
                <a:cs typeface="Constantia"/>
              </a:rPr>
              <a:t> </a:t>
            </a:r>
            <a:r>
              <a:rPr sz="2200" spc="-210" dirty="0">
                <a:latin typeface="Constantia"/>
                <a:cs typeface="Constantia"/>
              </a:rPr>
              <a:t>T</a:t>
            </a:r>
            <a:r>
              <a:rPr sz="2200" spc="-60" dirty="0">
                <a:latin typeface="Constantia"/>
                <a:cs typeface="Constantia"/>
              </a:rPr>
              <a:t>o</a:t>
            </a:r>
            <a:r>
              <a:rPr sz="2200" spc="-15" dirty="0">
                <a:latin typeface="Constantia"/>
                <a:cs typeface="Constantia"/>
              </a:rPr>
              <a:t>w</a:t>
            </a:r>
            <a:r>
              <a:rPr sz="2200" spc="-10" dirty="0">
                <a:latin typeface="Constantia"/>
                <a:cs typeface="Constantia"/>
              </a:rPr>
              <a:t>ing</a:t>
            </a:r>
            <a:endParaRPr sz="2200">
              <a:latin typeface="Constantia"/>
              <a:cs typeface="Constantia"/>
            </a:endParaRPr>
          </a:p>
          <a:p>
            <a:pPr marL="405765">
              <a:lnSpc>
                <a:spcPct val="100000"/>
              </a:lnSpc>
              <a:spcBef>
                <a:spcPts val="260"/>
              </a:spcBef>
            </a:pPr>
            <a:r>
              <a:rPr sz="1900" spc="30" dirty="0">
                <a:solidFill>
                  <a:srgbClr val="50742E"/>
                </a:solidFill>
                <a:latin typeface="Arial"/>
                <a:cs typeface="Arial"/>
              </a:rPr>
              <a:t></a:t>
            </a:r>
            <a:r>
              <a:rPr sz="2200" spc="-20" dirty="0">
                <a:latin typeface="宋体"/>
                <a:cs typeface="宋体"/>
              </a:rPr>
              <a:t>连续目标：最小平方残差、最小绝对残</a:t>
            </a:r>
            <a:r>
              <a:rPr sz="2200" spc="-25" dirty="0">
                <a:latin typeface="宋体"/>
                <a:cs typeface="宋体"/>
              </a:rPr>
              <a:t>差</a:t>
            </a:r>
            <a:endParaRPr sz="2200">
              <a:latin typeface="宋体"/>
              <a:cs typeface="宋体"/>
            </a:endParaRPr>
          </a:p>
          <a:p>
            <a:pPr marL="12700">
              <a:lnSpc>
                <a:spcPct val="100000"/>
              </a:lnSpc>
              <a:spcBef>
                <a:spcPts val="280"/>
              </a:spcBef>
            </a:pPr>
            <a:r>
              <a:rPr sz="2300" spc="-5" dirty="0">
                <a:solidFill>
                  <a:srgbClr val="33BC55"/>
                </a:solidFill>
                <a:latin typeface="Arial"/>
                <a:cs typeface="Arial"/>
              </a:rPr>
              <a:t></a:t>
            </a:r>
            <a:r>
              <a:rPr sz="2400" dirty="0">
                <a:latin typeface="宋体"/>
                <a:cs typeface="宋体"/>
              </a:rPr>
              <a:t>剪枝：</a:t>
            </a:r>
            <a:endParaRPr sz="2400">
              <a:latin typeface="宋体"/>
              <a:cs typeface="宋体"/>
            </a:endParaRPr>
          </a:p>
          <a:p>
            <a:pPr marL="405765">
              <a:lnSpc>
                <a:spcPct val="100000"/>
              </a:lnSpc>
              <a:spcBef>
                <a:spcPts val="265"/>
              </a:spcBef>
            </a:pPr>
            <a:r>
              <a:rPr sz="1900" spc="30" dirty="0">
                <a:solidFill>
                  <a:srgbClr val="50742E"/>
                </a:solidFill>
                <a:latin typeface="Arial"/>
                <a:cs typeface="Arial"/>
              </a:rPr>
              <a:t></a:t>
            </a:r>
            <a:r>
              <a:rPr sz="2200" spc="-20" dirty="0">
                <a:latin typeface="宋体"/>
                <a:cs typeface="宋体"/>
              </a:rPr>
              <a:t>用</a:t>
            </a:r>
            <a:r>
              <a:rPr sz="2200" spc="-20" dirty="0">
                <a:solidFill>
                  <a:srgbClr val="FF0000"/>
                </a:solidFill>
                <a:latin typeface="宋体"/>
                <a:cs typeface="宋体"/>
              </a:rPr>
              <a:t>预剪枝或后剪枝</a:t>
            </a:r>
            <a:r>
              <a:rPr sz="2200" spc="-20" dirty="0">
                <a:latin typeface="宋体"/>
                <a:cs typeface="宋体"/>
              </a:rPr>
              <a:t>对训练集生长的树进行剪</a:t>
            </a:r>
            <a:r>
              <a:rPr sz="2200" spc="-25" dirty="0">
                <a:latin typeface="宋体"/>
                <a:cs typeface="宋体"/>
              </a:rPr>
              <a:t>枝</a:t>
            </a:r>
            <a:endParaRPr sz="2200">
              <a:latin typeface="宋体"/>
              <a:cs typeface="宋体"/>
            </a:endParaRPr>
          </a:p>
          <a:p>
            <a:pPr marL="12700">
              <a:lnSpc>
                <a:spcPct val="100000"/>
              </a:lnSpc>
              <a:spcBef>
                <a:spcPts val="280"/>
              </a:spcBef>
            </a:pPr>
            <a:r>
              <a:rPr sz="2300" spc="-5" dirty="0">
                <a:solidFill>
                  <a:srgbClr val="33BC55"/>
                </a:solidFill>
                <a:latin typeface="Arial"/>
                <a:cs typeface="Arial"/>
              </a:rPr>
              <a:t></a:t>
            </a:r>
            <a:r>
              <a:rPr sz="2400" dirty="0">
                <a:latin typeface="宋体"/>
                <a:cs typeface="宋体"/>
              </a:rPr>
              <a:t>树的建立：</a:t>
            </a:r>
            <a:endParaRPr sz="2400">
              <a:latin typeface="宋体"/>
              <a:cs typeface="宋体"/>
            </a:endParaRPr>
          </a:p>
          <a:p>
            <a:pPr marL="405765">
              <a:lnSpc>
                <a:spcPts val="2505"/>
              </a:lnSpc>
              <a:spcBef>
                <a:spcPts val="265"/>
              </a:spcBef>
            </a:pPr>
            <a:r>
              <a:rPr sz="1900" spc="30" dirty="0">
                <a:solidFill>
                  <a:srgbClr val="50742E"/>
                </a:solidFill>
                <a:latin typeface="Arial"/>
                <a:cs typeface="Arial"/>
              </a:rPr>
              <a:t></a:t>
            </a:r>
            <a:r>
              <a:rPr sz="2200" spc="-20" dirty="0">
                <a:latin typeface="宋体"/>
                <a:cs typeface="宋体"/>
              </a:rPr>
              <a:t>如果目标变量是标称的，并且是具有两个以上的类别，</a:t>
            </a:r>
            <a:r>
              <a:rPr sz="2200" spc="-25" dirty="0">
                <a:latin typeface="宋体"/>
                <a:cs typeface="宋体"/>
              </a:rPr>
              <a:t>则</a:t>
            </a:r>
            <a:endParaRPr sz="2200">
              <a:latin typeface="宋体"/>
              <a:cs typeface="宋体"/>
            </a:endParaRPr>
          </a:p>
          <a:p>
            <a:pPr marL="81280" algn="ctr">
              <a:lnSpc>
                <a:spcPts val="2510"/>
              </a:lnSpc>
            </a:pPr>
            <a:r>
              <a:rPr sz="2200" spc="-10" dirty="0">
                <a:latin typeface="Constantia"/>
                <a:cs typeface="Constantia"/>
              </a:rPr>
              <a:t>CA</a:t>
            </a:r>
            <a:r>
              <a:rPr sz="2200" spc="-75" dirty="0">
                <a:latin typeface="Constantia"/>
                <a:cs typeface="Constantia"/>
              </a:rPr>
              <a:t>R</a:t>
            </a:r>
            <a:r>
              <a:rPr sz="2200" spc="-15" dirty="0">
                <a:latin typeface="Constantia"/>
                <a:cs typeface="Constantia"/>
              </a:rPr>
              <a:t>T</a:t>
            </a:r>
            <a:r>
              <a:rPr sz="2200" spc="-20" dirty="0">
                <a:latin typeface="宋体"/>
                <a:cs typeface="宋体"/>
              </a:rPr>
              <a:t>可能考虑将目标类别合并成两个超类别（双化）</a:t>
            </a:r>
            <a:r>
              <a:rPr sz="2200" spc="-25" dirty="0">
                <a:latin typeface="宋体"/>
                <a:cs typeface="宋体"/>
              </a:rPr>
              <a:t>；</a:t>
            </a:r>
            <a:endParaRPr sz="2200">
              <a:latin typeface="宋体"/>
              <a:cs typeface="宋体"/>
            </a:endParaRPr>
          </a:p>
          <a:p>
            <a:pPr marL="652780" marR="5080" indent="-247015">
              <a:lnSpc>
                <a:spcPts val="2380"/>
              </a:lnSpc>
              <a:spcBef>
                <a:spcPts val="555"/>
              </a:spcBef>
            </a:pPr>
            <a:r>
              <a:rPr sz="1900" spc="30" dirty="0">
                <a:solidFill>
                  <a:srgbClr val="50742E"/>
                </a:solidFill>
                <a:latin typeface="Arial"/>
                <a:cs typeface="Arial"/>
              </a:rPr>
              <a:t></a:t>
            </a:r>
            <a:r>
              <a:rPr sz="2200" spc="-20" dirty="0">
                <a:latin typeface="宋体"/>
                <a:cs typeface="宋体"/>
              </a:rPr>
              <a:t>如果目标变量是连续的，则</a:t>
            </a:r>
            <a:r>
              <a:rPr sz="2200" spc="-10" dirty="0">
                <a:latin typeface="Constantia"/>
                <a:cs typeface="Constantia"/>
              </a:rPr>
              <a:t>CA</a:t>
            </a:r>
            <a:r>
              <a:rPr sz="2200" spc="-75" dirty="0">
                <a:latin typeface="Constantia"/>
                <a:cs typeface="Constantia"/>
              </a:rPr>
              <a:t>R</a:t>
            </a:r>
            <a:r>
              <a:rPr sz="2200" spc="-15" dirty="0">
                <a:latin typeface="Constantia"/>
                <a:cs typeface="Constantia"/>
              </a:rPr>
              <a:t>T</a:t>
            </a:r>
            <a:r>
              <a:rPr sz="2200" spc="-20" dirty="0">
                <a:latin typeface="宋体"/>
                <a:cs typeface="宋体"/>
              </a:rPr>
              <a:t>算法找出一组基于树的回</a:t>
            </a:r>
            <a:r>
              <a:rPr sz="2200" spc="-25" dirty="0">
                <a:latin typeface="宋体"/>
                <a:cs typeface="宋体"/>
              </a:rPr>
              <a:t>归</a:t>
            </a:r>
            <a:r>
              <a:rPr sz="2200" spc="-15" dirty="0">
                <a:latin typeface="宋体"/>
                <a:cs typeface="宋体"/>
              </a:rPr>
              <a:t> </a:t>
            </a:r>
            <a:r>
              <a:rPr sz="2200" spc="-20" dirty="0">
                <a:latin typeface="宋体"/>
                <a:cs typeface="宋体"/>
              </a:rPr>
              <a:t>方程来预测目标变量</a:t>
            </a:r>
            <a:r>
              <a:rPr sz="2200" spc="-25" dirty="0">
                <a:latin typeface="宋体"/>
                <a:cs typeface="宋体"/>
              </a:rPr>
              <a:t>。</a:t>
            </a:r>
            <a:endParaRPr sz="2200">
              <a:latin typeface="宋体"/>
              <a:cs typeface="宋体"/>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dirty="0">
                <a:latin typeface="微软雅黑"/>
                <a:cs typeface="微软雅黑"/>
              </a:rPr>
              <a:t>树</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154940">
              <a:lnSpc>
                <a:spcPct val="100000"/>
              </a:lnSpc>
            </a:pPr>
            <a:r>
              <a:rPr sz="2450" dirty="0">
                <a:solidFill>
                  <a:srgbClr val="33BC55"/>
                </a:solidFill>
                <a:latin typeface="Arial"/>
                <a:cs typeface="Arial"/>
              </a:rPr>
              <a:t></a:t>
            </a:r>
            <a:r>
              <a:rPr spc="-5" dirty="0"/>
              <a:t>CA</a:t>
            </a:r>
            <a:r>
              <a:rPr spc="-85" dirty="0"/>
              <a:t>R</a:t>
            </a:r>
            <a:r>
              <a:rPr spc="-5" dirty="0"/>
              <a:t>T</a:t>
            </a:r>
            <a:r>
              <a:rPr spc="-5" dirty="0">
                <a:latin typeface="宋体"/>
                <a:cs typeface="宋体"/>
              </a:rPr>
              <a:t>算法由两部分组成</a:t>
            </a:r>
            <a:r>
              <a:rPr dirty="0">
                <a:latin typeface="宋体"/>
                <a:cs typeface="宋体"/>
              </a:rPr>
              <a:t>：</a:t>
            </a:r>
            <a:endParaRPr sz="2450">
              <a:latin typeface="宋体"/>
              <a:cs typeface="宋体"/>
            </a:endParaRPr>
          </a:p>
          <a:p>
            <a:pPr marL="548005">
              <a:lnSpc>
                <a:spcPct val="100000"/>
              </a:lnSpc>
              <a:spcBef>
                <a:spcPts val="590"/>
              </a:spcBef>
            </a:pPr>
            <a:r>
              <a:rPr sz="2000" spc="40" dirty="0">
                <a:solidFill>
                  <a:srgbClr val="50742E"/>
                </a:solidFill>
                <a:latin typeface="Arial"/>
                <a:cs typeface="Arial"/>
              </a:rPr>
              <a:t></a:t>
            </a:r>
            <a:r>
              <a:rPr sz="2400" spc="40" dirty="0">
                <a:latin typeface="宋体"/>
                <a:cs typeface="宋体"/>
              </a:rPr>
              <a:t>决策树生成</a:t>
            </a:r>
            <a:endParaRPr sz="2400">
              <a:latin typeface="宋体"/>
              <a:cs typeface="宋体"/>
            </a:endParaRPr>
          </a:p>
          <a:p>
            <a:pPr marL="548005">
              <a:lnSpc>
                <a:spcPct val="100000"/>
              </a:lnSpc>
              <a:spcBef>
                <a:spcPts val="575"/>
              </a:spcBef>
            </a:pPr>
            <a:r>
              <a:rPr sz="2000" spc="20" dirty="0">
                <a:solidFill>
                  <a:srgbClr val="50742E"/>
                </a:solidFill>
                <a:latin typeface="Arial"/>
                <a:cs typeface="Arial"/>
              </a:rPr>
              <a:t></a:t>
            </a:r>
            <a:r>
              <a:rPr sz="2400" spc="20" dirty="0">
                <a:latin typeface="宋体"/>
                <a:cs typeface="宋体"/>
              </a:rPr>
              <a:t>决策树剪枝</a:t>
            </a:r>
            <a:endParaRPr sz="2400">
              <a:latin typeface="宋体"/>
              <a:cs typeface="宋体"/>
            </a:endParaRPr>
          </a:p>
          <a:p>
            <a:pPr marL="154940">
              <a:lnSpc>
                <a:spcPct val="100000"/>
              </a:lnSpc>
              <a:spcBef>
                <a:spcPts val="610"/>
              </a:spcBef>
            </a:pPr>
            <a:r>
              <a:rPr sz="2450" dirty="0">
                <a:solidFill>
                  <a:srgbClr val="33BC55"/>
                </a:solidFill>
                <a:latin typeface="Arial"/>
                <a:cs typeface="Arial"/>
              </a:rPr>
              <a:t></a:t>
            </a:r>
            <a:r>
              <a:rPr spc="-5" dirty="0">
                <a:latin typeface="宋体"/>
                <a:cs typeface="宋体"/>
              </a:rPr>
              <a:t>回归树：平方误差最小</a:t>
            </a:r>
            <a:r>
              <a:rPr dirty="0">
                <a:latin typeface="宋体"/>
                <a:cs typeface="宋体"/>
              </a:rPr>
              <a:t>化</a:t>
            </a:r>
            <a:endParaRPr sz="2450">
              <a:latin typeface="宋体"/>
              <a:cs typeface="宋体"/>
            </a:endParaRPr>
          </a:p>
          <a:p>
            <a:pPr marL="154940">
              <a:lnSpc>
                <a:spcPct val="100000"/>
              </a:lnSpc>
              <a:spcBef>
                <a:spcPts val="615"/>
              </a:spcBef>
            </a:pPr>
            <a:r>
              <a:rPr sz="2450" dirty="0">
                <a:solidFill>
                  <a:srgbClr val="33BC55"/>
                </a:solidFill>
                <a:latin typeface="Arial"/>
                <a:cs typeface="Arial"/>
              </a:rPr>
              <a:t></a:t>
            </a:r>
            <a:r>
              <a:rPr spc="-5" dirty="0">
                <a:latin typeface="宋体"/>
                <a:cs typeface="宋体"/>
              </a:rPr>
              <a:t>分类树：</a:t>
            </a:r>
            <a:r>
              <a:rPr spc="-5" dirty="0"/>
              <a:t>Gin</a:t>
            </a:r>
            <a:r>
              <a:rPr dirty="0"/>
              <a:t>i </a:t>
            </a:r>
            <a:r>
              <a:rPr spc="-10" dirty="0"/>
              <a:t>I</a:t>
            </a:r>
            <a:r>
              <a:rPr spc="-5" dirty="0"/>
              <a:t>nde</a:t>
            </a:r>
            <a:r>
              <a:rPr dirty="0"/>
              <a:t>x</a:t>
            </a:r>
            <a:endParaRPr sz="2450">
              <a:latin typeface="宋体"/>
              <a:cs typeface="宋体"/>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200"/>
            <a:ext cx="7886700" cy="1080039"/>
          </a:xfrm>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生</a:t>
            </a:r>
            <a:r>
              <a:rPr dirty="0">
                <a:latin typeface="微软雅黑"/>
                <a:cs typeface="微软雅黑"/>
              </a:rPr>
              <a:t>成</a:t>
            </a:r>
          </a:p>
        </p:txBody>
      </p:sp>
      <p:sp>
        <p:nvSpPr>
          <p:cNvPr id="3" name="object 3"/>
          <p:cNvSpPr txBox="1"/>
          <p:nvPr/>
        </p:nvSpPr>
        <p:spPr>
          <a:xfrm>
            <a:off x="402272" y="1377630"/>
            <a:ext cx="8094345" cy="220027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回归树的生</a:t>
            </a:r>
            <a:r>
              <a:rPr sz="2600" dirty="0">
                <a:latin typeface="宋体"/>
                <a:cs typeface="宋体"/>
              </a:rPr>
              <a:t>成</a:t>
            </a:r>
            <a:endParaRPr sz="2600">
              <a:latin typeface="宋体"/>
              <a:cs typeface="宋体"/>
            </a:endParaRPr>
          </a:p>
          <a:p>
            <a:pPr marL="12700">
              <a:lnSpc>
                <a:spcPct val="100000"/>
              </a:lnSpc>
              <a:spcBef>
                <a:spcPts val="615"/>
              </a:spcBef>
            </a:pPr>
            <a:r>
              <a:rPr sz="2450" dirty="0">
                <a:solidFill>
                  <a:srgbClr val="33BC55"/>
                </a:solidFill>
                <a:latin typeface="Arial"/>
                <a:cs typeface="Arial"/>
              </a:rPr>
              <a:t></a:t>
            </a:r>
            <a:r>
              <a:rPr sz="2600" spc="-5" dirty="0">
                <a:latin typeface="宋体"/>
                <a:cs typeface="宋体"/>
              </a:rPr>
              <a:t>设</a:t>
            </a:r>
            <a:r>
              <a:rPr sz="2600" spc="-5" dirty="0">
                <a:latin typeface="Constantia"/>
                <a:cs typeface="Constantia"/>
              </a:rPr>
              <a:t>Y</a:t>
            </a:r>
            <a:r>
              <a:rPr sz="2600" spc="-5" dirty="0">
                <a:latin typeface="宋体"/>
                <a:cs typeface="宋体"/>
              </a:rPr>
              <a:t>是连续变量，给定训练数据集</a:t>
            </a:r>
            <a:r>
              <a:rPr sz="2600" dirty="0">
                <a:latin typeface="宋体"/>
                <a:cs typeface="宋体"/>
              </a:rPr>
              <a:t>：</a:t>
            </a:r>
            <a:endParaRPr sz="2600">
              <a:latin typeface="宋体"/>
              <a:cs typeface="宋体"/>
            </a:endParaRPr>
          </a:p>
          <a:p>
            <a:pPr>
              <a:lnSpc>
                <a:spcPct val="100000"/>
              </a:lnSpc>
              <a:spcBef>
                <a:spcPts val="8"/>
              </a:spcBef>
            </a:pPr>
            <a:endParaRPr sz="750">
              <a:latin typeface="Times New Roman"/>
              <a:cs typeface="Times New Roman"/>
            </a:endParaRPr>
          </a:p>
          <a:p>
            <a:pPr marL="1864995">
              <a:lnSpc>
                <a:spcPts val="1000"/>
              </a:lnSpc>
            </a:pPr>
            <a:endParaRPr sz="750">
              <a:latin typeface="Times New Roman"/>
              <a:cs typeface="Times New Roman"/>
            </a:endParaRPr>
          </a:p>
          <a:p>
            <a:pPr marL="287020" marR="5080" indent="-274320">
              <a:lnSpc>
                <a:spcPct val="100000"/>
              </a:lnSpc>
              <a:spcBef>
                <a:spcPts val="650"/>
              </a:spcBef>
            </a:pPr>
            <a:r>
              <a:rPr sz="2450" dirty="0">
                <a:solidFill>
                  <a:srgbClr val="33BC55"/>
                </a:solidFill>
                <a:latin typeface="Arial"/>
                <a:cs typeface="Arial"/>
              </a:rPr>
              <a:t></a:t>
            </a:r>
            <a:r>
              <a:rPr sz="2600" spc="-5" dirty="0">
                <a:latin typeface="宋体"/>
                <a:cs typeface="宋体"/>
              </a:rPr>
              <a:t>假设已将输入空间划分为</a:t>
            </a:r>
            <a:r>
              <a:rPr sz="2600" spc="-5" dirty="0">
                <a:latin typeface="Constantia"/>
                <a:cs typeface="Constantia"/>
              </a:rPr>
              <a:t>M</a:t>
            </a:r>
            <a:r>
              <a:rPr sz="2600" spc="-5" dirty="0">
                <a:latin typeface="宋体"/>
                <a:cs typeface="宋体"/>
              </a:rPr>
              <a:t>各单元</a:t>
            </a:r>
            <a:r>
              <a:rPr sz="2600" spc="-5" dirty="0">
                <a:latin typeface="Constantia"/>
                <a:cs typeface="Constantia"/>
              </a:rPr>
              <a:t>R</a:t>
            </a:r>
            <a:r>
              <a:rPr sz="2600" spc="-10" dirty="0">
                <a:latin typeface="Constantia"/>
                <a:cs typeface="Constantia"/>
              </a:rPr>
              <a:t>1,</a:t>
            </a:r>
            <a:r>
              <a:rPr sz="2600" spc="-5" dirty="0">
                <a:latin typeface="Constantia"/>
                <a:cs typeface="Constantia"/>
              </a:rPr>
              <a:t>R2</a:t>
            </a:r>
            <a:r>
              <a:rPr sz="2600" spc="-10" dirty="0">
                <a:latin typeface="Constantia"/>
                <a:cs typeface="Constantia"/>
              </a:rPr>
              <a:t>..</a:t>
            </a:r>
            <a:r>
              <a:rPr sz="2600" spc="-5" dirty="0">
                <a:latin typeface="Constantia"/>
                <a:cs typeface="Constantia"/>
              </a:rPr>
              <a:t>R</a:t>
            </a:r>
            <a:r>
              <a:rPr sz="2600" spc="-10" dirty="0">
                <a:latin typeface="Constantia"/>
                <a:cs typeface="Constantia"/>
              </a:rPr>
              <a:t>m,</a:t>
            </a:r>
            <a:r>
              <a:rPr sz="2600" spc="-5" dirty="0">
                <a:latin typeface="宋体"/>
                <a:cs typeface="宋体"/>
              </a:rPr>
              <a:t>并且每</a:t>
            </a:r>
            <a:r>
              <a:rPr sz="2600" dirty="0">
                <a:latin typeface="宋体"/>
                <a:cs typeface="宋体"/>
              </a:rPr>
              <a:t>个 </a:t>
            </a:r>
            <a:r>
              <a:rPr sz="2600" spc="-5" dirty="0">
                <a:latin typeface="宋体"/>
                <a:cs typeface="宋体"/>
              </a:rPr>
              <a:t>单元</a:t>
            </a:r>
            <a:r>
              <a:rPr sz="2600" spc="-5" dirty="0">
                <a:latin typeface="Constantia"/>
                <a:cs typeface="Constantia"/>
              </a:rPr>
              <a:t>R</a:t>
            </a:r>
            <a:r>
              <a:rPr sz="2600" spc="-10" dirty="0">
                <a:latin typeface="Constantia"/>
                <a:cs typeface="Constantia"/>
              </a:rPr>
              <a:t>m</a:t>
            </a:r>
            <a:r>
              <a:rPr sz="2600" spc="-5" dirty="0">
                <a:latin typeface="宋体"/>
                <a:cs typeface="宋体"/>
              </a:rPr>
              <a:t>上有一个固定的输出</a:t>
            </a:r>
            <a:r>
              <a:rPr sz="2600" spc="-5" dirty="0">
                <a:latin typeface="Constantia"/>
                <a:cs typeface="Constantia"/>
              </a:rPr>
              <a:t>C</a:t>
            </a:r>
            <a:r>
              <a:rPr sz="2600" spc="-10" dirty="0">
                <a:latin typeface="Constantia"/>
                <a:cs typeface="Constantia"/>
              </a:rPr>
              <a:t>m</a:t>
            </a:r>
            <a:r>
              <a:rPr sz="2600" spc="-5" dirty="0">
                <a:latin typeface="宋体"/>
                <a:cs typeface="宋体"/>
              </a:rPr>
              <a:t>，回归树表示为</a:t>
            </a:r>
            <a:r>
              <a:rPr sz="2600" dirty="0">
                <a:latin typeface="宋体"/>
                <a:cs typeface="宋体"/>
              </a:rPr>
              <a:t>：</a:t>
            </a:r>
            <a:endParaRPr sz="2600">
              <a:latin typeface="宋体"/>
              <a:cs typeface="宋体"/>
            </a:endParaRPr>
          </a:p>
        </p:txBody>
      </p:sp>
      <p:sp>
        <p:nvSpPr>
          <p:cNvPr id="4" name="object 4"/>
          <p:cNvSpPr txBox="1"/>
          <p:nvPr/>
        </p:nvSpPr>
        <p:spPr>
          <a:xfrm>
            <a:off x="402272" y="4611049"/>
            <a:ext cx="8264525" cy="1737995"/>
          </a:xfrm>
          <a:prstGeom prst="rect">
            <a:avLst/>
          </a:prstGeom>
        </p:spPr>
        <p:txBody>
          <a:bodyPr vert="horz" wrap="square" lIns="0" tIns="0" rIns="0" bIns="0" rtlCol="0">
            <a:spAutoFit/>
          </a:bodyPr>
          <a:lstStyle/>
          <a:p>
            <a:pPr marL="287020" marR="5080" indent="-274320">
              <a:lnSpc>
                <a:spcPct val="100000"/>
              </a:lnSpc>
            </a:pPr>
            <a:r>
              <a:rPr sz="2450" dirty="0">
                <a:solidFill>
                  <a:srgbClr val="33BC55"/>
                </a:solidFill>
                <a:latin typeface="Arial"/>
                <a:cs typeface="Arial"/>
              </a:rPr>
              <a:t></a:t>
            </a:r>
            <a:r>
              <a:rPr sz="2600" spc="-5" dirty="0">
                <a:latin typeface="宋体"/>
                <a:cs typeface="宋体"/>
              </a:rPr>
              <a:t>平方误差来表示预测误差，用平方误差最小准则求解</a:t>
            </a:r>
            <a:r>
              <a:rPr sz="2600" dirty="0">
                <a:latin typeface="宋体"/>
                <a:cs typeface="宋体"/>
              </a:rPr>
              <a:t>每 </a:t>
            </a:r>
            <a:r>
              <a:rPr sz="2600" spc="-5" dirty="0">
                <a:latin typeface="宋体"/>
                <a:cs typeface="宋体"/>
              </a:rPr>
              <a:t>个单元上的最优输出</a:t>
            </a:r>
            <a:r>
              <a:rPr sz="2600" dirty="0">
                <a:latin typeface="宋体"/>
                <a:cs typeface="宋体"/>
              </a:rPr>
              <a:t>值</a:t>
            </a:r>
            <a:endParaRPr sz="2600">
              <a:latin typeface="宋体"/>
              <a:cs typeface="宋体"/>
            </a:endParaRPr>
          </a:p>
          <a:p>
            <a:pPr>
              <a:lnSpc>
                <a:spcPct val="100000"/>
              </a:lnSpc>
              <a:spcBef>
                <a:spcPts val="42"/>
              </a:spcBef>
            </a:pPr>
            <a:endParaRPr sz="375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Constantia"/>
                <a:cs typeface="Constantia"/>
              </a:rPr>
              <a:t>R</a:t>
            </a:r>
            <a:r>
              <a:rPr sz="2600" spc="-10" dirty="0">
                <a:latin typeface="Constantia"/>
                <a:cs typeface="Constantia"/>
              </a:rPr>
              <a:t>m</a:t>
            </a:r>
            <a:r>
              <a:rPr sz="2600" spc="-5" dirty="0">
                <a:latin typeface="宋体"/>
                <a:cs typeface="宋体"/>
              </a:rPr>
              <a:t>上的</a:t>
            </a:r>
            <a:r>
              <a:rPr sz="2600" spc="-5" dirty="0">
                <a:latin typeface="Constantia"/>
                <a:cs typeface="Constantia"/>
              </a:rPr>
              <a:t>C</a:t>
            </a:r>
            <a:r>
              <a:rPr sz="2600" spc="-10" dirty="0">
                <a:latin typeface="Constantia"/>
                <a:cs typeface="Constantia"/>
              </a:rPr>
              <a:t>m</a:t>
            </a:r>
            <a:r>
              <a:rPr sz="2600" spc="-5" dirty="0">
                <a:latin typeface="宋体"/>
                <a:cs typeface="宋体"/>
              </a:rPr>
              <a:t>的最优</a:t>
            </a:r>
            <a:r>
              <a:rPr sz="2600" dirty="0">
                <a:latin typeface="宋体"/>
                <a:cs typeface="宋体"/>
              </a:rPr>
              <a:t>值</a:t>
            </a:r>
            <a:endParaRPr sz="2600">
              <a:latin typeface="宋体"/>
              <a:cs typeface="宋体"/>
            </a:endParaRPr>
          </a:p>
        </p:txBody>
      </p:sp>
      <p:sp>
        <p:nvSpPr>
          <p:cNvPr id="5" name="object 5"/>
          <p:cNvSpPr txBox="1"/>
          <p:nvPr/>
        </p:nvSpPr>
        <p:spPr>
          <a:xfrm>
            <a:off x="3704907" y="5969315"/>
            <a:ext cx="2847340" cy="446405"/>
          </a:xfrm>
          <a:prstGeom prst="rect">
            <a:avLst/>
          </a:prstGeom>
        </p:spPr>
        <p:txBody>
          <a:bodyPr vert="horz" wrap="square" lIns="0" tIns="0" rIns="0" bIns="0" rtlCol="0">
            <a:spAutoFit/>
          </a:bodyPr>
          <a:lstStyle/>
          <a:p>
            <a:pPr>
              <a:lnSpc>
                <a:spcPct val="100000"/>
              </a:lnSpc>
            </a:pPr>
            <a:r>
              <a:rPr sz="2600" dirty="0">
                <a:latin typeface="宋体"/>
                <a:cs typeface="宋体"/>
              </a:rPr>
              <a:t>：</a:t>
            </a:r>
            <a:endParaRPr sz="2600">
              <a:latin typeface="宋体"/>
              <a:cs typeface="宋体"/>
            </a:endParaRPr>
          </a:p>
        </p:txBody>
      </p:sp>
      <p:sp>
        <p:nvSpPr>
          <p:cNvPr id="6" name="object 6"/>
          <p:cNvSpPr/>
          <p:nvPr/>
        </p:nvSpPr>
        <p:spPr>
          <a:xfrm>
            <a:off x="2988564" y="3608318"/>
            <a:ext cx="2854452" cy="79248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067555" y="5193277"/>
            <a:ext cx="2159507" cy="6477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24300" y="5984233"/>
            <a:ext cx="2627376" cy="43129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生</a:t>
            </a:r>
            <a:r>
              <a:rPr dirty="0">
                <a:latin typeface="微软雅黑"/>
                <a:cs typeface="微软雅黑"/>
              </a:rPr>
              <a:t>成</a:t>
            </a:r>
          </a:p>
        </p:txBody>
      </p:sp>
      <p:sp>
        <p:nvSpPr>
          <p:cNvPr id="3" name="object 3"/>
          <p:cNvSpPr txBox="1"/>
          <p:nvPr/>
        </p:nvSpPr>
        <p:spPr>
          <a:xfrm>
            <a:off x="402272" y="1557976"/>
            <a:ext cx="8212455" cy="217805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问题：如何对输入空间进行划分</a:t>
            </a:r>
            <a:r>
              <a:rPr sz="2600" dirty="0">
                <a:latin typeface="宋体"/>
                <a:cs typeface="宋体"/>
              </a:rPr>
              <a:t>？</a:t>
            </a:r>
            <a:endParaRPr sz="2600">
              <a:latin typeface="宋体"/>
              <a:cs typeface="宋体"/>
            </a:endParaRPr>
          </a:p>
          <a:p>
            <a:pPr marL="287020" marR="5080" indent="-274320">
              <a:lnSpc>
                <a:spcPct val="100000"/>
              </a:lnSpc>
              <a:spcBef>
                <a:spcPts val="615"/>
              </a:spcBef>
            </a:pPr>
            <a:r>
              <a:rPr sz="2450" dirty="0">
                <a:solidFill>
                  <a:srgbClr val="33BC55"/>
                </a:solidFill>
                <a:latin typeface="Arial"/>
                <a:cs typeface="Arial"/>
              </a:rPr>
              <a:t></a:t>
            </a:r>
            <a:r>
              <a:rPr sz="2600" spc="-5" dirty="0">
                <a:latin typeface="宋体"/>
                <a:cs typeface="宋体"/>
              </a:rPr>
              <a:t>启发式：选择第</a:t>
            </a:r>
            <a:r>
              <a:rPr sz="2600" spc="-5" dirty="0">
                <a:latin typeface="Constantia"/>
                <a:cs typeface="Constantia"/>
              </a:rPr>
              <a:t>j</a:t>
            </a:r>
            <a:r>
              <a:rPr sz="2600" spc="-5" dirty="0">
                <a:latin typeface="宋体"/>
                <a:cs typeface="宋体"/>
              </a:rPr>
              <a:t>个变量</a:t>
            </a:r>
            <a:r>
              <a:rPr sz="2600" spc="-5" dirty="0">
                <a:latin typeface="Constantia"/>
                <a:cs typeface="Constantia"/>
              </a:rPr>
              <a:t>x</a:t>
            </a:r>
            <a:r>
              <a:rPr sz="2475" spc="165" baseline="21885" dirty="0">
                <a:latin typeface="Constantia"/>
                <a:cs typeface="Constantia"/>
              </a:rPr>
              <a:t>(</a:t>
            </a:r>
            <a:r>
              <a:rPr sz="2475" spc="15" baseline="21885" dirty="0">
                <a:latin typeface="Constantia"/>
                <a:cs typeface="Constantia"/>
              </a:rPr>
              <a:t>j)</a:t>
            </a:r>
            <a:r>
              <a:rPr sz="2600" spc="-5" dirty="0">
                <a:latin typeface="宋体"/>
                <a:cs typeface="宋体"/>
              </a:rPr>
              <a:t>和它取的值</a:t>
            </a:r>
            <a:r>
              <a:rPr sz="2600" spc="-20" dirty="0">
                <a:latin typeface="Constantia"/>
                <a:cs typeface="Constantia"/>
              </a:rPr>
              <a:t>s</a:t>
            </a:r>
            <a:r>
              <a:rPr sz="2600" spc="-5" dirty="0">
                <a:latin typeface="宋体"/>
                <a:cs typeface="宋体"/>
              </a:rPr>
              <a:t>，作为切分变</a:t>
            </a:r>
            <a:r>
              <a:rPr sz="2600" dirty="0">
                <a:latin typeface="宋体"/>
                <a:cs typeface="宋体"/>
              </a:rPr>
              <a:t>量 </a:t>
            </a:r>
            <a:r>
              <a:rPr sz="2600" spc="-5" dirty="0">
                <a:latin typeface="宋体"/>
                <a:cs typeface="宋体"/>
              </a:rPr>
              <a:t>和切分点，定义两个区域</a:t>
            </a:r>
            <a:r>
              <a:rPr sz="2600" dirty="0">
                <a:latin typeface="宋体"/>
                <a:cs typeface="宋体"/>
              </a:rPr>
              <a:t>：</a:t>
            </a:r>
            <a:endParaRPr sz="2600">
              <a:latin typeface="宋体"/>
              <a:cs typeface="宋体"/>
            </a:endParaRPr>
          </a:p>
          <a:p>
            <a:pPr>
              <a:lnSpc>
                <a:spcPct val="100000"/>
              </a:lnSpc>
              <a:spcBef>
                <a:spcPts val="2"/>
              </a:spcBef>
            </a:pPr>
            <a:endParaRPr sz="500">
              <a:latin typeface="Times New Roman"/>
              <a:cs typeface="Times New Roman"/>
            </a:endParaRPr>
          </a:p>
          <a:p>
            <a:pPr marL="1433830">
              <a:lnSpc>
                <a:spcPts val="1000"/>
              </a:lnSpc>
            </a:pPr>
            <a:endParaRPr sz="500">
              <a:latin typeface="Times New Roman"/>
              <a:cs typeface="Times New Roman"/>
            </a:endParaRPr>
          </a:p>
          <a:p>
            <a:pPr marL="12700">
              <a:lnSpc>
                <a:spcPct val="100000"/>
              </a:lnSpc>
              <a:spcBef>
                <a:spcPts val="390"/>
              </a:spcBef>
            </a:pPr>
            <a:r>
              <a:rPr sz="2450" dirty="0">
                <a:solidFill>
                  <a:srgbClr val="33BC55"/>
                </a:solidFill>
                <a:latin typeface="Arial"/>
                <a:cs typeface="Arial"/>
              </a:rPr>
              <a:t></a:t>
            </a:r>
            <a:r>
              <a:rPr sz="2600" spc="-5" dirty="0">
                <a:latin typeface="宋体"/>
                <a:cs typeface="宋体"/>
              </a:rPr>
              <a:t>然后寻找最优切分变量和切分点</a:t>
            </a:r>
            <a:r>
              <a:rPr sz="2600" dirty="0">
                <a:latin typeface="宋体"/>
                <a:cs typeface="宋体"/>
              </a:rPr>
              <a:t>：</a:t>
            </a:r>
            <a:endParaRPr sz="2600">
              <a:latin typeface="宋体"/>
              <a:cs typeface="宋体"/>
            </a:endParaRPr>
          </a:p>
        </p:txBody>
      </p:sp>
      <p:sp>
        <p:nvSpPr>
          <p:cNvPr id="4" name="object 4"/>
          <p:cNvSpPr txBox="1"/>
          <p:nvPr/>
        </p:nvSpPr>
        <p:spPr>
          <a:xfrm>
            <a:off x="402272" y="4791395"/>
            <a:ext cx="7604125" cy="131953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且</a:t>
            </a:r>
            <a:r>
              <a:rPr sz="2600" dirty="0">
                <a:latin typeface="宋体"/>
                <a:cs typeface="宋体"/>
              </a:rPr>
              <a:t>：</a:t>
            </a:r>
            <a:endParaRPr sz="2600">
              <a:latin typeface="宋体"/>
              <a:cs typeface="宋体"/>
            </a:endParaRPr>
          </a:p>
          <a:p>
            <a:pPr>
              <a:lnSpc>
                <a:spcPct val="100000"/>
              </a:lnSpc>
              <a:spcBef>
                <a:spcPts val="47"/>
              </a:spcBef>
            </a:pPr>
            <a:endParaRPr sz="375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宋体"/>
                <a:cs typeface="宋体"/>
              </a:rPr>
              <a:t>再对两个区域重复上述划分，直到满足停止条件</a:t>
            </a:r>
            <a:r>
              <a:rPr sz="2600" dirty="0">
                <a:latin typeface="宋体"/>
                <a:cs typeface="宋体"/>
              </a:rPr>
              <a:t>。</a:t>
            </a:r>
            <a:endParaRPr sz="2600">
              <a:latin typeface="宋体"/>
              <a:cs typeface="宋体"/>
            </a:endParaRPr>
          </a:p>
        </p:txBody>
      </p:sp>
      <p:sp>
        <p:nvSpPr>
          <p:cNvPr id="5" name="object 5"/>
          <p:cNvSpPr/>
          <p:nvPr/>
        </p:nvSpPr>
        <p:spPr>
          <a:xfrm>
            <a:off x="1979676" y="3860291"/>
            <a:ext cx="5698235" cy="93573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03603" y="4940808"/>
            <a:ext cx="7417308" cy="50444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4571"/>
            <a:ext cx="2649855" cy="668655"/>
          </a:xfrm>
          <a:prstGeom prst="rect">
            <a:avLst/>
          </a:prstGeom>
        </p:spPr>
        <p:txBody>
          <a:bodyPr vert="horz" wrap="square" lIns="0" tIns="0" rIns="0" bIns="0" rtlCol="0">
            <a:spAutoFit/>
          </a:bodyPr>
          <a:lstStyle/>
          <a:p>
            <a:pPr marL="12700">
              <a:lnSpc>
                <a:spcPct val="100000"/>
              </a:lnSpc>
            </a:pPr>
            <a:r>
              <a:rPr sz="5000" spc="-5" dirty="0">
                <a:solidFill>
                  <a:srgbClr val="004646"/>
                </a:solidFill>
                <a:latin typeface="Calibri"/>
                <a:cs typeface="Calibri"/>
              </a:rPr>
              <a:t>C</a:t>
            </a:r>
            <a:r>
              <a:rPr sz="5000" spc="-30" dirty="0">
                <a:solidFill>
                  <a:srgbClr val="004646"/>
                </a:solidFill>
                <a:latin typeface="Calibri"/>
                <a:cs typeface="Calibri"/>
              </a:rPr>
              <a:t>A</a:t>
            </a:r>
            <a:r>
              <a:rPr sz="5000" spc="-80" dirty="0">
                <a:solidFill>
                  <a:srgbClr val="004646"/>
                </a:solidFill>
                <a:latin typeface="Calibri"/>
                <a:cs typeface="Calibri"/>
              </a:rPr>
              <a:t>R</a:t>
            </a:r>
            <a:r>
              <a:rPr sz="5000" spc="-5" dirty="0">
                <a:solidFill>
                  <a:srgbClr val="004646"/>
                </a:solidFill>
                <a:latin typeface="Calibri"/>
                <a:cs typeface="Calibri"/>
              </a:rPr>
              <a:t>T</a:t>
            </a:r>
            <a:r>
              <a:rPr sz="5000" spc="-5" dirty="0">
                <a:solidFill>
                  <a:srgbClr val="004646"/>
                </a:solidFill>
                <a:latin typeface="微软雅黑"/>
                <a:cs typeface="微软雅黑"/>
              </a:rPr>
              <a:t>生</a:t>
            </a:r>
            <a:r>
              <a:rPr sz="5000" dirty="0">
                <a:solidFill>
                  <a:srgbClr val="004646"/>
                </a:solidFill>
                <a:latin typeface="微软雅黑"/>
                <a:cs typeface="微软雅黑"/>
              </a:rPr>
              <a:t>成</a:t>
            </a:r>
            <a:endParaRPr sz="5000">
              <a:latin typeface="微软雅黑"/>
              <a:cs typeface="微软雅黑"/>
            </a:endParaRPr>
          </a:p>
        </p:txBody>
      </p:sp>
      <p:sp>
        <p:nvSpPr>
          <p:cNvPr id="3" name="object 3"/>
          <p:cNvSpPr txBox="1"/>
          <p:nvPr/>
        </p:nvSpPr>
        <p:spPr>
          <a:xfrm>
            <a:off x="402272" y="1557976"/>
            <a:ext cx="3971925" cy="344170"/>
          </a:xfrm>
          <a:prstGeom prst="rect">
            <a:avLst/>
          </a:prstGeom>
        </p:spPr>
        <p:txBody>
          <a:bodyPr vert="horz" wrap="square" lIns="0" tIns="0" rIns="0" bIns="0" rtlCol="0">
            <a:spAutoFit/>
          </a:bodyPr>
          <a:lstStyle/>
          <a:p>
            <a:pPr marL="12700">
              <a:lnSpc>
                <a:spcPts val="3070"/>
              </a:lnSpc>
            </a:pPr>
            <a:r>
              <a:rPr sz="2450" dirty="0">
                <a:solidFill>
                  <a:srgbClr val="33BC55"/>
                </a:solidFill>
                <a:latin typeface="Arial"/>
                <a:cs typeface="Arial"/>
              </a:rPr>
              <a:t></a:t>
            </a:r>
            <a:r>
              <a:rPr sz="2600" spc="-5" dirty="0">
                <a:latin typeface="宋体"/>
                <a:cs typeface="宋体"/>
              </a:rPr>
              <a:t>最小二乘回归树生成算</a:t>
            </a:r>
            <a:r>
              <a:rPr sz="2600" dirty="0">
                <a:latin typeface="宋体"/>
                <a:cs typeface="宋体"/>
              </a:rPr>
              <a:t>法</a:t>
            </a:r>
            <a:endParaRPr sz="2600">
              <a:latin typeface="宋体"/>
              <a:cs typeface="宋体"/>
            </a:endParaRPr>
          </a:p>
        </p:txBody>
      </p:sp>
      <p:sp>
        <p:nvSpPr>
          <p:cNvPr id="4" name="object 4"/>
          <p:cNvSpPr/>
          <p:nvPr/>
        </p:nvSpPr>
        <p:spPr>
          <a:xfrm>
            <a:off x="611123" y="2060448"/>
            <a:ext cx="7655052" cy="11521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84276" y="3357371"/>
            <a:ext cx="1440180" cy="31394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051304" y="3390900"/>
            <a:ext cx="5472684" cy="32613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55904" y="3860291"/>
            <a:ext cx="7178040" cy="1295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55904" y="5300471"/>
            <a:ext cx="7091172" cy="359663"/>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755904" y="5733288"/>
            <a:ext cx="1152144" cy="32004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1859279" y="5733288"/>
            <a:ext cx="1488947" cy="359663"/>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841" y="624571"/>
            <a:ext cx="2649855" cy="668655"/>
          </a:xfrm>
          <a:prstGeom prst="rect">
            <a:avLst/>
          </a:prstGeom>
        </p:spPr>
        <p:txBody>
          <a:bodyPr vert="horz" wrap="square" lIns="0" tIns="0" rIns="0" bIns="0" rtlCol="0">
            <a:spAutoFit/>
          </a:bodyPr>
          <a:lstStyle/>
          <a:p>
            <a:pPr marL="12700">
              <a:lnSpc>
                <a:spcPct val="100000"/>
              </a:lnSpc>
            </a:pPr>
            <a:r>
              <a:rPr sz="5000" spc="-5" dirty="0">
                <a:solidFill>
                  <a:srgbClr val="004646"/>
                </a:solidFill>
                <a:latin typeface="Calibri"/>
                <a:cs typeface="Calibri"/>
              </a:rPr>
              <a:t>C</a:t>
            </a:r>
            <a:r>
              <a:rPr sz="5000" spc="-30" dirty="0">
                <a:solidFill>
                  <a:srgbClr val="004646"/>
                </a:solidFill>
                <a:latin typeface="Calibri"/>
                <a:cs typeface="Calibri"/>
              </a:rPr>
              <a:t>A</a:t>
            </a:r>
            <a:r>
              <a:rPr sz="5000" spc="-80" dirty="0">
                <a:solidFill>
                  <a:srgbClr val="004646"/>
                </a:solidFill>
                <a:latin typeface="Calibri"/>
                <a:cs typeface="Calibri"/>
              </a:rPr>
              <a:t>R</a:t>
            </a:r>
            <a:r>
              <a:rPr sz="5000" spc="-5" dirty="0">
                <a:solidFill>
                  <a:srgbClr val="004646"/>
                </a:solidFill>
                <a:latin typeface="Calibri"/>
                <a:cs typeface="Calibri"/>
              </a:rPr>
              <a:t>T</a:t>
            </a:r>
            <a:r>
              <a:rPr sz="5000" spc="-5" dirty="0">
                <a:solidFill>
                  <a:srgbClr val="004646"/>
                </a:solidFill>
                <a:latin typeface="微软雅黑"/>
                <a:cs typeface="微软雅黑"/>
              </a:rPr>
              <a:t>生</a:t>
            </a:r>
            <a:r>
              <a:rPr sz="5000" dirty="0">
                <a:solidFill>
                  <a:srgbClr val="004646"/>
                </a:solidFill>
                <a:latin typeface="微软雅黑"/>
                <a:cs typeface="微软雅黑"/>
              </a:rPr>
              <a:t>成</a:t>
            </a:r>
            <a:endParaRPr sz="5000">
              <a:latin typeface="微软雅黑"/>
              <a:cs typeface="微软雅黑"/>
            </a:endParaRPr>
          </a:p>
        </p:txBody>
      </p:sp>
      <p:sp>
        <p:nvSpPr>
          <p:cNvPr id="3" name="object 3"/>
          <p:cNvSpPr txBox="1"/>
          <p:nvPr/>
        </p:nvSpPr>
        <p:spPr>
          <a:xfrm>
            <a:off x="402272" y="1557976"/>
            <a:ext cx="3971925" cy="344170"/>
          </a:xfrm>
          <a:prstGeom prst="rect">
            <a:avLst/>
          </a:prstGeom>
        </p:spPr>
        <p:txBody>
          <a:bodyPr vert="horz" wrap="square" lIns="0" tIns="0" rIns="0" bIns="0" rtlCol="0">
            <a:spAutoFit/>
          </a:bodyPr>
          <a:lstStyle/>
          <a:p>
            <a:pPr marL="12700">
              <a:lnSpc>
                <a:spcPts val="3070"/>
              </a:lnSpc>
            </a:pPr>
            <a:r>
              <a:rPr sz="2450" dirty="0">
                <a:solidFill>
                  <a:srgbClr val="33BC55"/>
                </a:solidFill>
                <a:latin typeface="Arial"/>
                <a:cs typeface="Arial"/>
              </a:rPr>
              <a:t></a:t>
            </a:r>
            <a:r>
              <a:rPr sz="2600" spc="-5" dirty="0">
                <a:latin typeface="宋体"/>
                <a:cs typeface="宋体"/>
              </a:rPr>
              <a:t>最小二乘回归树生成算</a:t>
            </a:r>
            <a:r>
              <a:rPr sz="2600" dirty="0">
                <a:latin typeface="宋体"/>
                <a:cs typeface="宋体"/>
              </a:rPr>
              <a:t>法</a:t>
            </a:r>
            <a:endParaRPr sz="2600">
              <a:latin typeface="宋体"/>
              <a:cs typeface="宋体"/>
            </a:endParaRPr>
          </a:p>
        </p:txBody>
      </p:sp>
      <p:sp>
        <p:nvSpPr>
          <p:cNvPr id="4" name="object 4"/>
          <p:cNvSpPr/>
          <p:nvPr/>
        </p:nvSpPr>
        <p:spPr>
          <a:xfrm>
            <a:off x="684276" y="2205227"/>
            <a:ext cx="7318248" cy="17998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55904" y="4148328"/>
            <a:ext cx="7488935" cy="144018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生</a:t>
            </a:r>
            <a:r>
              <a:rPr dirty="0">
                <a:latin typeface="微软雅黑"/>
                <a:cs typeface="微软雅黑"/>
              </a:rPr>
              <a:t>成</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154940">
              <a:lnSpc>
                <a:spcPct val="100000"/>
              </a:lnSpc>
            </a:pPr>
            <a:r>
              <a:rPr sz="2450" dirty="0">
                <a:solidFill>
                  <a:srgbClr val="33BC55"/>
                </a:solidFill>
                <a:latin typeface="Arial"/>
                <a:cs typeface="Arial"/>
              </a:rPr>
              <a:t></a:t>
            </a:r>
            <a:r>
              <a:rPr spc="-5" dirty="0">
                <a:latin typeface="宋体"/>
                <a:cs typeface="宋体"/>
              </a:rPr>
              <a:t>分类树的生成</a:t>
            </a:r>
            <a:r>
              <a:rPr dirty="0">
                <a:latin typeface="宋体"/>
                <a:cs typeface="宋体"/>
              </a:rPr>
              <a:t>：</a:t>
            </a:r>
            <a:endParaRPr sz="2450">
              <a:latin typeface="宋体"/>
              <a:cs typeface="宋体"/>
            </a:endParaRPr>
          </a:p>
          <a:p>
            <a:pPr marL="154940">
              <a:lnSpc>
                <a:spcPct val="100000"/>
              </a:lnSpc>
              <a:spcBef>
                <a:spcPts val="620"/>
              </a:spcBef>
            </a:pPr>
            <a:r>
              <a:rPr sz="2450" dirty="0">
                <a:solidFill>
                  <a:srgbClr val="33BC55"/>
                </a:solidFill>
                <a:latin typeface="Arial"/>
                <a:cs typeface="Arial"/>
              </a:rPr>
              <a:t></a:t>
            </a:r>
            <a:r>
              <a:rPr spc="-5" dirty="0">
                <a:latin typeface="宋体"/>
                <a:cs typeface="宋体"/>
              </a:rPr>
              <a:t>基尼指</a:t>
            </a:r>
            <a:r>
              <a:rPr dirty="0">
                <a:latin typeface="宋体"/>
                <a:cs typeface="宋体"/>
              </a:rPr>
              <a:t>数</a:t>
            </a:r>
            <a:endParaRPr sz="2450">
              <a:latin typeface="宋体"/>
              <a:cs typeface="宋体"/>
            </a:endParaRPr>
          </a:p>
          <a:p>
            <a:pPr marL="429259" marR="5080" indent="-274320">
              <a:lnSpc>
                <a:spcPct val="100000"/>
              </a:lnSpc>
              <a:spcBef>
                <a:spcPts val="615"/>
              </a:spcBef>
            </a:pPr>
            <a:r>
              <a:rPr sz="2450" dirty="0">
                <a:solidFill>
                  <a:srgbClr val="33BC55"/>
                </a:solidFill>
                <a:latin typeface="Arial"/>
                <a:cs typeface="Arial"/>
              </a:rPr>
              <a:t></a:t>
            </a:r>
            <a:r>
              <a:rPr spc="-5" dirty="0">
                <a:latin typeface="宋体"/>
                <a:cs typeface="宋体"/>
              </a:rPr>
              <a:t>分类问题中，假设有</a:t>
            </a:r>
            <a:r>
              <a:rPr spc="-5" dirty="0"/>
              <a:t>k</a:t>
            </a:r>
            <a:r>
              <a:rPr spc="-5" dirty="0">
                <a:latin typeface="宋体"/>
                <a:cs typeface="宋体"/>
              </a:rPr>
              <a:t>个类，样本点属于</a:t>
            </a:r>
            <a:r>
              <a:rPr spc="-5" dirty="0"/>
              <a:t>k</a:t>
            </a:r>
            <a:r>
              <a:rPr spc="-5" dirty="0">
                <a:latin typeface="宋体"/>
                <a:cs typeface="宋体"/>
              </a:rPr>
              <a:t>的概率</a:t>
            </a:r>
            <a:r>
              <a:rPr spc="-5" dirty="0"/>
              <a:t>Pk</a:t>
            </a:r>
            <a:r>
              <a:rPr dirty="0">
                <a:latin typeface="宋体"/>
                <a:cs typeface="宋体"/>
              </a:rPr>
              <a:t>， </a:t>
            </a:r>
            <a:r>
              <a:rPr spc="-5" dirty="0">
                <a:latin typeface="宋体"/>
                <a:cs typeface="宋体"/>
              </a:rPr>
              <a:t>则概率分布的基尼指数</a:t>
            </a:r>
            <a:r>
              <a:rPr dirty="0">
                <a:latin typeface="宋体"/>
                <a:cs typeface="宋体"/>
              </a:rPr>
              <a:t>：</a:t>
            </a:r>
            <a:endParaRPr sz="2450">
              <a:latin typeface="宋体"/>
              <a:cs typeface="宋体"/>
            </a:endParaRPr>
          </a:p>
        </p:txBody>
      </p:sp>
      <p:sp>
        <p:nvSpPr>
          <p:cNvPr id="4" name="object 4"/>
          <p:cNvSpPr txBox="1"/>
          <p:nvPr/>
        </p:nvSpPr>
        <p:spPr>
          <a:xfrm>
            <a:off x="402272" y="4316415"/>
            <a:ext cx="4880610" cy="866775"/>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宋体"/>
                <a:cs typeface="宋体"/>
              </a:rPr>
              <a:t>二分类问题</a:t>
            </a:r>
            <a:r>
              <a:rPr sz="2600" dirty="0">
                <a:latin typeface="宋体"/>
                <a:cs typeface="宋体"/>
              </a:rPr>
              <a:t>：</a:t>
            </a:r>
            <a:endParaRPr sz="2600">
              <a:latin typeface="宋体"/>
              <a:cs typeface="宋体"/>
            </a:endParaRPr>
          </a:p>
          <a:p>
            <a:pPr marL="12700">
              <a:lnSpc>
                <a:spcPct val="100000"/>
              </a:lnSpc>
              <a:spcBef>
                <a:spcPts val="615"/>
              </a:spcBef>
            </a:pPr>
            <a:r>
              <a:rPr sz="2450" dirty="0">
                <a:solidFill>
                  <a:srgbClr val="33BC55"/>
                </a:solidFill>
                <a:latin typeface="Arial"/>
                <a:cs typeface="Arial"/>
              </a:rPr>
              <a:t></a:t>
            </a:r>
            <a:r>
              <a:rPr sz="2600" spc="-5" dirty="0">
                <a:latin typeface="宋体"/>
                <a:cs typeface="宋体"/>
              </a:rPr>
              <a:t>对给定的样本集合</a:t>
            </a:r>
            <a:r>
              <a:rPr sz="2600" dirty="0">
                <a:latin typeface="Constantia"/>
                <a:cs typeface="Constantia"/>
              </a:rPr>
              <a:t>D</a:t>
            </a:r>
            <a:r>
              <a:rPr sz="2600" spc="-5" dirty="0">
                <a:latin typeface="宋体"/>
                <a:cs typeface="宋体"/>
              </a:rPr>
              <a:t>，基尼指</a:t>
            </a:r>
            <a:r>
              <a:rPr sz="2600" dirty="0">
                <a:latin typeface="宋体"/>
                <a:cs typeface="宋体"/>
              </a:rPr>
              <a:t>数</a:t>
            </a:r>
            <a:endParaRPr sz="2600">
              <a:latin typeface="宋体"/>
              <a:cs typeface="宋体"/>
            </a:endParaRPr>
          </a:p>
        </p:txBody>
      </p:sp>
      <p:sp>
        <p:nvSpPr>
          <p:cNvPr id="5" name="object 5"/>
          <p:cNvSpPr/>
          <p:nvPr/>
        </p:nvSpPr>
        <p:spPr>
          <a:xfrm>
            <a:off x="2484120" y="3429000"/>
            <a:ext cx="4119372" cy="7193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724911" y="4364735"/>
            <a:ext cx="2351532" cy="3840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627376" y="5300471"/>
            <a:ext cx="3240024" cy="93573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0"/>
            <a:ext cx="7886700" cy="1080039"/>
          </a:xfrm>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生</a:t>
            </a:r>
            <a:r>
              <a:rPr dirty="0">
                <a:latin typeface="微软雅黑"/>
                <a:cs typeface="微软雅黑"/>
              </a:rPr>
              <a:t>成</a:t>
            </a:r>
          </a:p>
        </p:txBody>
      </p:sp>
      <p:sp>
        <p:nvSpPr>
          <p:cNvPr id="3" name="object 3"/>
          <p:cNvSpPr txBox="1"/>
          <p:nvPr/>
        </p:nvSpPr>
        <p:spPr>
          <a:xfrm>
            <a:off x="402272" y="1300795"/>
            <a:ext cx="8003540" cy="1725930"/>
          </a:xfrm>
          <a:prstGeom prst="rect">
            <a:avLst/>
          </a:prstGeom>
        </p:spPr>
        <p:txBody>
          <a:bodyPr vert="horz" wrap="square" lIns="0" tIns="0" rIns="0" bIns="0" rtlCol="0">
            <a:spAutoFit/>
          </a:bodyPr>
          <a:lstStyle/>
          <a:p>
            <a:pPr marL="287020" marR="5080" indent="-274320">
              <a:lnSpc>
                <a:spcPct val="100000"/>
              </a:lnSpc>
            </a:pPr>
            <a:r>
              <a:rPr sz="2450" dirty="0">
                <a:solidFill>
                  <a:srgbClr val="33BC55"/>
                </a:solidFill>
                <a:latin typeface="Arial"/>
                <a:cs typeface="Arial"/>
              </a:rPr>
              <a:t></a:t>
            </a:r>
            <a:r>
              <a:rPr sz="2600" spc="-5" dirty="0">
                <a:latin typeface="宋体"/>
                <a:cs typeface="宋体"/>
              </a:rPr>
              <a:t>如果样本集合</a:t>
            </a:r>
            <a:r>
              <a:rPr sz="2600" dirty="0">
                <a:latin typeface="Constantia"/>
                <a:cs typeface="Constantia"/>
              </a:rPr>
              <a:t>D</a:t>
            </a:r>
            <a:r>
              <a:rPr sz="2600" spc="-5" dirty="0">
                <a:latin typeface="宋体"/>
                <a:cs typeface="宋体"/>
              </a:rPr>
              <a:t>根据特征</a:t>
            </a:r>
            <a:r>
              <a:rPr sz="2600" spc="-5" dirty="0">
                <a:latin typeface="Constantia"/>
                <a:cs typeface="Constantia"/>
              </a:rPr>
              <a:t>A</a:t>
            </a:r>
            <a:r>
              <a:rPr sz="2600" spc="-5" dirty="0">
                <a:latin typeface="宋体"/>
                <a:cs typeface="宋体"/>
              </a:rPr>
              <a:t>是否为</a:t>
            </a:r>
            <a:r>
              <a:rPr sz="2600" spc="-15" dirty="0">
                <a:latin typeface="Constantia"/>
                <a:cs typeface="Constantia"/>
              </a:rPr>
              <a:t>a</a:t>
            </a:r>
            <a:r>
              <a:rPr sz="2600" spc="-5" dirty="0">
                <a:latin typeface="宋体"/>
                <a:cs typeface="宋体"/>
              </a:rPr>
              <a:t>被分割成</a:t>
            </a:r>
            <a:r>
              <a:rPr sz="2600" dirty="0">
                <a:latin typeface="Constantia"/>
                <a:cs typeface="Constantia"/>
              </a:rPr>
              <a:t>D</a:t>
            </a:r>
            <a:r>
              <a:rPr sz="2600" spc="-10" dirty="0">
                <a:latin typeface="Constantia"/>
                <a:cs typeface="Constantia"/>
              </a:rPr>
              <a:t>1</a:t>
            </a:r>
            <a:r>
              <a:rPr sz="2600" spc="-5" dirty="0">
                <a:latin typeface="宋体"/>
                <a:cs typeface="宋体"/>
              </a:rPr>
              <a:t>和</a:t>
            </a:r>
            <a:r>
              <a:rPr sz="2600" dirty="0">
                <a:latin typeface="Constantia"/>
                <a:cs typeface="Constantia"/>
              </a:rPr>
              <a:t>D</a:t>
            </a:r>
            <a:r>
              <a:rPr sz="2600" spc="-5" dirty="0">
                <a:latin typeface="Constantia"/>
                <a:cs typeface="Constantia"/>
              </a:rPr>
              <a:t>2</a:t>
            </a:r>
            <a:r>
              <a:rPr sz="2600" dirty="0">
                <a:latin typeface="宋体"/>
                <a:cs typeface="宋体"/>
              </a:rPr>
              <a:t>， 即</a:t>
            </a:r>
            <a:endParaRPr sz="2600">
              <a:latin typeface="宋体"/>
              <a:cs typeface="宋体"/>
            </a:endParaRPr>
          </a:p>
          <a:p>
            <a:pPr>
              <a:lnSpc>
                <a:spcPct val="100000"/>
              </a:lnSpc>
              <a:spcBef>
                <a:spcPts val="42"/>
              </a:spcBef>
            </a:pPr>
            <a:endParaRPr sz="375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宋体"/>
                <a:cs typeface="宋体"/>
              </a:rPr>
              <a:t>则在特征</a:t>
            </a:r>
            <a:r>
              <a:rPr sz="2600" spc="-5" dirty="0">
                <a:latin typeface="Constantia"/>
                <a:cs typeface="Constantia"/>
              </a:rPr>
              <a:t>A</a:t>
            </a:r>
            <a:r>
              <a:rPr sz="2600" spc="-5" dirty="0">
                <a:latin typeface="宋体"/>
                <a:cs typeface="宋体"/>
              </a:rPr>
              <a:t>的条件下，集合</a:t>
            </a:r>
            <a:r>
              <a:rPr sz="2600" dirty="0">
                <a:latin typeface="Constantia"/>
                <a:cs typeface="Constantia"/>
              </a:rPr>
              <a:t>D</a:t>
            </a:r>
            <a:r>
              <a:rPr sz="2600" spc="-5" dirty="0">
                <a:latin typeface="宋体"/>
                <a:cs typeface="宋体"/>
              </a:rPr>
              <a:t>的基尼指数</a:t>
            </a:r>
            <a:r>
              <a:rPr sz="2600" dirty="0">
                <a:latin typeface="宋体"/>
                <a:cs typeface="宋体"/>
              </a:rPr>
              <a:t>：</a:t>
            </a:r>
            <a:endParaRPr sz="2600">
              <a:latin typeface="宋体"/>
              <a:cs typeface="宋体"/>
            </a:endParaRPr>
          </a:p>
        </p:txBody>
      </p:sp>
      <p:sp>
        <p:nvSpPr>
          <p:cNvPr id="4" name="object 4"/>
          <p:cNvSpPr/>
          <p:nvPr/>
        </p:nvSpPr>
        <p:spPr>
          <a:xfrm>
            <a:off x="1691639" y="1948681"/>
            <a:ext cx="5007864" cy="35966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124455" y="3172454"/>
            <a:ext cx="4520184" cy="7193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979676" y="4036562"/>
            <a:ext cx="4750308" cy="245059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200"/>
            <a:ext cx="7886700" cy="1080039"/>
          </a:xfrm>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生</a:t>
            </a:r>
            <a:r>
              <a:rPr dirty="0">
                <a:latin typeface="微软雅黑"/>
                <a:cs typeface="微软雅黑"/>
              </a:rPr>
              <a:t>成</a:t>
            </a:r>
          </a:p>
        </p:txBody>
      </p:sp>
      <p:sp>
        <p:nvSpPr>
          <p:cNvPr id="3" name="object 3"/>
          <p:cNvSpPr txBox="1"/>
          <p:nvPr/>
        </p:nvSpPr>
        <p:spPr>
          <a:xfrm>
            <a:off x="402272" y="1343975"/>
            <a:ext cx="8225155" cy="4917244"/>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生成算</a:t>
            </a:r>
            <a:r>
              <a:rPr sz="2600" dirty="0">
                <a:latin typeface="宋体"/>
                <a:cs typeface="宋体"/>
              </a:rPr>
              <a:t>法</a:t>
            </a:r>
          </a:p>
          <a:p>
            <a:pPr marL="12700">
              <a:lnSpc>
                <a:spcPct val="100000"/>
              </a:lnSpc>
              <a:spcBef>
                <a:spcPts val="305"/>
              </a:spcBef>
            </a:pPr>
            <a:r>
              <a:rPr sz="2450" dirty="0">
                <a:solidFill>
                  <a:srgbClr val="33BC55"/>
                </a:solidFill>
                <a:latin typeface="Arial"/>
                <a:cs typeface="Arial"/>
              </a:rPr>
              <a:t></a:t>
            </a:r>
            <a:r>
              <a:rPr sz="2600" spc="-5" dirty="0">
                <a:latin typeface="宋体"/>
                <a:cs typeface="宋体"/>
              </a:rPr>
              <a:t>输入：训练数据集</a:t>
            </a:r>
            <a:r>
              <a:rPr sz="2600" dirty="0">
                <a:latin typeface="Constantia"/>
                <a:cs typeface="Constantia"/>
              </a:rPr>
              <a:t>D</a:t>
            </a:r>
            <a:r>
              <a:rPr sz="2600" spc="-5" dirty="0">
                <a:latin typeface="宋体"/>
                <a:cs typeface="宋体"/>
              </a:rPr>
              <a:t>，停止计算条</a:t>
            </a:r>
            <a:r>
              <a:rPr sz="2600" dirty="0">
                <a:latin typeface="宋体"/>
                <a:cs typeface="宋体"/>
              </a:rPr>
              <a:t>件</a:t>
            </a:r>
          </a:p>
          <a:p>
            <a:pPr marL="12700">
              <a:lnSpc>
                <a:spcPct val="100000"/>
              </a:lnSpc>
              <a:spcBef>
                <a:spcPts val="305"/>
              </a:spcBef>
            </a:pPr>
            <a:r>
              <a:rPr sz="2450" dirty="0">
                <a:solidFill>
                  <a:srgbClr val="33BC55"/>
                </a:solidFill>
                <a:latin typeface="Arial"/>
                <a:cs typeface="Arial"/>
              </a:rPr>
              <a:t></a:t>
            </a:r>
            <a:r>
              <a:rPr sz="2600" spc="-5" dirty="0">
                <a:latin typeface="宋体"/>
                <a:cs typeface="宋体"/>
              </a:rPr>
              <a:t>输出：</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决策</a:t>
            </a:r>
            <a:r>
              <a:rPr sz="2600" dirty="0">
                <a:latin typeface="宋体"/>
                <a:cs typeface="宋体"/>
              </a:rPr>
              <a:t>树</a:t>
            </a:r>
          </a:p>
          <a:p>
            <a:pPr marL="12700">
              <a:lnSpc>
                <a:spcPct val="100000"/>
              </a:lnSpc>
              <a:spcBef>
                <a:spcPts val="310"/>
              </a:spcBef>
            </a:pPr>
            <a:r>
              <a:rPr sz="2450" dirty="0">
                <a:solidFill>
                  <a:srgbClr val="33BC55"/>
                </a:solidFill>
                <a:latin typeface="Arial"/>
                <a:cs typeface="Arial"/>
              </a:rPr>
              <a:t></a:t>
            </a:r>
            <a:r>
              <a:rPr sz="2600" spc="-5" dirty="0" err="1">
                <a:latin typeface="宋体"/>
                <a:cs typeface="宋体"/>
              </a:rPr>
              <a:t>从根节点开始，</a:t>
            </a:r>
            <a:r>
              <a:rPr sz="2600" spc="-5" dirty="0" err="1" smtClean="0">
                <a:latin typeface="宋体"/>
                <a:cs typeface="宋体"/>
              </a:rPr>
              <a:t>递归对</a:t>
            </a:r>
            <a:r>
              <a:rPr lang="zh-CN" altLang="en-US" sz="2600" spc="-5" dirty="0" smtClean="0">
                <a:latin typeface="宋体"/>
                <a:cs typeface="宋体"/>
              </a:rPr>
              <a:t>每个</a:t>
            </a:r>
            <a:r>
              <a:rPr sz="2600" spc="-5" dirty="0" err="1" smtClean="0">
                <a:latin typeface="宋体"/>
                <a:cs typeface="宋体"/>
              </a:rPr>
              <a:t>结点操</a:t>
            </a:r>
            <a:r>
              <a:rPr sz="2600" dirty="0" err="1" smtClean="0">
                <a:latin typeface="宋体"/>
                <a:cs typeface="宋体"/>
              </a:rPr>
              <a:t>作</a:t>
            </a:r>
            <a:endParaRPr sz="2600" dirty="0">
              <a:latin typeface="宋体"/>
              <a:cs typeface="宋体"/>
            </a:endParaRPr>
          </a:p>
          <a:p>
            <a:pPr marL="287020" marR="84455" indent="-274320">
              <a:lnSpc>
                <a:spcPts val="2810"/>
              </a:lnSpc>
              <a:spcBef>
                <a:spcPts val="650"/>
              </a:spcBef>
            </a:pPr>
            <a:r>
              <a:rPr sz="2450" dirty="0">
                <a:solidFill>
                  <a:srgbClr val="33BC55"/>
                </a:solidFill>
                <a:latin typeface="Arial"/>
                <a:cs typeface="Arial"/>
              </a:rPr>
              <a:t></a:t>
            </a:r>
            <a:r>
              <a:rPr sz="2600" spc="-10" dirty="0">
                <a:latin typeface="Constantia"/>
                <a:cs typeface="Constantia"/>
              </a:rPr>
              <a:t>1</a:t>
            </a:r>
            <a:r>
              <a:rPr sz="2600" spc="-5" dirty="0">
                <a:latin typeface="宋体"/>
                <a:cs typeface="宋体"/>
              </a:rPr>
              <a:t>、设结点数据集为</a:t>
            </a:r>
            <a:r>
              <a:rPr sz="2600" dirty="0">
                <a:latin typeface="Constantia"/>
                <a:cs typeface="Constantia"/>
              </a:rPr>
              <a:t>D</a:t>
            </a:r>
            <a:r>
              <a:rPr sz="2600" spc="-5" dirty="0">
                <a:latin typeface="宋体"/>
                <a:cs typeface="宋体"/>
              </a:rPr>
              <a:t>，对每个特征</a:t>
            </a:r>
            <a:r>
              <a:rPr sz="2600" spc="-5" dirty="0">
                <a:latin typeface="Constantia"/>
                <a:cs typeface="Constantia"/>
              </a:rPr>
              <a:t>A</a:t>
            </a:r>
            <a:r>
              <a:rPr sz="2600" spc="-5" dirty="0">
                <a:latin typeface="宋体"/>
                <a:cs typeface="宋体"/>
              </a:rPr>
              <a:t>，对其每个值</a:t>
            </a:r>
            <a:r>
              <a:rPr sz="2600" spc="-15" dirty="0">
                <a:latin typeface="Constantia"/>
                <a:cs typeface="Constantia"/>
              </a:rPr>
              <a:t>a</a:t>
            </a:r>
            <a:r>
              <a:rPr sz="2600" dirty="0">
                <a:latin typeface="宋体"/>
                <a:cs typeface="宋体"/>
              </a:rPr>
              <a:t>， </a:t>
            </a:r>
            <a:r>
              <a:rPr sz="2600" spc="-5" dirty="0">
                <a:latin typeface="宋体"/>
                <a:cs typeface="宋体"/>
              </a:rPr>
              <a:t>根据样本点对</a:t>
            </a:r>
            <a:r>
              <a:rPr sz="2600" spc="-5" dirty="0">
                <a:latin typeface="Constantia"/>
                <a:cs typeface="Constantia"/>
              </a:rPr>
              <a:t>A=</a:t>
            </a:r>
            <a:r>
              <a:rPr sz="2600" spc="-15" dirty="0">
                <a:latin typeface="Constantia"/>
                <a:cs typeface="Constantia"/>
              </a:rPr>
              <a:t>a</a:t>
            </a:r>
            <a:r>
              <a:rPr sz="2600" spc="-5" dirty="0">
                <a:latin typeface="宋体"/>
                <a:cs typeface="宋体"/>
              </a:rPr>
              <a:t>的测试为是或否，将</a:t>
            </a:r>
            <a:r>
              <a:rPr sz="2600" dirty="0">
                <a:latin typeface="Constantia"/>
                <a:cs typeface="Constantia"/>
              </a:rPr>
              <a:t>D</a:t>
            </a:r>
            <a:r>
              <a:rPr sz="2600" spc="-5" dirty="0">
                <a:latin typeface="宋体"/>
                <a:cs typeface="宋体"/>
              </a:rPr>
              <a:t>分为</a:t>
            </a:r>
            <a:r>
              <a:rPr sz="2600" dirty="0">
                <a:latin typeface="Constantia"/>
                <a:cs typeface="Constantia"/>
              </a:rPr>
              <a:t>D</a:t>
            </a:r>
            <a:r>
              <a:rPr sz="2600" spc="-10" dirty="0">
                <a:latin typeface="Constantia"/>
                <a:cs typeface="Constantia"/>
              </a:rPr>
              <a:t>1</a:t>
            </a:r>
            <a:r>
              <a:rPr sz="2600" spc="-5" dirty="0">
                <a:latin typeface="宋体"/>
                <a:cs typeface="宋体"/>
              </a:rPr>
              <a:t>，</a:t>
            </a:r>
            <a:r>
              <a:rPr sz="2600" dirty="0">
                <a:latin typeface="Constantia"/>
                <a:cs typeface="Constantia"/>
              </a:rPr>
              <a:t>D</a:t>
            </a:r>
            <a:r>
              <a:rPr sz="2600" spc="-5" dirty="0">
                <a:latin typeface="Constantia"/>
                <a:cs typeface="Constantia"/>
              </a:rPr>
              <a:t>2</a:t>
            </a:r>
            <a:r>
              <a:rPr sz="2600" dirty="0">
                <a:latin typeface="宋体"/>
                <a:cs typeface="宋体"/>
              </a:rPr>
              <a:t>， </a:t>
            </a:r>
            <a:r>
              <a:rPr sz="2600" spc="-5" dirty="0">
                <a:latin typeface="宋体"/>
                <a:cs typeface="宋体"/>
              </a:rPr>
              <a:t>计算</a:t>
            </a:r>
            <a:r>
              <a:rPr sz="2600" spc="-5" dirty="0">
                <a:latin typeface="Constantia"/>
                <a:cs typeface="Constantia"/>
              </a:rPr>
              <a:t>A=</a:t>
            </a:r>
            <a:r>
              <a:rPr sz="2600" spc="-15" dirty="0">
                <a:latin typeface="Constantia"/>
                <a:cs typeface="Constantia"/>
              </a:rPr>
              <a:t>a</a:t>
            </a:r>
            <a:r>
              <a:rPr sz="2600" spc="-5" dirty="0">
                <a:latin typeface="宋体"/>
                <a:cs typeface="宋体"/>
              </a:rPr>
              <a:t>的基尼指</a:t>
            </a:r>
            <a:r>
              <a:rPr sz="2600" dirty="0">
                <a:latin typeface="宋体"/>
                <a:cs typeface="宋体"/>
              </a:rPr>
              <a:t>数</a:t>
            </a:r>
          </a:p>
          <a:p>
            <a:pPr marL="287020" marR="5080" indent="-274320" algn="just">
              <a:lnSpc>
                <a:spcPct val="90000"/>
              </a:lnSpc>
              <a:spcBef>
                <a:spcPts val="575"/>
              </a:spcBef>
            </a:pPr>
            <a:r>
              <a:rPr sz="2450" dirty="0">
                <a:solidFill>
                  <a:srgbClr val="33BC55"/>
                </a:solidFill>
                <a:latin typeface="Arial"/>
                <a:cs typeface="Arial"/>
              </a:rPr>
              <a:t></a:t>
            </a:r>
            <a:r>
              <a:rPr sz="2600" spc="-5" dirty="0">
                <a:latin typeface="Constantia"/>
                <a:cs typeface="Constantia"/>
              </a:rPr>
              <a:t>2</a:t>
            </a:r>
            <a:r>
              <a:rPr sz="2600" spc="-5" dirty="0">
                <a:latin typeface="宋体"/>
                <a:cs typeface="宋体"/>
              </a:rPr>
              <a:t>、在所有的特征</a:t>
            </a:r>
            <a:r>
              <a:rPr sz="2600" spc="-5" dirty="0">
                <a:latin typeface="Constantia"/>
                <a:cs typeface="Constantia"/>
              </a:rPr>
              <a:t>A</a:t>
            </a:r>
            <a:r>
              <a:rPr sz="2600" spc="-5" dirty="0">
                <a:latin typeface="宋体"/>
                <a:cs typeface="宋体"/>
              </a:rPr>
              <a:t>以及所有可能的切分点</a:t>
            </a:r>
            <a:r>
              <a:rPr sz="2600" spc="-15" dirty="0">
                <a:latin typeface="Constantia"/>
                <a:cs typeface="Constantia"/>
              </a:rPr>
              <a:t>a</a:t>
            </a:r>
            <a:r>
              <a:rPr sz="2600" spc="-5" dirty="0">
                <a:latin typeface="宋体"/>
                <a:cs typeface="宋体"/>
              </a:rPr>
              <a:t>中，选择</a:t>
            </a:r>
            <a:r>
              <a:rPr sz="2600" dirty="0">
                <a:latin typeface="宋体"/>
                <a:cs typeface="宋体"/>
              </a:rPr>
              <a:t>基 </a:t>
            </a:r>
            <a:r>
              <a:rPr sz="2600" spc="-5" dirty="0">
                <a:latin typeface="宋体"/>
                <a:cs typeface="宋体"/>
              </a:rPr>
              <a:t>尼指数最小的特征和切分点，将数据集分配到两个子</a:t>
            </a:r>
            <a:r>
              <a:rPr sz="2600" dirty="0">
                <a:latin typeface="宋体"/>
                <a:cs typeface="宋体"/>
              </a:rPr>
              <a:t>结 </a:t>
            </a:r>
            <a:r>
              <a:rPr sz="2600" spc="-5" dirty="0">
                <a:latin typeface="宋体"/>
                <a:cs typeface="宋体"/>
              </a:rPr>
              <a:t>点中</a:t>
            </a:r>
            <a:r>
              <a:rPr sz="2600" dirty="0">
                <a:latin typeface="宋体"/>
                <a:cs typeface="宋体"/>
              </a:rPr>
              <a:t>。</a:t>
            </a:r>
          </a:p>
          <a:p>
            <a:pPr marL="12700">
              <a:lnSpc>
                <a:spcPct val="100000"/>
              </a:lnSpc>
              <a:spcBef>
                <a:spcPts val="300"/>
              </a:spcBef>
            </a:pPr>
            <a:r>
              <a:rPr sz="2450" dirty="0">
                <a:solidFill>
                  <a:srgbClr val="33BC55"/>
                </a:solidFill>
                <a:latin typeface="Arial"/>
                <a:cs typeface="Arial"/>
              </a:rPr>
              <a:t></a:t>
            </a:r>
            <a:r>
              <a:rPr sz="2600" spc="-20" dirty="0">
                <a:latin typeface="Constantia"/>
                <a:cs typeface="Constantia"/>
              </a:rPr>
              <a:t>3</a:t>
            </a:r>
            <a:r>
              <a:rPr sz="2600" spc="-5" dirty="0">
                <a:latin typeface="宋体"/>
                <a:cs typeface="宋体"/>
              </a:rPr>
              <a:t>、对两个子结点递归调用</a:t>
            </a:r>
            <a:r>
              <a:rPr sz="2600" spc="-10" dirty="0">
                <a:latin typeface="Constantia"/>
                <a:cs typeface="Constantia"/>
              </a:rPr>
              <a:t>1</a:t>
            </a:r>
            <a:r>
              <a:rPr sz="2600" spc="-5" dirty="0">
                <a:latin typeface="宋体"/>
                <a:cs typeface="宋体"/>
              </a:rPr>
              <a:t>，</a:t>
            </a:r>
            <a:r>
              <a:rPr sz="2600" spc="-5" dirty="0">
                <a:latin typeface="Constantia"/>
                <a:cs typeface="Constantia"/>
              </a:rPr>
              <a:t>2</a:t>
            </a:r>
            <a:r>
              <a:rPr sz="2600" spc="-5" dirty="0">
                <a:latin typeface="宋体"/>
                <a:cs typeface="宋体"/>
              </a:rPr>
              <a:t>步</a:t>
            </a:r>
            <a:r>
              <a:rPr sz="2600" dirty="0">
                <a:latin typeface="宋体"/>
                <a:cs typeface="宋体"/>
              </a:rPr>
              <a:t>骤</a:t>
            </a:r>
          </a:p>
          <a:p>
            <a:pPr marL="12700">
              <a:lnSpc>
                <a:spcPct val="100000"/>
              </a:lnSpc>
              <a:spcBef>
                <a:spcPts val="305"/>
              </a:spcBef>
            </a:pPr>
            <a:r>
              <a:rPr sz="2450" dirty="0">
                <a:solidFill>
                  <a:srgbClr val="33BC55"/>
                </a:solidFill>
                <a:latin typeface="Arial"/>
                <a:cs typeface="Arial"/>
              </a:rPr>
              <a:t></a:t>
            </a:r>
            <a:r>
              <a:rPr sz="2600" spc="-5" dirty="0">
                <a:latin typeface="Constantia"/>
                <a:cs typeface="Constantia"/>
              </a:rPr>
              <a:t>4</a:t>
            </a:r>
            <a:r>
              <a:rPr sz="2600" spc="-5" dirty="0">
                <a:latin typeface="宋体"/>
                <a:cs typeface="宋体"/>
              </a:rPr>
              <a:t>、生成</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dirty="0">
                <a:latin typeface="宋体"/>
                <a:cs typeface="宋体"/>
              </a:rPr>
              <a:t>树</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剪</a:t>
            </a:r>
            <a:r>
              <a:rPr dirty="0">
                <a:latin typeface="微软雅黑"/>
                <a:cs typeface="微软雅黑"/>
              </a:rPr>
              <a:t>枝</a:t>
            </a:r>
          </a:p>
        </p:txBody>
      </p:sp>
      <p:sp>
        <p:nvSpPr>
          <p:cNvPr id="3" name="object 3"/>
          <p:cNvSpPr txBox="1">
            <a:spLocks noGrp="1"/>
          </p:cNvSpPr>
          <p:nvPr>
            <p:ph idx="1"/>
          </p:nvPr>
        </p:nvSpPr>
        <p:spPr>
          <a:xfrm>
            <a:off x="628650" y="1469905"/>
            <a:ext cx="7886700" cy="2385268"/>
          </a:xfrm>
          <a:prstGeom prst="rect">
            <a:avLst/>
          </a:prstGeom>
        </p:spPr>
        <p:txBody>
          <a:bodyPr vert="horz" wrap="square" lIns="0" tIns="0" rIns="0" bIns="0" rtlCol="0">
            <a:spAutoFit/>
          </a:bodyPr>
          <a:lstStyle/>
          <a:p>
            <a:pPr marL="154940">
              <a:lnSpc>
                <a:spcPct val="100000"/>
              </a:lnSpc>
            </a:pPr>
            <a:r>
              <a:rPr sz="2450" dirty="0">
                <a:solidFill>
                  <a:srgbClr val="33BC55"/>
                </a:solidFill>
                <a:latin typeface="Arial"/>
                <a:cs typeface="Arial"/>
              </a:rPr>
              <a:t></a:t>
            </a:r>
            <a:r>
              <a:rPr spc="-5" dirty="0"/>
              <a:t>CA</a:t>
            </a:r>
            <a:r>
              <a:rPr spc="-85" dirty="0"/>
              <a:t>R</a:t>
            </a:r>
            <a:r>
              <a:rPr spc="-5" dirty="0"/>
              <a:t>T</a:t>
            </a:r>
            <a:r>
              <a:rPr spc="-5" dirty="0">
                <a:latin typeface="宋体"/>
                <a:cs typeface="宋体"/>
              </a:rPr>
              <a:t>剪</a:t>
            </a:r>
            <a:r>
              <a:rPr dirty="0">
                <a:latin typeface="宋体"/>
                <a:cs typeface="宋体"/>
              </a:rPr>
              <a:t>枝</a:t>
            </a:r>
            <a:endParaRPr sz="2450" dirty="0">
              <a:latin typeface="宋体"/>
              <a:cs typeface="宋体"/>
            </a:endParaRPr>
          </a:p>
          <a:p>
            <a:pPr marL="154940">
              <a:lnSpc>
                <a:spcPct val="100000"/>
              </a:lnSpc>
              <a:spcBef>
                <a:spcPts val="625"/>
              </a:spcBef>
            </a:pPr>
            <a:r>
              <a:rPr sz="2450" dirty="0">
                <a:solidFill>
                  <a:srgbClr val="33BC55"/>
                </a:solidFill>
                <a:latin typeface="Arial"/>
                <a:cs typeface="Arial"/>
              </a:rPr>
              <a:t></a:t>
            </a:r>
            <a:r>
              <a:rPr spc="-5" dirty="0">
                <a:latin typeface="宋体"/>
                <a:cs typeface="宋体"/>
              </a:rPr>
              <a:t>两</a:t>
            </a:r>
            <a:r>
              <a:rPr dirty="0">
                <a:latin typeface="宋体"/>
                <a:cs typeface="宋体"/>
              </a:rPr>
              <a:t>步</a:t>
            </a:r>
            <a:endParaRPr sz="2450" dirty="0">
              <a:latin typeface="宋体"/>
              <a:cs typeface="宋体"/>
            </a:endParaRPr>
          </a:p>
          <a:p>
            <a:pPr marL="429259" marR="11430" indent="-274320">
              <a:lnSpc>
                <a:spcPct val="100000"/>
              </a:lnSpc>
              <a:spcBef>
                <a:spcPts val="615"/>
              </a:spcBef>
            </a:pPr>
            <a:r>
              <a:rPr sz="2450" dirty="0">
                <a:solidFill>
                  <a:srgbClr val="33BC55"/>
                </a:solidFill>
                <a:latin typeface="Arial"/>
                <a:cs typeface="Arial"/>
              </a:rPr>
              <a:t></a:t>
            </a:r>
            <a:r>
              <a:rPr spc="-10" dirty="0"/>
              <a:t>1</a:t>
            </a:r>
            <a:r>
              <a:rPr spc="-5" dirty="0">
                <a:latin typeface="宋体"/>
                <a:cs typeface="宋体"/>
              </a:rPr>
              <a:t>、从生成算法产生的决策树</a:t>
            </a:r>
            <a:r>
              <a:rPr spc="-5" dirty="0"/>
              <a:t>T0</a:t>
            </a:r>
            <a:r>
              <a:rPr spc="-5" dirty="0">
                <a:latin typeface="宋体"/>
                <a:cs typeface="宋体"/>
              </a:rPr>
              <a:t>底端开始不断剪枝，</a:t>
            </a:r>
            <a:r>
              <a:rPr dirty="0" smtClean="0">
                <a:latin typeface="宋体"/>
                <a:cs typeface="宋体"/>
              </a:rPr>
              <a:t>直</a:t>
            </a:r>
            <a:r>
              <a:rPr spc="-5" dirty="0" smtClean="0">
                <a:latin typeface="宋体"/>
                <a:cs typeface="宋体"/>
              </a:rPr>
              <a:t>到</a:t>
            </a:r>
            <a:r>
              <a:rPr spc="-5" dirty="0"/>
              <a:t>T0</a:t>
            </a:r>
            <a:r>
              <a:rPr spc="-5" dirty="0">
                <a:latin typeface="宋体"/>
                <a:cs typeface="宋体"/>
              </a:rPr>
              <a:t>的根结点，形成子树序列</a:t>
            </a:r>
            <a:r>
              <a:rPr spc="-10" dirty="0"/>
              <a:t>{</a:t>
            </a:r>
            <a:r>
              <a:rPr spc="-5" dirty="0"/>
              <a:t>T0</a:t>
            </a:r>
            <a:r>
              <a:rPr spc="-10" dirty="0"/>
              <a:t>,</a:t>
            </a:r>
            <a:r>
              <a:rPr spc="-5" dirty="0"/>
              <a:t>T</a:t>
            </a:r>
            <a:r>
              <a:rPr spc="-10" dirty="0"/>
              <a:t>1..</a:t>
            </a:r>
            <a:r>
              <a:rPr spc="-5" dirty="0"/>
              <a:t>Tn</a:t>
            </a:r>
            <a:r>
              <a:rPr spc="-10" dirty="0"/>
              <a:t>},</a:t>
            </a:r>
            <a:endParaRPr sz="2450" dirty="0">
              <a:latin typeface="宋体"/>
              <a:cs typeface="宋体"/>
            </a:endParaRPr>
          </a:p>
          <a:p>
            <a:pPr marL="429259" marR="5080" indent="-274320">
              <a:lnSpc>
                <a:spcPct val="100000"/>
              </a:lnSpc>
              <a:spcBef>
                <a:spcPts val="620"/>
              </a:spcBef>
            </a:pPr>
            <a:r>
              <a:rPr sz="2450" dirty="0">
                <a:solidFill>
                  <a:srgbClr val="33BC55"/>
                </a:solidFill>
                <a:latin typeface="Arial"/>
                <a:cs typeface="Arial"/>
              </a:rPr>
              <a:t></a:t>
            </a:r>
            <a:r>
              <a:rPr spc="-5" dirty="0"/>
              <a:t>2</a:t>
            </a:r>
            <a:r>
              <a:rPr spc="-5" dirty="0">
                <a:latin typeface="宋体"/>
                <a:cs typeface="宋体"/>
              </a:rPr>
              <a:t>、通过交叉验证法在独立的验证数据集上对子树序</a:t>
            </a:r>
            <a:r>
              <a:rPr dirty="0">
                <a:latin typeface="宋体"/>
                <a:cs typeface="宋体"/>
              </a:rPr>
              <a:t>列 </a:t>
            </a:r>
            <a:r>
              <a:rPr spc="-5" dirty="0">
                <a:latin typeface="宋体"/>
                <a:cs typeface="宋体"/>
              </a:rPr>
              <a:t>进行测试，从中选择最优子</a:t>
            </a:r>
            <a:r>
              <a:rPr dirty="0">
                <a:latin typeface="宋体"/>
                <a:cs typeface="宋体"/>
              </a:rPr>
              <a:t>树</a:t>
            </a:r>
            <a:endParaRPr sz="2450" dirty="0">
              <a:latin typeface="宋体"/>
              <a:cs typeface="宋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决策树和归纳算</a:t>
            </a:r>
            <a:r>
              <a:rPr dirty="0">
                <a:latin typeface="微软雅黑"/>
                <a:cs typeface="微软雅黑"/>
              </a:rPr>
              <a:t>法</a:t>
            </a:r>
          </a:p>
        </p:txBody>
      </p:sp>
      <p:sp>
        <p:nvSpPr>
          <p:cNvPr id="3" name="object 3"/>
          <p:cNvSpPr txBox="1">
            <a:spLocks noGrp="1"/>
          </p:cNvSpPr>
          <p:nvPr>
            <p:ph idx="1"/>
          </p:nvPr>
        </p:nvSpPr>
        <p:spPr>
          <a:xfrm>
            <a:off x="628650" y="1469905"/>
            <a:ext cx="7886700" cy="2103627"/>
          </a:xfrm>
          <a:prstGeom prst="rect">
            <a:avLst/>
          </a:prstGeom>
        </p:spPr>
        <p:txBody>
          <a:bodyPr vert="horz" wrap="square" lIns="0" tIns="86842" rIns="0" bIns="0" rtlCol="0">
            <a:spAutoFit/>
          </a:bodyPr>
          <a:lstStyle/>
          <a:p>
            <a:pPr marL="226695">
              <a:lnSpc>
                <a:spcPct val="100000"/>
              </a:lnSpc>
            </a:pPr>
            <a:r>
              <a:rPr sz="2450" dirty="0">
                <a:solidFill>
                  <a:srgbClr val="33BC55"/>
                </a:solidFill>
                <a:latin typeface="Arial"/>
                <a:cs typeface="Arial"/>
              </a:rPr>
              <a:t></a:t>
            </a:r>
            <a:r>
              <a:rPr spc="-5" dirty="0">
                <a:latin typeface="宋体"/>
                <a:cs typeface="宋体"/>
              </a:rPr>
              <a:t>归纳学习由于依赖于检验数据，因此又称为检验学习</a:t>
            </a:r>
            <a:r>
              <a:rPr dirty="0">
                <a:latin typeface="宋体"/>
                <a:cs typeface="宋体"/>
              </a:rPr>
              <a:t>。</a:t>
            </a:r>
            <a:endParaRPr sz="2450" dirty="0">
              <a:latin typeface="宋体"/>
              <a:cs typeface="宋体"/>
            </a:endParaRPr>
          </a:p>
          <a:p>
            <a:pPr marL="226695">
              <a:lnSpc>
                <a:spcPct val="100000"/>
              </a:lnSpc>
              <a:spcBef>
                <a:spcPts val="620"/>
              </a:spcBef>
            </a:pPr>
            <a:r>
              <a:rPr sz="2450" dirty="0">
                <a:solidFill>
                  <a:srgbClr val="33BC55"/>
                </a:solidFill>
                <a:latin typeface="Arial"/>
                <a:cs typeface="Arial"/>
              </a:rPr>
              <a:t></a:t>
            </a:r>
            <a:r>
              <a:rPr spc="-5" dirty="0">
                <a:latin typeface="宋体"/>
                <a:cs typeface="宋体"/>
              </a:rPr>
              <a:t>归纳学习存在一个基本的假设</a:t>
            </a:r>
            <a:r>
              <a:rPr dirty="0">
                <a:latin typeface="宋体"/>
                <a:cs typeface="宋体"/>
              </a:rPr>
              <a:t>：</a:t>
            </a:r>
            <a:endParaRPr sz="2450" dirty="0">
              <a:latin typeface="宋体"/>
              <a:cs typeface="宋体"/>
            </a:endParaRPr>
          </a:p>
          <a:p>
            <a:pPr marL="866775" marR="5080" indent="-247015">
              <a:lnSpc>
                <a:spcPct val="100000"/>
              </a:lnSpc>
              <a:spcBef>
                <a:spcPts val="585"/>
              </a:spcBef>
            </a:pPr>
            <a:r>
              <a:rPr sz="2050" spc="-25" dirty="0">
                <a:solidFill>
                  <a:srgbClr val="50742E"/>
                </a:solidFill>
                <a:latin typeface="Arial"/>
                <a:cs typeface="Arial"/>
              </a:rPr>
              <a:t></a:t>
            </a:r>
            <a:r>
              <a:rPr sz="2400" spc="-25" dirty="0" err="1" smtClean="0">
                <a:latin typeface="宋体"/>
                <a:cs typeface="宋体"/>
              </a:rPr>
              <a:t>任一假设如果能够在足够大的训练样本集中很好的逼近目标函数</a:t>
            </a:r>
            <a:r>
              <a:rPr sz="2400" spc="-25" dirty="0" err="1">
                <a:latin typeface="宋体"/>
                <a:cs typeface="宋体"/>
              </a:rPr>
              <a:t>，则它也能在未见样本中很好地逼近目标函数</a:t>
            </a:r>
            <a:r>
              <a:rPr sz="2400" spc="-25" dirty="0">
                <a:latin typeface="宋体"/>
                <a:cs typeface="宋体"/>
              </a:rPr>
              <a:t>。 该假定是归纳学习的有效性的前提条件。</a:t>
            </a:r>
            <a:endParaRPr sz="2400" dirty="0">
              <a:latin typeface="宋体"/>
              <a:cs typeface="宋体"/>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剪</a:t>
            </a:r>
            <a:r>
              <a:rPr dirty="0">
                <a:latin typeface="微软雅黑"/>
                <a:cs typeface="微软雅黑"/>
              </a:rPr>
              <a:t>枝</a:t>
            </a:r>
          </a:p>
        </p:txBody>
      </p:sp>
      <p:sp>
        <p:nvSpPr>
          <p:cNvPr id="3" name="object 3"/>
          <p:cNvSpPr txBox="1"/>
          <p:nvPr/>
        </p:nvSpPr>
        <p:spPr>
          <a:xfrm>
            <a:off x="402272" y="1557341"/>
            <a:ext cx="8184515" cy="3939540"/>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剪</a:t>
            </a:r>
            <a:r>
              <a:rPr sz="2600" dirty="0">
                <a:latin typeface="宋体"/>
                <a:cs typeface="宋体"/>
              </a:rPr>
              <a:t>枝</a:t>
            </a: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1</a:t>
            </a:r>
            <a:r>
              <a:rPr sz="2600" spc="-5" dirty="0">
                <a:latin typeface="宋体"/>
                <a:cs typeface="宋体"/>
              </a:rPr>
              <a:t>、剪枝，形成子树序</a:t>
            </a:r>
            <a:r>
              <a:rPr sz="2600" dirty="0">
                <a:latin typeface="宋体"/>
                <a:cs typeface="宋体"/>
              </a:rPr>
              <a:t>列</a:t>
            </a:r>
          </a:p>
          <a:p>
            <a:pPr marL="12700">
              <a:lnSpc>
                <a:spcPct val="100000"/>
              </a:lnSpc>
              <a:spcBef>
                <a:spcPts val="625"/>
              </a:spcBef>
            </a:pPr>
            <a:r>
              <a:rPr sz="2450" dirty="0">
                <a:solidFill>
                  <a:srgbClr val="33BC55"/>
                </a:solidFill>
                <a:latin typeface="Arial"/>
                <a:cs typeface="Arial"/>
              </a:rPr>
              <a:t></a:t>
            </a:r>
            <a:r>
              <a:rPr sz="2600" spc="-5" dirty="0">
                <a:latin typeface="宋体"/>
                <a:cs typeface="宋体"/>
              </a:rPr>
              <a:t>剪枝过程中，计算子树的损失函数</a:t>
            </a:r>
            <a:r>
              <a:rPr sz="2600" dirty="0">
                <a:latin typeface="宋体"/>
                <a:cs typeface="宋体"/>
              </a:rPr>
              <a:t>：</a:t>
            </a:r>
          </a:p>
          <a:p>
            <a:pPr>
              <a:lnSpc>
                <a:spcPct val="100000"/>
              </a:lnSpc>
              <a:spcBef>
                <a:spcPts val="5"/>
              </a:spcBef>
            </a:pPr>
            <a:endParaRPr sz="950" dirty="0">
              <a:latin typeface="Times New Roman"/>
              <a:cs typeface="Times New Roman"/>
            </a:endParaRPr>
          </a:p>
          <a:p>
            <a:pPr marL="2440940">
              <a:lnSpc>
                <a:spcPts val="1000"/>
              </a:lnSpc>
            </a:pPr>
            <a:endParaRPr sz="950" dirty="0">
              <a:latin typeface="Times New Roman"/>
              <a:cs typeface="Times New Roman"/>
            </a:endParaRPr>
          </a:p>
          <a:p>
            <a:pPr marL="12700">
              <a:lnSpc>
                <a:spcPct val="100000"/>
              </a:lnSpc>
              <a:spcBef>
                <a:spcPts val="430"/>
              </a:spcBef>
            </a:pPr>
            <a:r>
              <a:rPr sz="2450" dirty="0">
                <a:solidFill>
                  <a:srgbClr val="33BC55"/>
                </a:solidFill>
                <a:latin typeface="Arial"/>
                <a:cs typeface="Arial"/>
              </a:rPr>
              <a:t></a:t>
            </a:r>
            <a:r>
              <a:rPr sz="2450" spc="-30" dirty="0">
                <a:solidFill>
                  <a:srgbClr val="33BC55"/>
                </a:solidFill>
                <a:latin typeface="Arial"/>
                <a:cs typeface="Arial"/>
              </a:rPr>
              <a:t> </a:t>
            </a:r>
            <a:endParaRPr lang="en-US" sz="2450" spc="-30" dirty="0" smtClean="0">
              <a:solidFill>
                <a:srgbClr val="33BC55"/>
              </a:solidFill>
              <a:latin typeface="Arial"/>
              <a:cs typeface="Arial"/>
            </a:endParaRPr>
          </a:p>
          <a:p>
            <a:pPr marL="12700">
              <a:lnSpc>
                <a:spcPct val="100000"/>
              </a:lnSpc>
              <a:spcBef>
                <a:spcPts val="430"/>
              </a:spcBef>
            </a:pPr>
            <a:r>
              <a:rPr lang="en-US" sz="2600" spc="-5" dirty="0" smtClean="0">
                <a:latin typeface="宋体"/>
                <a:cs typeface="宋体"/>
              </a:rPr>
              <a:t>  </a:t>
            </a:r>
            <a:r>
              <a:rPr sz="2600" spc="-5" dirty="0" err="1" smtClean="0">
                <a:latin typeface="宋体"/>
                <a:cs typeface="宋体"/>
              </a:rPr>
              <a:t>对固定的</a:t>
            </a:r>
            <a:r>
              <a:rPr sz="2600" spc="-15" dirty="0" err="1">
                <a:latin typeface="Constantia"/>
                <a:cs typeface="Constantia"/>
              </a:rPr>
              <a:t>a</a:t>
            </a:r>
            <a:r>
              <a:rPr sz="2600" spc="-5" dirty="0" err="1">
                <a:latin typeface="宋体"/>
                <a:cs typeface="宋体"/>
              </a:rPr>
              <a:t>一定存在损失函数最小的子树，表示为</a:t>
            </a:r>
            <a:r>
              <a:rPr sz="2600" spc="-185" dirty="0" err="1">
                <a:latin typeface="Constantia"/>
                <a:cs typeface="Constantia"/>
              </a:rPr>
              <a:t>T</a:t>
            </a:r>
            <a:r>
              <a:rPr sz="2600" spc="-15" dirty="0" err="1">
                <a:latin typeface="Constantia"/>
                <a:cs typeface="Constantia"/>
              </a:rPr>
              <a:t>a</a:t>
            </a:r>
            <a:r>
              <a:rPr sz="2600" dirty="0">
                <a:latin typeface="宋体"/>
                <a:cs typeface="宋体"/>
              </a:rPr>
              <a:t>，</a:t>
            </a: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当</a:t>
            </a:r>
            <a:r>
              <a:rPr sz="2600" spc="-15" dirty="0">
                <a:latin typeface="Constantia"/>
                <a:cs typeface="Constantia"/>
              </a:rPr>
              <a:t>a</a:t>
            </a:r>
            <a:r>
              <a:rPr sz="2600" spc="-5" dirty="0">
                <a:latin typeface="宋体"/>
                <a:cs typeface="宋体"/>
              </a:rPr>
              <a:t>变大时，最优子树</a:t>
            </a:r>
            <a:r>
              <a:rPr sz="2600" spc="-185" dirty="0">
                <a:latin typeface="Constantia"/>
                <a:cs typeface="Constantia"/>
              </a:rPr>
              <a:t>T</a:t>
            </a:r>
            <a:r>
              <a:rPr sz="2600" spc="-15" dirty="0">
                <a:latin typeface="Constantia"/>
                <a:cs typeface="Constantia"/>
              </a:rPr>
              <a:t>a</a:t>
            </a:r>
            <a:r>
              <a:rPr sz="2600" spc="-5" dirty="0">
                <a:latin typeface="宋体"/>
                <a:cs typeface="宋体"/>
              </a:rPr>
              <a:t>偏小</a:t>
            </a:r>
            <a:r>
              <a:rPr sz="2600" dirty="0">
                <a:latin typeface="宋体"/>
                <a:cs typeface="宋体"/>
              </a:rPr>
              <a:t>，</a:t>
            </a:r>
          </a:p>
          <a:p>
            <a:pPr marL="12700">
              <a:lnSpc>
                <a:spcPct val="100000"/>
              </a:lnSpc>
              <a:spcBef>
                <a:spcPts val="620"/>
              </a:spcBef>
            </a:pPr>
            <a:r>
              <a:rPr sz="2450" dirty="0">
                <a:solidFill>
                  <a:srgbClr val="33BC55"/>
                </a:solidFill>
                <a:latin typeface="Arial"/>
                <a:cs typeface="Arial"/>
              </a:rPr>
              <a:t></a:t>
            </a:r>
            <a:r>
              <a:rPr sz="2450" spc="-30" dirty="0">
                <a:solidFill>
                  <a:srgbClr val="33BC55"/>
                </a:solidFill>
                <a:latin typeface="Arial"/>
                <a:cs typeface="Arial"/>
              </a:rPr>
              <a:t> </a:t>
            </a:r>
            <a:r>
              <a:rPr sz="2600" spc="-15" dirty="0">
                <a:latin typeface="Constantia"/>
                <a:cs typeface="Constantia"/>
              </a:rPr>
              <a:t>a</a:t>
            </a:r>
            <a:r>
              <a:rPr sz="2600" spc="-5" dirty="0">
                <a:latin typeface="Constantia"/>
                <a:cs typeface="Constantia"/>
              </a:rPr>
              <a:t>=0</a:t>
            </a:r>
            <a:r>
              <a:rPr sz="2600" spc="-5" dirty="0">
                <a:latin typeface="宋体"/>
                <a:cs typeface="宋体"/>
              </a:rPr>
              <a:t>时，整体树最优，</a:t>
            </a:r>
            <a:r>
              <a:rPr sz="2600" spc="-15" dirty="0">
                <a:latin typeface="Constantia"/>
                <a:cs typeface="Constantia"/>
              </a:rPr>
              <a:t>a</a:t>
            </a:r>
            <a:r>
              <a:rPr sz="2600" spc="-5" dirty="0">
                <a:latin typeface="宋体"/>
                <a:cs typeface="宋体"/>
              </a:rPr>
              <a:t>趋近无穷大，单结点最</a:t>
            </a:r>
            <a:r>
              <a:rPr sz="2600" dirty="0">
                <a:latin typeface="宋体"/>
                <a:cs typeface="宋体"/>
              </a:rPr>
              <a:t>优</a:t>
            </a: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将</a:t>
            </a:r>
            <a:r>
              <a:rPr sz="2600" spc="-15" dirty="0">
                <a:latin typeface="Constantia"/>
                <a:cs typeface="Constantia"/>
              </a:rPr>
              <a:t>a</a:t>
            </a:r>
            <a:r>
              <a:rPr sz="2600" spc="-5" dirty="0">
                <a:latin typeface="宋体"/>
                <a:cs typeface="宋体"/>
              </a:rPr>
              <a:t>从小增大，</a:t>
            </a:r>
            <a:r>
              <a:rPr sz="2600" spc="-5" dirty="0">
                <a:latin typeface="Constantia"/>
                <a:cs typeface="Constantia"/>
              </a:rPr>
              <a:t>0</a:t>
            </a:r>
            <a:r>
              <a:rPr sz="2600" dirty="0">
                <a:latin typeface="Constantia"/>
                <a:cs typeface="Constantia"/>
              </a:rPr>
              <a:t>=</a:t>
            </a:r>
          </a:p>
        </p:txBody>
      </p:sp>
      <p:sp>
        <p:nvSpPr>
          <p:cNvPr id="4" name="object 4"/>
          <p:cNvSpPr/>
          <p:nvPr/>
        </p:nvSpPr>
        <p:spPr>
          <a:xfrm>
            <a:off x="3457194" y="5208845"/>
            <a:ext cx="3229355" cy="28803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334918" y="5717637"/>
            <a:ext cx="3713988" cy="359663"/>
          </a:xfrm>
          <a:prstGeom prst="rect">
            <a:avLst/>
          </a:prstGeom>
          <a:blipFill>
            <a:blip r:embed="rId4" cstate="print"/>
            <a:stretch>
              <a:fillRect/>
            </a:stretch>
          </a:blipFill>
        </p:spPr>
        <p:txBody>
          <a:bodyPr wrap="square" lIns="0" tIns="0" rIns="0" bIns="0" rtlCol="0"/>
          <a:lstStyle/>
          <a:p>
            <a:endParaRPr/>
          </a:p>
        </p:txBody>
      </p:sp>
      <p:pic>
        <p:nvPicPr>
          <p:cNvPr id="6" name="图片 5"/>
          <p:cNvPicPr>
            <a:picLocks noChangeAspect="1"/>
          </p:cNvPicPr>
          <p:nvPr/>
        </p:nvPicPr>
        <p:blipFill>
          <a:blip r:embed="rId5"/>
          <a:stretch>
            <a:fillRect/>
          </a:stretch>
        </p:blipFill>
        <p:spPr>
          <a:xfrm>
            <a:off x="2524164" y="2877179"/>
            <a:ext cx="3524742" cy="67636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剪</a:t>
            </a:r>
            <a:r>
              <a:rPr dirty="0">
                <a:latin typeface="微软雅黑"/>
                <a:cs typeface="微软雅黑"/>
              </a:rPr>
              <a:t>枝</a:t>
            </a:r>
          </a:p>
        </p:txBody>
      </p:sp>
      <p:sp>
        <p:nvSpPr>
          <p:cNvPr id="3" name="object 3"/>
          <p:cNvSpPr txBox="1"/>
          <p:nvPr/>
        </p:nvSpPr>
        <p:spPr>
          <a:xfrm>
            <a:off x="402272" y="1557341"/>
            <a:ext cx="8146415" cy="4950073"/>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剪</a:t>
            </a:r>
            <a:r>
              <a:rPr sz="2600" dirty="0">
                <a:latin typeface="宋体"/>
                <a:cs typeface="宋体"/>
              </a:rPr>
              <a:t>枝</a:t>
            </a: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1</a:t>
            </a:r>
            <a:r>
              <a:rPr sz="2600" spc="-5" dirty="0">
                <a:latin typeface="宋体"/>
                <a:cs typeface="宋体"/>
              </a:rPr>
              <a:t>、剪枝，形成子树序</a:t>
            </a:r>
            <a:r>
              <a:rPr sz="2600" dirty="0">
                <a:latin typeface="宋体"/>
                <a:cs typeface="宋体"/>
              </a:rPr>
              <a:t>列</a:t>
            </a: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具体：从</a:t>
            </a:r>
            <a:r>
              <a:rPr sz="2600" spc="-5" dirty="0">
                <a:latin typeface="Constantia"/>
                <a:cs typeface="Constantia"/>
              </a:rPr>
              <a:t>T0</a:t>
            </a:r>
            <a:r>
              <a:rPr sz="2600" spc="-5" dirty="0">
                <a:latin typeface="宋体"/>
                <a:cs typeface="宋体"/>
              </a:rPr>
              <a:t>开始剪枝，以</a:t>
            </a:r>
            <a:r>
              <a:rPr sz="2600" dirty="0">
                <a:latin typeface="Constantia"/>
                <a:cs typeface="Constantia"/>
              </a:rPr>
              <a:t>t</a:t>
            </a:r>
            <a:r>
              <a:rPr sz="2600" spc="-5" dirty="0">
                <a:latin typeface="宋体"/>
                <a:cs typeface="宋体"/>
              </a:rPr>
              <a:t>为单结点树的损失函数</a:t>
            </a:r>
            <a:r>
              <a:rPr sz="2600" dirty="0">
                <a:latin typeface="宋体"/>
                <a:cs typeface="宋体"/>
              </a:rPr>
              <a:t>：</a:t>
            </a:r>
          </a:p>
          <a:p>
            <a:pPr>
              <a:lnSpc>
                <a:spcPct val="100000"/>
              </a:lnSpc>
              <a:spcBef>
                <a:spcPts val="47"/>
              </a:spcBef>
            </a:pPr>
            <a:endParaRPr sz="3750" dirty="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宋体"/>
                <a:cs typeface="宋体"/>
              </a:rPr>
              <a:t>以</a:t>
            </a:r>
            <a:r>
              <a:rPr sz="2600" dirty="0">
                <a:latin typeface="Constantia"/>
                <a:cs typeface="Constantia"/>
              </a:rPr>
              <a:t>t</a:t>
            </a:r>
            <a:r>
              <a:rPr sz="2600" spc="-5" dirty="0">
                <a:latin typeface="宋体"/>
                <a:cs typeface="宋体"/>
              </a:rPr>
              <a:t>为根结点的子树</a:t>
            </a:r>
            <a:r>
              <a:rPr sz="2600" spc="-5" dirty="0">
                <a:latin typeface="Constantia"/>
                <a:cs typeface="Constantia"/>
              </a:rPr>
              <a:t>T</a:t>
            </a:r>
            <a:r>
              <a:rPr sz="2475" spc="7" baseline="-16835" dirty="0">
                <a:latin typeface="Constantia"/>
                <a:cs typeface="Constantia"/>
              </a:rPr>
              <a:t>t</a:t>
            </a:r>
            <a:r>
              <a:rPr sz="2600" spc="-5" dirty="0">
                <a:latin typeface="宋体"/>
                <a:cs typeface="宋体"/>
              </a:rPr>
              <a:t>的损失函数</a:t>
            </a:r>
            <a:r>
              <a:rPr sz="2600" dirty="0">
                <a:latin typeface="宋体"/>
                <a:cs typeface="宋体"/>
              </a:rPr>
              <a:t>：</a:t>
            </a:r>
          </a:p>
          <a:p>
            <a:pPr>
              <a:lnSpc>
                <a:spcPct val="100000"/>
              </a:lnSpc>
              <a:spcBef>
                <a:spcPts val="13"/>
              </a:spcBef>
            </a:pPr>
            <a:endParaRPr sz="850" dirty="0">
              <a:latin typeface="Times New Roman"/>
              <a:cs typeface="Times New Roman"/>
            </a:endParaRPr>
          </a:p>
          <a:p>
            <a:pPr marL="2369820">
              <a:lnSpc>
                <a:spcPts val="1000"/>
              </a:lnSpc>
            </a:pPr>
            <a:endParaRPr sz="850" dirty="0">
              <a:latin typeface="Times New Roman"/>
              <a:cs typeface="Times New Roman"/>
            </a:endParaRPr>
          </a:p>
          <a:p>
            <a:pPr marL="12700">
              <a:lnSpc>
                <a:spcPct val="100000"/>
              </a:lnSpc>
              <a:spcBef>
                <a:spcPts val="465"/>
              </a:spcBef>
            </a:pPr>
            <a:r>
              <a:rPr sz="2450" dirty="0" smtClean="0">
                <a:solidFill>
                  <a:srgbClr val="33BC55"/>
                </a:solidFill>
                <a:latin typeface="Arial"/>
                <a:cs typeface="Arial"/>
              </a:rPr>
              <a:t></a:t>
            </a:r>
            <a:endParaRPr lang="en-US" sz="2450" dirty="0" smtClean="0">
              <a:solidFill>
                <a:srgbClr val="33BC55"/>
              </a:solidFill>
              <a:latin typeface="Arial"/>
              <a:cs typeface="Arial"/>
            </a:endParaRPr>
          </a:p>
          <a:p>
            <a:pPr marL="12700">
              <a:lnSpc>
                <a:spcPct val="100000"/>
              </a:lnSpc>
              <a:spcBef>
                <a:spcPts val="465"/>
              </a:spcBef>
            </a:pPr>
            <a:r>
              <a:rPr lang="en-US" sz="2450" spc="-5" dirty="0">
                <a:solidFill>
                  <a:srgbClr val="33BC55"/>
                </a:solidFill>
                <a:latin typeface="Arial"/>
                <a:cs typeface="Arial"/>
              </a:rPr>
              <a:t> </a:t>
            </a:r>
            <a:r>
              <a:rPr lang="en-US" sz="2450" spc="-5" dirty="0" smtClean="0">
                <a:solidFill>
                  <a:srgbClr val="33BC55"/>
                </a:solidFill>
                <a:latin typeface="Arial"/>
                <a:cs typeface="Arial"/>
              </a:rPr>
              <a:t>  </a:t>
            </a:r>
            <a:r>
              <a:rPr sz="2600" spc="-5" dirty="0" err="1" smtClean="0">
                <a:latin typeface="宋体"/>
                <a:cs typeface="宋体"/>
              </a:rPr>
              <a:t>当</a:t>
            </a:r>
            <a:r>
              <a:rPr sz="2600" spc="-15" dirty="0" err="1">
                <a:latin typeface="Constantia"/>
                <a:cs typeface="Constantia"/>
              </a:rPr>
              <a:t>a</a:t>
            </a:r>
            <a:r>
              <a:rPr sz="2600" spc="-5" dirty="0">
                <a:latin typeface="Constantia"/>
                <a:cs typeface="Constantia"/>
              </a:rPr>
              <a:t>=0</a:t>
            </a:r>
            <a:r>
              <a:rPr sz="2600" spc="-5" dirty="0">
                <a:latin typeface="宋体"/>
                <a:cs typeface="宋体"/>
              </a:rPr>
              <a:t>及</a:t>
            </a:r>
            <a:r>
              <a:rPr sz="2600" spc="-15" dirty="0">
                <a:latin typeface="Constantia"/>
                <a:cs typeface="Constantia"/>
              </a:rPr>
              <a:t>a</a:t>
            </a:r>
            <a:r>
              <a:rPr sz="2600" spc="-5" dirty="0">
                <a:latin typeface="宋体"/>
                <a:cs typeface="宋体"/>
              </a:rPr>
              <a:t>很小时</a:t>
            </a:r>
            <a:r>
              <a:rPr sz="2600" dirty="0">
                <a:latin typeface="宋体"/>
                <a:cs typeface="宋体"/>
              </a:rPr>
              <a:t>，</a:t>
            </a:r>
          </a:p>
          <a:p>
            <a:pPr marL="12700">
              <a:lnSpc>
                <a:spcPct val="100000"/>
              </a:lnSpc>
              <a:spcBef>
                <a:spcPts val="620"/>
              </a:spcBef>
            </a:pPr>
            <a:r>
              <a:rPr sz="2450" dirty="0">
                <a:solidFill>
                  <a:srgbClr val="33BC55"/>
                </a:solidFill>
                <a:latin typeface="Arial"/>
                <a:cs typeface="Arial"/>
              </a:rPr>
              <a:t></a:t>
            </a:r>
            <a:r>
              <a:rPr sz="2600" spc="-5" dirty="0">
                <a:latin typeface="宋体"/>
                <a:cs typeface="宋体"/>
              </a:rPr>
              <a:t>不断增大</a:t>
            </a:r>
            <a:r>
              <a:rPr sz="2600" spc="-15" dirty="0">
                <a:latin typeface="Constantia"/>
                <a:cs typeface="Constantia"/>
              </a:rPr>
              <a:t>a</a:t>
            </a:r>
            <a:r>
              <a:rPr sz="2600" spc="-5" dirty="0">
                <a:latin typeface="宋体"/>
                <a:cs typeface="宋体"/>
              </a:rPr>
              <a:t>，</a:t>
            </a:r>
            <a:r>
              <a:rPr sz="2600" dirty="0">
                <a:latin typeface="宋体"/>
                <a:cs typeface="宋体"/>
              </a:rPr>
              <a:t>当</a:t>
            </a:r>
          </a:p>
          <a:p>
            <a:pPr>
              <a:lnSpc>
                <a:spcPct val="100000"/>
              </a:lnSpc>
              <a:spcBef>
                <a:spcPts val="47"/>
              </a:spcBef>
            </a:pPr>
            <a:endParaRPr sz="3750" dirty="0">
              <a:latin typeface="Times New Roman"/>
              <a:cs typeface="Times New Roman"/>
            </a:endParaRPr>
          </a:p>
          <a:p>
            <a:pPr marL="12700">
              <a:lnSpc>
                <a:spcPct val="100000"/>
              </a:lnSpc>
            </a:pPr>
            <a:r>
              <a:rPr sz="2450" dirty="0">
                <a:solidFill>
                  <a:srgbClr val="33BC55"/>
                </a:solidFill>
                <a:latin typeface="Arial"/>
                <a:cs typeface="Arial"/>
              </a:rPr>
              <a:t></a:t>
            </a:r>
            <a:r>
              <a:rPr sz="2600" spc="-5" dirty="0">
                <a:latin typeface="Constantia"/>
                <a:cs typeface="Constantia"/>
              </a:rPr>
              <a:t>T</a:t>
            </a:r>
            <a:r>
              <a:rPr sz="2600" dirty="0">
                <a:latin typeface="Constantia"/>
                <a:cs typeface="Constantia"/>
              </a:rPr>
              <a:t>t</a:t>
            </a:r>
            <a:r>
              <a:rPr sz="2600" spc="-5" dirty="0">
                <a:latin typeface="宋体"/>
                <a:cs typeface="宋体"/>
              </a:rPr>
              <a:t>与</a:t>
            </a:r>
            <a:r>
              <a:rPr sz="2600" dirty="0">
                <a:latin typeface="Constantia"/>
                <a:cs typeface="Constantia"/>
              </a:rPr>
              <a:t>t</a:t>
            </a:r>
            <a:r>
              <a:rPr sz="2600" spc="-5" dirty="0">
                <a:latin typeface="宋体"/>
                <a:cs typeface="宋体"/>
              </a:rPr>
              <a:t>有相同损失函数值，但</a:t>
            </a:r>
            <a:r>
              <a:rPr sz="2600" dirty="0">
                <a:latin typeface="Constantia"/>
                <a:cs typeface="Constantia"/>
              </a:rPr>
              <a:t>t</a:t>
            </a:r>
            <a:r>
              <a:rPr sz="2600" spc="-5" dirty="0">
                <a:latin typeface="宋体"/>
                <a:cs typeface="宋体"/>
              </a:rPr>
              <a:t>结点更少，所以剪枝</a:t>
            </a:r>
            <a:r>
              <a:rPr sz="2600" spc="-5" dirty="0">
                <a:latin typeface="Constantia"/>
                <a:cs typeface="Constantia"/>
              </a:rPr>
              <a:t>T</a:t>
            </a:r>
            <a:r>
              <a:rPr sz="2600" dirty="0">
                <a:latin typeface="Constantia"/>
                <a:cs typeface="Constantia"/>
              </a:rPr>
              <a:t>t</a:t>
            </a:r>
            <a:r>
              <a:rPr sz="2600" dirty="0">
                <a:latin typeface="宋体"/>
                <a:cs typeface="宋体"/>
              </a:rPr>
              <a:t>。</a:t>
            </a:r>
          </a:p>
        </p:txBody>
      </p:sp>
      <p:sp>
        <p:nvSpPr>
          <p:cNvPr id="4" name="object 4"/>
          <p:cNvSpPr/>
          <p:nvPr/>
        </p:nvSpPr>
        <p:spPr>
          <a:xfrm>
            <a:off x="2843783" y="2997707"/>
            <a:ext cx="2215896" cy="4312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89610" y="4690542"/>
            <a:ext cx="1944624" cy="3749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063043" y="5265387"/>
            <a:ext cx="2061972" cy="43129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610116" y="4901151"/>
            <a:ext cx="2016252" cy="728472"/>
          </a:xfrm>
          <a:prstGeom prst="rect">
            <a:avLst/>
          </a:prstGeom>
          <a:blipFill>
            <a:blip r:embed="rId6" cstate="print"/>
            <a:stretch>
              <a:fillRect/>
            </a:stretch>
          </a:blipFill>
        </p:spPr>
        <p:txBody>
          <a:bodyPr wrap="square" lIns="0" tIns="0" rIns="0" bIns="0" rtlCol="0"/>
          <a:lstStyle/>
          <a:p>
            <a:endParaRPr/>
          </a:p>
        </p:txBody>
      </p:sp>
      <p:pic>
        <p:nvPicPr>
          <p:cNvPr id="8" name="图片 7"/>
          <p:cNvPicPr>
            <a:picLocks noChangeAspect="1"/>
          </p:cNvPicPr>
          <p:nvPr/>
        </p:nvPicPr>
        <p:blipFill>
          <a:blip r:embed="rId7"/>
          <a:stretch>
            <a:fillRect/>
          </a:stretch>
        </p:blipFill>
        <p:spPr>
          <a:xfrm>
            <a:off x="2843783" y="3879807"/>
            <a:ext cx="2753892" cy="659786"/>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剪</a:t>
            </a:r>
            <a:r>
              <a:rPr dirty="0">
                <a:latin typeface="微软雅黑"/>
                <a:cs typeface="微软雅黑"/>
              </a:rPr>
              <a:t>枝</a:t>
            </a:r>
          </a:p>
        </p:txBody>
      </p:sp>
      <p:sp>
        <p:nvSpPr>
          <p:cNvPr id="3" name="object 3"/>
          <p:cNvSpPr txBox="1"/>
          <p:nvPr/>
        </p:nvSpPr>
        <p:spPr>
          <a:xfrm>
            <a:off x="402272" y="1557341"/>
            <a:ext cx="8147684" cy="3986529"/>
          </a:xfrm>
          <a:prstGeom prst="rect">
            <a:avLst/>
          </a:prstGeom>
        </p:spPr>
        <p:txBody>
          <a:bodyPr vert="horz" wrap="square" lIns="0" tIns="0" rIns="0" bIns="0" rtlCol="0">
            <a:spAutoFit/>
          </a:bodyPr>
          <a:lstStyle/>
          <a:p>
            <a:pPr marL="12700">
              <a:lnSpc>
                <a:spcPct val="100000"/>
              </a:lnSpc>
            </a:pPr>
            <a:r>
              <a:rPr sz="2450" dirty="0">
                <a:solidFill>
                  <a:srgbClr val="33BC55"/>
                </a:solidFill>
                <a:latin typeface="Arial"/>
                <a:cs typeface="Arial"/>
              </a:rPr>
              <a:t></a:t>
            </a:r>
            <a:r>
              <a:rPr sz="2600" spc="-5" dirty="0">
                <a:latin typeface="Constantia"/>
                <a:cs typeface="Constantia"/>
              </a:rPr>
              <a:t>CA</a:t>
            </a:r>
            <a:r>
              <a:rPr sz="2600" spc="-85" dirty="0">
                <a:latin typeface="Constantia"/>
                <a:cs typeface="Constantia"/>
              </a:rPr>
              <a:t>R</a:t>
            </a:r>
            <a:r>
              <a:rPr sz="2600" spc="-5" dirty="0">
                <a:latin typeface="Constantia"/>
                <a:cs typeface="Constantia"/>
              </a:rPr>
              <a:t>T</a:t>
            </a:r>
            <a:r>
              <a:rPr sz="2600" spc="-5" dirty="0">
                <a:latin typeface="宋体"/>
                <a:cs typeface="宋体"/>
              </a:rPr>
              <a:t>剪</a:t>
            </a:r>
            <a:r>
              <a:rPr sz="2600" dirty="0">
                <a:latin typeface="宋体"/>
                <a:cs typeface="宋体"/>
              </a:rPr>
              <a:t>枝</a:t>
            </a:r>
          </a:p>
          <a:p>
            <a:pPr marL="12700">
              <a:lnSpc>
                <a:spcPct val="100000"/>
              </a:lnSpc>
              <a:spcBef>
                <a:spcPts val="620"/>
              </a:spcBef>
            </a:pPr>
            <a:r>
              <a:rPr sz="2450" dirty="0">
                <a:solidFill>
                  <a:srgbClr val="33BC55"/>
                </a:solidFill>
                <a:latin typeface="Arial"/>
                <a:cs typeface="Arial"/>
              </a:rPr>
              <a:t></a:t>
            </a:r>
            <a:r>
              <a:rPr sz="2600" spc="-10" dirty="0">
                <a:latin typeface="Constantia"/>
                <a:cs typeface="Constantia"/>
              </a:rPr>
              <a:t>1</a:t>
            </a:r>
            <a:r>
              <a:rPr sz="2600" spc="-5" dirty="0">
                <a:latin typeface="宋体"/>
                <a:cs typeface="宋体"/>
              </a:rPr>
              <a:t>、剪枝，形成子树序</a:t>
            </a:r>
            <a:r>
              <a:rPr sz="2600" dirty="0">
                <a:latin typeface="宋体"/>
                <a:cs typeface="宋体"/>
              </a:rPr>
              <a:t>列</a:t>
            </a:r>
          </a:p>
          <a:p>
            <a:pPr marL="12700">
              <a:lnSpc>
                <a:spcPct val="100000"/>
              </a:lnSpc>
              <a:spcBef>
                <a:spcPts val="620"/>
              </a:spcBef>
            </a:pPr>
            <a:r>
              <a:rPr sz="2450" dirty="0">
                <a:solidFill>
                  <a:srgbClr val="33BC55"/>
                </a:solidFill>
                <a:latin typeface="Arial"/>
                <a:cs typeface="Arial"/>
              </a:rPr>
              <a:t></a:t>
            </a:r>
            <a:r>
              <a:rPr sz="2450" spc="-30" dirty="0">
                <a:solidFill>
                  <a:srgbClr val="33BC55"/>
                </a:solidFill>
                <a:latin typeface="Arial"/>
                <a:cs typeface="Arial"/>
              </a:rPr>
              <a:t> </a:t>
            </a:r>
            <a:r>
              <a:rPr sz="2600" spc="-5" dirty="0">
                <a:latin typeface="宋体"/>
                <a:cs typeface="宋体"/>
              </a:rPr>
              <a:t>对</a:t>
            </a:r>
            <a:r>
              <a:rPr sz="2600" spc="-5" dirty="0">
                <a:latin typeface="Constantia"/>
                <a:cs typeface="Constantia"/>
              </a:rPr>
              <a:t>T0</a:t>
            </a:r>
            <a:r>
              <a:rPr sz="2600" spc="-5" dirty="0">
                <a:latin typeface="宋体"/>
                <a:cs typeface="宋体"/>
              </a:rPr>
              <a:t>中每个内部结点</a:t>
            </a:r>
            <a:r>
              <a:rPr sz="2600" dirty="0">
                <a:latin typeface="Constantia"/>
                <a:cs typeface="Constantia"/>
              </a:rPr>
              <a:t>t</a:t>
            </a:r>
            <a:r>
              <a:rPr sz="2600" spc="-5" dirty="0">
                <a:latin typeface="宋体"/>
                <a:cs typeface="宋体"/>
              </a:rPr>
              <a:t>，计算</a:t>
            </a:r>
            <a:r>
              <a:rPr sz="2600" dirty="0">
                <a:latin typeface="宋体"/>
                <a:cs typeface="宋体"/>
              </a:rPr>
              <a:t>：</a:t>
            </a:r>
          </a:p>
          <a:p>
            <a:pPr>
              <a:lnSpc>
                <a:spcPct val="100000"/>
              </a:lnSpc>
              <a:spcBef>
                <a:spcPts val="10"/>
              </a:spcBef>
            </a:pPr>
            <a:endParaRPr sz="950" dirty="0">
              <a:latin typeface="Times New Roman"/>
              <a:cs typeface="Times New Roman"/>
            </a:endParaRPr>
          </a:p>
          <a:p>
            <a:pPr marL="2800985">
              <a:lnSpc>
                <a:spcPts val="1000"/>
              </a:lnSpc>
            </a:pPr>
            <a:endParaRPr sz="950" dirty="0">
              <a:latin typeface="Times New Roman"/>
              <a:cs typeface="Times New Roman"/>
            </a:endParaRPr>
          </a:p>
          <a:p>
            <a:pPr marL="287020" marR="5080" indent="-274320">
              <a:lnSpc>
                <a:spcPct val="100000"/>
              </a:lnSpc>
              <a:spcBef>
                <a:spcPts val="760"/>
              </a:spcBef>
            </a:pPr>
            <a:r>
              <a:rPr sz="2450" dirty="0">
                <a:solidFill>
                  <a:srgbClr val="33BC55"/>
                </a:solidFill>
                <a:latin typeface="Arial"/>
                <a:cs typeface="Arial"/>
              </a:rPr>
              <a:t></a:t>
            </a:r>
            <a:r>
              <a:rPr sz="2600" spc="-5" dirty="0">
                <a:latin typeface="宋体"/>
                <a:cs typeface="宋体"/>
              </a:rPr>
              <a:t>在</a:t>
            </a:r>
            <a:r>
              <a:rPr sz="2600" spc="-5" dirty="0">
                <a:latin typeface="Constantia"/>
                <a:cs typeface="Constantia"/>
              </a:rPr>
              <a:t>T0</a:t>
            </a:r>
            <a:r>
              <a:rPr sz="2600" spc="-5" dirty="0">
                <a:latin typeface="宋体"/>
                <a:cs typeface="宋体"/>
              </a:rPr>
              <a:t>中剪去</a:t>
            </a:r>
            <a:r>
              <a:rPr sz="2600" spc="-20" dirty="0">
                <a:latin typeface="Constantia"/>
                <a:cs typeface="Constantia"/>
              </a:rPr>
              <a:t>g</a:t>
            </a:r>
            <a:r>
              <a:rPr sz="2600" spc="-10" dirty="0">
                <a:latin typeface="Constantia"/>
                <a:cs typeface="Constantia"/>
              </a:rPr>
              <a:t>(</a:t>
            </a:r>
            <a:r>
              <a:rPr sz="2600" dirty="0">
                <a:latin typeface="Constantia"/>
                <a:cs typeface="Constantia"/>
              </a:rPr>
              <a:t>t</a:t>
            </a:r>
            <a:r>
              <a:rPr sz="2600" spc="-10" dirty="0">
                <a:latin typeface="Constantia"/>
                <a:cs typeface="Constantia"/>
              </a:rPr>
              <a:t>)</a:t>
            </a:r>
            <a:r>
              <a:rPr sz="2600" spc="-5" dirty="0">
                <a:latin typeface="宋体"/>
                <a:cs typeface="宋体"/>
              </a:rPr>
              <a:t>最小的</a:t>
            </a:r>
            <a:r>
              <a:rPr sz="2600" spc="-5" dirty="0">
                <a:latin typeface="Constantia"/>
                <a:cs typeface="Constantia"/>
              </a:rPr>
              <a:t>T</a:t>
            </a:r>
            <a:r>
              <a:rPr sz="2600" dirty="0">
                <a:latin typeface="Constantia"/>
                <a:cs typeface="Constantia"/>
              </a:rPr>
              <a:t>t</a:t>
            </a:r>
            <a:r>
              <a:rPr sz="2600" spc="-5" dirty="0">
                <a:latin typeface="宋体"/>
                <a:cs typeface="宋体"/>
              </a:rPr>
              <a:t>，将得到的子树作为</a:t>
            </a:r>
            <a:r>
              <a:rPr sz="2600" spc="-5" dirty="0">
                <a:latin typeface="Constantia"/>
                <a:cs typeface="Constantia"/>
              </a:rPr>
              <a:t>T</a:t>
            </a:r>
            <a:r>
              <a:rPr sz="2600" spc="-10" dirty="0">
                <a:latin typeface="Constantia"/>
                <a:cs typeface="Constantia"/>
              </a:rPr>
              <a:t>1</a:t>
            </a:r>
            <a:r>
              <a:rPr sz="2600" spc="-5" dirty="0">
                <a:latin typeface="宋体"/>
                <a:cs typeface="宋体"/>
              </a:rPr>
              <a:t>，同</a:t>
            </a:r>
            <a:r>
              <a:rPr sz="2600" dirty="0">
                <a:latin typeface="宋体"/>
                <a:cs typeface="宋体"/>
              </a:rPr>
              <a:t>时 </a:t>
            </a:r>
            <a:r>
              <a:rPr sz="2600" spc="-5" dirty="0">
                <a:latin typeface="宋体"/>
                <a:cs typeface="宋体"/>
              </a:rPr>
              <a:t>将最小的</a:t>
            </a:r>
            <a:r>
              <a:rPr sz="2600" spc="-20" dirty="0">
                <a:latin typeface="Constantia"/>
                <a:cs typeface="Constantia"/>
              </a:rPr>
              <a:t>g</a:t>
            </a:r>
            <a:r>
              <a:rPr sz="2600" spc="-10" dirty="0">
                <a:latin typeface="Constantia"/>
                <a:cs typeface="Constantia"/>
              </a:rPr>
              <a:t>(</a:t>
            </a:r>
            <a:r>
              <a:rPr sz="2600" dirty="0">
                <a:latin typeface="Constantia"/>
                <a:cs typeface="Constantia"/>
              </a:rPr>
              <a:t>t</a:t>
            </a:r>
            <a:r>
              <a:rPr sz="2600" spc="-10" dirty="0">
                <a:latin typeface="Constantia"/>
                <a:cs typeface="Constantia"/>
              </a:rPr>
              <a:t>)</a:t>
            </a:r>
            <a:r>
              <a:rPr sz="2600" spc="-5" dirty="0">
                <a:latin typeface="宋体"/>
                <a:cs typeface="宋体"/>
              </a:rPr>
              <a:t>设为</a:t>
            </a:r>
            <a:r>
              <a:rPr sz="2600" spc="-15" dirty="0">
                <a:latin typeface="Constantia"/>
                <a:cs typeface="Constantia"/>
              </a:rPr>
              <a:t>a1</a:t>
            </a:r>
            <a:r>
              <a:rPr sz="2600" spc="-5" dirty="0">
                <a:latin typeface="宋体"/>
                <a:cs typeface="宋体"/>
              </a:rPr>
              <a:t>，</a:t>
            </a:r>
            <a:r>
              <a:rPr sz="2600" spc="-5" dirty="0">
                <a:latin typeface="Constantia"/>
                <a:cs typeface="Constantia"/>
              </a:rPr>
              <a:t>T</a:t>
            </a:r>
            <a:r>
              <a:rPr sz="2600" spc="-10" dirty="0">
                <a:latin typeface="Constantia"/>
                <a:cs typeface="Constantia"/>
              </a:rPr>
              <a:t>1</a:t>
            </a:r>
            <a:r>
              <a:rPr sz="2600" spc="-5" dirty="0">
                <a:latin typeface="宋体"/>
                <a:cs typeface="宋体"/>
              </a:rPr>
              <a:t>为区间</a:t>
            </a:r>
            <a:r>
              <a:rPr sz="2600" dirty="0">
                <a:latin typeface="Constantia"/>
                <a:cs typeface="Constantia"/>
              </a:rPr>
              <a:t>[</a:t>
            </a:r>
            <a:r>
              <a:rPr sz="2600" spc="-10" dirty="0">
                <a:latin typeface="Constantia"/>
                <a:cs typeface="Constantia"/>
              </a:rPr>
              <a:t>a1,a</a:t>
            </a:r>
            <a:r>
              <a:rPr sz="2600" spc="-5" dirty="0">
                <a:latin typeface="Constantia"/>
                <a:cs typeface="Constantia"/>
              </a:rPr>
              <a:t>2</a:t>
            </a:r>
            <a:r>
              <a:rPr sz="2600" spc="-10" dirty="0">
                <a:latin typeface="Constantia"/>
                <a:cs typeface="Constantia"/>
              </a:rPr>
              <a:t>)</a:t>
            </a:r>
            <a:r>
              <a:rPr sz="2600" dirty="0">
                <a:latin typeface="Constantia"/>
                <a:cs typeface="Constantia"/>
              </a:rPr>
              <a:t> </a:t>
            </a:r>
            <a:r>
              <a:rPr sz="2600" spc="-5" dirty="0">
                <a:latin typeface="宋体"/>
                <a:cs typeface="宋体"/>
              </a:rPr>
              <a:t>的最优子</a:t>
            </a:r>
            <a:r>
              <a:rPr sz="2600" dirty="0">
                <a:latin typeface="宋体"/>
                <a:cs typeface="宋体"/>
              </a:rPr>
              <a:t>树</a:t>
            </a:r>
          </a:p>
          <a:p>
            <a:pPr marL="287020" marR="60325" indent="-274320">
              <a:lnSpc>
                <a:spcPct val="100000"/>
              </a:lnSpc>
              <a:spcBef>
                <a:spcPts val="620"/>
              </a:spcBef>
            </a:pPr>
            <a:r>
              <a:rPr sz="2450" dirty="0">
                <a:solidFill>
                  <a:srgbClr val="33BC55"/>
                </a:solidFill>
                <a:latin typeface="Arial"/>
                <a:cs typeface="Arial"/>
              </a:rPr>
              <a:t></a:t>
            </a:r>
            <a:r>
              <a:rPr sz="2600" spc="-5" dirty="0">
                <a:latin typeface="宋体"/>
                <a:cs typeface="宋体"/>
              </a:rPr>
              <a:t>如此剪枝下去，直到根节点，不断增加</a:t>
            </a:r>
            <a:r>
              <a:rPr sz="2600" spc="-15" dirty="0">
                <a:latin typeface="Constantia"/>
                <a:cs typeface="Constantia"/>
              </a:rPr>
              <a:t>a</a:t>
            </a:r>
            <a:r>
              <a:rPr sz="2600" spc="-5" dirty="0">
                <a:latin typeface="宋体"/>
                <a:cs typeface="宋体"/>
              </a:rPr>
              <a:t>的值，产生</a:t>
            </a:r>
            <a:r>
              <a:rPr sz="2600" dirty="0">
                <a:latin typeface="宋体"/>
                <a:cs typeface="宋体"/>
              </a:rPr>
              <a:t>新 </a:t>
            </a:r>
            <a:r>
              <a:rPr sz="2600" spc="-5" dirty="0">
                <a:latin typeface="宋体"/>
                <a:cs typeface="宋体"/>
              </a:rPr>
              <a:t>的区间</a:t>
            </a:r>
            <a:r>
              <a:rPr sz="2600" dirty="0">
                <a:latin typeface="宋体"/>
                <a:cs typeface="宋体"/>
              </a:rPr>
              <a:t>。</a:t>
            </a:r>
          </a:p>
        </p:txBody>
      </p:sp>
      <p:pic>
        <p:nvPicPr>
          <p:cNvPr id="4" name="图片 3"/>
          <p:cNvPicPr>
            <a:picLocks noChangeAspect="1"/>
          </p:cNvPicPr>
          <p:nvPr/>
        </p:nvPicPr>
        <p:blipFill>
          <a:blip r:embed="rId3"/>
          <a:stretch>
            <a:fillRect/>
          </a:stretch>
        </p:blipFill>
        <p:spPr>
          <a:xfrm>
            <a:off x="5410200" y="2209800"/>
            <a:ext cx="2648171" cy="91728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ct val="100000"/>
              </a:lnSpc>
            </a:pPr>
            <a:r>
              <a:rPr spc="-5" dirty="0"/>
              <a:t>C</a:t>
            </a:r>
            <a:r>
              <a:rPr spc="-30" dirty="0"/>
              <a:t>A</a:t>
            </a:r>
            <a:r>
              <a:rPr spc="-80" dirty="0"/>
              <a:t>R</a:t>
            </a:r>
            <a:r>
              <a:rPr spc="-5" dirty="0"/>
              <a:t>T</a:t>
            </a:r>
            <a:r>
              <a:rPr spc="-5" dirty="0">
                <a:latin typeface="微软雅黑"/>
                <a:cs typeface="微软雅黑"/>
              </a:rPr>
              <a:t>剪</a:t>
            </a:r>
            <a:r>
              <a:rPr dirty="0">
                <a:latin typeface="微软雅黑"/>
                <a:cs typeface="微软雅黑"/>
              </a:rPr>
              <a:t>枝</a:t>
            </a:r>
          </a:p>
        </p:txBody>
      </p:sp>
      <p:sp>
        <p:nvSpPr>
          <p:cNvPr id="3" name="object 3"/>
          <p:cNvSpPr txBox="1">
            <a:spLocks noGrp="1"/>
          </p:cNvSpPr>
          <p:nvPr>
            <p:ph idx="1"/>
          </p:nvPr>
        </p:nvSpPr>
        <p:spPr>
          <a:prstGeom prst="rect">
            <a:avLst/>
          </a:prstGeom>
        </p:spPr>
        <p:txBody>
          <a:bodyPr vert="horz" wrap="square" lIns="0" tIns="0" rIns="0" bIns="0" rtlCol="0">
            <a:spAutoFit/>
          </a:bodyPr>
          <a:lstStyle/>
          <a:p>
            <a:pPr marL="154940">
              <a:lnSpc>
                <a:spcPct val="100000"/>
              </a:lnSpc>
            </a:pPr>
            <a:r>
              <a:rPr sz="2450" dirty="0">
                <a:solidFill>
                  <a:srgbClr val="33BC55"/>
                </a:solidFill>
                <a:latin typeface="Arial"/>
                <a:cs typeface="Arial"/>
              </a:rPr>
              <a:t></a:t>
            </a:r>
            <a:r>
              <a:rPr spc="-5" dirty="0"/>
              <a:t>CA</a:t>
            </a:r>
            <a:r>
              <a:rPr spc="-85" dirty="0"/>
              <a:t>R</a:t>
            </a:r>
            <a:r>
              <a:rPr spc="-5" dirty="0"/>
              <a:t>T</a:t>
            </a:r>
            <a:r>
              <a:rPr spc="-5" dirty="0">
                <a:latin typeface="宋体"/>
                <a:cs typeface="宋体"/>
              </a:rPr>
              <a:t>剪</a:t>
            </a:r>
            <a:r>
              <a:rPr dirty="0">
                <a:latin typeface="宋体"/>
                <a:cs typeface="宋体"/>
              </a:rPr>
              <a:t>枝</a:t>
            </a:r>
            <a:endParaRPr sz="2450">
              <a:latin typeface="宋体"/>
              <a:cs typeface="宋体"/>
            </a:endParaRPr>
          </a:p>
          <a:p>
            <a:pPr marL="429259" marR="190500" indent="-274320">
              <a:lnSpc>
                <a:spcPct val="100000"/>
              </a:lnSpc>
              <a:spcBef>
                <a:spcPts val="620"/>
              </a:spcBef>
            </a:pPr>
            <a:r>
              <a:rPr sz="2450" dirty="0">
                <a:solidFill>
                  <a:srgbClr val="33BC55"/>
                </a:solidFill>
                <a:latin typeface="Arial"/>
                <a:cs typeface="Arial"/>
              </a:rPr>
              <a:t></a:t>
            </a:r>
            <a:r>
              <a:rPr spc="-5" dirty="0"/>
              <a:t>2</a:t>
            </a:r>
            <a:r>
              <a:rPr spc="-5" dirty="0">
                <a:latin typeface="宋体"/>
                <a:cs typeface="宋体"/>
              </a:rPr>
              <a:t>、在剪枝得到的子树序列</a:t>
            </a:r>
            <a:r>
              <a:rPr spc="-10" dirty="0"/>
              <a:t>{</a:t>
            </a:r>
            <a:r>
              <a:rPr spc="-5" dirty="0"/>
              <a:t>T0</a:t>
            </a:r>
            <a:r>
              <a:rPr spc="-10" dirty="0"/>
              <a:t>,</a:t>
            </a:r>
            <a:r>
              <a:rPr spc="-5" dirty="0"/>
              <a:t>T</a:t>
            </a:r>
            <a:r>
              <a:rPr spc="-10" dirty="0"/>
              <a:t>1</a:t>
            </a:r>
            <a:r>
              <a:rPr spc="-5" dirty="0"/>
              <a:t>…Tn</a:t>
            </a:r>
            <a:r>
              <a:rPr spc="-10" dirty="0"/>
              <a:t>}</a:t>
            </a:r>
            <a:r>
              <a:rPr spc="-5" dirty="0">
                <a:latin typeface="宋体"/>
                <a:cs typeface="宋体"/>
              </a:rPr>
              <a:t>中通过交叉验</a:t>
            </a:r>
            <a:r>
              <a:rPr dirty="0">
                <a:latin typeface="宋体"/>
                <a:cs typeface="宋体"/>
              </a:rPr>
              <a:t>证 </a:t>
            </a:r>
            <a:r>
              <a:rPr spc="-5" dirty="0">
                <a:latin typeface="宋体"/>
                <a:cs typeface="宋体"/>
              </a:rPr>
              <a:t>选取最优子树</a:t>
            </a:r>
            <a:r>
              <a:rPr spc="-185" dirty="0"/>
              <a:t>T</a:t>
            </a:r>
            <a:r>
              <a:rPr spc="-15" dirty="0"/>
              <a:t>a</a:t>
            </a:r>
            <a:endParaRPr sz="2450">
              <a:latin typeface="宋体"/>
              <a:cs typeface="宋体"/>
            </a:endParaRPr>
          </a:p>
          <a:p>
            <a:pPr marL="429259" marR="5080" indent="-274320">
              <a:lnSpc>
                <a:spcPct val="100000"/>
              </a:lnSpc>
              <a:spcBef>
                <a:spcPts val="625"/>
              </a:spcBef>
            </a:pPr>
            <a:r>
              <a:rPr sz="2450" dirty="0">
                <a:solidFill>
                  <a:srgbClr val="33BC55"/>
                </a:solidFill>
                <a:latin typeface="Arial"/>
                <a:cs typeface="Arial"/>
              </a:rPr>
              <a:t></a:t>
            </a:r>
            <a:r>
              <a:rPr spc="-5" dirty="0">
                <a:latin typeface="宋体"/>
                <a:cs typeface="宋体"/>
              </a:rPr>
              <a:t>利用独立的验证数据集，测试子树序列中各子树的平</a:t>
            </a:r>
            <a:r>
              <a:rPr dirty="0">
                <a:latin typeface="宋体"/>
                <a:cs typeface="宋体"/>
              </a:rPr>
              <a:t>方 </a:t>
            </a:r>
            <a:r>
              <a:rPr spc="-5" dirty="0">
                <a:latin typeface="宋体"/>
                <a:cs typeface="宋体"/>
              </a:rPr>
              <a:t>误差或基尼指数，最小的决策树就是最优决策树</a:t>
            </a:r>
            <a:r>
              <a:rPr dirty="0">
                <a:latin typeface="宋体"/>
                <a:cs typeface="宋体"/>
              </a:rPr>
              <a:t>。</a:t>
            </a:r>
            <a:endParaRPr sz="2450">
              <a:latin typeface="宋体"/>
              <a:cs typeface="宋体"/>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2581" y="3063590"/>
            <a:ext cx="1872614" cy="646430"/>
          </a:xfrm>
          <a:prstGeom prst="rect">
            <a:avLst/>
          </a:prstGeom>
        </p:spPr>
        <p:txBody>
          <a:bodyPr vert="horz" wrap="square" lIns="0" tIns="0" rIns="0" bIns="0" rtlCol="0">
            <a:spAutoFit/>
          </a:bodyPr>
          <a:lstStyle/>
          <a:p>
            <a:pPr marL="12700">
              <a:lnSpc>
                <a:spcPct val="100000"/>
              </a:lnSpc>
            </a:pPr>
            <a:r>
              <a:rPr sz="4550" dirty="0">
                <a:solidFill>
                  <a:srgbClr val="33BC55"/>
                </a:solidFill>
                <a:latin typeface="Arial"/>
                <a:cs typeface="Arial"/>
              </a:rPr>
              <a:t></a:t>
            </a:r>
            <a:r>
              <a:rPr sz="4800" spc="-30" dirty="0">
                <a:solidFill>
                  <a:srgbClr val="FF0000"/>
                </a:solidFill>
                <a:latin typeface="Constantia"/>
                <a:cs typeface="Constantia"/>
              </a:rPr>
              <a:t>E</a:t>
            </a:r>
            <a:r>
              <a:rPr sz="4800" spc="-5" dirty="0">
                <a:solidFill>
                  <a:srgbClr val="FF0000"/>
                </a:solidFill>
                <a:latin typeface="Constantia"/>
                <a:cs typeface="Constantia"/>
              </a:rPr>
              <a:t>N</a:t>
            </a:r>
            <a:r>
              <a:rPr sz="4800" spc="-40" dirty="0">
                <a:solidFill>
                  <a:srgbClr val="FF0000"/>
                </a:solidFill>
                <a:latin typeface="Constantia"/>
                <a:cs typeface="Constantia"/>
              </a:rPr>
              <a:t>D</a:t>
            </a:r>
            <a:endParaRPr sz="4800">
              <a:latin typeface="Constantia"/>
              <a:cs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5255">
              <a:lnSpc>
                <a:spcPts val="5990"/>
              </a:lnSpc>
            </a:pPr>
            <a:r>
              <a:rPr spc="-5" dirty="0">
                <a:latin typeface="微软雅黑"/>
                <a:cs typeface="微软雅黑"/>
              </a:rPr>
              <a:t>决策树和归纳算</a:t>
            </a:r>
            <a:r>
              <a:rPr dirty="0">
                <a:latin typeface="微软雅黑"/>
                <a:cs typeface="微软雅黑"/>
              </a:rPr>
              <a:t>法</a:t>
            </a:r>
          </a:p>
        </p:txBody>
      </p:sp>
      <p:sp>
        <p:nvSpPr>
          <p:cNvPr id="3" name="object 3"/>
          <p:cNvSpPr txBox="1">
            <a:spLocks noGrp="1"/>
          </p:cNvSpPr>
          <p:nvPr>
            <p:ph idx="1"/>
          </p:nvPr>
        </p:nvSpPr>
        <p:spPr>
          <a:xfrm>
            <a:off x="628650" y="1469905"/>
            <a:ext cx="7886700" cy="2549903"/>
          </a:xfrm>
          <a:prstGeom prst="rect">
            <a:avLst/>
          </a:prstGeom>
        </p:spPr>
        <p:txBody>
          <a:bodyPr vert="horz" wrap="square" lIns="0" tIns="86842" rIns="0" bIns="0" rtlCol="0">
            <a:spAutoFit/>
          </a:bodyPr>
          <a:lstStyle/>
          <a:p>
            <a:pPr marL="226695">
              <a:lnSpc>
                <a:spcPct val="100000"/>
              </a:lnSpc>
            </a:pPr>
            <a:r>
              <a:rPr sz="2450" dirty="0">
                <a:solidFill>
                  <a:srgbClr val="33BC55"/>
                </a:solidFill>
                <a:latin typeface="Arial"/>
                <a:cs typeface="Arial"/>
              </a:rPr>
              <a:t></a:t>
            </a:r>
            <a:r>
              <a:rPr spc="-5" dirty="0">
                <a:latin typeface="宋体"/>
                <a:cs typeface="宋体"/>
              </a:rPr>
              <a:t>归纳过程就是在描述空间中进行搜索的过程</a:t>
            </a:r>
            <a:r>
              <a:rPr dirty="0">
                <a:latin typeface="宋体"/>
                <a:cs typeface="宋体"/>
              </a:rPr>
              <a:t>。</a:t>
            </a:r>
            <a:endParaRPr sz="2450" dirty="0">
              <a:latin typeface="宋体"/>
              <a:cs typeface="宋体"/>
            </a:endParaRPr>
          </a:p>
          <a:p>
            <a:pPr marL="226695">
              <a:lnSpc>
                <a:spcPct val="100000"/>
              </a:lnSpc>
              <a:spcBef>
                <a:spcPts val="620"/>
              </a:spcBef>
            </a:pPr>
            <a:r>
              <a:rPr sz="2450" dirty="0">
                <a:solidFill>
                  <a:srgbClr val="33BC55"/>
                </a:solidFill>
                <a:latin typeface="Arial"/>
                <a:cs typeface="Arial"/>
              </a:rPr>
              <a:t></a:t>
            </a:r>
            <a:r>
              <a:rPr spc="-5" dirty="0">
                <a:latin typeface="宋体"/>
                <a:cs typeface="宋体"/>
              </a:rPr>
              <a:t>归纳可分为自顶向下，自底向上和双向搜索三种方式</a:t>
            </a:r>
            <a:r>
              <a:rPr dirty="0">
                <a:latin typeface="宋体"/>
                <a:cs typeface="宋体"/>
              </a:rPr>
              <a:t>。</a:t>
            </a:r>
            <a:endParaRPr sz="2450" dirty="0">
              <a:latin typeface="宋体"/>
              <a:cs typeface="宋体"/>
            </a:endParaRPr>
          </a:p>
          <a:p>
            <a:pPr marL="866775" marR="5080" indent="-247015">
              <a:lnSpc>
                <a:spcPct val="100000"/>
              </a:lnSpc>
              <a:spcBef>
                <a:spcPts val="585"/>
              </a:spcBef>
            </a:pPr>
            <a:r>
              <a:rPr sz="2050" spc="-25" dirty="0">
                <a:solidFill>
                  <a:srgbClr val="50742E"/>
                </a:solidFill>
                <a:latin typeface="Arial"/>
                <a:cs typeface="Arial"/>
              </a:rPr>
              <a:t></a:t>
            </a:r>
            <a:r>
              <a:rPr sz="2400" spc="-25" dirty="0">
                <a:latin typeface="宋体"/>
                <a:cs typeface="宋体"/>
              </a:rPr>
              <a:t>自底向上法一次处理一个输入对象。将描述逐步一般化。 直到最终的一般化描述。</a:t>
            </a:r>
            <a:endParaRPr sz="2400" dirty="0">
              <a:latin typeface="宋体"/>
              <a:cs typeface="宋体"/>
            </a:endParaRPr>
          </a:p>
          <a:p>
            <a:pPr marL="866775" marR="309880" indent="-247015">
              <a:lnSpc>
                <a:spcPct val="100000"/>
              </a:lnSpc>
              <a:spcBef>
                <a:spcPts val="575"/>
              </a:spcBef>
            </a:pPr>
            <a:r>
              <a:rPr sz="2000" spc="20" dirty="0">
                <a:solidFill>
                  <a:srgbClr val="50742E"/>
                </a:solidFill>
                <a:latin typeface="Arial"/>
                <a:cs typeface="Arial"/>
              </a:rPr>
              <a:t></a:t>
            </a:r>
            <a:r>
              <a:rPr sz="2400" spc="20" dirty="0" err="1">
                <a:latin typeface="宋体"/>
                <a:cs typeface="宋体"/>
              </a:rPr>
              <a:t>自顶向下法对可能的一般性描述集进行搜索，</a:t>
            </a:r>
            <a:r>
              <a:rPr sz="2400" spc="20" dirty="0" err="1" smtClean="0">
                <a:latin typeface="宋体"/>
                <a:cs typeface="宋体"/>
              </a:rPr>
              <a:t>试图找到一些满足一定要求的最优的描述</a:t>
            </a:r>
            <a:r>
              <a:rPr sz="2400" spc="20" dirty="0">
                <a:latin typeface="宋体"/>
                <a:cs typeface="宋体"/>
              </a:rPr>
              <a:t>。</a:t>
            </a:r>
            <a:endParaRPr sz="2400" dirty="0">
              <a:latin typeface="宋体"/>
              <a:cs typeface="宋体"/>
            </a:endParaRPr>
          </a:p>
        </p:txBody>
      </p:sp>
    </p:spTree>
  </p:cSld>
  <p:clrMapOvr>
    <a:masterClrMapping/>
  </p:clrMapOvr>
</p:sld>
</file>

<file path=ppt/theme/theme1.xml><?xml version="1.0" encoding="utf-8"?>
<a:theme xmlns:a="http://schemas.openxmlformats.org/drawingml/2006/main" name="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董.pptx" id="{53DC6C71-A230-4371-BBA6-DDDE53A86B5A}" vid="{FCF426DE-9AD6-4247-BF7F-EC1FF544EEF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董</Template>
  <TotalTime>384</TotalTime>
  <Words>4627</Words>
  <Application>Microsoft Office PowerPoint</Application>
  <PresentationFormat>全屏显示(4:3)</PresentationFormat>
  <Paragraphs>2491</Paragraphs>
  <Slides>84</Slides>
  <Notes>84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84</vt:i4>
      </vt:variant>
    </vt:vector>
  </HeadingPairs>
  <TitlesOfParts>
    <vt:vector size="94" baseType="lpstr">
      <vt:lpstr>宋体</vt:lpstr>
      <vt:lpstr>微软雅黑</vt:lpstr>
      <vt:lpstr>Arial</vt:lpstr>
      <vt:lpstr>Calibri</vt:lpstr>
      <vt:lpstr>Calibri Light</vt:lpstr>
      <vt:lpstr>Cambria Math</vt:lpstr>
      <vt:lpstr>Constantia</vt:lpstr>
      <vt:lpstr>Symbol</vt:lpstr>
      <vt:lpstr>Times New Roman</vt:lpstr>
      <vt:lpstr>董</vt:lpstr>
      <vt:lpstr>PowerPoint 演示文稿</vt:lpstr>
      <vt:lpstr>PowerPoint 演示文稿</vt:lpstr>
      <vt:lpstr>一、决策树的模型与学习</vt:lpstr>
      <vt:lpstr>PowerPoint 演示文稿</vt:lpstr>
      <vt:lpstr>PowerPoint 演示文稿</vt:lpstr>
      <vt:lpstr>PowerPoint 演示文稿</vt:lpstr>
      <vt:lpstr>决策树和归纳算法</vt:lpstr>
      <vt:lpstr>决策树和归纳算法</vt:lpstr>
      <vt:lpstr>决策树和归纳算法</vt:lpstr>
      <vt:lpstr>PowerPoint 演示文稿</vt:lpstr>
      <vt:lpstr>PowerPoint 演示文稿</vt:lpstr>
      <vt:lpstr>PowerPoint 演示文稿</vt:lpstr>
      <vt:lpstr>决策树算法</vt:lpstr>
      <vt:lpstr>决策树算法</vt:lpstr>
      <vt:lpstr>PowerPoint 演示文稿</vt:lpstr>
      <vt:lpstr>PowerPoint 演示文稿</vt:lpstr>
      <vt:lpstr>决策树与条件概率分布</vt:lpstr>
      <vt:lpstr>PowerPoint 演示文稿</vt:lpstr>
      <vt:lpstr>决策树与条件概率分布</vt:lpstr>
      <vt:lpstr>二、特征选择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信息增益</vt:lpstr>
      <vt:lpstr>信息增益</vt:lpstr>
      <vt:lpstr>信息增益</vt:lpstr>
      <vt:lpstr>信息增益 设有随机变量(X,Y),其联合概率分布为：</vt:lpstr>
      <vt:lpstr>信息增益</vt:lpstr>
      <vt:lpstr>信息增益的算法</vt:lpstr>
      <vt:lpstr>信息增益的算法</vt:lpstr>
      <vt:lpstr>三、决策树的生成</vt:lpstr>
      <vt:lpstr>决策树ID3算法</vt:lpstr>
      <vt:lpstr>决策树ID3算法</vt:lpstr>
      <vt:lpstr>PowerPoint 演示文稿</vt:lpstr>
      <vt:lpstr>PowerPoint 演示文稿</vt:lpstr>
      <vt:lpstr>第2步计算条件属性的熵</vt:lpstr>
      <vt:lpstr>第2-1步计算年龄的熵</vt:lpstr>
      <vt:lpstr>第2-2步计算年龄的熵</vt:lpstr>
      <vt:lpstr>第2-3步计算年龄的熵</vt:lpstr>
      <vt:lpstr>第2-4步计算年龄的熵</vt:lpstr>
      <vt:lpstr>PowerPoint 演示文稿</vt:lpstr>
      <vt:lpstr>PowerPoint 演示文稿</vt:lpstr>
      <vt:lpstr>第5步计算信誉的熵</vt:lpstr>
      <vt:lpstr>第6步计算选择节点</vt:lpstr>
      <vt:lpstr>PowerPoint 演示文稿</vt:lpstr>
      <vt:lpstr>PowerPoint 演示文稿</vt:lpstr>
      <vt:lpstr>如果选择收入作为节点 分高、中、低</vt:lpstr>
      <vt:lpstr>PowerPoint 演示文稿</vt:lpstr>
      <vt:lpstr>决策树ID3算法-流程</vt:lpstr>
      <vt:lpstr>决策树ID3算法-实际使用</vt:lpstr>
      <vt:lpstr>PowerPoint 演示文稿</vt:lpstr>
      <vt:lpstr>PowerPoint 演示文稿</vt:lpstr>
      <vt:lpstr>PowerPoint 演示文稿</vt:lpstr>
      <vt:lpstr>PowerPoint 演示文稿</vt:lpstr>
      <vt:lpstr>决策树的剪枝</vt:lpstr>
      <vt:lpstr>决策树的剪枝</vt:lpstr>
      <vt:lpstr>五、CART算法</vt:lpstr>
      <vt:lpstr>PowerPoint 演示文稿</vt:lpstr>
      <vt:lpstr>PowerPoint 演示文稿</vt:lpstr>
      <vt:lpstr>PowerPoint 演示文稿</vt:lpstr>
      <vt:lpstr>PowerPoint 演示文稿</vt:lpstr>
      <vt:lpstr>PowerPoint 演示文稿</vt:lpstr>
      <vt:lpstr>CART树</vt:lpstr>
      <vt:lpstr>CART与ID3的不同</vt:lpstr>
      <vt:lpstr>CART树</vt:lpstr>
      <vt:lpstr>CART生成</vt:lpstr>
      <vt:lpstr>CART生成</vt:lpstr>
      <vt:lpstr>PowerPoint 演示文稿</vt:lpstr>
      <vt:lpstr>PowerPoint 演示文稿</vt:lpstr>
      <vt:lpstr>CART生成</vt:lpstr>
      <vt:lpstr>CART生成</vt:lpstr>
      <vt:lpstr>CART生成</vt:lpstr>
      <vt:lpstr>CART剪枝</vt:lpstr>
      <vt:lpstr>CART剪枝</vt:lpstr>
      <vt:lpstr>CART剪枝</vt:lpstr>
      <vt:lpstr>CART剪枝</vt:lpstr>
      <vt:lpstr>CART剪枝</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qwdong</cp:lastModifiedBy>
  <cp:revision>37</cp:revision>
  <dcterms:created xsi:type="dcterms:W3CDTF">2019-02-12T08:30:34Z</dcterms:created>
  <dcterms:modified xsi:type="dcterms:W3CDTF">2020-03-30T00:58:53Z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2016-09-05T00:00:00Z</vt:filetime>
  </property>
  <property fmtid="{D5CDD505-2E9C-101B-9397-08002B2CF9AE}" pid="3" name="LastSaved">
    <vt:filetime>2019-02-12T00:00:00Z</vt:filetime>
  </property>
</Properties>
</file>