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g"/>
  <Override PartName="/ppt/media/image9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0.jpg" ContentType="image/jpg"/>
  <Override PartName="/ppt/media/image11.jpg" ContentType="image/jpg"/>
  <Override PartName="/ppt/media/image12.jpg" ContentType="image/jp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notesSlides/notesSlide7.xml" ContentType="application/vnd.openxmlformats-officedocument.presentationml.notesSlide+xml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notesSlides/notesSlide8.xml" ContentType="application/vnd.openxmlformats-officedocument.presentationml.notesSlide+xml"/>
  <Override PartName="/ppt/media/image24.jpg" ContentType="image/jpg"/>
  <Override PartName="/ppt/media/image25.jpg" ContentType="image/jpg"/>
  <Override PartName="/ppt/media/image26.jpg" ContentType="image/jpg"/>
  <Override PartName="/ppt/notesSlides/notesSlide9.xml" ContentType="application/vnd.openxmlformats-officedocument.presentationml.notesSlide+xml"/>
  <Override PartName="/ppt/media/image27.jpg" ContentType="image/jpg"/>
  <Override PartName="/ppt/media/image28.jpg" ContentType="image/jpg"/>
  <Override PartName="/ppt/media/image29.jpg" ContentType="image/jpg"/>
  <Override PartName="/ppt/media/image30.jpg" ContentType="image/jpg"/>
  <Override PartName="/ppt/media/image31.jpg" ContentType="image/jpg"/>
  <Override PartName="/ppt/notesSlides/notesSlide10.xml" ContentType="application/vnd.openxmlformats-officedocument.presentationml.notesSlide+xml"/>
  <Override PartName="/ppt/media/image32.jpg" ContentType="image/jpg"/>
  <Override PartName="/ppt/media/image33.jpg" ContentType="image/jpg"/>
  <Override PartName="/ppt/media/image34.jpg" ContentType="image/jp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35.jpg" ContentType="image/jpg"/>
  <Override PartName="/ppt/media/image36.jpg" ContentType="image/jpg"/>
  <Override PartName="/ppt/notesSlides/notesSlide13.xml" ContentType="application/vnd.openxmlformats-officedocument.presentationml.notesSlide+xml"/>
  <Override PartName="/ppt/media/image37.jpg" ContentType="image/jpg"/>
  <Override PartName="/ppt/media/image38.jpg" ContentType="image/jpg"/>
  <Override PartName="/ppt/media/image39.jpg" ContentType="image/jpg"/>
  <Override PartName="/ppt/notesSlides/notesSlide14.xml" ContentType="application/vnd.openxmlformats-officedocument.presentationml.notesSlide+xml"/>
  <Override PartName="/ppt/media/image40.jpg" ContentType="image/jpg"/>
  <Override PartName="/ppt/media/image41.jpg" ContentType="image/jpg"/>
  <Override PartName="/ppt/media/image42.jpg" ContentType="image/jp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43.jpg" ContentType="image/jpg"/>
  <Override PartName="/ppt/media/image44.jpg" ContentType="image/jpg"/>
  <Override PartName="/ppt/notesSlides/notesSlide17.xml" ContentType="application/vnd.openxmlformats-officedocument.presentationml.notesSlide+xml"/>
  <Override PartName="/ppt/media/image45.jpg" ContentType="image/jpg"/>
  <Override PartName="/ppt/media/image46.jpg" ContentType="image/jpg"/>
  <Override PartName="/ppt/media/image47.jpg" ContentType="image/jpg"/>
  <Override PartName="/ppt/notesSlides/notesSlide18.xml" ContentType="application/vnd.openxmlformats-officedocument.presentationml.notesSlide+xml"/>
  <Override PartName="/ppt/media/image48.jpg" ContentType="image/jpg"/>
  <Override PartName="/ppt/notesSlides/notesSlide19.xml" ContentType="application/vnd.openxmlformats-officedocument.presentationml.notesSlide+xml"/>
  <Override PartName="/ppt/media/image49.jpg" ContentType="image/jpg"/>
  <Override PartName="/ppt/media/image50.jpg" ContentType="image/jpg"/>
  <Override PartName="/ppt/media/image51.jpg" ContentType="image/jpg"/>
  <Override PartName="/ppt/media/image52.jpg" ContentType="image/jpg"/>
  <Override PartName="/ppt/media/image53.jpg" ContentType="image/jpg"/>
  <Override PartName="/ppt/media/image54.jpg" ContentType="image/jpg"/>
  <Override PartName="/ppt/notesSlides/notesSlide20.xml" ContentType="application/vnd.openxmlformats-officedocument.presentationml.notesSlide+xml"/>
  <Override PartName="/ppt/media/image55.jpg" ContentType="image/jpg"/>
  <Override PartName="/ppt/media/image56.jpg" ContentType="image/jpg"/>
  <Override PartName="/ppt/media/image57.jpg" ContentType="image/jpg"/>
  <Override PartName="/ppt/media/image58.jpg" ContentType="image/jpg"/>
  <Override PartName="/ppt/media/image59.jpg" ContentType="image/jpg"/>
  <Override PartName="/ppt/media/image60.jpg" ContentType="image/jpg"/>
  <Override PartName="/ppt/media/image61.jpg" ContentType="image/jpg"/>
  <Override PartName="/ppt/notesSlides/notesSlide21.xml" ContentType="application/vnd.openxmlformats-officedocument.presentationml.notesSlide+xml"/>
  <Override PartName="/ppt/media/image62.jpg" ContentType="image/jpg"/>
  <Override PartName="/ppt/notesSlides/notesSlide22.xml" ContentType="application/vnd.openxmlformats-officedocument.presentationml.notesSlide+xml"/>
  <Override PartName="/ppt/media/image64.jpg" ContentType="image/jpg"/>
  <Override PartName="/ppt/media/image65.jpg" ContentType="image/jpg"/>
  <Override PartName="/ppt/notesSlides/notesSlide23.xml" ContentType="application/vnd.openxmlformats-officedocument.presentationml.notesSlide+xml"/>
  <Override PartName="/ppt/media/image66.jpg" ContentType="image/jpg"/>
  <Override PartName="/ppt/media/image67.jpg" ContentType="image/jpg"/>
  <Override PartName="/ppt/media/image68.jpg" ContentType="image/jpg"/>
  <Override PartName="/ppt/notesSlides/notesSlide24.xml" ContentType="application/vnd.openxmlformats-officedocument.presentationml.notesSlide+xml"/>
  <Override PartName="/ppt/media/image69.jpg" ContentType="image/jpg"/>
  <Override PartName="/ppt/media/image70.jpg" ContentType="image/jpg"/>
  <Override PartName="/ppt/media/image71.jpg" ContentType="image/jpg"/>
  <Override PartName="/ppt/notesSlides/notesSlide25.xml" ContentType="application/vnd.openxmlformats-officedocument.presentationml.notesSlide+xml"/>
  <Override PartName="/ppt/media/image72.jpg" ContentType="image/jpg"/>
  <Override PartName="/ppt/media/image73.jpg" ContentType="image/jpg"/>
  <Override PartName="/ppt/notesSlides/notesSlide26.xml" ContentType="application/vnd.openxmlformats-officedocument.presentationml.notesSlide+xml"/>
  <Override PartName="/ppt/media/image74.jpg" ContentType="image/jpg"/>
  <Override PartName="/ppt/media/image75.jpg" ContentType="image/jpg"/>
  <Override PartName="/ppt/media/image76.jpg" ContentType="image/jpg"/>
  <Override PartName="/ppt/media/image77.jpg" ContentType="image/jpg"/>
  <Override PartName="/ppt/media/image78.jpg" ContentType="image/jpg"/>
  <Override PartName="/ppt/media/image79.jpg" ContentType="image/jpg"/>
  <Override PartName="/ppt/media/image80.jpg" ContentType="image/jpg"/>
  <Override PartName="/ppt/notesSlides/notesSlide27.xml" ContentType="application/vnd.openxmlformats-officedocument.presentationml.notesSlide+xml"/>
  <Override PartName="/ppt/media/image81.jpg" ContentType="image/jpg"/>
  <Override PartName="/ppt/media/image82.jpg" ContentType="image/jpg"/>
  <Override PartName="/ppt/media/image83.jpg" ContentType="image/jpg"/>
  <Override PartName="/ppt/notesSlides/notesSlide28.xml" ContentType="application/vnd.openxmlformats-officedocument.presentationml.notesSlide+xml"/>
  <Override PartName="/ppt/media/image84.jpg" ContentType="image/jpg"/>
  <Override PartName="/ppt/media/image85.jpg" ContentType="image/jpg"/>
  <Override PartName="/ppt/notesSlides/notesSlide29.xml" ContentType="application/vnd.openxmlformats-officedocument.presentationml.notesSlide+xml"/>
  <Override PartName="/ppt/media/image86.jpg" ContentType="image/jpg"/>
  <Override PartName="/ppt/media/image87.jpg" ContentType="image/jpg"/>
  <Override PartName="/ppt/media/image88.jpg" ContentType="image/jpg"/>
  <Override PartName="/ppt/media/image89.jpg" ContentType="image/jpg"/>
  <Override PartName="/ppt/media/image90.jpg" ContentType="image/jpg"/>
  <Override PartName="/ppt/notesSlides/notesSlide30.xml" ContentType="application/vnd.openxmlformats-officedocument.presentationml.notesSlide+xml"/>
  <Override PartName="/ppt/media/image91.jpg" ContentType="image/jpg"/>
  <Override PartName="/ppt/media/image92.jpg" ContentType="image/jpg"/>
  <Override PartName="/ppt/media/image93.jpg" ContentType="image/jpg"/>
  <Override PartName="/ppt/notesSlides/notesSlide31.xml" ContentType="application/vnd.openxmlformats-officedocument.presentationml.notesSlide+xml"/>
  <Override PartName="/ppt/media/image94.jpg" ContentType="image/jpg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media/image95.jpg" ContentType="image/jpg"/>
  <Override PartName="/ppt/media/image96.jpg" ContentType="image/jpg"/>
  <Override PartName="/ppt/media/image97.jpg" ContentType="image/jpg"/>
  <Override PartName="/ppt/media/image98.jpg" ContentType="image/jpg"/>
  <Override PartName="/ppt/media/image99.jpg" ContentType="image/jpg"/>
  <Override PartName="/ppt/media/image100.jpg" ContentType="image/jpg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media/image101.jpg" ContentType="image/jpg"/>
  <Override PartName="/ppt/media/image102.jpg" ContentType="image/jpg"/>
  <Override PartName="/ppt/media/image103.jpg" ContentType="image/jpg"/>
  <Override PartName="/ppt/media/image104.jpg" ContentType="image/jpg"/>
  <Override PartName="/ppt/media/image105.jpg" ContentType="image/jpg"/>
  <Override PartName="/ppt/notesSlides/notesSlide39.xml" ContentType="application/vnd.openxmlformats-officedocument.presentationml.notesSlide+xml"/>
  <Override PartName="/ppt/media/image106.jpg" ContentType="image/jpg"/>
  <Override PartName="/ppt/media/image107.jpg" ContentType="image/jpg"/>
  <Override PartName="/ppt/media/image108.jpg" ContentType="image/jpg"/>
  <Override PartName="/ppt/media/image109.jpg" ContentType="image/jpg"/>
  <Override PartName="/ppt/media/image110.jpg" ContentType="image/jpg"/>
  <Override PartName="/ppt/notesSlides/notesSlide40.xml" ContentType="application/vnd.openxmlformats-officedocument.presentationml.notesSlide+xml"/>
  <Override PartName="/ppt/media/image112.jpg" ContentType="image/jpg"/>
  <Override PartName="/ppt/media/image113.jpg" ContentType="image/jpg"/>
  <Override PartName="/ppt/media/image114.jpg" ContentType="image/jpg"/>
  <Override PartName="/ppt/notesSlides/notesSlide41.xml" ContentType="application/vnd.openxmlformats-officedocument.presentationml.notesSlide+xml"/>
  <Override PartName="/ppt/media/image115.jpg" ContentType="image/jpg"/>
  <Override PartName="/ppt/media/image116.jpg" ContentType="image/jpg"/>
  <Override PartName="/ppt/media/image117.jpg" ContentType="image/jpg"/>
  <Override PartName="/ppt/media/image118.jpg" ContentType="image/jpg"/>
  <Override PartName="/ppt/media/image119.jpg" ContentType="image/jpg"/>
  <Override PartName="/ppt/notesSlides/notesSlide42.xml" ContentType="application/vnd.openxmlformats-officedocument.presentationml.notesSlide+xml"/>
  <Override PartName="/ppt/media/image120.jpg" ContentType="image/jpg"/>
  <Override PartName="/ppt/media/image121.jpg" ContentType="image/jpg"/>
  <Override PartName="/ppt/media/image122.jpg" ContentType="image/jpg"/>
  <Override PartName="/ppt/media/image123.jpg" ContentType="image/jpg"/>
  <Override PartName="/ppt/media/image124.jpg" ContentType="image/jpg"/>
  <Override PartName="/ppt/media/image125.jpg" ContentType="image/jpg"/>
  <Override PartName="/ppt/media/image126.jpg" ContentType="image/jpg"/>
  <Override PartName="/ppt/media/image127.jpg" ContentType="image/jpg"/>
  <Override PartName="/ppt/media/image128.jpg" ContentType="image/jpg"/>
  <Override PartName="/ppt/notesSlides/notesSlide43.xml" ContentType="application/vnd.openxmlformats-officedocument.presentationml.notesSlide+xml"/>
  <Override PartName="/ppt/media/image129.jpg" ContentType="image/jpg"/>
  <Override PartName="/ppt/media/image130.jpg" ContentType="image/jpg"/>
  <Override PartName="/ppt/media/image131.jpg" ContentType="image/jpg"/>
  <Override PartName="/ppt/media/image132.jpg" ContentType="image/jpg"/>
  <Override PartName="/ppt/media/image133.jpg" ContentType="image/jpg"/>
  <Override PartName="/ppt/media/image134.jpg" ContentType="image/jpg"/>
  <Override PartName="/ppt/media/image135.jpg" ContentType="image/jpg"/>
  <Override PartName="/ppt/notesSlides/notesSlide44.xml" ContentType="application/vnd.openxmlformats-officedocument.presentationml.notesSlide+xml"/>
  <Override PartName="/ppt/media/image136.jpg" ContentType="image/jpg"/>
  <Override PartName="/ppt/notesSlides/notesSlide45.xml" ContentType="application/vnd.openxmlformats-officedocument.presentationml.notesSlide+xml"/>
  <Override PartName="/ppt/media/image137.jpg" ContentType="image/jpg"/>
  <Override PartName="/ppt/media/image138.jpg" ContentType="image/jpg"/>
  <Override PartName="/ppt/media/image139.jpg" ContentType="image/jpg"/>
  <Override PartName="/ppt/notesSlides/notesSlide46.xml" ContentType="application/vnd.openxmlformats-officedocument.presentationml.notesSlide+xml"/>
  <Override PartName="/ppt/media/image142.jpg" ContentType="image/jpg"/>
  <Override PartName="/ppt/media/image143.jpg" ContentType="image/jpg"/>
  <Override PartName="/ppt/media/image144.jpg" ContentType="image/jpg"/>
  <Override PartName="/ppt/media/image145.jpg" ContentType="image/jpg"/>
  <Override PartName="/ppt/media/image146.jpg" ContentType="image/jpg"/>
  <Override PartName="/ppt/notesSlides/notesSlide47.xml" ContentType="application/vnd.openxmlformats-officedocument.presentationml.notesSlide+xml"/>
  <Override PartName="/ppt/media/image147.jpg" ContentType="image/jpg"/>
  <Override PartName="/ppt/media/image148.jpg" ContentType="image/jpg"/>
  <Override PartName="/ppt/media/image149.jpg" ContentType="image/jpg"/>
  <Override PartName="/ppt/media/image150.jpg" ContentType="image/jpg"/>
  <Override PartName="/ppt/media/image151.jpg" ContentType="image/jpg"/>
  <Override PartName="/ppt/media/image152.jpg" ContentType="image/jpg"/>
  <Override PartName="/ppt/notesSlides/notesSlide48.xml" ContentType="application/vnd.openxmlformats-officedocument.presentationml.notesSlide+xml"/>
  <Override PartName="/ppt/media/image153.jpg" ContentType="image/jpg"/>
  <Override PartName="/ppt/media/image154.jpg" ContentType="image/jpg"/>
  <Override PartName="/ppt/media/image155.jpg" ContentType="image/jpg"/>
  <Override PartName="/ppt/notesSlides/notesSlide49.xml" ContentType="application/vnd.openxmlformats-officedocument.presentationml.notesSlide+xml"/>
  <Override PartName="/ppt/media/image156.jpg" ContentType="image/jpg"/>
  <Override PartName="/ppt/media/image157.jpg" ContentType="image/jpg"/>
  <Override PartName="/ppt/media/image158.jpg" ContentType="image/jpg"/>
  <Override PartName="/ppt/media/image159.jpg" ContentType="image/jpg"/>
  <Override PartName="/ppt/notesSlides/notesSlide50.xml" ContentType="application/vnd.openxmlformats-officedocument.presentationml.notesSlide+xml"/>
  <Override PartName="/ppt/media/image161.jpg" ContentType="image/jpg"/>
  <Override PartName="/ppt/media/image162.jpg" ContentType="image/jpg"/>
  <Override PartName="/ppt/media/image163.jpg" ContentType="image/jpg"/>
  <Override PartName="/ppt/media/image164.jpg" ContentType="image/jpg"/>
  <Override PartName="/ppt/notesSlides/notesSlide51.xml" ContentType="application/vnd.openxmlformats-officedocument.presentationml.notesSlide+xml"/>
  <Override PartName="/ppt/media/image165.jpg" ContentType="image/jpg"/>
  <Override PartName="/ppt/media/image166.jpg" ContentType="image/jpg"/>
  <Override PartName="/ppt/media/image167.jpg" ContentType="image/jpg"/>
  <Override PartName="/ppt/media/image168.jpg" ContentType="image/jpg"/>
  <Override PartName="/ppt/media/image169.jpg" ContentType="image/jpg"/>
  <Override PartName="/ppt/media/image170.jpg" ContentType="image/jpg"/>
  <Override PartName="/ppt/media/image171.jpg" ContentType="image/jpg"/>
  <Override PartName="/ppt/notesSlides/notesSlide52.xml" ContentType="application/vnd.openxmlformats-officedocument.presentationml.notesSlide+xml"/>
  <Override PartName="/ppt/media/image172.jpg" ContentType="image/jpg"/>
  <Override PartName="/ppt/media/image173.jpg" ContentType="image/jpg"/>
  <Override PartName="/ppt/media/image174.jpg" ContentType="image/jpg"/>
  <Override PartName="/ppt/media/image175.jpg" ContentType="image/jpg"/>
  <Override PartName="/ppt/media/image176.jpg" ContentType="image/jpg"/>
  <Override PartName="/ppt/media/image177.jpg" ContentType="image/jpg"/>
  <Override PartName="/ppt/media/image178.jpg" ContentType="image/jpg"/>
  <Override PartName="/ppt/media/image179.jpg" ContentType="image/jpg"/>
  <Override PartName="/ppt/notesSlides/notesSlide53.xml" ContentType="application/vnd.openxmlformats-officedocument.presentationml.notesSlide+xml"/>
  <Override PartName="/ppt/media/image180.jpg" ContentType="image/jpg"/>
  <Override PartName="/ppt/media/image181.jpg" ContentType="image/jpg"/>
  <Override PartName="/ppt/media/image182.jpg" ContentType="image/jpg"/>
  <Override PartName="/ppt/media/image183.jpg" ContentType="image/jpg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572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0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6705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3511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6879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730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6703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9135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8005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9436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6771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1995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298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9687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2770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3160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5934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9312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477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16787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451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443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32573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814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8702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36656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20025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35788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8585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5148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86460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72807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30840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95506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41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84254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84851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75437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41092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41228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11616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09045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27727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1898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79894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133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61139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6728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24600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3542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16763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802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408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7893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673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454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42999" cy="11223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858" y="3"/>
            <a:ext cx="687050" cy="9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3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99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82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06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1998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004646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3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6546"/>
            <a:ext cx="7886700" cy="1080039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69905"/>
            <a:ext cx="7886700" cy="4722250"/>
          </a:xfrm>
        </p:spPr>
        <p:txBody>
          <a:bodyPr/>
          <a:lstStyle>
            <a:lvl1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页脚占位符 4"/>
          <p:cNvSpPr txBox="1">
            <a:spLocks/>
          </p:cNvSpPr>
          <p:nvPr/>
        </p:nvSpPr>
        <p:spPr>
          <a:xfrm>
            <a:off x="4214061" y="6483712"/>
            <a:ext cx="646232" cy="26664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8D74C0-279B-4CA7-B242-86446B2938C3}" type="slidenum">
              <a:rPr lang="zh-CN" altLang="en-US" sz="135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sz="1350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113925" y="6617032"/>
            <a:ext cx="1100138" cy="0"/>
          </a:xfrm>
          <a:prstGeom prst="line">
            <a:avLst/>
          </a:prstGeom>
          <a:ln>
            <a:solidFill>
              <a:srgbClr val="FF6600"/>
            </a:solidFill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60294" y="6617032"/>
            <a:ext cx="1100138" cy="0"/>
          </a:xfrm>
          <a:prstGeom prst="line">
            <a:avLst/>
          </a:prstGeom>
          <a:ln>
            <a:solidFill>
              <a:srgbClr val="FF6600"/>
            </a:solidFill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7505" y="6466991"/>
            <a:ext cx="10959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54884E3-5FEF-4E80-B05D-959E2BC66694}" type="datetime1">
              <a:rPr lang="zh-CN" altLang="en-US" sz="1350" smtClean="0">
                <a:solidFill>
                  <a:srgbClr val="E7E6E6">
                    <a:lumMod val="50000"/>
                  </a:srgbClr>
                </a:solidFill>
              </a:rPr>
              <a:pPr/>
              <a:t>2020/9/29</a:t>
            </a:fld>
            <a:endParaRPr lang="zh-CN" altLang="en-US" sz="135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12" y="6424607"/>
            <a:ext cx="288638" cy="3848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195850" y="6455450"/>
            <a:ext cx="19912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900" kern="1300" spc="23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华东师范大学数据科学与工程学院</a:t>
            </a:r>
            <a:endParaRPr lang="en-US" altLang="zh-CN" sz="900" kern="1300" spc="23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 of Data Science and Engineering at ECNU</a:t>
            </a:r>
            <a:endParaRPr lang="zh-CN" altLang="en-US" sz="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786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70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39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34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3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63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02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176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49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jpg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g"/><Relationship Id="rId3" Type="http://schemas.openxmlformats.org/officeDocument/2006/relationships/image" Target="../media/image49.jpg"/><Relationship Id="rId7" Type="http://schemas.openxmlformats.org/officeDocument/2006/relationships/image" Target="../media/image5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g"/><Relationship Id="rId3" Type="http://schemas.openxmlformats.org/officeDocument/2006/relationships/image" Target="../media/image55.jpg"/><Relationship Id="rId7" Type="http://schemas.openxmlformats.org/officeDocument/2006/relationships/image" Target="../media/image5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g"/><Relationship Id="rId5" Type="http://schemas.openxmlformats.org/officeDocument/2006/relationships/image" Target="../media/image57.jpg"/><Relationship Id="rId4" Type="http://schemas.openxmlformats.org/officeDocument/2006/relationships/image" Target="../media/image56.jpg"/><Relationship Id="rId9" Type="http://schemas.openxmlformats.org/officeDocument/2006/relationships/image" Target="../media/image6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jpg"/><Relationship Id="rId4" Type="http://schemas.openxmlformats.org/officeDocument/2006/relationships/image" Target="../media/image6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7" Type="http://schemas.openxmlformats.org/officeDocument/2006/relationships/image" Target="../media/image7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jpg"/><Relationship Id="rId5" Type="http://schemas.openxmlformats.org/officeDocument/2006/relationships/image" Target="../media/image69.jpg"/><Relationship Id="rId4" Type="http://schemas.openxmlformats.org/officeDocument/2006/relationships/image" Target="../media/image6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g"/><Relationship Id="rId3" Type="http://schemas.openxmlformats.org/officeDocument/2006/relationships/image" Target="../media/image74.jpg"/><Relationship Id="rId7" Type="http://schemas.openxmlformats.org/officeDocument/2006/relationships/image" Target="../media/image7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jpg"/><Relationship Id="rId5" Type="http://schemas.openxmlformats.org/officeDocument/2006/relationships/image" Target="../media/image76.jpg"/><Relationship Id="rId4" Type="http://schemas.openxmlformats.org/officeDocument/2006/relationships/image" Target="../media/image75.jpg"/><Relationship Id="rId9" Type="http://schemas.openxmlformats.org/officeDocument/2006/relationships/image" Target="../media/image8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3.jpg"/><Relationship Id="rId4" Type="http://schemas.openxmlformats.org/officeDocument/2006/relationships/image" Target="../media/image8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7" Type="http://schemas.openxmlformats.org/officeDocument/2006/relationships/image" Target="../media/image9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9.jpg"/><Relationship Id="rId5" Type="http://schemas.openxmlformats.org/officeDocument/2006/relationships/image" Target="../media/image88.jpg"/><Relationship Id="rId4" Type="http://schemas.openxmlformats.org/officeDocument/2006/relationships/image" Target="../media/image8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jpg"/><Relationship Id="rId4" Type="http://schemas.openxmlformats.org/officeDocument/2006/relationships/image" Target="../media/image9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jpg"/><Relationship Id="rId3" Type="http://schemas.openxmlformats.org/officeDocument/2006/relationships/image" Target="../media/image95.jpg"/><Relationship Id="rId7" Type="http://schemas.openxmlformats.org/officeDocument/2006/relationships/image" Target="../media/image99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jpg"/><Relationship Id="rId5" Type="http://schemas.openxmlformats.org/officeDocument/2006/relationships/image" Target="../media/image97.jpg"/><Relationship Id="rId4" Type="http://schemas.openxmlformats.org/officeDocument/2006/relationships/image" Target="../media/image96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g"/><Relationship Id="rId7" Type="http://schemas.openxmlformats.org/officeDocument/2006/relationships/image" Target="../media/image105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jpg"/><Relationship Id="rId5" Type="http://schemas.openxmlformats.org/officeDocument/2006/relationships/image" Target="../media/image103.jpg"/><Relationship Id="rId4" Type="http://schemas.openxmlformats.org/officeDocument/2006/relationships/image" Target="../media/image102.jp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image" Target="../media/image106.jpg"/><Relationship Id="rId7" Type="http://schemas.openxmlformats.org/officeDocument/2006/relationships/image" Target="../media/image11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9.jpg"/><Relationship Id="rId5" Type="http://schemas.openxmlformats.org/officeDocument/2006/relationships/image" Target="../media/image108.jpg"/><Relationship Id="rId4" Type="http://schemas.openxmlformats.org/officeDocument/2006/relationships/image" Target="../media/image10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4.jpg"/><Relationship Id="rId4" Type="http://schemas.openxmlformats.org/officeDocument/2006/relationships/image" Target="../media/image113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g"/><Relationship Id="rId7" Type="http://schemas.openxmlformats.org/officeDocument/2006/relationships/image" Target="../media/image119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8.jpg"/><Relationship Id="rId5" Type="http://schemas.openxmlformats.org/officeDocument/2006/relationships/image" Target="../media/image117.jpg"/><Relationship Id="rId4" Type="http://schemas.openxmlformats.org/officeDocument/2006/relationships/image" Target="../media/image116.jp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jpg"/><Relationship Id="rId3" Type="http://schemas.openxmlformats.org/officeDocument/2006/relationships/image" Target="../media/image120.jpg"/><Relationship Id="rId7" Type="http://schemas.openxmlformats.org/officeDocument/2006/relationships/image" Target="../media/image12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jpg"/><Relationship Id="rId11" Type="http://schemas.openxmlformats.org/officeDocument/2006/relationships/image" Target="../media/image128.jpg"/><Relationship Id="rId5" Type="http://schemas.openxmlformats.org/officeDocument/2006/relationships/image" Target="../media/image122.jpg"/><Relationship Id="rId10" Type="http://schemas.openxmlformats.org/officeDocument/2006/relationships/image" Target="../media/image127.jpg"/><Relationship Id="rId4" Type="http://schemas.openxmlformats.org/officeDocument/2006/relationships/image" Target="../media/image121.jpg"/><Relationship Id="rId9" Type="http://schemas.openxmlformats.org/officeDocument/2006/relationships/image" Target="../media/image126.jp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jpg"/><Relationship Id="rId3" Type="http://schemas.openxmlformats.org/officeDocument/2006/relationships/image" Target="../media/image129.jpg"/><Relationship Id="rId7" Type="http://schemas.openxmlformats.org/officeDocument/2006/relationships/image" Target="../media/image13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jpg"/><Relationship Id="rId5" Type="http://schemas.openxmlformats.org/officeDocument/2006/relationships/image" Target="../media/image131.jpg"/><Relationship Id="rId4" Type="http://schemas.openxmlformats.org/officeDocument/2006/relationships/image" Target="../media/image130.jpg"/><Relationship Id="rId9" Type="http://schemas.openxmlformats.org/officeDocument/2006/relationships/image" Target="../media/image135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jpg"/><Relationship Id="rId7" Type="http://schemas.openxmlformats.org/officeDocument/2006/relationships/image" Target="../media/image141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emf"/><Relationship Id="rId5" Type="http://schemas.openxmlformats.org/officeDocument/2006/relationships/image" Target="../media/image139.jpg"/><Relationship Id="rId4" Type="http://schemas.openxmlformats.org/officeDocument/2006/relationships/image" Target="../media/image138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jpg"/><Relationship Id="rId7" Type="http://schemas.openxmlformats.org/officeDocument/2006/relationships/image" Target="../media/image146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jpg"/><Relationship Id="rId5" Type="http://schemas.openxmlformats.org/officeDocument/2006/relationships/image" Target="../media/image144.jpg"/><Relationship Id="rId4" Type="http://schemas.openxmlformats.org/officeDocument/2006/relationships/image" Target="../media/image143.jp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jpg"/><Relationship Id="rId3" Type="http://schemas.openxmlformats.org/officeDocument/2006/relationships/image" Target="../media/image147.jpg"/><Relationship Id="rId7" Type="http://schemas.openxmlformats.org/officeDocument/2006/relationships/image" Target="../media/image15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jpg"/><Relationship Id="rId5" Type="http://schemas.openxmlformats.org/officeDocument/2006/relationships/image" Target="../media/image149.jpg"/><Relationship Id="rId4" Type="http://schemas.openxmlformats.org/officeDocument/2006/relationships/image" Target="../media/image148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5.jpg"/><Relationship Id="rId4" Type="http://schemas.openxmlformats.org/officeDocument/2006/relationships/image" Target="../media/image154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jpg"/><Relationship Id="rId7" Type="http://schemas.openxmlformats.org/officeDocument/2006/relationships/image" Target="../media/image160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jpg"/><Relationship Id="rId5" Type="http://schemas.openxmlformats.org/officeDocument/2006/relationships/image" Target="../media/image158.jpg"/><Relationship Id="rId4" Type="http://schemas.openxmlformats.org/officeDocument/2006/relationships/image" Target="../media/image15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jpg"/><Relationship Id="rId5" Type="http://schemas.openxmlformats.org/officeDocument/2006/relationships/image" Target="../media/image163.jpg"/><Relationship Id="rId4" Type="http://schemas.openxmlformats.org/officeDocument/2006/relationships/image" Target="../media/image162.jp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jpg"/><Relationship Id="rId3" Type="http://schemas.openxmlformats.org/officeDocument/2006/relationships/image" Target="../media/image165.jpg"/><Relationship Id="rId7" Type="http://schemas.openxmlformats.org/officeDocument/2006/relationships/image" Target="../media/image169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jpg"/><Relationship Id="rId5" Type="http://schemas.openxmlformats.org/officeDocument/2006/relationships/image" Target="../media/image167.jpg"/><Relationship Id="rId4" Type="http://schemas.openxmlformats.org/officeDocument/2006/relationships/image" Target="../media/image166.jpg"/><Relationship Id="rId9" Type="http://schemas.openxmlformats.org/officeDocument/2006/relationships/image" Target="../media/image171.jp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jpg"/><Relationship Id="rId3" Type="http://schemas.openxmlformats.org/officeDocument/2006/relationships/image" Target="../media/image172.jpg"/><Relationship Id="rId7" Type="http://schemas.openxmlformats.org/officeDocument/2006/relationships/image" Target="../media/image176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5.jpg"/><Relationship Id="rId5" Type="http://schemas.openxmlformats.org/officeDocument/2006/relationships/image" Target="../media/image174.jpg"/><Relationship Id="rId10" Type="http://schemas.openxmlformats.org/officeDocument/2006/relationships/image" Target="../media/image179.jpg"/><Relationship Id="rId4" Type="http://schemas.openxmlformats.org/officeDocument/2006/relationships/image" Target="../media/image173.jpg"/><Relationship Id="rId9" Type="http://schemas.openxmlformats.org/officeDocument/2006/relationships/image" Target="../media/image178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jpg"/><Relationship Id="rId5" Type="http://schemas.openxmlformats.org/officeDocument/2006/relationships/image" Target="../media/image182.jpg"/><Relationship Id="rId4" Type="http://schemas.openxmlformats.org/officeDocument/2006/relationships/image" Target="../media/image181.jp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g"/><Relationship Id="rId5" Type="http://schemas.openxmlformats.org/officeDocument/2006/relationships/image" Target="../media/image21.jpg"/><Relationship Id="rId4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39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6928" y="0"/>
            <a:ext cx="4767072" cy="606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9945" cy="10205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2425"/>
            <a:ext cx="9144000" cy="901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359" y="1737360"/>
            <a:ext cx="7863840" cy="24688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二项逻辑斯蒂回</a:t>
            </a:r>
            <a:r>
              <a:rPr dirty="0"/>
              <a:t>归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7958455" cy="72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2099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事件的几率</a:t>
            </a:r>
            <a:r>
              <a:rPr sz="2550" spc="15" dirty="0">
                <a:latin typeface="Constantia"/>
                <a:cs typeface="Constantia"/>
              </a:rPr>
              <a:t>odd</a:t>
            </a:r>
            <a:r>
              <a:rPr sz="2550" spc="10" dirty="0">
                <a:latin typeface="Constantia"/>
                <a:cs typeface="Constantia"/>
              </a:rPr>
              <a:t>s</a:t>
            </a:r>
            <a:r>
              <a:rPr sz="2550" spc="35" dirty="0">
                <a:latin typeface="宋体"/>
                <a:cs typeface="宋体"/>
              </a:rPr>
              <a:t>：事件发生与事件不发生的概率之</a:t>
            </a:r>
            <a:r>
              <a:rPr sz="2550" spc="25" dirty="0">
                <a:latin typeface="宋体"/>
                <a:cs typeface="宋体"/>
              </a:rPr>
              <a:t>比</a:t>
            </a:r>
            <a:r>
              <a:rPr sz="2550" spc="15" dirty="0">
                <a:latin typeface="宋体"/>
                <a:cs typeface="宋体"/>
              </a:rPr>
              <a:t> 为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367458"/>
            <a:ext cx="8063865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称为事件的发生比</a:t>
            </a:r>
            <a:r>
              <a:rPr sz="2600" spc="-10" dirty="0">
                <a:latin typeface="Constantia"/>
                <a:cs typeface="Constantia"/>
              </a:rPr>
              <a:t>(th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odd</a:t>
            </a:r>
            <a:r>
              <a:rPr sz="2600" spc="-15" dirty="0">
                <a:latin typeface="Constantia"/>
                <a:cs typeface="Constantia"/>
              </a:rPr>
              <a:t>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of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x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spc="-15" dirty="0">
                <a:latin typeface="Constantia"/>
                <a:cs typeface="Constantia"/>
              </a:rPr>
              <a:t>erie</a:t>
            </a:r>
            <a:r>
              <a:rPr sz="2600" spc="-10" dirty="0">
                <a:latin typeface="Constantia"/>
                <a:cs typeface="Constantia"/>
              </a:rPr>
              <a:t>nci</a:t>
            </a:r>
            <a:r>
              <a:rPr sz="2600" spc="-15" dirty="0">
                <a:latin typeface="Constantia"/>
                <a:cs typeface="Constantia"/>
              </a:rPr>
              <a:t>ng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20" dirty="0">
                <a:latin typeface="Constantia"/>
                <a:cs typeface="Constantia"/>
              </a:rPr>
              <a:t>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75" dirty="0">
                <a:latin typeface="Constantia"/>
                <a:cs typeface="Constantia"/>
              </a:rPr>
              <a:t>v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10" dirty="0">
                <a:latin typeface="Constantia"/>
                <a:cs typeface="Constantia"/>
              </a:rPr>
              <a:t>nt),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对数几率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72" y="5268013"/>
            <a:ext cx="23190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对逻辑斯蒂</a:t>
            </a:r>
            <a:r>
              <a:rPr sz="2550" spc="25" dirty="0">
                <a:latin typeface="宋体"/>
                <a:cs typeface="宋体"/>
              </a:rPr>
              <a:t>回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9862" y="5280713"/>
            <a:ext cx="3429000" cy="1083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归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400" y="5045655"/>
            <a:ext cx="3361944" cy="935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8079" y="2221992"/>
            <a:ext cx="719327" cy="777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38855" y="3874008"/>
            <a:ext cx="2740151" cy="862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似然函</a:t>
            </a:r>
            <a:r>
              <a:rPr dirty="0"/>
              <a:t>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758" y="1558978"/>
            <a:ext cx="8751570" cy="4619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136525" indent="-274320" algn="just">
              <a:lnSpc>
                <a:spcPct val="102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i="1" spc="5" dirty="0">
                <a:latin typeface="Constantia"/>
                <a:cs typeface="Constantia"/>
              </a:rPr>
              <a:t>l</a:t>
            </a:r>
            <a:r>
              <a:rPr sz="2550" i="1" spc="15" dirty="0">
                <a:latin typeface="Constantia"/>
                <a:cs typeface="Constantia"/>
              </a:rPr>
              <a:t>o</a:t>
            </a:r>
            <a:r>
              <a:rPr sz="2550" i="1" spc="10" dirty="0">
                <a:latin typeface="Constantia"/>
                <a:cs typeface="Constantia"/>
              </a:rPr>
              <a:t>gi</a:t>
            </a:r>
            <a:r>
              <a:rPr sz="2550" i="1" spc="15" dirty="0">
                <a:latin typeface="Constantia"/>
                <a:cs typeface="Constantia"/>
              </a:rPr>
              <a:t>s</a:t>
            </a:r>
            <a:r>
              <a:rPr sz="2550" i="1" spc="5" dirty="0">
                <a:latin typeface="Constantia"/>
                <a:cs typeface="Constantia"/>
              </a:rPr>
              <a:t>ti</a:t>
            </a:r>
            <a:r>
              <a:rPr sz="2550" i="1" spc="15" dirty="0">
                <a:latin typeface="Constantia"/>
                <a:cs typeface="Constantia"/>
              </a:rPr>
              <a:t>c</a:t>
            </a:r>
            <a:r>
              <a:rPr sz="2550" spc="35" dirty="0">
                <a:latin typeface="宋体"/>
                <a:cs typeface="宋体"/>
              </a:rPr>
              <a:t>分类器是由一组权值系数组成的，最关键的问题</a:t>
            </a:r>
            <a:r>
              <a:rPr sz="2550" spc="25" dirty="0">
                <a:latin typeface="宋体"/>
                <a:cs typeface="宋体"/>
              </a:rPr>
              <a:t>就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是如何获取这组权值，通过极大似然函数估计获得，并</a:t>
            </a:r>
            <a:r>
              <a:rPr sz="2550" spc="25" dirty="0">
                <a:latin typeface="宋体"/>
                <a:cs typeface="宋体"/>
              </a:rPr>
              <a:t>且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i="1" spc="20" dirty="0">
                <a:latin typeface="Constantia"/>
                <a:cs typeface="Constantia"/>
              </a:rPr>
              <a:t>Y</a:t>
            </a:r>
            <a:r>
              <a:rPr sz="2550" spc="15" dirty="0">
                <a:latin typeface="Constantia"/>
                <a:cs typeface="Constantia"/>
              </a:rPr>
              <a:t>~</a:t>
            </a:r>
            <a:r>
              <a:rPr sz="2550" i="1" spc="5" dirty="0">
                <a:latin typeface="Constantia"/>
                <a:cs typeface="Constantia"/>
              </a:rPr>
              <a:t>f</a:t>
            </a:r>
            <a:r>
              <a:rPr sz="2550" spc="10" dirty="0">
                <a:latin typeface="Constantia"/>
                <a:cs typeface="Constantia"/>
              </a:rPr>
              <a:t>(</a:t>
            </a:r>
            <a:r>
              <a:rPr sz="2550" i="1" spc="15" dirty="0">
                <a:latin typeface="Constantia"/>
                <a:cs typeface="Constantia"/>
              </a:rPr>
              <a:t>x</a:t>
            </a:r>
            <a:r>
              <a:rPr sz="2550" spc="5" dirty="0">
                <a:latin typeface="Constantia"/>
                <a:cs typeface="Constantia"/>
              </a:rPr>
              <a:t>;</a:t>
            </a:r>
            <a:r>
              <a:rPr sz="2550" i="1" spc="25" dirty="0">
                <a:latin typeface="Constantia"/>
                <a:cs typeface="Constantia"/>
              </a:rPr>
              <a:t>w</a:t>
            </a:r>
            <a:r>
              <a:rPr sz="2550" spc="5" dirty="0">
                <a:latin typeface="Constantia"/>
                <a:cs typeface="Constantia"/>
              </a:rPr>
              <a:t>)</a:t>
            </a:r>
            <a:endParaRPr sz="255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375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1008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solidFill>
                  <a:srgbClr val="C00000"/>
                </a:solidFill>
                <a:latin typeface="宋体"/>
                <a:cs typeface="宋体"/>
              </a:rPr>
              <a:t>似然函数</a:t>
            </a:r>
            <a:r>
              <a:rPr sz="2600" spc="-20" dirty="0">
                <a:latin typeface="宋体"/>
                <a:cs typeface="宋体"/>
              </a:rPr>
              <a:t>是统计模型中参数的函数。给定输出</a:t>
            </a:r>
            <a:r>
              <a:rPr sz="2600" spc="-10" dirty="0">
                <a:latin typeface="Constantia"/>
                <a:cs typeface="Constantia"/>
              </a:rPr>
              <a:t>x</a:t>
            </a:r>
            <a:r>
              <a:rPr sz="2600" spc="-20" dirty="0">
                <a:latin typeface="宋体"/>
                <a:cs typeface="宋体"/>
              </a:rPr>
              <a:t>时，关于</a:t>
            </a:r>
            <a:r>
              <a:rPr sz="2600" spc="-30" dirty="0">
                <a:latin typeface="宋体"/>
                <a:cs typeface="宋体"/>
              </a:rPr>
              <a:t>参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数</a:t>
            </a:r>
            <a:r>
              <a:rPr sz="2600" spc="-10" dirty="0">
                <a:latin typeface="Arial"/>
                <a:cs typeface="Arial"/>
              </a:rPr>
              <a:t>θ</a:t>
            </a:r>
            <a:r>
              <a:rPr sz="2600" spc="-20" dirty="0">
                <a:latin typeface="宋体"/>
                <a:cs typeface="宋体"/>
              </a:rPr>
              <a:t>的似然函数</a:t>
            </a:r>
            <a:r>
              <a:rPr sz="2600" spc="-10" dirty="0">
                <a:latin typeface="Constantia"/>
                <a:cs typeface="Constantia"/>
              </a:rPr>
              <a:t>L(</a:t>
            </a:r>
            <a:r>
              <a:rPr sz="2600" spc="-10" dirty="0">
                <a:latin typeface="Arial"/>
                <a:cs typeface="Arial"/>
              </a:rPr>
              <a:t>θ</a:t>
            </a:r>
            <a:r>
              <a:rPr sz="2600" spc="-10" dirty="0">
                <a:latin typeface="Constantia"/>
                <a:cs typeface="Constantia"/>
              </a:rPr>
              <a:t>|x)</a:t>
            </a:r>
            <a:r>
              <a:rPr sz="2600" spc="-20" dirty="0">
                <a:latin typeface="宋体"/>
                <a:cs typeface="宋体"/>
              </a:rPr>
              <a:t>（在数值上）等于给定参数</a:t>
            </a:r>
            <a:r>
              <a:rPr sz="2600" spc="-10" dirty="0">
                <a:latin typeface="Arial"/>
                <a:cs typeface="Arial"/>
              </a:rPr>
              <a:t>θ</a:t>
            </a:r>
            <a:r>
              <a:rPr sz="2600" spc="-20" dirty="0">
                <a:latin typeface="宋体"/>
                <a:cs typeface="宋体"/>
              </a:rPr>
              <a:t>后变量</a:t>
            </a:r>
            <a:r>
              <a:rPr sz="2600" spc="-15" dirty="0">
                <a:latin typeface="Constantia"/>
                <a:cs typeface="Constantia"/>
              </a:rPr>
              <a:t>X </a:t>
            </a:r>
            <a:r>
              <a:rPr sz="2550" spc="35" dirty="0">
                <a:latin typeface="宋体"/>
                <a:cs typeface="宋体"/>
              </a:rPr>
              <a:t>的概率：</a:t>
            </a:r>
            <a:r>
              <a:rPr sz="2550" spc="15" dirty="0">
                <a:solidFill>
                  <a:srgbClr val="C00000"/>
                </a:solidFill>
                <a:latin typeface="Constantia"/>
                <a:cs typeface="Constantia"/>
              </a:rPr>
              <a:t>L(</a:t>
            </a:r>
            <a:r>
              <a:rPr sz="2550" spc="15" dirty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sz="2550" spc="15" dirty="0">
                <a:solidFill>
                  <a:srgbClr val="C00000"/>
                </a:solidFill>
                <a:latin typeface="Constantia"/>
                <a:cs typeface="Constantia"/>
              </a:rPr>
              <a:t>|x)=P(X=x|</a:t>
            </a:r>
            <a:r>
              <a:rPr sz="2550" spc="15" dirty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sz="2550" spc="5" dirty="0">
                <a:solidFill>
                  <a:srgbClr val="C00000"/>
                </a:solidFill>
                <a:latin typeface="Constantia"/>
                <a:cs typeface="Constantia"/>
              </a:rPr>
              <a:t>)</a:t>
            </a:r>
            <a:endParaRPr sz="2550">
              <a:latin typeface="Constantia"/>
              <a:cs typeface="Constantia"/>
            </a:endParaRPr>
          </a:p>
          <a:p>
            <a:pPr marL="287020" marR="163830" indent="-274320" algn="just">
              <a:lnSpc>
                <a:spcPct val="100299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似然函数的重要性不是它的取值，而是当参数变化时概</a:t>
            </a:r>
            <a:r>
              <a:rPr sz="2550" spc="25" dirty="0">
                <a:latin typeface="宋体"/>
                <a:cs typeface="宋体"/>
              </a:rPr>
              <a:t>率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密度函数到底是变大还是变小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marL="287020" marR="163830" indent="-274320" algn="just">
              <a:lnSpc>
                <a:spcPct val="101600"/>
              </a:lnSpc>
              <a:spcBef>
                <a:spcPts val="5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极大似然函数：似然函数取得最大值表示相应的参数能</a:t>
            </a:r>
            <a:r>
              <a:rPr sz="2600" spc="-30" dirty="0">
                <a:latin typeface="宋体"/>
                <a:cs typeface="宋体"/>
              </a:rPr>
              <a:t>够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使得统计模型最为合</a:t>
            </a:r>
            <a:r>
              <a:rPr sz="2550" spc="25" dirty="0">
                <a:latin typeface="宋体"/>
                <a:cs typeface="宋体"/>
              </a:rPr>
              <a:t>理</a:t>
            </a:r>
            <a:endParaRPr sz="25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似然函</a:t>
            </a:r>
            <a:r>
              <a:rPr dirty="0"/>
              <a:t>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758" y="1558978"/>
            <a:ext cx="490601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那么对于上述</a:t>
            </a:r>
            <a:r>
              <a:rPr sz="2550" i="1" spc="25" dirty="0">
                <a:latin typeface="Constantia"/>
                <a:cs typeface="Constantia"/>
              </a:rPr>
              <a:t>m</a:t>
            </a:r>
            <a:r>
              <a:rPr sz="2550" spc="35" dirty="0">
                <a:latin typeface="宋体"/>
                <a:cs typeface="宋体"/>
              </a:rPr>
              <a:t>个观测事件，</a:t>
            </a:r>
            <a:r>
              <a:rPr sz="2550" spc="25" dirty="0">
                <a:latin typeface="宋体"/>
                <a:cs typeface="宋体"/>
              </a:rPr>
              <a:t>设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758" y="2971853"/>
            <a:ext cx="59512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其联合概率密度函数，即似然函数为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758" y="4396158"/>
            <a:ext cx="8786495" cy="1261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目标：求出使这一似然函数的值最大的参数估，</a:t>
            </a:r>
            <a:r>
              <a:rPr sz="2600" spc="-10" dirty="0">
                <a:latin typeface="Constantia"/>
                <a:cs typeface="Constantia"/>
              </a:rPr>
              <a:t>w</a:t>
            </a:r>
            <a:r>
              <a:rPr sz="2475" spc="15" baseline="-16835" dirty="0">
                <a:latin typeface="Constantia"/>
                <a:cs typeface="Constantia"/>
              </a:rPr>
              <a:t>1</a:t>
            </a:r>
            <a:r>
              <a:rPr sz="2600" spc="-10" dirty="0">
                <a:latin typeface="Constantia"/>
                <a:cs typeface="Constantia"/>
              </a:rPr>
              <a:t>,w</a:t>
            </a:r>
            <a:r>
              <a:rPr sz="2475" spc="15" baseline="-16835" dirty="0">
                <a:latin typeface="Constantia"/>
                <a:cs typeface="Constantia"/>
              </a:rPr>
              <a:t>2</a:t>
            </a:r>
            <a:r>
              <a:rPr sz="2600" spc="-1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…</a:t>
            </a:r>
            <a:r>
              <a:rPr sz="2600" spc="-10" dirty="0">
                <a:latin typeface="Constantia"/>
                <a:cs typeface="Constantia"/>
              </a:rPr>
              <a:t>,w</a:t>
            </a:r>
            <a:r>
              <a:rPr sz="2475" spc="7" baseline="-16835" dirty="0">
                <a:latin typeface="Constantia"/>
                <a:cs typeface="Constantia"/>
              </a:rPr>
              <a:t>n</a:t>
            </a:r>
            <a:endParaRPr sz="2475" baseline="-16835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  <a:spcBef>
                <a:spcPts val="50"/>
              </a:spcBef>
            </a:pPr>
            <a:r>
              <a:rPr sz="2550" spc="35" dirty="0">
                <a:latin typeface="宋体"/>
                <a:cs typeface="宋体"/>
              </a:rPr>
              <a:t>使得</a:t>
            </a:r>
            <a:r>
              <a:rPr sz="2550" spc="15" dirty="0">
                <a:latin typeface="Constantia"/>
                <a:cs typeface="Constantia"/>
              </a:rPr>
              <a:t>L(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35" dirty="0">
                <a:latin typeface="宋体"/>
                <a:cs typeface="宋体"/>
              </a:rPr>
              <a:t>取</a:t>
            </a:r>
            <a:r>
              <a:rPr sz="2550" spc="25" dirty="0">
                <a:latin typeface="宋体"/>
                <a:cs typeface="宋体"/>
              </a:rPr>
              <a:t>得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最大值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对</a:t>
            </a:r>
            <a:r>
              <a:rPr sz="2600" spc="-10" dirty="0">
                <a:latin typeface="Constantia"/>
                <a:cs typeface="Constantia"/>
              </a:rPr>
              <a:t>L(w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20" dirty="0">
                <a:latin typeface="宋体"/>
                <a:cs typeface="宋体"/>
              </a:rPr>
              <a:t>取对数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2455" y="2142744"/>
            <a:ext cx="5519928" cy="408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31720" y="3364991"/>
            <a:ext cx="3794759" cy="999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-76200"/>
            <a:ext cx="7886700" cy="1080039"/>
          </a:xfrm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模型参数估</a:t>
            </a:r>
            <a:r>
              <a:rPr dirty="0"/>
              <a:t>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226867"/>
            <a:ext cx="23190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对数似然函</a:t>
            </a:r>
            <a:r>
              <a:rPr sz="2600" spc="-30" dirty="0">
                <a:latin typeface="宋体"/>
                <a:cs typeface="宋体"/>
              </a:rPr>
              <a:t>数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4538392"/>
            <a:ext cx="7272020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对</a:t>
            </a:r>
            <a:r>
              <a:rPr sz="2550" spc="15" dirty="0">
                <a:latin typeface="Constantia"/>
                <a:cs typeface="Constantia"/>
              </a:rPr>
              <a:t>L(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35" dirty="0">
                <a:latin typeface="宋体"/>
                <a:cs typeface="宋体"/>
              </a:rPr>
              <a:t>求极大值，得到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35" dirty="0">
                <a:latin typeface="宋体"/>
                <a:cs typeface="宋体"/>
              </a:rPr>
              <a:t>的估计值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通常采用梯度下降法及拟牛顿法，学到的模型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4272" y="1657598"/>
            <a:ext cx="5833872" cy="2737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751" y="5540750"/>
            <a:ext cx="3313176" cy="792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0" y="5601709"/>
            <a:ext cx="3166872" cy="7345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多项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og</a:t>
            </a:r>
            <a:r>
              <a:rPr dirty="0">
                <a:latin typeface="Calibri"/>
                <a:cs typeface="Calibri"/>
              </a:rPr>
              <a:t>i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c</a:t>
            </a:r>
            <a:r>
              <a:rPr spc="10" dirty="0"/>
              <a:t>回</a:t>
            </a:r>
            <a:r>
              <a:rPr dirty="0"/>
              <a:t>归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3347085" cy="1802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设</a:t>
            </a:r>
            <a:r>
              <a:rPr sz="2550" spc="15" dirty="0">
                <a:latin typeface="Constantia"/>
                <a:cs typeface="Constantia"/>
              </a:rPr>
              <a:t>Y</a:t>
            </a:r>
            <a:r>
              <a:rPr sz="2550" spc="35" dirty="0">
                <a:latin typeface="宋体"/>
                <a:cs typeface="宋体"/>
              </a:rPr>
              <a:t>的取值集合</a:t>
            </a:r>
            <a:r>
              <a:rPr sz="2550" spc="25" dirty="0">
                <a:latin typeface="宋体"/>
                <a:cs typeface="宋体"/>
              </a:rPr>
              <a:t>为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多项</a:t>
            </a:r>
            <a:r>
              <a:rPr sz="2600" spc="-10" dirty="0">
                <a:latin typeface="Constantia"/>
                <a:cs typeface="Constantia"/>
              </a:rPr>
              <a:t>logis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0" dirty="0">
                <a:latin typeface="Constantia"/>
                <a:cs typeface="Constantia"/>
              </a:rPr>
              <a:t>ic</a:t>
            </a:r>
            <a:r>
              <a:rPr sz="2600" spc="-20" dirty="0">
                <a:latin typeface="宋体"/>
                <a:cs typeface="宋体"/>
              </a:rPr>
              <a:t>回归模</a:t>
            </a:r>
            <a:r>
              <a:rPr sz="2600" spc="-30" dirty="0">
                <a:latin typeface="宋体"/>
                <a:cs typeface="宋体"/>
              </a:rPr>
              <a:t>型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1527" y="2157983"/>
            <a:ext cx="1411224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7111" y="3502152"/>
            <a:ext cx="6461760" cy="1152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8048" y="4867655"/>
            <a:ext cx="4300728" cy="1295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01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二、最大熵模</a:t>
            </a:r>
            <a:r>
              <a:rPr dirty="0"/>
              <a:t>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2021893"/>
            <a:ext cx="2979420" cy="1793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最大熵原</a:t>
            </a:r>
            <a:r>
              <a:rPr sz="2600" spc="-30" dirty="0">
                <a:latin typeface="宋体"/>
                <a:cs typeface="宋体"/>
              </a:rPr>
              <a:t>理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最大熵模型的定</a:t>
            </a:r>
            <a:r>
              <a:rPr sz="2550" spc="25" dirty="0">
                <a:latin typeface="宋体"/>
                <a:cs typeface="宋体"/>
              </a:rPr>
              <a:t>义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最大熵模型的学</a:t>
            </a:r>
            <a:r>
              <a:rPr sz="2550" spc="25" dirty="0">
                <a:latin typeface="宋体"/>
                <a:cs typeface="宋体"/>
              </a:rPr>
              <a:t>习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极大似然估</a:t>
            </a:r>
            <a:r>
              <a:rPr sz="2600" spc="-30" dirty="0">
                <a:latin typeface="宋体"/>
                <a:cs typeface="宋体"/>
              </a:rPr>
              <a:t>计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6200"/>
            <a:ext cx="7886700" cy="1080039"/>
          </a:xfrm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最大熵原</a:t>
            </a:r>
            <a:r>
              <a:rPr dirty="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378632"/>
            <a:ext cx="8223250" cy="4891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14604" indent="-274320">
              <a:lnSpc>
                <a:spcPct val="102099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最大熵模型</a:t>
            </a:r>
            <a:r>
              <a:rPr sz="2550" spc="10" dirty="0">
                <a:latin typeface="Constantia"/>
                <a:cs typeface="Constantia"/>
              </a:rPr>
              <a:t>(M</a:t>
            </a:r>
            <a:r>
              <a:rPr sz="2550" spc="15" dirty="0">
                <a:latin typeface="Constantia"/>
                <a:cs typeface="Constantia"/>
              </a:rPr>
              <a:t>ax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20" dirty="0">
                <a:latin typeface="Constantia"/>
                <a:cs typeface="Constantia"/>
              </a:rPr>
              <a:t>mum</a:t>
            </a:r>
            <a:r>
              <a:rPr sz="2550" spc="-20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Ent</a:t>
            </a:r>
            <a:r>
              <a:rPr sz="2550" spc="-35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-5" dirty="0">
                <a:latin typeface="Constantia"/>
                <a:cs typeface="Constantia"/>
              </a:rPr>
              <a:t>p</a:t>
            </a:r>
            <a:r>
              <a:rPr sz="2550" spc="10" dirty="0">
                <a:latin typeface="Constantia"/>
                <a:cs typeface="Constantia"/>
              </a:rPr>
              <a:t>y</a:t>
            </a:r>
            <a:r>
              <a:rPr sz="2550" spc="-50" dirty="0">
                <a:latin typeface="Constantia"/>
                <a:cs typeface="Constantia"/>
              </a:rPr>
              <a:t> </a:t>
            </a:r>
            <a:r>
              <a:rPr sz="2550" spc="-25" dirty="0">
                <a:latin typeface="Constantia"/>
                <a:cs typeface="Constantia"/>
              </a:rPr>
              <a:t>M</a:t>
            </a:r>
            <a:r>
              <a:rPr sz="2550" spc="15" dirty="0">
                <a:latin typeface="Constantia"/>
                <a:cs typeface="Constantia"/>
              </a:rPr>
              <a:t>od</a:t>
            </a:r>
            <a:r>
              <a:rPr sz="2550" spc="5" dirty="0">
                <a:latin typeface="Constantia"/>
                <a:cs typeface="Constantia"/>
              </a:rPr>
              <a:t>el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35" dirty="0">
                <a:latin typeface="宋体"/>
                <a:cs typeface="宋体"/>
              </a:rPr>
              <a:t>由最大熵原理</a:t>
            </a:r>
            <a:r>
              <a:rPr sz="2550" spc="25" dirty="0">
                <a:latin typeface="宋体"/>
                <a:cs typeface="宋体"/>
              </a:rPr>
              <a:t>推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导实现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solidFill>
                  <a:srgbClr val="C00000"/>
                </a:solidFill>
                <a:latin typeface="宋体"/>
                <a:cs typeface="宋体"/>
              </a:rPr>
              <a:t>最大熵原理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287020" marR="5080" indent="-274320" algn="just">
              <a:lnSpc>
                <a:spcPct val="101200"/>
              </a:lnSpc>
              <a:spcBef>
                <a:spcPts val="63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学习概率模型时，在所有可能的概率模型</a:t>
            </a:r>
            <a:r>
              <a:rPr sz="2550" spc="10" dirty="0">
                <a:latin typeface="Constantia"/>
                <a:cs typeface="Constantia"/>
              </a:rPr>
              <a:t>(</a:t>
            </a:r>
            <a:r>
              <a:rPr sz="2550" spc="35" dirty="0">
                <a:latin typeface="宋体"/>
                <a:cs typeface="宋体"/>
              </a:rPr>
              <a:t>分布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35" dirty="0">
                <a:latin typeface="宋体"/>
                <a:cs typeface="宋体"/>
              </a:rPr>
              <a:t>中，</a:t>
            </a:r>
            <a:r>
              <a:rPr sz="2550" spc="25" dirty="0">
                <a:latin typeface="宋体"/>
                <a:cs typeface="宋体"/>
              </a:rPr>
              <a:t>熵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最大的模型是最好的模型，表述为在满足约束条件的</a:t>
            </a:r>
            <a:r>
              <a:rPr sz="2550" spc="25" dirty="0">
                <a:latin typeface="宋体"/>
                <a:cs typeface="宋体"/>
              </a:rPr>
              <a:t>模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型集合中选取熵最大的模型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假设离散随机变量</a:t>
            </a:r>
            <a:r>
              <a:rPr sz="2550" spc="20" dirty="0">
                <a:latin typeface="Constantia"/>
                <a:cs typeface="Constantia"/>
              </a:rPr>
              <a:t>X</a:t>
            </a:r>
            <a:r>
              <a:rPr sz="2550" spc="35" dirty="0">
                <a:latin typeface="宋体"/>
                <a:cs typeface="宋体"/>
              </a:rPr>
              <a:t>的概率分布是</a:t>
            </a:r>
            <a:r>
              <a:rPr sz="2550" spc="15" dirty="0">
                <a:latin typeface="Constantia"/>
                <a:cs typeface="Constantia"/>
              </a:rPr>
              <a:t>P(X)</a:t>
            </a:r>
            <a:r>
              <a:rPr sz="2550" spc="25" dirty="0">
                <a:latin typeface="宋体"/>
                <a:cs typeface="宋体"/>
              </a:rPr>
              <a:t>，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熵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且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|X|</a:t>
            </a:r>
            <a:r>
              <a:rPr sz="2550" spc="35" dirty="0">
                <a:latin typeface="宋体"/>
                <a:cs typeface="宋体"/>
              </a:rPr>
              <a:t>是</a:t>
            </a:r>
            <a:r>
              <a:rPr sz="2550" spc="20" dirty="0">
                <a:latin typeface="Constantia"/>
                <a:cs typeface="Constantia"/>
              </a:rPr>
              <a:t>X</a:t>
            </a:r>
            <a:r>
              <a:rPr sz="2550" spc="35" dirty="0">
                <a:latin typeface="宋体"/>
                <a:cs typeface="宋体"/>
              </a:rPr>
              <a:t>的取值个数，</a:t>
            </a:r>
            <a:r>
              <a:rPr sz="2550" spc="20" dirty="0">
                <a:latin typeface="Constantia"/>
                <a:cs typeface="Constantia"/>
              </a:rPr>
              <a:t>X</a:t>
            </a:r>
            <a:r>
              <a:rPr sz="2550" spc="35" dirty="0">
                <a:latin typeface="宋体"/>
                <a:cs typeface="宋体"/>
              </a:rPr>
              <a:t>均匀分布时右边等号成立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40864" y="4544054"/>
            <a:ext cx="3532632" cy="719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7272" y="5336533"/>
            <a:ext cx="2871216" cy="505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8047355" cy="168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例子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：</a:t>
            </a:r>
            <a:endParaRPr sz="4950">
              <a:latin typeface="微软雅黑"/>
              <a:cs typeface="微软雅黑"/>
            </a:endParaRPr>
          </a:p>
          <a:p>
            <a:pPr marL="306070" marR="5080" indent="-274320">
              <a:lnSpc>
                <a:spcPct val="102099"/>
              </a:lnSpc>
              <a:spcBef>
                <a:spcPts val="1964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假设随机变量</a:t>
            </a:r>
            <a:r>
              <a:rPr sz="2550" spc="20" dirty="0">
                <a:latin typeface="Constantia"/>
                <a:cs typeface="Constantia"/>
              </a:rPr>
              <a:t>X</a:t>
            </a:r>
            <a:r>
              <a:rPr sz="2550" spc="35" dirty="0">
                <a:latin typeface="宋体"/>
                <a:cs typeface="宋体"/>
              </a:rPr>
              <a:t>有</a:t>
            </a:r>
            <a:r>
              <a:rPr sz="2550" spc="10" dirty="0">
                <a:latin typeface="Constantia"/>
                <a:cs typeface="Constantia"/>
              </a:rPr>
              <a:t>5</a:t>
            </a:r>
            <a:r>
              <a:rPr sz="2550" spc="35" dirty="0">
                <a:latin typeface="宋体"/>
                <a:cs typeface="宋体"/>
              </a:rPr>
              <a:t>个取值</a:t>
            </a:r>
            <a:r>
              <a:rPr sz="2550" spc="15" dirty="0">
                <a:latin typeface="Constantia"/>
                <a:cs typeface="Constantia"/>
              </a:rPr>
              <a:t>{A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-45" dirty="0">
                <a:latin typeface="Constantia"/>
                <a:cs typeface="Constantia"/>
              </a:rPr>
              <a:t>B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20" dirty="0">
                <a:latin typeface="Constantia"/>
                <a:cs typeface="Constantia"/>
              </a:rPr>
              <a:t>C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-130" dirty="0">
                <a:latin typeface="Constantia"/>
                <a:cs typeface="Constantia"/>
              </a:rPr>
              <a:t>D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E}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35" dirty="0">
                <a:latin typeface="宋体"/>
                <a:cs typeface="宋体"/>
              </a:rPr>
              <a:t>估计各个值的</a:t>
            </a:r>
            <a:r>
              <a:rPr sz="2550" spc="25" dirty="0">
                <a:latin typeface="宋体"/>
                <a:cs typeface="宋体"/>
              </a:rPr>
              <a:t>概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率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2418133"/>
            <a:ext cx="16586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解：满</a:t>
            </a:r>
            <a:r>
              <a:rPr sz="2550" spc="25" dirty="0">
                <a:latin typeface="宋体"/>
                <a:cs typeface="宋体"/>
              </a:rPr>
              <a:t>足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893113"/>
            <a:ext cx="2319020" cy="84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等概率估计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加入一些先</a:t>
            </a:r>
            <a:r>
              <a:rPr sz="2600" spc="-30" dirty="0">
                <a:latin typeface="宋体"/>
                <a:cs typeface="宋体"/>
              </a:rPr>
              <a:t>验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9862" y="3380793"/>
            <a:ext cx="4389120" cy="1124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272" y="4793033"/>
            <a:ext cx="13284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于是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2504" y="2483047"/>
            <a:ext cx="396430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nstantia"/>
                <a:cs typeface="Constantia"/>
              </a:rPr>
              <a:t>P(A)+P(B)+P(C)+P(D)+P(E)=1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09672" y="2859023"/>
            <a:ext cx="4456176" cy="64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98648" y="3508247"/>
            <a:ext cx="4200144" cy="996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4600" y="4867655"/>
            <a:ext cx="2862072" cy="1368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304800"/>
            <a:ext cx="8047355" cy="168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例子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：</a:t>
            </a:r>
            <a:endParaRPr sz="4950">
              <a:latin typeface="微软雅黑"/>
              <a:cs typeface="微软雅黑"/>
            </a:endParaRPr>
          </a:p>
          <a:p>
            <a:pPr marL="306070" marR="5080" indent="-274320">
              <a:lnSpc>
                <a:spcPct val="102099"/>
              </a:lnSpc>
              <a:spcBef>
                <a:spcPts val="1964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假设随机变量</a:t>
            </a:r>
            <a:r>
              <a:rPr sz="2550" spc="20" dirty="0">
                <a:latin typeface="Constantia"/>
                <a:cs typeface="Constantia"/>
              </a:rPr>
              <a:t>X</a:t>
            </a:r>
            <a:r>
              <a:rPr sz="2550" spc="35" dirty="0">
                <a:latin typeface="宋体"/>
                <a:cs typeface="宋体"/>
              </a:rPr>
              <a:t>有</a:t>
            </a:r>
            <a:r>
              <a:rPr sz="2550" spc="10" dirty="0">
                <a:latin typeface="Constantia"/>
                <a:cs typeface="Constantia"/>
              </a:rPr>
              <a:t>5</a:t>
            </a:r>
            <a:r>
              <a:rPr sz="2550" spc="35" dirty="0">
                <a:latin typeface="宋体"/>
                <a:cs typeface="宋体"/>
              </a:rPr>
              <a:t>个取值</a:t>
            </a:r>
            <a:r>
              <a:rPr sz="2550" spc="15" dirty="0">
                <a:latin typeface="Constantia"/>
                <a:cs typeface="Constantia"/>
              </a:rPr>
              <a:t>{A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-45" dirty="0">
                <a:latin typeface="Constantia"/>
                <a:cs typeface="Constantia"/>
              </a:rPr>
              <a:t>B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20" dirty="0">
                <a:latin typeface="Constantia"/>
                <a:cs typeface="Constantia"/>
              </a:rPr>
              <a:t>C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-130" dirty="0">
                <a:latin typeface="Constantia"/>
                <a:cs typeface="Constantia"/>
              </a:rPr>
              <a:t>D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E}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35" dirty="0">
                <a:latin typeface="宋体"/>
                <a:cs typeface="宋体"/>
              </a:rPr>
              <a:t>估计各个值的</a:t>
            </a:r>
            <a:r>
              <a:rPr sz="2550" spc="25" dirty="0">
                <a:latin typeface="宋体"/>
                <a:cs typeface="宋体"/>
              </a:rPr>
              <a:t>概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率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2109535"/>
            <a:ext cx="16586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解：满</a:t>
            </a:r>
            <a:r>
              <a:rPr sz="2550" spc="25" dirty="0">
                <a:latin typeface="宋体"/>
                <a:cs typeface="宋体"/>
              </a:rPr>
              <a:t>足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584515"/>
            <a:ext cx="2319020" cy="84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等概率估计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加入一些先</a:t>
            </a:r>
            <a:r>
              <a:rPr sz="2600" spc="-30" dirty="0">
                <a:latin typeface="宋体"/>
                <a:cs typeface="宋体"/>
              </a:rPr>
              <a:t>验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9862" y="3072195"/>
            <a:ext cx="4377055" cy="1124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272" y="4483800"/>
            <a:ext cx="13284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于是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7522" y="4483800"/>
            <a:ext cx="16751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再加入约</a:t>
            </a:r>
            <a:r>
              <a:rPr sz="2550" spc="25" dirty="0">
                <a:latin typeface="宋体"/>
                <a:cs typeface="宋体"/>
              </a:rPr>
              <a:t>束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1222" y="4496500"/>
            <a:ext cx="4342765" cy="193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2504" y="2174449"/>
            <a:ext cx="396430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nstantia"/>
                <a:cs typeface="Constantia"/>
              </a:rPr>
              <a:t>P(A)+P(B)+P(C)+P(D)+P(E)=1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09672" y="2550425"/>
            <a:ext cx="4456176" cy="64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6455" y="3199649"/>
            <a:ext cx="4200144" cy="996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6280" y="4918722"/>
            <a:ext cx="2862072" cy="1368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51832" y="4626113"/>
            <a:ext cx="4291584" cy="18074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6200"/>
            <a:ext cx="7886700" cy="1080039"/>
          </a:xfrm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最大熵原</a:t>
            </a:r>
            <a:r>
              <a:rPr dirty="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378632"/>
            <a:ext cx="8557895" cy="2264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48005" indent="-274320">
              <a:lnSpc>
                <a:spcPct val="100299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20" dirty="0">
                <a:latin typeface="Constantia"/>
                <a:cs typeface="Constantia"/>
              </a:rPr>
              <a:t>X</a:t>
            </a:r>
            <a:r>
              <a:rPr sz="2550" spc="35" dirty="0">
                <a:latin typeface="宋体"/>
                <a:cs typeface="宋体"/>
              </a:rPr>
              <a:t>和</a:t>
            </a:r>
            <a:r>
              <a:rPr sz="2550" spc="15" dirty="0">
                <a:latin typeface="Constantia"/>
                <a:cs typeface="Constantia"/>
              </a:rPr>
              <a:t>Y</a:t>
            </a:r>
            <a:r>
              <a:rPr sz="2550" spc="35" dirty="0">
                <a:latin typeface="宋体"/>
                <a:cs typeface="宋体"/>
              </a:rPr>
              <a:t>分别是输入和输出的集合，这个模型表示的是</a:t>
            </a:r>
            <a:r>
              <a:rPr sz="2550" spc="25" dirty="0">
                <a:latin typeface="宋体"/>
                <a:cs typeface="宋体"/>
              </a:rPr>
              <a:t>对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于给定的输入</a:t>
            </a:r>
            <a:r>
              <a:rPr sz="2600" spc="-15" dirty="0">
                <a:latin typeface="Constantia"/>
                <a:cs typeface="Constantia"/>
              </a:rPr>
              <a:t>X</a:t>
            </a:r>
            <a:r>
              <a:rPr sz="2600" spc="-20" dirty="0">
                <a:latin typeface="宋体"/>
                <a:cs typeface="宋体"/>
              </a:rPr>
              <a:t>，以条件概率</a:t>
            </a:r>
            <a:r>
              <a:rPr sz="2600" spc="-10" dirty="0">
                <a:latin typeface="Constantia"/>
                <a:cs typeface="Constantia"/>
              </a:rPr>
              <a:t>P(</a:t>
            </a:r>
            <a:r>
              <a:rPr sz="2600" spc="-20" dirty="0">
                <a:latin typeface="Constantia"/>
                <a:cs typeface="Constantia"/>
              </a:rPr>
              <a:t>Y</a:t>
            </a:r>
            <a:r>
              <a:rPr sz="2600" spc="-10" dirty="0">
                <a:latin typeface="Constantia"/>
                <a:cs typeface="Constantia"/>
              </a:rPr>
              <a:t>|X)</a:t>
            </a:r>
            <a:r>
              <a:rPr sz="2600" spc="-20" dirty="0">
                <a:latin typeface="宋体"/>
                <a:cs typeface="宋体"/>
              </a:rPr>
              <a:t>输出</a:t>
            </a:r>
            <a:r>
              <a:rPr sz="2600" spc="-240" dirty="0">
                <a:latin typeface="Constantia"/>
                <a:cs typeface="Constantia"/>
              </a:rPr>
              <a:t>Y</a:t>
            </a:r>
            <a:r>
              <a:rPr sz="2600" spc="-10" dirty="0"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给定数据集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 err="1">
                <a:latin typeface="宋体"/>
                <a:cs typeface="宋体"/>
              </a:rPr>
              <a:t>联合分布</a:t>
            </a:r>
            <a:r>
              <a:rPr sz="2600" spc="-10" dirty="0" err="1" smtClean="0">
                <a:latin typeface="Constantia"/>
                <a:cs typeface="Constantia"/>
              </a:rPr>
              <a:t>P</a:t>
            </a:r>
            <a:r>
              <a:rPr sz="2600" spc="-10" dirty="0" smtClean="0">
                <a:latin typeface="Constantia"/>
                <a:cs typeface="Constantia"/>
              </a:rPr>
              <a:t>(</a:t>
            </a:r>
            <a:r>
              <a:rPr lang="en-US" sz="2600" spc="-20" dirty="0" smtClean="0">
                <a:latin typeface="Constantia"/>
                <a:cs typeface="Constantia"/>
              </a:rPr>
              <a:t>X,Y</a:t>
            </a:r>
            <a:r>
              <a:rPr sz="2600" spc="-10" dirty="0" smtClean="0">
                <a:latin typeface="Constantia"/>
                <a:cs typeface="Constantia"/>
              </a:rPr>
              <a:t>)</a:t>
            </a:r>
            <a:r>
              <a:rPr sz="2600" spc="-20" dirty="0">
                <a:latin typeface="宋体"/>
                <a:cs typeface="宋体"/>
              </a:rPr>
              <a:t>的经验分布，边缘分布</a:t>
            </a:r>
            <a:r>
              <a:rPr sz="2600" spc="-10" dirty="0">
                <a:latin typeface="Constantia"/>
                <a:cs typeface="Constantia"/>
              </a:rPr>
              <a:t>P(X)</a:t>
            </a:r>
            <a:r>
              <a:rPr sz="2600" spc="-20" dirty="0">
                <a:latin typeface="宋体"/>
                <a:cs typeface="宋体"/>
              </a:rPr>
              <a:t>的经验分布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5087667"/>
            <a:ext cx="19888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特征函数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5183" y="2376926"/>
            <a:ext cx="4529328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9367" y="3897877"/>
            <a:ext cx="1008888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911" y="4571486"/>
            <a:ext cx="722376" cy="4053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81655" y="3751574"/>
            <a:ext cx="4248912" cy="7345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81655" y="4473950"/>
            <a:ext cx="2636520" cy="716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94560" y="3967982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146303" y="286512"/>
                </a:moveTo>
                <a:lnTo>
                  <a:pt x="146303" y="213360"/>
                </a:lnTo>
                <a:lnTo>
                  <a:pt x="0" y="213360"/>
                </a:lnTo>
                <a:lnTo>
                  <a:pt x="0" y="73151"/>
                </a:lnTo>
                <a:lnTo>
                  <a:pt x="146303" y="73151"/>
                </a:lnTo>
                <a:lnTo>
                  <a:pt x="146303" y="0"/>
                </a:lnTo>
                <a:lnTo>
                  <a:pt x="289559" y="143256"/>
                </a:lnTo>
                <a:lnTo>
                  <a:pt x="146303" y="286512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83041" y="3956069"/>
            <a:ext cx="313690" cy="309880"/>
          </a:xfrm>
          <a:custGeom>
            <a:avLst/>
            <a:gdLst/>
            <a:ahLst/>
            <a:cxnLst/>
            <a:rect l="l" t="t" r="r" b="b"/>
            <a:pathLst>
              <a:path w="313689" h="309879">
                <a:moveTo>
                  <a:pt x="145808" y="83769"/>
                </a:moveTo>
                <a:lnTo>
                  <a:pt x="145808" y="12661"/>
                </a:lnTo>
                <a:lnTo>
                  <a:pt x="146100" y="9969"/>
                </a:lnTo>
                <a:lnTo>
                  <a:pt x="157606" y="0"/>
                </a:lnTo>
                <a:lnTo>
                  <a:pt x="160324" y="88"/>
                </a:lnTo>
                <a:lnTo>
                  <a:pt x="162953" y="762"/>
                </a:lnTo>
                <a:lnTo>
                  <a:pt x="165379" y="1981"/>
                </a:lnTo>
                <a:lnTo>
                  <a:pt x="167487" y="3683"/>
                </a:lnTo>
                <a:lnTo>
                  <a:pt x="176466" y="12661"/>
                </a:lnTo>
                <a:lnTo>
                  <a:pt x="171208" y="12661"/>
                </a:lnTo>
                <a:lnTo>
                  <a:pt x="149529" y="21640"/>
                </a:lnTo>
                <a:lnTo>
                  <a:pt x="171208" y="43319"/>
                </a:lnTo>
                <a:lnTo>
                  <a:pt x="171208" y="71069"/>
                </a:lnTo>
                <a:lnTo>
                  <a:pt x="158508" y="71069"/>
                </a:lnTo>
                <a:lnTo>
                  <a:pt x="145808" y="83769"/>
                </a:lnTo>
                <a:close/>
              </a:path>
              <a:path w="313689" h="309879">
                <a:moveTo>
                  <a:pt x="171208" y="43319"/>
                </a:moveTo>
                <a:lnTo>
                  <a:pt x="149529" y="21640"/>
                </a:lnTo>
                <a:lnTo>
                  <a:pt x="171208" y="12661"/>
                </a:lnTo>
                <a:lnTo>
                  <a:pt x="171208" y="43319"/>
                </a:lnTo>
                <a:close/>
              </a:path>
              <a:path w="313689" h="309879">
                <a:moveTo>
                  <a:pt x="282765" y="154876"/>
                </a:moveTo>
                <a:lnTo>
                  <a:pt x="171208" y="43319"/>
                </a:lnTo>
                <a:lnTo>
                  <a:pt x="171208" y="12661"/>
                </a:lnTo>
                <a:lnTo>
                  <a:pt x="176466" y="12661"/>
                </a:lnTo>
                <a:lnTo>
                  <a:pt x="309702" y="145897"/>
                </a:lnTo>
                <a:lnTo>
                  <a:pt x="291744" y="145897"/>
                </a:lnTo>
                <a:lnTo>
                  <a:pt x="282765" y="154876"/>
                </a:lnTo>
                <a:close/>
              </a:path>
              <a:path w="313689" h="309879">
                <a:moveTo>
                  <a:pt x="145808" y="238683"/>
                </a:moveTo>
                <a:lnTo>
                  <a:pt x="12700" y="238683"/>
                </a:lnTo>
                <a:lnTo>
                  <a:pt x="10223" y="238442"/>
                </a:lnTo>
                <a:lnTo>
                  <a:pt x="0" y="225983"/>
                </a:lnTo>
                <a:lnTo>
                  <a:pt x="0" y="83769"/>
                </a:lnTo>
                <a:lnTo>
                  <a:pt x="12700" y="71069"/>
                </a:lnTo>
                <a:lnTo>
                  <a:pt x="145808" y="71069"/>
                </a:lnTo>
                <a:lnTo>
                  <a:pt x="145808" y="83769"/>
                </a:lnTo>
                <a:lnTo>
                  <a:pt x="25400" y="83769"/>
                </a:lnTo>
                <a:lnTo>
                  <a:pt x="12700" y="96469"/>
                </a:lnTo>
                <a:lnTo>
                  <a:pt x="25400" y="96469"/>
                </a:lnTo>
                <a:lnTo>
                  <a:pt x="25400" y="213283"/>
                </a:lnTo>
                <a:lnTo>
                  <a:pt x="12700" y="213283"/>
                </a:lnTo>
                <a:lnTo>
                  <a:pt x="25400" y="225983"/>
                </a:lnTo>
                <a:lnTo>
                  <a:pt x="145808" y="225983"/>
                </a:lnTo>
                <a:lnTo>
                  <a:pt x="145808" y="238683"/>
                </a:lnTo>
                <a:close/>
              </a:path>
              <a:path w="313689" h="309879">
                <a:moveTo>
                  <a:pt x="158508" y="96469"/>
                </a:moveTo>
                <a:lnTo>
                  <a:pt x="25400" y="96469"/>
                </a:lnTo>
                <a:lnTo>
                  <a:pt x="25400" y="83769"/>
                </a:lnTo>
                <a:lnTo>
                  <a:pt x="145808" y="83769"/>
                </a:lnTo>
                <a:lnTo>
                  <a:pt x="158508" y="71069"/>
                </a:lnTo>
                <a:lnTo>
                  <a:pt x="171208" y="71069"/>
                </a:lnTo>
                <a:lnTo>
                  <a:pt x="171208" y="83769"/>
                </a:lnTo>
                <a:lnTo>
                  <a:pt x="160985" y="96227"/>
                </a:lnTo>
                <a:lnTo>
                  <a:pt x="158508" y="96469"/>
                </a:lnTo>
                <a:close/>
              </a:path>
              <a:path w="313689" h="309879">
                <a:moveTo>
                  <a:pt x="25400" y="96469"/>
                </a:moveTo>
                <a:lnTo>
                  <a:pt x="12700" y="96469"/>
                </a:lnTo>
                <a:lnTo>
                  <a:pt x="25400" y="83769"/>
                </a:lnTo>
                <a:lnTo>
                  <a:pt x="25400" y="96469"/>
                </a:lnTo>
                <a:close/>
              </a:path>
              <a:path w="313689" h="309879">
                <a:moveTo>
                  <a:pt x="291744" y="163855"/>
                </a:moveTo>
                <a:lnTo>
                  <a:pt x="282765" y="154876"/>
                </a:lnTo>
                <a:lnTo>
                  <a:pt x="291744" y="145897"/>
                </a:lnTo>
                <a:lnTo>
                  <a:pt x="291744" y="163855"/>
                </a:lnTo>
                <a:close/>
              </a:path>
              <a:path w="313689" h="309879">
                <a:moveTo>
                  <a:pt x="309702" y="163855"/>
                </a:moveTo>
                <a:lnTo>
                  <a:pt x="291744" y="163855"/>
                </a:lnTo>
                <a:lnTo>
                  <a:pt x="291744" y="145897"/>
                </a:lnTo>
                <a:lnTo>
                  <a:pt x="309702" y="145897"/>
                </a:lnTo>
                <a:lnTo>
                  <a:pt x="311289" y="147827"/>
                </a:lnTo>
                <a:lnTo>
                  <a:pt x="312458" y="150025"/>
                </a:lnTo>
                <a:lnTo>
                  <a:pt x="313181" y="152400"/>
                </a:lnTo>
                <a:lnTo>
                  <a:pt x="313423" y="154876"/>
                </a:lnTo>
                <a:lnTo>
                  <a:pt x="313181" y="157352"/>
                </a:lnTo>
                <a:lnTo>
                  <a:pt x="312458" y="159740"/>
                </a:lnTo>
                <a:lnTo>
                  <a:pt x="311289" y="161937"/>
                </a:lnTo>
                <a:lnTo>
                  <a:pt x="309702" y="163855"/>
                </a:lnTo>
                <a:close/>
              </a:path>
              <a:path w="313689" h="309879">
                <a:moveTo>
                  <a:pt x="176466" y="297091"/>
                </a:moveTo>
                <a:lnTo>
                  <a:pt x="171208" y="297091"/>
                </a:lnTo>
                <a:lnTo>
                  <a:pt x="171208" y="266433"/>
                </a:lnTo>
                <a:lnTo>
                  <a:pt x="282765" y="154876"/>
                </a:lnTo>
                <a:lnTo>
                  <a:pt x="291744" y="163855"/>
                </a:lnTo>
                <a:lnTo>
                  <a:pt x="309702" y="163855"/>
                </a:lnTo>
                <a:lnTo>
                  <a:pt x="176466" y="297091"/>
                </a:lnTo>
                <a:close/>
              </a:path>
              <a:path w="313689" h="309879">
                <a:moveTo>
                  <a:pt x="25400" y="225983"/>
                </a:moveTo>
                <a:lnTo>
                  <a:pt x="12700" y="213283"/>
                </a:lnTo>
                <a:lnTo>
                  <a:pt x="25400" y="213283"/>
                </a:lnTo>
                <a:lnTo>
                  <a:pt x="25400" y="225983"/>
                </a:lnTo>
                <a:close/>
              </a:path>
              <a:path w="313689" h="309879">
                <a:moveTo>
                  <a:pt x="171208" y="238683"/>
                </a:moveTo>
                <a:lnTo>
                  <a:pt x="158508" y="238683"/>
                </a:lnTo>
                <a:lnTo>
                  <a:pt x="145808" y="225983"/>
                </a:lnTo>
                <a:lnTo>
                  <a:pt x="25400" y="225983"/>
                </a:lnTo>
                <a:lnTo>
                  <a:pt x="25400" y="213283"/>
                </a:lnTo>
                <a:lnTo>
                  <a:pt x="158508" y="213283"/>
                </a:lnTo>
                <a:lnTo>
                  <a:pt x="171208" y="225983"/>
                </a:lnTo>
                <a:lnTo>
                  <a:pt x="171208" y="238683"/>
                </a:lnTo>
                <a:close/>
              </a:path>
              <a:path w="313689" h="309879">
                <a:moveTo>
                  <a:pt x="157606" y="309765"/>
                </a:moveTo>
                <a:lnTo>
                  <a:pt x="145808" y="297091"/>
                </a:lnTo>
                <a:lnTo>
                  <a:pt x="145808" y="225983"/>
                </a:lnTo>
                <a:lnTo>
                  <a:pt x="158508" y="238683"/>
                </a:lnTo>
                <a:lnTo>
                  <a:pt x="171208" y="238683"/>
                </a:lnTo>
                <a:lnTo>
                  <a:pt x="171208" y="266433"/>
                </a:lnTo>
                <a:lnTo>
                  <a:pt x="149529" y="288112"/>
                </a:lnTo>
                <a:lnTo>
                  <a:pt x="171208" y="297091"/>
                </a:lnTo>
                <a:lnTo>
                  <a:pt x="176466" y="297091"/>
                </a:lnTo>
                <a:lnTo>
                  <a:pt x="167487" y="306070"/>
                </a:lnTo>
                <a:lnTo>
                  <a:pt x="165379" y="307784"/>
                </a:lnTo>
                <a:lnTo>
                  <a:pt x="162953" y="308990"/>
                </a:lnTo>
                <a:lnTo>
                  <a:pt x="160324" y="309664"/>
                </a:lnTo>
                <a:lnTo>
                  <a:pt x="157606" y="309765"/>
                </a:lnTo>
                <a:close/>
              </a:path>
              <a:path w="313689" h="309879">
                <a:moveTo>
                  <a:pt x="171208" y="297091"/>
                </a:moveTo>
                <a:lnTo>
                  <a:pt x="149529" y="288112"/>
                </a:lnTo>
                <a:lnTo>
                  <a:pt x="171208" y="266433"/>
                </a:lnTo>
                <a:lnTo>
                  <a:pt x="171208" y="297091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24455" y="4693406"/>
            <a:ext cx="287020" cy="283845"/>
          </a:xfrm>
          <a:custGeom>
            <a:avLst/>
            <a:gdLst/>
            <a:ahLst/>
            <a:cxnLst/>
            <a:rect l="l" t="t" r="r" b="b"/>
            <a:pathLst>
              <a:path w="287019" h="283845">
                <a:moveTo>
                  <a:pt x="146304" y="283463"/>
                </a:moveTo>
                <a:lnTo>
                  <a:pt x="146304" y="213360"/>
                </a:lnTo>
                <a:lnTo>
                  <a:pt x="0" y="213360"/>
                </a:lnTo>
                <a:lnTo>
                  <a:pt x="0" y="70103"/>
                </a:lnTo>
                <a:lnTo>
                  <a:pt x="146304" y="70103"/>
                </a:lnTo>
                <a:lnTo>
                  <a:pt x="146304" y="0"/>
                </a:lnTo>
                <a:lnTo>
                  <a:pt x="286512" y="140208"/>
                </a:lnTo>
                <a:lnTo>
                  <a:pt x="146304" y="283463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11032" y="4679753"/>
            <a:ext cx="313690" cy="309880"/>
          </a:xfrm>
          <a:custGeom>
            <a:avLst/>
            <a:gdLst/>
            <a:ahLst/>
            <a:cxnLst/>
            <a:rect l="l" t="t" r="r" b="b"/>
            <a:pathLst>
              <a:path w="313689" h="309879">
                <a:moveTo>
                  <a:pt x="145808" y="83769"/>
                </a:moveTo>
                <a:lnTo>
                  <a:pt x="145808" y="12661"/>
                </a:lnTo>
                <a:lnTo>
                  <a:pt x="146100" y="9956"/>
                </a:lnTo>
                <a:lnTo>
                  <a:pt x="157606" y="0"/>
                </a:lnTo>
                <a:lnTo>
                  <a:pt x="160324" y="88"/>
                </a:lnTo>
                <a:lnTo>
                  <a:pt x="162953" y="762"/>
                </a:lnTo>
                <a:lnTo>
                  <a:pt x="165379" y="1981"/>
                </a:lnTo>
                <a:lnTo>
                  <a:pt x="167487" y="3683"/>
                </a:lnTo>
                <a:lnTo>
                  <a:pt x="176466" y="12661"/>
                </a:lnTo>
                <a:lnTo>
                  <a:pt x="171208" y="12661"/>
                </a:lnTo>
                <a:lnTo>
                  <a:pt x="149529" y="21640"/>
                </a:lnTo>
                <a:lnTo>
                  <a:pt x="171208" y="43319"/>
                </a:lnTo>
                <a:lnTo>
                  <a:pt x="171208" y="71069"/>
                </a:lnTo>
                <a:lnTo>
                  <a:pt x="158508" y="71069"/>
                </a:lnTo>
                <a:lnTo>
                  <a:pt x="145808" y="83769"/>
                </a:lnTo>
                <a:close/>
              </a:path>
              <a:path w="313689" h="309879">
                <a:moveTo>
                  <a:pt x="171208" y="43319"/>
                </a:moveTo>
                <a:lnTo>
                  <a:pt x="149529" y="21640"/>
                </a:lnTo>
                <a:lnTo>
                  <a:pt x="171208" y="12661"/>
                </a:lnTo>
                <a:lnTo>
                  <a:pt x="171208" y="43319"/>
                </a:lnTo>
                <a:close/>
              </a:path>
              <a:path w="313689" h="309879">
                <a:moveTo>
                  <a:pt x="282765" y="154876"/>
                </a:moveTo>
                <a:lnTo>
                  <a:pt x="171208" y="43319"/>
                </a:lnTo>
                <a:lnTo>
                  <a:pt x="171208" y="12661"/>
                </a:lnTo>
                <a:lnTo>
                  <a:pt x="176466" y="12661"/>
                </a:lnTo>
                <a:lnTo>
                  <a:pt x="309702" y="145897"/>
                </a:lnTo>
                <a:lnTo>
                  <a:pt x="291744" y="145897"/>
                </a:lnTo>
                <a:lnTo>
                  <a:pt x="282765" y="154876"/>
                </a:lnTo>
                <a:close/>
              </a:path>
              <a:path w="313689" h="309879">
                <a:moveTo>
                  <a:pt x="145808" y="238683"/>
                </a:moveTo>
                <a:lnTo>
                  <a:pt x="12700" y="238683"/>
                </a:lnTo>
                <a:lnTo>
                  <a:pt x="10223" y="238442"/>
                </a:lnTo>
                <a:lnTo>
                  <a:pt x="0" y="225983"/>
                </a:lnTo>
                <a:lnTo>
                  <a:pt x="0" y="83769"/>
                </a:lnTo>
                <a:lnTo>
                  <a:pt x="12700" y="71069"/>
                </a:lnTo>
                <a:lnTo>
                  <a:pt x="145808" y="71069"/>
                </a:lnTo>
                <a:lnTo>
                  <a:pt x="145808" y="83769"/>
                </a:lnTo>
                <a:lnTo>
                  <a:pt x="25400" y="83769"/>
                </a:lnTo>
                <a:lnTo>
                  <a:pt x="12700" y="96469"/>
                </a:lnTo>
                <a:lnTo>
                  <a:pt x="25400" y="96469"/>
                </a:lnTo>
                <a:lnTo>
                  <a:pt x="25400" y="213283"/>
                </a:lnTo>
                <a:lnTo>
                  <a:pt x="12700" y="213283"/>
                </a:lnTo>
                <a:lnTo>
                  <a:pt x="25400" y="225983"/>
                </a:lnTo>
                <a:lnTo>
                  <a:pt x="145808" y="225983"/>
                </a:lnTo>
                <a:lnTo>
                  <a:pt x="145808" y="238683"/>
                </a:lnTo>
                <a:close/>
              </a:path>
              <a:path w="313689" h="309879">
                <a:moveTo>
                  <a:pt x="158508" y="96469"/>
                </a:moveTo>
                <a:lnTo>
                  <a:pt x="25400" y="96469"/>
                </a:lnTo>
                <a:lnTo>
                  <a:pt x="25400" y="83769"/>
                </a:lnTo>
                <a:lnTo>
                  <a:pt x="145808" y="83769"/>
                </a:lnTo>
                <a:lnTo>
                  <a:pt x="158508" y="71069"/>
                </a:lnTo>
                <a:lnTo>
                  <a:pt x="171208" y="71069"/>
                </a:lnTo>
                <a:lnTo>
                  <a:pt x="171208" y="83769"/>
                </a:lnTo>
                <a:lnTo>
                  <a:pt x="160985" y="96227"/>
                </a:lnTo>
                <a:lnTo>
                  <a:pt x="158508" y="96469"/>
                </a:lnTo>
                <a:close/>
              </a:path>
              <a:path w="313689" h="309879">
                <a:moveTo>
                  <a:pt x="25400" y="96469"/>
                </a:moveTo>
                <a:lnTo>
                  <a:pt x="12700" y="96469"/>
                </a:lnTo>
                <a:lnTo>
                  <a:pt x="25400" y="83769"/>
                </a:lnTo>
                <a:lnTo>
                  <a:pt x="25400" y="96469"/>
                </a:lnTo>
                <a:close/>
              </a:path>
              <a:path w="313689" h="309879">
                <a:moveTo>
                  <a:pt x="291744" y="163855"/>
                </a:moveTo>
                <a:lnTo>
                  <a:pt x="282765" y="154876"/>
                </a:lnTo>
                <a:lnTo>
                  <a:pt x="291744" y="145897"/>
                </a:lnTo>
                <a:lnTo>
                  <a:pt x="291744" y="163855"/>
                </a:lnTo>
                <a:close/>
              </a:path>
              <a:path w="313689" h="309879">
                <a:moveTo>
                  <a:pt x="309702" y="163855"/>
                </a:moveTo>
                <a:lnTo>
                  <a:pt x="291744" y="163855"/>
                </a:lnTo>
                <a:lnTo>
                  <a:pt x="291744" y="145897"/>
                </a:lnTo>
                <a:lnTo>
                  <a:pt x="309702" y="145897"/>
                </a:lnTo>
                <a:lnTo>
                  <a:pt x="311289" y="147815"/>
                </a:lnTo>
                <a:lnTo>
                  <a:pt x="312458" y="150012"/>
                </a:lnTo>
                <a:lnTo>
                  <a:pt x="313181" y="152400"/>
                </a:lnTo>
                <a:lnTo>
                  <a:pt x="313423" y="154876"/>
                </a:lnTo>
                <a:lnTo>
                  <a:pt x="313181" y="157352"/>
                </a:lnTo>
                <a:lnTo>
                  <a:pt x="312458" y="159740"/>
                </a:lnTo>
                <a:lnTo>
                  <a:pt x="311289" y="161937"/>
                </a:lnTo>
                <a:lnTo>
                  <a:pt x="309702" y="163855"/>
                </a:lnTo>
                <a:close/>
              </a:path>
              <a:path w="313689" h="309879">
                <a:moveTo>
                  <a:pt x="176466" y="297091"/>
                </a:moveTo>
                <a:lnTo>
                  <a:pt x="171208" y="297091"/>
                </a:lnTo>
                <a:lnTo>
                  <a:pt x="171208" y="266433"/>
                </a:lnTo>
                <a:lnTo>
                  <a:pt x="282765" y="154876"/>
                </a:lnTo>
                <a:lnTo>
                  <a:pt x="291744" y="163855"/>
                </a:lnTo>
                <a:lnTo>
                  <a:pt x="309702" y="163855"/>
                </a:lnTo>
                <a:lnTo>
                  <a:pt x="176466" y="297091"/>
                </a:lnTo>
                <a:close/>
              </a:path>
              <a:path w="313689" h="309879">
                <a:moveTo>
                  <a:pt x="25400" y="225983"/>
                </a:moveTo>
                <a:lnTo>
                  <a:pt x="12700" y="213283"/>
                </a:lnTo>
                <a:lnTo>
                  <a:pt x="25400" y="213283"/>
                </a:lnTo>
                <a:lnTo>
                  <a:pt x="25400" y="225983"/>
                </a:lnTo>
                <a:close/>
              </a:path>
              <a:path w="313689" h="309879">
                <a:moveTo>
                  <a:pt x="171208" y="238683"/>
                </a:moveTo>
                <a:lnTo>
                  <a:pt x="158508" y="238683"/>
                </a:lnTo>
                <a:lnTo>
                  <a:pt x="145808" y="225983"/>
                </a:lnTo>
                <a:lnTo>
                  <a:pt x="25400" y="225983"/>
                </a:lnTo>
                <a:lnTo>
                  <a:pt x="25400" y="213283"/>
                </a:lnTo>
                <a:lnTo>
                  <a:pt x="158508" y="213283"/>
                </a:lnTo>
                <a:lnTo>
                  <a:pt x="171208" y="225983"/>
                </a:lnTo>
                <a:lnTo>
                  <a:pt x="171208" y="238683"/>
                </a:lnTo>
                <a:close/>
              </a:path>
              <a:path w="313689" h="309879">
                <a:moveTo>
                  <a:pt x="157606" y="309765"/>
                </a:moveTo>
                <a:lnTo>
                  <a:pt x="145808" y="297091"/>
                </a:lnTo>
                <a:lnTo>
                  <a:pt x="145808" y="225983"/>
                </a:lnTo>
                <a:lnTo>
                  <a:pt x="158508" y="238683"/>
                </a:lnTo>
                <a:lnTo>
                  <a:pt x="171208" y="238683"/>
                </a:lnTo>
                <a:lnTo>
                  <a:pt x="171208" y="266433"/>
                </a:lnTo>
                <a:lnTo>
                  <a:pt x="149529" y="288112"/>
                </a:lnTo>
                <a:lnTo>
                  <a:pt x="171208" y="297091"/>
                </a:lnTo>
                <a:lnTo>
                  <a:pt x="176466" y="297091"/>
                </a:lnTo>
                <a:lnTo>
                  <a:pt x="167487" y="306070"/>
                </a:lnTo>
                <a:lnTo>
                  <a:pt x="165379" y="307771"/>
                </a:lnTo>
                <a:lnTo>
                  <a:pt x="162953" y="308990"/>
                </a:lnTo>
                <a:lnTo>
                  <a:pt x="160324" y="309664"/>
                </a:lnTo>
                <a:lnTo>
                  <a:pt x="157606" y="309765"/>
                </a:lnTo>
                <a:close/>
              </a:path>
              <a:path w="313689" h="309879">
                <a:moveTo>
                  <a:pt x="171208" y="297091"/>
                </a:moveTo>
                <a:lnTo>
                  <a:pt x="149529" y="288112"/>
                </a:lnTo>
                <a:lnTo>
                  <a:pt x="171208" y="266433"/>
                </a:lnTo>
                <a:lnTo>
                  <a:pt x="171208" y="297091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40407" y="5479789"/>
            <a:ext cx="4319016" cy="862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129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目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13893"/>
            <a:ext cx="3180080" cy="38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1.	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逻辑斯蒂回归模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型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1948868"/>
            <a:ext cx="3840479" cy="821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6415" algn="l"/>
              </a:tabLst>
            </a:pPr>
            <a:r>
              <a:rPr sz="2450" spc="-5" dirty="0">
                <a:solidFill>
                  <a:srgbClr val="33BC55"/>
                </a:solidFill>
                <a:latin typeface="Constantia"/>
                <a:cs typeface="Constantia"/>
              </a:rPr>
              <a:t>2</a:t>
            </a: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.	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最大熵模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型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3.	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模型学习的最优化方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法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-76200"/>
            <a:ext cx="7886700" cy="1080039"/>
          </a:xfrm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最大熵原</a:t>
            </a:r>
            <a:r>
              <a:rPr dirty="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226232"/>
            <a:ext cx="438785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特征函数</a:t>
            </a:r>
            <a:r>
              <a:rPr sz="2550" spc="5" dirty="0">
                <a:latin typeface="Constantia"/>
                <a:cs typeface="Constantia"/>
              </a:rPr>
              <a:t>f</a:t>
            </a:r>
            <a:r>
              <a:rPr sz="2550" spc="15" dirty="0">
                <a:latin typeface="Constantia"/>
                <a:cs typeface="Constantia"/>
              </a:rPr>
              <a:t>(x</a:t>
            </a:r>
            <a:r>
              <a:rPr sz="2550" spc="5" dirty="0">
                <a:latin typeface="Constantia"/>
                <a:cs typeface="Constantia"/>
              </a:rPr>
              <a:t>,y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35" dirty="0">
                <a:latin typeface="宋体"/>
                <a:cs typeface="宋体"/>
              </a:rPr>
              <a:t>关于经验分</a:t>
            </a:r>
            <a:r>
              <a:rPr sz="2550" spc="25" dirty="0">
                <a:latin typeface="宋体"/>
                <a:cs typeface="宋体"/>
              </a:rPr>
              <a:t>布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952" y="1213532"/>
            <a:ext cx="143065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的期望值</a:t>
            </a:r>
            <a:r>
              <a:rPr sz="2550" spc="5" dirty="0">
                <a:latin typeface="Constantia"/>
                <a:cs typeface="Constantia"/>
              </a:rPr>
              <a:t>: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72" y="2638472"/>
            <a:ext cx="6341745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特征函数</a:t>
            </a:r>
            <a:r>
              <a:rPr sz="2600" spc="-10" dirty="0">
                <a:latin typeface="Constantia"/>
                <a:cs typeface="Constantia"/>
              </a:rPr>
              <a:t>f(x,y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20" dirty="0">
                <a:latin typeface="宋体"/>
                <a:cs typeface="宋体"/>
              </a:rPr>
              <a:t>关于模型</a:t>
            </a:r>
            <a:r>
              <a:rPr sz="2600" spc="-10" dirty="0">
                <a:latin typeface="Constantia"/>
                <a:cs typeface="Constantia"/>
              </a:rPr>
              <a:t>P(</a:t>
            </a:r>
            <a:r>
              <a:rPr sz="2600" spc="-20" dirty="0">
                <a:latin typeface="Constantia"/>
                <a:cs typeface="Constantia"/>
              </a:rPr>
              <a:t>Y</a:t>
            </a:r>
            <a:r>
              <a:rPr sz="2600" spc="-10" dirty="0">
                <a:latin typeface="Constantia"/>
                <a:cs typeface="Constantia"/>
              </a:rPr>
              <a:t>|X)</a:t>
            </a:r>
            <a:r>
              <a:rPr sz="2600" spc="-20" dirty="0">
                <a:latin typeface="宋体"/>
                <a:cs typeface="宋体"/>
              </a:rPr>
              <a:t>与经验分</a:t>
            </a:r>
            <a:r>
              <a:rPr sz="2600" spc="-30" dirty="0">
                <a:latin typeface="宋体"/>
                <a:cs typeface="宋体"/>
              </a:rPr>
              <a:t>布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值</a:t>
            </a:r>
            <a:r>
              <a:rPr sz="2600" spc="-1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4922" y="2638472"/>
            <a:ext cx="10147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的期</a:t>
            </a:r>
            <a:r>
              <a:rPr sz="2600" spc="-30" dirty="0">
                <a:latin typeface="宋体"/>
                <a:cs typeface="宋体"/>
              </a:rPr>
              <a:t>望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272" y="3985307"/>
            <a:ext cx="8262620" cy="750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299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如果模型能够获取训练数据中的信息，那么就可以假</a:t>
            </a:r>
            <a:r>
              <a:rPr sz="2550" spc="25" dirty="0">
                <a:latin typeface="宋体"/>
                <a:cs typeface="宋体"/>
              </a:rPr>
              <a:t>设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这两个期望值相等，</a:t>
            </a:r>
            <a:r>
              <a:rPr sz="2600" spc="-30" dirty="0">
                <a:latin typeface="宋体"/>
                <a:cs typeface="宋体"/>
              </a:rPr>
              <a:t>即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272" y="5805852"/>
            <a:ext cx="31718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假设有</a:t>
            </a:r>
            <a:r>
              <a:rPr sz="2550" spc="15" dirty="0">
                <a:latin typeface="Constantia"/>
                <a:cs typeface="Constantia"/>
              </a:rPr>
              <a:t>n</a:t>
            </a:r>
            <a:r>
              <a:rPr sz="2550" spc="35" dirty="0">
                <a:latin typeface="宋体"/>
                <a:cs typeface="宋体"/>
              </a:rPr>
              <a:t>个特征函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2667" y="5818552"/>
            <a:ext cx="328930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88408" y="1151629"/>
            <a:ext cx="1146048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9151" y="1727702"/>
            <a:ext cx="3651504" cy="743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59880" y="2593333"/>
            <a:ext cx="792479" cy="4511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8048" y="3269989"/>
            <a:ext cx="4535424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0295" y="4824469"/>
            <a:ext cx="5611367" cy="719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5511" y="5833357"/>
            <a:ext cx="3136391" cy="4328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2231" y="4937245"/>
            <a:ext cx="1801368" cy="3291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59151" y="4967725"/>
            <a:ext cx="558165" cy="302260"/>
          </a:xfrm>
          <a:custGeom>
            <a:avLst/>
            <a:gdLst/>
            <a:ahLst/>
            <a:cxnLst/>
            <a:rect l="l" t="t" r="r" b="b"/>
            <a:pathLst>
              <a:path w="558164" h="302260">
                <a:moveTo>
                  <a:pt x="405384" y="301751"/>
                </a:moveTo>
                <a:lnTo>
                  <a:pt x="405384" y="225551"/>
                </a:lnTo>
                <a:lnTo>
                  <a:pt x="0" y="225551"/>
                </a:lnTo>
                <a:lnTo>
                  <a:pt x="0" y="76200"/>
                </a:lnTo>
                <a:lnTo>
                  <a:pt x="405384" y="76200"/>
                </a:lnTo>
                <a:lnTo>
                  <a:pt x="405384" y="0"/>
                </a:lnTo>
                <a:lnTo>
                  <a:pt x="557784" y="149351"/>
                </a:lnTo>
                <a:lnTo>
                  <a:pt x="405384" y="301751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46451" y="4955788"/>
            <a:ext cx="582295" cy="325755"/>
          </a:xfrm>
          <a:custGeom>
            <a:avLst/>
            <a:gdLst/>
            <a:ahLst/>
            <a:cxnLst/>
            <a:rect l="l" t="t" r="r" b="b"/>
            <a:pathLst>
              <a:path w="582294" h="325754">
                <a:moveTo>
                  <a:pt x="406730" y="87642"/>
                </a:moveTo>
                <a:lnTo>
                  <a:pt x="406730" y="12674"/>
                </a:lnTo>
                <a:lnTo>
                  <a:pt x="407022" y="9969"/>
                </a:lnTo>
                <a:lnTo>
                  <a:pt x="418528" y="0"/>
                </a:lnTo>
                <a:lnTo>
                  <a:pt x="421233" y="101"/>
                </a:lnTo>
                <a:lnTo>
                  <a:pt x="423875" y="774"/>
                </a:lnTo>
                <a:lnTo>
                  <a:pt x="426300" y="1993"/>
                </a:lnTo>
                <a:lnTo>
                  <a:pt x="428409" y="3695"/>
                </a:lnTo>
                <a:lnTo>
                  <a:pt x="437388" y="12674"/>
                </a:lnTo>
                <a:lnTo>
                  <a:pt x="432130" y="12674"/>
                </a:lnTo>
                <a:lnTo>
                  <a:pt x="410451" y="21653"/>
                </a:lnTo>
                <a:lnTo>
                  <a:pt x="432130" y="43332"/>
                </a:lnTo>
                <a:lnTo>
                  <a:pt x="432130" y="74942"/>
                </a:lnTo>
                <a:lnTo>
                  <a:pt x="419430" y="74942"/>
                </a:lnTo>
                <a:lnTo>
                  <a:pt x="406730" y="87642"/>
                </a:lnTo>
                <a:close/>
              </a:path>
              <a:path w="582294" h="325754">
                <a:moveTo>
                  <a:pt x="432130" y="43332"/>
                </a:moveTo>
                <a:lnTo>
                  <a:pt x="410451" y="21653"/>
                </a:lnTo>
                <a:lnTo>
                  <a:pt x="432130" y="12674"/>
                </a:lnTo>
                <a:lnTo>
                  <a:pt x="432130" y="43332"/>
                </a:lnTo>
                <a:close/>
              </a:path>
              <a:path w="582294" h="325754">
                <a:moveTo>
                  <a:pt x="551408" y="162610"/>
                </a:moveTo>
                <a:lnTo>
                  <a:pt x="432130" y="43332"/>
                </a:lnTo>
                <a:lnTo>
                  <a:pt x="432130" y="12674"/>
                </a:lnTo>
                <a:lnTo>
                  <a:pt x="437388" y="12674"/>
                </a:lnTo>
                <a:lnTo>
                  <a:pt x="578345" y="153631"/>
                </a:lnTo>
                <a:lnTo>
                  <a:pt x="560387" y="153631"/>
                </a:lnTo>
                <a:lnTo>
                  <a:pt x="551408" y="162610"/>
                </a:lnTo>
                <a:close/>
              </a:path>
              <a:path w="582294" h="325754">
                <a:moveTo>
                  <a:pt x="406730" y="250266"/>
                </a:moveTo>
                <a:lnTo>
                  <a:pt x="12700" y="250266"/>
                </a:lnTo>
                <a:lnTo>
                  <a:pt x="10223" y="250024"/>
                </a:lnTo>
                <a:lnTo>
                  <a:pt x="0" y="237566"/>
                </a:lnTo>
                <a:lnTo>
                  <a:pt x="0" y="87642"/>
                </a:lnTo>
                <a:lnTo>
                  <a:pt x="12700" y="74942"/>
                </a:lnTo>
                <a:lnTo>
                  <a:pt x="406730" y="74942"/>
                </a:lnTo>
                <a:lnTo>
                  <a:pt x="406730" y="87642"/>
                </a:lnTo>
                <a:lnTo>
                  <a:pt x="25400" y="87642"/>
                </a:lnTo>
                <a:lnTo>
                  <a:pt x="12700" y="100342"/>
                </a:lnTo>
                <a:lnTo>
                  <a:pt x="25400" y="100342"/>
                </a:lnTo>
                <a:lnTo>
                  <a:pt x="25400" y="224866"/>
                </a:lnTo>
                <a:lnTo>
                  <a:pt x="12700" y="224866"/>
                </a:lnTo>
                <a:lnTo>
                  <a:pt x="25400" y="237566"/>
                </a:lnTo>
                <a:lnTo>
                  <a:pt x="406730" y="237566"/>
                </a:lnTo>
                <a:lnTo>
                  <a:pt x="406730" y="250266"/>
                </a:lnTo>
                <a:close/>
              </a:path>
              <a:path w="582294" h="325754">
                <a:moveTo>
                  <a:pt x="419430" y="100342"/>
                </a:moveTo>
                <a:lnTo>
                  <a:pt x="25400" y="100342"/>
                </a:lnTo>
                <a:lnTo>
                  <a:pt x="25400" y="87642"/>
                </a:lnTo>
                <a:lnTo>
                  <a:pt x="406730" y="87642"/>
                </a:lnTo>
                <a:lnTo>
                  <a:pt x="419430" y="74942"/>
                </a:lnTo>
                <a:lnTo>
                  <a:pt x="432130" y="74942"/>
                </a:lnTo>
                <a:lnTo>
                  <a:pt x="432130" y="87642"/>
                </a:lnTo>
                <a:lnTo>
                  <a:pt x="421906" y="100101"/>
                </a:lnTo>
                <a:lnTo>
                  <a:pt x="419430" y="100342"/>
                </a:lnTo>
                <a:close/>
              </a:path>
              <a:path w="582294" h="325754">
                <a:moveTo>
                  <a:pt x="25400" y="100342"/>
                </a:moveTo>
                <a:lnTo>
                  <a:pt x="12700" y="100342"/>
                </a:lnTo>
                <a:lnTo>
                  <a:pt x="25400" y="87642"/>
                </a:lnTo>
                <a:lnTo>
                  <a:pt x="25400" y="100342"/>
                </a:lnTo>
                <a:close/>
              </a:path>
              <a:path w="582294" h="325754">
                <a:moveTo>
                  <a:pt x="560387" y="171589"/>
                </a:moveTo>
                <a:lnTo>
                  <a:pt x="551408" y="162610"/>
                </a:lnTo>
                <a:lnTo>
                  <a:pt x="560387" y="153631"/>
                </a:lnTo>
                <a:lnTo>
                  <a:pt x="560387" y="171589"/>
                </a:lnTo>
                <a:close/>
              </a:path>
              <a:path w="582294" h="325754">
                <a:moveTo>
                  <a:pt x="578345" y="171589"/>
                </a:moveTo>
                <a:lnTo>
                  <a:pt x="560387" y="171589"/>
                </a:lnTo>
                <a:lnTo>
                  <a:pt x="560387" y="153631"/>
                </a:lnTo>
                <a:lnTo>
                  <a:pt x="578345" y="153631"/>
                </a:lnTo>
                <a:lnTo>
                  <a:pt x="579920" y="155549"/>
                </a:lnTo>
                <a:lnTo>
                  <a:pt x="581101" y="157746"/>
                </a:lnTo>
                <a:lnTo>
                  <a:pt x="581825" y="160134"/>
                </a:lnTo>
                <a:lnTo>
                  <a:pt x="582066" y="162610"/>
                </a:lnTo>
                <a:lnTo>
                  <a:pt x="581825" y="165087"/>
                </a:lnTo>
                <a:lnTo>
                  <a:pt x="581101" y="167462"/>
                </a:lnTo>
                <a:lnTo>
                  <a:pt x="579920" y="169659"/>
                </a:lnTo>
                <a:lnTo>
                  <a:pt x="578345" y="171589"/>
                </a:lnTo>
                <a:close/>
              </a:path>
              <a:path w="582294" h="325754">
                <a:moveTo>
                  <a:pt x="437388" y="312534"/>
                </a:moveTo>
                <a:lnTo>
                  <a:pt x="432130" y="312534"/>
                </a:lnTo>
                <a:lnTo>
                  <a:pt x="432130" y="281878"/>
                </a:lnTo>
                <a:lnTo>
                  <a:pt x="551408" y="162610"/>
                </a:lnTo>
                <a:lnTo>
                  <a:pt x="560387" y="171589"/>
                </a:lnTo>
                <a:lnTo>
                  <a:pt x="578345" y="171589"/>
                </a:lnTo>
                <a:lnTo>
                  <a:pt x="437388" y="312534"/>
                </a:lnTo>
                <a:close/>
              </a:path>
              <a:path w="582294" h="325754">
                <a:moveTo>
                  <a:pt x="25400" y="237566"/>
                </a:moveTo>
                <a:lnTo>
                  <a:pt x="12700" y="224866"/>
                </a:lnTo>
                <a:lnTo>
                  <a:pt x="25400" y="224866"/>
                </a:lnTo>
                <a:lnTo>
                  <a:pt x="25400" y="237566"/>
                </a:lnTo>
                <a:close/>
              </a:path>
              <a:path w="582294" h="325754">
                <a:moveTo>
                  <a:pt x="432130" y="250266"/>
                </a:moveTo>
                <a:lnTo>
                  <a:pt x="419430" y="250266"/>
                </a:lnTo>
                <a:lnTo>
                  <a:pt x="406730" y="237566"/>
                </a:lnTo>
                <a:lnTo>
                  <a:pt x="25400" y="237566"/>
                </a:lnTo>
                <a:lnTo>
                  <a:pt x="25400" y="224866"/>
                </a:lnTo>
                <a:lnTo>
                  <a:pt x="419430" y="224866"/>
                </a:lnTo>
                <a:lnTo>
                  <a:pt x="432130" y="237566"/>
                </a:lnTo>
                <a:lnTo>
                  <a:pt x="432130" y="250266"/>
                </a:lnTo>
                <a:close/>
              </a:path>
              <a:path w="582294" h="325754">
                <a:moveTo>
                  <a:pt x="418528" y="325208"/>
                </a:moveTo>
                <a:lnTo>
                  <a:pt x="406730" y="312534"/>
                </a:lnTo>
                <a:lnTo>
                  <a:pt x="406730" y="237566"/>
                </a:lnTo>
                <a:lnTo>
                  <a:pt x="419430" y="250266"/>
                </a:lnTo>
                <a:lnTo>
                  <a:pt x="432130" y="250266"/>
                </a:lnTo>
                <a:lnTo>
                  <a:pt x="432130" y="281878"/>
                </a:lnTo>
                <a:lnTo>
                  <a:pt x="410451" y="303555"/>
                </a:lnTo>
                <a:lnTo>
                  <a:pt x="432130" y="312534"/>
                </a:lnTo>
                <a:lnTo>
                  <a:pt x="437388" y="312534"/>
                </a:lnTo>
                <a:lnTo>
                  <a:pt x="428409" y="321513"/>
                </a:lnTo>
                <a:lnTo>
                  <a:pt x="426300" y="323227"/>
                </a:lnTo>
                <a:lnTo>
                  <a:pt x="423875" y="324434"/>
                </a:lnTo>
                <a:lnTo>
                  <a:pt x="421233" y="325107"/>
                </a:lnTo>
                <a:lnTo>
                  <a:pt x="418528" y="325208"/>
                </a:lnTo>
                <a:close/>
              </a:path>
              <a:path w="582294" h="325754">
                <a:moveTo>
                  <a:pt x="432130" y="312534"/>
                </a:moveTo>
                <a:lnTo>
                  <a:pt x="410451" y="303555"/>
                </a:lnTo>
                <a:lnTo>
                  <a:pt x="432130" y="281878"/>
                </a:lnTo>
                <a:lnTo>
                  <a:pt x="432130" y="312534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最大熵模型的定</a:t>
            </a:r>
            <a:r>
              <a:rPr dirty="0"/>
              <a:t>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5951220" cy="8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定义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ts val="307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假设满足所有约束条件的模型集合为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446198"/>
            <a:ext cx="8183880" cy="25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定义在条件概率分布</a:t>
            </a:r>
            <a:r>
              <a:rPr sz="2550" spc="15" dirty="0">
                <a:latin typeface="Constantia"/>
                <a:cs typeface="Constantia"/>
              </a:rPr>
              <a:t>P(Y|X)</a:t>
            </a:r>
            <a:r>
              <a:rPr sz="2550" spc="35" dirty="0">
                <a:latin typeface="宋体"/>
                <a:cs typeface="宋体"/>
              </a:rPr>
              <a:t>上的条件熵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325880">
              <a:lnSpc>
                <a:spcPts val="1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lang="en-US" sz="2450" dirty="0" smtClean="0">
              <a:solidFill>
                <a:srgbClr val="33BC55"/>
              </a:solidFill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lang="en-US" sz="2450" dirty="0">
              <a:solidFill>
                <a:srgbClr val="33BC55"/>
              </a:solidFill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lang="en-US" sz="2450" dirty="0" smtClean="0">
              <a:solidFill>
                <a:srgbClr val="33BC55"/>
              </a:solidFill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450" dirty="0" smtClean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 err="1" smtClean="0">
                <a:latin typeface="宋体"/>
                <a:cs typeface="宋体"/>
              </a:rPr>
              <a:t>则模型集合</a:t>
            </a:r>
            <a:r>
              <a:rPr sz="2550" spc="20" dirty="0" err="1">
                <a:latin typeface="Constantia"/>
                <a:cs typeface="Constantia"/>
              </a:rPr>
              <a:t>C</a:t>
            </a:r>
            <a:r>
              <a:rPr sz="2550" spc="35" dirty="0" err="1">
                <a:latin typeface="宋体"/>
                <a:cs typeface="宋体"/>
              </a:rPr>
              <a:t>中条件熵</a:t>
            </a:r>
            <a:r>
              <a:rPr sz="2550" spc="15" dirty="0" err="1">
                <a:latin typeface="Constantia"/>
                <a:cs typeface="Constantia"/>
              </a:rPr>
              <a:t>H</a:t>
            </a:r>
            <a:r>
              <a:rPr sz="2550" spc="15" dirty="0">
                <a:latin typeface="Constantia"/>
                <a:cs typeface="Constantia"/>
              </a:rPr>
              <a:t>(P)</a:t>
            </a:r>
            <a:r>
              <a:rPr sz="2550" spc="35" dirty="0">
                <a:latin typeface="宋体"/>
                <a:cs typeface="宋体"/>
              </a:rPr>
              <a:t>最大的模型称为最大熵模</a:t>
            </a:r>
            <a:r>
              <a:rPr sz="2550" spc="25" dirty="0">
                <a:latin typeface="宋体"/>
                <a:cs typeface="宋体"/>
              </a:rPr>
              <a:t>型</a:t>
            </a:r>
            <a:endParaRPr sz="2550" dirty="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1975" y="2630423"/>
            <a:ext cx="5775960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899" y="3948943"/>
            <a:ext cx="652462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-76200"/>
            <a:ext cx="7886700" cy="1080039"/>
          </a:xfrm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最大熵模型的学</a:t>
            </a:r>
            <a:r>
              <a:rPr dirty="0"/>
              <a:t>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226867"/>
            <a:ext cx="7602220" cy="131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最大熵模型的学习可以形式化为约束最优化问题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对于给定的数据集以及特征函数：</a:t>
            </a:r>
            <a:r>
              <a:rPr sz="2550" i="1" spc="5" dirty="0">
                <a:latin typeface="Constantia"/>
                <a:cs typeface="Constantia"/>
              </a:rPr>
              <a:t>f</a:t>
            </a:r>
            <a:r>
              <a:rPr sz="2475" i="1" baseline="-16835" dirty="0">
                <a:latin typeface="Constantia"/>
                <a:cs typeface="Constantia"/>
              </a:rPr>
              <a:t>i</a:t>
            </a:r>
            <a:r>
              <a:rPr sz="2550" i="1" spc="15" dirty="0">
                <a:latin typeface="Constantia"/>
                <a:cs typeface="Constantia"/>
              </a:rPr>
              <a:t>(x</a:t>
            </a:r>
            <a:r>
              <a:rPr sz="2550" i="1" spc="5" dirty="0">
                <a:latin typeface="Constantia"/>
                <a:cs typeface="Constantia"/>
              </a:rPr>
              <a:t>,</a:t>
            </a:r>
            <a:r>
              <a:rPr sz="2550" i="1" spc="15" dirty="0">
                <a:latin typeface="Constantia"/>
                <a:cs typeface="Constantia"/>
              </a:rPr>
              <a:t>y</a:t>
            </a:r>
            <a:r>
              <a:rPr sz="2550" i="1" spc="5" dirty="0">
                <a:latin typeface="Constantia"/>
                <a:cs typeface="Constantia"/>
              </a:rPr>
              <a:t>)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最大熵模型的学习等价于约束最优化问题</a:t>
            </a:r>
            <a:r>
              <a:rPr sz="2600" spc="-1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8383" y="2636005"/>
            <a:ext cx="5291327" cy="1764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43455" y="4534909"/>
            <a:ext cx="4895088" cy="1953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-152400"/>
            <a:ext cx="7886700" cy="1080039"/>
          </a:xfrm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最大熵模型的学</a:t>
            </a:r>
            <a:r>
              <a:rPr dirty="0"/>
              <a:t>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422" y="1150667"/>
            <a:ext cx="8262620" cy="121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这里，将约束最优化的原始问题转换为无约束最优化</a:t>
            </a:r>
            <a:r>
              <a:rPr sz="2600" spc="-30" dirty="0">
                <a:latin typeface="宋体"/>
                <a:cs typeface="宋体"/>
              </a:rPr>
              <a:t>的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对偶问题</a:t>
            </a:r>
            <a:r>
              <a:rPr sz="2600" spc="-10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宋体"/>
                <a:cs typeface="宋体"/>
              </a:rPr>
              <a:t>通过求解对偶问题求解原始间题</a:t>
            </a:r>
            <a:r>
              <a:rPr sz="2600" spc="-1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ts val="302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引进拉格朗日乘子，定义拉格朗日函数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422" y="5333412"/>
            <a:ext cx="479679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最优化原始问</a:t>
            </a:r>
            <a:r>
              <a:rPr sz="2600" spc="-30" dirty="0">
                <a:latin typeface="宋体"/>
                <a:cs typeface="宋体"/>
              </a:rPr>
              <a:t>题</a:t>
            </a:r>
            <a:r>
              <a:rPr sz="2600" spc="-635" dirty="0">
                <a:latin typeface="宋体"/>
                <a:cs typeface="宋体"/>
              </a:rPr>
              <a:t> </a:t>
            </a:r>
            <a:r>
              <a:rPr sz="2600" spc="-30" dirty="0">
                <a:latin typeface="宋体"/>
                <a:cs typeface="宋体"/>
              </a:rPr>
              <a:t>到</a:t>
            </a:r>
            <a:r>
              <a:rPr sz="2600" spc="-63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对偶问题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9901" y="2443981"/>
            <a:ext cx="7632192" cy="2871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08454" y="5827262"/>
            <a:ext cx="2103120" cy="502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85894" y="5936989"/>
            <a:ext cx="429895" cy="250190"/>
          </a:xfrm>
          <a:custGeom>
            <a:avLst/>
            <a:gdLst/>
            <a:ahLst/>
            <a:cxnLst/>
            <a:rect l="l" t="t" r="r" b="b"/>
            <a:pathLst>
              <a:path w="429895" h="250190">
                <a:moveTo>
                  <a:pt x="304800" y="249936"/>
                </a:moveTo>
                <a:lnTo>
                  <a:pt x="304800" y="188975"/>
                </a:lnTo>
                <a:lnTo>
                  <a:pt x="0" y="188975"/>
                </a:lnTo>
                <a:lnTo>
                  <a:pt x="0" y="60960"/>
                </a:lnTo>
                <a:lnTo>
                  <a:pt x="304800" y="60960"/>
                </a:lnTo>
                <a:lnTo>
                  <a:pt x="304800" y="0"/>
                </a:lnTo>
                <a:lnTo>
                  <a:pt x="429767" y="124967"/>
                </a:lnTo>
                <a:lnTo>
                  <a:pt x="304800" y="249936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72432" y="5923705"/>
            <a:ext cx="457834" cy="277495"/>
          </a:xfrm>
          <a:custGeom>
            <a:avLst/>
            <a:gdLst/>
            <a:ahLst/>
            <a:cxnLst/>
            <a:rect l="l" t="t" r="r" b="b"/>
            <a:pathLst>
              <a:path w="457835" h="277495">
                <a:moveTo>
                  <a:pt x="306031" y="75679"/>
                </a:moveTo>
                <a:lnTo>
                  <a:pt x="306031" y="12674"/>
                </a:lnTo>
                <a:lnTo>
                  <a:pt x="306323" y="9969"/>
                </a:lnTo>
                <a:lnTo>
                  <a:pt x="317830" y="0"/>
                </a:lnTo>
                <a:lnTo>
                  <a:pt x="320547" y="101"/>
                </a:lnTo>
                <a:lnTo>
                  <a:pt x="323176" y="774"/>
                </a:lnTo>
                <a:lnTo>
                  <a:pt x="325602" y="1993"/>
                </a:lnTo>
                <a:lnTo>
                  <a:pt x="327710" y="3695"/>
                </a:lnTo>
                <a:lnTo>
                  <a:pt x="336690" y="12674"/>
                </a:lnTo>
                <a:lnTo>
                  <a:pt x="331431" y="12674"/>
                </a:lnTo>
                <a:lnTo>
                  <a:pt x="309752" y="21653"/>
                </a:lnTo>
                <a:lnTo>
                  <a:pt x="331431" y="43330"/>
                </a:lnTo>
                <a:lnTo>
                  <a:pt x="331431" y="62979"/>
                </a:lnTo>
                <a:lnTo>
                  <a:pt x="318731" y="62979"/>
                </a:lnTo>
                <a:lnTo>
                  <a:pt x="306031" y="75679"/>
                </a:lnTo>
                <a:close/>
              </a:path>
              <a:path w="457835" h="277495">
                <a:moveTo>
                  <a:pt x="331431" y="43330"/>
                </a:moveTo>
                <a:lnTo>
                  <a:pt x="309752" y="21653"/>
                </a:lnTo>
                <a:lnTo>
                  <a:pt x="331431" y="12674"/>
                </a:lnTo>
                <a:lnTo>
                  <a:pt x="331431" y="43330"/>
                </a:lnTo>
                <a:close/>
              </a:path>
              <a:path w="457835" h="277495">
                <a:moveTo>
                  <a:pt x="426795" y="138683"/>
                </a:moveTo>
                <a:lnTo>
                  <a:pt x="331431" y="43330"/>
                </a:lnTo>
                <a:lnTo>
                  <a:pt x="331431" y="12674"/>
                </a:lnTo>
                <a:lnTo>
                  <a:pt x="336690" y="12674"/>
                </a:lnTo>
                <a:lnTo>
                  <a:pt x="453732" y="129705"/>
                </a:lnTo>
                <a:lnTo>
                  <a:pt x="435775" y="129705"/>
                </a:lnTo>
                <a:lnTo>
                  <a:pt x="426795" y="138683"/>
                </a:lnTo>
                <a:close/>
              </a:path>
              <a:path w="457835" h="277495">
                <a:moveTo>
                  <a:pt x="306031" y="214388"/>
                </a:moveTo>
                <a:lnTo>
                  <a:pt x="12700" y="214388"/>
                </a:lnTo>
                <a:lnTo>
                  <a:pt x="10223" y="214147"/>
                </a:lnTo>
                <a:lnTo>
                  <a:pt x="0" y="201688"/>
                </a:lnTo>
                <a:lnTo>
                  <a:pt x="0" y="75679"/>
                </a:lnTo>
                <a:lnTo>
                  <a:pt x="12700" y="62979"/>
                </a:lnTo>
                <a:lnTo>
                  <a:pt x="306031" y="62979"/>
                </a:lnTo>
                <a:lnTo>
                  <a:pt x="306031" y="75679"/>
                </a:lnTo>
                <a:lnTo>
                  <a:pt x="25400" y="75679"/>
                </a:lnTo>
                <a:lnTo>
                  <a:pt x="12700" y="88379"/>
                </a:lnTo>
                <a:lnTo>
                  <a:pt x="25400" y="88379"/>
                </a:lnTo>
                <a:lnTo>
                  <a:pt x="25400" y="188988"/>
                </a:lnTo>
                <a:lnTo>
                  <a:pt x="12700" y="188988"/>
                </a:lnTo>
                <a:lnTo>
                  <a:pt x="25400" y="201688"/>
                </a:lnTo>
                <a:lnTo>
                  <a:pt x="306031" y="201688"/>
                </a:lnTo>
                <a:lnTo>
                  <a:pt x="306031" y="214388"/>
                </a:lnTo>
                <a:close/>
              </a:path>
              <a:path w="457835" h="277495">
                <a:moveTo>
                  <a:pt x="318731" y="88379"/>
                </a:moveTo>
                <a:lnTo>
                  <a:pt x="25400" y="88379"/>
                </a:lnTo>
                <a:lnTo>
                  <a:pt x="25400" y="75679"/>
                </a:lnTo>
                <a:lnTo>
                  <a:pt x="306031" y="75679"/>
                </a:lnTo>
                <a:lnTo>
                  <a:pt x="318731" y="62979"/>
                </a:lnTo>
                <a:lnTo>
                  <a:pt x="331431" y="62979"/>
                </a:lnTo>
                <a:lnTo>
                  <a:pt x="331431" y="75679"/>
                </a:lnTo>
                <a:lnTo>
                  <a:pt x="321208" y="88137"/>
                </a:lnTo>
                <a:lnTo>
                  <a:pt x="318731" y="88379"/>
                </a:lnTo>
                <a:close/>
              </a:path>
              <a:path w="457835" h="277495">
                <a:moveTo>
                  <a:pt x="25400" y="88379"/>
                </a:moveTo>
                <a:lnTo>
                  <a:pt x="12700" y="88379"/>
                </a:lnTo>
                <a:lnTo>
                  <a:pt x="25400" y="75679"/>
                </a:lnTo>
                <a:lnTo>
                  <a:pt x="25400" y="88379"/>
                </a:lnTo>
                <a:close/>
              </a:path>
              <a:path w="457835" h="277495">
                <a:moveTo>
                  <a:pt x="435775" y="147662"/>
                </a:moveTo>
                <a:lnTo>
                  <a:pt x="426795" y="138683"/>
                </a:lnTo>
                <a:lnTo>
                  <a:pt x="435775" y="129705"/>
                </a:lnTo>
                <a:lnTo>
                  <a:pt x="435775" y="147662"/>
                </a:lnTo>
                <a:close/>
              </a:path>
              <a:path w="457835" h="277495">
                <a:moveTo>
                  <a:pt x="453732" y="147662"/>
                </a:moveTo>
                <a:lnTo>
                  <a:pt x="435775" y="147662"/>
                </a:lnTo>
                <a:lnTo>
                  <a:pt x="435775" y="129705"/>
                </a:lnTo>
                <a:lnTo>
                  <a:pt x="453732" y="129705"/>
                </a:lnTo>
                <a:lnTo>
                  <a:pt x="455307" y="131635"/>
                </a:lnTo>
                <a:lnTo>
                  <a:pt x="456488" y="133832"/>
                </a:lnTo>
                <a:lnTo>
                  <a:pt x="457200" y="136207"/>
                </a:lnTo>
                <a:lnTo>
                  <a:pt x="457453" y="138683"/>
                </a:lnTo>
                <a:lnTo>
                  <a:pt x="457200" y="141160"/>
                </a:lnTo>
                <a:lnTo>
                  <a:pt x="456488" y="143548"/>
                </a:lnTo>
                <a:lnTo>
                  <a:pt x="455307" y="145745"/>
                </a:lnTo>
                <a:lnTo>
                  <a:pt x="453732" y="147662"/>
                </a:lnTo>
                <a:close/>
              </a:path>
              <a:path w="457835" h="277495">
                <a:moveTo>
                  <a:pt x="336689" y="264706"/>
                </a:moveTo>
                <a:lnTo>
                  <a:pt x="331431" y="264706"/>
                </a:lnTo>
                <a:lnTo>
                  <a:pt x="331431" y="234037"/>
                </a:lnTo>
                <a:lnTo>
                  <a:pt x="426795" y="138683"/>
                </a:lnTo>
                <a:lnTo>
                  <a:pt x="435775" y="147662"/>
                </a:lnTo>
                <a:lnTo>
                  <a:pt x="453732" y="147662"/>
                </a:lnTo>
                <a:lnTo>
                  <a:pt x="336689" y="264706"/>
                </a:lnTo>
                <a:close/>
              </a:path>
              <a:path w="457835" h="277495">
                <a:moveTo>
                  <a:pt x="25400" y="201688"/>
                </a:moveTo>
                <a:lnTo>
                  <a:pt x="12700" y="188988"/>
                </a:lnTo>
                <a:lnTo>
                  <a:pt x="25400" y="188988"/>
                </a:lnTo>
                <a:lnTo>
                  <a:pt x="25400" y="201688"/>
                </a:lnTo>
                <a:close/>
              </a:path>
              <a:path w="457835" h="277495">
                <a:moveTo>
                  <a:pt x="331431" y="214388"/>
                </a:moveTo>
                <a:lnTo>
                  <a:pt x="318731" y="214388"/>
                </a:lnTo>
                <a:lnTo>
                  <a:pt x="306031" y="201688"/>
                </a:lnTo>
                <a:lnTo>
                  <a:pt x="25400" y="201688"/>
                </a:lnTo>
                <a:lnTo>
                  <a:pt x="25400" y="188988"/>
                </a:lnTo>
                <a:lnTo>
                  <a:pt x="318731" y="188988"/>
                </a:lnTo>
                <a:lnTo>
                  <a:pt x="331431" y="201688"/>
                </a:lnTo>
                <a:lnTo>
                  <a:pt x="331431" y="214388"/>
                </a:lnTo>
                <a:close/>
              </a:path>
              <a:path w="457835" h="277495">
                <a:moveTo>
                  <a:pt x="317830" y="277368"/>
                </a:moveTo>
                <a:lnTo>
                  <a:pt x="306031" y="264706"/>
                </a:lnTo>
                <a:lnTo>
                  <a:pt x="306031" y="201688"/>
                </a:lnTo>
                <a:lnTo>
                  <a:pt x="318731" y="214388"/>
                </a:lnTo>
                <a:lnTo>
                  <a:pt x="331431" y="214388"/>
                </a:lnTo>
                <a:lnTo>
                  <a:pt x="331431" y="234037"/>
                </a:lnTo>
                <a:lnTo>
                  <a:pt x="309752" y="255714"/>
                </a:lnTo>
                <a:lnTo>
                  <a:pt x="331431" y="264706"/>
                </a:lnTo>
                <a:lnTo>
                  <a:pt x="336689" y="264706"/>
                </a:lnTo>
                <a:lnTo>
                  <a:pt x="327710" y="273684"/>
                </a:lnTo>
                <a:lnTo>
                  <a:pt x="325602" y="275386"/>
                </a:lnTo>
                <a:lnTo>
                  <a:pt x="323176" y="276605"/>
                </a:lnTo>
                <a:lnTo>
                  <a:pt x="320547" y="277266"/>
                </a:lnTo>
                <a:lnTo>
                  <a:pt x="317830" y="277368"/>
                </a:lnTo>
                <a:close/>
              </a:path>
              <a:path w="457835" h="277495">
                <a:moveTo>
                  <a:pt x="331431" y="264706"/>
                </a:moveTo>
                <a:lnTo>
                  <a:pt x="309752" y="255714"/>
                </a:lnTo>
                <a:lnTo>
                  <a:pt x="331431" y="234037"/>
                </a:lnTo>
                <a:lnTo>
                  <a:pt x="331431" y="264706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32070" y="5824213"/>
            <a:ext cx="2304287" cy="505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最大熵模型的学</a:t>
            </a:r>
            <a:r>
              <a:rPr dirty="0"/>
              <a:t>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47967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2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最优化原始问</a:t>
            </a:r>
            <a:r>
              <a:rPr sz="2550" spc="25" dirty="0">
                <a:latin typeface="宋体"/>
                <a:cs typeface="宋体"/>
              </a:rPr>
              <a:t>题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spc="25" dirty="0">
                <a:latin typeface="宋体"/>
                <a:cs typeface="宋体"/>
              </a:rPr>
              <a:t>到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对偶问题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971218"/>
            <a:ext cx="8067040" cy="75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10" dirty="0">
                <a:latin typeface="Constantia"/>
                <a:cs typeface="Constantia"/>
              </a:rPr>
              <a:t>L(</a:t>
            </a:r>
            <a:r>
              <a:rPr sz="2600" spc="-335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,w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20" dirty="0">
                <a:latin typeface="宋体"/>
                <a:cs typeface="宋体"/>
              </a:rPr>
              <a:t>是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20" dirty="0">
                <a:latin typeface="宋体"/>
                <a:cs typeface="宋体"/>
              </a:rPr>
              <a:t>的凸函数，解的等价性（证明部分在</a:t>
            </a:r>
            <a:r>
              <a:rPr sz="2600" spc="-15" dirty="0">
                <a:latin typeface="Constantia"/>
                <a:cs typeface="Constantia"/>
              </a:rPr>
              <a:t>SVM</a:t>
            </a:r>
            <a:r>
              <a:rPr sz="2600" spc="-20" dirty="0">
                <a:latin typeface="宋体"/>
                <a:cs typeface="宋体"/>
              </a:rPr>
              <a:t>部 分介绍</a:t>
            </a:r>
            <a:r>
              <a:rPr sz="2600" spc="-30" dirty="0">
                <a:latin typeface="宋体"/>
                <a:cs typeface="宋体"/>
              </a:rPr>
              <a:t>）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72" y="3842438"/>
            <a:ext cx="29794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先求极小化问题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0817" y="3842438"/>
            <a:ext cx="1672589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是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35" dirty="0">
                <a:latin typeface="宋体"/>
                <a:cs typeface="宋体"/>
              </a:rPr>
              <a:t>的函数</a:t>
            </a:r>
            <a:r>
              <a:rPr sz="2550" spc="5" dirty="0">
                <a:latin typeface="Constantia"/>
                <a:cs typeface="Constantia"/>
              </a:rPr>
              <a:t>,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5127" y="2136648"/>
            <a:ext cx="2103120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9520" y="2243327"/>
            <a:ext cx="433070" cy="253365"/>
          </a:xfrm>
          <a:custGeom>
            <a:avLst/>
            <a:gdLst/>
            <a:ahLst/>
            <a:cxnLst/>
            <a:rect l="l" t="t" r="r" b="b"/>
            <a:pathLst>
              <a:path w="433070" h="253364">
                <a:moveTo>
                  <a:pt x="307847" y="252984"/>
                </a:moveTo>
                <a:lnTo>
                  <a:pt x="307847" y="188976"/>
                </a:lnTo>
                <a:lnTo>
                  <a:pt x="0" y="188976"/>
                </a:lnTo>
                <a:lnTo>
                  <a:pt x="0" y="64008"/>
                </a:lnTo>
                <a:lnTo>
                  <a:pt x="307847" y="64008"/>
                </a:lnTo>
                <a:lnTo>
                  <a:pt x="307847" y="0"/>
                </a:lnTo>
                <a:lnTo>
                  <a:pt x="432815" y="128016"/>
                </a:lnTo>
                <a:lnTo>
                  <a:pt x="307847" y="252984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67213" y="2231631"/>
            <a:ext cx="457834" cy="277495"/>
          </a:xfrm>
          <a:custGeom>
            <a:avLst/>
            <a:gdLst/>
            <a:ahLst/>
            <a:cxnLst/>
            <a:rect l="l" t="t" r="r" b="b"/>
            <a:pathLst>
              <a:path w="457835" h="277494">
                <a:moveTo>
                  <a:pt x="306031" y="75666"/>
                </a:moveTo>
                <a:lnTo>
                  <a:pt x="306031" y="12661"/>
                </a:lnTo>
                <a:lnTo>
                  <a:pt x="306324" y="9969"/>
                </a:lnTo>
                <a:lnTo>
                  <a:pt x="317830" y="0"/>
                </a:lnTo>
                <a:lnTo>
                  <a:pt x="320535" y="88"/>
                </a:lnTo>
                <a:lnTo>
                  <a:pt x="323164" y="762"/>
                </a:lnTo>
                <a:lnTo>
                  <a:pt x="325602" y="1981"/>
                </a:lnTo>
                <a:lnTo>
                  <a:pt x="327710" y="3682"/>
                </a:lnTo>
                <a:lnTo>
                  <a:pt x="336688" y="12661"/>
                </a:lnTo>
                <a:lnTo>
                  <a:pt x="331431" y="12661"/>
                </a:lnTo>
                <a:lnTo>
                  <a:pt x="309753" y="21640"/>
                </a:lnTo>
                <a:lnTo>
                  <a:pt x="331431" y="43321"/>
                </a:lnTo>
                <a:lnTo>
                  <a:pt x="331431" y="62966"/>
                </a:lnTo>
                <a:lnTo>
                  <a:pt x="318731" y="62966"/>
                </a:lnTo>
                <a:lnTo>
                  <a:pt x="306031" y="75666"/>
                </a:lnTo>
                <a:close/>
              </a:path>
              <a:path w="457835" h="277494">
                <a:moveTo>
                  <a:pt x="331431" y="43321"/>
                </a:moveTo>
                <a:lnTo>
                  <a:pt x="309753" y="21640"/>
                </a:lnTo>
                <a:lnTo>
                  <a:pt x="331431" y="12661"/>
                </a:lnTo>
                <a:lnTo>
                  <a:pt x="331431" y="43321"/>
                </a:lnTo>
                <a:close/>
              </a:path>
              <a:path w="457835" h="277494">
                <a:moveTo>
                  <a:pt x="426783" y="138683"/>
                </a:moveTo>
                <a:lnTo>
                  <a:pt x="331431" y="43321"/>
                </a:lnTo>
                <a:lnTo>
                  <a:pt x="331431" y="12661"/>
                </a:lnTo>
                <a:lnTo>
                  <a:pt x="336688" y="12661"/>
                </a:lnTo>
                <a:lnTo>
                  <a:pt x="453720" y="129705"/>
                </a:lnTo>
                <a:lnTo>
                  <a:pt x="435762" y="129705"/>
                </a:lnTo>
                <a:lnTo>
                  <a:pt x="426783" y="138683"/>
                </a:lnTo>
                <a:close/>
              </a:path>
              <a:path w="457835" h="277494">
                <a:moveTo>
                  <a:pt x="306031" y="214388"/>
                </a:moveTo>
                <a:lnTo>
                  <a:pt x="12700" y="214388"/>
                </a:lnTo>
                <a:lnTo>
                  <a:pt x="10223" y="214147"/>
                </a:lnTo>
                <a:lnTo>
                  <a:pt x="0" y="201688"/>
                </a:lnTo>
                <a:lnTo>
                  <a:pt x="0" y="75666"/>
                </a:lnTo>
                <a:lnTo>
                  <a:pt x="12700" y="62966"/>
                </a:lnTo>
                <a:lnTo>
                  <a:pt x="306031" y="62966"/>
                </a:lnTo>
                <a:lnTo>
                  <a:pt x="306031" y="75666"/>
                </a:lnTo>
                <a:lnTo>
                  <a:pt x="25400" y="75666"/>
                </a:lnTo>
                <a:lnTo>
                  <a:pt x="12700" y="88366"/>
                </a:lnTo>
                <a:lnTo>
                  <a:pt x="25400" y="88366"/>
                </a:lnTo>
                <a:lnTo>
                  <a:pt x="25400" y="188988"/>
                </a:lnTo>
                <a:lnTo>
                  <a:pt x="12700" y="188988"/>
                </a:lnTo>
                <a:lnTo>
                  <a:pt x="25400" y="201688"/>
                </a:lnTo>
                <a:lnTo>
                  <a:pt x="306031" y="201688"/>
                </a:lnTo>
                <a:lnTo>
                  <a:pt x="306031" y="214388"/>
                </a:lnTo>
                <a:close/>
              </a:path>
              <a:path w="457835" h="277494">
                <a:moveTo>
                  <a:pt x="318731" y="88366"/>
                </a:moveTo>
                <a:lnTo>
                  <a:pt x="25400" y="88366"/>
                </a:lnTo>
                <a:lnTo>
                  <a:pt x="25400" y="75666"/>
                </a:lnTo>
                <a:lnTo>
                  <a:pt x="306031" y="75666"/>
                </a:lnTo>
                <a:lnTo>
                  <a:pt x="318731" y="62966"/>
                </a:lnTo>
                <a:lnTo>
                  <a:pt x="331431" y="62966"/>
                </a:lnTo>
                <a:lnTo>
                  <a:pt x="331431" y="75666"/>
                </a:lnTo>
                <a:lnTo>
                  <a:pt x="321208" y="88125"/>
                </a:lnTo>
                <a:lnTo>
                  <a:pt x="318731" y="88366"/>
                </a:lnTo>
                <a:close/>
              </a:path>
              <a:path w="457835" h="277494">
                <a:moveTo>
                  <a:pt x="25400" y="88366"/>
                </a:moveTo>
                <a:lnTo>
                  <a:pt x="12700" y="88366"/>
                </a:lnTo>
                <a:lnTo>
                  <a:pt x="25400" y="75666"/>
                </a:lnTo>
                <a:lnTo>
                  <a:pt x="25400" y="88366"/>
                </a:lnTo>
                <a:close/>
              </a:path>
              <a:path w="457835" h="277494">
                <a:moveTo>
                  <a:pt x="435762" y="147662"/>
                </a:moveTo>
                <a:lnTo>
                  <a:pt x="426783" y="138683"/>
                </a:lnTo>
                <a:lnTo>
                  <a:pt x="435762" y="129705"/>
                </a:lnTo>
                <a:lnTo>
                  <a:pt x="435762" y="147662"/>
                </a:lnTo>
                <a:close/>
              </a:path>
              <a:path w="457835" h="277494">
                <a:moveTo>
                  <a:pt x="453720" y="147662"/>
                </a:moveTo>
                <a:lnTo>
                  <a:pt x="435762" y="147662"/>
                </a:lnTo>
                <a:lnTo>
                  <a:pt x="435762" y="129705"/>
                </a:lnTo>
                <a:lnTo>
                  <a:pt x="453720" y="129705"/>
                </a:lnTo>
                <a:lnTo>
                  <a:pt x="455307" y="131622"/>
                </a:lnTo>
                <a:lnTo>
                  <a:pt x="456476" y="133819"/>
                </a:lnTo>
                <a:lnTo>
                  <a:pt x="457200" y="136207"/>
                </a:lnTo>
                <a:lnTo>
                  <a:pt x="457441" y="138684"/>
                </a:lnTo>
                <a:lnTo>
                  <a:pt x="457200" y="141160"/>
                </a:lnTo>
                <a:lnTo>
                  <a:pt x="456476" y="143535"/>
                </a:lnTo>
                <a:lnTo>
                  <a:pt x="455307" y="145732"/>
                </a:lnTo>
                <a:lnTo>
                  <a:pt x="453720" y="147662"/>
                </a:lnTo>
                <a:close/>
              </a:path>
              <a:path w="457835" h="277494">
                <a:moveTo>
                  <a:pt x="336689" y="264693"/>
                </a:moveTo>
                <a:lnTo>
                  <a:pt x="331431" y="264693"/>
                </a:lnTo>
                <a:lnTo>
                  <a:pt x="331431" y="234035"/>
                </a:lnTo>
                <a:lnTo>
                  <a:pt x="426783" y="138683"/>
                </a:lnTo>
                <a:lnTo>
                  <a:pt x="435762" y="147662"/>
                </a:lnTo>
                <a:lnTo>
                  <a:pt x="453720" y="147662"/>
                </a:lnTo>
                <a:lnTo>
                  <a:pt x="336689" y="264693"/>
                </a:lnTo>
                <a:close/>
              </a:path>
              <a:path w="457835" h="277494">
                <a:moveTo>
                  <a:pt x="25400" y="201688"/>
                </a:moveTo>
                <a:lnTo>
                  <a:pt x="12700" y="188988"/>
                </a:lnTo>
                <a:lnTo>
                  <a:pt x="25400" y="188988"/>
                </a:lnTo>
                <a:lnTo>
                  <a:pt x="25400" y="201688"/>
                </a:lnTo>
                <a:close/>
              </a:path>
              <a:path w="457835" h="277494">
                <a:moveTo>
                  <a:pt x="331431" y="214388"/>
                </a:moveTo>
                <a:lnTo>
                  <a:pt x="318731" y="214388"/>
                </a:lnTo>
                <a:lnTo>
                  <a:pt x="306031" y="201688"/>
                </a:lnTo>
                <a:lnTo>
                  <a:pt x="25400" y="201688"/>
                </a:lnTo>
                <a:lnTo>
                  <a:pt x="25400" y="188988"/>
                </a:lnTo>
                <a:lnTo>
                  <a:pt x="318731" y="188988"/>
                </a:lnTo>
                <a:lnTo>
                  <a:pt x="331431" y="201688"/>
                </a:lnTo>
                <a:lnTo>
                  <a:pt x="331431" y="214388"/>
                </a:lnTo>
                <a:close/>
              </a:path>
              <a:path w="457835" h="277494">
                <a:moveTo>
                  <a:pt x="317830" y="277355"/>
                </a:moveTo>
                <a:lnTo>
                  <a:pt x="306031" y="264693"/>
                </a:lnTo>
                <a:lnTo>
                  <a:pt x="306031" y="201688"/>
                </a:lnTo>
                <a:lnTo>
                  <a:pt x="318731" y="214388"/>
                </a:lnTo>
                <a:lnTo>
                  <a:pt x="331431" y="214388"/>
                </a:lnTo>
                <a:lnTo>
                  <a:pt x="331431" y="234035"/>
                </a:lnTo>
                <a:lnTo>
                  <a:pt x="309753" y="255714"/>
                </a:lnTo>
                <a:lnTo>
                  <a:pt x="331431" y="264693"/>
                </a:lnTo>
                <a:lnTo>
                  <a:pt x="336689" y="264693"/>
                </a:lnTo>
                <a:lnTo>
                  <a:pt x="327710" y="273672"/>
                </a:lnTo>
                <a:lnTo>
                  <a:pt x="325602" y="275374"/>
                </a:lnTo>
                <a:lnTo>
                  <a:pt x="323164" y="276593"/>
                </a:lnTo>
                <a:lnTo>
                  <a:pt x="320535" y="277266"/>
                </a:lnTo>
                <a:lnTo>
                  <a:pt x="317830" y="277355"/>
                </a:lnTo>
                <a:close/>
              </a:path>
              <a:path w="457835" h="277494">
                <a:moveTo>
                  <a:pt x="331431" y="264693"/>
                </a:moveTo>
                <a:lnTo>
                  <a:pt x="309753" y="255714"/>
                </a:lnTo>
                <a:lnTo>
                  <a:pt x="331431" y="234035"/>
                </a:lnTo>
                <a:lnTo>
                  <a:pt x="331431" y="264693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8744" y="2133600"/>
            <a:ext cx="2304288" cy="505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68623" y="3767328"/>
            <a:ext cx="1609344" cy="527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84120" y="4581144"/>
            <a:ext cx="3941063" cy="5029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9527" y="5318759"/>
            <a:ext cx="4105655" cy="466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最大熵模型的学</a:t>
            </a:r>
            <a:r>
              <a:rPr dirty="0"/>
              <a:t>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442214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求</a:t>
            </a:r>
            <a:r>
              <a:rPr sz="2550" spc="15" dirty="0">
                <a:latin typeface="Constantia"/>
                <a:cs typeface="Constantia"/>
              </a:rPr>
              <a:t>L(</a:t>
            </a:r>
            <a:r>
              <a:rPr sz="2550" spc="-305" dirty="0">
                <a:latin typeface="Constantia"/>
                <a:cs typeface="Constantia"/>
              </a:rPr>
              <a:t>P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35" dirty="0">
                <a:latin typeface="宋体"/>
                <a:cs typeface="宋体"/>
              </a:rPr>
              <a:t>对</a:t>
            </a:r>
            <a:r>
              <a:rPr sz="2550" spc="15" dirty="0">
                <a:latin typeface="Constantia"/>
                <a:cs typeface="Constantia"/>
              </a:rPr>
              <a:t>P(</a:t>
            </a:r>
            <a:r>
              <a:rPr sz="2550" spc="10" dirty="0">
                <a:latin typeface="Constantia"/>
                <a:cs typeface="Constantia"/>
              </a:rPr>
              <a:t>y</a:t>
            </a:r>
            <a:r>
              <a:rPr sz="2550" spc="15" dirty="0">
                <a:latin typeface="Constantia"/>
                <a:cs typeface="Constantia"/>
              </a:rPr>
              <a:t>|x)</a:t>
            </a:r>
            <a:r>
              <a:rPr sz="2550" spc="35" dirty="0">
                <a:latin typeface="宋体"/>
                <a:cs typeface="宋体"/>
              </a:rPr>
              <a:t>的偏导数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921813"/>
            <a:ext cx="998219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得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2063" y="2133600"/>
            <a:ext cx="8625840" cy="1801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9055" y="4398264"/>
            <a:ext cx="8052816" cy="1399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最大熵模型的学</a:t>
            </a:r>
            <a:r>
              <a:rPr dirty="0"/>
              <a:t>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7256780" cy="180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由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得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R="5080" algn="r">
              <a:lnSpc>
                <a:spcPct val="100000"/>
              </a:lnSpc>
              <a:spcBef>
                <a:spcPts val="620"/>
              </a:spcBef>
            </a:pPr>
            <a:r>
              <a:rPr sz="2600" spc="-5" dirty="0">
                <a:latin typeface="Constantia"/>
                <a:cs typeface="Constantia"/>
              </a:rPr>
              <a:t>(</a:t>
            </a:r>
            <a:r>
              <a:rPr sz="2600" spc="-15" dirty="0">
                <a:latin typeface="Constantia"/>
                <a:cs typeface="Constantia"/>
              </a:rPr>
              <a:t>6.</a:t>
            </a:r>
            <a:r>
              <a:rPr sz="2600" spc="-10" dirty="0">
                <a:latin typeface="Constantia"/>
                <a:cs typeface="Constantia"/>
              </a:rPr>
              <a:t>22)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921178"/>
            <a:ext cx="20053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规范化因子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2277" y="3956833"/>
            <a:ext cx="8369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10" dirty="0">
                <a:latin typeface="Constantia"/>
                <a:cs typeface="Constantia"/>
              </a:rPr>
              <a:t>(6.</a:t>
            </a:r>
            <a:r>
              <a:rPr sz="2550" spc="-25" dirty="0">
                <a:latin typeface="Constantia"/>
                <a:cs typeface="Constantia"/>
              </a:rPr>
              <a:t>2</a:t>
            </a:r>
            <a:r>
              <a:rPr sz="2550" spc="10" dirty="0">
                <a:latin typeface="Constantia"/>
                <a:cs typeface="Constantia"/>
              </a:rPr>
              <a:t>3)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272" y="4871138"/>
            <a:ext cx="5075555" cy="829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  <a:tabLst>
                <a:tab pos="2752090" algn="l"/>
              </a:tabLst>
            </a:pPr>
            <a:r>
              <a:rPr sz="2550" spc="35" dirty="0">
                <a:latin typeface="宋体"/>
                <a:cs typeface="宋体"/>
              </a:rPr>
              <a:t>模</a:t>
            </a:r>
            <a:r>
              <a:rPr sz="2550" spc="25" dirty="0">
                <a:latin typeface="宋体"/>
                <a:cs typeface="宋体"/>
              </a:rPr>
              <a:t>型</a:t>
            </a:r>
            <a:r>
              <a:rPr sz="2550" dirty="0">
                <a:latin typeface="宋体"/>
                <a:cs typeface="宋体"/>
              </a:rPr>
              <a:t>	</a:t>
            </a:r>
            <a:r>
              <a:rPr sz="2550" spc="35" dirty="0">
                <a:latin typeface="宋体"/>
                <a:cs typeface="宋体"/>
              </a:rPr>
              <a:t>就是</a:t>
            </a:r>
            <a:r>
              <a:rPr sz="2550" spc="35" dirty="0">
                <a:solidFill>
                  <a:srgbClr val="FF0000"/>
                </a:solidFill>
                <a:latin typeface="宋体"/>
                <a:cs typeface="宋体"/>
              </a:rPr>
              <a:t>最大熵模</a:t>
            </a:r>
            <a:r>
              <a:rPr sz="2550" spc="25" dirty="0">
                <a:solidFill>
                  <a:srgbClr val="FF0000"/>
                </a:solidFill>
                <a:latin typeface="宋体"/>
                <a:cs typeface="宋体"/>
              </a:rPr>
              <a:t>型</a:t>
            </a:r>
            <a:r>
              <a:rPr sz="2550" spc="10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求解对偶问题外部的极大化问题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9616" y="1627632"/>
            <a:ext cx="1981200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1975" y="2566416"/>
            <a:ext cx="4824984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4976" y="3785615"/>
            <a:ext cx="4029455" cy="862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28344" y="4867655"/>
            <a:ext cx="1728216" cy="4328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2648" y="5876544"/>
            <a:ext cx="1496568" cy="5029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21279" y="5888735"/>
            <a:ext cx="2377440" cy="5242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0888" y="5943600"/>
            <a:ext cx="2465832" cy="4693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26098"/>
            <a:ext cx="1929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例子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：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39700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原例子中的最大熵模型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8048" y="1917192"/>
            <a:ext cx="4895088" cy="2423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608" y="4654296"/>
            <a:ext cx="8604504" cy="804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6935" y="5696711"/>
            <a:ext cx="2142743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1929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例子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：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281" y="5395241"/>
            <a:ext cx="10147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解得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4455" y="1267967"/>
            <a:ext cx="3959352" cy="4130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25039" y="5708903"/>
            <a:ext cx="3718560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1929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例子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：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281" y="2545361"/>
            <a:ext cx="998219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得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281" y="3969666"/>
            <a:ext cx="349250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对</a:t>
            </a:r>
            <a:r>
              <a:rPr sz="2600" spc="-10" dirty="0">
                <a:latin typeface="Constantia"/>
                <a:cs typeface="Constantia"/>
              </a:rPr>
              <a:t>wi</a:t>
            </a:r>
            <a:r>
              <a:rPr sz="2600" spc="-20" dirty="0">
                <a:latin typeface="宋体"/>
                <a:cs typeface="宋体"/>
              </a:rPr>
              <a:t>求偏导并令为</a:t>
            </a:r>
            <a:r>
              <a:rPr sz="2600" spc="-10" dirty="0">
                <a:latin typeface="Constantia"/>
                <a:cs typeface="Constantia"/>
              </a:rPr>
              <a:t>0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6216" y="1557527"/>
            <a:ext cx="7278624" cy="783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6944" y="2709672"/>
            <a:ext cx="5925311" cy="743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7424" y="4495800"/>
            <a:ext cx="2078736" cy="2026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39184" y="5300471"/>
            <a:ext cx="466725" cy="360045"/>
          </a:xfrm>
          <a:custGeom>
            <a:avLst/>
            <a:gdLst/>
            <a:ahLst/>
            <a:cxnLst/>
            <a:rect l="l" t="t" r="r" b="b"/>
            <a:pathLst>
              <a:path w="466725" h="360045">
                <a:moveTo>
                  <a:pt x="286512" y="359663"/>
                </a:moveTo>
                <a:lnTo>
                  <a:pt x="286512" y="271272"/>
                </a:lnTo>
                <a:lnTo>
                  <a:pt x="0" y="271272"/>
                </a:lnTo>
                <a:lnTo>
                  <a:pt x="0" y="91439"/>
                </a:lnTo>
                <a:lnTo>
                  <a:pt x="286512" y="91439"/>
                </a:lnTo>
                <a:lnTo>
                  <a:pt x="286512" y="0"/>
                </a:lnTo>
                <a:lnTo>
                  <a:pt x="466343" y="179831"/>
                </a:lnTo>
                <a:lnTo>
                  <a:pt x="286512" y="359663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27246" y="5288534"/>
            <a:ext cx="490220" cy="385445"/>
          </a:xfrm>
          <a:custGeom>
            <a:avLst/>
            <a:gdLst/>
            <a:ahLst/>
            <a:cxnLst/>
            <a:rect l="l" t="t" r="r" b="b"/>
            <a:pathLst>
              <a:path w="490220" h="385445">
                <a:moveTo>
                  <a:pt x="284784" y="102679"/>
                </a:moveTo>
                <a:lnTo>
                  <a:pt x="284784" y="12674"/>
                </a:lnTo>
                <a:lnTo>
                  <a:pt x="285076" y="9969"/>
                </a:lnTo>
                <a:lnTo>
                  <a:pt x="296583" y="0"/>
                </a:lnTo>
                <a:lnTo>
                  <a:pt x="299288" y="101"/>
                </a:lnTo>
                <a:lnTo>
                  <a:pt x="301929" y="774"/>
                </a:lnTo>
                <a:lnTo>
                  <a:pt x="304355" y="1993"/>
                </a:lnTo>
                <a:lnTo>
                  <a:pt x="306463" y="3695"/>
                </a:lnTo>
                <a:lnTo>
                  <a:pt x="315442" y="12674"/>
                </a:lnTo>
                <a:lnTo>
                  <a:pt x="310184" y="12674"/>
                </a:lnTo>
                <a:lnTo>
                  <a:pt x="288505" y="21653"/>
                </a:lnTo>
                <a:lnTo>
                  <a:pt x="310184" y="43332"/>
                </a:lnTo>
                <a:lnTo>
                  <a:pt x="310184" y="89979"/>
                </a:lnTo>
                <a:lnTo>
                  <a:pt x="297484" y="89979"/>
                </a:lnTo>
                <a:lnTo>
                  <a:pt x="284784" y="102679"/>
                </a:lnTo>
                <a:close/>
              </a:path>
              <a:path w="490220" h="385445">
                <a:moveTo>
                  <a:pt x="310184" y="43332"/>
                </a:moveTo>
                <a:lnTo>
                  <a:pt x="288505" y="21653"/>
                </a:lnTo>
                <a:lnTo>
                  <a:pt x="310184" y="12674"/>
                </a:lnTo>
                <a:lnTo>
                  <a:pt x="310184" y="43332"/>
                </a:lnTo>
                <a:close/>
              </a:path>
              <a:path w="490220" h="385445">
                <a:moveTo>
                  <a:pt x="459549" y="192696"/>
                </a:moveTo>
                <a:lnTo>
                  <a:pt x="310184" y="43332"/>
                </a:lnTo>
                <a:lnTo>
                  <a:pt x="310184" y="12674"/>
                </a:lnTo>
                <a:lnTo>
                  <a:pt x="315442" y="12674"/>
                </a:lnTo>
                <a:lnTo>
                  <a:pt x="486486" y="183718"/>
                </a:lnTo>
                <a:lnTo>
                  <a:pt x="468528" y="183718"/>
                </a:lnTo>
                <a:lnTo>
                  <a:pt x="459549" y="192696"/>
                </a:lnTo>
                <a:close/>
              </a:path>
              <a:path w="490220" h="385445">
                <a:moveTo>
                  <a:pt x="284784" y="295401"/>
                </a:moveTo>
                <a:lnTo>
                  <a:pt x="12700" y="295401"/>
                </a:lnTo>
                <a:lnTo>
                  <a:pt x="10223" y="295160"/>
                </a:lnTo>
                <a:lnTo>
                  <a:pt x="0" y="282701"/>
                </a:lnTo>
                <a:lnTo>
                  <a:pt x="0" y="102679"/>
                </a:lnTo>
                <a:lnTo>
                  <a:pt x="12700" y="89979"/>
                </a:lnTo>
                <a:lnTo>
                  <a:pt x="284784" y="89979"/>
                </a:lnTo>
                <a:lnTo>
                  <a:pt x="284784" y="102679"/>
                </a:lnTo>
                <a:lnTo>
                  <a:pt x="25400" y="102679"/>
                </a:lnTo>
                <a:lnTo>
                  <a:pt x="12700" y="115379"/>
                </a:lnTo>
                <a:lnTo>
                  <a:pt x="25400" y="115379"/>
                </a:lnTo>
                <a:lnTo>
                  <a:pt x="25400" y="270001"/>
                </a:lnTo>
                <a:lnTo>
                  <a:pt x="12700" y="270001"/>
                </a:lnTo>
                <a:lnTo>
                  <a:pt x="25400" y="282701"/>
                </a:lnTo>
                <a:lnTo>
                  <a:pt x="284784" y="282701"/>
                </a:lnTo>
                <a:lnTo>
                  <a:pt x="284784" y="295401"/>
                </a:lnTo>
                <a:close/>
              </a:path>
              <a:path w="490220" h="385445">
                <a:moveTo>
                  <a:pt x="297484" y="115379"/>
                </a:moveTo>
                <a:lnTo>
                  <a:pt x="25400" y="115379"/>
                </a:lnTo>
                <a:lnTo>
                  <a:pt x="25400" y="102679"/>
                </a:lnTo>
                <a:lnTo>
                  <a:pt x="284784" y="102679"/>
                </a:lnTo>
                <a:lnTo>
                  <a:pt x="297484" y="89979"/>
                </a:lnTo>
                <a:lnTo>
                  <a:pt x="310184" y="89979"/>
                </a:lnTo>
                <a:lnTo>
                  <a:pt x="310184" y="102679"/>
                </a:lnTo>
                <a:lnTo>
                  <a:pt x="299961" y="115138"/>
                </a:lnTo>
                <a:lnTo>
                  <a:pt x="297484" y="115379"/>
                </a:lnTo>
                <a:close/>
              </a:path>
              <a:path w="490220" h="385445">
                <a:moveTo>
                  <a:pt x="25400" y="115379"/>
                </a:moveTo>
                <a:lnTo>
                  <a:pt x="12700" y="115379"/>
                </a:lnTo>
                <a:lnTo>
                  <a:pt x="25400" y="102679"/>
                </a:lnTo>
                <a:lnTo>
                  <a:pt x="25400" y="115379"/>
                </a:lnTo>
                <a:close/>
              </a:path>
              <a:path w="490220" h="385445">
                <a:moveTo>
                  <a:pt x="468528" y="201675"/>
                </a:moveTo>
                <a:lnTo>
                  <a:pt x="459549" y="192696"/>
                </a:lnTo>
                <a:lnTo>
                  <a:pt x="468528" y="183718"/>
                </a:lnTo>
                <a:lnTo>
                  <a:pt x="468528" y="201675"/>
                </a:lnTo>
                <a:close/>
              </a:path>
              <a:path w="490220" h="385445">
                <a:moveTo>
                  <a:pt x="486486" y="201675"/>
                </a:moveTo>
                <a:lnTo>
                  <a:pt x="468528" y="201675"/>
                </a:lnTo>
                <a:lnTo>
                  <a:pt x="468528" y="183718"/>
                </a:lnTo>
                <a:lnTo>
                  <a:pt x="486486" y="183718"/>
                </a:lnTo>
                <a:lnTo>
                  <a:pt x="488061" y="185635"/>
                </a:lnTo>
                <a:lnTo>
                  <a:pt x="489242" y="187832"/>
                </a:lnTo>
                <a:lnTo>
                  <a:pt x="489965" y="190220"/>
                </a:lnTo>
                <a:lnTo>
                  <a:pt x="490207" y="192697"/>
                </a:lnTo>
                <a:lnTo>
                  <a:pt x="489965" y="195173"/>
                </a:lnTo>
                <a:lnTo>
                  <a:pt x="489242" y="197548"/>
                </a:lnTo>
                <a:lnTo>
                  <a:pt x="488061" y="199745"/>
                </a:lnTo>
                <a:lnTo>
                  <a:pt x="486486" y="201675"/>
                </a:lnTo>
                <a:close/>
              </a:path>
              <a:path w="490220" h="385445">
                <a:moveTo>
                  <a:pt x="315442" y="372719"/>
                </a:moveTo>
                <a:lnTo>
                  <a:pt x="310184" y="372719"/>
                </a:lnTo>
                <a:lnTo>
                  <a:pt x="310184" y="342050"/>
                </a:lnTo>
                <a:lnTo>
                  <a:pt x="459549" y="192697"/>
                </a:lnTo>
                <a:lnTo>
                  <a:pt x="468528" y="201675"/>
                </a:lnTo>
                <a:lnTo>
                  <a:pt x="486486" y="201675"/>
                </a:lnTo>
                <a:lnTo>
                  <a:pt x="315442" y="372719"/>
                </a:lnTo>
                <a:close/>
              </a:path>
              <a:path w="490220" h="385445">
                <a:moveTo>
                  <a:pt x="25400" y="282701"/>
                </a:moveTo>
                <a:lnTo>
                  <a:pt x="12700" y="270001"/>
                </a:lnTo>
                <a:lnTo>
                  <a:pt x="25400" y="270001"/>
                </a:lnTo>
                <a:lnTo>
                  <a:pt x="25400" y="282701"/>
                </a:lnTo>
                <a:close/>
              </a:path>
              <a:path w="490220" h="385445">
                <a:moveTo>
                  <a:pt x="310184" y="295401"/>
                </a:moveTo>
                <a:lnTo>
                  <a:pt x="297484" y="295401"/>
                </a:lnTo>
                <a:lnTo>
                  <a:pt x="284784" y="282701"/>
                </a:lnTo>
                <a:lnTo>
                  <a:pt x="25400" y="282701"/>
                </a:lnTo>
                <a:lnTo>
                  <a:pt x="25400" y="270001"/>
                </a:lnTo>
                <a:lnTo>
                  <a:pt x="297484" y="270001"/>
                </a:lnTo>
                <a:lnTo>
                  <a:pt x="310184" y="282701"/>
                </a:lnTo>
                <a:lnTo>
                  <a:pt x="310184" y="295401"/>
                </a:lnTo>
                <a:close/>
              </a:path>
              <a:path w="490220" h="385445">
                <a:moveTo>
                  <a:pt x="296583" y="385381"/>
                </a:moveTo>
                <a:lnTo>
                  <a:pt x="284784" y="372719"/>
                </a:lnTo>
                <a:lnTo>
                  <a:pt x="284784" y="282701"/>
                </a:lnTo>
                <a:lnTo>
                  <a:pt x="297484" y="295401"/>
                </a:lnTo>
                <a:lnTo>
                  <a:pt x="310184" y="295401"/>
                </a:lnTo>
                <a:lnTo>
                  <a:pt x="310184" y="342050"/>
                </a:lnTo>
                <a:lnTo>
                  <a:pt x="288505" y="363727"/>
                </a:lnTo>
                <a:lnTo>
                  <a:pt x="310184" y="372719"/>
                </a:lnTo>
                <a:lnTo>
                  <a:pt x="315442" y="372719"/>
                </a:lnTo>
                <a:lnTo>
                  <a:pt x="306463" y="381698"/>
                </a:lnTo>
                <a:lnTo>
                  <a:pt x="304355" y="383400"/>
                </a:lnTo>
                <a:lnTo>
                  <a:pt x="301929" y="384606"/>
                </a:lnTo>
                <a:lnTo>
                  <a:pt x="299288" y="385279"/>
                </a:lnTo>
                <a:lnTo>
                  <a:pt x="296583" y="385381"/>
                </a:lnTo>
                <a:close/>
              </a:path>
              <a:path w="490220" h="385445">
                <a:moveTo>
                  <a:pt x="310184" y="372719"/>
                </a:moveTo>
                <a:lnTo>
                  <a:pt x="288505" y="363727"/>
                </a:lnTo>
                <a:lnTo>
                  <a:pt x="310184" y="342050"/>
                </a:lnTo>
                <a:lnTo>
                  <a:pt x="310184" y="372719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74920" y="4581144"/>
            <a:ext cx="2298192" cy="7193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04815" y="5480303"/>
            <a:ext cx="3154680" cy="682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一、逻辑斯蒂回</a:t>
            </a:r>
            <a:r>
              <a:rPr dirty="0"/>
              <a:t>归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2979420" cy="2264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逻辑斯蒂分</a:t>
            </a:r>
            <a:r>
              <a:rPr sz="2600" spc="-30" dirty="0">
                <a:latin typeface="宋体"/>
                <a:cs typeface="宋体"/>
              </a:rPr>
              <a:t>布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二项逻辑斯蒂回</a:t>
            </a:r>
            <a:r>
              <a:rPr sz="2600" spc="-30" dirty="0">
                <a:latin typeface="宋体"/>
                <a:cs typeface="宋体"/>
              </a:rPr>
              <a:t>归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似然函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模型参数估</a:t>
            </a:r>
            <a:r>
              <a:rPr sz="2550" spc="25" dirty="0">
                <a:latin typeface="宋体"/>
                <a:cs typeface="宋体"/>
              </a:rPr>
              <a:t>计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多项</a:t>
            </a:r>
            <a:r>
              <a:rPr sz="2550" spc="5" dirty="0">
                <a:latin typeface="Constantia"/>
                <a:cs typeface="Constantia"/>
              </a:rPr>
              <a:t>l</a:t>
            </a:r>
            <a:r>
              <a:rPr sz="2550" spc="15" dirty="0">
                <a:latin typeface="Constantia"/>
                <a:cs typeface="Constantia"/>
              </a:rPr>
              <a:t>og</a:t>
            </a:r>
            <a:r>
              <a:rPr sz="2550" spc="5" dirty="0">
                <a:latin typeface="Constantia"/>
                <a:cs typeface="Constantia"/>
              </a:rPr>
              <a:t>is</a:t>
            </a:r>
            <a:r>
              <a:rPr sz="2550" spc="10" dirty="0">
                <a:latin typeface="Constantia"/>
                <a:cs typeface="Constantia"/>
              </a:rPr>
              <a:t>t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c</a:t>
            </a:r>
            <a:r>
              <a:rPr sz="2550" spc="35" dirty="0">
                <a:latin typeface="宋体"/>
                <a:cs typeface="宋体"/>
              </a:rPr>
              <a:t>回</a:t>
            </a:r>
            <a:r>
              <a:rPr sz="2550" spc="25" dirty="0">
                <a:latin typeface="宋体"/>
                <a:cs typeface="宋体"/>
              </a:rPr>
              <a:t>归</a:t>
            </a:r>
            <a:endParaRPr sz="25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6200"/>
            <a:ext cx="7886700" cy="1080039"/>
          </a:xfrm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极大似然估</a:t>
            </a:r>
            <a:r>
              <a:rPr dirty="0"/>
              <a:t>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378632"/>
            <a:ext cx="8262620" cy="1236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最大熵模型就是</a:t>
            </a:r>
            <a:r>
              <a:rPr sz="2550" spc="10" dirty="0">
                <a:latin typeface="Constantia"/>
                <a:cs typeface="Constantia"/>
              </a:rPr>
              <a:t>(6.</a:t>
            </a:r>
            <a:r>
              <a:rPr sz="2550" spc="15" dirty="0">
                <a:latin typeface="Constantia"/>
                <a:cs typeface="Constantia"/>
              </a:rPr>
              <a:t>22)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0" dirty="0">
                <a:latin typeface="Constantia"/>
                <a:cs typeface="Constantia"/>
              </a:rPr>
              <a:t>(6.</a:t>
            </a:r>
            <a:r>
              <a:rPr sz="2550" spc="-25" dirty="0">
                <a:latin typeface="Constantia"/>
                <a:cs typeface="Constantia"/>
              </a:rPr>
              <a:t>2</a:t>
            </a:r>
            <a:r>
              <a:rPr sz="2550" spc="10" dirty="0">
                <a:latin typeface="Constantia"/>
                <a:cs typeface="Constantia"/>
              </a:rPr>
              <a:t>3)</a:t>
            </a:r>
            <a:r>
              <a:rPr sz="2550" spc="35" dirty="0">
                <a:latin typeface="宋体"/>
                <a:cs typeface="宋体"/>
              </a:rPr>
              <a:t>表示的条件概率分布</a:t>
            </a:r>
            <a:r>
              <a:rPr sz="2550" spc="25" dirty="0">
                <a:latin typeface="宋体"/>
                <a:cs typeface="宋体"/>
              </a:rPr>
              <a:t>，</a:t>
            </a:r>
            <a:endParaRPr sz="2550">
              <a:latin typeface="宋体"/>
              <a:cs typeface="宋体"/>
            </a:endParaRPr>
          </a:p>
          <a:p>
            <a:pPr marL="287020" marR="5080" indent="-274320">
              <a:lnSpc>
                <a:spcPct val="101400"/>
              </a:lnSpc>
              <a:spcBef>
                <a:spcPts val="59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证明：对偶函数的极大化等价于最大熵模型的极大似</a:t>
            </a:r>
            <a:r>
              <a:rPr sz="2600" spc="-30" dirty="0">
                <a:latin typeface="宋体"/>
                <a:cs typeface="宋体"/>
              </a:rPr>
              <a:t>然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估计</a:t>
            </a:r>
            <a:r>
              <a:rPr sz="2550" spc="5" dirty="0">
                <a:latin typeface="Constantia"/>
                <a:cs typeface="Constantia"/>
              </a:rPr>
              <a:t>.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712132"/>
            <a:ext cx="4893945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40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宋体"/>
                <a:cs typeface="宋体"/>
              </a:rPr>
              <a:t>已知训练数据的经验概率分</a:t>
            </a:r>
            <a:r>
              <a:rPr sz="2550" spc="25" dirty="0">
                <a:latin typeface="宋体"/>
                <a:cs typeface="宋体"/>
              </a:rPr>
              <a:t>布</a:t>
            </a:r>
            <a:endParaRPr sz="2550">
              <a:latin typeface="宋体"/>
              <a:cs typeface="宋体"/>
            </a:endParaRPr>
          </a:p>
          <a:p>
            <a:pPr marL="287020">
              <a:lnSpc>
                <a:spcPct val="100000"/>
              </a:lnSpc>
              <a:spcBef>
                <a:spcPts val="10"/>
              </a:spcBef>
            </a:pPr>
            <a:r>
              <a:rPr sz="2600" spc="-10" dirty="0">
                <a:latin typeface="Constantia"/>
                <a:cs typeface="Constantia"/>
              </a:rPr>
              <a:t>P(</a:t>
            </a:r>
            <a:r>
              <a:rPr sz="2600" spc="-20" dirty="0">
                <a:latin typeface="Constantia"/>
                <a:cs typeface="Constantia"/>
              </a:rPr>
              <a:t>Y</a:t>
            </a:r>
            <a:r>
              <a:rPr sz="2600" spc="-10" dirty="0">
                <a:latin typeface="Constantia"/>
                <a:cs typeface="Constantia"/>
              </a:rPr>
              <a:t>|X)</a:t>
            </a:r>
            <a:r>
              <a:rPr sz="2600" spc="-20" dirty="0">
                <a:latin typeface="宋体"/>
                <a:cs typeface="宋体"/>
              </a:rPr>
              <a:t>的对数似然函数表示为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6337" y="2712132"/>
            <a:ext cx="2335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，条件概率分</a:t>
            </a:r>
            <a:r>
              <a:rPr sz="2550" spc="25" dirty="0">
                <a:latin typeface="宋体"/>
                <a:cs typeface="宋体"/>
              </a:rPr>
              <a:t>布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74920" y="2599430"/>
            <a:ext cx="1161288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5983" y="3681469"/>
            <a:ext cx="6196584" cy="682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0383" y="4473950"/>
            <a:ext cx="6147816" cy="17282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26098"/>
            <a:ext cx="3834129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极大似然估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计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998219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而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060448"/>
            <a:ext cx="8817864" cy="4032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极大似然估</a:t>
            </a:r>
            <a:r>
              <a:rPr dirty="0"/>
              <a:t>计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499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最大熵模型与逻辑斯谛回归模型有类似的形式，它们</a:t>
            </a:r>
            <a:r>
              <a:rPr spc="-30" dirty="0"/>
              <a:t>又</a:t>
            </a:r>
            <a:r>
              <a:rPr spc="-15" dirty="0"/>
              <a:t> </a:t>
            </a:r>
            <a:r>
              <a:rPr spc="-20" dirty="0"/>
              <a:t>称为对数线性模型</a:t>
            </a:r>
            <a:r>
              <a:rPr spc="-5" dirty="0">
                <a:latin typeface="Constantia"/>
                <a:cs typeface="Constantia"/>
              </a:rPr>
              <a:t>(</a:t>
            </a:r>
            <a:r>
              <a:rPr spc="-10" dirty="0">
                <a:latin typeface="Constantia"/>
                <a:cs typeface="Constantia"/>
              </a:rPr>
              <a:t>lo</a:t>
            </a:r>
            <a:r>
              <a:rPr spc="-15" dirty="0">
                <a:latin typeface="Constantia"/>
                <a:cs typeface="Constantia"/>
              </a:rPr>
              <a:t>g</a:t>
            </a:r>
            <a:r>
              <a:rPr spc="5" dirty="0">
                <a:latin typeface="Constantia"/>
                <a:cs typeface="Constantia"/>
              </a:rPr>
              <a:t> </a:t>
            </a:r>
            <a:r>
              <a:rPr spc="-10" dirty="0">
                <a:latin typeface="Constantia"/>
                <a:cs typeface="Constantia"/>
              </a:rPr>
              <a:t>li</a:t>
            </a:r>
            <a:r>
              <a:rPr spc="-15" dirty="0">
                <a:latin typeface="Constantia"/>
                <a:cs typeface="Constantia"/>
              </a:rPr>
              <a:t>ne</a:t>
            </a:r>
            <a:r>
              <a:rPr spc="-10" dirty="0">
                <a:latin typeface="Constantia"/>
                <a:cs typeface="Constantia"/>
              </a:rPr>
              <a:t>ar</a:t>
            </a:r>
            <a:r>
              <a:rPr spc="-85" dirty="0">
                <a:latin typeface="Constantia"/>
                <a:cs typeface="Constantia"/>
              </a:rPr>
              <a:t> </a:t>
            </a:r>
            <a:r>
              <a:rPr spc="-15" dirty="0">
                <a:latin typeface="Constantia"/>
                <a:cs typeface="Constantia"/>
              </a:rPr>
              <a:t>mod</a:t>
            </a:r>
            <a:r>
              <a:rPr spc="-10" dirty="0">
                <a:latin typeface="Constantia"/>
                <a:cs typeface="Constantia"/>
              </a:rPr>
              <a:t>el</a:t>
            </a:r>
            <a:r>
              <a:rPr spc="-5" dirty="0">
                <a:latin typeface="Constantia"/>
                <a:cs typeface="Constantia"/>
              </a:rPr>
              <a:t>)</a:t>
            </a:r>
            <a:r>
              <a:rPr spc="-10" dirty="0">
                <a:latin typeface="Constantia"/>
                <a:cs typeface="Constantia"/>
              </a:rPr>
              <a:t>.</a:t>
            </a:r>
            <a:r>
              <a:rPr spc="5" dirty="0">
                <a:latin typeface="Constantia"/>
                <a:cs typeface="Constantia"/>
              </a:rPr>
              <a:t> </a:t>
            </a:r>
            <a:r>
              <a:rPr spc="-20" dirty="0"/>
              <a:t>模型学习就是</a:t>
            </a:r>
            <a:r>
              <a:rPr spc="-30" dirty="0"/>
              <a:t>在</a:t>
            </a:r>
            <a:r>
              <a:rPr spc="-15" dirty="0"/>
              <a:t> </a:t>
            </a:r>
            <a:r>
              <a:rPr spc="-20" dirty="0"/>
              <a:t>给定的训练数据条件下对模型进行极大似然估计或正</a:t>
            </a:r>
            <a:r>
              <a:rPr spc="-30" dirty="0"/>
              <a:t>则</a:t>
            </a:r>
            <a:r>
              <a:rPr spc="-15" dirty="0"/>
              <a:t> </a:t>
            </a:r>
            <a:r>
              <a:rPr sz="2550" spc="35" dirty="0"/>
              <a:t>化的极大似然估计</a:t>
            </a:r>
            <a:r>
              <a:rPr sz="2550" spc="25" dirty="0"/>
              <a:t>。</a:t>
            </a:r>
            <a:endParaRPr sz="255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01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三、模型学习的最优化算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2021893"/>
            <a:ext cx="7844790" cy="1736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最优化算法简</a:t>
            </a:r>
            <a:r>
              <a:rPr sz="2600" spc="-30" dirty="0">
                <a:latin typeface="宋体"/>
                <a:cs typeface="宋体"/>
              </a:rPr>
              <a:t>介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梯度下降</a:t>
            </a:r>
            <a:r>
              <a:rPr sz="2550" spc="25" dirty="0">
                <a:latin typeface="宋体"/>
                <a:cs typeface="宋体"/>
              </a:rPr>
              <a:t>法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无约束最优化问</a:t>
            </a:r>
            <a:r>
              <a:rPr sz="2600" spc="-30" dirty="0">
                <a:latin typeface="宋体"/>
                <a:cs typeface="宋体"/>
              </a:rPr>
              <a:t>题</a:t>
            </a:r>
            <a:r>
              <a:rPr sz="2600" spc="-635" dirty="0">
                <a:latin typeface="宋体"/>
                <a:cs typeface="宋体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-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宋体"/>
                <a:cs typeface="宋体"/>
              </a:rPr>
              <a:t>牛顿法、拟牛顿法、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spc="-15" dirty="0">
                <a:latin typeface="Constantia"/>
                <a:cs typeface="Constantia"/>
              </a:rPr>
              <a:t>FP</a:t>
            </a:r>
            <a:r>
              <a:rPr sz="2600" spc="-20" dirty="0">
                <a:latin typeface="宋体"/>
                <a:cs typeface="宋体"/>
              </a:rPr>
              <a:t>算法</a:t>
            </a:r>
            <a:r>
              <a:rPr sz="2600" spc="-30" dirty="0">
                <a:latin typeface="宋体"/>
                <a:cs typeface="宋体"/>
              </a:rPr>
              <a:t>、</a:t>
            </a:r>
            <a:endParaRPr sz="2600">
              <a:latin typeface="宋体"/>
              <a:cs typeface="宋体"/>
            </a:endParaRPr>
          </a:p>
          <a:p>
            <a:pPr marR="5837555" algn="ctr">
              <a:lnSpc>
                <a:spcPct val="100000"/>
              </a:lnSpc>
            </a:pPr>
            <a:r>
              <a:rPr sz="2600" spc="-15" dirty="0">
                <a:latin typeface="Constantia"/>
                <a:cs typeface="Constantia"/>
              </a:rPr>
              <a:t>B</a:t>
            </a:r>
            <a:r>
              <a:rPr sz="2600" spc="-80" dirty="0">
                <a:latin typeface="Constantia"/>
                <a:cs typeface="Constantia"/>
              </a:rPr>
              <a:t>F</a:t>
            </a:r>
            <a:r>
              <a:rPr sz="2600" spc="-15" dirty="0">
                <a:latin typeface="Constantia"/>
                <a:cs typeface="Constantia"/>
              </a:rPr>
              <a:t>GS</a:t>
            </a:r>
            <a:r>
              <a:rPr sz="2600" spc="-20" dirty="0">
                <a:latin typeface="宋体"/>
                <a:cs typeface="宋体"/>
              </a:rPr>
              <a:t>算</a:t>
            </a:r>
            <a:r>
              <a:rPr sz="2600" spc="-30" dirty="0">
                <a:latin typeface="宋体"/>
                <a:cs typeface="宋体"/>
              </a:rPr>
              <a:t>法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最优化算法简</a:t>
            </a:r>
            <a:r>
              <a:rPr dirty="0"/>
              <a:t>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8262620" cy="3361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 algn="just">
              <a:lnSpc>
                <a:spcPct val="101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逻辑斯谛回归模型、最大熵模型学习归结为以似然函</a:t>
            </a:r>
            <a:r>
              <a:rPr sz="2600" spc="-30" dirty="0">
                <a:latin typeface="宋体"/>
                <a:cs typeface="宋体"/>
              </a:rPr>
              <a:t>数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为目标函数的最优化问题，通常通过迭代算法求解，</a:t>
            </a:r>
            <a:r>
              <a:rPr sz="2550" spc="25" dirty="0">
                <a:latin typeface="宋体"/>
                <a:cs typeface="宋体"/>
              </a:rPr>
              <a:t>它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是光滑的凸函数，因此多种最优化的方法都适用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marR="5605780" algn="ctr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常用的方法有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9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改进的迭代尺度法</a:t>
            </a:r>
            <a:endParaRPr sz="240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梯度下降法</a:t>
            </a:r>
            <a:endParaRPr sz="240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solidFill>
                  <a:srgbClr val="C00000"/>
                </a:solidFill>
                <a:latin typeface="宋体"/>
                <a:cs typeface="宋体"/>
              </a:rPr>
              <a:t>牛顿法</a:t>
            </a:r>
            <a:endParaRPr sz="2400">
              <a:latin typeface="宋体"/>
              <a:cs typeface="宋体"/>
            </a:endParaRPr>
          </a:p>
          <a:p>
            <a:pPr marL="405765">
              <a:lnSpc>
                <a:spcPts val="279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solidFill>
                  <a:srgbClr val="C00000"/>
                </a:solidFill>
                <a:latin typeface="宋体"/>
                <a:cs typeface="宋体"/>
              </a:rPr>
              <a:t>拟牛顿法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梯度下降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8382000" cy="2900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梯度下降法</a:t>
            </a:r>
            <a:r>
              <a:rPr sz="2550" spc="45" dirty="0">
                <a:latin typeface="Constantia"/>
                <a:cs typeface="Constantia"/>
              </a:rPr>
              <a:t>(</a:t>
            </a:r>
            <a:r>
              <a:rPr sz="2550" spc="15" dirty="0">
                <a:latin typeface="Constantia"/>
                <a:cs typeface="Constantia"/>
              </a:rPr>
              <a:t>g</a:t>
            </a:r>
            <a:r>
              <a:rPr sz="2550" spc="-40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ad</a:t>
            </a:r>
            <a:r>
              <a:rPr sz="2550" spc="5" dirty="0">
                <a:latin typeface="Constantia"/>
                <a:cs typeface="Constantia"/>
              </a:rPr>
              <a:t>ie</a:t>
            </a:r>
            <a:r>
              <a:rPr sz="2550" spc="15" dirty="0">
                <a:latin typeface="Constantia"/>
                <a:cs typeface="Constantia"/>
              </a:rPr>
              <a:t>n</a:t>
            </a:r>
            <a:r>
              <a:rPr sz="2550" spc="5" dirty="0">
                <a:latin typeface="Constantia"/>
                <a:cs typeface="Constantia"/>
              </a:rPr>
              <a:t>t</a:t>
            </a:r>
            <a:r>
              <a:rPr sz="2550" spc="-110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d</a:t>
            </a:r>
            <a:r>
              <a:rPr sz="2550" spc="10" dirty="0">
                <a:latin typeface="Constantia"/>
                <a:cs typeface="Constantia"/>
              </a:rPr>
              <a:t>es</a:t>
            </a:r>
            <a:r>
              <a:rPr sz="2550" spc="-40" dirty="0">
                <a:latin typeface="Constantia"/>
                <a:cs typeface="Constantia"/>
              </a:rPr>
              <a:t>c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nt</a:t>
            </a:r>
            <a:r>
              <a:rPr sz="2550" spc="5" dirty="0">
                <a:latin typeface="Constantia"/>
                <a:cs typeface="Constantia"/>
              </a:rPr>
              <a:t>)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最速下降法</a:t>
            </a:r>
            <a:r>
              <a:rPr sz="2550" spc="10" dirty="0">
                <a:latin typeface="Constantia"/>
                <a:cs typeface="Constantia"/>
              </a:rPr>
              <a:t>(s</a:t>
            </a:r>
            <a:r>
              <a:rPr sz="2550" spc="-30" dirty="0">
                <a:latin typeface="Constantia"/>
                <a:cs typeface="Constantia"/>
              </a:rPr>
              <a:t>t</a:t>
            </a:r>
            <a:r>
              <a:rPr sz="2550" spc="10" dirty="0">
                <a:latin typeface="Constantia"/>
                <a:cs typeface="Constantia"/>
              </a:rPr>
              <a:t>ee</a:t>
            </a:r>
            <a:r>
              <a:rPr sz="2550" spc="15" dirty="0">
                <a:latin typeface="Constantia"/>
                <a:cs typeface="Constantia"/>
              </a:rPr>
              <a:t>p</a:t>
            </a:r>
            <a:r>
              <a:rPr sz="2550" spc="10" dirty="0">
                <a:latin typeface="Constantia"/>
                <a:cs typeface="Constantia"/>
              </a:rPr>
              <a:t>est</a:t>
            </a:r>
            <a:r>
              <a:rPr sz="2550" spc="-110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d</a:t>
            </a:r>
            <a:r>
              <a:rPr sz="2550" spc="10" dirty="0">
                <a:latin typeface="Constantia"/>
                <a:cs typeface="Constantia"/>
              </a:rPr>
              <a:t>es</a:t>
            </a:r>
            <a:r>
              <a:rPr sz="2550" spc="-40" dirty="0">
                <a:latin typeface="Constantia"/>
                <a:cs typeface="Constantia"/>
              </a:rPr>
              <a:t>c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nt</a:t>
            </a:r>
            <a:r>
              <a:rPr sz="2550" spc="5" dirty="0">
                <a:latin typeface="Constantia"/>
                <a:cs typeface="Constantia"/>
              </a:rPr>
              <a:t>)</a:t>
            </a:r>
            <a:endParaRPr sz="2550">
              <a:latin typeface="Constantia"/>
              <a:cs typeface="Constantia"/>
            </a:endParaRPr>
          </a:p>
          <a:p>
            <a:pPr marL="287020" marR="5080" indent="-274320">
              <a:lnSpc>
                <a:spcPct val="101400"/>
              </a:lnSpc>
              <a:spcBef>
                <a:spcPts val="58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梯度下降法是一种迭代算法</a:t>
            </a:r>
            <a:r>
              <a:rPr sz="2600" spc="-10" dirty="0">
                <a:latin typeface="Constantia"/>
                <a:cs typeface="Constantia"/>
              </a:rPr>
              <a:t>.</a:t>
            </a:r>
            <a:r>
              <a:rPr sz="2600" spc="-20" dirty="0">
                <a:latin typeface="宋体"/>
                <a:cs typeface="宋体"/>
              </a:rPr>
              <a:t>选取适当的初值</a:t>
            </a:r>
            <a:r>
              <a:rPr sz="2600" spc="-10" dirty="0">
                <a:latin typeface="Constantia"/>
                <a:cs typeface="Constantia"/>
              </a:rPr>
              <a:t>x</a:t>
            </a:r>
            <a:r>
              <a:rPr sz="2475" spc="15" baseline="21885" dirty="0">
                <a:latin typeface="Constantia"/>
                <a:cs typeface="Constantia"/>
              </a:rPr>
              <a:t>(0)</a:t>
            </a:r>
            <a:r>
              <a:rPr sz="2600" spc="-20" dirty="0">
                <a:latin typeface="宋体"/>
                <a:cs typeface="宋体"/>
              </a:rPr>
              <a:t>，不</a:t>
            </a:r>
            <a:r>
              <a:rPr sz="2600" spc="-30" dirty="0">
                <a:latin typeface="宋体"/>
                <a:cs typeface="宋体"/>
              </a:rPr>
              <a:t>断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迭代，更新</a:t>
            </a:r>
            <a:r>
              <a:rPr sz="2550" spc="15" dirty="0">
                <a:latin typeface="Constantia"/>
                <a:cs typeface="Constantia"/>
              </a:rPr>
              <a:t>x</a:t>
            </a:r>
            <a:r>
              <a:rPr sz="2550" spc="35" dirty="0">
                <a:latin typeface="宋体"/>
                <a:cs typeface="宋体"/>
              </a:rPr>
              <a:t>的值，进行目标函数的极小化，直到收敛</a:t>
            </a:r>
            <a:r>
              <a:rPr sz="2550" spc="25" dirty="0">
                <a:latin typeface="宋体"/>
                <a:cs typeface="宋体"/>
              </a:rPr>
              <a:t>。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由于负梯度方向是使函数值下降最快的方向，在迭代</a:t>
            </a:r>
            <a:r>
              <a:rPr sz="2550" spc="25" dirty="0">
                <a:latin typeface="宋体"/>
                <a:cs typeface="宋体"/>
              </a:rPr>
              <a:t>的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每一步，以负梯度方向更新</a:t>
            </a:r>
            <a:r>
              <a:rPr sz="2600" spc="-10" dirty="0">
                <a:latin typeface="Constantia"/>
                <a:cs typeface="Constantia"/>
              </a:rPr>
              <a:t>x</a:t>
            </a:r>
            <a:r>
              <a:rPr sz="2600" spc="-20" dirty="0">
                <a:latin typeface="宋体"/>
                <a:cs typeface="宋体"/>
              </a:rPr>
              <a:t>的值，从而达到减少函</a:t>
            </a:r>
            <a:r>
              <a:rPr sz="2600" spc="-30" dirty="0">
                <a:latin typeface="宋体"/>
                <a:cs typeface="宋体"/>
              </a:rPr>
              <a:t>数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值的目的</a:t>
            </a:r>
            <a:r>
              <a:rPr sz="2550" spc="5" dirty="0">
                <a:latin typeface="Constantia"/>
                <a:cs typeface="Constantia"/>
              </a:rPr>
              <a:t>.</a:t>
            </a:r>
            <a:endParaRPr sz="255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梯度下降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5795645" cy="2277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假设</a:t>
            </a:r>
            <a:r>
              <a:rPr sz="2550" spc="5" dirty="0">
                <a:latin typeface="Constantia"/>
                <a:cs typeface="Constantia"/>
              </a:rPr>
              <a:t>f</a:t>
            </a:r>
            <a:r>
              <a:rPr sz="2550" spc="15" dirty="0">
                <a:latin typeface="Constantia"/>
                <a:cs typeface="Constantia"/>
              </a:rPr>
              <a:t>(x)</a:t>
            </a:r>
            <a:r>
              <a:rPr sz="2550" spc="35" dirty="0">
                <a:latin typeface="宋体"/>
                <a:cs typeface="宋体"/>
              </a:rPr>
              <a:t>具有一阶连续偏导数的函数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一阶泰勒展</a:t>
            </a:r>
            <a:r>
              <a:rPr sz="2550" spc="25" dirty="0">
                <a:latin typeface="宋体"/>
                <a:cs typeface="宋体"/>
              </a:rPr>
              <a:t>开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40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550" spc="5" dirty="0">
                <a:latin typeface="Constantia"/>
                <a:cs typeface="Constantia"/>
              </a:rPr>
              <a:t>f</a:t>
            </a:r>
            <a:r>
              <a:rPr sz="2550" spc="15" dirty="0">
                <a:latin typeface="Constantia"/>
                <a:cs typeface="Constantia"/>
              </a:rPr>
              <a:t>(x)</a:t>
            </a:r>
            <a:r>
              <a:rPr sz="2550" spc="35" dirty="0">
                <a:latin typeface="宋体"/>
                <a:cs typeface="宋体"/>
              </a:rPr>
              <a:t>在</a:t>
            </a:r>
            <a:r>
              <a:rPr sz="2550" spc="15" dirty="0">
                <a:latin typeface="Constantia"/>
                <a:cs typeface="Constantia"/>
              </a:rPr>
              <a:t>x</a:t>
            </a:r>
            <a:r>
              <a:rPr sz="2475" spc="15" baseline="21885" dirty="0">
                <a:latin typeface="Constantia"/>
                <a:cs typeface="Constantia"/>
              </a:rPr>
              <a:t>(k)</a:t>
            </a:r>
            <a:r>
              <a:rPr sz="2550" spc="35" dirty="0">
                <a:latin typeface="宋体"/>
                <a:cs typeface="宋体"/>
              </a:rPr>
              <a:t>的梯度值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9862" y="2509573"/>
            <a:ext cx="403288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72" y="4871773"/>
            <a:ext cx="23190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负梯度方向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3008" y="1990344"/>
            <a:ext cx="1280160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98064" y="2636520"/>
            <a:ext cx="3944112" cy="432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9959" y="4346447"/>
            <a:ext cx="2560319" cy="466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1151" y="3870959"/>
            <a:ext cx="3240024" cy="390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391" y="5129784"/>
            <a:ext cx="1850136" cy="4328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47544" y="5806440"/>
            <a:ext cx="4648200" cy="576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无约束最优化问</a:t>
            </a:r>
            <a:r>
              <a:rPr dirty="0"/>
              <a:t>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8262620" cy="3509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牛顿法（</a:t>
            </a:r>
            <a:r>
              <a:rPr sz="2550" spc="-20" dirty="0">
                <a:latin typeface="Constantia"/>
                <a:cs typeface="Constantia"/>
              </a:rPr>
              <a:t>N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-30" dirty="0">
                <a:latin typeface="Constantia"/>
                <a:cs typeface="Constantia"/>
              </a:rPr>
              <a:t>t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10" dirty="0">
                <a:latin typeface="Constantia"/>
                <a:cs typeface="Constantia"/>
              </a:rPr>
              <a:t>n</a:t>
            </a:r>
            <a:r>
              <a:rPr sz="2550" spc="-20" dirty="0">
                <a:latin typeface="Constantia"/>
                <a:cs typeface="Constantia"/>
              </a:rPr>
              <a:t> 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thod</a:t>
            </a:r>
            <a:r>
              <a:rPr sz="2550" spc="25" dirty="0">
                <a:latin typeface="宋体"/>
                <a:cs typeface="宋体"/>
              </a:rPr>
              <a:t>）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拟牛顿法（</a:t>
            </a:r>
            <a:r>
              <a:rPr sz="2550" spc="15" dirty="0">
                <a:latin typeface="Constantia"/>
                <a:cs typeface="Constantia"/>
              </a:rPr>
              <a:t>qua</a:t>
            </a:r>
            <a:r>
              <a:rPr sz="2550" spc="5" dirty="0">
                <a:latin typeface="Constantia"/>
                <a:cs typeface="Constantia"/>
              </a:rPr>
              <a:t>si</a:t>
            </a:r>
            <a:r>
              <a:rPr sz="2550" spc="15" dirty="0">
                <a:latin typeface="Constantia"/>
                <a:cs typeface="Constantia"/>
              </a:rPr>
              <a:t> </a:t>
            </a:r>
            <a:r>
              <a:rPr sz="2550" spc="-20" dirty="0">
                <a:latin typeface="Constantia"/>
                <a:cs typeface="Constantia"/>
              </a:rPr>
              <a:t>N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-30" dirty="0">
                <a:latin typeface="Constantia"/>
                <a:cs typeface="Constantia"/>
              </a:rPr>
              <a:t>t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10" dirty="0">
                <a:latin typeface="Constantia"/>
                <a:cs typeface="Constantia"/>
              </a:rPr>
              <a:t>n</a:t>
            </a:r>
            <a:r>
              <a:rPr sz="2550" spc="-20" dirty="0">
                <a:latin typeface="Constantia"/>
                <a:cs typeface="Constantia"/>
              </a:rPr>
              <a:t> 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thod</a:t>
            </a:r>
            <a:r>
              <a:rPr sz="2550" spc="25" dirty="0">
                <a:latin typeface="宋体"/>
                <a:cs typeface="宋体"/>
              </a:rPr>
              <a:t>）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有收敛速度快的优点</a:t>
            </a:r>
            <a:r>
              <a:rPr sz="2600" spc="-1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75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16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牛顿法是迭代算法，每一步需要求解目标函数的海赛</a:t>
            </a:r>
            <a:r>
              <a:rPr sz="2600" spc="-30" dirty="0">
                <a:latin typeface="宋体"/>
                <a:cs typeface="宋体"/>
              </a:rPr>
              <a:t>矩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阵的逆矩阵，计算比较复杂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  <a:p>
            <a:pPr marL="287020" marR="5080" indent="-274320">
              <a:lnSpc>
                <a:spcPct val="100299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拟牛顿法通过正定矩阵近似海赛矩阵的逆矩阵或海赛</a:t>
            </a:r>
            <a:r>
              <a:rPr sz="2550" spc="25" dirty="0">
                <a:latin typeface="宋体"/>
                <a:cs typeface="宋体"/>
              </a:rPr>
              <a:t>矩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阵，简化了这一计算过程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569" y="-76200"/>
            <a:ext cx="1929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牛顿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857315"/>
            <a:ext cx="33096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无约束最优化问题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2268920"/>
            <a:ext cx="8055609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假设</a:t>
            </a:r>
            <a:r>
              <a:rPr sz="2600" spc="-10" dirty="0">
                <a:latin typeface="Constantia"/>
                <a:cs typeface="Constantia"/>
              </a:rPr>
              <a:t>f(x)</a:t>
            </a:r>
            <a:r>
              <a:rPr sz="2600" spc="-20" dirty="0">
                <a:latin typeface="宋体"/>
                <a:cs typeface="宋体"/>
              </a:rPr>
              <a:t>具有二阶连续偏导数，若第</a:t>
            </a:r>
            <a:r>
              <a:rPr sz="2600" spc="-10" dirty="0">
                <a:latin typeface="Constantia"/>
                <a:cs typeface="Constantia"/>
              </a:rPr>
              <a:t>k</a:t>
            </a:r>
            <a:r>
              <a:rPr sz="2600" spc="-20" dirty="0">
                <a:latin typeface="宋体"/>
                <a:cs typeface="宋体"/>
              </a:rPr>
              <a:t>次迭代值为</a:t>
            </a:r>
            <a:r>
              <a:rPr sz="2600" spc="-10" dirty="0">
                <a:latin typeface="Constantia"/>
                <a:cs typeface="Constantia"/>
              </a:rPr>
              <a:t>x</a:t>
            </a:r>
            <a:r>
              <a:rPr sz="2475" spc="15" baseline="21885" dirty="0">
                <a:latin typeface="Constantia"/>
                <a:cs typeface="Constantia"/>
              </a:rPr>
              <a:t>(k)</a:t>
            </a:r>
            <a:r>
              <a:rPr sz="2600" spc="-20" dirty="0">
                <a:latin typeface="宋体"/>
                <a:cs typeface="宋体"/>
              </a:rPr>
              <a:t>， 则可将</a:t>
            </a:r>
            <a:r>
              <a:rPr sz="2600" spc="-10" dirty="0">
                <a:latin typeface="Constantia"/>
                <a:cs typeface="Constantia"/>
              </a:rPr>
              <a:t>f(x)</a:t>
            </a:r>
            <a:r>
              <a:rPr sz="2600" spc="-20" dirty="0">
                <a:latin typeface="宋体"/>
                <a:cs typeface="宋体"/>
              </a:rPr>
              <a:t>在</a:t>
            </a:r>
            <a:r>
              <a:rPr sz="2600" spc="-10" dirty="0">
                <a:latin typeface="Constantia"/>
                <a:cs typeface="Constantia"/>
              </a:rPr>
              <a:t>x</a:t>
            </a:r>
            <a:r>
              <a:rPr sz="2475" spc="15" baseline="21885" dirty="0">
                <a:latin typeface="Constantia"/>
                <a:cs typeface="Constantia"/>
              </a:rPr>
              <a:t>(k)</a:t>
            </a:r>
            <a:r>
              <a:rPr sz="2600" spc="-20" dirty="0">
                <a:latin typeface="宋体"/>
                <a:cs typeface="宋体"/>
              </a:rPr>
              <a:t>附近进行二阶泰勒展开</a:t>
            </a:r>
            <a:r>
              <a:rPr sz="2600" spc="-1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3324110"/>
            <a:ext cx="7628890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4047015"/>
            <a:ext cx="496570" cy="1282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>
              <a:lnSpc>
                <a:spcPct val="100000"/>
              </a:lnSpc>
            </a:pPr>
            <a:r>
              <a:rPr sz="2600" spc="-20" dirty="0">
                <a:latin typeface="Constantia"/>
                <a:cs typeface="Constantia"/>
              </a:rPr>
              <a:t>B</a:t>
            </a:r>
            <a:endParaRPr sz="26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 dirty="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 dirty="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9975" y="3985525"/>
            <a:ext cx="293243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2600" spc="-10" dirty="0">
                <a:latin typeface="Constantia"/>
                <a:cs typeface="Constantia"/>
              </a:rPr>
              <a:t>.2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9160" y="3941406"/>
            <a:ext cx="3933190" cy="865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855" marR="5080" indent="-986155">
              <a:lnSpc>
                <a:spcPct val="122200"/>
              </a:lnSpc>
            </a:pPr>
            <a:r>
              <a:rPr sz="2550" spc="35" dirty="0" err="1" smtClean="0">
                <a:latin typeface="宋体"/>
                <a:cs typeface="宋体"/>
              </a:rPr>
              <a:t>是</a:t>
            </a:r>
            <a:r>
              <a:rPr sz="2550" spc="5" dirty="0" err="1" smtClean="0">
                <a:latin typeface="Constantia"/>
                <a:cs typeface="Constantia"/>
              </a:rPr>
              <a:t>f</a:t>
            </a:r>
            <a:r>
              <a:rPr sz="2550" spc="15" dirty="0" smtClean="0">
                <a:latin typeface="Constantia"/>
                <a:cs typeface="Constantia"/>
              </a:rPr>
              <a:t>(x)</a:t>
            </a:r>
            <a:r>
              <a:rPr sz="2550" spc="35" dirty="0" err="1" smtClean="0">
                <a:latin typeface="宋体"/>
                <a:cs typeface="宋体"/>
              </a:rPr>
              <a:t>的梯度向量在</a:t>
            </a:r>
            <a:r>
              <a:rPr sz="2550" spc="15" dirty="0" err="1" smtClean="0">
                <a:latin typeface="Constantia"/>
                <a:cs typeface="Constantia"/>
              </a:rPr>
              <a:t>x</a:t>
            </a:r>
            <a:r>
              <a:rPr sz="2475" spc="15" baseline="21885" dirty="0" smtClean="0">
                <a:latin typeface="Constantia"/>
                <a:cs typeface="Constantia"/>
              </a:rPr>
              <a:t>(k)</a:t>
            </a:r>
            <a:r>
              <a:rPr sz="2550" spc="35" dirty="0" err="1" smtClean="0">
                <a:latin typeface="宋体"/>
                <a:cs typeface="宋体"/>
              </a:rPr>
              <a:t>的</a:t>
            </a:r>
            <a:r>
              <a:rPr sz="2550" spc="25" dirty="0" err="1" smtClean="0">
                <a:latin typeface="宋体"/>
                <a:cs typeface="宋体"/>
              </a:rPr>
              <a:t>值</a:t>
            </a:r>
            <a:r>
              <a:rPr sz="2550" spc="10" dirty="0" smtClean="0">
                <a:latin typeface="宋体"/>
                <a:cs typeface="宋体"/>
              </a:rPr>
              <a:t> </a:t>
            </a:r>
            <a:r>
              <a:rPr sz="2550" spc="35" dirty="0" err="1" smtClean="0">
                <a:latin typeface="宋体"/>
                <a:cs typeface="宋体"/>
              </a:rPr>
              <a:t>点</a:t>
            </a:r>
            <a:r>
              <a:rPr sz="2550" spc="15" dirty="0" err="1">
                <a:latin typeface="Constantia"/>
                <a:cs typeface="Constantia"/>
              </a:rPr>
              <a:t>x</a:t>
            </a:r>
            <a:r>
              <a:rPr sz="2475" spc="15" baseline="21885" dirty="0">
                <a:latin typeface="Constantia"/>
                <a:cs typeface="Constantia"/>
              </a:rPr>
              <a:t>(k)</a:t>
            </a:r>
            <a:r>
              <a:rPr sz="2550" spc="35" dirty="0">
                <a:latin typeface="宋体"/>
                <a:cs typeface="宋体"/>
              </a:rPr>
              <a:t>的</a:t>
            </a:r>
            <a:r>
              <a:rPr sz="2550" spc="25" dirty="0">
                <a:latin typeface="宋体"/>
                <a:cs typeface="宋体"/>
              </a:rPr>
              <a:t>值</a:t>
            </a:r>
            <a:endParaRPr sz="2550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5905" y="4416386"/>
            <a:ext cx="85979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是</a:t>
            </a:r>
            <a:r>
              <a:rPr sz="2550" spc="5" dirty="0">
                <a:latin typeface="Constantia"/>
                <a:cs typeface="Constantia"/>
              </a:rPr>
              <a:t>f</a:t>
            </a:r>
            <a:r>
              <a:rPr sz="2550" spc="15" dirty="0">
                <a:latin typeface="Constantia"/>
                <a:cs typeface="Constantia"/>
              </a:rPr>
              <a:t>(x</a:t>
            </a:r>
            <a:r>
              <a:rPr sz="2550" spc="5" dirty="0">
                <a:latin typeface="Constantia"/>
                <a:cs typeface="Constantia"/>
              </a:rPr>
              <a:t>)</a:t>
            </a:r>
            <a:endParaRPr sz="2550" dirty="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3247" y="4429086"/>
            <a:ext cx="2346960" cy="1081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的海塞矩</a:t>
            </a:r>
            <a:r>
              <a:rPr sz="2550" spc="25" dirty="0">
                <a:latin typeface="宋体"/>
                <a:cs typeface="宋体"/>
              </a:rPr>
              <a:t>阵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spc="25" dirty="0">
                <a:latin typeface="宋体"/>
                <a:cs typeface="宋体"/>
              </a:rPr>
              <a:t>在</a:t>
            </a:r>
            <a:endParaRPr sz="2550" dirty="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71736" y="1251469"/>
            <a:ext cx="1487424" cy="64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8804" y="3082709"/>
            <a:ext cx="7620000" cy="649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0" y="3941406"/>
            <a:ext cx="2932176" cy="4328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6337" y="4453163"/>
            <a:ext cx="1054608" cy="4328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83043" y="4941734"/>
            <a:ext cx="2346960" cy="10241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8136255" cy="3540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牛顿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 dirty="0">
              <a:latin typeface="微软雅黑"/>
              <a:cs typeface="微软雅黑"/>
            </a:endParaRPr>
          </a:p>
          <a:p>
            <a:pPr marL="31750">
              <a:lnSpc>
                <a:spcPct val="100000"/>
              </a:lnSpc>
              <a:spcBef>
                <a:spcPts val="20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函数</a:t>
            </a:r>
            <a:r>
              <a:rPr sz="2550" spc="5" dirty="0">
                <a:latin typeface="Constantia"/>
                <a:cs typeface="Constantia"/>
              </a:rPr>
              <a:t>f</a:t>
            </a:r>
            <a:r>
              <a:rPr sz="2550" spc="15" dirty="0">
                <a:latin typeface="Constantia"/>
                <a:cs typeface="Constantia"/>
              </a:rPr>
              <a:t>(x)</a:t>
            </a:r>
            <a:r>
              <a:rPr sz="2550" spc="35" dirty="0">
                <a:latin typeface="宋体"/>
                <a:cs typeface="宋体"/>
              </a:rPr>
              <a:t>有极值的必要条件是</a:t>
            </a:r>
            <a:r>
              <a:rPr sz="2550" spc="5" dirty="0">
                <a:latin typeface="Constantia"/>
                <a:cs typeface="Constantia"/>
              </a:rPr>
              <a:t>:</a:t>
            </a:r>
            <a:r>
              <a:rPr sz="2550" spc="35" dirty="0">
                <a:latin typeface="宋体"/>
                <a:cs typeface="宋体"/>
              </a:rPr>
              <a:t>在极值点处一阶导数为</a:t>
            </a:r>
            <a:r>
              <a:rPr sz="2550" spc="-50" dirty="0">
                <a:latin typeface="Constantia"/>
                <a:cs typeface="Constantia"/>
              </a:rPr>
              <a:t>o</a:t>
            </a:r>
            <a:r>
              <a:rPr sz="2550" spc="5" dirty="0">
                <a:latin typeface="Constantia"/>
                <a:cs typeface="Constantia"/>
              </a:rPr>
              <a:t>,</a:t>
            </a:r>
            <a:endParaRPr sz="2550" dirty="0">
              <a:latin typeface="Constantia"/>
              <a:cs typeface="Constantia"/>
            </a:endParaRPr>
          </a:p>
          <a:p>
            <a:pPr marL="306070">
              <a:lnSpc>
                <a:spcPct val="100000"/>
              </a:lnSpc>
              <a:spcBef>
                <a:spcPts val="10"/>
              </a:spcBef>
            </a:pPr>
            <a:r>
              <a:rPr sz="2600" spc="-20" dirty="0">
                <a:latin typeface="宋体"/>
                <a:cs typeface="宋体"/>
              </a:rPr>
              <a:t>即梯度向量为</a:t>
            </a:r>
            <a:r>
              <a:rPr sz="2600" spc="-10" dirty="0">
                <a:latin typeface="Constantia"/>
                <a:cs typeface="Constantia"/>
              </a:rPr>
              <a:t>o.</a:t>
            </a:r>
            <a:endParaRPr sz="2600" dirty="0">
              <a:latin typeface="Constantia"/>
              <a:cs typeface="Constantia"/>
            </a:endParaRPr>
          </a:p>
          <a:p>
            <a:pPr marL="306070" marR="67945" indent="-274320">
              <a:lnSpc>
                <a:spcPct val="100299"/>
              </a:lnSpc>
              <a:spcBef>
                <a:spcPts val="66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特别是当</a:t>
            </a:r>
            <a:r>
              <a:rPr sz="2550" spc="15" dirty="0">
                <a:latin typeface="Constantia"/>
                <a:cs typeface="Constantia"/>
              </a:rPr>
              <a:t>H(x</a:t>
            </a:r>
            <a:r>
              <a:rPr sz="2475" spc="15" baseline="21885" dirty="0">
                <a:latin typeface="Constantia"/>
                <a:cs typeface="Constantia"/>
              </a:rPr>
              <a:t>(k)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35" dirty="0">
                <a:latin typeface="宋体"/>
                <a:cs typeface="宋体"/>
              </a:rPr>
              <a:t>是正定矩阵时，函数</a:t>
            </a:r>
            <a:r>
              <a:rPr sz="2550" spc="5" dirty="0">
                <a:latin typeface="Constantia"/>
                <a:cs typeface="Constantia"/>
              </a:rPr>
              <a:t>f</a:t>
            </a:r>
            <a:r>
              <a:rPr sz="2550" spc="15" dirty="0">
                <a:latin typeface="Constantia"/>
                <a:cs typeface="Constantia"/>
              </a:rPr>
              <a:t>(x)</a:t>
            </a:r>
            <a:r>
              <a:rPr sz="2550" spc="35" dirty="0">
                <a:latin typeface="宋体"/>
                <a:cs typeface="宋体"/>
              </a:rPr>
              <a:t>的极值为极</a:t>
            </a:r>
            <a:r>
              <a:rPr sz="2550" spc="25" dirty="0">
                <a:latin typeface="宋体"/>
                <a:cs typeface="宋体"/>
              </a:rPr>
              <a:t>小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值</a:t>
            </a:r>
            <a:r>
              <a:rPr sz="2600" spc="-10" dirty="0"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  <a:p>
            <a:pPr marL="31750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利用条件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 dirty="0">
              <a:latin typeface="宋体"/>
              <a:cs typeface="宋体"/>
            </a:endParaRPr>
          </a:p>
          <a:p>
            <a:pPr marL="31750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设迭代从</a:t>
            </a:r>
            <a:r>
              <a:rPr sz="2550" spc="15" dirty="0">
                <a:latin typeface="Constantia"/>
                <a:cs typeface="Constantia"/>
              </a:rPr>
              <a:t>x</a:t>
            </a:r>
            <a:r>
              <a:rPr sz="2475" spc="15" baseline="21885" dirty="0">
                <a:latin typeface="Constantia"/>
                <a:cs typeface="Constantia"/>
              </a:rPr>
              <a:t>(k)</a:t>
            </a:r>
            <a:r>
              <a:rPr sz="2550" spc="35" dirty="0">
                <a:latin typeface="宋体"/>
                <a:cs typeface="宋体"/>
              </a:rPr>
              <a:t>开始，求目标函数的极小点</a:t>
            </a:r>
            <a:r>
              <a:rPr sz="2550" spc="25" dirty="0">
                <a:latin typeface="宋体"/>
                <a:cs typeface="宋体"/>
              </a:rPr>
              <a:t>，</a:t>
            </a:r>
            <a:endParaRPr sz="2550" dirty="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27376" y="3212592"/>
            <a:ext cx="1389888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6935" y="4291584"/>
            <a:ext cx="1880615" cy="502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7335" y="4940808"/>
            <a:ext cx="3419855" cy="502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1975" y="5733288"/>
            <a:ext cx="1825752" cy="438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3008" y="5660135"/>
            <a:ext cx="3855720" cy="524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4775842"/>
            <a:ext cx="2362200" cy="7619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129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回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归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4882" y="2011685"/>
            <a:ext cx="183197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803910" algn="l"/>
              </a:tabLst>
            </a:pPr>
            <a:r>
              <a:rPr sz="2000" spc="-10" dirty="0">
                <a:latin typeface="宋体"/>
                <a:cs typeface="宋体"/>
              </a:rPr>
              <a:t>面</a:t>
            </a:r>
            <a:r>
              <a:rPr sz="2000" spc="-20" dirty="0">
                <a:latin typeface="宋体"/>
                <a:cs typeface="宋体"/>
              </a:rPr>
              <a:t>积</a:t>
            </a:r>
            <a:r>
              <a:rPr sz="2000" dirty="0">
                <a:latin typeface="宋体"/>
                <a:cs typeface="宋体"/>
              </a:rPr>
              <a:t>	</a:t>
            </a:r>
            <a:r>
              <a:rPr sz="2000" spc="-10" dirty="0">
                <a:latin typeface="宋体"/>
                <a:cs typeface="宋体"/>
              </a:rPr>
              <a:t>销售价</a:t>
            </a:r>
            <a:r>
              <a:rPr sz="2000" spc="-20" dirty="0">
                <a:latin typeface="宋体"/>
                <a:cs typeface="宋体"/>
              </a:rPr>
              <a:t>钱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4882" y="2316485"/>
            <a:ext cx="183197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Constantia"/>
                <a:cs typeface="Constantia"/>
              </a:rPr>
              <a:t>(m^2)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宋体"/>
                <a:cs typeface="宋体"/>
              </a:rPr>
              <a:t>（万元</a:t>
            </a:r>
            <a:r>
              <a:rPr sz="2000" spc="-20" dirty="0"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882" y="2746471"/>
            <a:ext cx="360045" cy="171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onstantia"/>
                <a:cs typeface="Constantia"/>
              </a:rPr>
              <a:t>1</a:t>
            </a:r>
            <a:r>
              <a:rPr sz="1950" spc="-10" dirty="0">
                <a:latin typeface="Constantia"/>
                <a:cs typeface="Constantia"/>
              </a:rPr>
              <a:t>2</a:t>
            </a:r>
            <a:r>
              <a:rPr sz="1950" spc="5" dirty="0">
                <a:latin typeface="Constantia"/>
                <a:cs typeface="Constantia"/>
              </a:rPr>
              <a:t>3</a:t>
            </a:r>
            <a:endParaRPr sz="19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000" spc="-40" dirty="0">
                <a:latin typeface="Constantia"/>
                <a:cs typeface="Constantia"/>
              </a:rPr>
              <a:t>1</a:t>
            </a:r>
            <a:r>
              <a:rPr sz="2000" spc="-15" dirty="0">
                <a:latin typeface="Constantia"/>
                <a:cs typeface="Constantia"/>
              </a:rPr>
              <a:t>50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950" spc="5" dirty="0">
                <a:latin typeface="Constantia"/>
                <a:cs typeface="Constantia"/>
              </a:rPr>
              <a:t>8</a:t>
            </a:r>
            <a:r>
              <a:rPr sz="1950" spc="15" dirty="0">
                <a:latin typeface="Constantia"/>
                <a:cs typeface="Constantia"/>
              </a:rPr>
              <a:t>7</a:t>
            </a:r>
            <a:endParaRPr sz="19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950" spc="5" dirty="0">
                <a:latin typeface="Constantia"/>
                <a:cs typeface="Constantia"/>
              </a:rPr>
              <a:t>1</a:t>
            </a:r>
            <a:r>
              <a:rPr sz="1950" spc="-20" dirty="0">
                <a:latin typeface="Constantia"/>
                <a:cs typeface="Constantia"/>
              </a:rPr>
              <a:t>0</a:t>
            </a:r>
            <a:r>
              <a:rPr sz="1950" spc="15" dirty="0">
                <a:latin typeface="Constantia"/>
                <a:cs typeface="Constantia"/>
              </a:rPr>
              <a:t>2</a:t>
            </a:r>
            <a:endParaRPr sz="19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000" spc="-15" dirty="0">
                <a:latin typeface="Constantia"/>
                <a:cs typeface="Constantia"/>
              </a:rPr>
              <a:t>…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6727" y="2746471"/>
            <a:ext cx="408305" cy="171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Constantia"/>
                <a:cs typeface="Constantia"/>
              </a:rPr>
              <a:t>2</a:t>
            </a:r>
            <a:r>
              <a:rPr sz="1950" spc="5" dirty="0">
                <a:latin typeface="Constantia"/>
                <a:cs typeface="Constantia"/>
              </a:rPr>
              <a:t>50</a:t>
            </a:r>
            <a:endParaRPr sz="19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000" dirty="0">
                <a:latin typeface="Constantia"/>
                <a:cs typeface="Constantia"/>
              </a:rPr>
              <a:t>3</a:t>
            </a:r>
            <a:r>
              <a:rPr sz="2000" spc="-5" dirty="0">
                <a:latin typeface="Constantia"/>
                <a:cs typeface="Constantia"/>
              </a:rPr>
              <a:t>2</a:t>
            </a:r>
            <a:r>
              <a:rPr sz="2000" spc="-15" dirty="0">
                <a:latin typeface="Constantia"/>
                <a:cs typeface="Constantia"/>
              </a:rPr>
              <a:t>0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950" spc="5" dirty="0">
                <a:latin typeface="Constantia"/>
                <a:cs typeface="Constantia"/>
              </a:rPr>
              <a:t>1</a:t>
            </a:r>
            <a:r>
              <a:rPr sz="1950" spc="20" dirty="0">
                <a:latin typeface="Constantia"/>
                <a:cs typeface="Constantia"/>
              </a:rPr>
              <a:t>6</a:t>
            </a:r>
            <a:r>
              <a:rPr sz="1950" spc="10" dirty="0">
                <a:latin typeface="Constantia"/>
                <a:cs typeface="Constantia"/>
              </a:rPr>
              <a:t>0</a:t>
            </a:r>
            <a:endParaRPr sz="19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950" spc="20" dirty="0">
                <a:latin typeface="Constantia"/>
                <a:cs typeface="Constantia"/>
              </a:rPr>
              <a:t>22</a:t>
            </a:r>
            <a:r>
              <a:rPr sz="1950" spc="10" dirty="0">
                <a:latin typeface="Constantia"/>
                <a:cs typeface="Constantia"/>
              </a:rPr>
              <a:t>0</a:t>
            </a:r>
            <a:endParaRPr sz="19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000" spc="-15" dirty="0">
                <a:latin typeface="Constantia"/>
                <a:cs typeface="Constantia"/>
              </a:rPr>
              <a:t>…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41647" y="981455"/>
            <a:ext cx="3023616" cy="1953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4632" y="3285744"/>
            <a:ext cx="2834640" cy="1959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33472" y="5562600"/>
            <a:ext cx="3319272" cy="4023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1929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牛顿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2049861"/>
            <a:ext cx="339090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6172" y="2056913"/>
            <a:ext cx="71945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10" dirty="0">
                <a:latin typeface="Constantia"/>
                <a:cs typeface="Constantia"/>
              </a:rPr>
              <a:t>(</a:t>
            </a:r>
            <a:r>
              <a:rPr sz="2550" spc="-45" dirty="0">
                <a:latin typeface="Constantia"/>
                <a:cs typeface="Constantia"/>
              </a:rPr>
              <a:t>B</a:t>
            </a:r>
            <a:r>
              <a:rPr sz="2550" spc="5" dirty="0">
                <a:latin typeface="Constantia"/>
                <a:cs typeface="Constantia"/>
              </a:rPr>
              <a:t>.</a:t>
            </a:r>
            <a:r>
              <a:rPr sz="2550" spc="15" dirty="0">
                <a:latin typeface="Constantia"/>
                <a:cs typeface="Constantia"/>
              </a:rPr>
              <a:t>8</a:t>
            </a:r>
            <a:r>
              <a:rPr sz="2550" spc="5" dirty="0">
                <a:latin typeface="Constantia"/>
                <a:cs typeface="Constantia"/>
              </a:rPr>
              <a:t>)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7711" y="1895855"/>
            <a:ext cx="2663952" cy="524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8295" y="2910839"/>
            <a:ext cx="2356104" cy="502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38983" y="3861815"/>
            <a:ext cx="1728216" cy="4328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228600"/>
            <a:ext cx="1929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牛顿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162115"/>
            <a:ext cx="19888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算法步骤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3272" y="1534934"/>
            <a:ext cx="5327904" cy="417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2022613"/>
            <a:ext cx="3672840" cy="3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8888" y="2400566"/>
            <a:ext cx="6492240" cy="21610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7455" y="4774957"/>
            <a:ext cx="1542288" cy="4815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8888" y="5408942"/>
            <a:ext cx="3578352" cy="7924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34584" y="4808486"/>
            <a:ext cx="802005" cy="463550"/>
          </a:xfrm>
          <a:prstGeom prst="rect">
            <a:avLst/>
          </a:prstGeom>
          <a:solidFill>
            <a:srgbClr val="69B4F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求逆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-304800"/>
            <a:ext cx="7886700" cy="1080039"/>
          </a:xfrm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拟牛顿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997632"/>
            <a:ext cx="6258560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考虑用一个</a:t>
            </a:r>
            <a:r>
              <a:rPr sz="2550" spc="15" dirty="0">
                <a:latin typeface="Constantia"/>
                <a:cs typeface="Constantia"/>
              </a:rPr>
              <a:t>n</a:t>
            </a:r>
            <a:r>
              <a:rPr sz="2550" spc="35" dirty="0">
                <a:latin typeface="宋体"/>
                <a:cs typeface="宋体"/>
              </a:rPr>
              <a:t>阶矩阵</a:t>
            </a:r>
            <a:r>
              <a:rPr sz="2550" spc="20" dirty="0">
                <a:latin typeface="Constantia"/>
                <a:cs typeface="Constantia"/>
              </a:rPr>
              <a:t>G</a:t>
            </a:r>
            <a:r>
              <a:rPr sz="2475" spc="15" baseline="-16835" dirty="0">
                <a:latin typeface="Constantia"/>
                <a:cs typeface="Constantia"/>
              </a:rPr>
              <a:t>k</a:t>
            </a:r>
            <a:r>
              <a:rPr sz="2550" spc="15" dirty="0">
                <a:latin typeface="Constantia"/>
                <a:cs typeface="Constantia"/>
              </a:rPr>
              <a:t>=G(x</a:t>
            </a:r>
            <a:r>
              <a:rPr sz="2475" spc="15" baseline="21885" dirty="0">
                <a:latin typeface="Constantia"/>
                <a:cs typeface="Constantia"/>
              </a:rPr>
              <a:t>(k)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35" dirty="0">
                <a:latin typeface="宋体"/>
                <a:cs typeface="宋体"/>
              </a:rPr>
              <a:t>来近似代</a:t>
            </a:r>
            <a:r>
              <a:rPr sz="2550" spc="25" dirty="0">
                <a:latin typeface="宋体"/>
                <a:cs typeface="宋体"/>
              </a:rPr>
              <a:t>替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834812"/>
            <a:ext cx="2402205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40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宋体"/>
                <a:cs typeface="宋体"/>
              </a:rPr>
              <a:t>拟牛顿条件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由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33031" y="923029"/>
            <a:ext cx="2161031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70632" y="1499102"/>
            <a:ext cx="3203447" cy="432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75560" y="2148326"/>
            <a:ext cx="3724655" cy="502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94560" y="2837174"/>
            <a:ext cx="4831080" cy="463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32176" y="3763765"/>
            <a:ext cx="1438655" cy="402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22651" y="3754240"/>
            <a:ext cx="1457960" cy="421640"/>
          </a:xfrm>
          <a:custGeom>
            <a:avLst/>
            <a:gdLst/>
            <a:ahLst/>
            <a:cxnLst/>
            <a:rect l="l" t="t" r="r" b="b"/>
            <a:pathLst>
              <a:path w="1457960" h="421639">
                <a:moveTo>
                  <a:pt x="1457706" y="421386"/>
                </a:moveTo>
                <a:lnTo>
                  <a:pt x="0" y="421386"/>
                </a:lnTo>
                <a:lnTo>
                  <a:pt x="0" y="0"/>
                </a:lnTo>
                <a:lnTo>
                  <a:pt x="1457706" y="0"/>
                </a:lnTo>
                <a:lnTo>
                  <a:pt x="1457706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11861"/>
                </a:lnTo>
                <a:lnTo>
                  <a:pt x="4762" y="411861"/>
                </a:lnTo>
                <a:lnTo>
                  <a:pt x="9525" y="416623"/>
                </a:lnTo>
                <a:lnTo>
                  <a:pt x="1457706" y="416623"/>
                </a:lnTo>
                <a:lnTo>
                  <a:pt x="1457706" y="421386"/>
                </a:lnTo>
                <a:close/>
              </a:path>
              <a:path w="1457960" h="42163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457960" h="421639">
                <a:moveTo>
                  <a:pt x="1448181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448181" y="4762"/>
                </a:lnTo>
                <a:lnTo>
                  <a:pt x="1448181" y="9525"/>
                </a:lnTo>
                <a:close/>
              </a:path>
              <a:path w="1457960" h="421639">
                <a:moveTo>
                  <a:pt x="1448181" y="416623"/>
                </a:moveTo>
                <a:lnTo>
                  <a:pt x="1448181" y="4762"/>
                </a:lnTo>
                <a:lnTo>
                  <a:pt x="1452943" y="9525"/>
                </a:lnTo>
                <a:lnTo>
                  <a:pt x="1457706" y="9525"/>
                </a:lnTo>
                <a:lnTo>
                  <a:pt x="1457706" y="411861"/>
                </a:lnTo>
                <a:lnTo>
                  <a:pt x="1452943" y="411861"/>
                </a:lnTo>
                <a:lnTo>
                  <a:pt x="1448181" y="416623"/>
                </a:lnTo>
                <a:close/>
              </a:path>
              <a:path w="1457960" h="421639">
                <a:moveTo>
                  <a:pt x="1457706" y="9525"/>
                </a:moveTo>
                <a:lnTo>
                  <a:pt x="1452943" y="9525"/>
                </a:lnTo>
                <a:lnTo>
                  <a:pt x="1448181" y="4762"/>
                </a:lnTo>
                <a:lnTo>
                  <a:pt x="1457706" y="4762"/>
                </a:lnTo>
                <a:lnTo>
                  <a:pt x="1457706" y="9525"/>
                </a:lnTo>
                <a:close/>
              </a:path>
              <a:path w="1457960" h="421639">
                <a:moveTo>
                  <a:pt x="9525" y="416623"/>
                </a:moveTo>
                <a:lnTo>
                  <a:pt x="4762" y="411861"/>
                </a:lnTo>
                <a:lnTo>
                  <a:pt x="9525" y="411861"/>
                </a:lnTo>
                <a:lnTo>
                  <a:pt x="9525" y="416623"/>
                </a:lnTo>
                <a:close/>
              </a:path>
              <a:path w="1457960" h="421639">
                <a:moveTo>
                  <a:pt x="1448181" y="416623"/>
                </a:moveTo>
                <a:lnTo>
                  <a:pt x="9525" y="416623"/>
                </a:lnTo>
                <a:lnTo>
                  <a:pt x="9525" y="411861"/>
                </a:lnTo>
                <a:lnTo>
                  <a:pt x="1448181" y="411861"/>
                </a:lnTo>
                <a:lnTo>
                  <a:pt x="1448181" y="416623"/>
                </a:lnTo>
                <a:close/>
              </a:path>
              <a:path w="1457960" h="421639">
                <a:moveTo>
                  <a:pt x="1457706" y="416623"/>
                </a:moveTo>
                <a:lnTo>
                  <a:pt x="1448181" y="416623"/>
                </a:lnTo>
                <a:lnTo>
                  <a:pt x="1452943" y="411861"/>
                </a:lnTo>
                <a:lnTo>
                  <a:pt x="1457706" y="411861"/>
                </a:lnTo>
                <a:lnTo>
                  <a:pt x="1457706" y="416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6696" y="3727189"/>
            <a:ext cx="1426464" cy="4389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97171" y="3717664"/>
            <a:ext cx="1445895" cy="458470"/>
          </a:xfrm>
          <a:custGeom>
            <a:avLst/>
            <a:gdLst/>
            <a:ahLst/>
            <a:cxnLst/>
            <a:rect l="l" t="t" r="r" b="b"/>
            <a:pathLst>
              <a:path w="1445895" h="458470">
                <a:moveTo>
                  <a:pt x="1445514" y="457962"/>
                </a:moveTo>
                <a:lnTo>
                  <a:pt x="0" y="457962"/>
                </a:lnTo>
                <a:lnTo>
                  <a:pt x="0" y="0"/>
                </a:lnTo>
                <a:lnTo>
                  <a:pt x="1445514" y="0"/>
                </a:lnTo>
                <a:lnTo>
                  <a:pt x="144551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48437"/>
                </a:lnTo>
                <a:lnTo>
                  <a:pt x="4762" y="448437"/>
                </a:lnTo>
                <a:lnTo>
                  <a:pt x="9525" y="453199"/>
                </a:lnTo>
                <a:lnTo>
                  <a:pt x="1445514" y="453199"/>
                </a:lnTo>
                <a:lnTo>
                  <a:pt x="1445514" y="457962"/>
                </a:lnTo>
                <a:close/>
              </a:path>
              <a:path w="1445895" h="45847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445895" h="458470">
                <a:moveTo>
                  <a:pt x="143598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435989" y="4762"/>
                </a:lnTo>
                <a:lnTo>
                  <a:pt x="1435989" y="9525"/>
                </a:lnTo>
                <a:close/>
              </a:path>
              <a:path w="1445895" h="458470">
                <a:moveTo>
                  <a:pt x="1435989" y="453199"/>
                </a:moveTo>
                <a:lnTo>
                  <a:pt x="1435989" y="4762"/>
                </a:lnTo>
                <a:lnTo>
                  <a:pt x="1440751" y="9525"/>
                </a:lnTo>
                <a:lnTo>
                  <a:pt x="1445514" y="9525"/>
                </a:lnTo>
                <a:lnTo>
                  <a:pt x="1445514" y="448437"/>
                </a:lnTo>
                <a:lnTo>
                  <a:pt x="1440751" y="448437"/>
                </a:lnTo>
                <a:lnTo>
                  <a:pt x="1435989" y="453199"/>
                </a:lnTo>
                <a:close/>
              </a:path>
              <a:path w="1445895" h="458470">
                <a:moveTo>
                  <a:pt x="1445514" y="9525"/>
                </a:moveTo>
                <a:lnTo>
                  <a:pt x="1440751" y="9525"/>
                </a:lnTo>
                <a:lnTo>
                  <a:pt x="1435989" y="4762"/>
                </a:lnTo>
                <a:lnTo>
                  <a:pt x="1445514" y="4762"/>
                </a:lnTo>
                <a:lnTo>
                  <a:pt x="1445514" y="9525"/>
                </a:lnTo>
                <a:close/>
              </a:path>
              <a:path w="1445895" h="458470">
                <a:moveTo>
                  <a:pt x="9525" y="453199"/>
                </a:moveTo>
                <a:lnTo>
                  <a:pt x="4762" y="448437"/>
                </a:lnTo>
                <a:lnTo>
                  <a:pt x="9525" y="448437"/>
                </a:lnTo>
                <a:lnTo>
                  <a:pt x="9525" y="453199"/>
                </a:lnTo>
                <a:close/>
              </a:path>
              <a:path w="1445895" h="458470">
                <a:moveTo>
                  <a:pt x="1435989" y="453199"/>
                </a:moveTo>
                <a:lnTo>
                  <a:pt x="9525" y="453199"/>
                </a:lnTo>
                <a:lnTo>
                  <a:pt x="9525" y="448437"/>
                </a:lnTo>
                <a:lnTo>
                  <a:pt x="1435989" y="448437"/>
                </a:lnTo>
                <a:lnTo>
                  <a:pt x="1435989" y="453199"/>
                </a:lnTo>
                <a:close/>
              </a:path>
              <a:path w="1445895" h="458470">
                <a:moveTo>
                  <a:pt x="1445514" y="453199"/>
                </a:moveTo>
                <a:lnTo>
                  <a:pt x="1435989" y="453199"/>
                </a:lnTo>
                <a:lnTo>
                  <a:pt x="1440751" y="448437"/>
                </a:lnTo>
                <a:lnTo>
                  <a:pt x="1445514" y="448437"/>
                </a:lnTo>
                <a:lnTo>
                  <a:pt x="1445514" y="453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63367" y="4315454"/>
            <a:ext cx="4291583" cy="5029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400" y="4882382"/>
            <a:ext cx="7589520" cy="7254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3823" y="5702294"/>
            <a:ext cx="3468624" cy="4998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拟牛顿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8088630" cy="267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299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40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宋体"/>
                <a:cs typeface="宋体"/>
              </a:rPr>
              <a:t>如果</a:t>
            </a:r>
            <a:r>
              <a:rPr sz="2550" spc="25" dirty="0">
                <a:latin typeface="Constantia"/>
                <a:cs typeface="Constantia"/>
              </a:rPr>
              <a:t>H</a:t>
            </a:r>
            <a:r>
              <a:rPr sz="2475" spc="15" baseline="-16835" dirty="0">
                <a:latin typeface="Constantia"/>
                <a:cs typeface="Constantia"/>
              </a:rPr>
              <a:t>k</a:t>
            </a:r>
            <a:r>
              <a:rPr sz="2550" spc="35" dirty="0">
                <a:latin typeface="宋体"/>
                <a:cs typeface="宋体"/>
              </a:rPr>
              <a:t>是正定的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 </a:t>
            </a:r>
            <a:r>
              <a:rPr sz="2550" spc="25" dirty="0">
                <a:latin typeface="Constantia"/>
                <a:cs typeface="Constantia"/>
              </a:rPr>
              <a:t>H</a:t>
            </a:r>
            <a:r>
              <a:rPr sz="2475" spc="15" baseline="-16835" dirty="0">
                <a:latin typeface="Constantia"/>
                <a:cs typeface="Constantia"/>
              </a:rPr>
              <a:t>k</a:t>
            </a:r>
            <a:r>
              <a:rPr sz="2475" spc="7" baseline="21885" dirty="0">
                <a:latin typeface="Constantia"/>
                <a:cs typeface="Constantia"/>
              </a:rPr>
              <a:t>-</a:t>
            </a:r>
            <a:r>
              <a:rPr sz="2475" spc="15" baseline="21885" dirty="0">
                <a:latin typeface="Constantia"/>
                <a:cs typeface="Constantia"/>
              </a:rPr>
              <a:t>1</a:t>
            </a:r>
            <a:r>
              <a:rPr sz="2550" spc="35" dirty="0">
                <a:latin typeface="宋体"/>
                <a:cs typeface="宋体"/>
              </a:rPr>
              <a:t>也是正定的，那么可以保证牛</a:t>
            </a:r>
            <a:r>
              <a:rPr sz="2550" spc="25" dirty="0">
                <a:latin typeface="宋体"/>
                <a:cs typeface="宋体"/>
              </a:rPr>
              <a:t>顿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法搜索方向</a:t>
            </a:r>
            <a:r>
              <a:rPr sz="2600" spc="-10" dirty="0">
                <a:latin typeface="Constantia"/>
                <a:cs typeface="Constantia"/>
              </a:rPr>
              <a:t>Pk</a:t>
            </a:r>
            <a:r>
              <a:rPr sz="2600" spc="-20" dirty="0">
                <a:latin typeface="宋体"/>
                <a:cs typeface="宋体"/>
              </a:rPr>
              <a:t>是下降方向</a:t>
            </a:r>
            <a:r>
              <a:rPr sz="2600" spc="-10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宋体"/>
                <a:cs typeface="宋体"/>
              </a:rPr>
              <a:t>因为搜索方</a:t>
            </a:r>
            <a:r>
              <a:rPr sz="2600" spc="-30" dirty="0">
                <a:latin typeface="宋体"/>
                <a:cs typeface="宋体"/>
              </a:rPr>
              <a:t>向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由</a:t>
            </a:r>
            <a:r>
              <a:rPr sz="2550" spc="-45" dirty="0">
                <a:latin typeface="Constantia"/>
                <a:cs typeface="Constantia"/>
              </a:rPr>
              <a:t>B</a:t>
            </a:r>
            <a:r>
              <a:rPr sz="2550" spc="5" dirty="0">
                <a:latin typeface="Constantia"/>
                <a:cs typeface="Constantia"/>
              </a:rPr>
              <a:t>.</a:t>
            </a:r>
            <a:r>
              <a:rPr sz="2550" spc="15" dirty="0">
                <a:latin typeface="Constantia"/>
                <a:cs typeface="Constantia"/>
              </a:rPr>
              <a:t>8</a:t>
            </a:r>
            <a:r>
              <a:rPr sz="2550" spc="35" dirty="0">
                <a:latin typeface="宋体"/>
                <a:cs typeface="宋体"/>
              </a:rPr>
              <a:t>得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由</a:t>
            </a:r>
            <a:r>
              <a:rPr sz="2550" spc="-45" dirty="0">
                <a:latin typeface="Constantia"/>
                <a:cs typeface="Constantia"/>
              </a:rPr>
              <a:t>B</a:t>
            </a:r>
            <a:r>
              <a:rPr sz="2550" spc="5" dirty="0">
                <a:latin typeface="Constantia"/>
                <a:cs typeface="Constantia"/>
              </a:rPr>
              <a:t>.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35" dirty="0">
                <a:latin typeface="宋体"/>
                <a:cs typeface="宋体"/>
              </a:rPr>
              <a:t>得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5742358"/>
            <a:ext cx="1674495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将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475" spc="15" baseline="-16835" dirty="0">
                <a:latin typeface="Constantia"/>
                <a:cs typeface="Constantia"/>
              </a:rPr>
              <a:t>k</a:t>
            </a:r>
            <a:r>
              <a:rPr sz="2600" spc="-20" dirty="0">
                <a:latin typeface="宋体"/>
                <a:cs typeface="宋体"/>
              </a:rPr>
              <a:t>作</a:t>
            </a:r>
            <a:r>
              <a:rPr sz="2600" spc="-30" dirty="0">
                <a:latin typeface="宋体"/>
                <a:cs typeface="宋体"/>
              </a:rPr>
              <a:t>为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8117" y="5742358"/>
            <a:ext cx="10147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的近</a:t>
            </a:r>
            <a:r>
              <a:rPr sz="2600" spc="-30" dirty="0">
                <a:latin typeface="宋体"/>
                <a:cs typeface="宋体"/>
              </a:rPr>
              <a:t>似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8787" y="5742358"/>
            <a:ext cx="20053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，</a:t>
            </a:r>
            <a:r>
              <a:rPr sz="2600" spc="-20" dirty="0">
                <a:solidFill>
                  <a:srgbClr val="C00000"/>
                </a:solidFill>
                <a:latin typeface="宋体"/>
                <a:cs typeface="宋体"/>
              </a:rPr>
              <a:t>拟牛顿条</a:t>
            </a:r>
            <a:r>
              <a:rPr sz="2600" spc="-30" dirty="0">
                <a:solidFill>
                  <a:srgbClr val="C00000"/>
                </a:solidFill>
                <a:latin typeface="宋体"/>
                <a:cs typeface="宋体"/>
              </a:rPr>
              <a:t>件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71488" y="1929383"/>
            <a:ext cx="1484376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94560" y="2779776"/>
            <a:ext cx="3901440" cy="432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40864" y="3773423"/>
            <a:ext cx="3383279" cy="448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1895" y="4587240"/>
            <a:ext cx="3736848" cy="390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1895" y="5148071"/>
            <a:ext cx="6114287" cy="4175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24455" y="5733288"/>
            <a:ext cx="445007" cy="359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2671" y="5733288"/>
            <a:ext cx="1511808" cy="4328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拟牛顿</a:t>
            </a:r>
            <a:r>
              <a:rPr dirty="0"/>
              <a:t>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41160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15" dirty="0">
                <a:latin typeface="Constantia"/>
                <a:cs typeface="Constantia"/>
              </a:rPr>
              <a:t>B</a:t>
            </a:r>
            <a:r>
              <a:rPr spc="-50" dirty="0">
                <a:latin typeface="Constantia"/>
                <a:cs typeface="Constantia"/>
              </a:rPr>
              <a:t>ro</a:t>
            </a:r>
            <a:r>
              <a:rPr spc="-80" dirty="0">
                <a:latin typeface="Constantia"/>
                <a:cs typeface="Constantia"/>
              </a:rPr>
              <a:t>y</a:t>
            </a:r>
            <a:r>
              <a:rPr spc="-10" dirty="0">
                <a:latin typeface="Constantia"/>
                <a:cs typeface="Constantia"/>
              </a:rPr>
              <a:t>d</a:t>
            </a:r>
            <a:r>
              <a:rPr spc="-15" dirty="0">
                <a:latin typeface="Constantia"/>
                <a:cs typeface="Constantia"/>
              </a:rPr>
              <a:t>en</a:t>
            </a:r>
            <a:r>
              <a:rPr spc="-20" dirty="0"/>
              <a:t>类优化算法</a:t>
            </a:r>
            <a:r>
              <a:rPr spc="-30" dirty="0"/>
              <a:t>：</a:t>
            </a:r>
            <a:endParaRPr sz="245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590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0" dirty="0">
                <a:latin typeface="Constantia"/>
                <a:cs typeface="Constantia"/>
              </a:rPr>
              <a:t>DF</a:t>
            </a:r>
            <a:r>
              <a:rPr sz="2400" spc="-15" dirty="0">
                <a:latin typeface="Constantia"/>
                <a:cs typeface="Constantia"/>
              </a:rPr>
              <a:t>P(</a:t>
            </a:r>
            <a:r>
              <a:rPr sz="2400" spc="-50" dirty="0">
                <a:latin typeface="Constantia"/>
                <a:cs typeface="Constantia"/>
              </a:rPr>
              <a:t>D</a:t>
            </a:r>
            <a:r>
              <a:rPr sz="2400" spc="-75" dirty="0">
                <a:latin typeface="Constantia"/>
                <a:cs typeface="Constantia"/>
              </a:rPr>
              <a:t>a</a:t>
            </a:r>
            <a:r>
              <a:rPr sz="2400" spc="-1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-F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45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spc="-15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er-</a:t>
            </a:r>
            <a:r>
              <a:rPr sz="2400" spc="-90" dirty="0">
                <a:latin typeface="Constantia"/>
                <a:cs typeface="Constantia"/>
              </a:rPr>
              <a:t>P</a:t>
            </a:r>
            <a:r>
              <a:rPr sz="2400" spc="-70" dirty="0">
                <a:latin typeface="Constantia"/>
                <a:cs typeface="Constantia"/>
              </a:rPr>
              <a:t>o</a:t>
            </a:r>
            <a:r>
              <a:rPr sz="2400" spc="-80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" dirty="0">
                <a:latin typeface="Constantia"/>
                <a:cs typeface="Constantia"/>
              </a:rPr>
              <a:t>ll)</a:t>
            </a:r>
            <a:r>
              <a:rPr sz="2400" dirty="0"/>
              <a:t>算法</a:t>
            </a:r>
            <a:r>
              <a:rPr sz="2400" spc="-15" dirty="0">
                <a:latin typeface="Constantia"/>
                <a:cs typeface="Constantia"/>
              </a:rPr>
              <a:t>(D</a:t>
            </a:r>
            <a:r>
              <a:rPr sz="2400" dirty="0">
                <a:latin typeface="Constantia"/>
                <a:cs typeface="Constantia"/>
              </a:rPr>
              <a:t>F</a:t>
            </a: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al</a:t>
            </a:r>
            <a:r>
              <a:rPr sz="2400" spc="-75" dirty="0">
                <a:latin typeface="Constantia"/>
                <a:cs typeface="Constantia"/>
              </a:rPr>
              <a:t>g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ri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5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m</a:t>
            </a:r>
            <a:r>
              <a:rPr sz="2400" spc="-10" dirty="0">
                <a:latin typeface="Constantia"/>
                <a:cs typeface="Constantia"/>
              </a:rPr>
              <a:t>)</a:t>
            </a:r>
            <a:endParaRPr sz="2400">
              <a:latin typeface="Constantia"/>
              <a:cs typeface="Constantia"/>
            </a:endParaRPr>
          </a:p>
          <a:p>
            <a:pPr marL="652780" marR="5080" indent="-247015">
              <a:lnSpc>
                <a:spcPct val="100000"/>
              </a:lnSpc>
              <a:spcBef>
                <a:spcPts val="57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Constantia"/>
                <a:cs typeface="Constantia"/>
              </a:rPr>
              <a:t>B</a:t>
            </a:r>
            <a:r>
              <a:rPr sz="2400" spc="-60" dirty="0">
                <a:latin typeface="Constantia"/>
                <a:cs typeface="Constantia"/>
              </a:rPr>
              <a:t>F</a:t>
            </a:r>
            <a:r>
              <a:rPr sz="2400" spc="-15" dirty="0">
                <a:latin typeface="Constantia"/>
                <a:cs typeface="Constantia"/>
              </a:rPr>
              <a:t>GS(</a:t>
            </a:r>
            <a:r>
              <a:rPr sz="2400" dirty="0">
                <a:latin typeface="Constantia"/>
                <a:cs typeface="Constantia"/>
              </a:rPr>
              <a:t>B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spc="-60" dirty="0">
                <a:latin typeface="Constantia"/>
                <a:cs typeface="Constantia"/>
              </a:rPr>
              <a:t>oy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-F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45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spc="-15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er-</a:t>
            </a:r>
            <a:r>
              <a:rPr sz="2400" spc="-20" dirty="0">
                <a:latin typeface="Constantia"/>
                <a:cs typeface="Constantia"/>
              </a:rPr>
              <a:t>Go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spc="-10" dirty="0">
                <a:latin typeface="Constantia"/>
                <a:cs typeface="Constantia"/>
              </a:rPr>
              <a:t>fa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-</a:t>
            </a:r>
            <a:r>
              <a:rPr sz="2400" spc="-15" dirty="0">
                <a:latin typeface="Constantia"/>
                <a:cs typeface="Constantia"/>
              </a:rPr>
              <a:t>Sha</a:t>
            </a:r>
            <a:r>
              <a:rPr sz="2400" spc="-5" dirty="0">
                <a:latin typeface="Constantia"/>
                <a:cs typeface="Constantia"/>
              </a:rPr>
              <a:t>nn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)</a:t>
            </a:r>
            <a:r>
              <a:rPr sz="2400" dirty="0"/>
              <a:t>算法</a:t>
            </a:r>
            <a:r>
              <a:rPr sz="2400" spc="-10" dirty="0">
                <a:latin typeface="Constantia"/>
                <a:cs typeface="Constantia"/>
              </a:rPr>
              <a:t>(</a:t>
            </a:r>
            <a:r>
              <a:rPr sz="2400" dirty="0">
                <a:latin typeface="Constantia"/>
                <a:cs typeface="Constantia"/>
              </a:rPr>
              <a:t>B</a:t>
            </a:r>
            <a:r>
              <a:rPr sz="2400" spc="-60" dirty="0">
                <a:latin typeface="Constantia"/>
                <a:cs typeface="Constantia"/>
              </a:rPr>
              <a:t>F</a:t>
            </a:r>
            <a:r>
              <a:rPr sz="2400" spc="-15" dirty="0">
                <a:latin typeface="Constantia"/>
                <a:cs typeface="Constantia"/>
              </a:rPr>
              <a:t>GS</a:t>
            </a:r>
            <a:r>
              <a:rPr sz="2400" spc="-10" dirty="0">
                <a:latin typeface="Constantia"/>
                <a:cs typeface="Constantia"/>
              </a:rPr>
              <a:t> al</a:t>
            </a:r>
            <a:r>
              <a:rPr sz="2400" spc="-75" dirty="0">
                <a:latin typeface="Constantia"/>
                <a:cs typeface="Constantia"/>
              </a:rPr>
              <a:t>g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ri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5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m</a:t>
            </a:r>
            <a:r>
              <a:rPr sz="2400" spc="-10" dirty="0">
                <a:latin typeface="Constantia"/>
                <a:cs typeface="Constantia"/>
              </a:rPr>
              <a:t>)</a:t>
            </a:r>
            <a:endParaRPr sz="240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Constantia"/>
                <a:cs typeface="Constantia"/>
              </a:rPr>
              <a:t>B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spc="-60" dirty="0">
                <a:latin typeface="Constantia"/>
                <a:cs typeface="Constantia"/>
              </a:rPr>
              <a:t>oy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/>
              <a:t>类算法</a:t>
            </a:r>
            <a:r>
              <a:rPr sz="2400" spc="-10" dirty="0">
                <a:latin typeface="Constantia"/>
                <a:cs typeface="Constantia"/>
              </a:rPr>
              <a:t>(</a:t>
            </a:r>
            <a:r>
              <a:rPr sz="2400" dirty="0">
                <a:latin typeface="Constantia"/>
                <a:cs typeface="Constantia"/>
              </a:rPr>
              <a:t>B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spc="-60" dirty="0">
                <a:latin typeface="Constantia"/>
                <a:cs typeface="Constantia"/>
              </a:rPr>
              <a:t>oy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n'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al</a:t>
            </a:r>
            <a:r>
              <a:rPr sz="2400" spc="-75" dirty="0">
                <a:latin typeface="Constantia"/>
                <a:cs typeface="Constantia"/>
              </a:rPr>
              <a:t>g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ri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5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m</a:t>
            </a:r>
            <a:r>
              <a:rPr sz="2400" spc="-10" dirty="0">
                <a:latin typeface="Constantia"/>
                <a:cs typeface="Constantia"/>
              </a:rPr>
              <a:t>)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49606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在每次迭代中可以选择更新矩</a:t>
            </a:r>
            <a:r>
              <a:rPr sz="2600" spc="-30" dirty="0">
                <a:latin typeface="宋体"/>
                <a:cs typeface="宋体"/>
              </a:rPr>
              <a:t>阵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0632" y="2133600"/>
            <a:ext cx="2054351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99"/>
              </a:lnSpc>
            </a:pPr>
            <a:r>
              <a:rPr sz="4500" dirty="0">
                <a:latin typeface="Calibri"/>
                <a:cs typeface="Calibri"/>
              </a:rPr>
              <a:t>B</a:t>
            </a:r>
            <a:r>
              <a:rPr sz="4500" spc="-40" dirty="0">
                <a:latin typeface="Calibri"/>
                <a:cs typeface="Calibri"/>
              </a:rPr>
              <a:t>F</a:t>
            </a:r>
            <a:r>
              <a:rPr sz="4500" spc="-5" dirty="0">
                <a:latin typeface="Calibri"/>
                <a:cs typeface="Calibri"/>
              </a:rPr>
              <a:t>G</a:t>
            </a:r>
            <a:r>
              <a:rPr sz="4500" dirty="0">
                <a:latin typeface="Calibri"/>
                <a:cs typeface="Calibri"/>
              </a:rPr>
              <a:t>S</a:t>
            </a:r>
            <a:r>
              <a:rPr sz="4500" spc="-5" dirty="0">
                <a:latin typeface="Calibri"/>
                <a:cs typeface="Calibri"/>
              </a:rPr>
              <a:t>(</a:t>
            </a:r>
            <a:r>
              <a:rPr sz="4500" dirty="0">
                <a:latin typeface="Calibri"/>
                <a:cs typeface="Calibri"/>
              </a:rPr>
              <a:t>B</a:t>
            </a:r>
            <a:r>
              <a:rPr sz="4500" spc="-95" dirty="0">
                <a:latin typeface="Calibri"/>
                <a:cs typeface="Calibri"/>
              </a:rPr>
              <a:t>r</a:t>
            </a:r>
            <a:r>
              <a:rPr sz="4500" spc="-30" dirty="0">
                <a:latin typeface="Calibri"/>
                <a:cs typeface="Calibri"/>
              </a:rPr>
              <a:t>o</a:t>
            </a:r>
            <a:r>
              <a:rPr sz="4500" spc="-60" dirty="0">
                <a:latin typeface="Calibri"/>
                <a:cs typeface="Calibri"/>
              </a:rPr>
              <a:t>y</a:t>
            </a:r>
            <a:r>
              <a:rPr sz="4500" spc="-5" dirty="0">
                <a:latin typeface="Calibri"/>
                <a:cs typeface="Calibri"/>
              </a:rPr>
              <a:t>den</a:t>
            </a:r>
            <a:r>
              <a:rPr sz="4500" dirty="0">
                <a:latin typeface="Calibri"/>
                <a:cs typeface="Calibri"/>
              </a:rPr>
              <a:t>-Fl</a:t>
            </a:r>
            <a:r>
              <a:rPr sz="4500" spc="-30" dirty="0">
                <a:latin typeface="Calibri"/>
                <a:cs typeface="Calibri"/>
              </a:rPr>
              <a:t>e</a:t>
            </a:r>
            <a:r>
              <a:rPr sz="4500" spc="-75" dirty="0">
                <a:latin typeface="Calibri"/>
                <a:cs typeface="Calibri"/>
              </a:rPr>
              <a:t>t</a:t>
            </a:r>
            <a:r>
              <a:rPr sz="4500" spc="-20" dirty="0">
                <a:latin typeface="Calibri"/>
                <a:cs typeface="Calibri"/>
              </a:rPr>
              <a:t>c</a:t>
            </a:r>
            <a:r>
              <a:rPr sz="4500" spc="-5" dirty="0">
                <a:latin typeface="Calibri"/>
                <a:cs typeface="Calibri"/>
              </a:rPr>
              <a:t>he</a:t>
            </a:r>
            <a:r>
              <a:rPr sz="4500" spc="-20" dirty="0">
                <a:latin typeface="Calibri"/>
                <a:cs typeface="Calibri"/>
              </a:rPr>
              <a:t>r</a:t>
            </a:r>
            <a:r>
              <a:rPr sz="4500" dirty="0">
                <a:latin typeface="Calibri"/>
                <a:cs typeface="Calibri"/>
              </a:rPr>
              <a:t>-</a:t>
            </a:r>
            <a:r>
              <a:rPr sz="4500" spc="-5" dirty="0">
                <a:latin typeface="Calibri"/>
                <a:cs typeface="Calibri"/>
              </a:rPr>
              <a:t>Go</a:t>
            </a:r>
            <a:r>
              <a:rPr sz="4500" dirty="0">
                <a:latin typeface="Calibri"/>
                <a:cs typeface="Calibri"/>
              </a:rPr>
              <a:t>l</a:t>
            </a:r>
            <a:r>
              <a:rPr sz="4500" spc="-5" dirty="0">
                <a:latin typeface="Calibri"/>
                <a:cs typeface="Calibri"/>
              </a:rPr>
              <a:t>d</a:t>
            </a:r>
            <a:r>
              <a:rPr sz="4500" spc="-95" dirty="0">
                <a:latin typeface="Calibri"/>
                <a:cs typeface="Calibri"/>
              </a:rPr>
              <a:t>f</a:t>
            </a:r>
            <a:r>
              <a:rPr sz="4500" spc="-10" dirty="0">
                <a:latin typeface="Calibri"/>
                <a:cs typeface="Calibri"/>
              </a:rPr>
              <a:t>a</a:t>
            </a:r>
            <a:r>
              <a:rPr sz="4500" spc="-20" dirty="0">
                <a:latin typeface="Calibri"/>
                <a:cs typeface="Calibri"/>
              </a:rPr>
              <a:t>r</a:t>
            </a:r>
            <a:r>
              <a:rPr sz="4500" spc="-5" dirty="0">
                <a:latin typeface="Calibri"/>
                <a:cs typeface="Calibri"/>
              </a:rPr>
              <a:t>b</a:t>
            </a:r>
            <a:r>
              <a:rPr sz="4500" dirty="0">
                <a:latin typeface="Calibri"/>
                <a:cs typeface="Calibri"/>
              </a:rPr>
              <a:t>- S</a:t>
            </a:r>
            <a:r>
              <a:rPr sz="4500" spc="-5" dirty="0">
                <a:latin typeface="Calibri"/>
                <a:cs typeface="Calibri"/>
              </a:rPr>
              <a:t>h</a:t>
            </a:r>
            <a:r>
              <a:rPr sz="4500" spc="-10" dirty="0">
                <a:latin typeface="Calibri"/>
                <a:cs typeface="Calibri"/>
              </a:rPr>
              <a:t>a</a:t>
            </a:r>
            <a:r>
              <a:rPr sz="4500" spc="-5" dirty="0">
                <a:latin typeface="Calibri"/>
                <a:cs typeface="Calibri"/>
              </a:rPr>
              <a:t>nno)</a:t>
            </a:r>
            <a:r>
              <a:rPr sz="4500" spc="-10" dirty="0"/>
              <a:t>算</a:t>
            </a:r>
            <a:r>
              <a:rPr sz="4500" dirty="0"/>
              <a:t>法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8023225" cy="2518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299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可以考虑用</a:t>
            </a:r>
            <a:r>
              <a:rPr sz="2550" spc="20" dirty="0">
                <a:latin typeface="Constantia"/>
                <a:cs typeface="Constantia"/>
              </a:rPr>
              <a:t>G</a:t>
            </a:r>
            <a:r>
              <a:rPr sz="2475" spc="15" baseline="-16835" dirty="0">
                <a:latin typeface="Constantia"/>
                <a:cs typeface="Constantia"/>
              </a:rPr>
              <a:t>k</a:t>
            </a:r>
            <a:r>
              <a:rPr sz="2550" spc="35" dirty="0">
                <a:latin typeface="宋体"/>
                <a:cs typeface="宋体"/>
              </a:rPr>
              <a:t>逼近海赛矩阵的逆矩阵</a:t>
            </a:r>
            <a:r>
              <a:rPr sz="2550" spc="25" dirty="0">
                <a:latin typeface="Constantia"/>
                <a:cs typeface="Constantia"/>
              </a:rPr>
              <a:t>H</a:t>
            </a:r>
            <a:r>
              <a:rPr sz="2475" spc="7" baseline="21885" dirty="0">
                <a:latin typeface="Constantia"/>
                <a:cs typeface="Constantia"/>
              </a:rPr>
              <a:t>-</a:t>
            </a:r>
            <a:r>
              <a:rPr sz="2475" spc="15" baseline="21885" dirty="0">
                <a:latin typeface="Constantia"/>
                <a:cs typeface="Constantia"/>
              </a:rPr>
              <a:t>1</a:t>
            </a:r>
            <a:r>
              <a:rPr sz="2550" spc="35" dirty="0">
                <a:latin typeface="宋体"/>
                <a:cs typeface="宋体"/>
              </a:rPr>
              <a:t>，也可以考</a:t>
            </a:r>
            <a:r>
              <a:rPr sz="2550" spc="25" dirty="0">
                <a:latin typeface="宋体"/>
                <a:cs typeface="宋体"/>
              </a:rPr>
              <a:t>虑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用</a:t>
            </a:r>
            <a:r>
              <a:rPr sz="2600" spc="-15" dirty="0">
                <a:latin typeface="Constantia"/>
                <a:cs typeface="Constantia"/>
              </a:rPr>
              <a:t>B</a:t>
            </a:r>
            <a:r>
              <a:rPr sz="2475" spc="15" baseline="-16835" dirty="0">
                <a:latin typeface="Constantia"/>
                <a:cs typeface="Constantia"/>
              </a:rPr>
              <a:t>k</a:t>
            </a:r>
            <a:r>
              <a:rPr sz="2600" spc="-20" dirty="0">
                <a:latin typeface="宋体"/>
                <a:cs typeface="宋体"/>
              </a:rPr>
              <a:t>逼近海赛矩阵</a:t>
            </a:r>
            <a:r>
              <a:rPr sz="2600" spc="-20" dirty="0">
                <a:latin typeface="Constantia"/>
                <a:cs typeface="Constantia"/>
              </a:rPr>
              <a:t>H</a:t>
            </a:r>
            <a:r>
              <a:rPr sz="2600" spc="-10" dirty="0">
                <a:latin typeface="Constantia"/>
                <a:cs typeface="Constantia"/>
              </a:rPr>
              <a:t>,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宋体"/>
                <a:cs typeface="宋体"/>
              </a:rPr>
              <a:t>这时，相应的拟牛顿条件是</a:t>
            </a:r>
            <a:r>
              <a:rPr sz="2600" spc="-10" dirty="0">
                <a:latin typeface="Constantia"/>
                <a:cs typeface="Constantia"/>
              </a:rPr>
              <a:t>: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300" dirty="0">
              <a:latin typeface="Times New Roman"/>
              <a:cs typeface="Times New Roman"/>
            </a:endParaRPr>
          </a:p>
          <a:p>
            <a:pPr marL="2943860">
              <a:lnSpc>
                <a:spcPts val="1000"/>
              </a:lnSpc>
            </a:pPr>
            <a:endParaRPr sz="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endParaRPr lang="en-US" sz="2450" dirty="0" smtClean="0">
              <a:solidFill>
                <a:srgbClr val="33BC55"/>
              </a:solidFill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550" spc="35" dirty="0" err="1" smtClean="0">
                <a:latin typeface="宋体"/>
                <a:cs typeface="宋体"/>
              </a:rPr>
              <a:t>用同样的方法得到另一迭代公式</a:t>
            </a:r>
            <a:r>
              <a:rPr sz="2550" spc="5" dirty="0" err="1">
                <a:latin typeface="Constantia"/>
                <a:cs typeface="Constantia"/>
              </a:rPr>
              <a:t>.</a:t>
            </a:r>
            <a:r>
              <a:rPr sz="2550" spc="35" dirty="0" err="1">
                <a:latin typeface="宋体"/>
                <a:cs typeface="宋体"/>
              </a:rPr>
              <a:t>首先</a:t>
            </a:r>
            <a:r>
              <a:rPr sz="2550" spc="25" dirty="0" err="1">
                <a:latin typeface="宋体"/>
                <a:cs typeface="宋体"/>
              </a:rPr>
              <a:t>令</a:t>
            </a:r>
            <a:endParaRPr sz="255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650" dirty="0">
              <a:latin typeface="Times New Roman"/>
              <a:cs typeface="Times New Roman"/>
            </a:endParaRPr>
          </a:p>
          <a:p>
            <a:pPr marL="2154555">
              <a:lnSpc>
                <a:spcPts val="1000"/>
              </a:lnSpc>
            </a:pPr>
            <a:endParaRPr sz="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考虑使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475" spc="15" baseline="-16835" dirty="0">
                <a:latin typeface="Constantia"/>
                <a:cs typeface="Constantia"/>
              </a:rPr>
              <a:t>k</a:t>
            </a:r>
            <a:r>
              <a:rPr sz="2600" spc="-20" dirty="0">
                <a:latin typeface="宋体"/>
                <a:cs typeface="宋体"/>
              </a:rPr>
              <a:t>和</a:t>
            </a:r>
            <a:r>
              <a:rPr sz="2600" spc="-20" dirty="0">
                <a:latin typeface="Constantia"/>
                <a:cs typeface="Constantia"/>
              </a:rPr>
              <a:t>Q</a:t>
            </a:r>
            <a:r>
              <a:rPr sz="2475" spc="15" baseline="-16835" dirty="0">
                <a:latin typeface="Constantia"/>
                <a:cs typeface="Constantia"/>
              </a:rPr>
              <a:t>k</a:t>
            </a:r>
            <a:r>
              <a:rPr sz="2600" spc="-20" dirty="0">
                <a:latin typeface="宋体"/>
                <a:cs typeface="宋体"/>
              </a:rPr>
              <a:t>满足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5267378"/>
            <a:ext cx="2816860" cy="84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15" dirty="0">
                <a:latin typeface="Constantia"/>
                <a:cs typeface="Constantia"/>
              </a:rPr>
              <a:t>B</a:t>
            </a:r>
            <a:r>
              <a:rPr sz="2475" spc="15" baseline="-16835" dirty="0">
                <a:latin typeface="Constantia"/>
                <a:cs typeface="Constantia"/>
              </a:rPr>
              <a:t>k</a:t>
            </a:r>
            <a:r>
              <a:rPr sz="2475" spc="7" baseline="-16835" dirty="0">
                <a:latin typeface="Constantia"/>
                <a:cs typeface="Constantia"/>
              </a:rPr>
              <a:t>+</a:t>
            </a:r>
            <a:r>
              <a:rPr sz="2475" spc="15" baseline="-16835" dirty="0">
                <a:latin typeface="Constantia"/>
                <a:cs typeface="Constantia"/>
              </a:rPr>
              <a:t>1</a:t>
            </a:r>
            <a:r>
              <a:rPr sz="2600" spc="-20" dirty="0">
                <a:latin typeface="宋体"/>
                <a:cs typeface="宋体"/>
              </a:rPr>
              <a:t>的迭代公式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6200" y="5241105"/>
            <a:ext cx="62674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80" dirty="0">
                <a:latin typeface="Constantia"/>
                <a:cs typeface="Constantia"/>
              </a:rPr>
              <a:t>B</a:t>
            </a:r>
            <a:r>
              <a:rPr sz="2600" spc="-15" dirty="0">
                <a:latin typeface="Constantia"/>
                <a:cs typeface="Constantia"/>
              </a:rPr>
              <a:t>.30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54389" y="4280759"/>
            <a:ext cx="1383792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89107" y="4239681"/>
            <a:ext cx="2011680" cy="432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6587" y="4967166"/>
            <a:ext cx="4236720" cy="902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6771" y="2408322"/>
            <a:ext cx="1727937" cy="5634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0387" y="3019452"/>
            <a:ext cx="2150550" cy="418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-152400"/>
            <a:ext cx="7886700" cy="1080039"/>
          </a:xfrm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改进的迭代尺度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022" y="1117012"/>
            <a:ext cx="7358380" cy="209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改进的迭代尺度法</a:t>
            </a:r>
            <a:r>
              <a:rPr sz="2550" spc="10" dirty="0">
                <a:latin typeface="Constantia"/>
                <a:cs typeface="Constantia"/>
              </a:rPr>
              <a:t>(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20" dirty="0">
                <a:latin typeface="Constantia"/>
                <a:cs typeface="Constantia"/>
              </a:rPr>
              <a:t>mp</a:t>
            </a:r>
            <a:r>
              <a:rPr sz="2550" spc="-35" dirty="0">
                <a:latin typeface="Constantia"/>
                <a:cs typeface="Constantia"/>
              </a:rPr>
              <a:t>r</a:t>
            </a:r>
            <a:r>
              <a:rPr sz="2550" spc="-25" dirty="0">
                <a:latin typeface="Constantia"/>
                <a:cs typeface="Constantia"/>
              </a:rPr>
              <a:t>o</a:t>
            </a:r>
            <a:r>
              <a:rPr sz="2550" spc="-50" dirty="0">
                <a:latin typeface="Constantia"/>
                <a:cs typeface="Constantia"/>
              </a:rPr>
              <a:t>v</a:t>
            </a:r>
            <a:r>
              <a:rPr sz="2550" spc="10" dirty="0">
                <a:latin typeface="Constantia"/>
                <a:cs typeface="Constantia"/>
              </a:rPr>
              <a:t>ed</a:t>
            </a:r>
            <a:r>
              <a:rPr sz="2550" spc="20" dirty="0">
                <a:latin typeface="Constantia"/>
                <a:cs typeface="Constantia"/>
              </a:rPr>
              <a:t> 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-30" dirty="0">
                <a:latin typeface="Constantia"/>
                <a:cs typeface="Constantia"/>
              </a:rPr>
              <a:t>t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-40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at</a:t>
            </a:r>
            <a:r>
              <a:rPr sz="2550" spc="-25" dirty="0">
                <a:latin typeface="Constantia"/>
                <a:cs typeface="Constantia"/>
              </a:rPr>
              <a:t>i</a:t>
            </a:r>
            <a:r>
              <a:rPr sz="2550" spc="-50" dirty="0">
                <a:latin typeface="Constantia"/>
                <a:cs typeface="Constantia"/>
              </a:rPr>
              <a:t>v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-50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s</a:t>
            </a:r>
            <a:r>
              <a:rPr sz="2550" spc="15" dirty="0">
                <a:latin typeface="Constantia"/>
                <a:cs typeface="Constantia"/>
              </a:rPr>
              <a:t>ca</a:t>
            </a:r>
            <a:r>
              <a:rPr sz="2550" spc="5" dirty="0">
                <a:latin typeface="Constantia"/>
                <a:cs typeface="Constantia"/>
              </a:rPr>
              <a:t>li</a:t>
            </a:r>
            <a:r>
              <a:rPr sz="2550" spc="15" dirty="0">
                <a:latin typeface="Constantia"/>
                <a:cs typeface="Constantia"/>
              </a:rPr>
              <a:t>n</a:t>
            </a:r>
            <a:r>
              <a:rPr sz="2550" spc="-25" dirty="0">
                <a:latin typeface="Constantia"/>
                <a:cs typeface="Constantia"/>
              </a:rPr>
              <a:t>g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IIS</a:t>
            </a:r>
            <a:r>
              <a:rPr sz="2550" spc="5" dirty="0">
                <a:latin typeface="Constantia"/>
                <a:cs typeface="Constantia"/>
              </a:rPr>
              <a:t>)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由最大熵模</a:t>
            </a:r>
            <a:r>
              <a:rPr sz="2600" spc="-30" dirty="0">
                <a:latin typeface="宋体"/>
                <a:cs typeface="宋体"/>
              </a:rPr>
              <a:t>型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050">
              <a:latin typeface="Times New Roman"/>
              <a:cs typeface="Times New Roman"/>
            </a:endParaRPr>
          </a:p>
          <a:p>
            <a:pPr marL="63500">
              <a:lnSpc>
                <a:spcPts val="1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对数似然函</a:t>
            </a:r>
            <a:r>
              <a:rPr sz="2600" spc="-30" dirty="0">
                <a:latin typeface="宋体"/>
                <a:cs typeface="宋体"/>
              </a:rPr>
              <a:t>数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022" y="4149772"/>
            <a:ext cx="3970020" cy="824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求对数似然函数的极大</a:t>
            </a:r>
            <a:r>
              <a:rPr sz="2600" spc="-30" dirty="0">
                <a:latin typeface="宋体"/>
                <a:cs typeface="宋体"/>
              </a:rPr>
              <a:t>值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10" dirty="0">
                <a:latin typeface="Constantia"/>
                <a:cs typeface="Constantia"/>
              </a:rPr>
              <a:t>IIS</a:t>
            </a:r>
            <a:r>
              <a:rPr sz="2600" spc="-20" dirty="0">
                <a:latin typeface="宋体"/>
                <a:cs typeface="宋体"/>
              </a:rPr>
              <a:t>思路：假</a:t>
            </a:r>
            <a:r>
              <a:rPr sz="2600" spc="-30" dirty="0">
                <a:latin typeface="宋体"/>
                <a:cs typeface="宋体"/>
              </a:rPr>
              <a:t>设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9142" y="4584112"/>
            <a:ext cx="3986529" cy="71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8445">
              <a:lnSpc>
                <a:spcPts val="2800"/>
              </a:lnSpc>
            </a:pPr>
            <a:r>
              <a:rPr sz="2600" spc="-20" dirty="0">
                <a:latin typeface="宋体"/>
                <a:cs typeface="宋体"/>
              </a:rPr>
              <a:t>希望找到一个新的参数</a:t>
            </a:r>
            <a:r>
              <a:rPr sz="2600" spc="-30" dirty="0">
                <a:latin typeface="宋体"/>
                <a:cs typeface="宋体"/>
              </a:rPr>
              <a:t>向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使得模型的对数似然函数</a:t>
            </a:r>
            <a:r>
              <a:rPr sz="2550" spc="25" dirty="0">
                <a:latin typeface="宋体"/>
                <a:cs typeface="宋体"/>
              </a:rPr>
              <a:t>值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342" y="4940347"/>
            <a:ext cx="3543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25" dirty="0">
                <a:latin typeface="宋体"/>
                <a:cs typeface="宋体"/>
              </a:rPr>
              <a:t>量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1174" y="4953047"/>
            <a:ext cx="356997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915"/>
              </a:lnSpc>
            </a:pPr>
            <a:r>
              <a:rPr sz="2550" spc="25" dirty="0">
                <a:latin typeface="宋体"/>
                <a:cs typeface="宋体"/>
              </a:rPr>
              <a:t>，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342" y="5297217"/>
            <a:ext cx="7948930" cy="71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10"/>
              </a:lnSpc>
            </a:pPr>
            <a:r>
              <a:rPr sz="2550" spc="35" dirty="0">
                <a:latin typeface="宋体"/>
                <a:cs typeface="宋体"/>
              </a:rPr>
              <a:t>增大，如果有参数向量更新方法，那么就可以重复使</a:t>
            </a:r>
            <a:r>
              <a:rPr sz="2550" spc="25" dirty="0">
                <a:latin typeface="宋体"/>
                <a:cs typeface="宋体"/>
              </a:rPr>
              <a:t>用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这一方法，直至找到对数似然函数的最大值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52800" y="1952510"/>
            <a:ext cx="3709416" cy="71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1402" y="3101967"/>
            <a:ext cx="6190488" cy="704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06646" y="4153909"/>
            <a:ext cx="326136" cy="4450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39389" y="4598918"/>
            <a:ext cx="1990343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1174" y="4970774"/>
            <a:ext cx="3538728" cy="2834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304800"/>
            <a:ext cx="510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改进的迭代尺度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3138235"/>
            <a:ext cx="998219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利</a:t>
            </a:r>
            <a:r>
              <a:rPr sz="2600" spc="-30" dirty="0">
                <a:latin typeface="宋体"/>
                <a:cs typeface="宋体"/>
              </a:rPr>
              <a:t>用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" y="1248929"/>
            <a:ext cx="8138159" cy="64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7376" y="2041409"/>
            <a:ext cx="5724144" cy="768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4288" y="3001530"/>
            <a:ext cx="3316224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8848" y="3601986"/>
            <a:ext cx="7805928" cy="792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7136" y="4610873"/>
            <a:ext cx="8205216" cy="719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19" y="5497842"/>
            <a:ext cx="9070848" cy="7924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改进的迭代尺度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于是</a:t>
            </a:r>
            <a:r>
              <a:rPr spc="-30" dirty="0"/>
              <a:t>有</a:t>
            </a:r>
            <a:endParaRPr sz="2450">
              <a:latin typeface="Wingdings"/>
              <a:cs typeface="Wingdings"/>
            </a:endParaRPr>
          </a:p>
          <a:p>
            <a:pPr marL="287020" marR="5080" indent="-274320">
              <a:lnSpc>
                <a:spcPct val="102099"/>
              </a:lnSpc>
              <a:spcBef>
                <a:spcPts val="60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/>
              <a:t>如果能找到适当的</a:t>
            </a:r>
            <a:r>
              <a:rPr sz="2550" spc="15" dirty="0">
                <a:latin typeface="Arial"/>
                <a:cs typeface="Arial"/>
              </a:rPr>
              <a:t>δ</a:t>
            </a:r>
            <a:r>
              <a:rPr sz="2550" spc="35" dirty="0"/>
              <a:t>使下界</a:t>
            </a:r>
            <a:r>
              <a:rPr sz="2550" spc="15" dirty="0">
                <a:latin typeface="Constantia"/>
                <a:cs typeface="Constantia"/>
              </a:rPr>
              <a:t>A(</a:t>
            </a:r>
            <a:r>
              <a:rPr sz="2550" spc="15" dirty="0">
                <a:latin typeface="Arial"/>
                <a:cs typeface="Arial"/>
              </a:rPr>
              <a:t>δ</a:t>
            </a:r>
            <a:r>
              <a:rPr sz="2550" spc="10" dirty="0">
                <a:latin typeface="Constantia"/>
                <a:cs typeface="Constantia"/>
              </a:rPr>
              <a:t>|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35" dirty="0"/>
              <a:t>提高，那么对数似</a:t>
            </a:r>
            <a:r>
              <a:rPr sz="2550" spc="25" dirty="0"/>
              <a:t>然</a:t>
            </a:r>
            <a:r>
              <a:rPr sz="2550" spc="10" dirty="0"/>
              <a:t> </a:t>
            </a:r>
            <a:r>
              <a:rPr sz="2550" spc="35" dirty="0"/>
              <a:t>函数也会提高</a:t>
            </a:r>
            <a:r>
              <a:rPr sz="2550" spc="25" dirty="0"/>
              <a:t>。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40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Arial"/>
                <a:cs typeface="Arial"/>
              </a:rPr>
              <a:t>δ</a:t>
            </a:r>
            <a:r>
              <a:rPr sz="2550" spc="35" dirty="0"/>
              <a:t>是一个向量，含多个变量，一次只优化一个变量</a:t>
            </a:r>
            <a:r>
              <a:rPr sz="2550" spc="15" dirty="0">
                <a:latin typeface="Arial"/>
                <a:cs typeface="Arial"/>
              </a:rPr>
              <a:t>δ</a:t>
            </a:r>
            <a:r>
              <a:rPr sz="2475" baseline="-16835" dirty="0">
                <a:latin typeface="Constantia"/>
                <a:cs typeface="Constantia"/>
              </a:rPr>
              <a:t>i</a:t>
            </a:r>
            <a:endParaRPr sz="2475" baseline="-16835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引进一个量</a:t>
            </a:r>
            <a:r>
              <a:rPr spc="-10" dirty="0">
                <a:latin typeface="Constantia"/>
                <a:cs typeface="Constantia"/>
              </a:rPr>
              <a:t>f</a:t>
            </a:r>
            <a:r>
              <a:rPr sz="2475" spc="7" baseline="21885" dirty="0">
                <a:latin typeface="Constantia"/>
                <a:cs typeface="Constantia"/>
              </a:rPr>
              <a:t>#</a:t>
            </a:r>
            <a:r>
              <a:rPr sz="2600" spc="-10" dirty="0">
                <a:latin typeface="Constantia"/>
                <a:cs typeface="Constantia"/>
              </a:rPr>
              <a:t>(x,y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10" dirty="0">
                <a:latin typeface="Constantia"/>
                <a:cs typeface="Constantia"/>
              </a:rPr>
              <a:t>,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  <a:p>
            <a:pPr marL="287020" marR="114300" indent="-274320">
              <a:lnSpc>
                <a:spcPct val="100000"/>
              </a:lnSpc>
              <a:spcBef>
                <a:spcPts val="65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10" dirty="0">
                <a:latin typeface="Constantia"/>
                <a:cs typeface="Constantia"/>
              </a:rPr>
              <a:t>f</a:t>
            </a:r>
            <a:r>
              <a:rPr sz="2475" baseline="-1683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(x,y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20" dirty="0"/>
              <a:t>是二值函数</a:t>
            </a:r>
            <a:r>
              <a:rPr sz="2600" spc="-30" dirty="0"/>
              <a:t>，</a:t>
            </a:r>
            <a:r>
              <a:rPr sz="2600" spc="-650" dirty="0"/>
              <a:t> </a:t>
            </a:r>
            <a:r>
              <a:rPr sz="2600" spc="-10" dirty="0">
                <a:latin typeface="Constantia"/>
                <a:cs typeface="Constantia"/>
              </a:rPr>
              <a:t>f</a:t>
            </a:r>
            <a:r>
              <a:rPr sz="2475" spc="7" baseline="21885" dirty="0">
                <a:latin typeface="Constantia"/>
                <a:cs typeface="Constantia"/>
              </a:rPr>
              <a:t>#</a:t>
            </a:r>
            <a:r>
              <a:rPr sz="2600" spc="-10" dirty="0">
                <a:latin typeface="Constantia"/>
                <a:cs typeface="Constantia"/>
              </a:rPr>
              <a:t>(x,y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20" dirty="0"/>
              <a:t>表示所有特征在</a:t>
            </a:r>
            <a:r>
              <a:rPr sz="2600" spc="-10" dirty="0">
                <a:latin typeface="Constantia"/>
                <a:cs typeface="Constantia"/>
              </a:rPr>
              <a:t>(x,y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20" dirty="0"/>
              <a:t>出现</a:t>
            </a:r>
            <a:r>
              <a:rPr sz="2600" spc="-30" dirty="0"/>
              <a:t>的</a:t>
            </a:r>
            <a:r>
              <a:rPr sz="2600" spc="-15" dirty="0"/>
              <a:t> </a:t>
            </a:r>
            <a:r>
              <a:rPr sz="2600" spc="-20" dirty="0"/>
              <a:t>次数</a:t>
            </a:r>
            <a:r>
              <a:rPr sz="2600" spc="-30" dirty="0"/>
              <a:t>。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1497614"/>
            <a:ext cx="3191256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64991" y="3502152"/>
            <a:ext cx="2880360" cy="661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984" y="5300471"/>
            <a:ext cx="8820912" cy="7315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改进的迭代尺度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43002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利用指数函数的凸性，以</a:t>
            </a:r>
            <a:r>
              <a:rPr sz="2600" spc="-30" dirty="0">
                <a:latin typeface="宋体"/>
                <a:cs typeface="宋体"/>
              </a:rPr>
              <a:t>及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971218"/>
            <a:ext cx="325183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根据</a:t>
            </a:r>
            <a:r>
              <a:rPr sz="2600" spc="-45" dirty="0">
                <a:latin typeface="Constantia"/>
                <a:cs typeface="Constantia"/>
              </a:rPr>
              <a:t>J</a:t>
            </a:r>
            <a:r>
              <a:rPr sz="2600" spc="-15" dirty="0">
                <a:latin typeface="Constantia"/>
                <a:cs typeface="Constantia"/>
              </a:rPr>
              <a:t>ensen</a:t>
            </a:r>
            <a:r>
              <a:rPr sz="2600" spc="-20" dirty="0">
                <a:latin typeface="宋体"/>
                <a:cs typeface="宋体"/>
              </a:rPr>
              <a:t>不等式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6351" y="1990344"/>
            <a:ext cx="3688079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39" y="3355847"/>
            <a:ext cx="7461504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791" y="4587240"/>
            <a:ext cx="8650224" cy="640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311" y="5590032"/>
            <a:ext cx="8683752" cy="6614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450" y="1084182"/>
            <a:ext cx="2485658" cy="7177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7503795" cy="352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回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归</a:t>
            </a:r>
            <a:endParaRPr sz="4950">
              <a:latin typeface="微软雅黑"/>
              <a:cs typeface="微软雅黑"/>
            </a:endParaRPr>
          </a:p>
          <a:p>
            <a:pPr marL="31750">
              <a:lnSpc>
                <a:spcPct val="100000"/>
              </a:lnSpc>
              <a:spcBef>
                <a:spcPts val="20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回归：广义线性模型（</a:t>
            </a:r>
            <a:r>
              <a:rPr sz="2550" spc="-50" dirty="0">
                <a:latin typeface="Constantia"/>
                <a:cs typeface="Constantia"/>
              </a:rPr>
              <a:t>g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n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-40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550" spc="5" dirty="0">
                <a:latin typeface="Constantia"/>
                <a:cs typeface="Constantia"/>
              </a:rPr>
              <a:t>li</a:t>
            </a:r>
            <a:r>
              <a:rPr sz="2550" spc="-5" dirty="0">
                <a:latin typeface="Constantia"/>
                <a:cs typeface="Constantia"/>
              </a:rPr>
              <a:t>z</a:t>
            </a:r>
            <a:r>
              <a:rPr sz="2550" spc="10" dirty="0">
                <a:latin typeface="Constantia"/>
                <a:cs typeface="Constantia"/>
              </a:rPr>
              <a:t>ed</a:t>
            </a:r>
            <a:r>
              <a:rPr sz="2550" spc="20" dirty="0">
                <a:latin typeface="Constantia"/>
                <a:cs typeface="Constantia"/>
              </a:rPr>
              <a:t> </a:t>
            </a:r>
            <a:r>
              <a:rPr sz="2550" spc="5" dirty="0">
                <a:latin typeface="Constantia"/>
                <a:cs typeface="Constantia"/>
              </a:rPr>
              <a:t>li</a:t>
            </a:r>
            <a:r>
              <a:rPr sz="2550" spc="15" dirty="0">
                <a:latin typeface="Constantia"/>
                <a:cs typeface="Constantia"/>
              </a:rPr>
              <a:t>n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550" spc="5" dirty="0">
                <a:latin typeface="Constantia"/>
                <a:cs typeface="Constantia"/>
              </a:rPr>
              <a:t>r</a:t>
            </a:r>
            <a:r>
              <a:rPr sz="2550" spc="-75" dirty="0">
                <a:latin typeface="Constantia"/>
                <a:cs typeface="Constantia"/>
              </a:rPr>
              <a:t> </a:t>
            </a:r>
            <a:r>
              <a:rPr sz="2550" spc="20" dirty="0">
                <a:latin typeface="Constantia"/>
                <a:cs typeface="Constantia"/>
              </a:rPr>
              <a:t>mod</a:t>
            </a:r>
            <a:r>
              <a:rPr sz="2550" spc="5" dirty="0">
                <a:latin typeface="Constantia"/>
                <a:cs typeface="Constantia"/>
              </a:rPr>
              <a:t>el</a:t>
            </a:r>
            <a:r>
              <a:rPr sz="2550" spc="25" dirty="0">
                <a:latin typeface="宋体"/>
                <a:cs typeface="宋体"/>
              </a:rPr>
              <a:t>）</a:t>
            </a:r>
            <a:endParaRPr sz="2550">
              <a:latin typeface="宋体"/>
              <a:cs typeface="宋体"/>
            </a:endParaRPr>
          </a:p>
          <a:p>
            <a:pPr marL="31750">
              <a:lnSpc>
                <a:spcPct val="100000"/>
              </a:lnSpc>
              <a:spcBef>
                <a:spcPts val="63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分类：根据</a:t>
            </a:r>
            <a:r>
              <a:rPr sz="2600" spc="-20" dirty="0">
                <a:solidFill>
                  <a:srgbClr val="C00000"/>
                </a:solidFill>
                <a:latin typeface="宋体"/>
                <a:cs typeface="宋体"/>
              </a:rPr>
              <a:t>因变量</a:t>
            </a:r>
            <a:r>
              <a:rPr sz="2600" spc="-20" dirty="0">
                <a:latin typeface="宋体"/>
                <a:cs typeface="宋体"/>
              </a:rPr>
              <a:t>的不</a:t>
            </a:r>
            <a:r>
              <a:rPr sz="2600" spc="-30" dirty="0">
                <a:latin typeface="宋体"/>
                <a:cs typeface="宋体"/>
              </a:rPr>
              <a:t>同</a:t>
            </a:r>
            <a:endParaRPr sz="2600">
              <a:latin typeface="宋体"/>
              <a:cs typeface="宋体"/>
            </a:endParaRPr>
          </a:p>
          <a:p>
            <a:pPr marL="424815">
              <a:lnSpc>
                <a:spcPct val="100000"/>
              </a:lnSpc>
              <a:spcBef>
                <a:spcPts val="58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连续：多重线性回归</a:t>
            </a:r>
            <a:endParaRPr sz="2400">
              <a:latin typeface="宋体"/>
              <a:cs typeface="宋体"/>
            </a:endParaRPr>
          </a:p>
          <a:p>
            <a:pPr marL="424815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solidFill>
                  <a:srgbClr val="FF0000"/>
                </a:solidFill>
                <a:latin typeface="宋体"/>
                <a:cs typeface="宋体"/>
              </a:rPr>
              <a:t>二项分布：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回归</a:t>
            </a:r>
            <a:endParaRPr sz="2400">
              <a:latin typeface="宋体"/>
              <a:cs typeface="宋体"/>
            </a:endParaRPr>
          </a:p>
          <a:p>
            <a:pPr marL="424815">
              <a:lnSpc>
                <a:spcPct val="100000"/>
              </a:lnSpc>
              <a:spcBef>
                <a:spcPts val="57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10" dirty="0">
                <a:latin typeface="Constantia"/>
                <a:cs typeface="Constantia"/>
              </a:rPr>
              <a:t>ss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宋体"/>
                <a:cs typeface="宋体"/>
              </a:rPr>
              <a:t>分布：</a:t>
            </a: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10" dirty="0">
                <a:latin typeface="Constantia"/>
                <a:cs typeface="Constantia"/>
              </a:rPr>
              <a:t>ss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宋体"/>
                <a:cs typeface="宋体"/>
              </a:rPr>
              <a:t>回归</a:t>
            </a:r>
            <a:endParaRPr sz="2400">
              <a:latin typeface="宋体"/>
              <a:cs typeface="宋体"/>
            </a:endParaRPr>
          </a:p>
          <a:p>
            <a:pPr marL="424815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负二项分布：负二项回归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改进的迭代尺度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16586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于是得</a:t>
            </a:r>
            <a:r>
              <a:rPr sz="2600" spc="-30" dirty="0">
                <a:latin typeface="宋体"/>
                <a:cs typeface="宋体"/>
              </a:rPr>
              <a:t>到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524841"/>
            <a:ext cx="339090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6477" y="2496238"/>
            <a:ext cx="5637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是对数似然函数改变量的一个新的下</a:t>
            </a:r>
            <a:r>
              <a:rPr sz="2600" spc="-30" dirty="0">
                <a:latin typeface="宋体"/>
                <a:cs typeface="宋体"/>
              </a:rPr>
              <a:t>界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272" y="2973758"/>
            <a:ext cx="3487420" cy="327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对</a:t>
            </a:r>
            <a:r>
              <a:rPr sz="2550" spc="15" dirty="0">
                <a:latin typeface="Arial"/>
                <a:cs typeface="Arial"/>
              </a:rPr>
              <a:t>δ</a:t>
            </a:r>
            <a:r>
              <a:rPr sz="2475" baseline="-16835" dirty="0">
                <a:latin typeface="Constantia"/>
                <a:cs typeface="Constantia"/>
              </a:rPr>
              <a:t>i</a:t>
            </a:r>
            <a:r>
              <a:rPr sz="2475" spc="22" baseline="-16835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求偏导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令偏导数为</a:t>
            </a:r>
            <a:r>
              <a:rPr sz="2600" spc="-10" dirty="0">
                <a:latin typeface="Constantia"/>
                <a:cs typeface="Constantia"/>
              </a:rPr>
              <a:t>0</a:t>
            </a:r>
            <a:r>
              <a:rPr sz="2600" spc="-20" dirty="0">
                <a:latin typeface="宋体"/>
                <a:cs typeface="宋体"/>
              </a:rPr>
              <a:t>，得到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依次对</a:t>
            </a:r>
            <a:r>
              <a:rPr sz="2600" spc="-10" dirty="0">
                <a:latin typeface="Arial"/>
                <a:cs typeface="Arial"/>
              </a:rPr>
              <a:t>δ</a:t>
            </a:r>
            <a:r>
              <a:rPr sz="2475" baseline="-16835" dirty="0">
                <a:latin typeface="Constantia"/>
                <a:cs typeface="Constantia"/>
              </a:rPr>
              <a:t>i</a:t>
            </a:r>
            <a:r>
              <a:rPr sz="2475" spc="22" baseline="-1683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宋体"/>
                <a:cs typeface="宋体"/>
              </a:rPr>
              <a:t>解方程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40864" y="1880616"/>
            <a:ext cx="3383279" cy="371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2311" y="2499360"/>
            <a:ext cx="1008888" cy="371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088" y="3429000"/>
            <a:ext cx="8653272" cy="792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6255" y="4770120"/>
            <a:ext cx="6348984" cy="746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改进的迭代尺度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63" y="1594030"/>
            <a:ext cx="5188585" cy="135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算</a:t>
            </a:r>
            <a:r>
              <a:rPr sz="2600" spc="-30" dirty="0">
                <a:latin typeface="宋体"/>
                <a:cs typeface="宋体"/>
              </a:rPr>
              <a:t>法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输入：特征函数</a:t>
            </a:r>
            <a:r>
              <a:rPr sz="2600" spc="-10" dirty="0">
                <a:latin typeface="Constantia"/>
                <a:cs typeface="Constantia"/>
              </a:rPr>
              <a:t>f</a:t>
            </a:r>
            <a:r>
              <a:rPr sz="2600" spc="-5" dirty="0">
                <a:latin typeface="Constantia"/>
                <a:cs typeface="Constantia"/>
              </a:rPr>
              <a:t>1</a:t>
            </a:r>
            <a:r>
              <a:rPr sz="2600" spc="-10" dirty="0">
                <a:latin typeface="Constantia"/>
                <a:cs typeface="Constantia"/>
              </a:rPr>
              <a:t>,f</a:t>
            </a:r>
            <a:r>
              <a:rPr sz="2600" spc="-15" dirty="0">
                <a:latin typeface="Constantia"/>
                <a:cs typeface="Constantia"/>
              </a:rPr>
              <a:t>2…</a:t>
            </a:r>
            <a:r>
              <a:rPr sz="2600" spc="-10" dirty="0">
                <a:latin typeface="Constantia"/>
                <a:cs typeface="Constantia"/>
              </a:rPr>
              <a:t>f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;</a:t>
            </a:r>
            <a:r>
              <a:rPr sz="2600" spc="-20" dirty="0">
                <a:latin typeface="宋体"/>
                <a:cs typeface="宋体"/>
              </a:rPr>
              <a:t>经验分</a:t>
            </a:r>
            <a:r>
              <a:rPr sz="2600" spc="-30" dirty="0">
                <a:latin typeface="宋体"/>
                <a:cs typeface="宋体"/>
              </a:rPr>
              <a:t>布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输出：最优参数</a:t>
            </a:r>
            <a:r>
              <a:rPr sz="2600" spc="-10" dirty="0">
                <a:latin typeface="Constantia"/>
                <a:cs typeface="Constantia"/>
              </a:rPr>
              <a:t>w</a:t>
            </a:r>
            <a:r>
              <a:rPr sz="2475" baseline="-16835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*</a:t>
            </a:r>
            <a:r>
              <a:rPr sz="2600" spc="-20" dirty="0">
                <a:latin typeface="宋体"/>
                <a:cs typeface="宋体"/>
              </a:rPr>
              <a:t>；最优模型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475" spc="22" baseline="-16835" dirty="0">
                <a:latin typeface="Constantia"/>
                <a:cs typeface="Constantia"/>
              </a:rPr>
              <a:t>w</a:t>
            </a:r>
            <a:r>
              <a:rPr sz="2475" spc="7" baseline="-16835" dirty="0">
                <a:latin typeface="Constantia"/>
                <a:cs typeface="Constantia"/>
              </a:rPr>
              <a:t>*</a:t>
            </a:r>
            <a:endParaRPr sz="2475" baseline="-16835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0413" y="2055675"/>
            <a:ext cx="76898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0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宋体"/>
                <a:cs typeface="宋体"/>
              </a:rPr>
              <a:t>模</a:t>
            </a:r>
            <a:r>
              <a:rPr sz="2600" spc="-30" dirty="0">
                <a:latin typeface="宋体"/>
                <a:cs typeface="宋体"/>
              </a:rPr>
              <a:t>型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07735" y="1917192"/>
            <a:ext cx="1078991" cy="441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52359" y="1981200"/>
            <a:ext cx="1008888" cy="420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312" y="2926079"/>
            <a:ext cx="5852160" cy="137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9096" y="4395215"/>
            <a:ext cx="6220967" cy="6888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40864" y="5013959"/>
            <a:ext cx="2590800" cy="719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5904" y="5282184"/>
            <a:ext cx="1295400" cy="271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2751" y="5779008"/>
            <a:ext cx="5760720" cy="8900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97296" y="5733288"/>
            <a:ext cx="798830" cy="460375"/>
          </a:xfrm>
          <a:prstGeom prst="rect">
            <a:avLst/>
          </a:prstGeom>
          <a:solidFill>
            <a:srgbClr val="91FFFF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关键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01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改进的迭代尺度</a:t>
            </a:r>
            <a:r>
              <a:rPr dirty="0"/>
              <a:t>法</a:t>
            </a:r>
          </a:p>
        </p:txBody>
      </p:sp>
      <p:sp>
        <p:nvSpPr>
          <p:cNvPr id="3" name="object 3"/>
          <p:cNvSpPr/>
          <p:nvPr/>
        </p:nvSpPr>
        <p:spPr>
          <a:xfrm>
            <a:off x="612648" y="1700783"/>
            <a:ext cx="3313176" cy="521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1304" y="2420111"/>
            <a:ext cx="2435351" cy="841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9079" y="1700783"/>
            <a:ext cx="408431" cy="438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2648" y="3355847"/>
            <a:ext cx="3313176" cy="4450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8888" y="3928871"/>
            <a:ext cx="7284719" cy="7985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28159" y="3331464"/>
            <a:ext cx="1179576" cy="4724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57272" y="5276088"/>
            <a:ext cx="2901696" cy="9631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30295" y="4803647"/>
            <a:ext cx="1338071" cy="4358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拟牛顿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23190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最大熵模型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971853"/>
            <a:ext cx="19888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目标函数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72" y="4396793"/>
            <a:ext cx="13284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梯度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33344" y="1414272"/>
            <a:ext cx="3889248" cy="1615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240" y="3572255"/>
            <a:ext cx="8409432" cy="719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94560" y="4507991"/>
            <a:ext cx="4465320" cy="960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8824" y="5641847"/>
            <a:ext cx="7138416" cy="8686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2549" y="3237325"/>
            <a:ext cx="2826385" cy="870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40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FF0000"/>
                </a:solidFill>
                <a:latin typeface="Constantia"/>
                <a:cs typeface="Constantia"/>
              </a:rPr>
              <a:t>Q</a:t>
            </a:r>
            <a:r>
              <a:rPr sz="6000" spc="-45" dirty="0">
                <a:solidFill>
                  <a:srgbClr val="FF0000"/>
                </a:solidFill>
                <a:latin typeface="Constantia"/>
                <a:cs typeface="Constantia"/>
              </a:rPr>
              <a:t>&amp;</a:t>
            </a:r>
            <a:r>
              <a:rPr sz="60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6000" dirty="0">
                <a:solidFill>
                  <a:srgbClr val="FF0000"/>
                </a:solidFill>
                <a:latin typeface="宋体"/>
                <a:cs typeface="宋体"/>
              </a:rPr>
              <a:t>？</a:t>
            </a:r>
            <a:endParaRPr sz="6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-76200"/>
            <a:ext cx="7886700" cy="1080039"/>
          </a:xfrm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逻辑斯蒂分</a:t>
            </a:r>
            <a:r>
              <a:rPr dirty="0"/>
              <a:t>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254835"/>
            <a:ext cx="8092440" cy="3318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45" dirty="0">
                <a:latin typeface="Constantia"/>
                <a:cs typeface="Constantia"/>
              </a:rPr>
              <a:t>L</a:t>
            </a:r>
            <a:r>
              <a:rPr sz="2550" spc="15" dirty="0">
                <a:latin typeface="Constantia"/>
                <a:cs typeface="Constantia"/>
              </a:rPr>
              <a:t>og</a:t>
            </a:r>
            <a:r>
              <a:rPr sz="2550" spc="5" dirty="0">
                <a:latin typeface="Constantia"/>
                <a:cs typeface="Constantia"/>
              </a:rPr>
              <a:t>is</a:t>
            </a:r>
            <a:r>
              <a:rPr sz="2550" spc="10" dirty="0">
                <a:latin typeface="Constantia"/>
                <a:cs typeface="Constantia"/>
              </a:rPr>
              <a:t>t</a:t>
            </a:r>
            <a:r>
              <a:rPr sz="2550" spc="5" dirty="0">
                <a:latin typeface="Constantia"/>
                <a:cs typeface="Constantia"/>
              </a:rPr>
              <a:t>ic</a:t>
            </a:r>
            <a:r>
              <a:rPr sz="2550" spc="-110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d</a:t>
            </a:r>
            <a:r>
              <a:rPr sz="2550" spc="5" dirty="0">
                <a:latin typeface="Constantia"/>
                <a:cs typeface="Constantia"/>
              </a:rPr>
              <a:t>is</a:t>
            </a:r>
            <a:r>
              <a:rPr sz="2550" spc="10" dirty="0">
                <a:latin typeface="Constantia"/>
                <a:cs typeface="Constantia"/>
              </a:rPr>
              <a:t>t</a:t>
            </a:r>
            <a:r>
              <a:rPr sz="2550" spc="5" dirty="0">
                <a:latin typeface="Constantia"/>
                <a:cs typeface="Constantia"/>
              </a:rPr>
              <a:t>ri</a:t>
            </a:r>
            <a:r>
              <a:rPr sz="2550" spc="15" dirty="0">
                <a:latin typeface="Constantia"/>
                <a:cs typeface="Constantia"/>
              </a:rPr>
              <a:t>but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10" dirty="0">
                <a:latin typeface="Constantia"/>
                <a:cs typeface="Constantia"/>
              </a:rPr>
              <a:t>n</a:t>
            </a:r>
            <a:endParaRPr sz="255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设</a:t>
            </a:r>
            <a:r>
              <a:rPr sz="2550" spc="20" dirty="0">
                <a:latin typeface="Constantia"/>
                <a:cs typeface="Constantia"/>
              </a:rPr>
              <a:t>X</a:t>
            </a:r>
            <a:r>
              <a:rPr sz="2550" spc="35" dirty="0">
                <a:latin typeface="宋体"/>
                <a:cs typeface="宋体"/>
              </a:rPr>
              <a:t>是连续随机变量，</a:t>
            </a:r>
            <a:r>
              <a:rPr sz="2550" spc="20" dirty="0">
                <a:latin typeface="Constantia"/>
                <a:cs typeface="Constantia"/>
              </a:rPr>
              <a:t>X</a:t>
            </a:r>
            <a:r>
              <a:rPr sz="2550" spc="35" dirty="0">
                <a:latin typeface="宋体"/>
                <a:cs typeface="宋体"/>
              </a:rPr>
              <a:t>服从</a:t>
            </a:r>
            <a:r>
              <a:rPr sz="2550" spc="45" dirty="0">
                <a:latin typeface="Constantia"/>
                <a:cs typeface="Constantia"/>
              </a:rPr>
              <a:t>L</a:t>
            </a:r>
            <a:r>
              <a:rPr sz="2550" spc="15" dirty="0">
                <a:latin typeface="Constantia"/>
                <a:cs typeface="Constantia"/>
              </a:rPr>
              <a:t>og</a:t>
            </a:r>
            <a:r>
              <a:rPr sz="2550" spc="5" dirty="0">
                <a:latin typeface="Constantia"/>
                <a:cs typeface="Constantia"/>
              </a:rPr>
              <a:t>is</a:t>
            </a:r>
            <a:r>
              <a:rPr sz="2550" spc="10" dirty="0">
                <a:latin typeface="Constantia"/>
                <a:cs typeface="Constantia"/>
              </a:rPr>
              <a:t>t</a:t>
            </a:r>
            <a:r>
              <a:rPr sz="2550" spc="5" dirty="0">
                <a:latin typeface="Constantia"/>
                <a:cs typeface="Constantia"/>
              </a:rPr>
              <a:t>ic</a:t>
            </a:r>
            <a:r>
              <a:rPr sz="2550" spc="-110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d</a:t>
            </a:r>
            <a:r>
              <a:rPr sz="2550" spc="5" dirty="0">
                <a:latin typeface="Constantia"/>
                <a:cs typeface="Constantia"/>
              </a:rPr>
              <a:t>is</a:t>
            </a:r>
            <a:r>
              <a:rPr sz="2550" spc="10" dirty="0">
                <a:latin typeface="Constantia"/>
                <a:cs typeface="Constantia"/>
              </a:rPr>
              <a:t>t</a:t>
            </a:r>
            <a:r>
              <a:rPr sz="2550" spc="5" dirty="0">
                <a:latin typeface="Constantia"/>
                <a:cs typeface="Constantia"/>
              </a:rPr>
              <a:t>ri</a:t>
            </a:r>
            <a:r>
              <a:rPr sz="2550" spc="15" dirty="0">
                <a:latin typeface="Constantia"/>
                <a:cs typeface="Constantia"/>
              </a:rPr>
              <a:t>but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on</a:t>
            </a:r>
            <a:r>
              <a:rPr sz="2550" spc="25" dirty="0">
                <a:latin typeface="宋体"/>
                <a:cs typeface="宋体"/>
              </a:rPr>
              <a:t>，</a:t>
            </a:r>
            <a:endParaRPr sz="255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分布函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密度函</a:t>
            </a:r>
            <a:r>
              <a:rPr sz="2600" spc="-30" dirty="0">
                <a:latin typeface="宋体"/>
                <a:cs typeface="宋体"/>
              </a:rPr>
              <a:t>数</a:t>
            </a:r>
            <a:endParaRPr sz="26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40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宋体"/>
                <a:cs typeface="宋体"/>
              </a:rPr>
              <a:t>μ为位置参数，</a:t>
            </a:r>
            <a:r>
              <a:rPr sz="2600" spc="-10">
                <a:latin typeface="Arial"/>
                <a:cs typeface="Arial"/>
              </a:rPr>
              <a:t>γ</a:t>
            </a:r>
            <a:r>
              <a:rPr sz="2600" spc="-20" smtClean="0">
                <a:latin typeface="宋体"/>
                <a:cs typeface="宋体"/>
              </a:rPr>
              <a:t>大于</a:t>
            </a:r>
            <a:r>
              <a:rPr lang="en-US" sz="2600" spc="-10" smtClean="0">
                <a:latin typeface="Constantia"/>
                <a:cs typeface="Constantia"/>
              </a:rPr>
              <a:t>0</a:t>
            </a:r>
            <a:r>
              <a:rPr sz="2600" spc="-20" smtClean="0">
                <a:latin typeface="宋体"/>
                <a:cs typeface="宋体"/>
              </a:rPr>
              <a:t>为形状参数</a:t>
            </a:r>
            <a:r>
              <a:rPr sz="2600" spc="-20" dirty="0">
                <a:latin typeface="宋体"/>
                <a:cs typeface="宋体"/>
              </a:rPr>
              <a:t>，</a:t>
            </a:r>
            <a:r>
              <a:rPr sz="2600" spc="-5" dirty="0">
                <a:latin typeface="Constantia"/>
                <a:cs typeface="Constantia"/>
              </a:rPr>
              <a:t>(</a:t>
            </a:r>
            <a:r>
              <a:rPr sz="2600" spc="-20" dirty="0">
                <a:latin typeface="宋体"/>
                <a:cs typeface="宋体"/>
              </a:rPr>
              <a:t>μ</a:t>
            </a:r>
            <a:r>
              <a:rPr sz="2600" spc="-10" dirty="0">
                <a:latin typeface="Constantia"/>
                <a:cs typeface="Constantia"/>
              </a:rPr>
              <a:t>,</a:t>
            </a:r>
            <a:r>
              <a:rPr sz="2600" spc="-5" dirty="0">
                <a:latin typeface="Constantia"/>
                <a:cs typeface="Constantia"/>
              </a:rPr>
              <a:t>1</a:t>
            </a:r>
            <a:r>
              <a:rPr sz="2600" spc="-15" dirty="0">
                <a:latin typeface="Constantia"/>
                <a:cs typeface="Constantia"/>
              </a:rPr>
              <a:t>/</a:t>
            </a:r>
            <a:r>
              <a:rPr sz="2600" spc="-10" dirty="0">
                <a:latin typeface="Constantia"/>
                <a:cs typeface="Constantia"/>
              </a:rPr>
              <a:t>2)</a:t>
            </a:r>
            <a:r>
              <a:rPr sz="2600" spc="-20" dirty="0">
                <a:latin typeface="宋体"/>
                <a:cs typeface="宋体"/>
              </a:rPr>
              <a:t>中心对</a:t>
            </a:r>
            <a:r>
              <a:rPr sz="2600" spc="-30" dirty="0">
                <a:latin typeface="宋体"/>
                <a:cs typeface="宋体"/>
              </a:rPr>
              <a:t>称</a:t>
            </a:r>
            <a:endParaRPr sz="260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462" y="2176827"/>
            <a:ext cx="4055745" cy="886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9462" y="3126787"/>
            <a:ext cx="4001135" cy="905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352" y="5059165"/>
            <a:ext cx="3166872" cy="603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3008" y="4745221"/>
            <a:ext cx="4666488" cy="1551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7711" y="2334254"/>
            <a:ext cx="3837432" cy="728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7711" y="3239509"/>
            <a:ext cx="3782567" cy="7924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72" y="856477"/>
            <a:ext cx="184213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10" dirty="0">
                <a:latin typeface="Constantia"/>
                <a:cs typeface="Constantia"/>
              </a:rPr>
              <a:t>Si</a:t>
            </a:r>
            <a:r>
              <a:rPr sz="2600" spc="-15" dirty="0">
                <a:latin typeface="Constantia"/>
                <a:cs typeface="Constantia"/>
              </a:rPr>
              <a:t>gmo</a:t>
            </a:r>
            <a:r>
              <a:rPr sz="2600" spc="-10" dirty="0">
                <a:latin typeface="Constantia"/>
                <a:cs typeface="Constantia"/>
              </a:rPr>
              <a:t>id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3706357"/>
            <a:ext cx="363855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双曲正切函数（</a:t>
            </a:r>
            <a:r>
              <a:rPr sz="2600" spc="-10" dirty="0">
                <a:latin typeface="Constantia"/>
                <a:cs typeface="Constantia"/>
              </a:rPr>
              <a:t>tanh</a:t>
            </a:r>
            <a:r>
              <a:rPr sz="2600" spc="-30" dirty="0">
                <a:latin typeface="宋体"/>
                <a:cs typeface="宋体"/>
              </a:rPr>
              <a:t>）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0391" y="4361687"/>
            <a:ext cx="3038856" cy="676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685800"/>
            <a:ext cx="3666743" cy="5544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5280" y="4882895"/>
            <a:ext cx="829055" cy="390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25383" y="2014728"/>
            <a:ext cx="6096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8303" y="1551432"/>
            <a:ext cx="2215896" cy="5821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0016" y="2557272"/>
            <a:ext cx="2590800" cy="286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7175" y="5300472"/>
            <a:ext cx="2093976" cy="2865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7567" y="2069592"/>
            <a:ext cx="4142231" cy="2045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9160" y="5282184"/>
            <a:ext cx="5120640" cy="451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304" y="4849438"/>
            <a:ext cx="23831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nstantia"/>
                <a:cs typeface="Constantia"/>
              </a:rPr>
              <a:t>Sigm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id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unct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spc="-10" dirty="0">
                <a:latin typeface="Constantia"/>
                <a:cs typeface="Constantia"/>
              </a:rPr>
              <a:t>: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27064" y="5218176"/>
            <a:ext cx="2304288" cy="606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4792" y="286511"/>
            <a:ext cx="5955791" cy="4468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74481" y="5916784"/>
            <a:ext cx="343598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" dirty="0">
                <a:latin typeface="Constantia"/>
                <a:cs typeface="Constantia"/>
              </a:rPr>
              <a:t>f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15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m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spc="-10" dirty="0">
                <a:latin typeface="Constantia"/>
                <a:cs typeface="Constantia"/>
              </a:rPr>
              <a:t>(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nX</a:t>
            </a:r>
            <a:r>
              <a:rPr sz="2400" spc="-10" dirty="0">
                <a:latin typeface="Constantia"/>
                <a:cs typeface="Constantia"/>
              </a:rPr>
              <a:t>):</a:t>
            </a:r>
            <a:endParaRPr sz="2400">
              <a:latin typeface="Constantia"/>
              <a:cs typeface="Constantia"/>
            </a:endParaRPr>
          </a:p>
          <a:p>
            <a:pPr marL="311785">
              <a:lnSpc>
                <a:spcPct val="100000"/>
              </a:lnSpc>
            </a:pP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tu</a:t>
            </a:r>
            <a:r>
              <a:rPr sz="2400" dirty="0">
                <a:latin typeface="Constantia"/>
                <a:cs typeface="Constantia"/>
              </a:rPr>
              <a:t>rn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1.0/(1+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25" dirty="0">
                <a:latin typeface="Constantia"/>
                <a:cs typeface="Constantia"/>
              </a:rPr>
              <a:t>x</a:t>
            </a:r>
            <a:r>
              <a:rPr sz="2400" spc="-15" dirty="0">
                <a:latin typeface="Constantia"/>
                <a:cs typeface="Constantia"/>
              </a:rPr>
              <a:t>p(</a:t>
            </a:r>
            <a:r>
              <a:rPr sz="2400" dirty="0">
                <a:latin typeface="Constantia"/>
                <a:cs typeface="Constantia"/>
              </a:rPr>
              <a:t>-i</a:t>
            </a:r>
            <a:r>
              <a:rPr sz="2400" spc="-5" dirty="0">
                <a:latin typeface="Constantia"/>
                <a:cs typeface="Constantia"/>
              </a:rPr>
              <a:t>nX</a:t>
            </a:r>
            <a:r>
              <a:rPr sz="2400" spc="-10" dirty="0">
                <a:latin typeface="Constantia"/>
                <a:cs typeface="Constantia"/>
              </a:rPr>
              <a:t>))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-76200"/>
            <a:ext cx="7886700" cy="1080039"/>
          </a:xfrm>
          <a:prstGeom prst="rect">
            <a:avLst/>
          </a:prstGeom>
        </p:spPr>
        <p:txBody>
          <a:bodyPr vert="horz" wrap="square" lIns="0" tIns="5628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二项逻辑斯蒂回</a:t>
            </a:r>
            <a:r>
              <a:rPr dirty="0"/>
              <a:t>归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137159"/>
            <a:ext cx="7886700" cy="47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20" dirty="0">
                <a:latin typeface="Constantia"/>
                <a:cs typeface="Constantia"/>
              </a:rPr>
              <a:t>B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20" dirty="0">
                <a:latin typeface="Constantia"/>
                <a:cs typeface="Constantia"/>
              </a:rPr>
              <a:t>nom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550" spc="5" dirty="0">
                <a:latin typeface="Constantia"/>
                <a:cs typeface="Constantia"/>
              </a:rPr>
              <a:t>l</a:t>
            </a:r>
            <a:r>
              <a:rPr sz="2550" spc="15" dirty="0">
                <a:latin typeface="Constantia"/>
                <a:cs typeface="Constantia"/>
              </a:rPr>
              <a:t> </a:t>
            </a:r>
            <a:r>
              <a:rPr sz="2550" spc="5" dirty="0">
                <a:latin typeface="Constantia"/>
                <a:cs typeface="Constantia"/>
              </a:rPr>
              <a:t>l</a:t>
            </a:r>
            <a:r>
              <a:rPr sz="2550" spc="15" dirty="0">
                <a:latin typeface="Constantia"/>
                <a:cs typeface="Constantia"/>
              </a:rPr>
              <a:t>og</a:t>
            </a:r>
            <a:r>
              <a:rPr sz="2550" spc="5" dirty="0">
                <a:latin typeface="Constantia"/>
                <a:cs typeface="Constantia"/>
              </a:rPr>
              <a:t>is</a:t>
            </a:r>
            <a:r>
              <a:rPr sz="2550" spc="10" dirty="0">
                <a:latin typeface="Constantia"/>
                <a:cs typeface="Constantia"/>
              </a:rPr>
              <a:t>t</a:t>
            </a:r>
            <a:r>
              <a:rPr sz="2550" spc="5" dirty="0">
                <a:latin typeface="Constantia"/>
                <a:cs typeface="Constantia"/>
              </a:rPr>
              <a:t>ic</a:t>
            </a:r>
            <a:r>
              <a:rPr sz="2550" spc="-85" dirty="0">
                <a:latin typeface="Constantia"/>
                <a:cs typeface="Constantia"/>
              </a:rPr>
              <a:t> </a:t>
            </a:r>
            <a:r>
              <a:rPr sz="2550" spc="-35" dirty="0">
                <a:latin typeface="Constantia"/>
                <a:cs typeface="Constantia"/>
              </a:rPr>
              <a:t>r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g</a:t>
            </a:r>
            <a:r>
              <a:rPr sz="2550" spc="-35" dirty="0">
                <a:latin typeface="Constantia"/>
                <a:cs typeface="Constantia"/>
              </a:rPr>
              <a:t>r</a:t>
            </a:r>
            <a:r>
              <a:rPr sz="2550" spc="10" dirty="0">
                <a:latin typeface="Constantia"/>
                <a:cs typeface="Constantia"/>
              </a:rPr>
              <a:t>essi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10" dirty="0">
                <a:latin typeface="Constantia"/>
                <a:cs typeface="Constantia"/>
              </a:rPr>
              <a:t>n</a:t>
            </a:r>
            <a:r>
              <a:rPr sz="2550" spc="-20" dirty="0">
                <a:latin typeface="Constantia"/>
                <a:cs typeface="Constantia"/>
              </a:rPr>
              <a:t> </a:t>
            </a:r>
            <a:r>
              <a:rPr sz="2550" spc="20" dirty="0">
                <a:latin typeface="Constantia"/>
                <a:cs typeface="Constantia"/>
              </a:rPr>
              <a:t>mod</a:t>
            </a:r>
            <a:r>
              <a:rPr sz="2550" spc="5" dirty="0">
                <a:latin typeface="Constantia"/>
                <a:cs typeface="Constantia"/>
              </a:rPr>
              <a:t>el</a:t>
            </a:r>
            <a:endParaRPr sz="255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600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/>
              <a:t>由条件概率</a:t>
            </a:r>
            <a:r>
              <a:rPr sz="2400" spc="-15" dirty="0">
                <a:latin typeface="Constantia"/>
                <a:cs typeface="Constantia"/>
              </a:rPr>
              <a:t>P(Y</a:t>
            </a:r>
            <a:r>
              <a:rPr sz="2400" spc="-10" dirty="0">
                <a:latin typeface="Constantia"/>
                <a:cs typeface="Constantia"/>
              </a:rPr>
              <a:t>|</a:t>
            </a:r>
            <a:r>
              <a:rPr sz="2400" spc="-5" dirty="0">
                <a:latin typeface="Constantia"/>
                <a:cs typeface="Constantia"/>
              </a:rPr>
              <a:t>X</a:t>
            </a:r>
            <a:r>
              <a:rPr sz="2400" spc="-10" dirty="0">
                <a:latin typeface="Constantia"/>
                <a:cs typeface="Constantia"/>
              </a:rPr>
              <a:t>)</a:t>
            </a:r>
            <a:r>
              <a:rPr sz="2400" dirty="0"/>
              <a:t>表示的分类模型</a:t>
            </a:r>
            <a:endParaRPr sz="240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/>
              <a:t>形式化为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15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ic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ri</a:t>
            </a:r>
            <a:r>
              <a:rPr sz="2400" spc="-5" dirty="0">
                <a:latin typeface="Constantia"/>
                <a:cs typeface="Constantia"/>
              </a:rPr>
              <a:t>but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n</a:t>
            </a:r>
            <a:endParaRPr sz="240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5" dirty="0">
                <a:latin typeface="Constantia"/>
                <a:cs typeface="Constantia"/>
              </a:rPr>
              <a:t>X</a:t>
            </a:r>
            <a:r>
              <a:rPr sz="2400" dirty="0"/>
              <a:t>取实数，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dirty="0"/>
              <a:t>取值</a:t>
            </a:r>
            <a:r>
              <a:rPr sz="2400" spc="-10" dirty="0">
                <a:latin typeface="Constantia"/>
                <a:cs typeface="Constantia"/>
              </a:rPr>
              <a:t>1,0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776" y="3169406"/>
            <a:ext cx="3739896" cy="1652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251" y="3159881"/>
            <a:ext cx="3759200" cy="1671320"/>
          </a:xfrm>
          <a:custGeom>
            <a:avLst/>
            <a:gdLst/>
            <a:ahLst/>
            <a:cxnLst/>
            <a:rect l="l" t="t" r="r" b="b"/>
            <a:pathLst>
              <a:path w="3759200" h="1671320">
                <a:moveTo>
                  <a:pt x="3758946" y="1671065"/>
                </a:moveTo>
                <a:lnTo>
                  <a:pt x="0" y="1671065"/>
                </a:lnTo>
                <a:lnTo>
                  <a:pt x="0" y="0"/>
                </a:lnTo>
                <a:lnTo>
                  <a:pt x="3758946" y="0"/>
                </a:lnTo>
                <a:lnTo>
                  <a:pt x="3758946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661541"/>
                </a:lnTo>
                <a:lnTo>
                  <a:pt x="4762" y="1661540"/>
                </a:lnTo>
                <a:lnTo>
                  <a:pt x="9525" y="1666303"/>
                </a:lnTo>
                <a:lnTo>
                  <a:pt x="3758946" y="1666303"/>
                </a:lnTo>
                <a:lnTo>
                  <a:pt x="3758946" y="1671065"/>
                </a:lnTo>
                <a:close/>
              </a:path>
              <a:path w="3759200" h="167132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759200" h="1671320">
                <a:moveTo>
                  <a:pt x="3749421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749421" y="4762"/>
                </a:lnTo>
                <a:lnTo>
                  <a:pt x="3749421" y="9525"/>
                </a:lnTo>
                <a:close/>
              </a:path>
              <a:path w="3759200" h="1671320">
                <a:moveTo>
                  <a:pt x="3749421" y="1666303"/>
                </a:moveTo>
                <a:lnTo>
                  <a:pt x="3749421" y="4762"/>
                </a:lnTo>
                <a:lnTo>
                  <a:pt x="3754183" y="9525"/>
                </a:lnTo>
                <a:lnTo>
                  <a:pt x="3758946" y="9525"/>
                </a:lnTo>
                <a:lnTo>
                  <a:pt x="3758946" y="1661540"/>
                </a:lnTo>
                <a:lnTo>
                  <a:pt x="3754183" y="1661540"/>
                </a:lnTo>
                <a:lnTo>
                  <a:pt x="3749421" y="1666303"/>
                </a:lnTo>
                <a:close/>
              </a:path>
              <a:path w="3759200" h="1671320">
                <a:moveTo>
                  <a:pt x="3758946" y="9525"/>
                </a:moveTo>
                <a:lnTo>
                  <a:pt x="3754183" y="9525"/>
                </a:lnTo>
                <a:lnTo>
                  <a:pt x="3749421" y="4762"/>
                </a:lnTo>
                <a:lnTo>
                  <a:pt x="3758946" y="4762"/>
                </a:lnTo>
                <a:lnTo>
                  <a:pt x="3758946" y="9525"/>
                </a:lnTo>
                <a:close/>
              </a:path>
              <a:path w="3759200" h="1671320">
                <a:moveTo>
                  <a:pt x="9525" y="1666303"/>
                </a:moveTo>
                <a:lnTo>
                  <a:pt x="4762" y="1661540"/>
                </a:lnTo>
                <a:lnTo>
                  <a:pt x="9525" y="1661541"/>
                </a:lnTo>
                <a:lnTo>
                  <a:pt x="9525" y="1666303"/>
                </a:lnTo>
                <a:close/>
              </a:path>
              <a:path w="3759200" h="1671320">
                <a:moveTo>
                  <a:pt x="3749421" y="1666303"/>
                </a:moveTo>
                <a:lnTo>
                  <a:pt x="9525" y="1666303"/>
                </a:lnTo>
                <a:lnTo>
                  <a:pt x="9525" y="1661541"/>
                </a:lnTo>
                <a:lnTo>
                  <a:pt x="3749421" y="1661540"/>
                </a:lnTo>
                <a:lnTo>
                  <a:pt x="3749421" y="1666303"/>
                </a:lnTo>
                <a:close/>
              </a:path>
              <a:path w="3759200" h="1671320">
                <a:moveTo>
                  <a:pt x="3758946" y="1666303"/>
                </a:moveTo>
                <a:lnTo>
                  <a:pt x="3749421" y="1666303"/>
                </a:lnTo>
                <a:lnTo>
                  <a:pt x="3754183" y="1661540"/>
                </a:lnTo>
                <a:lnTo>
                  <a:pt x="3758946" y="1661540"/>
                </a:lnTo>
                <a:lnTo>
                  <a:pt x="3758946" y="166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39184" y="3888733"/>
            <a:ext cx="506095" cy="360045"/>
          </a:xfrm>
          <a:custGeom>
            <a:avLst/>
            <a:gdLst/>
            <a:ahLst/>
            <a:cxnLst/>
            <a:rect l="l" t="t" r="r" b="b"/>
            <a:pathLst>
              <a:path w="506095" h="360045">
                <a:moveTo>
                  <a:pt x="326136" y="359664"/>
                </a:moveTo>
                <a:lnTo>
                  <a:pt x="326136" y="268224"/>
                </a:lnTo>
                <a:lnTo>
                  <a:pt x="0" y="268224"/>
                </a:lnTo>
                <a:lnTo>
                  <a:pt x="0" y="88392"/>
                </a:lnTo>
                <a:lnTo>
                  <a:pt x="326136" y="88392"/>
                </a:lnTo>
                <a:lnTo>
                  <a:pt x="326136" y="0"/>
                </a:lnTo>
                <a:lnTo>
                  <a:pt x="505967" y="179832"/>
                </a:lnTo>
                <a:lnTo>
                  <a:pt x="326136" y="359664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27246" y="3875678"/>
            <a:ext cx="529590" cy="385445"/>
          </a:xfrm>
          <a:custGeom>
            <a:avLst/>
            <a:gdLst/>
            <a:ahLst/>
            <a:cxnLst/>
            <a:rect l="l" t="t" r="r" b="b"/>
            <a:pathLst>
              <a:path w="529589" h="385445">
                <a:moveTo>
                  <a:pt x="324040" y="102679"/>
                </a:moveTo>
                <a:lnTo>
                  <a:pt x="324040" y="12661"/>
                </a:lnTo>
                <a:lnTo>
                  <a:pt x="324332" y="9969"/>
                </a:lnTo>
                <a:lnTo>
                  <a:pt x="335838" y="0"/>
                </a:lnTo>
                <a:lnTo>
                  <a:pt x="338543" y="88"/>
                </a:lnTo>
                <a:lnTo>
                  <a:pt x="341185" y="762"/>
                </a:lnTo>
                <a:lnTo>
                  <a:pt x="343611" y="1981"/>
                </a:lnTo>
                <a:lnTo>
                  <a:pt x="345719" y="3682"/>
                </a:lnTo>
                <a:lnTo>
                  <a:pt x="354698" y="12661"/>
                </a:lnTo>
                <a:lnTo>
                  <a:pt x="349440" y="12661"/>
                </a:lnTo>
                <a:lnTo>
                  <a:pt x="327761" y="21640"/>
                </a:lnTo>
                <a:lnTo>
                  <a:pt x="349440" y="43319"/>
                </a:lnTo>
                <a:lnTo>
                  <a:pt x="349440" y="89979"/>
                </a:lnTo>
                <a:lnTo>
                  <a:pt x="336740" y="89979"/>
                </a:lnTo>
                <a:lnTo>
                  <a:pt x="324040" y="102679"/>
                </a:lnTo>
                <a:close/>
              </a:path>
              <a:path w="529589" h="385445">
                <a:moveTo>
                  <a:pt x="349440" y="43319"/>
                </a:moveTo>
                <a:lnTo>
                  <a:pt x="327761" y="21640"/>
                </a:lnTo>
                <a:lnTo>
                  <a:pt x="349440" y="12661"/>
                </a:lnTo>
                <a:lnTo>
                  <a:pt x="349440" y="43319"/>
                </a:lnTo>
                <a:close/>
              </a:path>
              <a:path w="529589" h="385445">
                <a:moveTo>
                  <a:pt x="498805" y="192684"/>
                </a:moveTo>
                <a:lnTo>
                  <a:pt x="349440" y="43319"/>
                </a:lnTo>
                <a:lnTo>
                  <a:pt x="349440" y="12661"/>
                </a:lnTo>
                <a:lnTo>
                  <a:pt x="354698" y="12661"/>
                </a:lnTo>
                <a:lnTo>
                  <a:pt x="525741" y="183705"/>
                </a:lnTo>
                <a:lnTo>
                  <a:pt x="507784" y="183705"/>
                </a:lnTo>
                <a:lnTo>
                  <a:pt x="498805" y="192684"/>
                </a:lnTo>
                <a:close/>
              </a:path>
              <a:path w="529589" h="385445">
                <a:moveTo>
                  <a:pt x="324040" y="295389"/>
                </a:moveTo>
                <a:lnTo>
                  <a:pt x="12700" y="295389"/>
                </a:lnTo>
                <a:lnTo>
                  <a:pt x="10223" y="295148"/>
                </a:lnTo>
                <a:lnTo>
                  <a:pt x="0" y="282689"/>
                </a:lnTo>
                <a:lnTo>
                  <a:pt x="0" y="102679"/>
                </a:lnTo>
                <a:lnTo>
                  <a:pt x="12700" y="89979"/>
                </a:lnTo>
                <a:lnTo>
                  <a:pt x="324040" y="89979"/>
                </a:lnTo>
                <a:lnTo>
                  <a:pt x="324040" y="102679"/>
                </a:lnTo>
                <a:lnTo>
                  <a:pt x="25400" y="102679"/>
                </a:lnTo>
                <a:lnTo>
                  <a:pt x="12700" y="115379"/>
                </a:lnTo>
                <a:lnTo>
                  <a:pt x="25400" y="115379"/>
                </a:lnTo>
                <a:lnTo>
                  <a:pt x="25400" y="269989"/>
                </a:lnTo>
                <a:lnTo>
                  <a:pt x="12700" y="269989"/>
                </a:lnTo>
                <a:lnTo>
                  <a:pt x="25400" y="282689"/>
                </a:lnTo>
                <a:lnTo>
                  <a:pt x="324040" y="282689"/>
                </a:lnTo>
                <a:lnTo>
                  <a:pt x="324040" y="295389"/>
                </a:lnTo>
                <a:close/>
              </a:path>
              <a:path w="529589" h="385445">
                <a:moveTo>
                  <a:pt x="336740" y="115379"/>
                </a:moveTo>
                <a:lnTo>
                  <a:pt x="25400" y="115379"/>
                </a:lnTo>
                <a:lnTo>
                  <a:pt x="25400" y="102679"/>
                </a:lnTo>
                <a:lnTo>
                  <a:pt x="324040" y="102679"/>
                </a:lnTo>
                <a:lnTo>
                  <a:pt x="336740" y="89979"/>
                </a:lnTo>
                <a:lnTo>
                  <a:pt x="349440" y="89979"/>
                </a:lnTo>
                <a:lnTo>
                  <a:pt x="349440" y="102679"/>
                </a:lnTo>
                <a:lnTo>
                  <a:pt x="339216" y="115125"/>
                </a:lnTo>
                <a:lnTo>
                  <a:pt x="336740" y="115379"/>
                </a:lnTo>
                <a:close/>
              </a:path>
              <a:path w="529589" h="385445">
                <a:moveTo>
                  <a:pt x="25400" y="115379"/>
                </a:moveTo>
                <a:lnTo>
                  <a:pt x="12700" y="115379"/>
                </a:lnTo>
                <a:lnTo>
                  <a:pt x="25400" y="102679"/>
                </a:lnTo>
                <a:lnTo>
                  <a:pt x="25400" y="115379"/>
                </a:lnTo>
                <a:close/>
              </a:path>
              <a:path w="529589" h="385445">
                <a:moveTo>
                  <a:pt x="507784" y="201663"/>
                </a:moveTo>
                <a:lnTo>
                  <a:pt x="498805" y="192684"/>
                </a:lnTo>
                <a:lnTo>
                  <a:pt x="507784" y="183705"/>
                </a:lnTo>
                <a:lnTo>
                  <a:pt x="507784" y="201663"/>
                </a:lnTo>
                <a:close/>
              </a:path>
              <a:path w="529589" h="385445">
                <a:moveTo>
                  <a:pt x="525741" y="201663"/>
                </a:moveTo>
                <a:lnTo>
                  <a:pt x="507784" y="201663"/>
                </a:lnTo>
                <a:lnTo>
                  <a:pt x="507784" y="183705"/>
                </a:lnTo>
                <a:lnTo>
                  <a:pt x="525741" y="183705"/>
                </a:lnTo>
                <a:lnTo>
                  <a:pt x="527316" y="185623"/>
                </a:lnTo>
                <a:lnTo>
                  <a:pt x="528497" y="187820"/>
                </a:lnTo>
                <a:lnTo>
                  <a:pt x="529221" y="190207"/>
                </a:lnTo>
                <a:lnTo>
                  <a:pt x="529463" y="192684"/>
                </a:lnTo>
                <a:lnTo>
                  <a:pt x="529221" y="195160"/>
                </a:lnTo>
                <a:lnTo>
                  <a:pt x="528497" y="197548"/>
                </a:lnTo>
                <a:lnTo>
                  <a:pt x="527316" y="199732"/>
                </a:lnTo>
                <a:lnTo>
                  <a:pt x="525741" y="201663"/>
                </a:lnTo>
                <a:close/>
              </a:path>
              <a:path w="529589" h="385445">
                <a:moveTo>
                  <a:pt x="354698" y="372706"/>
                </a:moveTo>
                <a:lnTo>
                  <a:pt x="349440" y="372706"/>
                </a:lnTo>
                <a:lnTo>
                  <a:pt x="349440" y="342049"/>
                </a:lnTo>
                <a:lnTo>
                  <a:pt x="498805" y="192684"/>
                </a:lnTo>
                <a:lnTo>
                  <a:pt x="507784" y="201663"/>
                </a:lnTo>
                <a:lnTo>
                  <a:pt x="525741" y="201663"/>
                </a:lnTo>
                <a:lnTo>
                  <a:pt x="354698" y="372706"/>
                </a:lnTo>
                <a:close/>
              </a:path>
              <a:path w="529589" h="385445">
                <a:moveTo>
                  <a:pt x="25400" y="282689"/>
                </a:moveTo>
                <a:lnTo>
                  <a:pt x="12700" y="269989"/>
                </a:lnTo>
                <a:lnTo>
                  <a:pt x="25400" y="269989"/>
                </a:lnTo>
                <a:lnTo>
                  <a:pt x="25400" y="282689"/>
                </a:lnTo>
                <a:close/>
              </a:path>
              <a:path w="529589" h="385445">
                <a:moveTo>
                  <a:pt x="349440" y="295389"/>
                </a:moveTo>
                <a:lnTo>
                  <a:pt x="336740" y="295389"/>
                </a:lnTo>
                <a:lnTo>
                  <a:pt x="324040" y="282689"/>
                </a:lnTo>
                <a:lnTo>
                  <a:pt x="25400" y="282689"/>
                </a:lnTo>
                <a:lnTo>
                  <a:pt x="25400" y="269989"/>
                </a:lnTo>
                <a:lnTo>
                  <a:pt x="336740" y="269989"/>
                </a:lnTo>
                <a:lnTo>
                  <a:pt x="349440" y="282689"/>
                </a:lnTo>
                <a:lnTo>
                  <a:pt x="349440" y="295389"/>
                </a:lnTo>
                <a:close/>
              </a:path>
              <a:path w="529589" h="385445">
                <a:moveTo>
                  <a:pt x="335838" y="385368"/>
                </a:moveTo>
                <a:lnTo>
                  <a:pt x="324040" y="372706"/>
                </a:lnTo>
                <a:lnTo>
                  <a:pt x="324040" y="282689"/>
                </a:lnTo>
                <a:lnTo>
                  <a:pt x="336740" y="295389"/>
                </a:lnTo>
                <a:lnTo>
                  <a:pt x="349440" y="295389"/>
                </a:lnTo>
                <a:lnTo>
                  <a:pt x="349440" y="342049"/>
                </a:lnTo>
                <a:lnTo>
                  <a:pt x="327761" y="363727"/>
                </a:lnTo>
                <a:lnTo>
                  <a:pt x="349440" y="372706"/>
                </a:lnTo>
                <a:lnTo>
                  <a:pt x="354698" y="372706"/>
                </a:lnTo>
                <a:lnTo>
                  <a:pt x="345719" y="381685"/>
                </a:lnTo>
                <a:lnTo>
                  <a:pt x="343611" y="383387"/>
                </a:lnTo>
                <a:lnTo>
                  <a:pt x="341185" y="384606"/>
                </a:lnTo>
                <a:lnTo>
                  <a:pt x="338543" y="385279"/>
                </a:lnTo>
                <a:lnTo>
                  <a:pt x="335838" y="385368"/>
                </a:lnTo>
                <a:close/>
              </a:path>
              <a:path w="529589" h="385445">
                <a:moveTo>
                  <a:pt x="349440" y="372706"/>
                </a:moveTo>
                <a:lnTo>
                  <a:pt x="327761" y="363727"/>
                </a:lnTo>
                <a:lnTo>
                  <a:pt x="349440" y="342049"/>
                </a:lnTo>
                <a:lnTo>
                  <a:pt x="349440" y="372706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58511" y="3169406"/>
            <a:ext cx="3511295" cy="1728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48986" y="3159881"/>
            <a:ext cx="3530600" cy="1747520"/>
          </a:xfrm>
          <a:custGeom>
            <a:avLst/>
            <a:gdLst/>
            <a:ahLst/>
            <a:cxnLst/>
            <a:rect l="l" t="t" r="r" b="b"/>
            <a:pathLst>
              <a:path w="3530600" h="1747520">
                <a:moveTo>
                  <a:pt x="3530345" y="1747265"/>
                </a:moveTo>
                <a:lnTo>
                  <a:pt x="0" y="1747265"/>
                </a:lnTo>
                <a:lnTo>
                  <a:pt x="0" y="0"/>
                </a:lnTo>
                <a:lnTo>
                  <a:pt x="3530345" y="0"/>
                </a:lnTo>
                <a:lnTo>
                  <a:pt x="353034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737740"/>
                </a:lnTo>
                <a:lnTo>
                  <a:pt x="4762" y="1737740"/>
                </a:lnTo>
                <a:lnTo>
                  <a:pt x="9525" y="1742503"/>
                </a:lnTo>
                <a:lnTo>
                  <a:pt x="3530345" y="1742503"/>
                </a:lnTo>
                <a:lnTo>
                  <a:pt x="3530345" y="1747265"/>
                </a:lnTo>
                <a:close/>
              </a:path>
              <a:path w="3530600" h="174752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530600" h="1747520">
                <a:moveTo>
                  <a:pt x="352082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520820" y="4762"/>
                </a:lnTo>
                <a:lnTo>
                  <a:pt x="3520820" y="9525"/>
                </a:lnTo>
                <a:close/>
              </a:path>
              <a:path w="3530600" h="1747520">
                <a:moveTo>
                  <a:pt x="3520820" y="1742503"/>
                </a:moveTo>
                <a:lnTo>
                  <a:pt x="3520820" y="4762"/>
                </a:lnTo>
                <a:lnTo>
                  <a:pt x="3525583" y="9525"/>
                </a:lnTo>
                <a:lnTo>
                  <a:pt x="3530345" y="9525"/>
                </a:lnTo>
                <a:lnTo>
                  <a:pt x="3530345" y="1737740"/>
                </a:lnTo>
                <a:lnTo>
                  <a:pt x="3525583" y="1737740"/>
                </a:lnTo>
                <a:lnTo>
                  <a:pt x="3520820" y="1742503"/>
                </a:lnTo>
                <a:close/>
              </a:path>
              <a:path w="3530600" h="1747520">
                <a:moveTo>
                  <a:pt x="3530345" y="9525"/>
                </a:moveTo>
                <a:lnTo>
                  <a:pt x="3525583" y="9525"/>
                </a:lnTo>
                <a:lnTo>
                  <a:pt x="3520820" y="4762"/>
                </a:lnTo>
                <a:lnTo>
                  <a:pt x="3530345" y="4762"/>
                </a:lnTo>
                <a:lnTo>
                  <a:pt x="3530345" y="9525"/>
                </a:lnTo>
                <a:close/>
              </a:path>
              <a:path w="3530600" h="1747520">
                <a:moveTo>
                  <a:pt x="9525" y="1742503"/>
                </a:moveTo>
                <a:lnTo>
                  <a:pt x="4762" y="1737740"/>
                </a:lnTo>
                <a:lnTo>
                  <a:pt x="9525" y="1737740"/>
                </a:lnTo>
                <a:lnTo>
                  <a:pt x="9525" y="1742503"/>
                </a:lnTo>
                <a:close/>
              </a:path>
              <a:path w="3530600" h="1747520">
                <a:moveTo>
                  <a:pt x="3520820" y="1742503"/>
                </a:moveTo>
                <a:lnTo>
                  <a:pt x="9525" y="1742503"/>
                </a:lnTo>
                <a:lnTo>
                  <a:pt x="9525" y="1737740"/>
                </a:lnTo>
                <a:lnTo>
                  <a:pt x="3520820" y="1737740"/>
                </a:lnTo>
                <a:lnTo>
                  <a:pt x="3520820" y="1742503"/>
                </a:lnTo>
                <a:close/>
              </a:path>
              <a:path w="3530600" h="1747520">
                <a:moveTo>
                  <a:pt x="3530345" y="1742503"/>
                </a:moveTo>
                <a:lnTo>
                  <a:pt x="3520820" y="1742503"/>
                </a:lnTo>
                <a:lnTo>
                  <a:pt x="3525583" y="1737740"/>
                </a:lnTo>
                <a:lnTo>
                  <a:pt x="3530345" y="1737740"/>
                </a:lnTo>
                <a:lnTo>
                  <a:pt x="3530345" y="174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9023" y="5110982"/>
            <a:ext cx="1207008" cy="448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14800" y="5129269"/>
            <a:ext cx="2185416" cy="432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8648" y="5760206"/>
            <a:ext cx="3011424" cy="4328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6344" y="4306309"/>
            <a:ext cx="253365" cy="680085"/>
          </a:xfrm>
          <a:custGeom>
            <a:avLst/>
            <a:gdLst/>
            <a:ahLst/>
            <a:cxnLst/>
            <a:rect l="l" t="t" r="r" b="b"/>
            <a:pathLst>
              <a:path w="253364" h="680085">
                <a:moveTo>
                  <a:pt x="252983" y="124968"/>
                </a:moveTo>
                <a:lnTo>
                  <a:pt x="0" y="124968"/>
                </a:lnTo>
                <a:lnTo>
                  <a:pt x="128015" y="0"/>
                </a:lnTo>
                <a:lnTo>
                  <a:pt x="252983" y="124968"/>
                </a:lnTo>
                <a:close/>
              </a:path>
              <a:path w="253364" h="680085">
                <a:moveTo>
                  <a:pt x="188975" y="679704"/>
                </a:moveTo>
                <a:lnTo>
                  <a:pt x="64007" y="679704"/>
                </a:lnTo>
                <a:lnTo>
                  <a:pt x="64007" y="124968"/>
                </a:lnTo>
                <a:lnTo>
                  <a:pt x="188975" y="124968"/>
                </a:lnTo>
                <a:lnTo>
                  <a:pt x="188975" y="679704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64634" y="4292327"/>
            <a:ext cx="277495" cy="708025"/>
          </a:xfrm>
          <a:custGeom>
            <a:avLst/>
            <a:gdLst/>
            <a:ahLst/>
            <a:cxnLst/>
            <a:rect l="l" t="t" r="r" b="b"/>
            <a:pathLst>
              <a:path w="277495" h="708025">
                <a:moveTo>
                  <a:pt x="62966" y="151422"/>
                </a:moveTo>
                <a:lnTo>
                  <a:pt x="12661" y="151422"/>
                </a:lnTo>
                <a:lnTo>
                  <a:pt x="9956" y="151130"/>
                </a:lnTo>
                <a:lnTo>
                  <a:pt x="0" y="139623"/>
                </a:lnTo>
                <a:lnTo>
                  <a:pt x="88" y="136906"/>
                </a:lnTo>
                <a:lnTo>
                  <a:pt x="129692" y="3721"/>
                </a:lnTo>
                <a:lnTo>
                  <a:pt x="138671" y="0"/>
                </a:lnTo>
                <a:lnTo>
                  <a:pt x="141147" y="254"/>
                </a:lnTo>
                <a:lnTo>
                  <a:pt x="143535" y="965"/>
                </a:lnTo>
                <a:lnTo>
                  <a:pt x="145732" y="2146"/>
                </a:lnTo>
                <a:lnTo>
                  <a:pt x="147650" y="3721"/>
                </a:lnTo>
                <a:lnTo>
                  <a:pt x="165608" y="21678"/>
                </a:lnTo>
                <a:lnTo>
                  <a:pt x="129692" y="21678"/>
                </a:lnTo>
                <a:lnTo>
                  <a:pt x="138671" y="30658"/>
                </a:lnTo>
                <a:lnTo>
                  <a:pt x="43317" y="126022"/>
                </a:lnTo>
                <a:lnTo>
                  <a:pt x="12661" y="126022"/>
                </a:lnTo>
                <a:lnTo>
                  <a:pt x="21640" y="147701"/>
                </a:lnTo>
                <a:lnTo>
                  <a:pt x="62966" y="147701"/>
                </a:lnTo>
                <a:lnTo>
                  <a:pt x="62966" y="151422"/>
                </a:lnTo>
                <a:close/>
              </a:path>
              <a:path w="277495" h="708025">
                <a:moveTo>
                  <a:pt x="138671" y="30658"/>
                </a:moveTo>
                <a:lnTo>
                  <a:pt x="129692" y="21678"/>
                </a:lnTo>
                <a:lnTo>
                  <a:pt x="147650" y="21678"/>
                </a:lnTo>
                <a:lnTo>
                  <a:pt x="138671" y="30658"/>
                </a:lnTo>
                <a:close/>
              </a:path>
              <a:path w="277495" h="708025">
                <a:moveTo>
                  <a:pt x="255714" y="147701"/>
                </a:moveTo>
                <a:lnTo>
                  <a:pt x="138671" y="30658"/>
                </a:lnTo>
                <a:lnTo>
                  <a:pt x="147650" y="21678"/>
                </a:lnTo>
                <a:lnTo>
                  <a:pt x="165608" y="21678"/>
                </a:lnTo>
                <a:lnTo>
                  <a:pt x="269951" y="126022"/>
                </a:lnTo>
                <a:lnTo>
                  <a:pt x="264693" y="126022"/>
                </a:lnTo>
                <a:lnTo>
                  <a:pt x="255714" y="147701"/>
                </a:lnTo>
                <a:close/>
              </a:path>
              <a:path w="277495" h="708025">
                <a:moveTo>
                  <a:pt x="21640" y="147701"/>
                </a:moveTo>
                <a:lnTo>
                  <a:pt x="12661" y="126022"/>
                </a:lnTo>
                <a:lnTo>
                  <a:pt x="43317" y="126022"/>
                </a:lnTo>
                <a:lnTo>
                  <a:pt x="21640" y="147701"/>
                </a:lnTo>
                <a:close/>
              </a:path>
              <a:path w="277495" h="708025">
                <a:moveTo>
                  <a:pt x="62966" y="147701"/>
                </a:moveTo>
                <a:lnTo>
                  <a:pt x="21640" y="147701"/>
                </a:lnTo>
                <a:lnTo>
                  <a:pt x="43317" y="126022"/>
                </a:lnTo>
                <a:lnTo>
                  <a:pt x="75666" y="126022"/>
                </a:lnTo>
                <a:lnTo>
                  <a:pt x="78143" y="126263"/>
                </a:lnTo>
                <a:lnTo>
                  <a:pt x="88366" y="138722"/>
                </a:lnTo>
                <a:lnTo>
                  <a:pt x="62966" y="138722"/>
                </a:lnTo>
                <a:lnTo>
                  <a:pt x="62966" y="147701"/>
                </a:lnTo>
                <a:close/>
              </a:path>
              <a:path w="277495" h="708025">
                <a:moveTo>
                  <a:pt x="188975" y="695185"/>
                </a:moveTo>
                <a:lnTo>
                  <a:pt x="188975" y="138722"/>
                </a:lnTo>
                <a:lnTo>
                  <a:pt x="189229" y="136245"/>
                </a:lnTo>
                <a:lnTo>
                  <a:pt x="201675" y="126022"/>
                </a:lnTo>
                <a:lnTo>
                  <a:pt x="234035" y="126022"/>
                </a:lnTo>
                <a:lnTo>
                  <a:pt x="246735" y="138722"/>
                </a:lnTo>
                <a:lnTo>
                  <a:pt x="214375" y="138722"/>
                </a:lnTo>
                <a:lnTo>
                  <a:pt x="201675" y="151422"/>
                </a:lnTo>
                <a:lnTo>
                  <a:pt x="214375" y="151422"/>
                </a:lnTo>
                <a:lnTo>
                  <a:pt x="214375" y="682485"/>
                </a:lnTo>
                <a:lnTo>
                  <a:pt x="201675" y="682485"/>
                </a:lnTo>
                <a:lnTo>
                  <a:pt x="188975" y="695185"/>
                </a:lnTo>
                <a:close/>
              </a:path>
              <a:path w="277495" h="708025">
                <a:moveTo>
                  <a:pt x="273571" y="147701"/>
                </a:moveTo>
                <a:lnTo>
                  <a:pt x="255714" y="147701"/>
                </a:lnTo>
                <a:lnTo>
                  <a:pt x="264693" y="126022"/>
                </a:lnTo>
                <a:lnTo>
                  <a:pt x="269951" y="126022"/>
                </a:lnTo>
                <a:lnTo>
                  <a:pt x="273672" y="129743"/>
                </a:lnTo>
                <a:lnTo>
                  <a:pt x="275374" y="131851"/>
                </a:lnTo>
                <a:lnTo>
                  <a:pt x="276593" y="134277"/>
                </a:lnTo>
                <a:lnTo>
                  <a:pt x="277253" y="136906"/>
                </a:lnTo>
                <a:lnTo>
                  <a:pt x="277355" y="139623"/>
                </a:lnTo>
                <a:lnTo>
                  <a:pt x="276872" y="142290"/>
                </a:lnTo>
                <a:lnTo>
                  <a:pt x="275831" y="144805"/>
                </a:lnTo>
                <a:lnTo>
                  <a:pt x="274281" y="147040"/>
                </a:lnTo>
                <a:lnTo>
                  <a:pt x="273571" y="147701"/>
                </a:lnTo>
                <a:close/>
              </a:path>
              <a:path w="277495" h="708025">
                <a:moveTo>
                  <a:pt x="201675" y="707885"/>
                </a:moveTo>
                <a:lnTo>
                  <a:pt x="75666" y="707885"/>
                </a:lnTo>
                <a:lnTo>
                  <a:pt x="73190" y="707644"/>
                </a:lnTo>
                <a:lnTo>
                  <a:pt x="62966" y="695185"/>
                </a:lnTo>
                <a:lnTo>
                  <a:pt x="62966" y="138722"/>
                </a:lnTo>
                <a:lnTo>
                  <a:pt x="75666" y="151422"/>
                </a:lnTo>
                <a:lnTo>
                  <a:pt x="88366" y="151422"/>
                </a:lnTo>
                <a:lnTo>
                  <a:pt x="88366" y="682485"/>
                </a:lnTo>
                <a:lnTo>
                  <a:pt x="75666" y="682485"/>
                </a:lnTo>
                <a:lnTo>
                  <a:pt x="88366" y="695185"/>
                </a:lnTo>
                <a:lnTo>
                  <a:pt x="214375" y="695185"/>
                </a:lnTo>
                <a:lnTo>
                  <a:pt x="214134" y="697661"/>
                </a:lnTo>
                <a:lnTo>
                  <a:pt x="204165" y="707644"/>
                </a:lnTo>
                <a:lnTo>
                  <a:pt x="201675" y="707885"/>
                </a:lnTo>
                <a:close/>
              </a:path>
              <a:path w="277495" h="708025">
                <a:moveTo>
                  <a:pt x="88366" y="151422"/>
                </a:moveTo>
                <a:lnTo>
                  <a:pt x="75666" y="151422"/>
                </a:lnTo>
                <a:lnTo>
                  <a:pt x="62966" y="138722"/>
                </a:lnTo>
                <a:lnTo>
                  <a:pt x="88366" y="138722"/>
                </a:lnTo>
                <a:lnTo>
                  <a:pt x="88366" y="151422"/>
                </a:lnTo>
                <a:close/>
              </a:path>
              <a:path w="277495" h="708025">
                <a:moveTo>
                  <a:pt x="214375" y="151422"/>
                </a:moveTo>
                <a:lnTo>
                  <a:pt x="201675" y="151422"/>
                </a:lnTo>
                <a:lnTo>
                  <a:pt x="214375" y="138722"/>
                </a:lnTo>
                <a:lnTo>
                  <a:pt x="214375" y="151422"/>
                </a:lnTo>
                <a:close/>
              </a:path>
              <a:path w="277495" h="708025">
                <a:moveTo>
                  <a:pt x="264693" y="151422"/>
                </a:moveTo>
                <a:lnTo>
                  <a:pt x="214375" y="151422"/>
                </a:lnTo>
                <a:lnTo>
                  <a:pt x="214375" y="138722"/>
                </a:lnTo>
                <a:lnTo>
                  <a:pt x="246735" y="138722"/>
                </a:lnTo>
                <a:lnTo>
                  <a:pt x="255714" y="147701"/>
                </a:lnTo>
                <a:lnTo>
                  <a:pt x="273571" y="147701"/>
                </a:lnTo>
                <a:lnTo>
                  <a:pt x="272300" y="148882"/>
                </a:lnTo>
                <a:lnTo>
                  <a:pt x="269963" y="150266"/>
                </a:lnTo>
                <a:lnTo>
                  <a:pt x="267385" y="151130"/>
                </a:lnTo>
                <a:lnTo>
                  <a:pt x="264693" y="151422"/>
                </a:lnTo>
                <a:close/>
              </a:path>
              <a:path w="277495" h="708025">
                <a:moveTo>
                  <a:pt x="88366" y="695185"/>
                </a:moveTo>
                <a:lnTo>
                  <a:pt x="75666" y="682485"/>
                </a:lnTo>
                <a:lnTo>
                  <a:pt x="88366" y="682485"/>
                </a:lnTo>
                <a:lnTo>
                  <a:pt x="88366" y="695185"/>
                </a:lnTo>
                <a:close/>
              </a:path>
              <a:path w="277495" h="708025">
                <a:moveTo>
                  <a:pt x="188975" y="695185"/>
                </a:moveTo>
                <a:lnTo>
                  <a:pt x="88366" y="695185"/>
                </a:lnTo>
                <a:lnTo>
                  <a:pt x="88366" y="682485"/>
                </a:lnTo>
                <a:lnTo>
                  <a:pt x="188975" y="682485"/>
                </a:lnTo>
                <a:lnTo>
                  <a:pt x="188975" y="695185"/>
                </a:lnTo>
                <a:close/>
              </a:path>
              <a:path w="277495" h="708025">
                <a:moveTo>
                  <a:pt x="214375" y="695185"/>
                </a:moveTo>
                <a:lnTo>
                  <a:pt x="188975" y="695185"/>
                </a:lnTo>
                <a:lnTo>
                  <a:pt x="201675" y="682485"/>
                </a:lnTo>
                <a:lnTo>
                  <a:pt x="214375" y="682485"/>
                </a:lnTo>
                <a:lnTo>
                  <a:pt x="214375" y="695185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董.pptx" id="{53DC6C71-A230-4371-BBA6-DDDE53A86B5A}" vid="{FCF426DE-9AD6-4247-BF7F-EC1FF544EEF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董</Template>
  <TotalTime>680</TotalTime>
  <Words>1145</Words>
  <Application>Microsoft Office PowerPoint</Application>
  <PresentationFormat>全屏显示(4:3)</PresentationFormat>
  <Paragraphs>307</Paragraphs>
  <Slides>54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3" baseType="lpstr">
      <vt:lpstr>宋体</vt:lpstr>
      <vt:lpstr>微软雅黑</vt:lpstr>
      <vt:lpstr>Arial</vt:lpstr>
      <vt:lpstr>Calibri</vt:lpstr>
      <vt:lpstr>Calibri Light</vt:lpstr>
      <vt:lpstr>Constantia</vt:lpstr>
      <vt:lpstr>Times New Roman</vt:lpstr>
      <vt:lpstr>Wingdings</vt:lpstr>
      <vt:lpstr>董</vt:lpstr>
      <vt:lpstr>PowerPoint 演示文稿</vt:lpstr>
      <vt:lpstr>PowerPoint 演示文稿</vt:lpstr>
      <vt:lpstr>一、逻辑斯蒂回归</vt:lpstr>
      <vt:lpstr>PowerPoint 演示文稿</vt:lpstr>
      <vt:lpstr>PowerPoint 演示文稿</vt:lpstr>
      <vt:lpstr>逻辑斯蒂分布</vt:lpstr>
      <vt:lpstr>PowerPoint 演示文稿</vt:lpstr>
      <vt:lpstr>PowerPoint 演示文稿</vt:lpstr>
      <vt:lpstr>二项逻辑斯蒂回归</vt:lpstr>
      <vt:lpstr>二项逻辑斯蒂回归</vt:lpstr>
      <vt:lpstr>似然函数</vt:lpstr>
      <vt:lpstr>似然函数</vt:lpstr>
      <vt:lpstr>模型参数估计</vt:lpstr>
      <vt:lpstr>多项logistic回归</vt:lpstr>
      <vt:lpstr>二、最大熵模型</vt:lpstr>
      <vt:lpstr>最大熵原理</vt:lpstr>
      <vt:lpstr>PowerPoint 演示文稿</vt:lpstr>
      <vt:lpstr>PowerPoint 演示文稿</vt:lpstr>
      <vt:lpstr>最大熵原理</vt:lpstr>
      <vt:lpstr>最大熵原理</vt:lpstr>
      <vt:lpstr>最大熵模型的定义</vt:lpstr>
      <vt:lpstr>最大熵模型的学习</vt:lpstr>
      <vt:lpstr>最大熵模型的学习</vt:lpstr>
      <vt:lpstr>最大熵模型的学习</vt:lpstr>
      <vt:lpstr>最大熵模型的学习</vt:lpstr>
      <vt:lpstr>最大熵模型的学习</vt:lpstr>
      <vt:lpstr>PowerPoint 演示文稿</vt:lpstr>
      <vt:lpstr>PowerPoint 演示文稿</vt:lpstr>
      <vt:lpstr>PowerPoint 演示文稿</vt:lpstr>
      <vt:lpstr>极大似然估计</vt:lpstr>
      <vt:lpstr>PowerPoint 演示文稿</vt:lpstr>
      <vt:lpstr>极大似然估计</vt:lpstr>
      <vt:lpstr>三、模型学习的最优化算法</vt:lpstr>
      <vt:lpstr>最优化算法简介</vt:lpstr>
      <vt:lpstr>梯度下降法</vt:lpstr>
      <vt:lpstr>梯度下降法</vt:lpstr>
      <vt:lpstr>无约束最优化问题</vt:lpstr>
      <vt:lpstr>PowerPoint 演示文稿</vt:lpstr>
      <vt:lpstr>PowerPoint 演示文稿</vt:lpstr>
      <vt:lpstr>PowerPoint 演示文稿</vt:lpstr>
      <vt:lpstr>PowerPoint 演示文稿</vt:lpstr>
      <vt:lpstr>拟牛顿法</vt:lpstr>
      <vt:lpstr>拟牛顿法</vt:lpstr>
      <vt:lpstr>拟牛顿法</vt:lpstr>
      <vt:lpstr>BFGS(Broyden-Fletcher-Goldfarb- Shanno)算法</vt:lpstr>
      <vt:lpstr>改进的迭代尺度法</vt:lpstr>
      <vt:lpstr>PowerPoint 演示文稿</vt:lpstr>
      <vt:lpstr>改进的迭代尺度法</vt:lpstr>
      <vt:lpstr>改进的迭代尺度法</vt:lpstr>
      <vt:lpstr>改进的迭代尺度法</vt:lpstr>
      <vt:lpstr>改进的迭代尺度法</vt:lpstr>
      <vt:lpstr>改进的迭代尺度法</vt:lpstr>
      <vt:lpstr>拟牛顿法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qwdong</cp:lastModifiedBy>
  <cp:revision>21</cp:revision>
  <dcterms:created xsi:type="dcterms:W3CDTF">2019-02-12T08:32:02Z</dcterms:created>
  <dcterms:modified xsi:type="dcterms:W3CDTF">2020-09-29T11:06:12Z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2016-08-09T00:00:00Z</vt:filetime>
  </property>
  <property fmtid="{D5CDD505-2E9C-101B-9397-08002B2CF9AE}" pid="3" name="LastSaved">
    <vt:filetime>2019-02-12T00:00:00Z</vt:filetime>
  </property>
</Properties>
</file>