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notesSlides/notesSlide11.xml" ContentType="application/vnd.openxmlformats-officedocument.presentationml.notesSlide+xml"/>
  <Override PartName="/ppt/media/image39.jpg" ContentType="image/jpg"/>
  <Override PartName="/ppt/media/image40.jpg" ContentType="image/jpg"/>
  <Override PartName="/ppt/notesSlides/notesSlide12.xml" ContentType="application/vnd.openxmlformats-officedocument.presentationml.notesSlide+xml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notesSlides/notesSlide13.xml" ContentType="application/vnd.openxmlformats-officedocument.presentationml.notesSlide+xml"/>
  <Override PartName="/ppt/media/image48.jpg" ContentType="image/jpg"/>
  <Override PartName="/ppt/media/image49.jpg" ContentType="image/jpg"/>
  <Override PartName="/ppt/notesSlides/notesSlide14.xml" ContentType="application/vnd.openxmlformats-officedocument.presentationml.notesSlide+xml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4.jpg" ContentType="image/jpg"/>
  <Override PartName="/ppt/notesSlides/notesSlide15.xml" ContentType="application/vnd.openxmlformats-officedocument.presentationml.notesSlide+xml"/>
  <Override PartName="/ppt/media/image55.jpg" ContentType="image/jp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57.jpg" ContentType="image/jpg"/>
  <Override PartName="/ppt/media/image58.jpg" ContentType="image/jpg"/>
  <Override PartName="/ppt/notesSlides/notesSlide21.xml" ContentType="application/vnd.openxmlformats-officedocument.presentationml.notesSlide+xml"/>
  <Override PartName="/ppt/media/image59.jpg" ContentType="image/jpg"/>
  <Override PartName="/ppt/media/image60.jpg" ContentType="image/jpg"/>
  <Override PartName="/ppt/notesSlides/notesSlide22.xml" ContentType="application/vnd.openxmlformats-officedocument.presentationml.notesSlide+xml"/>
  <Override PartName="/ppt/media/image61.jpg" ContentType="image/jpg"/>
  <Override PartName="/ppt/media/image63.jpg" ContentType="image/jpg"/>
  <Override PartName="/ppt/media/image64.jpg" ContentType="image/jpg"/>
  <Override PartName="/ppt/notesSlides/notesSlide23.xml" ContentType="application/vnd.openxmlformats-officedocument.presentationml.notesSlide+xml"/>
  <Override PartName="/ppt/media/image65.jpg" ContentType="image/jpg"/>
  <Override PartName="/ppt/media/image66.jpg" ContentType="image/jpg"/>
  <Override PartName="/ppt/notesSlides/notesSlide24.xml" ContentType="application/vnd.openxmlformats-officedocument.presentationml.notesSlide+xml"/>
  <Override PartName="/ppt/media/image68.jpg" ContentType="image/jpg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73.jpg" ContentType="image/jpg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media/image79.jpg" ContentType="image/jpg"/>
  <Override PartName="/ppt/notesSlides/notesSlide27.xml" ContentType="application/vnd.openxmlformats-officedocument.presentationml.notesSlide+xml"/>
  <Override PartName="/ppt/media/image80.jpg" ContentType="image/jpg"/>
  <Override PartName="/ppt/media/image81.jpg" ContentType="image/jpg"/>
  <Override PartName="/ppt/media/image82.jpg" ContentType="image/jpg"/>
  <Override PartName="/ppt/notesSlides/notesSlide28.xml" ContentType="application/vnd.openxmlformats-officedocument.presentationml.notesSlide+xml"/>
  <Override PartName="/ppt/media/image83.jpg" ContentType="image/jpg"/>
  <Override PartName="/ppt/media/image84.jpg" ContentType="image/jpg"/>
  <Override PartName="/ppt/media/image85.jpg" ContentType="image/jpg"/>
  <Override PartName="/ppt/notesSlides/notesSlide29.xml" ContentType="application/vnd.openxmlformats-officedocument.presentationml.notesSlide+xml"/>
  <Override PartName="/ppt/media/image86.jpg" ContentType="image/jpg"/>
  <Override PartName="/ppt/media/image87.jpg" ContentType="image/jpg"/>
  <Override PartName="/ppt/notesSlides/notesSlide30.xml" ContentType="application/vnd.openxmlformats-officedocument.presentationml.notesSlide+xml"/>
  <Override PartName="/ppt/media/image88.jpg" ContentType="image/jpg"/>
  <Override PartName="/ppt/media/image89.jpg" ContentType="image/jpg"/>
  <Override PartName="/ppt/media/image90.jpg" ContentType="image/jpg"/>
  <Override PartName="/ppt/media/image91.jpg" ContentType="image/jpg"/>
  <Override PartName="/ppt/media/image92.jpg" ContentType="image/jpg"/>
  <Override PartName="/ppt/notesSlides/notesSlide31.xml" ContentType="application/vnd.openxmlformats-officedocument.presentationml.notesSlide+xml"/>
  <Override PartName="/ppt/media/image93.jpg" ContentType="image/jp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media/image94.jpg" ContentType="image/jpg"/>
  <Override PartName="/ppt/media/image95.jpg" ContentType="image/jpg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96.jpg" ContentType="image/jpg"/>
  <Override PartName="/ppt/media/image97.jpg" ContentType="image/jpg"/>
  <Override PartName="/ppt/notesSlides/notesSlide36.xml" ContentType="application/vnd.openxmlformats-officedocument.presentationml.notesSlide+xml"/>
  <Override PartName="/ppt/media/image98.jpg" ContentType="image/jpg"/>
  <Override PartName="/ppt/media/image99.jpg" ContentType="image/jpg"/>
  <Override PartName="/ppt/media/image100.jpg" ContentType="image/jpg"/>
  <Override PartName="/ppt/media/image101.jpg" ContentType="image/jpg"/>
  <Override PartName="/ppt/media/image102.jpg" ContentType="image/jpg"/>
  <Override PartName="/ppt/notesSlides/notesSlide37.xml" ContentType="application/vnd.openxmlformats-officedocument.presentationml.notesSlide+xml"/>
  <Override PartName="/ppt/media/image103.jpg" ContentType="image/jpg"/>
  <Override PartName="/ppt/media/image104.jpg" ContentType="image/jpg"/>
  <Override PartName="/ppt/media/image105.jpg" ContentType="image/jpg"/>
  <Override PartName="/ppt/media/image106.jpg" ContentType="image/jpg"/>
  <Override PartName="/ppt/notesSlides/notesSlide38.xml" ContentType="application/vnd.openxmlformats-officedocument.presentationml.notesSlide+xml"/>
  <Override PartName="/ppt/media/image107.jpg" ContentType="image/jpg"/>
  <Override PartName="/ppt/media/image108.jpg" ContentType="image/jpg"/>
  <Override PartName="/ppt/media/image109.jpg" ContentType="image/jpg"/>
  <Override PartName="/ppt/media/image110.jpg" ContentType="image/jpg"/>
  <Override PartName="/ppt/media/image111.jpg" ContentType="image/jpg"/>
  <Override PartName="/ppt/media/image112.jpg" ContentType="image/jpg"/>
  <Override PartName="/ppt/media/image113.jpg" ContentType="image/jpg"/>
  <Override PartName="/ppt/notesSlides/notesSlide39.xml" ContentType="application/vnd.openxmlformats-officedocument.presentationml.notesSlide+xml"/>
  <Override PartName="/ppt/media/image114.jpg" ContentType="image/jpg"/>
  <Override PartName="/ppt/media/image115.jpg" ContentType="image/jpg"/>
  <Override PartName="/ppt/media/image116.jpg" ContentType="image/jpg"/>
  <Override PartName="/ppt/media/image117.jpg" ContentType="image/jpg"/>
  <Override PartName="/ppt/media/image118.jpg" ContentType="image/jpg"/>
  <Override PartName="/ppt/media/image119.jpg" ContentType="image/jpg"/>
  <Override PartName="/ppt/notesSlides/notesSlide40.xml" ContentType="application/vnd.openxmlformats-officedocument.presentationml.notesSlide+xml"/>
  <Override PartName="/ppt/media/image120.jpg" ContentType="image/jpg"/>
  <Override PartName="/ppt/media/image121.jpg" ContentType="image/jpg"/>
  <Override PartName="/ppt/notesSlides/notesSlide41.xml" ContentType="application/vnd.openxmlformats-officedocument.presentationml.notesSlide+xml"/>
  <Override PartName="/ppt/media/image122.jpg" ContentType="image/jpg"/>
  <Override PartName="/ppt/media/image123.jpg" ContentType="image/jpg"/>
  <Override PartName="/ppt/media/image124.jpg" ContentType="image/jpg"/>
  <Override PartName="/ppt/media/image125.jpg" ContentType="image/jpg"/>
  <Override PartName="/ppt/notesSlides/notesSlide42.xml" ContentType="application/vnd.openxmlformats-officedocument.presentationml.notesSlide+xml"/>
  <Override PartName="/ppt/media/image126.jpg" ContentType="image/jpg"/>
  <Override PartName="/ppt/media/image127.jpg" ContentType="image/jpg"/>
  <Override PartName="/ppt/media/image128.jpg" ContentType="image/jpg"/>
  <Override PartName="/ppt/media/image129.jpg" ContentType="image/jpg"/>
  <Override PartName="/ppt/media/image130.jpg" ContentType="image/jpg"/>
  <Override PartName="/ppt/notesSlides/notesSlide43.xml" ContentType="application/vnd.openxmlformats-officedocument.presentationml.notesSlide+xml"/>
  <Override PartName="/ppt/media/image131.jpg" ContentType="image/jpg"/>
  <Override PartName="/ppt/media/image132.jpg" ContentType="image/jpg"/>
  <Override PartName="/ppt/media/image133.jpg" ContentType="image/jpg"/>
  <Override PartName="/ppt/media/image134.jpg" ContentType="image/jpg"/>
  <Override PartName="/ppt/media/image135.jpg" ContentType="image/jpg"/>
  <Override PartName="/ppt/notesSlides/notesSlide44.xml" ContentType="application/vnd.openxmlformats-officedocument.presentationml.notesSlide+xml"/>
  <Override PartName="/ppt/media/image136.jpg" ContentType="image/jpg"/>
  <Override PartName="/ppt/media/image137.jpg" ContentType="image/jpg"/>
  <Override PartName="/ppt/media/image138.jpg" ContentType="image/jpg"/>
  <Override PartName="/ppt/media/image139.jpg" ContentType="image/jpg"/>
  <Override PartName="/ppt/media/image140.jpg" ContentType="image/jpg"/>
  <Override PartName="/ppt/notesSlides/notesSlide45.xml" ContentType="application/vnd.openxmlformats-officedocument.presentationml.notesSlide+xml"/>
  <Override PartName="/ppt/media/image141.jpg" ContentType="image/jpg"/>
  <Override PartName="/ppt/media/image142.jpg" ContentType="image/jpg"/>
  <Override PartName="/ppt/media/image143.jpg" ContentType="image/jpg"/>
  <Override PartName="/ppt/media/image144.jpg" ContentType="image/jpg"/>
  <Override PartName="/ppt/media/image145.jpg" ContentType="image/jpg"/>
  <Override PartName="/ppt/media/image146.jpg" ContentType="image/jpg"/>
  <Override PartName="/ppt/media/image147.jpg" ContentType="image/jpg"/>
  <Override PartName="/ppt/media/image148.jpg" ContentType="image/jpg"/>
  <Override PartName="/ppt/media/image149.jpg" ContentType="image/jpg"/>
  <Override PartName="/ppt/media/image150.jpg" ContentType="image/jpg"/>
  <Override PartName="/ppt/media/image151.jpg" ContentType="image/jpg"/>
  <Override PartName="/ppt/media/image152.jpg" ContentType="image/jpg"/>
  <Override PartName="/ppt/notesSlides/notesSlide46.xml" ContentType="application/vnd.openxmlformats-officedocument.presentationml.notesSlide+xml"/>
  <Override PartName="/ppt/media/image153.jpg" ContentType="image/jpg"/>
  <Override PartName="/ppt/media/image154.jpg" ContentType="image/jpg"/>
  <Override PartName="/ppt/media/image155.jpg" ContentType="image/jpg"/>
  <Override PartName="/ppt/notesSlides/notesSlide47.xml" ContentType="application/vnd.openxmlformats-officedocument.presentationml.notesSlide+xml"/>
  <Override PartName="/ppt/media/image156.jpg" ContentType="image/jpg"/>
  <Override PartName="/ppt/media/image157.jpg" ContentType="image/jpg"/>
  <Override PartName="/ppt/media/image158.jpg" ContentType="image/jpg"/>
  <Override PartName="/ppt/media/image159.jpg" ContentType="image/jpg"/>
  <Override PartName="/ppt/media/image160.jpg" ContentType="image/jpg"/>
  <Override PartName="/ppt/notesSlides/notesSlide48.xml" ContentType="application/vnd.openxmlformats-officedocument.presentationml.notesSlide+xml"/>
  <Override PartName="/ppt/media/image161.jpg" ContentType="image/jpg"/>
  <Override PartName="/ppt/media/image162.jpg" ContentType="image/jpg"/>
  <Override PartName="/ppt/media/image163.jpg" ContentType="image/jpg"/>
  <Override PartName="/ppt/media/image164.jpg" ContentType="image/jpg"/>
  <Override PartName="/ppt/media/image165.jpg" ContentType="image/jpg"/>
  <Override PartName="/ppt/notesSlides/notesSlide49.xml" ContentType="application/vnd.openxmlformats-officedocument.presentationml.notesSlide+xml"/>
  <Override PartName="/ppt/media/image166.jpg" ContentType="image/jpg"/>
  <Override PartName="/ppt/media/image167.jpg" ContentType="image/jpg"/>
  <Override PartName="/ppt/media/image168.jpg" ContentType="image/jpg"/>
  <Override PartName="/ppt/media/image169.jpg" ContentType="image/jpg"/>
  <Override PartName="/ppt/media/image170.jpg" ContentType="image/jpg"/>
  <Override PartName="/ppt/notesSlides/notesSlide50.xml" ContentType="application/vnd.openxmlformats-officedocument.presentationml.notesSlide+xml"/>
  <Override PartName="/ppt/media/image171.jpg" ContentType="image/jpg"/>
  <Override PartName="/ppt/media/image172.jpg" ContentType="image/jpg"/>
  <Override PartName="/ppt/media/image173.jpg" ContentType="image/jpg"/>
  <Override PartName="/ppt/media/image174.jpg" ContentType="image/jpg"/>
  <Override PartName="/ppt/media/image175.jpg" ContentType="image/jpg"/>
  <Override PartName="/ppt/notesSlides/notesSlide51.xml" ContentType="application/vnd.openxmlformats-officedocument.presentationml.notesSlide+xml"/>
  <Override PartName="/ppt/media/image176.jpg" ContentType="image/jpg"/>
  <Override PartName="/ppt/media/image177.jpg" ContentType="image/jpg"/>
  <Override PartName="/ppt/media/image178.jpg" ContentType="image/jpg"/>
  <Override PartName="/ppt/media/image179.jpg" ContentType="image/jpg"/>
  <Override PartName="/ppt/media/image180.jpg" ContentType="image/jpg"/>
  <Override PartName="/ppt/media/image181.jpg" ContentType="image/jpg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media/image182.jpg" ContentType="image/jpg"/>
  <Override PartName="/ppt/notesSlides/notesSlide54.xml" ContentType="application/vnd.openxmlformats-officedocument.presentationml.notesSlide+xml"/>
  <Override PartName="/ppt/media/image184.jpg" ContentType="image/jpg"/>
  <Override PartName="/ppt/media/image185.jpg" ContentType="image/jpg"/>
  <Override PartName="/ppt/media/image186.jpg" ContentType="image/jpg"/>
  <Override PartName="/ppt/media/image187.jpg" ContentType="image/jpg"/>
  <Override PartName="/ppt/media/image188.jpg" ContentType="image/jpg"/>
  <Override PartName="/ppt/notesSlides/notesSlide55.xml" ContentType="application/vnd.openxmlformats-officedocument.presentationml.notesSlide+xml"/>
  <Override PartName="/ppt/media/image189.jpg" ContentType="image/jpg"/>
  <Override PartName="/ppt/media/image190.jpg" ContentType="image/jpg"/>
  <Override PartName="/ppt/media/image191.jpg" ContentType="image/jpg"/>
  <Override PartName="/ppt/notesSlides/notesSlide56.xml" ContentType="application/vnd.openxmlformats-officedocument.presentationml.notesSlide+xml"/>
  <Override PartName="/ppt/media/image192.jpg" ContentType="image/jpg"/>
  <Override PartName="/ppt/media/image193.jpg" ContentType="image/jpg"/>
  <Override PartName="/ppt/notesSlides/notesSlide57.xml" ContentType="application/vnd.openxmlformats-officedocument.presentationml.notesSlide+xml"/>
  <Override PartName="/ppt/media/image194.jpg" ContentType="image/jpg"/>
  <Override PartName="/ppt/notesSlides/notesSlide58.xml" ContentType="application/vnd.openxmlformats-officedocument.presentationml.notesSlide+xml"/>
  <Override PartName="/ppt/media/image195.jpg" ContentType="image/jpg"/>
  <Override PartName="/ppt/notesSlides/notesSlide59.xml" ContentType="application/vnd.openxmlformats-officedocument.presentationml.notesSlide+xml"/>
  <Override PartName="/ppt/media/image196.jpg" ContentType="image/jpg"/>
  <Override PartName="/ppt/media/image197.jpg" ContentType="image/jpg"/>
  <Override PartName="/ppt/media/image198.jpg" ContentType="image/jpg"/>
  <Override PartName="/ppt/media/image199.jpg" ContentType="image/jpg"/>
  <Override PartName="/ppt/media/image200.jpg" ContentType="image/jpg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media/image201.jpg" ContentType="image/jpg"/>
  <Override PartName="/ppt/media/image202.jpg" ContentType="image/jpg"/>
  <Override PartName="/ppt/media/image203.jpg" ContentType="image/jpg"/>
  <Override PartName="/ppt/media/image204.jpg" ContentType="image/jpg"/>
  <Override PartName="/ppt/media/image205.jpg" ContentType="image/jpg"/>
  <Override PartName="/ppt/media/image206.jpg" ContentType="image/jpg"/>
  <Override PartName="/ppt/media/image207.jpg" ContentType="image/jpg"/>
  <Override PartName="/ppt/media/image208.jpg" ContentType="image/jpg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media/image209.jpg" ContentType="image/jpg"/>
  <Override PartName="/ppt/media/image210.jpg" ContentType="image/jpg"/>
  <Override PartName="/ppt/media/image211.jpg" ContentType="image/jpg"/>
  <Override PartName="/ppt/media/image212.jpg" ContentType="image/jpg"/>
  <Override PartName="/ppt/media/image213.jpg" ContentType="image/jpg"/>
  <Override PartName="/ppt/media/image214.jpg" ContentType="image/jpg"/>
  <Override PartName="/ppt/notesSlides/notesSlide64.xml" ContentType="application/vnd.openxmlformats-officedocument.presentationml.notesSlide+xml"/>
  <Override PartName="/ppt/media/image215.jpg" ContentType="image/jpg"/>
  <Override PartName="/ppt/media/image216.jpg" ContentType="image/jpg"/>
  <Override PartName="/ppt/notesSlides/notesSlide65.xml" ContentType="application/vnd.openxmlformats-officedocument.presentationml.notesSlide+xml"/>
  <Override PartName="/ppt/media/image217.jpg" ContentType="image/jpg"/>
  <Override PartName="/ppt/media/image218.jpg" ContentType="image/jpg"/>
  <Override PartName="/ppt/media/image219.jpg" ContentType="image/jpg"/>
  <Override PartName="/ppt/media/image220.jpg" ContentType="image/jpg"/>
  <Override PartName="/ppt/notesSlides/notesSlide66.xml" ContentType="application/vnd.openxmlformats-officedocument.presentationml.notesSlide+xml"/>
  <Override PartName="/ppt/media/image221.jpg" ContentType="image/jpg"/>
  <Override PartName="/ppt/notesSlides/notesSlide67.xml" ContentType="application/vnd.openxmlformats-officedocument.presentationml.notesSlide+xml"/>
  <Override PartName="/ppt/media/image222.jpg" ContentType="image/jpg"/>
  <Override PartName="/ppt/media/image223.jpg" ContentType="image/jpg"/>
  <Override PartName="/ppt/media/image224.jpg" ContentType="image/jpg"/>
  <Override PartName="/ppt/notesSlides/notesSlide68.xml" ContentType="application/vnd.openxmlformats-officedocument.presentationml.notesSlide+xml"/>
  <Override PartName="/ppt/media/image225.jpg" ContentType="image/jpg"/>
  <Override PartName="/ppt/media/image226.jpg" ContentType="image/jpg"/>
  <Override PartName="/ppt/media/image227.jpg" ContentType="image/jpg"/>
  <Override PartName="/ppt/media/image228.jpg" ContentType="image/jpg"/>
  <Override PartName="/ppt/notesSlides/notesSlide69.xml" ContentType="application/vnd.openxmlformats-officedocument.presentationml.notesSlide+xml"/>
  <Override PartName="/ppt/media/image229.jpg" ContentType="image/jpg"/>
  <Override PartName="/ppt/media/image230.jpg" ContentType="image/jpg"/>
  <Override PartName="/ppt/media/image231.jpg" ContentType="image/jpg"/>
  <Override PartName="/ppt/media/image232.jpg" ContentType="image/jpg"/>
  <Override PartName="/ppt/notesSlides/notesSlide70.xml" ContentType="application/vnd.openxmlformats-officedocument.presentationml.notesSlide+xml"/>
  <Override PartName="/ppt/media/image233.jpg" ContentType="image/jpg"/>
  <Override PartName="/ppt/media/image234.jpg" ContentType="image/jpg"/>
  <Override PartName="/ppt/media/image235.jpg" ContentType="image/jpg"/>
  <Override PartName="/ppt/notesSlides/notesSlide71.xml" ContentType="application/vnd.openxmlformats-officedocument.presentationml.notesSlide+xml"/>
  <Override PartName="/ppt/media/image236.jpg" ContentType="image/jpg"/>
  <Override PartName="/ppt/media/image237.jpg" ContentType="image/jpg"/>
  <Override PartName="/ppt/media/image238.jpg" ContentType="image/jpg"/>
  <Override PartName="/ppt/notesSlides/notesSlide72.xml" ContentType="application/vnd.openxmlformats-officedocument.presentationml.notesSlide+xml"/>
  <Override PartName="/ppt/media/image239.jpg" ContentType="image/jpg"/>
  <Override PartName="/ppt/media/image240.jpg" ContentType="image/jpg"/>
  <Override PartName="/ppt/media/image241.jpg" ContentType="image/jpg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media/image242.jpg" ContentType="image/jpg"/>
  <Override PartName="/ppt/notesSlides/notesSlide75.xml" ContentType="application/vnd.openxmlformats-officedocument.presentationml.notesSlide+xml"/>
  <Override PartName="/ppt/media/image243.jpg" ContentType="image/jpg"/>
  <Override PartName="/ppt/media/image244.jpg" ContentType="image/jpg"/>
  <Override PartName="/ppt/notesSlides/notesSlide76.xml" ContentType="application/vnd.openxmlformats-officedocument.presentationml.notesSlide+xml"/>
  <Override PartName="/ppt/media/image245.jpg" ContentType="image/jpg"/>
  <Override PartName="/ppt/notesSlides/notesSlide77.xml" ContentType="application/vnd.openxmlformats-officedocument.presentationml.notesSlide+xml"/>
  <Override PartName="/ppt/media/image246.jpg" ContentType="image/jpg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media/image247.jpg" ContentType="image/jpg"/>
  <Override PartName="/ppt/media/image248.jpg" ContentType="image/jpg"/>
  <Override PartName="/ppt/media/image249.jpg" ContentType="image/jpg"/>
  <Override PartName="/ppt/notesSlides/notesSlide80.xml" ContentType="application/vnd.openxmlformats-officedocument.presentationml.notesSlide+xml"/>
  <Override PartName="/ppt/media/image250.jpg" ContentType="image/jpg"/>
  <Override PartName="/ppt/media/image251.jpg" ContentType="image/jpg"/>
  <Override PartName="/ppt/media/image252.jpg" ContentType="image/jpg"/>
  <Override PartName="/ppt/media/image253.jpg" ContentType="image/jpg"/>
  <Override PartName="/ppt/media/image254.jpg" ContentType="image/jpg"/>
  <Override PartName="/ppt/notesSlides/notesSlide81.xml" ContentType="application/vnd.openxmlformats-officedocument.presentationml.notesSlide+xml"/>
  <Override PartName="/ppt/media/image255.jpg" ContentType="image/jpg"/>
  <Override PartName="/ppt/media/image256.jpg" ContentType="image/jpg"/>
  <Override PartName="/ppt/media/image257.jpg" ContentType="image/jpg"/>
  <Override PartName="/ppt/media/image258.jpg" ContentType="image/jpg"/>
  <Override PartName="/ppt/media/image259.jpg" ContentType="image/jpg"/>
  <Override PartName="/ppt/media/image260.jpg" ContentType="image/jpg"/>
  <Override PartName="/ppt/notesSlides/notesSlide82.xml" ContentType="application/vnd.openxmlformats-officedocument.presentationml.notesSlide+xml"/>
  <Override PartName="/ppt/media/image261.jpg" ContentType="image/jpg"/>
  <Override PartName="/ppt/media/image262.jpg" ContentType="image/jpg"/>
  <Override PartName="/ppt/notesSlides/notesSlide83.xml" ContentType="application/vnd.openxmlformats-officedocument.presentationml.notesSlide+xml"/>
  <Override PartName="/ppt/media/image263.jpg" ContentType="image/jpg"/>
  <Override PartName="/ppt/media/image264.jpg" ContentType="image/jpg"/>
  <Override PartName="/ppt/media/image265.jpg" ContentType="image/jpg"/>
  <Override PartName="/ppt/media/image266.jpg" ContentType="image/jpg"/>
  <Override PartName="/ppt/notesSlides/notesSlide84.xml" ContentType="application/vnd.openxmlformats-officedocument.presentationml.notesSlide+xml"/>
  <Override PartName="/ppt/media/image267.jpg" ContentType="image/jpg"/>
  <Override PartName="/ppt/media/image268.jpg" ContentType="image/jpg"/>
  <Override PartName="/ppt/media/image269.jpg" ContentType="image/jpg"/>
  <Override PartName="/ppt/media/image270.jpg" ContentType="image/jpg"/>
  <Override PartName="/ppt/media/image271.jpg" ContentType="image/jpg"/>
  <Override PartName="/ppt/notesSlides/notesSlide85.xml" ContentType="application/vnd.openxmlformats-officedocument.presentationml.notesSlide+xml"/>
  <Override PartName="/ppt/media/image272.jpg" ContentType="image/jpg"/>
  <Override PartName="/ppt/media/image273.jpg" ContentType="image/jpg"/>
  <Override PartName="/ppt/media/image274.jpg" ContentType="image/jpg"/>
  <Override PartName="/ppt/media/image275.jpg" ContentType="image/jpg"/>
  <Override PartName="/ppt/media/image276.jpg" ContentType="image/jpg"/>
  <Override PartName="/ppt/media/image277.jpg" ContentType="image/jpg"/>
  <Override PartName="/ppt/notesSlides/notesSlide86.xml" ContentType="application/vnd.openxmlformats-officedocument.presentationml.notesSlide+xml"/>
  <Override PartName="/ppt/media/image278.jpg" ContentType="image/jpg"/>
  <Override PartName="/ppt/media/image279.jpg" ContentType="image/jpg"/>
  <Override PartName="/ppt/media/image280.jpg" ContentType="image/jpg"/>
  <Override PartName="/ppt/media/image281.jpg" ContentType="image/jpg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media/image282.jpg" ContentType="image/jpg"/>
  <Override PartName="/ppt/media/image283.jpg" ContentType="image/jpg"/>
  <Override PartName="/ppt/media/image284.jpg" ContentType="image/jpg"/>
  <Override PartName="/ppt/media/image285.jpg" ContentType="image/jpg"/>
  <Override PartName="/ppt/notesSlides/notesSlide89.xml" ContentType="application/vnd.openxmlformats-officedocument.presentationml.notesSlide+xml"/>
  <Override PartName="/ppt/media/image286.jpg" ContentType="image/jpg"/>
  <Override PartName="/ppt/notesSlides/notesSlide90.xml" ContentType="application/vnd.openxmlformats-officedocument.presentationml.notesSlide+xml"/>
  <Override PartName="/ppt/media/image287.jpg" ContentType="image/jpg"/>
  <Override PartName="/ppt/media/image288.jpg" ContentType="image/jpg"/>
  <Override PartName="/ppt/media/image289.jpg" ContentType="image/jpg"/>
  <Override PartName="/ppt/notesSlides/notesSlide91.xml" ContentType="application/vnd.openxmlformats-officedocument.presentationml.notesSlide+xml"/>
  <Override PartName="/ppt/media/image293.jpg" ContentType="image/jpg"/>
  <Override PartName="/ppt/media/image294.jpg" ContentType="image/jpg"/>
  <Override PartName="/ppt/notesSlides/notesSlide92.xml" ContentType="application/vnd.openxmlformats-officedocument.presentationml.notesSlide+xml"/>
  <Override PartName="/ppt/media/image295.jpg" ContentType="image/jpg"/>
  <Override PartName="/ppt/media/image296.jpg" ContentType="image/jpg"/>
  <Override PartName="/ppt/media/image297.jpg" ContentType="image/jpg"/>
  <Override PartName="/ppt/media/image298.jpg" ContentType="image/jpg"/>
  <Override PartName="/ppt/notesSlides/notesSlide93.xml" ContentType="application/vnd.openxmlformats-officedocument.presentationml.notesSlide+xml"/>
  <Override PartName="/ppt/media/image299.jpg" ContentType="image/jpg"/>
  <Override PartName="/ppt/media/image300.jpg" ContentType="image/jpg"/>
  <Override PartName="/ppt/media/image301.jpg" ContentType="image/jpg"/>
  <Override PartName="/ppt/media/image302.jpg" ContentType="image/jpg"/>
  <Override PartName="/ppt/media/image303.jpg" ContentType="image/jpg"/>
  <Override PartName="/ppt/media/image304.jpg" ContentType="image/jpg"/>
  <Override PartName="/ppt/media/image305.jpg" ContentType="image/jpg"/>
  <Override PartName="/ppt/media/image306.jpg" ContentType="image/jpg"/>
  <Override PartName="/ppt/media/image307.jpg" ContentType="image/jpg"/>
  <Override PartName="/ppt/media/image308.jpg" ContentType="image/jpg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51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74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03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19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663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65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79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46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861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49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280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869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3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898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0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27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0488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357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792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06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830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294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958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84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267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291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6536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292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72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911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510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82263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658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632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8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9460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543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3913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717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141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680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925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4016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2656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8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22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70339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4913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559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153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661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7130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9609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5354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1380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859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82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52673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88997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8423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9129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5185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871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27597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038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7209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7225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42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6957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0836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2947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6604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6569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10059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1326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82844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963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6610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86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03831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9681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2841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295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915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218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8130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1658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94496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1485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7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166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268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8460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0685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82453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2068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033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74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07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9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28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2272" y="1558978"/>
            <a:ext cx="3646170" cy="368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4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6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2020/4/13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69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6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93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71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8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38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66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32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15.png"/><Relationship Id="rId4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0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png"/><Relationship Id="rId4" Type="http://schemas.openxmlformats.org/officeDocument/2006/relationships/image" Target="../media/image61.jpg"/><Relationship Id="rId9" Type="http://schemas.openxmlformats.org/officeDocument/2006/relationships/image" Target="../media/image6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emf"/><Relationship Id="rId4" Type="http://schemas.openxmlformats.org/officeDocument/2006/relationships/image" Target="../media/image6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7" Type="http://schemas.openxmlformats.org/officeDocument/2006/relationships/image" Target="../media/image7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g"/><Relationship Id="rId3" Type="http://schemas.openxmlformats.org/officeDocument/2006/relationships/image" Target="../media/image73.jpg"/><Relationship Id="rId7" Type="http://schemas.openxmlformats.org/officeDocument/2006/relationships/image" Target="../media/image7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image" Target="../media/image75.jpg"/><Relationship Id="rId4" Type="http://schemas.openxmlformats.org/officeDocument/2006/relationships/image" Target="../media/image74.jpg"/><Relationship Id="rId9" Type="http://schemas.openxmlformats.org/officeDocument/2006/relationships/image" Target="../media/image79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g"/><Relationship Id="rId3" Type="http://schemas.openxmlformats.org/officeDocument/2006/relationships/image" Target="../media/image73.jpg"/><Relationship Id="rId7" Type="http://schemas.openxmlformats.org/officeDocument/2006/relationships/image" Target="../media/image7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11" Type="http://schemas.openxmlformats.org/officeDocument/2006/relationships/image" Target="../media/image82.jpg"/><Relationship Id="rId5" Type="http://schemas.openxmlformats.org/officeDocument/2006/relationships/image" Target="../media/image75.jpg"/><Relationship Id="rId10" Type="http://schemas.openxmlformats.org/officeDocument/2006/relationships/image" Target="../media/image81.jpg"/><Relationship Id="rId4" Type="http://schemas.openxmlformats.org/officeDocument/2006/relationships/image" Target="../media/image74.jpg"/><Relationship Id="rId9" Type="http://schemas.openxmlformats.org/officeDocument/2006/relationships/image" Target="../media/image8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7" Type="http://schemas.openxmlformats.org/officeDocument/2006/relationships/image" Target="../media/image9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g"/><Relationship Id="rId5" Type="http://schemas.openxmlformats.org/officeDocument/2006/relationships/image" Target="../media/image90.jpg"/><Relationship Id="rId4" Type="http://schemas.openxmlformats.org/officeDocument/2006/relationships/image" Target="../media/image8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g"/><Relationship Id="rId4" Type="http://schemas.openxmlformats.org/officeDocument/2006/relationships/image" Target="../media/image8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7" Type="http://schemas.openxmlformats.org/officeDocument/2006/relationships/image" Target="../media/image10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jpg"/><Relationship Id="rId5" Type="http://schemas.openxmlformats.org/officeDocument/2006/relationships/image" Target="../media/image100.jpg"/><Relationship Id="rId4" Type="http://schemas.openxmlformats.org/officeDocument/2006/relationships/image" Target="../media/image9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7" Type="http://schemas.openxmlformats.org/officeDocument/2006/relationships/image" Target="../media/image10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jpg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jpg"/><Relationship Id="rId3" Type="http://schemas.openxmlformats.org/officeDocument/2006/relationships/image" Target="../media/image107.jpg"/><Relationship Id="rId7" Type="http://schemas.openxmlformats.org/officeDocument/2006/relationships/image" Target="../media/image1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0.jpg"/><Relationship Id="rId5" Type="http://schemas.openxmlformats.org/officeDocument/2006/relationships/image" Target="../media/image109.jpg"/><Relationship Id="rId4" Type="http://schemas.openxmlformats.org/officeDocument/2006/relationships/image" Target="../media/image108.jpg"/><Relationship Id="rId9" Type="http://schemas.openxmlformats.org/officeDocument/2006/relationships/image" Target="../media/image113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jpg"/><Relationship Id="rId3" Type="http://schemas.openxmlformats.org/officeDocument/2006/relationships/image" Target="../media/image107.jpg"/><Relationship Id="rId7" Type="http://schemas.openxmlformats.org/officeDocument/2006/relationships/image" Target="../media/image115.jpg"/><Relationship Id="rId12" Type="http://schemas.openxmlformats.org/officeDocument/2006/relationships/image" Target="../media/image11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jpg"/><Relationship Id="rId11" Type="http://schemas.openxmlformats.org/officeDocument/2006/relationships/image" Target="../media/image118.jpg"/><Relationship Id="rId5" Type="http://schemas.openxmlformats.org/officeDocument/2006/relationships/image" Target="../media/image110.jpg"/><Relationship Id="rId10" Type="http://schemas.openxmlformats.org/officeDocument/2006/relationships/image" Target="../media/image117.jpg"/><Relationship Id="rId4" Type="http://schemas.openxmlformats.org/officeDocument/2006/relationships/image" Target="../media/image108.jpg"/><Relationship Id="rId9" Type="http://schemas.openxmlformats.org/officeDocument/2006/relationships/image" Target="../media/image1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jpg"/><Relationship Id="rId3" Type="http://schemas.openxmlformats.org/officeDocument/2006/relationships/image" Target="../media/image10.jpg"/><Relationship Id="rId7" Type="http://schemas.openxmlformats.org/officeDocument/2006/relationships/image" Target="../media/image1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jpg"/><Relationship Id="rId5" Type="http://schemas.openxmlformats.org/officeDocument/2006/relationships/image" Target="../media/image122.jpg"/><Relationship Id="rId4" Type="http://schemas.openxmlformats.org/officeDocument/2006/relationships/image" Target="../media/image6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7" Type="http://schemas.openxmlformats.org/officeDocument/2006/relationships/image" Target="../media/image13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9.jpg"/><Relationship Id="rId5" Type="http://schemas.openxmlformats.org/officeDocument/2006/relationships/image" Target="../media/image128.jpg"/><Relationship Id="rId4" Type="http://schemas.openxmlformats.org/officeDocument/2006/relationships/image" Target="../media/image127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jpg"/><Relationship Id="rId3" Type="http://schemas.openxmlformats.org/officeDocument/2006/relationships/image" Target="../media/image127.jpg"/><Relationship Id="rId7" Type="http://schemas.openxmlformats.org/officeDocument/2006/relationships/image" Target="../media/image13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jpg"/><Relationship Id="rId5" Type="http://schemas.openxmlformats.org/officeDocument/2006/relationships/image" Target="../media/image132.jpg"/><Relationship Id="rId4" Type="http://schemas.openxmlformats.org/officeDocument/2006/relationships/image" Target="../media/image13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7" Type="http://schemas.openxmlformats.org/officeDocument/2006/relationships/image" Target="../media/image14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9.jpg"/><Relationship Id="rId5" Type="http://schemas.openxmlformats.org/officeDocument/2006/relationships/image" Target="../media/image138.jpg"/><Relationship Id="rId4" Type="http://schemas.openxmlformats.org/officeDocument/2006/relationships/image" Target="../media/image137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jpg"/><Relationship Id="rId13" Type="http://schemas.openxmlformats.org/officeDocument/2006/relationships/image" Target="../media/image151.jpg"/><Relationship Id="rId3" Type="http://schemas.openxmlformats.org/officeDocument/2006/relationships/image" Target="../media/image141.jpg"/><Relationship Id="rId7" Type="http://schemas.openxmlformats.org/officeDocument/2006/relationships/image" Target="../media/image145.jpg"/><Relationship Id="rId12" Type="http://schemas.openxmlformats.org/officeDocument/2006/relationships/image" Target="../media/image15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4.jpg"/><Relationship Id="rId11" Type="http://schemas.openxmlformats.org/officeDocument/2006/relationships/image" Target="../media/image149.jpg"/><Relationship Id="rId5" Type="http://schemas.openxmlformats.org/officeDocument/2006/relationships/image" Target="../media/image143.jpg"/><Relationship Id="rId10" Type="http://schemas.openxmlformats.org/officeDocument/2006/relationships/image" Target="../media/image148.jpg"/><Relationship Id="rId4" Type="http://schemas.openxmlformats.org/officeDocument/2006/relationships/image" Target="../media/image142.jpg"/><Relationship Id="rId9" Type="http://schemas.openxmlformats.org/officeDocument/2006/relationships/image" Target="../media/image147.jpg"/><Relationship Id="rId14" Type="http://schemas.openxmlformats.org/officeDocument/2006/relationships/image" Target="../media/image15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jpg"/><Relationship Id="rId4" Type="http://schemas.openxmlformats.org/officeDocument/2006/relationships/image" Target="../media/image15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g"/><Relationship Id="rId7" Type="http://schemas.openxmlformats.org/officeDocument/2006/relationships/image" Target="../media/image160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jpg"/><Relationship Id="rId5" Type="http://schemas.openxmlformats.org/officeDocument/2006/relationships/image" Target="../media/image158.jpg"/><Relationship Id="rId4" Type="http://schemas.openxmlformats.org/officeDocument/2006/relationships/image" Target="../media/image157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g"/><Relationship Id="rId7" Type="http://schemas.openxmlformats.org/officeDocument/2006/relationships/image" Target="../media/image16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jpg"/><Relationship Id="rId5" Type="http://schemas.openxmlformats.org/officeDocument/2006/relationships/image" Target="../media/image163.jpg"/><Relationship Id="rId4" Type="http://schemas.openxmlformats.org/officeDocument/2006/relationships/image" Target="../media/image16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g"/><Relationship Id="rId7" Type="http://schemas.openxmlformats.org/officeDocument/2006/relationships/image" Target="../media/image17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jpg"/><Relationship Id="rId5" Type="http://schemas.openxmlformats.org/officeDocument/2006/relationships/image" Target="../media/image168.jpg"/><Relationship Id="rId4" Type="http://schemas.openxmlformats.org/officeDocument/2006/relationships/image" Target="../media/image16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jpg"/><Relationship Id="rId7" Type="http://schemas.openxmlformats.org/officeDocument/2006/relationships/image" Target="../media/image17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4.jpg"/><Relationship Id="rId5" Type="http://schemas.openxmlformats.org/officeDocument/2006/relationships/image" Target="../media/image173.jpg"/><Relationship Id="rId4" Type="http://schemas.openxmlformats.org/officeDocument/2006/relationships/image" Target="../media/image172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jpg"/><Relationship Id="rId3" Type="http://schemas.openxmlformats.org/officeDocument/2006/relationships/image" Target="../media/image176.jpg"/><Relationship Id="rId7" Type="http://schemas.openxmlformats.org/officeDocument/2006/relationships/image" Target="../media/image180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jpg"/><Relationship Id="rId5" Type="http://schemas.openxmlformats.org/officeDocument/2006/relationships/image" Target="../media/image178.jpg"/><Relationship Id="rId4" Type="http://schemas.openxmlformats.org/officeDocument/2006/relationships/image" Target="../media/image177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jpg"/><Relationship Id="rId3" Type="http://schemas.openxmlformats.org/officeDocument/2006/relationships/image" Target="../media/image10.jpg"/><Relationship Id="rId7" Type="http://schemas.openxmlformats.org/officeDocument/2006/relationships/image" Target="../media/image177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jpg"/><Relationship Id="rId5" Type="http://schemas.openxmlformats.org/officeDocument/2006/relationships/image" Target="../media/image125.jpg"/><Relationship Id="rId4" Type="http://schemas.openxmlformats.org/officeDocument/2006/relationships/image" Target="../media/image61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7" Type="http://schemas.openxmlformats.org/officeDocument/2006/relationships/image" Target="../media/image18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0.jpg"/><Relationship Id="rId5" Type="http://schemas.openxmlformats.org/officeDocument/2006/relationships/image" Target="../media/image129.jpg"/><Relationship Id="rId4" Type="http://schemas.openxmlformats.org/officeDocument/2006/relationships/image" Target="../media/image128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jpg"/><Relationship Id="rId7" Type="http://schemas.openxmlformats.org/officeDocument/2006/relationships/image" Target="../media/image18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7.jpg"/><Relationship Id="rId5" Type="http://schemas.openxmlformats.org/officeDocument/2006/relationships/image" Target="../media/image186.jpg"/><Relationship Id="rId4" Type="http://schemas.openxmlformats.org/officeDocument/2006/relationships/image" Target="../media/image18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jpg"/><Relationship Id="rId4" Type="http://schemas.openxmlformats.org/officeDocument/2006/relationships/image" Target="../media/image190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jpg"/><Relationship Id="rId7" Type="http://schemas.openxmlformats.org/officeDocument/2006/relationships/image" Target="../media/image200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jpg"/><Relationship Id="rId5" Type="http://schemas.openxmlformats.org/officeDocument/2006/relationships/image" Target="../media/image198.jpg"/><Relationship Id="rId4" Type="http://schemas.openxmlformats.org/officeDocument/2006/relationships/image" Target="../media/image197.jp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jpg"/><Relationship Id="rId3" Type="http://schemas.openxmlformats.org/officeDocument/2006/relationships/image" Target="../media/image201.jpg"/><Relationship Id="rId7" Type="http://schemas.openxmlformats.org/officeDocument/2006/relationships/image" Target="../media/image205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jpg"/><Relationship Id="rId5" Type="http://schemas.openxmlformats.org/officeDocument/2006/relationships/image" Target="../media/image203.jpg"/><Relationship Id="rId10" Type="http://schemas.openxmlformats.org/officeDocument/2006/relationships/image" Target="../media/image208.jpg"/><Relationship Id="rId4" Type="http://schemas.openxmlformats.org/officeDocument/2006/relationships/image" Target="../media/image202.jpg"/><Relationship Id="rId9" Type="http://schemas.openxmlformats.org/officeDocument/2006/relationships/image" Target="../media/image207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jp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jpg"/><Relationship Id="rId3" Type="http://schemas.openxmlformats.org/officeDocument/2006/relationships/image" Target="../media/image209.jpg"/><Relationship Id="rId7" Type="http://schemas.openxmlformats.org/officeDocument/2006/relationships/image" Target="../media/image21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2.jpg"/><Relationship Id="rId5" Type="http://schemas.openxmlformats.org/officeDocument/2006/relationships/image" Target="../media/image211.jpg"/><Relationship Id="rId4" Type="http://schemas.openxmlformats.org/officeDocument/2006/relationships/image" Target="../media/image210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6.jpg"/><Relationship Id="rId5" Type="http://schemas.openxmlformats.org/officeDocument/2006/relationships/image" Target="../media/image215.jpg"/><Relationship Id="rId4" Type="http://schemas.openxmlformats.org/officeDocument/2006/relationships/image" Target="../media/image210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jpg"/><Relationship Id="rId5" Type="http://schemas.openxmlformats.org/officeDocument/2006/relationships/image" Target="../media/image219.jpg"/><Relationship Id="rId4" Type="http://schemas.openxmlformats.org/officeDocument/2006/relationships/image" Target="../media/image218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jpg"/><Relationship Id="rId4" Type="http://schemas.openxmlformats.org/officeDocument/2006/relationships/image" Target="../media/image208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4.jpg"/><Relationship Id="rId4" Type="http://schemas.openxmlformats.org/officeDocument/2006/relationships/image" Target="../media/image223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jpg"/><Relationship Id="rId5" Type="http://schemas.openxmlformats.org/officeDocument/2006/relationships/image" Target="../media/image227.jpg"/><Relationship Id="rId4" Type="http://schemas.openxmlformats.org/officeDocument/2006/relationships/image" Target="../media/image2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2.jpg"/><Relationship Id="rId5" Type="http://schemas.openxmlformats.org/officeDocument/2006/relationships/image" Target="../media/image231.jpg"/><Relationship Id="rId4" Type="http://schemas.openxmlformats.org/officeDocument/2006/relationships/image" Target="../media/image230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5.jpg"/><Relationship Id="rId4" Type="http://schemas.openxmlformats.org/officeDocument/2006/relationships/image" Target="../media/image234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jpg"/><Relationship Id="rId7" Type="http://schemas.openxmlformats.org/officeDocument/2006/relationships/image" Target="../media/image238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7.jpg"/><Relationship Id="rId5" Type="http://schemas.openxmlformats.org/officeDocument/2006/relationships/image" Target="../media/image236.jpg"/><Relationship Id="rId4" Type="http://schemas.openxmlformats.org/officeDocument/2006/relationships/image" Target="../media/image235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jpg"/><Relationship Id="rId4" Type="http://schemas.openxmlformats.org/officeDocument/2006/relationships/image" Target="../media/image240.jp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4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jpg"/><Relationship Id="rId5" Type="http://schemas.openxmlformats.org/officeDocument/2006/relationships/image" Target="../media/image177.jpg"/><Relationship Id="rId4" Type="http://schemas.openxmlformats.org/officeDocument/2006/relationships/image" Target="../media/image125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4.jpg"/><Relationship Id="rId4" Type="http://schemas.openxmlformats.org/officeDocument/2006/relationships/image" Target="../media/image243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9.jpg"/><Relationship Id="rId4" Type="http://schemas.openxmlformats.org/officeDocument/2006/relationships/image" Target="../media/image248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g"/><Relationship Id="rId7" Type="http://schemas.openxmlformats.org/officeDocument/2006/relationships/image" Target="../media/image254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jpg"/><Relationship Id="rId5" Type="http://schemas.openxmlformats.org/officeDocument/2006/relationships/image" Target="../media/image252.jpg"/><Relationship Id="rId4" Type="http://schemas.openxmlformats.org/officeDocument/2006/relationships/image" Target="../media/image251.jp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jpg"/><Relationship Id="rId3" Type="http://schemas.openxmlformats.org/officeDocument/2006/relationships/image" Target="../media/image255.jpg"/><Relationship Id="rId7" Type="http://schemas.openxmlformats.org/officeDocument/2006/relationships/image" Target="../media/image259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jpg"/><Relationship Id="rId5" Type="http://schemas.openxmlformats.org/officeDocument/2006/relationships/image" Target="../media/image257.jpg"/><Relationship Id="rId4" Type="http://schemas.openxmlformats.org/officeDocument/2006/relationships/image" Target="../media/image256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jpg"/><Relationship Id="rId5" Type="http://schemas.openxmlformats.org/officeDocument/2006/relationships/image" Target="../media/image261.jpg"/><Relationship Id="rId4" Type="http://schemas.openxmlformats.org/officeDocument/2006/relationships/image" Target="../media/image254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jpg"/><Relationship Id="rId5" Type="http://schemas.openxmlformats.org/officeDocument/2006/relationships/image" Target="../media/image265.jpg"/><Relationship Id="rId4" Type="http://schemas.openxmlformats.org/officeDocument/2006/relationships/image" Target="../media/image264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jpg"/><Relationship Id="rId7" Type="http://schemas.openxmlformats.org/officeDocument/2006/relationships/image" Target="../media/image271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jpg"/><Relationship Id="rId5" Type="http://schemas.openxmlformats.org/officeDocument/2006/relationships/image" Target="../media/image269.jpg"/><Relationship Id="rId4" Type="http://schemas.openxmlformats.org/officeDocument/2006/relationships/image" Target="../media/image268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jpg"/><Relationship Id="rId3" Type="http://schemas.openxmlformats.org/officeDocument/2006/relationships/image" Target="../media/image272.jpg"/><Relationship Id="rId7" Type="http://schemas.openxmlformats.org/officeDocument/2006/relationships/image" Target="../media/image276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jpg"/><Relationship Id="rId5" Type="http://schemas.openxmlformats.org/officeDocument/2006/relationships/image" Target="../media/image274.jpg"/><Relationship Id="rId4" Type="http://schemas.openxmlformats.org/officeDocument/2006/relationships/image" Target="../media/image273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jpg"/><Relationship Id="rId5" Type="http://schemas.openxmlformats.org/officeDocument/2006/relationships/image" Target="../media/image280.jpg"/><Relationship Id="rId4" Type="http://schemas.openxmlformats.org/officeDocument/2006/relationships/image" Target="../media/image279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jpg"/><Relationship Id="rId5" Type="http://schemas.openxmlformats.org/officeDocument/2006/relationships/image" Target="../media/image265.jpg"/><Relationship Id="rId4" Type="http://schemas.openxmlformats.org/officeDocument/2006/relationships/image" Target="../media/image264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jpg"/><Relationship Id="rId5" Type="http://schemas.openxmlformats.org/officeDocument/2006/relationships/image" Target="../media/image284.jpg"/><Relationship Id="rId4" Type="http://schemas.openxmlformats.org/officeDocument/2006/relationships/image" Target="../media/image28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jpg"/><Relationship Id="rId5" Type="http://schemas.openxmlformats.org/officeDocument/2006/relationships/image" Target="../media/image289.jpg"/><Relationship Id="rId4" Type="http://schemas.openxmlformats.org/officeDocument/2006/relationships/image" Target="../media/image288.jp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jpg"/><Relationship Id="rId3" Type="http://schemas.openxmlformats.org/officeDocument/2006/relationships/image" Target="../media/image290.png"/><Relationship Id="rId7" Type="http://schemas.openxmlformats.org/officeDocument/2006/relationships/image" Target="../media/image287.jpg"/><Relationship Id="rId12" Type="http://schemas.openxmlformats.org/officeDocument/2006/relationships/image" Target="../media/image294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293.jpg"/><Relationship Id="rId5" Type="http://schemas.openxmlformats.org/officeDocument/2006/relationships/image" Target="../media/image6.png"/><Relationship Id="rId10" Type="http://schemas.openxmlformats.org/officeDocument/2006/relationships/image" Target="../media/image292.png"/><Relationship Id="rId4" Type="http://schemas.openxmlformats.org/officeDocument/2006/relationships/image" Target="../media/image5.png"/><Relationship Id="rId9" Type="http://schemas.openxmlformats.org/officeDocument/2006/relationships/image" Target="../media/image289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jpg"/><Relationship Id="rId5" Type="http://schemas.openxmlformats.org/officeDocument/2006/relationships/image" Target="../media/image297.jpg"/><Relationship Id="rId4" Type="http://schemas.openxmlformats.org/officeDocument/2006/relationships/image" Target="../media/image296.jp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jpg"/><Relationship Id="rId13" Type="http://schemas.openxmlformats.org/officeDocument/2006/relationships/image" Target="../media/image306.jpg"/><Relationship Id="rId3" Type="http://schemas.openxmlformats.org/officeDocument/2006/relationships/image" Target="../media/image10.jpg"/><Relationship Id="rId7" Type="http://schemas.openxmlformats.org/officeDocument/2006/relationships/image" Target="../media/image300.jpg"/><Relationship Id="rId12" Type="http://schemas.openxmlformats.org/officeDocument/2006/relationships/image" Target="../media/image305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9.jpg"/><Relationship Id="rId11" Type="http://schemas.openxmlformats.org/officeDocument/2006/relationships/image" Target="../media/image304.jpg"/><Relationship Id="rId5" Type="http://schemas.openxmlformats.org/officeDocument/2006/relationships/image" Target="../media/image62.png"/><Relationship Id="rId15" Type="http://schemas.openxmlformats.org/officeDocument/2006/relationships/image" Target="../media/image308.jpg"/><Relationship Id="rId10" Type="http://schemas.openxmlformats.org/officeDocument/2006/relationships/image" Target="../media/image303.jpg"/><Relationship Id="rId4" Type="http://schemas.openxmlformats.org/officeDocument/2006/relationships/image" Target="../media/image61.jpg"/><Relationship Id="rId9" Type="http://schemas.openxmlformats.org/officeDocument/2006/relationships/image" Target="../media/image302.jpg"/><Relationship Id="rId14" Type="http://schemas.openxmlformats.org/officeDocument/2006/relationships/image" Target="../media/image307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svmlight.joachims.org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ie.ntu.edu.tw/~cjlin/libsvm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3239" y="2331720"/>
            <a:ext cx="2834640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1524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函数间隔和几何间</a:t>
            </a:r>
            <a:r>
              <a:rPr dirty="0">
                <a:latin typeface="微软雅黑"/>
                <a:cs typeface="微软雅黑"/>
              </a:rPr>
              <a:t>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150032"/>
            <a:ext cx="3639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点到分离超平面的远</a:t>
            </a:r>
            <a:r>
              <a:rPr sz="2550" spc="25" dirty="0">
                <a:latin typeface="宋体"/>
                <a:cs typeface="宋体"/>
              </a:rPr>
              <a:t>近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1640915"/>
            <a:ext cx="339090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3737" y="1612312"/>
            <a:ext cx="6401435" cy="130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45105">
              <a:lnSpc>
                <a:spcPct val="120600"/>
              </a:lnSpc>
            </a:pPr>
            <a:r>
              <a:rPr sz="2550" spc="35" dirty="0">
                <a:latin typeface="宋体"/>
                <a:cs typeface="宋体"/>
              </a:rPr>
              <a:t>表示分类预测的确信程</a:t>
            </a:r>
            <a:r>
              <a:rPr sz="2550" spc="25" dirty="0">
                <a:latin typeface="宋体"/>
                <a:cs typeface="宋体"/>
              </a:rPr>
              <a:t>度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的符号与类标记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600" spc="-20" dirty="0">
                <a:latin typeface="宋体"/>
                <a:cs typeface="宋体"/>
              </a:rPr>
              <a:t>的符号是否一</a:t>
            </a:r>
            <a:r>
              <a:rPr sz="2600" spc="-30" dirty="0">
                <a:latin typeface="宋体"/>
                <a:cs typeface="宋体"/>
              </a:rPr>
              <a:t>致</a:t>
            </a:r>
            <a:endParaRPr sz="2600">
              <a:latin typeface="宋体"/>
              <a:cs typeface="宋体"/>
            </a:endParaRPr>
          </a:p>
          <a:p>
            <a:pPr marL="2840990">
              <a:lnSpc>
                <a:spcPts val="3065"/>
              </a:lnSpc>
              <a:spcBef>
                <a:spcPts val="620"/>
              </a:spcBef>
            </a:pPr>
            <a:r>
              <a:rPr sz="2600" spc="-20" dirty="0">
                <a:latin typeface="宋体"/>
                <a:cs typeface="宋体"/>
              </a:rPr>
              <a:t>表示分类是否正</a:t>
            </a:r>
            <a:r>
              <a:rPr sz="2600" spc="-30" dirty="0">
                <a:latin typeface="宋体"/>
                <a:cs typeface="宋体"/>
              </a:rPr>
              <a:t>确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3512867"/>
            <a:ext cx="1328420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所以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2847" y="3987212"/>
            <a:ext cx="39865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表示分类的正确性和确信</a:t>
            </a:r>
            <a:r>
              <a:rPr sz="2600" spc="-30" dirty="0">
                <a:latin typeface="宋体"/>
                <a:cs typeface="宋体"/>
              </a:rPr>
              <a:t>度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3471" y="4160006"/>
            <a:ext cx="2700528" cy="2240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9520" y="1724654"/>
            <a:ext cx="506095" cy="216535"/>
          </a:xfrm>
          <a:custGeom>
            <a:avLst/>
            <a:gdLst/>
            <a:ahLst/>
            <a:cxnLst/>
            <a:rect l="l" t="t" r="r" b="b"/>
            <a:pathLst>
              <a:path w="506095" h="216535">
                <a:moveTo>
                  <a:pt x="396239" y="216407"/>
                </a:moveTo>
                <a:lnTo>
                  <a:pt x="396239" y="161544"/>
                </a:lnTo>
                <a:lnTo>
                  <a:pt x="0" y="161544"/>
                </a:lnTo>
                <a:lnTo>
                  <a:pt x="0" y="51816"/>
                </a:lnTo>
                <a:lnTo>
                  <a:pt x="396239" y="51816"/>
                </a:lnTo>
                <a:lnTo>
                  <a:pt x="396239" y="0"/>
                </a:lnTo>
                <a:lnTo>
                  <a:pt x="505967" y="106680"/>
                </a:lnTo>
                <a:lnTo>
                  <a:pt x="396239" y="216407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213" y="1711242"/>
            <a:ext cx="529590" cy="241935"/>
          </a:xfrm>
          <a:custGeom>
            <a:avLst/>
            <a:gdLst/>
            <a:ahLst/>
            <a:cxnLst/>
            <a:rect l="l" t="t" r="r" b="b"/>
            <a:pathLst>
              <a:path w="529589" h="241935">
                <a:moveTo>
                  <a:pt x="396036" y="66675"/>
                </a:moveTo>
                <a:lnTo>
                  <a:pt x="396036" y="12661"/>
                </a:lnTo>
                <a:lnTo>
                  <a:pt x="396328" y="9969"/>
                </a:lnTo>
                <a:lnTo>
                  <a:pt x="407835" y="0"/>
                </a:lnTo>
                <a:lnTo>
                  <a:pt x="410552" y="101"/>
                </a:lnTo>
                <a:lnTo>
                  <a:pt x="413181" y="762"/>
                </a:lnTo>
                <a:lnTo>
                  <a:pt x="415607" y="1981"/>
                </a:lnTo>
                <a:lnTo>
                  <a:pt x="417728" y="3683"/>
                </a:lnTo>
                <a:lnTo>
                  <a:pt x="426706" y="12661"/>
                </a:lnTo>
                <a:lnTo>
                  <a:pt x="421436" y="12661"/>
                </a:lnTo>
                <a:lnTo>
                  <a:pt x="399757" y="21653"/>
                </a:lnTo>
                <a:lnTo>
                  <a:pt x="421436" y="43329"/>
                </a:lnTo>
                <a:lnTo>
                  <a:pt x="421436" y="53975"/>
                </a:lnTo>
                <a:lnTo>
                  <a:pt x="408736" y="53975"/>
                </a:lnTo>
                <a:lnTo>
                  <a:pt x="396036" y="66675"/>
                </a:lnTo>
                <a:close/>
              </a:path>
              <a:path w="529589" h="241935">
                <a:moveTo>
                  <a:pt x="421436" y="43329"/>
                </a:moveTo>
                <a:lnTo>
                  <a:pt x="399757" y="21653"/>
                </a:lnTo>
                <a:lnTo>
                  <a:pt x="421436" y="12661"/>
                </a:lnTo>
                <a:lnTo>
                  <a:pt x="421436" y="43329"/>
                </a:lnTo>
                <a:close/>
              </a:path>
              <a:path w="529589" h="241935">
                <a:moveTo>
                  <a:pt x="498791" y="120675"/>
                </a:moveTo>
                <a:lnTo>
                  <a:pt x="421436" y="43329"/>
                </a:lnTo>
                <a:lnTo>
                  <a:pt x="421436" y="12661"/>
                </a:lnTo>
                <a:lnTo>
                  <a:pt x="426706" y="12661"/>
                </a:lnTo>
                <a:lnTo>
                  <a:pt x="525729" y="111696"/>
                </a:lnTo>
                <a:lnTo>
                  <a:pt x="507771" y="111696"/>
                </a:lnTo>
                <a:lnTo>
                  <a:pt x="498791" y="120675"/>
                </a:lnTo>
                <a:close/>
              </a:path>
              <a:path w="529589" h="241935">
                <a:moveTo>
                  <a:pt x="396036" y="187388"/>
                </a:moveTo>
                <a:lnTo>
                  <a:pt x="12700" y="187388"/>
                </a:lnTo>
                <a:lnTo>
                  <a:pt x="10223" y="187147"/>
                </a:lnTo>
                <a:lnTo>
                  <a:pt x="0" y="174688"/>
                </a:lnTo>
                <a:lnTo>
                  <a:pt x="0" y="66675"/>
                </a:lnTo>
                <a:lnTo>
                  <a:pt x="12700" y="53975"/>
                </a:lnTo>
                <a:lnTo>
                  <a:pt x="396036" y="53975"/>
                </a:lnTo>
                <a:lnTo>
                  <a:pt x="396036" y="66675"/>
                </a:lnTo>
                <a:lnTo>
                  <a:pt x="25400" y="66675"/>
                </a:lnTo>
                <a:lnTo>
                  <a:pt x="12700" y="79375"/>
                </a:lnTo>
                <a:lnTo>
                  <a:pt x="25400" y="79375"/>
                </a:lnTo>
                <a:lnTo>
                  <a:pt x="25400" y="161988"/>
                </a:lnTo>
                <a:lnTo>
                  <a:pt x="12700" y="161988"/>
                </a:lnTo>
                <a:lnTo>
                  <a:pt x="25400" y="174688"/>
                </a:lnTo>
                <a:lnTo>
                  <a:pt x="396036" y="174688"/>
                </a:lnTo>
                <a:lnTo>
                  <a:pt x="396036" y="187388"/>
                </a:lnTo>
                <a:close/>
              </a:path>
              <a:path w="529589" h="241935">
                <a:moveTo>
                  <a:pt x="408736" y="79375"/>
                </a:moveTo>
                <a:lnTo>
                  <a:pt x="25400" y="79375"/>
                </a:lnTo>
                <a:lnTo>
                  <a:pt x="25400" y="66675"/>
                </a:lnTo>
                <a:lnTo>
                  <a:pt x="396036" y="66675"/>
                </a:lnTo>
                <a:lnTo>
                  <a:pt x="408736" y="53975"/>
                </a:lnTo>
                <a:lnTo>
                  <a:pt x="421436" y="53975"/>
                </a:lnTo>
                <a:lnTo>
                  <a:pt x="421436" y="66675"/>
                </a:lnTo>
                <a:lnTo>
                  <a:pt x="411226" y="79133"/>
                </a:lnTo>
                <a:lnTo>
                  <a:pt x="408736" y="79375"/>
                </a:lnTo>
                <a:close/>
              </a:path>
              <a:path w="529589" h="241935">
                <a:moveTo>
                  <a:pt x="25400" y="79375"/>
                </a:moveTo>
                <a:lnTo>
                  <a:pt x="12700" y="79375"/>
                </a:lnTo>
                <a:lnTo>
                  <a:pt x="25400" y="66675"/>
                </a:lnTo>
                <a:lnTo>
                  <a:pt x="25400" y="79375"/>
                </a:lnTo>
                <a:close/>
              </a:path>
              <a:path w="529589" h="241935">
                <a:moveTo>
                  <a:pt x="507771" y="129654"/>
                </a:moveTo>
                <a:lnTo>
                  <a:pt x="498792" y="120675"/>
                </a:lnTo>
                <a:lnTo>
                  <a:pt x="507771" y="111696"/>
                </a:lnTo>
                <a:lnTo>
                  <a:pt x="507771" y="129654"/>
                </a:lnTo>
                <a:close/>
              </a:path>
              <a:path w="529589" h="241935">
                <a:moveTo>
                  <a:pt x="525729" y="129654"/>
                </a:moveTo>
                <a:lnTo>
                  <a:pt x="507771" y="129654"/>
                </a:lnTo>
                <a:lnTo>
                  <a:pt x="507771" y="111696"/>
                </a:lnTo>
                <a:lnTo>
                  <a:pt x="525729" y="111696"/>
                </a:lnTo>
                <a:lnTo>
                  <a:pt x="527316" y="113626"/>
                </a:lnTo>
                <a:lnTo>
                  <a:pt x="528485" y="115824"/>
                </a:lnTo>
                <a:lnTo>
                  <a:pt x="529209" y="118198"/>
                </a:lnTo>
                <a:lnTo>
                  <a:pt x="529450" y="120675"/>
                </a:lnTo>
                <a:lnTo>
                  <a:pt x="529209" y="123151"/>
                </a:lnTo>
                <a:lnTo>
                  <a:pt x="528485" y="125539"/>
                </a:lnTo>
                <a:lnTo>
                  <a:pt x="527316" y="127736"/>
                </a:lnTo>
                <a:lnTo>
                  <a:pt x="525729" y="129654"/>
                </a:lnTo>
                <a:close/>
              </a:path>
              <a:path w="529589" h="241935">
                <a:moveTo>
                  <a:pt x="426706" y="228688"/>
                </a:moveTo>
                <a:lnTo>
                  <a:pt x="421436" y="228688"/>
                </a:lnTo>
                <a:lnTo>
                  <a:pt x="421436" y="198031"/>
                </a:lnTo>
                <a:lnTo>
                  <a:pt x="498791" y="120675"/>
                </a:lnTo>
                <a:lnTo>
                  <a:pt x="507771" y="129654"/>
                </a:lnTo>
                <a:lnTo>
                  <a:pt x="525729" y="129654"/>
                </a:lnTo>
                <a:lnTo>
                  <a:pt x="426706" y="228688"/>
                </a:lnTo>
                <a:close/>
              </a:path>
              <a:path w="529589" h="241935">
                <a:moveTo>
                  <a:pt x="25400" y="174688"/>
                </a:moveTo>
                <a:lnTo>
                  <a:pt x="12700" y="161988"/>
                </a:lnTo>
                <a:lnTo>
                  <a:pt x="25400" y="161988"/>
                </a:lnTo>
                <a:lnTo>
                  <a:pt x="25400" y="174688"/>
                </a:lnTo>
                <a:close/>
              </a:path>
              <a:path w="529589" h="241935">
                <a:moveTo>
                  <a:pt x="421436" y="187388"/>
                </a:moveTo>
                <a:lnTo>
                  <a:pt x="408736" y="187388"/>
                </a:lnTo>
                <a:lnTo>
                  <a:pt x="396036" y="174688"/>
                </a:lnTo>
                <a:lnTo>
                  <a:pt x="25400" y="174688"/>
                </a:lnTo>
                <a:lnTo>
                  <a:pt x="25400" y="161988"/>
                </a:lnTo>
                <a:lnTo>
                  <a:pt x="408736" y="161988"/>
                </a:lnTo>
                <a:lnTo>
                  <a:pt x="421436" y="174688"/>
                </a:lnTo>
                <a:lnTo>
                  <a:pt x="421436" y="187388"/>
                </a:lnTo>
                <a:close/>
              </a:path>
              <a:path w="529589" h="241935">
                <a:moveTo>
                  <a:pt x="407835" y="241363"/>
                </a:moveTo>
                <a:lnTo>
                  <a:pt x="396036" y="228688"/>
                </a:lnTo>
                <a:lnTo>
                  <a:pt x="396036" y="174688"/>
                </a:lnTo>
                <a:lnTo>
                  <a:pt x="408736" y="187388"/>
                </a:lnTo>
                <a:lnTo>
                  <a:pt x="421436" y="187388"/>
                </a:lnTo>
                <a:lnTo>
                  <a:pt x="421436" y="198031"/>
                </a:lnTo>
                <a:lnTo>
                  <a:pt x="399757" y="219710"/>
                </a:lnTo>
                <a:lnTo>
                  <a:pt x="421436" y="228688"/>
                </a:lnTo>
                <a:lnTo>
                  <a:pt x="426706" y="228688"/>
                </a:lnTo>
                <a:lnTo>
                  <a:pt x="417728" y="237667"/>
                </a:lnTo>
                <a:lnTo>
                  <a:pt x="415607" y="239369"/>
                </a:lnTo>
                <a:lnTo>
                  <a:pt x="413181" y="240588"/>
                </a:lnTo>
                <a:lnTo>
                  <a:pt x="410552" y="241261"/>
                </a:lnTo>
                <a:lnTo>
                  <a:pt x="407835" y="241363"/>
                </a:lnTo>
                <a:close/>
              </a:path>
              <a:path w="529589" h="241935">
                <a:moveTo>
                  <a:pt x="421436" y="228688"/>
                </a:moveTo>
                <a:lnTo>
                  <a:pt x="399757" y="219710"/>
                </a:lnTo>
                <a:lnTo>
                  <a:pt x="421436" y="198031"/>
                </a:lnTo>
                <a:lnTo>
                  <a:pt x="421436" y="22868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2335" y="1075429"/>
            <a:ext cx="1572767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904" y="2133086"/>
            <a:ext cx="981456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520" y="2660389"/>
            <a:ext cx="506095" cy="216535"/>
          </a:xfrm>
          <a:custGeom>
            <a:avLst/>
            <a:gdLst/>
            <a:ahLst/>
            <a:cxnLst/>
            <a:rect l="l" t="t" r="r" b="b"/>
            <a:pathLst>
              <a:path w="506095" h="216535">
                <a:moveTo>
                  <a:pt x="396239" y="216408"/>
                </a:moveTo>
                <a:lnTo>
                  <a:pt x="396239" y="161544"/>
                </a:lnTo>
                <a:lnTo>
                  <a:pt x="0" y="161544"/>
                </a:lnTo>
                <a:lnTo>
                  <a:pt x="0" y="54863"/>
                </a:lnTo>
                <a:lnTo>
                  <a:pt x="396239" y="54863"/>
                </a:lnTo>
                <a:lnTo>
                  <a:pt x="396239" y="0"/>
                </a:lnTo>
                <a:lnTo>
                  <a:pt x="505967" y="106680"/>
                </a:lnTo>
                <a:lnTo>
                  <a:pt x="396239" y="216408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7213" y="2647347"/>
            <a:ext cx="529590" cy="241935"/>
          </a:xfrm>
          <a:custGeom>
            <a:avLst/>
            <a:gdLst/>
            <a:ahLst/>
            <a:cxnLst/>
            <a:rect l="l" t="t" r="r" b="b"/>
            <a:pathLst>
              <a:path w="529589" h="241935">
                <a:moveTo>
                  <a:pt x="396036" y="66674"/>
                </a:moveTo>
                <a:lnTo>
                  <a:pt x="396036" y="12661"/>
                </a:lnTo>
                <a:lnTo>
                  <a:pt x="396328" y="9969"/>
                </a:lnTo>
                <a:lnTo>
                  <a:pt x="407835" y="0"/>
                </a:lnTo>
                <a:lnTo>
                  <a:pt x="410552" y="101"/>
                </a:lnTo>
                <a:lnTo>
                  <a:pt x="413181" y="761"/>
                </a:lnTo>
                <a:lnTo>
                  <a:pt x="415607" y="1981"/>
                </a:lnTo>
                <a:lnTo>
                  <a:pt x="417728" y="3682"/>
                </a:lnTo>
                <a:lnTo>
                  <a:pt x="426706" y="12661"/>
                </a:lnTo>
                <a:lnTo>
                  <a:pt x="421436" y="12661"/>
                </a:lnTo>
                <a:lnTo>
                  <a:pt x="399757" y="21640"/>
                </a:lnTo>
                <a:lnTo>
                  <a:pt x="421436" y="43319"/>
                </a:lnTo>
                <a:lnTo>
                  <a:pt x="421436" y="53974"/>
                </a:lnTo>
                <a:lnTo>
                  <a:pt x="408736" y="53974"/>
                </a:lnTo>
                <a:lnTo>
                  <a:pt x="396036" y="66674"/>
                </a:lnTo>
                <a:close/>
              </a:path>
              <a:path w="529589" h="241935">
                <a:moveTo>
                  <a:pt x="421436" y="43319"/>
                </a:moveTo>
                <a:lnTo>
                  <a:pt x="399757" y="21640"/>
                </a:lnTo>
                <a:lnTo>
                  <a:pt x="421436" y="12661"/>
                </a:lnTo>
                <a:lnTo>
                  <a:pt x="421436" y="43319"/>
                </a:lnTo>
                <a:close/>
              </a:path>
              <a:path w="529589" h="241935">
                <a:moveTo>
                  <a:pt x="498792" y="120675"/>
                </a:moveTo>
                <a:lnTo>
                  <a:pt x="421436" y="43319"/>
                </a:lnTo>
                <a:lnTo>
                  <a:pt x="421436" y="12661"/>
                </a:lnTo>
                <a:lnTo>
                  <a:pt x="426706" y="12661"/>
                </a:lnTo>
                <a:lnTo>
                  <a:pt x="525729" y="111696"/>
                </a:lnTo>
                <a:lnTo>
                  <a:pt x="507771" y="111696"/>
                </a:lnTo>
                <a:lnTo>
                  <a:pt x="498792" y="120675"/>
                </a:lnTo>
                <a:close/>
              </a:path>
              <a:path w="529589" h="241935">
                <a:moveTo>
                  <a:pt x="396036" y="187388"/>
                </a:moveTo>
                <a:lnTo>
                  <a:pt x="12700" y="187388"/>
                </a:lnTo>
                <a:lnTo>
                  <a:pt x="10223" y="187147"/>
                </a:lnTo>
                <a:lnTo>
                  <a:pt x="0" y="174688"/>
                </a:lnTo>
                <a:lnTo>
                  <a:pt x="0" y="66674"/>
                </a:lnTo>
                <a:lnTo>
                  <a:pt x="12700" y="53974"/>
                </a:lnTo>
                <a:lnTo>
                  <a:pt x="396036" y="53974"/>
                </a:lnTo>
                <a:lnTo>
                  <a:pt x="396036" y="66674"/>
                </a:lnTo>
                <a:lnTo>
                  <a:pt x="25400" y="66674"/>
                </a:lnTo>
                <a:lnTo>
                  <a:pt x="12700" y="79374"/>
                </a:lnTo>
                <a:lnTo>
                  <a:pt x="25400" y="79374"/>
                </a:lnTo>
                <a:lnTo>
                  <a:pt x="25400" y="161988"/>
                </a:lnTo>
                <a:lnTo>
                  <a:pt x="12700" y="161988"/>
                </a:lnTo>
                <a:lnTo>
                  <a:pt x="25400" y="174688"/>
                </a:lnTo>
                <a:lnTo>
                  <a:pt x="396036" y="174688"/>
                </a:lnTo>
                <a:lnTo>
                  <a:pt x="396036" y="187388"/>
                </a:lnTo>
                <a:close/>
              </a:path>
              <a:path w="529589" h="241935">
                <a:moveTo>
                  <a:pt x="408736" y="79374"/>
                </a:moveTo>
                <a:lnTo>
                  <a:pt x="25400" y="79374"/>
                </a:lnTo>
                <a:lnTo>
                  <a:pt x="25400" y="66674"/>
                </a:lnTo>
                <a:lnTo>
                  <a:pt x="396036" y="66674"/>
                </a:lnTo>
                <a:lnTo>
                  <a:pt x="408736" y="53974"/>
                </a:lnTo>
                <a:lnTo>
                  <a:pt x="421436" y="53974"/>
                </a:lnTo>
                <a:lnTo>
                  <a:pt x="421436" y="66674"/>
                </a:lnTo>
                <a:lnTo>
                  <a:pt x="411226" y="79133"/>
                </a:lnTo>
                <a:lnTo>
                  <a:pt x="408736" y="79374"/>
                </a:lnTo>
                <a:close/>
              </a:path>
              <a:path w="529589" h="241935">
                <a:moveTo>
                  <a:pt x="25400" y="79374"/>
                </a:moveTo>
                <a:lnTo>
                  <a:pt x="12700" y="79374"/>
                </a:lnTo>
                <a:lnTo>
                  <a:pt x="25400" y="66674"/>
                </a:lnTo>
                <a:lnTo>
                  <a:pt x="25400" y="79374"/>
                </a:lnTo>
                <a:close/>
              </a:path>
              <a:path w="529589" h="241935">
                <a:moveTo>
                  <a:pt x="507771" y="129654"/>
                </a:moveTo>
                <a:lnTo>
                  <a:pt x="498792" y="120675"/>
                </a:lnTo>
                <a:lnTo>
                  <a:pt x="507771" y="111696"/>
                </a:lnTo>
                <a:lnTo>
                  <a:pt x="507771" y="129654"/>
                </a:lnTo>
                <a:close/>
              </a:path>
              <a:path w="529589" h="241935">
                <a:moveTo>
                  <a:pt x="525729" y="129654"/>
                </a:moveTo>
                <a:lnTo>
                  <a:pt x="507771" y="129654"/>
                </a:lnTo>
                <a:lnTo>
                  <a:pt x="507771" y="111696"/>
                </a:lnTo>
                <a:lnTo>
                  <a:pt x="525729" y="111696"/>
                </a:lnTo>
                <a:lnTo>
                  <a:pt x="527316" y="113626"/>
                </a:lnTo>
                <a:lnTo>
                  <a:pt x="528485" y="115823"/>
                </a:lnTo>
                <a:lnTo>
                  <a:pt x="529209" y="118198"/>
                </a:lnTo>
                <a:lnTo>
                  <a:pt x="529450" y="120675"/>
                </a:lnTo>
                <a:lnTo>
                  <a:pt x="529209" y="123151"/>
                </a:lnTo>
                <a:lnTo>
                  <a:pt x="528485" y="125539"/>
                </a:lnTo>
                <a:lnTo>
                  <a:pt x="527316" y="127736"/>
                </a:lnTo>
                <a:lnTo>
                  <a:pt x="525729" y="129654"/>
                </a:lnTo>
                <a:close/>
              </a:path>
              <a:path w="529589" h="241935">
                <a:moveTo>
                  <a:pt x="426706" y="228688"/>
                </a:moveTo>
                <a:lnTo>
                  <a:pt x="421436" y="228688"/>
                </a:lnTo>
                <a:lnTo>
                  <a:pt x="421436" y="198031"/>
                </a:lnTo>
                <a:lnTo>
                  <a:pt x="498792" y="120675"/>
                </a:lnTo>
                <a:lnTo>
                  <a:pt x="507771" y="129654"/>
                </a:lnTo>
                <a:lnTo>
                  <a:pt x="525729" y="129654"/>
                </a:lnTo>
                <a:lnTo>
                  <a:pt x="426706" y="228688"/>
                </a:lnTo>
                <a:close/>
              </a:path>
              <a:path w="529589" h="241935">
                <a:moveTo>
                  <a:pt x="25400" y="174688"/>
                </a:moveTo>
                <a:lnTo>
                  <a:pt x="12700" y="161988"/>
                </a:lnTo>
                <a:lnTo>
                  <a:pt x="25400" y="161988"/>
                </a:lnTo>
                <a:lnTo>
                  <a:pt x="25400" y="174688"/>
                </a:lnTo>
                <a:close/>
              </a:path>
              <a:path w="529589" h="241935">
                <a:moveTo>
                  <a:pt x="421436" y="187388"/>
                </a:moveTo>
                <a:lnTo>
                  <a:pt x="408736" y="187388"/>
                </a:lnTo>
                <a:lnTo>
                  <a:pt x="396036" y="174688"/>
                </a:lnTo>
                <a:lnTo>
                  <a:pt x="25400" y="174688"/>
                </a:lnTo>
                <a:lnTo>
                  <a:pt x="25400" y="161988"/>
                </a:lnTo>
                <a:lnTo>
                  <a:pt x="408736" y="161988"/>
                </a:lnTo>
                <a:lnTo>
                  <a:pt x="421436" y="174688"/>
                </a:lnTo>
                <a:lnTo>
                  <a:pt x="421436" y="187388"/>
                </a:lnTo>
                <a:close/>
              </a:path>
              <a:path w="529589" h="241935">
                <a:moveTo>
                  <a:pt x="407835" y="241363"/>
                </a:moveTo>
                <a:lnTo>
                  <a:pt x="396036" y="228688"/>
                </a:lnTo>
                <a:lnTo>
                  <a:pt x="396036" y="174688"/>
                </a:lnTo>
                <a:lnTo>
                  <a:pt x="408736" y="187388"/>
                </a:lnTo>
                <a:lnTo>
                  <a:pt x="421436" y="187388"/>
                </a:lnTo>
                <a:lnTo>
                  <a:pt x="421436" y="198031"/>
                </a:lnTo>
                <a:lnTo>
                  <a:pt x="399757" y="219709"/>
                </a:lnTo>
                <a:lnTo>
                  <a:pt x="421436" y="228688"/>
                </a:lnTo>
                <a:lnTo>
                  <a:pt x="426706" y="228688"/>
                </a:lnTo>
                <a:lnTo>
                  <a:pt x="417728" y="237667"/>
                </a:lnTo>
                <a:lnTo>
                  <a:pt x="415607" y="239369"/>
                </a:lnTo>
                <a:lnTo>
                  <a:pt x="413181" y="240588"/>
                </a:lnTo>
                <a:lnTo>
                  <a:pt x="410552" y="241261"/>
                </a:lnTo>
                <a:lnTo>
                  <a:pt x="407835" y="241363"/>
                </a:lnTo>
                <a:close/>
              </a:path>
              <a:path w="529589" h="241935">
                <a:moveTo>
                  <a:pt x="421436" y="228688"/>
                </a:moveTo>
                <a:lnTo>
                  <a:pt x="399757" y="219709"/>
                </a:lnTo>
                <a:lnTo>
                  <a:pt x="421436" y="198031"/>
                </a:lnTo>
                <a:lnTo>
                  <a:pt x="421436" y="22868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5904" y="3980174"/>
            <a:ext cx="1551432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函数间隔和几何间</a:t>
            </a:r>
            <a:r>
              <a:rPr dirty="0">
                <a:latin typeface="微软雅黑"/>
                <a:cs typeface="微软雅黑"/>
              </a:rPr>
              <a:t>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311594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函数间</a:t>
            </a:r>
            <a:r>
              <a:rPr sz="2600" spc="-30" dirty="0">
                <a:latin typeface="宋体"/>
                <a:cs typeface="宋体"/>
              </a:rPr>
              <a:t>隔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样本点的函数间隔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3329139"/>
            <a:ext cx="3332479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训练数据集的函数间隔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337" y="4645494"/>
            <a:ext cx="3332479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表示分类预测的正确性 和确信度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050" spc="85" dirty="0">
                <a:solidFill>
                  <a:srgbClr val="50742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当成比例改变</a:t>
            </a:r>
            <a:r>
              <a:rPr sz="2400" spc="-20" dirty="0">
                <a:latin typeface="Constantia"/>
                <a:cs typeface="Constantia"/>
              </a:rPr>
              <a:t>w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dirty="0">
                <a:latin typeface="Constantia"/>
                <a:cs typeface="Constantia"/>
              </a:rPr>
              <a:t>b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7319" y="2526792"/>
            <a:ext cx="2490216" cy="481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792" y="3837432"/>
            <a:ext cx="1536192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4885" y="5591212"/>
            <a:ext cx="4419600" cy="98425"/>
          </a:xfrm>
          <a:custGeom>
            <a:avLst/>
            <a:gdLst/>
            <a:ahLst/>
            <a:cxnLst/>
            <a:rect l="l" t="t" r="r" b="b"/>
            <a:pathLst>
              <a:path w="4419600" h="98425">
                <a:moveTo>
                  <a:pt x="4411429" y="53936"/>
                </a:moveTo>
                <a:lnTo>
                  <a:pt x="4410151" y="53936"/>
                </a:lnTo>
                <a:lnTo>
                  <a:pt x="4410151" y="44411"/>
                </a:lnTo>
                <a:lnTo>
                  <a:pt x="4392537" y="44405"/>
                </a:lnTo>
                <a:lnTo>
                  <a:pt x="4331563" y="8801"/>
                </a:lnTo>
                <a:lnTo>
                  <a:pt x="4330306" y="7734"/>
                </a:lnTo>
                <a:lnTo>
                  <a:pt x="4329480" y="6299"/>
                </a:lnTo>
                <a:lnTo>
                  <a:pt x="4329201" y="4673"/>
                </a:lnTo>
                <a:lnTo>
                  <a:pt x="4329493" y="3048"/>
                </a:lnTo>
                <a:lnTo>
                  <a:pt x="4330331" y="1612"/>
                </a:lnTo>
                <a:lnTo>
                  <a:pt x="4331601" y="558"/>
                </a:lnTo>
                <a:lnTo>
                  <a:pt x="4333163" y="0"/>
                </a:lnTo>
                <a:lnTo>
                  <a:pt x="4334814" y="12"/>
                </a:lnTo>
                <a:lnTo>
                  <a:pt x="4336364" y="584"/>
                </a:lnTo>
                <a:lnTo>
                  <a:pt x="4419600" y="49174"/>
                </a:lnTo>
                <a:lnTo>
                  <a:pt x="4411429" y="53936"/>
                </a:lnTo>
                <a:close/>
              </a:path>
              <a:path w="4419600" h="98425">
                <a:moveTo>
                  <a:pt x="4392532" y="53930"/>
                </a:moveTo>
                <a:lnTo>
                  <a:pt x="0" y="52349"/>
                </a:lnTo>
                <a:lnTo>
                  <a:pt x="0" y="42824"/>
                </a:lnTo>
                <a:lnTo>
                  <a:pt x="4392548" y="44411"/>
                </a:lnTo>
                <a:lnTo>
                  <a:pt x="4400697" y="49170"/>
                </a:lnTo>
                <a:lnTo>
                  <a:pt x="4392532" y="53930"/>
                </a:lnTo>
                <a:close/>
              </a:path>
              <a:path w="4419600" h="98425">
                <a:moveTo>
                  <a:pt x="4400697" y="49170"/>
                </a:moveTo>
                <a:lnTo>
                  <a:pt x="4392537" y="44405"/>
                </a:lnTo>
                <a:lnTo>
                  <a:pt x="4410151" y="44411"/>
                </a:lnTo>
                <a:lnTo>
                  <a:pt x="4410151" y="45059"/>
                </a:lnTo>
                <a:lnTo>
                  <a:pt x="4407750" y="45059"/>
                </a:lnTo>
                <a:lnTo>
                  <a:pt x="4400697" y="49170"/>
                </a:lnTo>
                <a:close/>
              </a:path>
              <a:path w="4419600" h="98425">
                <a:moveTo>
                  <a:pt x="4407750" y="53289"/>
                </a:moveTo>
                <a:lnTo>
                  <a:pt x="4400697" y="49170"/>
                </a:lnTo>
                <a:lnTo>
                  <a:pt x="4407750" y="45059"/>
                </a:lnTo>
                <a:lnTo>
                  <a:pt x="4407750" y="53289"/>
                </a:lnTo>
                <a:close/>
              </a:path>
              <a:path w="4419600" h="98425">
                <a:moveTo>
                  <a:pt x="4410151" y="53289"/>
                </a:moveTo>
                <a:lnTo>
                  <a:pt x="4407750" y="53289"/>
                </a:lnTo>
                <a:lnTo>
                  <a:pt x="4407750" y="45059"/>
                </a:lnTo>
                <a:lnTo>
                  <a:pt x="4410151" y="45059"/>
                </a:lnTo>
                <a:lnTo>
                  <a:pt x="4410151" y="53289"/>
                </a:lnTo>
                <a:close/>
              </a:path>
              <a:path w="4419600" h="98425">
                <a:moveTo>
                  <a:pt x="4410151" y="53936"/>
                </a:moveTo>
                <a:lnTo>
                  <a:pt x="4392532" y="53930"/>
                </a:lnTo>
                <a:lnTo>
                  <a:pt x="4400704" y="49174"/>
                </a:lnTo>
                <a:lnTo>
                  <a:pt x="4407750" y="53289"/>
                </a:lnTo>
                <a:lnTo>
                  <a:pt x="4410151" y="53289"/>
                </a:lnTo>
                <a:lnTo>
                  <a:pt x="4410151" y="53936"/>
                </a:lnTo>
                <a:close/>
              </a:path>
              <a:path w="4419600" h="98425">
                <a:moveTo>
                  <a:pt x="4334776" y="98285"/>
                </a:moveTo>
                <a:lnTo>
                  <a:pt x="4333125" y="98285"/>
                </a:lnTo>
                <a:lnTo>
                  <a:pt x="4331548" y="97713"/>
                </a:lnTo>
                <a:lnTo>
                  <a:pt x="4330293" y="96672"/>
                </a:lnTo>
                <a:lnTo>
                  <a:pt x="4329468" y="95237"/>
                </a:lnTo>
                <a:lnTo>
                  <a:pt x="4329176" y="93611"/>
                </a:lnTo>
                <a:lnTo>
                  <a:pt x="4329455" y="91986"/>
                </a:lnTo>
                <a:lnTo>
                  <a:pt x="4330268" y="90550"/>
                </a:lnTo>
                <a:lnTo>
                  <a:pt x="4331538" y="89484"/>
                </a:lnTo>
                <a:lnTo>
                  <a:pt x="4392532" y="53930"/>
                </a:lnTo>
                <a:lnTo>
                  <a:pt x="4411429" y="53936"/>
                </a:lnTo>
                <a:lnTo>
                  <a:pt x="4336291" y="97726"/>
                </a:lnTo>
                <a:lnTo>
                  <a:pt x="4334776" y="98285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6511" y="1829600"/>
            <a:ext cx="98425" cy="3810000"/>
          </a:xfrm>
          <a:custGeom>
            <a:avLst/>
            <a:gdLst/>
            <a:ahLst/>
            <a:cxnLst/>
            <a:rect l="l" t="t" r="r" b="b"/>
            <a:pathLst>
              <a:path w="98425" h="3810000">
                <a:moveTo>
                  <a:pt x="4660" y="90385"/>
                </a:moveTo>
                <a:lnTo>
                  <a:pt x="0" y="84772"/>
                </a:lnTo>
                <a:lnTo>
                  <a:pt x="571" y="83223"/>
                </a:lnTo>
                <a:lnTo>
                  <a:pt x="49174" y="0"/>
                </a:lnTo>
                <a:lnTo>
                  <a:pt x="54681" y="9448"/>
                </a:lnTo>
                <a:lnTo>
                  <a:pt x="44399" y="9448"/>
                </a:lnTo>
                <a:lnTo>
                  <a:pt x="44391" y="27066"/>
                </a:lnTo>
                <a:lnTo>
                  <a:pt x="8769" y="88061"/>
                </a:lnTo>
                <a:lnTo>
                  <a:pt x="7766" y="89255"/>
                </a:lnTo>
                <a:lnTo>
                  <a:pt x="6286" y="90106"/>
                </a:lnTo>
                <a:lnTo>
                  <a:pt x="4660" y="90385"/>
                </a:lnTo>
                <a:close/>
              </a:path>
              <a:path w="98425" h="3810000">
                <a:moveTo>
                  <a:pt x="44391" y="27066"/>
                </a:moveTo>
                <a:lnTo>
                  <a:pt x="44399" y="9448"/>
                </a:lnTo>
                <a:lnTo>
                  <a:pt x="53924" y="9448"/>
                </a:lnTo>
                <a:lnTo>
                  <a:pt x="53923" y="11849"/>
                </a:lnTo>
                <a:lnTo>
                  <a:pt x="45046" y="11849"/>
                </a:lnTo>
                <a:lnTo>
                  <a:pt x="49158" y="18902"/>
                </a:lnTo>
                <a:lnTo>
                  <a:pt x="44391" y="27066"/>
                </a:lnTo>
                <a:close/>
              </a:path>
              <a:path w="98425" h="3810000">
                <a:moveTo>
                  <a:pt x="93599" y="90424"/>
                </a:moveTo>
                <a:lnTo>
                  <a:pt x="91973" y="90144"/>
                </a:lnTo>
                <a:lnTo>
                  <a:pt x="90538" y="89319"/>
                </a:lnTo>
                <a:lnTo>
                  <a:pt x="89471" y="88061"/>
                </a:lnTo>
                <a:lnTo>
                  <a:pt x="53916" y="27066"/>
                </a:lnTo>
                <a:lnTo>
                  <a:pt x="53924" y="9448"/>
                </a:lnTo>
                <a:lnTo>
                  <a:pt x="54681" y="9448"/>
                </a:lnTo>
                <a:lnTo>
                  <a:pt x="97701" y="83261"/>
                </a:lnTo>
                <a:lnTo>
                  <a:pt x="98254" y="84772"/>
                </a:lnTo>
                <a:lnTo>
                  <a:pt x="98272" y="86474"/>
                </a:lnTo>
                <a:lnTo>
                  <a:pt x="97727" y="87985"/>
                </a:lnTo>
                <a:lnTo>
                  <a:pt x="93599" y="90424"/>
                </a:lnTo>
                <a:close/>
              </a:path>
              <a:path w="98425" h="3810000">
                <a:moveTo>
                  <a:pt x="49158" y="18902"/>
                </a:moveTo>
                <a:lnTo>
                  <a:pt x="45046" y="11849"/>
                </a:lnTo>
                <a:lnTo>
                  <a:pt x="53276" y="11849"/>
                </a:lnTo>
                <a:lnTo>
                  <a:pt x="49158" y="18902"/>
                </a:lnTo>
                <a:close/>
              </a:path>
              <a:path w="98425" h="3810000">
                <a:moveTo>
                  <a:pt x="53916" y="27066"/>
                </a:moveTo>
                <a:lnTo>
                  <a:pt x="49158" y="18902"/>
                </a:lnTo>
                <a:lnTo>
                  <a:pt x="53276" y="11849"/>
                </a:lnTo>
                <a:lnTo>
                  <a:pt x="53923" y="11849"/>
                </a:lnTo>
                <a:lnTo>
                  <a:pt x="53916" y="27066"/>
                </a:lnTo>
                <a:close/>
              </a:path>
              <a:path w="98425" h="3810000">
                <a:moveTo>
                  <a:pt x="52349" y="3810000"/>
                </a:moveTo>
                <a:lnTo>
                  <a:pt x="42824" y="3809987"/>
                </a:lnTo>
                <a:lnTo>
                  <a:pt x="44391" y="27066"/>
                </a:lnTo>
                <a:lnTo>
                  <a:pt x="49158" y="18902"/>
                </a:lnTo>
                <a:lnTo>
                  <a:pt x="53916" y="27066"/>
                </a:lnTo>
                <a:lnTo>
                  <a:pt x="52349" y="3810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5698" y="42545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99098" y="41783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9098" y="46355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13465" y="4711712"/>
            <a:ext cx="101506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0098" y="45593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3898" y="50927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7698" y="36449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1098" y="53975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8098" y="49403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42065" y="2882912"/>
            <a:ext cx="101506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2665" y="3263912"/>
            <a:ext cx="101506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3065" y="2273312"/>
            <a:ext cx="101506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9265" y="3340112"/>
            <a:ext cx="101506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3065" y="4025912"/>
            <a:ext cx="101506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3465" y="2959112"/>
            <a:ext cx="101506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56465" y="3797312"/>
            <a:ext cx="101506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32665" y="2730512"/>
            <a:ext cx="101506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61265" y="4102112"/>
            <a:ext cx="101506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89865" y="3568712"/>
            <a:ext cx="101506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490" y="2432659"/>
            <a:ext cx="2377440" cy="3136265"/>
          </a:xfrm>
          <a:custGeom>
            <a:avLst/>
            <a:gdLst/>
            <a:ahLst/>
            <a:cxnLst/>
            <a:rect l="l" t="t" r="r" b="b"/>
            <a:pathLst>
              <a:path w="2377440" h="3136265">
                <a:moveTo>
                  <a:pt x="2362200" y="3135680"/>
                </a:moveTo>
                <a:lnTo>
                  <a:pt x="0" y="11480"/>
                </a:lnTo>
                <a:lnTo>
                  <a:pt x="15189" y="0"/>
                </a:lnTo>
                <a:lnTo>
                  <a:pt x="2377389" y="3124200"/>
                </a:lnTo>
                <a:lnTo>
                  <a:pt x="2362200" y="313568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5065" y="3416312"/>
            <a:ext cx="101506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90932" y="2347226"/>
            <a:ext cx="1158875" cy="867410"/>
          </a:xfrm>
          <a:custGeom>
            <a:avLst/>
            <a:gdLst/>
            <a:ahLst/>
            <a:cxnLst/>
            <a:rect l="l" t="t" r="r" b="b"/>
            <a:pathLst>
              <a:path w="1158875" h="867410">
                <a:moveTo>
                  <a:pt x="1135849" y="24714"/>
                </a:moveTo>
                <a:lnTo>
                  <a:pt x="1130160" y="17081"/>
                </a:lnTo>
                <a:lnTo>
                  <a:pt x="1153071" y="0"/>
                </a:lnTo>
                <a:lnTo>
                  <a:pt x="1158760" y="7632"/>
                </a:lnTo>
                <a:lnTo>
                  <a:pt x="1135849" y="24714"/>
                </a:lnTo>
                <a:close/>
              </a:path>
              <a:path w="1158875" h="867410">
                <a:moveTo>
                  <a:pt x="1105306" y="47485"/>
                </a:moveTo>
                <a:lnTo>
                  <a:pt x="1099616" y="39852"/>
                </a:lnTo>
                <a:lnTo>
                  <a:pt x="1122527" y="22771"/>
                </a:lnTo>
                <a:lnTo>
                  <a:pt x="1128217" y="30403"/>
                </a:lnTo>
                <a:lnTo>
                  <a:pt x="1105306" y="47485"/>
                </a:lnTo>
                <a:close/>
              </a:path>
              <a:path w="1158875" h="867410">
                <a:moveTo>
                  <a:pt x="1074762" y="70256"/>
                </a:moveTo>
                <a:lnTo>
                  <a:pt x="1069073" y="62623"/>
                </a:lnTo>
                <a:lnTo>
                  <a:pt x="1091984" y="45542"/>
                </a:lnTo>
                <a:lnTo>
                  <a:pt x="1097673" y="53174"/>
                </a:lnTo>
                <a:lnTo>
                  <a:pt x="1074762" y="70256"/>
                </a:lnTo>
                <a:close/>
              </a:path>
              <a:path w="1158875" h="867410">
                <a:moveTo>
                  <a:pt x="1044219" y="93027"/>
                </a:moveTo>
                <a:lnTo>
                  <a:pt x="1038529" y="85394"/>
                </a:lnTo>
                <a:lnTo>
                  <a:pt x="1061427" y="68313"/>
                </a:lnTo>
                <a:lnTo>
                  <a:pt x="1067130" y="75958"/>
                </a:lnTo>
                <a:lnTo>
                  <a:pt x="1044219" y="93027"/>
                </a:lnTo>
                <a:close/>
              </a:path>
              <a:path w="1158875" h="867410">
                <a:moveTo>
                  <a:pt x="1013675" y="115811"/>
                </a:moveTo>
                <a:lnTo>
                  <a:pt x="1007986" y="108165"/>
                </a:lnTo>
                <a:lnTo>
                  <a:pt x="1030884" y="91084"/>
                </a:lnTo>
                <a:lnTo>
                  <a:pt x="1036586" y="98729"/>
                </a:lnTo>
                <a:lnTo>
                  <a:pt x="1013675" y="115811"/>
                </a:lnTo>
                <a:close/>
              </a:path>
              <a:path w="1158875" h="867410">
                <a:moveTo>
                  <a:pt x="983132" y="138582"/>
                </a:moveTo>
                <a:lnTo>
                  <a:pt x="977430" y="130949"/>
                </a:lnTo>
                <a:lnTo>
                  <a:pt x="1000340" y="113868"/>
                </a:lnTo>
                <a:lnTo>
                  <a:pt x="1006043" y="121500"/>
                </a:lnTo>
                <a:lnTo>
                  <a:pt x="983132" y="138582"/>
                </a:lnTo>
                <a:close/>
              </a:path>
              <a:path w="1158875" h="867410">
                <a:moveTo>
                  <a:pt x="952588" y="161353"/>
                </a:moveTo>
                <a:lnTo>
                  <a:pt x="946886" y="153720"/>
                </a:lnTo>
                <a:lnTo>
                  <a:pt x="969797" y="136639"/>
                </a:lnTo>
                <a:lnTo>
                  <a:pt x="975487" y="144271"/>
                </a:lnTo>
                <a:lnTo>
                  <a:pt x="952588" y="161353"/>
                </a:lnTo>
                <a:close/>
              </a:path>
              <a:path w="1158875" h="867410">
                <a:moveTo>
                  <a:pt x="922045" y="184124"/>
                </a:moveTo>
                <a:lnTo>
                  <a:pt x="916343" y="176491"/>
                </a:lnTo>
                <a:lnTo>
                  <a:pt x="939253" y="159410"/>
                </a:lnTo>
                <a:lnTo>
                  <a:pt x="944943" y="167043"/>
                </a:lnTo>
                <a:lnTo>
                  <a:pt x="922045" y="184124"/>
                </a:lnTo>
                <a:close/>
              </a:path>
              <a:path w="1158875" h="867410">
                <a:moveTo>
                  <a:pt x="891489" y="206895"/>
                </a:moveTo>
                <a:lnTo>
                  <a:pt x="885799" y="199262"/>
                </a:lnTo>
                <a:lnTo>
                  <a:pt x="908710" y="182181"/>
                </a:lnTo>
                <a:lnTo>
                  <a:pt x="914400" y="189814"/>
                </a:lnTo>
                <a:lnTo>
                  <a:pt x="891489" y="206895"/>
                </a:lnTo>
                <a:close/>
              </a:path>
              <a:path w="1158875" h="867410">
                <a:moveTo>
                  <a:pt x="860945" y="229679"/>
                </a:moveTo>
                <a:lnTo>
                  <a:pt x="855256" y="222034"/>
                </a:lnTo>
                <a:lnTo>
                  <a:pt x="878166" y="204952"/>
                </a:lnTo>
                <a:lnTo>
                  <a:pt x="883856" y="212597"/>
                </a:lnTo>
                <a:lnTo>
                  <a:pt x="860945" y="229679"/>
                </a:lnTo>
                <a:close/>
              </a:path>
              <a:path w="1158875" h="867410">
                <a:moveTo>
                  <a:pt x="830402" y="252450"/>
                </a:moveTo>
                <a:lnTo>
                  <a:pt x="824712" y="244805"/>
                </a:lnTo>
                <a:lnTo>
                  <a:pt x="847623" y="227736"/>
                </a:lnTo>
                <a:lnTo>
                  <a:pt x="853313" y="235369"/>
                </a:lnTo>
                <a:lnTo>
                  <a:pt x="830402" y="252450"/>
                </a:lnTo>
                <a:close/>
              </a:path>
              <a:path w="1158875" h="867410">
                <a:moveTo>
                  <a:pt x="799858" y="275221"/>
                </a:moveTo>
                <a:lnTo>
                  <a:pt x="794169" y="267588"/>
                </a:lnTo>
                <a:lnTo>
                  <a:pt x="817079" y="250507"/>
                </a:lnTo>
                <a:lnTo>
                  <a:pt x="822769" y="258140"/>
                </a:lnTo>
                <a:lnTo>
                  <a:pt x="799858" y="275221"/>
                </a:lnTo>
                <a:close/>
              </a:path>
              <a:path w="1158875" h="867410">
                <a:moveTo>
                  <a:pt x="769315" y="297992"/>
                </a:moveTo>
                <a:lnTo>
                  <a:pt x="763625" y="290360"/>
                </a:lnTo>
                <a:lnTo>
                  <a:pt x="786536" y="273278"/>
                </a:lnTo>
                <a:lnTo>
                  <a:pt x="792226" y="280911"/>
                </a:lnTo>
                <a:lnTo>
                  <a:pt x="769315" y="297992"/>
                </a:lnTo>
                <a:close/>
              </a:path>
              <a:path w="1158875" h="867410">
                <a:moveTo>
                  <a:pt x="738771" y="320763"/>
                </a:moveTo>
                <a:lnTo>
                  <a:pt x="733082" y="313131"/>
                </a:lnTo>
                <a:lnTo>
                  <a:pt x="755992" y="296049"/>
                </a:lnTo>
                <a:lnTo>
                  <a:pt x="761682" y="303682"/>
                </a:lnTo>
                <a:lnTo>
                  <a:pt x="738771" y="320763"/>
                </a:lnTo>
                <a:close/>
              </a:path>
              <a:path w="1158875" h="867410">
                <a:moveTo>
                  <a:pt x="708228" y="343534"/>
                </a:moveTo>
                <a:lnTo>
                  <a:pt x="702538" y="335902"/>
                </a:lnTo>
                <a:lnTo>
                  <a:pt x="725436" y="318820"/>
                </a:lnTo>
                <a:lnTo>
                  <a:pt x="731139" y="326466"/>
                </a:lnTo>
                <a:lnTo>
                  <a:pt x="708228" y="343534"/>
                </a:lnTo>
                <a:close/>
              </a:path>
              <a:path w="1158875" h="867410">
                <a:moveTo>
                  <a:pt x="677684" y="366318"/>
                </a:moveTo>
                <a:lnTo>
                  <a:pt x="671995" y="358673"/>
                </a:lnTo>
                <a:lnTo>
                  <a:pt x="694893" y="341604"/>
                </a:lnTo>
                <a:lnTo>
                  <a:pt x="700595" y="349237"/>
                </a:lnTo>
                <a:lnTo>
                  <a:pt x="677684" y="366318"/>
                </a:lnTo>
                <a:close/>
              </a:path>
              <a:path w="1158875" h="867410">
                <a:moveTo>
                  <a:pt x="647141" y="389089"/>
                </a:moveTo>
                <a:lnTo>
                  <a:pt x="641438" y="381457"/>
                </a:lnTo>
                <a:lnTo>
                  <a:pt x="664349" y="364375"/>
                </a:lnTo>
                <a:lnTo>
                  <a:pt x="670051" y="372008"/>
                </a:lnTo>
                <a:lnTo>
                  <a:pt x="647141" y="389089"/>
                </a:lnTo>
                <a:close/>
              </a:path>
              <a:path w="1158875" h="867410">
                <a:moveTo>
                  <a:pt x="616597" y="411860"/>
                </a:moveTo>
                <a:lnTo>
                  <a:pt x="610895" y="404228"/>
                </a:lnTo>
                <a:lnTo>
                  <a:pt x="633806" y="387146"/>
                </a:lnTo>
                <a:lnTo>
                  <a:pt x="639495" y="394779"/>
                </a:lnTo>
                <a:lnTo>
                  <a:pt x="616597" y="411860"/>
                </a:lnTo>
                <a:close/>
              </a:path>
              <a:path w="1158875" h="867410">
                <a:moveTo>
                  <a:pt x="586054" y="434632"/>
                </a:moveTo>
                <a:lnTo>
                  <a:pt x="580351" y="426999"/>
                </a:lnTo>
                <a:lnTo>
                  <a:pt x="603262" y="409917"/>
                </a:lnTo>
                <a:lnTo>
                  <a:pt x="608952" y="417550"/>
                </a:lnTo>
                <a:lnTo>
                  <a:pt x="586054" y="434632"/>
                </a:lnTo>
                <a:close/>
              </a:path>
              <a:path w="1158875" h="867410">
                <a:moveTo>
                  <a:pt x="555498" y="457403"/>
                </a:moveTo>
                <a:lnTo>
                  <a:pt x="549808" y="449770"/>
                </a:lnTo>
                <a:lnTo>
                  <a:pt x="572719" y="432688"/>
                </a:lnTo>
                <a:lnTo>
                  <a:pt x="578408" y="440334"/>
                </a:lnTo>
                <a:lnTo>
                  <a:pt x="555498" y="457403"/>
                </a:lnTo>
                <a:close/>
              </a:path>
              <a:path w="1158875" h="867410">
                <a:moveTo>
                  <a:pt x="524954" y="480186"/>
                </a:moveTo>
                <a:lnTo>
                  <a:pt x="519264" y="472541"/>
                </a:lnTo>
                <a:lnTo>
                  <a:pt x="542175" y="455460"/>
                </a:lnTo>
                <a:lnTo>
                  <a:pt x="547865" y="463105"/>
                </a:lnTo>
                <a:lnTo>
                  <a:pt x="524954" y="480186"/>
                </a:lnTo>
                <a:close/>
              </a:path>
              <a:path w="1158875" h="867410">
                <a:moveTo>
                  <a:pt x="494411" y="502958"/>
                </a:moveTo>
                <a:lnTo>
                  <a:pt x="488721" y="495325"/>
                </a:lnTo>
                <a:lnTo>
                  <a:pt x="511632" y="478243"/>
                </a:lnTo>
                <a:lnTo>
                  <a:pt x="517321" y="485876"/>
                </a:lnTo>
                <a:lnTo>
                  <a:pt x="494411" y="502958"/>
                </a:lnTo>
                <a:close/>
              </a:path>
              <a:path w="1158875" h="867410">
                <a:moveTo>
                  <a:pt x="463867" y="525729"/>
                </a:moveTo>
                <a:lnTo>
                  <a:pt x="458177" y="518096"/>
                </a:lnTo>
                <a:lnTo>
                  <a:pt x="481088" y="501014"/>
                </a:lnTo>
                <a:lnTo>
                  <a:pt x="486778" y="508647"/>
                </a:lnTo>
                <a:lnTo>
                  <a:pt x="463867" y="525729"/>
                </a:lnTo>
                <a:close/>
              </a:path>
              <a:path w="1158875" h="867410">
                <a:moveTo>
                  <a:pt x="433324" y="548500"/>
                </a:moveTo>
                <a:lnTo>
                  <a:pt x="427634" y="540867"/>
                </a:lnTo>
                <a:lnTo>
                  <a:pt x="450545" y="523786"/>
                </a:lnTo>
                <a:lnTo>
                  <a:pt x="456234" y="531418"/>
                </a:lnTo>
                <a:lnTo>
                  <a:pt x="433324" y="548500"/>
                </a:lnTo>
                <a:close/>
              </a:path>
              <a:path w="1158875" h="867410">
                <a:moveTo>
                  <a:pt x="402780" y="571271"/>
                </a:moveTo>
                <a:lnTo>
                  <a:pt x="397090" y="563638"/>
                </a:lnTo>
                <a:lnTo>
                  <a:pt x="420001" y="546557"/>
                </a:lnTo>
                <a:lnTo>
                  <a:pt x="425691" y="554189"/>
                </a:lnTo>
                <a:lnTo>
                  <a:pt x="402780" y="571271"/>
                </a:lnTo>
                <a:close/>
              </a:path>
              <a:path w="1158875" h="867410">
                <a:moveTo>
                  <a:pt x="372237" y="594055"/>
                </a:moveTo>
                <a:lnTo>
                  <a:pt x="366547" y="586409"/>
                </a:lnTo>
                <a:lnTo>
                  <a:pt x="389445" y="569328"/>
                </a:lnTo>
                <a:lnTo>
                  <a:pt x="395147" y="576973"/>
                </a:lnTo>
                <a:lnTo>
                  <a:pt x="372237" y="594055"/>
                </a:lnTo>
                <a:close/>
              </a:path>
              <a:path w="1158875" h="867410">
                <a:moveTo>
                  <a:pt x="341693" y="616826"/>
                </a:moveTo>
                <a:lnTo>
                  <a:pt x="336003" y="609180"/>
                </a:lnTo>
                <a:lnTo>
                  <a:pt x="358902" y="592112"/>
                </a:lnTo>
                <a:lnTo>
                  <a:pt x="364604" y="599744"/>
                </a:lnTo>
                <a:lnTo>
                  <a:pt x="341693" y="616826"/>
                </a:lnTo>
                <a:close/>
              </a:path>
              <a:path w="1158875" h="867410">
                <a:moveTo>
                  <a:pt x="311150" y="639597"/>
                </a:moveTo>
                <a:lnTo>
                  <a:pt x="305447" y="631964"/>
                </a:lnTo>
                <a:lnTo>
                  <a:pt x="328358" y="614883"/>
                </a:lnTo>
                <a:lnTo>
                  <a:pt x="334060" y="622515"/>
                </a:lnTo>
                <a:lnTo>
                  <a:pt x="311150" y="639597"/>
                </a:lnTo>
                <a:close/>
              </a:path>
              <a:path w="1158875" h="867410">
                <a:moveTo>
                  <a:pt x="280606" y="662368"/>
                </a:moveTo>
                <a:lnTo>
                  <a:pt x="274904" y="654735"/>
                </a:lnTo>
                <a:lnTo>
                  <a:pt x="297815" y="637654"/>
                </a:lnTo>
                <a:lnTo>
                  <a:pt x="303504" y="645286"/>
                </a:lnTo>
                <a:lnTo>
                  <a:pt x="280606" y="662368"/>
                </a:lnTo>
                <a:close/>
              </a:path>
              <a:path w="1158875" h="867410">
                <a:moveTo>
                  <a:pt x="250062" y="685139"/>
                </a:moveTo>
                <a:lnTo>
                  <a:pt x="244360" y="677506"/>
                </a:lnTo>
                <a:lnTo>
                  <a:pt x="267271" y="660425"/>
                </a:lnTo>
                <a:lnTo>
                  <a:pt x="272961" y="668058"/>
                </a:lnTo>
                <a:lnTo>
                  <a:pt x="250062" y="685139"/>
                </a:lnTo>
                <a:close/>
              </a:path>
              <a:path w="1158875" h="867410">
                <a:moveTo>
                  <a:pt x="219506" y="707923"/>
                </a:moveTo>
                <a:lnTo>
                  <a:pt x="213817" y="700277"/>
                </a:lnTo>
                <a:lnTo>
                  <a:pt x="236728" y="683196"/>
                </a:lnTo>
                <a:lnTo>
                  <a:pt x="242417" y="690841"/>
                </a:lnTo>
                <a:lnTo>
                  <a:pt x="219506" y="707923"/>
                </a:lnTo>
                <a:close/>
              </a:path>
              <a:path w="1158875" h="867410">
                <a:moveTo>
                  <a:pt x="188963" y="730694"/>
                </a:moveTo>
                <a:lnTo>
                  <a:pt x="183273" y="723049"/>
                </a:lnTo>
                <a:lnTo>
                  <a:pt x="206184" y="705980"/>
                </a:lnTo>
                <a:lnTo>
                  <a:pt x="211874" y="713612"/>
                </a:lnTo>
                <a:lnTo>
                  <a:pt x="188963" y="730694"/>
                </a:lnTo>
                <a:close/>
              </a:path>
              <a:path w="1158875" h="867410">
                <a:moveTo>
                  <a:pt x="158419" y="753465"/>
                </a:moveTo>
                <a:lnTo>
                  <a:pt x="152730" y="745832"/>
                </a:lnTo>
                <a:lnTo>
                  <a:pt x="175641" y="728751"/>
                </a:lnTo>
                <a:lnTo>
                  <a:pt x="181330" y="736384"/>
                </a:lnTo>
                <a:lnTo>
                  <a:pt x="158419" y="753465"/>
                </a:lnTo>
                <a:close/>
              </a:path>
              <a:path w="1158875" h="867410">
                <a:moveTo>
                  <a:pt x="127876" y="776236"/>
                </a:moveTo>
                <a:lnTo>
                  <a:pt x="122186" y="768603"/>
                </a:lnTo>
                <a:lnTo>
                  <a:pt x="145097" y="751522"/>
                </a:lnTo>
                <a:lnTo>
                  <a:pt x="150787" y="759155"/>
                </a:lnTo>
                <a:lnTo>
                  <a:pt x="127876" y="776236"/>
                </a:lnTo>
                <a:close/>
              </a:path>
              <a:path w="1158875" h="867410">
                <a:moveTo>
                  <a:pt x="97332" y="799007"/>
                </a:moveTo>
                <a:lnTo>
                  <a:pt x="91643" y="791375"/>
                </a:lnTo>
                <a:lnTo>
                  <a:pt x="114554" y="774293"/>
                </a:lnTo>
                <a:lnTo>
                  <a:pt x="120243" y="781926"/>
                </a:lnTo>
                <a:lnTo>
                  <a:pt x="97332" y="799007"/>
                </a:lnTo>
                <a:close/>
              </a:path>
              <a:path w="1158875" h="867410">
                <a:moveTo>
                  <a:pt x="66789" y="821778"/>
                </a:moveTo>
                <a:lnTo>
                  <a:pt x="61099" y="814146"/>
                </a:lnTo>
                <a:lnTo>
                  <a:pt x="83997" y="797064"/>
                </a:lnTo>
                <a:lnTo>
                  <a:pt x="89700" y="804710"/>
                </a:lnTo>
                <a:lnTo>
                  <a:pt x="66789" y="821778"/>
                </a:lnTo>
                <a:close/>
              </a:path>
              <a:path w="1158875" h="867410">
                <a:moveTo>
                  <a:pt x="36245" y="844562"/>
                </a:moveTo>
                <a:lnTo>
                  <a:pt x="30556" y="836917"/>
                </a:lnTo>
                <a:lnTo>
                  <a:pt x="53454" y="819835"/>
                </a:lnTo>
                <a:lnTo>
                  <a:pt x="59156" y="827481"/>
                </a:lnTo>
                <a:lnTo>
                  <a:pt x="36245" y="844562"/>
                </a:lnTo>
                <a:close/>
              </a:path>
              <a:path w="1158875" h="867410">
                <a:moveTo>
                  <a:pt x="5702" y="867333"/>
                </a:moveTo>
                <a:lnTo>
                  <a:pt x="0" y="859701"/>
                </a:lnTo>
                <a:lnTo>
                  <a:pt x="22910" y="842619"/>
                </a:lnTo>
                <a:lnTo>
                  <a:pt x="28613" y="850252"/>
                </a:lnTo>
                <a:lnTo>
                  <a:pt x="5702" y="867333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14425" y="2070118"/>
            <a:ext cx="135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x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6625" y="3189171"/>
            <a:ext cx="1765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'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42116" y="4110926"/>
            <a:ext cx="2139315" cy="1532255"/>
          </a:xfrm>
          <a:custGeom>
            <a:avLst/>
            <a:gdLst/>
            <a:ahLst/>
            <a:cxnLst/>
            <a:rect l="l" t="t" r="r" b="b"/>
            <a:pathLst>
              <a:path w="2139315" h="1532254">
                <a:moveTo>
                  <a:pt x="5537" y="1531747"/>
                </a:moveTo>
                <a:lnTo>
                  <a:pt x="0" y="1524000"/>
                </a:lnTo>
                <a:lnTo>
                  <a:pt x="2133600" y="0"/>
                </a:lnTo>
                <a:lnTo>
                  <a:pt x="2139137" y="7747"/>
                </a:lnTo>
                <a:lnTo>
                  <a:pt x="5537" y="1531747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3824" y="5156809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228" y="0"/>
                </a:lnTo>
              </a:path>
            </a:pathLst>
          </a:custGeom>
          <a:ln w="6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41924" y="5180497"/>
            <a:ext cx="303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||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w</a:t>
            </a:r>
            <a:r>
              <a:rPr sz="1200" i="1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||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7339" y="4964749"/>
            <a:ext cx="21336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|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b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函数间隔和几何间</a:t>
            </a:r>
            <a:r>
              <a:rPr dirty="0">
                <a:latin typeface="微软雅黑"/>
                <a:cs typeface="微软雅黑"/>
              </a:rPr>
              <a:t>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03067"/>
            <a:ext cx="494474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几何间</a:t>
            </a:r>
            <a:r>
              <a:rPr sz="2600" spc="-30" dirty="0">
                <a:latin typeface="宋体"/>
                <a:cs typeface="宋体"/>
              </a:rPr>
              <a:t>隔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样本点的几何间隔：正例和负例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472" y="2419598"/>
            <a:ext cx="3093719" cy="905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1223" y="3821677"/>
            <a:ext cx="3599687" cy="2636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8744" y="2383021"/>
            <a:ext cx="3041904" cy="938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1304" y="4336789"/>
            <a:ext cx="2999232" cy="801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2776" y="3605269"/>
            <a:ext cx="363220" cy="524510"/>
          </a:xfrm>
          <a:custGeom>
            <a:avLst/>
            <a:gdLst/>
            <a:ahLst/>
            <a:cxnLst/>
            <a:rect l="l" t="t" r="r" b="b"/>
            <a:pathLst>
              <a:path w="363220" h="524510">
                <a:moveTo>
                  <a:pt x="271272" y="341375"/>
                </a:moveTo>
                <a:lnTo>
                  <a:pt x="91439" y="341375"/>
                </a:lnTo>
                <a:lnTo>
                  <a:pt x="91439" y="0"/>
                </a:lnTo>
                <a:lnTo>
                  <a:pt x="271272" y="0"/>
                </a:lnTo>
                <a:lnTo>
                  <a:pt x="271272" y="341375"/>
                </a:lnTo>
                <a:close/>
              </a:path>
              <a:path w="363220" h="524510">
                <a:moveTo>
                  <a:pt x="179832" y="524256"/>
                </a:moveTo>
                <a:lnTo>
                  <a:pt x="0" y="341375"/>
                </a:lnTo>
                <a:lnTo>
                  <a:pt x="362712" y="341375"/>
                </a:lnTo>
                <a:lnTo>
                  <a:pt x="179832" y="524256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256" y="3591807"/>
            <a:ext cx="385445" cy="549275"/>
          </a:xfrm>
          <a:custGeom>
            <a:avLst/>
            <a:gdLst/>
            <a:ahLst/>
            <a:cxnLst/>
            <a:rect l="l" t="t" r="r" b="b"/>
            <a:pathLst>
              <a:path w="385445" h="549275">
                <a:moveTo>
                  <a:pt x="89979" y="356247"/>
                </a:moveTo>
                <a:lnTo>
                  <a:pt x="89979" y="12700"/>
                </a:lnTo>
                <a:lnTo>
                  <a:pt x="90220" y="10210"/>
                </a:lnTo>
                <a:lnTo>
                  <a:pt x="102679" y="0"/>
                </a:lnTo>
                <a:lnTo>
                  <a:pt x="282701" y="0"/>
                </a:lnTo>
                <a:lnTo>
                  <a:pt x="295401" y="12700"/>
                </a:lnTo>
                <a:lnTo>
                  <a:pt x="115379" y="12700"/>
                </a:lnTo>
                <a:lnTo>
                  <a:pt x="102679" y="25400"/>
                </a:lnTo>
                <a:lnTo>
                  <a:pt x="115379" y="25400"/>
                </a:lnTo>
                <a:lnTo>
                  <a:pt x="115379" y="343547"/>
                </a:lnTo>
                <a:lnTo>
                  <a:pt x="102679" y="343547"/>
                </a:lnTo>
                <a:lnTo>
                  <a:pt x="89979" y="356247"/>
                </a:lnTo>
                <a:close/>
              </a:path>
              <a:path w="385445" h="549275">
                <a:moveTo>
                  <a:pt x="115379" y="25400"/>
                </a:moveTo>
                <a:lnTo>
                  <a:pt x="102679" y="25400"/>
                </a:lnTo>
                <a:lnTo>
                  <a:pt x="115379" y="12700"/>
                </a:lnTo>
                <a:lnTo>
                  <a:pt x="115379" y="25400"/>
                </a:lnTo>
                <a:close/>
              </a:path>
              <a:path w="385445" h="549275">
                <a:moveTo>
                  <a:pt x="270001" y="25400"/>
                </a:moveTo>
                <a:lnTo>
                  <a:pt x="115379" y="25400"/>
                </a:lnTo>
                <a:lnTo>
                  <a:pt x="115379" y="12700"/>
                </a:lnTo>
                <a:lnTo>
                  <a:pt x="270001" y="12700"/>
                </a:lnTo>
                <a:lnTo>
                  <a:pt x="270001" y="25400"/>
                </a:lnTo>
                <a:close/>
              </a:path>
              <a:path w="385445" h="549275">
                <a:moveTo>
                  <a:pt x="342047" y="368947"/>
                </a:moveTo>
                <a:lnTo>
                  <a:pt x="282701" y="368947"/>
                </a:lnTo>
                <a:lnTo>
                  <a:pt x="280225" y="368693"/>
                </a:lnTo>
                <a:lnTo>
                  <a:pt x="270001" y="356247"/>
                </a:lnTo>
                <a:lnTo>
                  <a:pt x="270001" y="12700"/>
                </a:lnTo>
                <a:lnTo>
                  <a:pt x="282701" y="25400"/>
                </a:lnTo>
                <a:lnTo>
                  <a:pt x="295401" y="25400"/>
                </a:lnTo>
                <a:lnTo>
                  <a:pt x="295401" y="343547"/>
                </a:lnTo>
                <a:lnTo>
                  <a:pt x="282701" y="343547"/>
                </a:lnTo>
                <a:lnTo>
                  <a:pt x="295401" y="356247"/>
                </a:lnTo>
                <a:lnTo>
                  <a:pt x="354748" y="356247"/>
                </a:lnTo>
                <a:lnTo>
                  <a:pt x="342047" y="368947"/>
                </a:lnTo>
                <a:close/>
              </a:path>
              <a:path w="385445" h="549275">
                <a:moveTo>
                  <a:pt x="295401" y="25400"/>
                </a:moveTo>
                <a:lnTo>
                  <a:pt x="282701" y="25400"/>
                </a:lnTo>
                <a:lnTo>
                  <a:pt x="270001" y="12700"/>
                </a:lnTo>
                <a:lnTo>
                  <a:pt x="295401" y="12700"/>
                </a:lnTo>
                <a:lnTo>
                  <a:pt x="295401" y="25400"/>
                </a:lnTo>
                <a:close/>
              </a:path>
              <a:path w="385445" h="549275">
                <a:moveTo>
                  <a:pt x="192697" y="548957"/>
                </a:moveTo>
                <a:lnTo>
                  <a:pt x="3695" y="365226"/>
                </a:lnTo>
                <a:lnTo>
                  <a:pt x="0" y="355333"/>
                </a:lnTo>
                <a:lnTo>
                  <a:pt x="482" y="352666"/>
                </a:lnTo>
                <a:lnTo>
                  <a:pt x="12674" y="343547"/>
                </a:lnTo>
                <a:lnTo>
                  <a:pt x="89979" y="343547"/>
                </a:lnTo>
                <a:lnTo>
                  <a:pt x="89979" y="347268"/>
                </a:lnTo>
                <a:lnTo>
                  <a:pt x="21653" y="347268"/>
                </a:lnTo>
                <a:lnTo>
                  <a:pt x="12674" y="368947"/>
                </a:lnTo>
                <a:lnTo>
                  <a:pt x="43333" y="368947"/>
                </a:lnTo>
                <a:lnTo>
                  <a:pt x="192690" y="518293"/>
                </a:lnTo>
                <a:lnTo>
                  <a:pt x="183705" y="527278"/>
                </a:lnTo>
                <a:lnTo>
                  <a:pt x="219645" y="527278"/>
                </a:lnTo>
                <a:lnTo>
                  <a:pt x="201675" y="545249"/>
                </a:lnTo>
                <a:lnTo>
                  <a:pt x="199745" y="546823"/>
                </a:lnTo>
                <a:lnTo>
                  <a:pt x="197548" y="547992"/>
                </a:lnTo>
                <a:lnTo>
                  <a:pt x="195173" y="548716"/>
                </a:lnTo>
                <a:lnTo>
                  <a:pt x="192697" y="548957"/>
                </a:lnTo>
                <a:close/>
              </a:path>
              <a:path w="385445" h="549275">
                <a:moveTo>
                  <a:pt x="115379" y="356247"/>
                </a:moveTo>
                <a:lnTo>
                  <a:pt x="89979" y="356247"/>
                </a:lnTo>
                <a:lnTo>
                  <a:pt x="102679" y="343547"/>
                </a:lnTo>
                <a:lnTo>
                  <a:pt x="115379" y="343547"/>
                </a:lnTo>
                <a:lnTo>
                  <a:pt x="115379" y="356247"/>
                </a:lnTo>
                <a:close/>
              </a:path>
              <a:path w="385445" h="549275">
                <a:moveTo>
                  <a:pt x="295401" y="356247"/>
                </a:moveTo>
                <a:lnTo>
                  <a:pt x="282701" y="343547"/>
                </a:lnTo>
                <a:lnTo>
                  <a:pt x="295401" y="343547"/>
                </a:lnTo>
                <a:lnTo>
                  <a:pt x="295401" y="356247"/>
                </a:lnTo>
                <a:close/>
              </a:path>
              <a:path w="385445" h="549275">
                <a:moveTo>
                  <a:pt x="354748" y="356247"/>
                </a:moveTo>
                <a:lnTo>
                  <a:pt x="295401" y="356247"/>
                </a:lnTo>
                <a:lnTo>
                  <a:pt x="295401" y="343547"/>
                </a:lnTo>
                <a:lnTo>
                  <a:pt x="372706" y="343547"/>
                </a:lnTo>
                <a:lnTo>
                  <a:pt x="375412" y="343827"/>
                </a:lnTo>
                <a:lnTo>
                  <a:pt x="377990" y="344690"/>
                </a:lnTo>
                <a:lnTo>
                  <a:pt x="380326" y="346075"/>
                </a:lnTo>
                <a:lnTo>
                  <a:pt x="381602" y="347268"/>
                </a:lnTo>
                <a:lnTo>
                  <a:pt x="363727" y="347268"/>
                </a:lnTo>
                <a:lnTo>
                  <a:pt x="354748" y="356247"/>
                </a:lnTo>
                <a:close/>
              </a:path>
              <a:path w="385445" h="549275">
                <a:moveTo>
                  <a:pt x="43333" y="368947"/>
                </a:moveTo>
                <a:lnTo>
                  <a:pt x="12674" y="368947"/>
                </a:lnTo>
                <a:lnTo>
                  <a:pt x="21653" y="347268"/>
                </a:lnTo>
                <a:lnTo>
                  <a:pt x="43333" y="368947"/>
                </a:lnTo>
                <a:close/>
              </a:path>
              <a:path w="385445" h="549275">
                <a:moveTo>
                  <a:pt x="102679" y="368947"/>
                </a:moveTo>
                <a:lnTo>
                  <a:pt x="43333" y="368947"/>
                </a:lnTo>
                <a:lnTo>
                  <a:pt x="21653" y="347268"/>
                </a:lnTo>
                <a:lnTo>
                  <a:pt x="89979" y="347268"/>
                </a:lnTo>
                <a:lnTo>
                  <a:pt x="89979" y="356247"/>
                </a:lnTo>
                <a:lnTo>
                  <a:pt x="115379" y="356247"/>
                </a:lnTo>
                <a:lnTo>
                  <a:pt x="105155" y="368693"/>
                </a:lnTo>
                <a:lnTo>
                  <a:pt x="102679" y="368947"/>
                </a:lnTo>
                <a:close/>
              </a:path>
              <a:path w="385445" h="549275">
                <a:moveTo>
                  <a:pt x="219645" y="527278"/>
                </a:moveTo>
                <a:lnTo>
                  <a:pt x="201675" y="527278"/>
                </a:lnTo>
                <a:lnTo>
                  <a:pt x="192690" y="518293"/>
                </a:lnTo>
                <a:lnTo>
                  <a:pt x="363727" y="347268"/>
                </a:lnTo>
                <a:lnTo>
                  <a:pt x="372706" y="368947"/>
                </a:lnTo>
                <a:lnTo>
                  <a:pt x="377964" y="368947"/>
                </a:lnTo>
                <a:lnTo>
                  <a:pt x="219645" y="527278"/>
                </a:lnTo>
                <a:close/>
              </a:path>
              <a:path w="385445" h="549275">
                <a:moveTo>
                  <a:pt x="377964" y="368947"/>
                </a:moveTo>
                <a:lnTo>
                  <a:pt x="372706" y="368947"/>
                </a:lnTo>
                <a:lnTo>
                  <a:pt x="363727" y="347268"/>
                </a:lnTo>
                <a:lnTo>
                  <a:pt x="381602" y="347268"/>
                </a:lnTo>
                <a:lnTo>
                  <a:pt x="382308" y="347929"/>
                </a:lnTo>
                <a:lnTo>
                  <a:pt x="383857" y="350151"/>
                </a:lnTo>
                <a:lnTo>
                  <a:pt x="384898" y="352666"/>
                </a:lnTo>
                <a:lnTo>
                  <a:pt x="385381" y="355333"/>
                </a:lnTo>
                <a:lnTo>
                  <a:pt x="385279" y="358051"/>
                </a:lnTo>
                <a:lnTo>
                  <a:pt x="384606" y="360680"/>
                </a:lnTo>
                <a:lnTo>
                  <a:pt x="383400" y="363105"/>
                </a:lnTo>
                <a:lnTo>
                  <a:pt x="381685" y="365226"/>
                </a:lnTo>
                <a:lnTo>
                  <a:pt x="377964" y="368947"/>
                </a:lnTo>
                <a:close/>
              </a:path>
              <a:path w="385445" h="549275">
                <a:moveTo>
                  <a:pt x="201675" y="527278"/>
                </a:moveTo>
                <a:lnTo>
                  <a:pt x="183705" y="527278"/>
                </a:lnTo>
                <a:lnTo>
                  <a:pt x="192690" y="518293"/>
                </a:lnTo>
                <a:lnTo>
                  <a:pt x="201675" y="52727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函数间隔和几何间</a:t>
            </a:r>
            <a:r>
              <a:rPr dirty="0">
                <a:latin typeface="微软雅黑"/>
                <a:cs typeface="微软雅黑"/>
              </a:rPr>
              <a:t>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03067"/>
            <a:ext cx="615092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几何间</a:t>
            </a:r>
            <a:r>
              <a:rPr sz="2600" spc="-30" dirty="0">
                <a:latin typeface="宋体"/>
                <a:cs typeface="宋体"/>
              </a:rPr>
              <a:t>隔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对于给定的训练数据集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和超平面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spc="-235" dirty="0">
                <a:latin typeface="Constantia"/>
                <a:cs typeface="Constantia"/>
              </a:rPr>
              <a:t>w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3511379"/>
            <a:ext cx="3332479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训练数据集的几何间隔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337" y="4827733"/>
            <a:ext cx="5892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6703" y="4035038"/>
            <a:ext cx="1505712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9959" y="4748269"/>
            <a:ext cx="1225296" cy="1652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0527" y="2163565"/>
            <a:ext cx="2999231" cy="801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20675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间隔最大</a:t>
            </a:r>
            <a:r>
              <a:rPr dirty="0">
                <a:latin typeface="微软雅黑"/>
                <a:cs typeface="微软雅黑"/>
              </a:rPr>
              <a:t>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096317"/>
            <a:ext cx="3309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最大间隔分类超平</a:t>
            </a:r>
            <a:r>
              <a:rPr sz="2600" spc="-30" dirty="0">
                <a:latin typeface="宋体"/>
                <a:cs typeface="宋体"/>
              </a:rPr>
              <a:t>面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83537"/>
            <a:ext cx="4960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根据几何间隔和函数间隔的关</a:t>
            </a:r>
            <a:r>
              <a:rPr sz="2600" spc="-30" dirty="0">
                <a:latin typeface="宋体"/>
                <a:cs typeface="宋体"/>
              </a:rPr>
              <a:t>系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883457"/>
            <a:ext cx="172218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 smtClean="0">
                <a:latin typeface="宋体"/>
                <a:cs typeface="宋体"/>
              </a:rPr>
              <a:t>考</a:t>
            </a:r>
            <a:r>
              <a:rPr sz="2600" spc="-30" dirty="0" err="1" smtClean="0">
                <a:latin typeface="宋体"/>
                <a:cs typeface="宋体"/>
              </a:rPr>
              <a:t>虑</a:t>
            </a:r>
            <a:r>
              <a:rPr lang="zh-CN" altLang="en-US" sz="2600" spc="-30" dirty="0" smtClean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可以取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 err="1" smtClean="0">
                <a:latin typeface="宋体"/>
                <a:cs typeface="宋体"/>
              </a:rPr>
              <a:t>最大化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3217" y="5788113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宋体"/>
                <a:cs typeface="宋体"/>
              </a:rPr>
              <a:t>和最小化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5416" y="5788113"/>
            <a:ext cx="77438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宋体"/>
                <a:cs typeface="宋体"/>
              </a:rPr>
              <a:t>等价</a:t>
            </a:r>
          </a:p>
        </p:txBody>
      </p:sp>
      <p:sp>
        <p:nvSpPr>
          <p:cNvPr id="8" name="object 8"/>
          <p:cNvSpPr/>
          <p:nvPr/>
        </p:nvSpPr>
        <p:spPr>
          <a:xfrm>
            <a:off x="1548383" y="1453896"/>
            <a:ext cx="5358384" cy="143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1639" y="3441192"/>
            <a:ext cx="4535424" cy="1264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4455" y="5343144"/>
            <a:ext cx="502919" cy="295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6855" y="5724144"/>
            <a:ext cx="438912" cy="524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7576" y="5626607"/>
            <a:ext cx="822960" cy="621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57272" y="4812218"/>
                <a:ext cx="367440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600" spc="-20" dirty="0" smtClean="0">
                    <a:latin typeface="宋体"/>
                    <a:cs typeface="宋体"/>
                  </a:rPr>
                  <a:t>缩放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 spc="-2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 spc="-2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zh-CN" altLang="en-US" sz="2600" spc="-20" dirty="0" smtClean="0">
                    <a:latin typeface="宋体"/>
                    <a:cs typeface="宋体"/>
                  </a:rPr>
                  <a:t>对</a:t>
                </a:r>
                <a:r>
                  <a:rPr lang="zh-CN" altLang="en-US" sz="2600" spc="-20" dirty="0">
                    <a:latin typeface="宋体"/>
                    <a:cs typeface="宋体"/>
                  </a:rPr>
                  <a:t>优化结果无影响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72" y="4812218"/>
                <a:ext cx="3674404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2985" t="-13580" r="-2322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间隔最大</a:t>
            </a:r>
            <a:r>
              <a:rPr dirty="0">
                <a:latin typeface="微软雅黑"/>
                <a:cs typeface="微软雅黑"/>
              </a:rPr>
              <a:t>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951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线性可分支持向量机学习的最优化问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198"/>
            <a:ext cx="6668134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凸二次规划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-40" dirty="0">
                <a:latin typeface="Constantia"/>
                <a:cs typeface="Constantia"/>
              </a:rPr>
              <a:t>n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ex</a:t>
            </a:r>
            <a:r>
              <a:rPr sz="2550" spc="-10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quad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at</a:t>
            </a:r>
            <a:r>
              <a:rPr sz="2550" spc="5" dirty="0">
                <a:latin typeface="Constantia"/>
                <a:cs typeface="Constantia"/>
              </a:rPr>
              <a:t>ic</a:t>
            </a:r>
            <a:r>
              <a:rPr sz="2550" spc="-85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og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20" dirty="0">
                <a:latin typeface="Constantia"/>
                <a:cs typeface="Constantia"/>
              </a:rPr>
              <a:t>amm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50" dirty="0">
                <a:latin typeface="Constantia"/>
                <a:cs typeface="Constantia"/>
              </a:rPr>
              <a:t>g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0744" y="2026920"/>
            <a:ext cx="5236463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975" y="2665957"/>
            <a:ext cx="6553200" cy="3672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897" y="1661547"/>
            <a:ext cx="8205470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10" dirty="0">
                <a:latin typeface="宋体"/>
                <a:cs typeface="宋体"/>
              </a:rPr>
              <a:t>的线段都全部包含在该集合内，就称该点集为凸集</a:t>
            </a:r>
            <a:r>
              <a:rPr sz="2800" dirty="0">
                <a:latin typeface="宋体"/>
                <a:cs typeface="宋体"/>
              </a:rPr>
              <a:t>， </a:t>
            </a:r>
            <a:r>
              <a:rPr sz="2800" spc="-10" dirty="0">
                <a:latin typeface="宋体"/>
                <a:cs typeface="宋体"/>
              </a:rPr>
              <a:t>否则为非凸集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841" y="152400"/>
            <a:ext cx="7374255" cy="143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solidFill>
                  <a:srgbClr val="004646"/>
                </a:solidFill>
                <a:latin typeface="微软雅黑"/>
                <a:cs typeface="微软雅黑"/>
              </a:rPr>
              <a:t>凸集</a:t>
            </a:r>
            <a:endParaRPr sz="5400">
              <a:latin typeface="微软雅黑"/>
              <a:cs typeface="微软雅黑"/>
            </a:endParaRPr>
          </a:p>
          <a:p>
            <a:pPr marL="247650">
              <a:lnSpc>
                <a:spcPts val="3295"/>
              </a:lnSpc>
              <a:spcBef>
                <a:spcPts val="2505"/>
              </a:spcBef>
            </a:pPr>
            <a:r>
              <a:rPr sz="2800" spc="-10" dirty="0">
                <a:latin typeface="宋体"/>
                <a:cs typeface="宋体"/>
              </a:rPr>
              <a:t>一个点集（或区域），如果连接其中任意两</a:t>
            </a:r>
            <a:r>
              <a:rPr sz="2800" dirty="0">
                <a:latin typeface="宋体"/>
                <a:cs typeface="宋体"/>
              </a:rPr>
              <a:t>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5551" y="1160505"/>
            <a:ext cx="71755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3230" algn="l"/>
              </a:tabLst>
            </a:pPr>
            <a:r>
              <a:rPr sz="3000" i="1" spc="-175" dirty="0">
                <a:latin typeface="Times New Roman"/>
                <a:cs typeface="Times New Roman"/>
              </a:rPr>
              <a:t>x</a:t>
            </a:r>
            <a:r>
              <a:rPr sz="2550" spc="37" baseline="-26143" dirty="0">
                <a:latin typeface="Times New Roman"/>
                <a:cs typeface="Times New Roman"/>
              </a:rPr>
              <a:t>1</a:t>
            </a:r>
            <a:r>
              <a:rPr sz="2550" baseline="-26143" dirty="0">
                <a:latin typeface="Times New Roman"/>
                <a:cs typeface="Times New Roman"/>
              </a:rPr>
              <a:t>	</a:t>
            </a:r>
            <a:r>
              <a:rPr sz="2850" i="1" spc="-45" dirty="0">
                <a:latin typeface="Times New Roman"/>
                <a:cs typeface="Times New Roman"/>
              </a:rPr>
              <a:t>x</a:t>
            </a:r>
            <a:r>
              <a:rPr sz="2475" spc="-15" baseline="-23569" dirty="0">
                <a:latin typeface="Times New Roman"/>
                <a:cs typeface="Times New Roman"/>
              </a:rPr>
              <a:t>2</a:t>
            </a:r>
            <a:endParaRPr sz="2475" baseline="-2356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86" y="1550461"/>
            <a:ext cx="7702550" cy="240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indent="-15240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1</a:t>
            </a:r>
            <a:r>
              <a:rPr sz="2800" spc="-15" dirty="0">
                <a:latin typeface="Constantia"/>
                <a:cs typeface="Constantia"/>
              </a:rPr>
              <a:t>.</a:t>
            </a:r>
            <a:r>
              <a:rPr sz="2800" spc="-10" dirty="0">
                <a:latin typeface="宋体"/>
                <a:cs typeface="宋体"/>
              </a:rPr>
              <a:t>根据一阶导数（函数的梯度）来判断函数的凸</a:t>
            </a:r>
            <a:r>
              <a:rPr sz="2800" dirty="0">
                <a:latin typeface="宋体"/>
                <a:cs typeface="宋体"/>
              </a:rPr>
              <a:t>性</a:t>
            </a:r>
            <a:endParaRPr sz="2800">
              <a:latin typeface="宋体"/>
              <a:cs typeface="宋体"/>
            </a:endParaRPr>
          </a:p>
          <a:p>
            <a:pPr marL="165100" marR="5080" algn="just">
              <a:lnSpc>
                <a:spcPts val="3360"/>
              </a:lnSpc>
              <a:spcBef>
                <a:spcPts val="1550"/>
              </a:spcBef>
            </a:pPr>
            <a:r>
              <a:rPr sz="2800" spc="-10" dirty="0">
                <a:latin typeface="宋体"/>
                <a:cs typeface="宋体"/>
              </a:rPr>
              <a:t>设</a:t>
            </a:r>
            <a:r>
              <a:rPr sz="2800" spc="-5" dirty="0">
                <a:latin typeface="Constantia"/>
                <a:cs typeface="Constantia"/>
              </a:rPr>
              <a:t>f(x)</a:t>
            </a:r>
            <a:r>
              <a:rPr sz="2800" spc="-10" dirty="0">
                <a:latin typeface="宋体"/>
                <a:cs typeface="宋体"/>
              </a:rPr>
              <a:t>为定义在凸集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宋体"/>
                <a:cs typeface="宋体"/>
              </a:rPr>
              <a:t>上，且具有连续的一阶导</a:t>
            </a:r>
            <a:r>
              <a:rPr sz="2800" dirty="0">
                <a:latin typeface="宋体"/>
                <a:cs typeface="宋体"/>
              </a:rPr>
              <a:t>数 </a:t>
            </a:r>
            <a:r>
              <a:rPr sz="2800" spc="-10" dirty="0">
                <a:latin typeface="宋体"/>
                <a:cs typeface="宋体"/>
              </a:rPr>
              <a:t>的函数，则</a:t>
            </a:r>
            <a:r>
              <a:rPr sz="2800" spc="-5" dirty="0">
                <a:latin typeface="Constantia"/>
                <a:cs typeface="Constantia"/>
              </a:rPr>
              <a:t>f(x)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宋体"/>
                <a:cs typeface="宋体"/>
              </a:rPr>
              <a:t>上为凸函数的充要条件是对</a:t>
            </a:r>
            <a:r>
              <a:rPr sz="2800" dirty="0">
                <a:latin typeface="宋体"/>
                <a:cs typeface="宋体"/>
              </a:rPr>
              <a:t>凸 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宋体"/>
                <a:cs typeface="宋体"/>
              </a:rPr>
              <a:t>内任意不同两</a:t>
            </a:r>
            <a:r>
              <a:rPr sz="2800" dirty="0">
                <a:latin typeface="宋体"/>
                <a:cs typeface="宋体"/>
              </a:rPr>
              <a:t>点</a:t>
            </a:r>
            <a:r>
              <a:rPr sz="2800" spc="-1110" dirty="0">
                <a:latin typeface="宋体"/>
                <a:cs typeface="宋体"/>
              </a:rPr>
              <a:t> </a:t>
            </a:r>
            <a:r>
              <a:rPr sz="3000" i="1" spc="-225" dirty="0">
                <a:latin typeface="Times New Roman"/>
                <a:cs typeface="Times New Roman"/>
              </a:rPr>
              <a:t>x</a:t>
            </a:r>
            <a:r>
              <a:rPr sz="2550" spc="7" baseline="-24509" dirty="0">
                <a:latin typeface="Times New Roman"/>
                <a:cs typeface="Times New Roman"/>
              </a:rPr>
              <a:t>1</a:t>
            </a:r>
            <a:r>
              <a:rPr sz="2550" baseline="-24509" dirty="0">
                <a:latin typeface="Times New Roman"/>
                <a:cs typeface="Times New Roman"/>
              </a:rPr>
              <a:t> </a:t>
            </a:r>
            <a:r>
              <a:rPr sz="2550" spc="247" baseline="-24509" dirty="0">
                <a:latin typeface="Times New Roman"/>
                <a:cs typeface="Times New Roman"/>
              </a:rPr>
              <a:t> </a:t>
            </a:r>
            <a:r>
              <a:rPr sz="3000" i="1" spc="-45" dirty="0">
                <a:latin typeface="Times New Roman"/>
                <a:cs typeface="Times New Roman"/>
              </a:rPr>
              <a:t>x</a:t>
            </a:r>
            <a:r>
              <a:rPr sz="2550" spc="37" baseline="-24509" dirty="0">
                <a:latin typeface="Times New Roman"/>
                <a:cs typeface="Times New Roman"/>
              </a:rPr>
              <a:t>2</a:t>
            </a:r>
            <a:r>
              <a:rPr sz="2550" baseline="-24509" dirty="0">
                <a:latin typeface="Times New Roman"/>
                <a:cs typeface="Times New Roman"/>
              </a:rPr>
              <a:t> </a:t>
            </a:r>
            <a:r>
              <a:rPr sz="2550" spc="22" baseline="-24509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，不等</a:t>
            </a:r>
            <a:r>
              <a:rPr sz="2800" dirty="0">
                <a:latin typeface="宋体"/>
                <a:cs typeface="宋体"/>
              </a:rPr>
              <a:t>式</a:t>
            </a:r>
            <a:endParaRPr sz="2800">
              <a:latin typeface="宋体"/>
              <a:cs typeface="宋体"/>
            </a:endParaRPr>
          </a:p>
          <a:p>
            <a:pPr marL="1890395" algn="ctr">
              <a:lnSpc>
                <a:spcPts val="1914"/>
              </a:lnSpc>
              <a:spcBef>
                <a:spcPts val="2440"/>
              </a:spcBef>
            </a:pPr>
            <a:r>
              <a:rPr sz="1600" i="1" spc="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1367" y="3763730"/>
            <a:ext cx="62484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4665" algn="l"/>
              </a:tabLst>
            </a:pPr>
            <a:r>
              <a:rPr sz="3650" spc="-305" dirty="0">
                <a:latin typeface="Symbol"/>
                <a:cs typeface="Symbol"/>
              </a:rPr>
              <a:t></a:t>
            </a:r>
            <a:r>
              <a:rPr sz="3650" spc="-305" dirty="0">
                <a:latin typeface="Times New Roman"/>
                <a:cs typeface="Times New Roman"/>
              </a:rPr>
              <a:t>	</a:t>
            </a:r>
            <a:r>
              <a:rPr sz="3650" spc="-305" dirty="0">
                <a:latin typeface="Symbol"/>
                <a:cs typeface="Symbol"/>
              </a:rPr>
              <a:t>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8956" y="3763730"/>
            <a:ext cx="101219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  <a:tab pos="882015" algn="l"/>
              </a:tabLst>
            </a:pPr>
            <a:r>
              <a:rPr sz="3650" spc="-305" dirty="0">
                <a:latin typeface="Symbol"/>
                <a:cs typeface="Symbol"/>
              </a:rPr>
              <a:t></a:t>
            </a:r>
            <a:r>
              <a:rPr sz="3650" spc="-305" dirty="0">
                <a:latin typeface="Times New Roman"/>
                <a:cs typeface="Times New Roman"/>
              </a:rPr>
              <a:t>	</a:t>
            </a:r>
            <a:r>
              <a:rPr sz="3650" spc="-305" dirty="0">
                <a:latin typeface="Symbol"/>
                <a:cs typeface="Symbol"/>
              </a:rPr>
              <a:t></a:t>
            </a:r>
            <a:r>
              <a:rPr sz="3650" spc="-305" dirty="0">
                <a:latin typeface="Times New Roman"/>
                <a:cs typeface="Times New Roman"/>
              </a:rPr>
              <a:t>	</a:t>
            </a:r>
            <a:r>
              <a:rPr sz="3650" spc="-305" dirty="0">
                <a:latin typeface="Symbol"/>
                <a:cs typeface="Symbol"/>
              </a:rPr>
              <a:t>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485" y="3763730"/>
            <a:ext cx="1391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6610" algn="l"/>
                <a:tab pos="1261110" algn="l"/>
              </a:tabLst>
            </a:pPr>
            <a:r>
              <a:rPr sz="3650" spc="-305" dirty="0">
                <a:latin typeface="Symbol"/>
                <a:cs typeface="Symbol"/>
              </a:rPr>
              <a:t></a:t>
            </a:r>
            <a:r>
              <a:rPr sz="3650" spc="-305" dirty="0">
                <a:latin typeface="Times New Roman"/>
                <a:cs typeface="Times New Roman"/>
              </a:rPr>
              <a:t>	</a:t>
            </a:r>
            <a:r>
              <a:rPr sz="3650" spc="-305" dirty="0">
                <a:latin typeface="Symbol"/>
                <a:cs typeface="Symbol"/>
              </a:rPr>
              <a:t></a:t>
            </a:r>
            <a:r>
              <a:rPr sz="3650" spc="-305" dirty="0">
                <a:latin typeface="Times New Roman"/>
                <a:cs typeface="Times New Roman"/>
              </a:rPr>
              <a:t>	</a:t>
            </a:r>
            <a:r>
              <a:rPr sz="3650" spc="-305" dirty="0">
                <a:latin typeface="Symbol"/>
                <a:cs typeface="Symbol"/>
              </a:rPr>
              <a:t>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1699" y="4046899"/>
            <a:ext cx="12890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565" y="4046899"/>
            <a:ext cx="12890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9726" y="4046899"/>
            <a:ext cx="12890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3269" y="4046899"/>
            <a:ext cx="12890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6510" y="4046899"/>
            <a:ext cx="12890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3460" y="3833881"/>
            <a:ext cx="5645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f	</a:t>
            </a:r>
            <a:r>
              <a:rPr sz="2800" i="1" spc="-1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632" y="3828194"/>
            <a:ext cx="88265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3060" algn="l"/>
                <a:tab pos="734060" algn="l"/>
              </a:tabLst>
            </a:pPr>
            <a:r>
              <a:rPr sz="2800" spc="-20" dirty="0">
                <a:latin typeface="Symbol"/>
                <a:cs typeface="Symbol"/>
              </a:rPr>
              <a:t></a:t>
            </a:r>
            <a:r>
              <a:rPr sz="2800" spc="-20" dirty="0">
                <a:latin typeface="Times New Roman"/>
                <a:cs typeface="Times New Roman"/>
              </a:rPr>
              <a:t>	</a:t>
            </a:r>
            <a:r>
              <a:rPr sz="2800" i="1" spc="-10" dirty="0">
                <a:latin typeface="Times New Roman"/>
                <a:cs typeface="Times New Roman"/>
              </a:rPr>
              <a:t>f	</a:t>
            </a:r>
            <a:r>
              <a:rPr sz="2800" i="1" spc="-19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2049" y="3828194"/>
            <a:ext cx="11969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909" indent="-410209">
              <a:lnSpc>
                <a:spcPct val="100000"/>
              </a:lnSpc>
              <a:buFont typeface="Symbol"/>
              <a:buChar char=""/>
              <a:tabLst>
                <a:tab pos="423545" algn="l"/>
                <a:tab pos="77978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x	</a:t>
            </a:r>
            <a:r>
              <a:rPr sz="2800" spc="-20" dirty="0">
                <a:latin typeface="Symbol"/>
                <a:cs typeface="Symbol"/>
              </a:rPr>
              <a:t>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i="1" spc="-19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8579" y="3828194"/>
            <a:ext cx="79375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5160" algn="l"/>
              </a:tabLst>
            </a:pPr>
            <a:r>
              <a:rPr sz="2800" spc="-35" dirty="0">
                <a:latin typeface="Symbol"/>
                <a:cs typeface="Symbol"/>
              </a:rPr>
              <a:t></a:t>
            </a:r>
            <a:r>
              <a:rPr sz="2800" i="1" spc="-10" dirty="0">
                <a:latin typeface="Times New Roman"/>
                <a:cs typeface="Times New Roman"/>
              </a:rPr>
              <a:t>f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19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086" y="4585761"/>
            <a:ext cx="144907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10" dirty="0">
                <a:latin typeface="宋体"/>
                <a:cs typeface="宋体"/>
              </a:rPr>
              <a:t>恒成立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841" y="568478"/>
            <a:ext cx="27686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70"/>
              </a:lnSpc>
            </a:pPr>
            <a:r>
              <a:rPr sz="5400" dirty="0">
                <a:solidFill>
                  <a:srgbClr val="004646"/>
                </a:solidFill>
                <a:latin typeface="微软雅黑"/>
                <a:cs typeface="微软雅黑"/>
              </a:rPr>
              <a:t>凸性条件</a:t>
            </a:r>
            <a:endParaRPr sz="5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86" y="1550461"/>
            <a:ext cx="7471409" cy="239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 indent="-27686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2</a:t>
            </a:r>
            <a:r>
              <a:rPr sz="2800" spc="-15" dirty="0">
                <a:latin typeface="Constantia"/>
                <a:cs typeface="Constantia"/>
              </a:rPr>
              <a:t>.</a:t>
            </a:r>
            <a:r>
              <a:rPr sz="2800" spc="-10" dirty="0">
                <a:latin typeface="宋体"/>
                <a:cs typeface="宋体"/>
              </a:rPr>
              <a:t>根据二阶导数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65" dirty="0">
                <a:latin typeface="Constantia"/>
                <a:cs typeface="Constantia"/>
              </a:rPr>
              <a:t>H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ss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0" dirty="0">
                <a:latin typeface="宋体"/>
                <a:cs typeface="宋体"/>
              </a:rPr>
              <a:t>矩阵</a:t>
            </a:r>
            <a:r>
              <a:rPr sz="2800" spc="-5" dirty="0">
                <a:latin typeface="Constantia"/>
                <a:cs typeface="Constantia"/>
              </a:rPr>
              <a:t>)</a:t>
            </a:r>
            <a:r>
              <a:rPr sz="2800" spc="-10" dirty="0">
                <a:latin typeface="宋体"/>
                <a:cs typeface="宋体"/>
              </a:rPr>
              <a:t>来判断函数的凸</a:t>
            </a:r>
            <a:r>
              <a:rPr sz="2800" dirty="0">
                <a:latin typeface="宋体"/>
                <a:cs typeface="宋体"/>
              </a:rPr>
              <a:t>性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500">
              <a:latin typeface="Times New Roman"/>
              <a:cs typeface="Times New Roman"/>
            </a:endParaRPr>
          </a:p>
          <a:p>
            <a:pPr marL="288925" marR="5080">
              <a:lnSpc>
                <a:spcPct val="100000"/>
              </a:lnSpc>
            </a:pPr>
            <a:r>
              <a:rPr sz="2800" spc="-10" dirty="0">
                <a:latin typeface="宋体"/>
                <a:cs typeface="宋体"/>
              </a:rPr>
              <a:t>设</a:t>
            </a:r>
            <a:r>
              <a:rPr sz="2800" spc="-5" dirty="0">
                <a:latin typeface="Constantia"/>
                <a:cs typeface="Constantia"/>
              </a:rPr>
              <a:t>f(x)</a:t>
            </a:r>
            <a:r>
              <a:rPr sz="2800" spc="-10" dirty="0">
                <a:latin typeface="宋体"/>
                <a:cs typeface="宋体"/>
              </a:rPr>
              <a:t>为定义在凸集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宋体"/>
                <a:cs typeface="宋体"/>
              </a:rPr>
              <a:t>上且具有连续二阶导数</a:t>
            </a:r>
            <a:r>
              <a:rPr sz="2800" dirty="0">
                <a:latin typeface="宋体"/>
                <a:cs typeface="宋体"/>
              </a:rPr>
              <a:t>的 </a:t>
            </a:r>
            <a:r>
              <a:rPr sz="2800" spc="-10" dirty="0">
                <a:latin typeface="宋体"/>
                <a:cs typeface="宋体"/>
              </a:rPr>
              <a:t>函数，则</a:t>
            </a:r>
            <a:r>
              <a:rPr sz="2800" spc="-5" dirty="0">
                <a:latin typeface="Constantia"/>
                <a:cs typeface="Constantia"/>
              </a:rPr>
              <a:t>f(x)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宋体"/>
                <a:cs typeface="宋体"/>
              </a:rPr>
              <a:t>上为凸函数的充要条件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1308735">
              <a:lnSpc>
                <a:spcPct val="100000"/>
              </a:lnSpc>
              <a:spcBef>
                <a:spcPts val="2695"/>
              </a:spcBef>
            </a:pPr>
            <a:r>
              <a:rPr sz="2800" spc="-65" dirty="0">
                <a:latin typeface="Constantia"/>
                <a:cs typeface="Constantia"/>
              </a:rPr>
              <a:t>H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ss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0" dirty="0">
                <a:latin typeface="宋体"/>
                <a:cs typeface="宋体"/>
              </a:rPr>
              <a:t>矩阵在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宋体"/>
                <a:cs typeface="宋体"/>
              </a:rPr>
              <a:t>上处处半正</a:t>
            </a:r>
            <a:r>
              <a:rPr sz="2800" dirty="0">
                <a:latin typeface="宋体"/>
                <a:cs typeface="宋体"/>
              </a:rPr>
              <a:t>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41" y="568478"/>
            <a:ext cx="27686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70"/>
              </a:lnSpc>
            </a:pPr>
            <a:r>
              <a:rPr sz="5400" dirty="0">
                <a:solidFill>
                  <a:srgbClr val="004646"/>
                </a:solidFill>
                <a:latin typeface="微软雅黑"/>
                <a:cs typeface="微软雅黑"/>
              </a:rPr>
              <a:t>凸性条件</a:t>
            </a:r>
            <a:endParaRPr sz="5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555778"/>
            <a:ext cx="4110354" cy="227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solidFill>
                  <a:srgbClr val="004646"/>
                </a:solidFill>
                <a:latin typeface="微软雅黑"/>
                <a:cs typeface="微软雅黑"/>
              </a:rPr>
              <a:t>凸规划</a:t>
            </a:r>
            <a:endParaRPr sz="5400">
              <a:latin typeface="微软雅黑"/>
              <a:cs typeface="微软雅黑"/>
            </a:endParaRPr>
          </a:p>
          <a:p>
            <a:pPr marL="696595">
              <a:lnSpc>
                <a:spcPct val="100000"/>
              </a:lnSpc>
              <a:spcBef>
                <a:spcPts val="4270"/>
              </a:spcBef>
            </a:pPr>
            <a:r>
              <a:rPr sz="2800" spc="-10" dirty="0">
                <a:latin typeface="宋体"/>
                <a:cs typeface="宋体"/>
              </a:rPr>
              <a:t>对于约束优化问</a:t>
            </a:r>
            <a:r>
              <a:rPr sz="2800" dirty="0">
                <a:latin typeface="宋体"/>
                <a:cs typeface="宋体"/>
              </a:rPr>
              <a:t>题</a:t>
            </a:r>
            <a:endParaRPr sz="2800">
              <a:latin typeface="宋体"/>
              <a:cs typeface="宋体"/>
            </a:endParaRPr>
          </a:p>
          <a:p>
            <a:pPr marL="2698750">
              <a:lnSpc>
                <a:spcPct val="100000"/>
              </a:lnSpc>
              <a:spcBef>
                <a:spcPts val="25"/>
              </a:spcBef>
            </a:pPr>
            <a:r>
              <a:rPr sz="2850" spc="-35" dirty="0">
                <a:latin typeface="Times New Roman"/>
                <a:cs typeface="Times New Roman"/>
              </a:rPr>
              <a:t>m</a:t>
            </a:r>
            <a:r>
              <a:rPr sz="2850" spc="10" dirty="0">
                <a:latin typeface="Times New Roman"/>
                <a:cs typeface="Times New Roman"/>
              </a:rPr>
              <a:t>in</a:t>
            </a:r>
            <a:r>
              <a:rPr sz="2850" spc="3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240" dirty="0">
                <a:latin typeface="Times New Roman"/>
                <a:cs typeface="Times New Roman"/>
              </a:rPr>
              <a:t> </a:t>
            </a:r>
            <a:r>
              <a:rPr sz="5625" spc="-472" baseline="-2962" dirty="0">
                <a:latin typeface="Symbol"/>
                <a:cs typeface="Symbol"/>
              </a:rPr>
              <a:t></a:t>
            </a:r>
            <a:r>
              <a:rPr sz="5625" spc="-825" baseline="-2962" dirty="0">
                <a:latin typeface="Times New Roman"/>
                <a:cs typeface="Times New Roman"/>
              </a:rPr>
              <a:t> </a:t>
            </a:r>
            <a:r>
              <a:rPr sz="2850" i="1" spc="220" dirty="0">
                <a:latin typeface="Times New Roman"/>
                <a:cs typeface="Times New Roman"/>
              </a:rPr>
              <a:t>x</a:t>
            </a:r>
            <a:r>
              <a:rPr sz="5625" spc="-472" baseline="-2962" dirty="0">
                <a:latin typeface="Symbol"/>
                <a:cs typeface="Symbol"/>
              </a:rPr>
              <a:t></a:t>
            </a:r>
            <a:endParaRPr sz="5625" baseline="-2962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250" y="2953976"/>
            <a:ext cx="57848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i="1" spc="-245" dirty="0">
                <a:latin typeface="Times New Roman"/>
                <a:cs typeface="Times New Roman"/>
              </a:rPr>
              <a:t>s</a:t>
            </a:r>
            <a:r>
              <a:rPr sz="4300" spc="-365" dirty="0">
                <a:latin typeface="Times New Roman"/>
                <a:cs typeface="Times New Roman"/>
              </a:rPr>
              <a:t>.</a:t>
            </a:r>
            <a:r>
              <a:rPr sz="4300" i="1" spc="-75" dirty="0">
                <a:latin typeface="Times New Roman"/>
                <a:cs typeface="Times New Roman"/>
              </a:rPr>
              <a:t>t</a:t>
            </a:r>
            <a:r>
              <a:rPr sz="4300" dirty="0">
                <a:latin typeface="Times New Roman"/>
                <a:cs typeface="Times New Roman"/>
              </a:rPr>
              <a:t>.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1396" y="2940756"/>
            <a:ext cx="15646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i="1" spc="-20" dirty="0">
                <a:latin typeface="Times New Roman"/>
                <a:cs typeface="Times New Roman"/>
              </a:rPr>
              <a:t>g</a:t>
            </a:r>
            <a:r>
              <a:rPr sz="3150" i="1" spc="-300" dirty="0">
                <a:latin typeface="Times New Roman"/>
                <a:cs typeface="Times New Roman"/>
              </a:rPr>
              <a:t> </a:t>
            </a:r>
            <a:r>
              <a:rPr sz="2700" i="1" baseline="-24691" dirty="0">
                <a:latin typeface="Times New Roman"/>
                <a:cs typeface="Times New Roman"/>
              </a:rPr>
              <a:t>j </a:t>
            </a:r>
            <a:r>
              <a:rPr sz="2700" i="1" spc="-232" baseline="-24691" dirty="0">
                <a:latin typeface="Times New Roman"/>
                <a:cs typeface="Times New Roman"/>
              </a:rPr>
              <a:t> </a:t>
            </a:r>
            <a:r>
              <a:rPr sz="6150" spc="-494" baseline="-3387" dirty="0">
                <a:latin typeface="Symbol"/>
                <a:cs typeface="Symbol"/>
              </a:rPr>
              <a:t></a:t>
            </a:r>
            <a:r>
              <a:rPr sz="6150" spc="-952" baseline="-3387" dirty="0">
                <a:latin typeface="Times New Roman"/>
                <a:cs typeface="Times New Roman"/>
              </a:rPr>
              <a:t> </a:t>
            </a:r>
            <a:r>
              <a:rPr sz="3150" i="1" spc="-15" dirty="0">
                <a:latin typeface="Times New Roman"/>
                <a:cs typeface="Times New Roman"/>
              </a:rPr>
              <a:t>x</a:t>
            </a:r>
            <a:r>
              <a:rPr sz="3150" i="1" spc="-505" dirty="0">
                <a:latin typeface="Times New Roman"/>
                <a:cs typeface="Times New Roman"/>
              </a:rPr>
              <a:t> </a:t>
            </a:r>
            <a:r>
              <a:rPr sz="6150" spc="-494" baseline="-3387" dirty="0">
                <a:latin typeface="Symbol"/>
                <a:cs typeface="Symbol"/>
              </a:rPr>
              <a:t></a:t>
            </a:r>
            <a:r>
              <a:rPr sz="6150" spc="-562" baseline="-3387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Symbol"/>
                <a:cs typeface="Symbol"/>
              </a:rPr>
              <a:t></a:t>
            </a:r>
            <a:r>
              <a:rPr sz="3150" spc="-9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5151" y="2947788"/>
            <a:ext cx="208661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i="1" spc="-10" dirty="0">
                <a:latin typeface="Times New Roman"/>
                <a:cs typeface="Times New Roman"/>
              </a:rPr>
              <a:t>j</a:t>
            </a:r>
            <a:r>
              <a:rPr sz="3500" i="1" spc="6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Symbol"/>
                <a:cs typeface="Symbol"/>
              </a:rPr>
              <a:t></a:t>
            </a:r>
            <a:r>
              <a:rPr sz="3500" spc="-450" dirty="0">
                <a:latin typeface="Times New Roman"/>
                <a:cs typeface="Times New Roman"/>
              </a:rPr>
              <a:t> </a:t>
            </a:r>
            <a:r>
              <a:rPr sz="3500" spc="-350" dirty="0">
                <a:latin typeface="Times New Roman"/>
                <a:cs typeface="Times New Roman"/>
              </a:rPr>
              <a:t>1</a:t>
            </a:r>
            <a:r>
              <a:rPr sz="3500" spc="-10" dirty="0">
                <a:latin typeface="Times New Roman"/>
                <a:cs typeface="Times New Roman"/>
              </a:rPr>
              <a:t>,</a:t>
            </a:r>
            <a:r>
              <a:rPr sz="3500" spc="-440" dirty="0">
                <a:latin typeface="Times New Roman"/>
                <a:cs typeface="Times New Roman"/>
              </a:rPr>
              <a:t> </a:t>
            </a:r>
            <a:r>
              <a:rPr sz="3500" spc="-75" dirty="0">
                <a:latin typeface="Times New Roman"/>
                <a:cs typeface="Times New Roman"/>
              </a:rPr>
              <a:t>2</a:t>
            </a:r>
            <a:r>
              <a:rPr sz="3500" spc="200" dirty="0">
                <a:latin typeface="Times New Roman"/>
                <a:cs typeface="Times New Roman"/>
              </a:rPr>
              <a:t>,</a:t>
            </a:r>
            <a:r>
              <a:rPr sz="3500" spc="-10" dirty="0">
                <a:latin typeface="Times New Roman"/>
                <a:cs typeface="Times New Roman"/>
              </a:rPr>
              <a:t>...,</a:t>
            </a:r>
            <a:r>
              <a:rPr sz="3500" spc="-430" dirty="0">
                <a:latin typeface="Times New Roman"/>
                <a:cs typeface="Times New Roman"/>
              </a:rPr>
              <a:t> </a:t>
            </a:r>
            <a:r>
              <a:rPr sz="3500" i="1" spc="-30" dirty="0">
                <a:latin typeface="Times New Roman"/>
                <a:cs typeface="Times New Roman"/>
              </a:rPr>
              <a:t>m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407" y="3924730"/>
            <a:ext cx="74942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409" dirty="0">
                <a:latin typeface="宋体"/>
                <a:cs typeface="宋体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f</a:t>
            </a:r>
            <a:r>
              <a:rPr sz="2700" i="1" spc="229" dirty="0">
                <a:latin typeface="Times New Roman"/>
                <a:cs typeface="Times New Roman"/>
              </a:rPr>
              <a:t> </a:t>
            </a:r>
            <a:r>
              <a:rPr sz="5325" spc="-450" baseline="-3129" dirty="0">
                <a:latin typeface="Symbol"/>
                <a:cs typeface="Symbol"/>
              </a:rPr>
              <a:t></a:t>
            </a:r>
            <a:r>
              <a:rPr sz="5325" spc="-787" baseline="-3129" dirty="0">
                <a:latin typeface="Times New Roman"/>
                <a:cs typeface="Times New Roman"/>
              </a:rPr>
              <a:t> </a:t>
            </a:r>
            <a:r>
              <a:rPr sz="2700" i="1" spc="215" dirty="0">
                <a:latin typeface="Times New Roman"/>
                <a:cs typeface="Times New Roman"/>
              </a:rPr>
              <a:t>x</a:t>
            </a:r>
            <a:r>
              <a:rPr sz="5325" spc="-450" baseline="-3129" dirty="0">
                <a:latin typeface="Symbol"/>
                <a:cs typeface="Symbol"/>
              </a:rPr>
              <a:t></a:t>
            </a:r>
            <a:r>
              <a:rPr sz="5325" spc="172" baseline="-3129" dirty="0">
                <a:latin typeface="Times New Roman"/>
                <a:cs typeface="Times New Roman"/>
              </a:rPr>
              <a:t> </a:t>
            </a:r>
            <a:r>
              <a:rPr sz="4275" i="1" spc="-22" baseline="-1949" dirty="0">
                <a:latin typeface="Times New Roman"/>
                <a:cs typeface="Times New Roman"/>
              </a:rPr>
              <a:t>g</a:t>
            </a:r>
            <a:r>
              <a:rPr sz="4275" i="1" spc="-434" baseline="-1949" dirty="0">
                <a:latin typeface="Times New Roman"/>
                <a:cs typeface="Times New Roman"/>
              </a:rPr>
              <a:t> </a:t>
            </a:r>
            <a:r>
              <a:rPr sz="2475" i="1" spc="-7" baseline="-26936" dirty="0">
                <a:latin typeface="Times New Roman"/>
                <a:cs typeface="Times New Roman"/>
              </a:rPr>
              <a:t>j</a:t>
            </a:r>
            <a:r>
              <a:rPr sz="2475" i="1" baseline="-26936" dirty="0">
                <a:latin typeface="Times New Roman"/>
                <a:cs typeface="Times New Roman"/>
              </a:rPr>
              <a:t> </a:t>
            </a:r>
            <a:r>
              <a:rPr sz="2475" i="1" spc="-240" baseline="-26936" dirty="0">
                <a:latin typeface="Times New Roman"/>
                <a:cs typeface="Times New Roman"/>
              </a:rPr>
              <a:t> </a:t>
            </a:r>
            <a:r>
              <a:rPr sz="5550" spc="-487" baseline="-4504" dirty="0">
                <a:latin typeface="Symbol"/>
                <a:cs typeface="Symbol"/>
              </a:rPr>
              <a:t></a:t>
            </a:r>
            <a:r>
              <a:rPr sz="5550" spc="-802" baseline="-4504" dirty="0">
                <a:latin typeface="Times New Roman"/>
                <a:cs typeface="Times New Roman"/>
              </a:rPr>
              <a:t> </a:t>
            </a:r>
            <a:r>
              <a:rPr sz="4275" i="1" spc="292" baseline="-1949" dirty="0">
                <a:latin typeface="Times New Roman"/>
                <a:cs typeface="Times New Roman"/>
              </a:rPr>
              <a:t>x</a:t>
            </a:r>
            <a:r>
              <a:rPr sz="5550" spc="-367" baseline="-4504" dirty="0">
                <a:latin typeface="Symbol"/>
                <a:cs typeface="Symbol"/>
              </a:rPr>
              <a:t></a:t>
            </a:r>
            <a:r>
              <a:rPr sz="2800" spc="-10" dirty="0">
                <a:latin typeface="宋体"/>
                <a:cs typeface="宋体"/>
              </a:rPr>
              <a:t>都为凸函数，则此问题为凸规划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913"/>
            <a:ext cx="582168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线性可分支持向量机与硬间隔最大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化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21893"/>
            <a:ext cx="516128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线性支持向量机与软间隔最大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化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非线性支持向量机与核函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4.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序列最小最优化算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95" y="1960861"/>
            <a:ext cx="200660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1</a:t>
            </a:r>
            <a:r>
              <a:rPr sz="2800" spc="-15" dirty="0">
                <a:latin typeface="Constantia"/>
                <a:cs typeface="Constantia"/>
              </a:rPr>
              <a:t>.</a:t>
            </a:r>
            <a:r>
              <a:rPr sz="2800" spc="-10" dirty="0">
                <a:latin typeface="宋体"/>
                <a:cs typeface="宋体"/>
              </a:rPr>
              <a:t>若给定一</a:t>
            </a:r>
            <a:r>
              <a:rPr sz="2800" dirty="0">
                <a:latin typeface="宋体"/>
                <a:cs typeface="宋体"/>
              </a:rPr>
              <a:t>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8365" y="1960861"/>
            <a:ext cx="127381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nstantia"/>
                <a:cs typeface="Constantia"/>
              </a:rPr>
              <a:t>, </a:t>
            </a:r>
            <a:r>
              <a:rPr sz="2800" spc="-10" dirty="0">
                <a:latin typeface="宋体"/>
                <a:cs typeface="宋体"/>
              </a:rPr>
              <a:t>则集</a:t>
            </a:r>
            <a:r>
              <a:rPr sz="2800" dirty="0">
                <a:latin typeface="宋体"/>
                <a:cs typeface="宋体"/>
              </a:rPr>
              <a:t>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6410" y="1960861"/>
            <a:ext cx="144907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10" dirty="0">
                <a:latin typeface="宋体"/>
                <a:cs typeface="宋体"/>
              </a:rPr>
              <a:t>为凸集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295" y="3446761"/>
            <a:ext cx="135636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2</a:t>
            </a:r>
            <a:r>
              <a:rPr sz="2800" spc="-15" dirty="0">
                <a:latin typeface="Constantia"/>
                <a:cs typeface="Constantia"/>
              </a:rPr>
              <a:t>.</a:t>
            </a:r>
            <a:r>
              <a:rPr sz="2800" spc="-10" dirty="0">
                <a:latin typeface="宋体"/>
                <a:cs typeface="宋体"/>
              </a:rPr>
              <a:t>可行</a:t>
            </a:r>
            <a:r>
              <a:rPr sz="2800" dirty="0">
                <a:latin typeface="宋体"/>
                <a:cs typeface="宋体"/>
              </a:rPr>
              <a:t>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6134" y="3426124"/>
            <a:ext cx="109347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10" dirty="0">
                <a:latin typeface="宋体"/>
                <a:cs typeface="宋体"/>
              </a:rPr>
              <a:t>为凸</a:t>
            </a:r>
            <a:r>
              <a:rPr sz="2800" dirty="0">
                <a:latin typeface="宋体"/>
                <a:cs typeface="宋体"/>
              </a:rPr>
              <a:t>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845" y="4631036"/>
            <a:ext cx="6680834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3</a:t>
            </a:r>
            <a:r>
              <a:rPr sz="2800" spc="-15" dirty="0">
                <a:latin typeface="Constantia"/>
                <a:cs typeface="Constantia"/>
              </a:rPr>
              <a:t>.</a:t>
            </a:r>
            <a:r>
              <a:rPr sz="2800" spc="-10" dirty="0">
                <a:latin typeface="宋体"/>
                <a:cs typeface="宋体"/>
              </a:rPr>
              <a:t>凸规划的任何局部最优解就是全局最优</a:t>
            </a:r>
            <a:r>
              <a:rPr sz="2800" dirty="0">
                <a:latin typeface="宋体"/>
                <a:cs typeface="宋体"/>
              </a:rPr>
              <a:t>解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5591" y="1752600"/>
            <a:ext cx="308762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9695" y="3215639"/>
            <a:ext cx="4230624" cy="81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841" y="555778"/>
            <a:ext cx="41402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solidFill>
                  <a:srgbClr val="004646"/>
                </a:solidFill>
                <a:latin typeface="微软雅黑"/>
                <a:cs typeface="微软雅黑"/>
              </a:rPr>
              <a:t>凸规划的性质</a:t>
            </a:r>
            <a:endParaRPr sz="5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凸优化问</a:t>
            </a:r>
            <a:r>
              <a:rPr dirty="0">
                <a:latin typeface="微软雅黑"/>
                <a:cs typeface="微软雅黑"/>
              </a:rPr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79806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solidFill>
                  <a:srgbClr val="C00000"/>
                </a:solidFill>
                <a:latin typeface="宋体"/>
                <a:cs typeface="宋体"/>
              </a:rPr>
              <a:t>凸优化问题</a:t>
            </a:r>
            <a:r>
              <a:rPr sz="2550" spc="5" dirty="0">
                <a:solidFill>
                  <a:srgbClr val="C00000"/>
                </a:solidFill>
                <a:latin typeface="Constantia"/>
                <a:cs typeface="Constantia"/>
              </a:rPr>
              <a:t>:</a:t>
            </a:r>
            <a:r>
              <a:rPr sz="2550" spc="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指约束最优化问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198"/>
            <a:ext cx="8100059" cy="162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04775" indent="-274320">
              <a:lnSpc>
                <a:spcPct val="102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其中，目标函数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5" dirty="0">
                <a:latin typeface="Constantia"/>
                <a:cs typeface="Constantia"/>
              </a:rPr>
              <a:t>)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和约束函数</a:t>
            </a:r>
            <a:r>
              <a:rPr sz="2550" spc="15" dirty="0">
                <a:latin typeface="Constantia"/>
                <a:cs typeface="Constantia"/>
              </a:rPr>
              <a:t>g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都是</a:t>
            </a:r>
            <a:r>
              <a:rPr sz="2550" spc="20" dirty="0">
                <a:latin typeface="Constantia"/>
                <a:cs typeface="Constantia"/>
              </a:rPr>
              <a:t>R</a:t>
            </a:r>
            <a:r>
              <a:rPr sz="2475" spc="15" baseline="21885" dirty="0">
                <a:latin typeface="Constantia"/>
                <a:cs typeface="Constantia"/>
              </a:rPr>
              <a:t>n</a:t>
            </a:r>
            <a:r>
              <a:rPr sz="2550" spc="35" dirty="0">
                <a:latin typeface="宋体"/>
                <a:cs typeface="宋体"/>
              </a:rPr>
              <a:t>上连续</a:t>
            </a:r>
            <a:r>
              <a:rPr sz="2550" spc="25" dirty="0">
                <a:latin typeface="宋体"/>
                <a:cs typeface="宋体"/>
              </a:rPr>
              <a:t>可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微的凸函数，约束函数</a:t>
            </a:r>
            <a:r>
              <a:rPr sz="2550" spc="15" dirty="0">
                <a:latin typeface="Constantia"/>
                <a:cs typeface="Constantia"/>
              </a:rPr>
              <a:t>h</a:t>
            </a:r>
            <a:r>
              <a:rPr sz="2475" baseline="-16835" dirty="0">
                <a:latin typeface="Constantia"/>
                <a:cs typeface="Constantia"/>
              </a:rPr>
              <a:t>j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是</a:t>
            </a:r>
            <a:r>
              <a:rPr sz="2550" spc="20" dirty="0">
                <a:latin typeface="Constantia"/>
                <a:cs typeface="Constantia"/>
              </a:rPr>
              <a:t>R</a:t>
            </a:r>
            <a:r>
              <a:rPr sz="2475" spc="15" baseline="21885" dirty="0">
                <a:latin typeface="Constantia"/>
                <a:cs typeface="Constantia"/>
              </a:rPr>
              <a:t>n</a:t>
            </a:r>
            <a:r>
              <a:rPr sz="2550" spc="35" dirty="0">
                <a:latin typeface="宋体"/>
                <a:cs typeface="宋体"/>
              </a:rPr>
              <a:t>上的仿射函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当目标函数为二次函数，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20" dirty="0">
                <a:latin typeface="宋体"/>
                <a:cs typeface="宋体"/>
              </a:rPr>
              <a:t>函数为仿射函数时，为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凸</a:t>
            </a:r>
            <a:r>
              <a:rPr sz="2600" spc="-30" dirty="0">
                <a:solidFill>
                  <a:srgbClr val="C00000"/>
                </a:solidFill>
                <a:latin typeface="宋体"/>
                <a:cs typeface="宋体"/>
              </a:rPr>
              <a:t>二</a:t>
            </a:r>
            <a:r>
              <a:rPr sz="2600" spc="-15" dirty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次规划问题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8824" y="1975104"/>
            <a:ext cx="1725168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5127" y="2554223"/>
            <a:ext cx="3700272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线性可分支持向量机学习算</a:t>
            </a:r>
            <a:r>
              <a:rPr sz="4450" dirty="0">
                <a:latin typeface="微软雅黑"/>
                <a:cs typeface="微软雅黑"/>
              </a:rPr>
              <a:t>法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300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输入：线性可分训练数据</a:t>
            </a:r>
            <a:r>
              <a:rPr sz="2600" spc="-30" dirty="0">
                <a:latin typeface="宋体"/>
                <a:cs typeface="宋体"/>
              </a:rPr>
              <a:t>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496873"/>
            <a:ext cx="661162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输出：最大间隔分离超平面和分类决策函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、构造并求解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约束最优化问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题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3949781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5727" y="3921178"/>
            <a:ext cx="172783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求得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和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10" dirty="0">
                <a:latin typeface="Constantia"/>
                <a:cs typeface="Constantia"/>
              </a:rPr>
              <a:t>*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4871138"/>
            <a:ext cx="3139440" cy="138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、得到分离超平</a:t>
            </a:r>
            <a:r>
              <a:rPr sz="2550" spc="25" dirty="0">
                <a:latin typeface="宋体"/>
                <a:cs typeface="宋体"/>
              </a:rPr>
              <a:t>面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分类决策函</a:t>
            </a:r>
            <a:r>
              <a:rPr sz="2550" spc="25" dirty="0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endParaRPr sz="255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58511" y="1557527"/>
            <a:ext cx="4187951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3008" y="2023872"/>
            <a:ext cx="4117847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6" y="2023872"/>
            <a:ext cx="1502664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5463" y="3502152"/>
            <a:ext cx="5218176" cy="1152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6455" y="5361432"/>
            <a:ext cx="2051304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6144" y="6187440"/>
            <a:ext cx="2947416" cy="359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0847" y="2990088"/>
            <a:ext cx="2118359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62671" y="2977895"/>
            <a:ext cx="295910" cy="52451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1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2286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支持向量和</a:t>
            </a:r>
            <a:r>
              <a:rPr spc="10" dirty="0"/>
              <a:t>M</a:t>
            </a:r>
            <a:r>
              <a:rPr dirty="0"/>
              <a:t>a</a:t>
            </a:r>
            <a:r>
              <a:rPr spc="-65" dirty="0"/>
              <a:t>r</a:t>
            </a:r>
            <a:r>
              <a:rPr spc="5" dirty="0"/>
              <a:t>g</a:t>
            </a:r>
            <a:r>
              <a:rPr dirty="0"/>
              <a:t>i</a:t>
            </a:r>
            <a:r>
              <a:rPr spc="5" dirty="0"/>
              <a:t>n</a:t>
            </a:r>
            <a:r>
              <a:rPr dirty="0"/>
              <a:t>s</a:t>
            </a:r>
            <a:r>
              <a:rPr spc="10" dirty="0">
                <a:latin typeface="微软雅黑"/>
                <a:cs typeface="微软雅黑"/>
              </a:rPr>
              <a:t>（边界</a:t>
            </a:r>
            <a:r>
              <a:rPr dirty="0">
                <a:latin typeface="微软雅黑"/>
                <a:cs typeface="微软雅黑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073832"/>
            <a:ext cx="8015605" cy="352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在线性可分情况下，训练数据集的样本点中与分离</a:t>
            </a:r>
            <a:r>
              <a:rPr sz="2550" spc="25" dirty="0">
                <a:latin typeface="宋体"/>
                <a:cs typeface="宋体"/>
              </a:rPr>
              <a:t>超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平面距离最近的样本点的实例称为支持向量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upport 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25" dirty="0">
                <a:latin typeface="宋体"/>
                <a:cs typeface="宋体"/>
              </a:rPr>
              <a:t>；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支持向量是使约束条件式等号成立的点，</a:t>
            </a:r>
            <a:r>
              <a:rPr sz="2550" spc="25" dirty="0">
                <a:latin typeface="宋体"/>
                <a:cs typeface="宋体"/>
              </a:rPr>
              <a:t>即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440940">
              <a:lnSpc>
                <a:spcPts val="1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正例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929640">
              <a:lnSpc>
                <a:spcPts val="1000"/>
              </a:lnSpc>
            </a:pPr>
            <a:endParaRPr sz="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负例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752059"/>
            <a:ext cx="254812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2888795"/>
            <a:ext cx="4163568" cy="3044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073751"/>
            <a:ext cx="2668275" cy="508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228600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8511" y="2062746"/>
            <a:ext cx="3974591" cy="295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0496" y="1154441"/>
            <a:ext cx="3218688" cy="2560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4752" y="4071378"/>
            <a:ext cx="2307336" cy="603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6463" y="4772417"/>
            <a:ext cx="2328672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9991" y="5708154"/>
            <a:ext cx="4407408" cy="43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拉格朗日对</a:t>
            </a:r>
            <a:r>
              <a:rPr dirty="0">
                <a:latin typeface="微软雅黑"/>
                <a:cs typeface="微软雅黑"/>
              </a:rPr>
              <a:t>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1988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如何求解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21893"/>
            <a:ext cx="8193405" cy="114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8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在约束最优化问题中，常常利用拉格朗日对偶</a:t>
            </a:r>
            <a:r>
              <a:rPr sz="2600" spc="-30" dirty="0">
                <a:latin typeface="宋体"/>
                <a:cs typeface="宋体"/>
              </a:rPr>
              <a:t>性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6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ag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an</a:t>
            </a:r>
            <a:r>
              <a:rPr sz="2550" spc="-50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114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dua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10" dirty="0">
                <a:latin typeface="Constantia"/>
                <a:cs typeface="Constantia"/>
              </a:rPr>
              <a:t>ty)</a:t>
            </a:r>
            <a:r>
              <a:rPr sz="2550" spc="35" dirty="0">
                <a:latin typeface="宋体"/>
                <a:cs typeface="宋体"/>
              </a:rPr>
              <a:t>将原始问题转换为对偶问题，通过</a:t>
            </a:r>
            <a:r>
              <a:rPr sz="2550" spc="25" dirty="0">
                <a:latin typeface="宋体"/>
                <a:cs typeface="宋体"/>
              </a:rPr>
              <a:t>解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对偶问题得到原始问题的</a:t>
            </a:r>
            <a:r>
              <a:rPr sz="2550" spc="25" dirty="0">
                <a:latin typeface="宋体"/>
                <a:cs typeface="宋体"/>
              </a:rPr>
              <a:t>解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5144" y="1557527"/>
            <a:ext cx="1847087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0" y="1487424"/>
            <a:ext cx="295910" cy="52133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拉格朗日对</a:t>
            </a:r>
            <a:r>
              <a:rPr dirty="0">
                <a:latin typeface="微软雅黑"/>
                <a:cs typeface="微软雅黑"/>
              </a:rPr>
              <a:t>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02432"/>
            <a:ext cx="6630034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、原始问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设</a:t>
            </a:r>
            <a:r>
              <a:rPr sz="2400" spc="-10" dirty="0">
                <a:latin typeface="Constantia"/>
                <a:cs typeface="Constantia"/>
              </a:rPr>
              <a:t>f(x),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),h(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>
                <a:latin typeface="宋体"/>
                <a:cs typeface="宋体"/>
              </a:rPr>
              <a:t>是定义在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325" baseline="21505" dirty="0">
                <a:latin typeface="Constantia"/>
                <a:cs typeface="Constantia"/>
              </a:rPr>
              <a:t>n</a:t>
            </a:r>
            <a:r>
              <a:rPr sz="2400" dirty="0">
                <a:latin typeface="宋体"/>
                <a:cs typeface="宋体"/>
              </a:rPr>
              <a:t>上的连续可微函数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3950163"/>
            <a:ext cx="27228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引进拉格朗日函数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5817" y="395016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宋体"/>
                <a:cs typeface="宋体"/>
              </a:rPr>
              <a:t>为乘子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337" y="5266518"/>
            <a:ext cx="3961129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考虑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spc="-25" dirty="0">
                <a:latin typeface="宋体"/>
                <a:cs typeface="宋体"/>
              </a:rPr>
              <a:t>的函数，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15" dirty="0">
                <a:latin typeface="宋体"/>
                <a:cs typeface="宋体"/>
              </a:rPr>
              <a:t>为原始问题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9944" y="2236718"/>
            <a:ext cx="1499616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8816" y="2751830"/>
            <a:ext cx="3438144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752" y="3321806"/>
            <a:ext cx="2807207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4406894"/>
            <a:ext cx="5431535" cy="780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415" y="3967982"/>
            <a:ext cx="844296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4896" y="3977125"/>
            <a:ext cx="737615" cy="286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7311" y="5772398"/>
            <a:ext cx="2974848" cy="515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拉格朗日对</a:t>
            </a:r>
            <a:r>
              <a:rPr dirty="0">
                <a:latin typeface="微软雅黑"/>
                <a:cs typeface="微软雅黑"/>
              </a:rPr>
              <a:t>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337" y="3094211"/>
            <a:ext cx="2844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7017" y="304211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宋体"/>
                <a:cs typeface="宋体"/>
              </a:rPr>
              <a:t>为乘子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337" y="4358468"/>
            <a:ext cx="5454650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假设给定某个</a:t>
            </a:r>
            <a:r>
              <a:rPr sz="2400" spc="20" dirty="0">
                <a:latin typeface="Constantia"/>
                <a:cs typeface="Constantia"/>
              </a:rPr>
              <a:t>x</a:t>
            </a:r>
            <a:r>
              <a:rPr sz="2400" spc="20" dirty="0">
                <a:latin typeface="宋体"/>
                <a:cs typeface="宋体"/>
              </a:rPr>
              <a:t>，如果</a:t>
            </a:r>
            <a:r>
              <a:rPr sz="2400" spc="20" dirty="0">
                <a:latin typeface="Constantia"/>
                <a:cs typeface="Constantia"/>
              </a:rPr>
              <a:t>x</a:t>
            </a:r>
            <a:r>
              <a:rPr sz="2400" spc="20" dirty="0">
                <a:latin typeface="宋体"/>
                <a:cs typeface="宋体"/>
              </a:rPr>
              <a:t>违反约束条件：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9607" y="1416805"/>
            <a:ext cx="1499616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9607" y="2053837"/>
            <a:ext cx="3438144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7871" y="2523230"/>
            <a:ext cx="2807207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0407" y="3437630"/>
            <a:ext cx="5431536" cy="780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8320" y="3001765"/>
            <a:ext cx="844295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3074918"/>
            <a:ext cx="737615" cy="286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8816" y="4821421"/>
            <a:ext cx="1152144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2167" y="4821421"/>
            <a:ext cx="1243584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3416" y="5476742"/>
            <a:ext cx="6345936" cy="862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拉格朗日对</a:t>
            </a:r>
            <a:r>
              <a:rPr dirty="0">
                <a:latin typeface="微软雅黑"/>
                <a:cs typeface="微软雅黑"/>
              </a:rPr>
              <a:t>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337" y="2859874"/>
            <a:ext cx="24180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考虑极小问题：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4176229"/>
            <a:ext cx="3332479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与原始最优化问题等价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1135" y="1773935"/>
            <a:ext cx="4806696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1610" y="1764410"/>
            <a:ext cx="4826000" cy="839469"/>
          </a:xfrm>
          <a:custGeom>
            <a:avLst/>
            <a:gdLst/>
            <a:ahLst/>
            <a:cxnLst/>
            <a:rect l="l" t="t" r="r" b="b"/>
            <a:pathLst>
              <a:path w="4826000" h="839469">
                <a:moveTo>
                  <a:pt x="4825745" y="838962"/>
                </a:moveTo>
                <a:lnTo>
                  <a:pt x="0" y="838962"/>
                </a:lnTo>
                <a:lnTo>
                  <a:pt x="0" y="0"/>
                </a:lnTo>
                <a:lnTo>
                  <a:pt x="4825745" y="0"/>
                </a:lnTo>
                <a:lnTo>
                  <a:pt x="48257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29437"/>
                </a:lnTo>
                <a:lnTo>
                  <a:pt x="4762" y="829437"/>
                </a:lnTo>
                <a:lnTo>
                  <a:pt x="9525" y="834199"/>
                </a:lnTo>
                <a:lnTo>
                  <a:pt x="4825745" y="834199"/>
                </a:lnTo>
                <a:lnTo>
                  <a:pt x="4825745" y="838962"/>
                </a:lnTo>
                <a:close/>
              </a:path>
              <a:path w="4826000" h="83946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826000" h="839469">
                <a:moveTo>
                  <a:pt x="48162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816220" y="4762"/>
                </a:lnTo>
                <a:lnTo>
                  <a:pt x="4816220" y="9525"/>
                </a:lnTo>
                <a:close/>
              </a:path>
              <a:path w="4826000" h="839469">
                <a:moveTo>
                  <a:pt x="4816220" y="834199"/>
                </a:moveTo>
                <a:lnTo>
                  <a:pt x="4816220" y="4762"/>
                </a:lnTo>
                <a:lnTo>
                  <a:pt x="4820983" y="9525"/>
                </a:lnTo>
                <a:lnTo>
                  <a:pt x="4825745" y="9525"/>
                </a:lnTo>
                <a:lnTo>
                  <a:pt x="4825745" y="829437"/>
                </a:lnTo>
                <a:lnTo>
                  <a:pt x="4820983" y="829437"/>
                </a:lnTo>
                <a:lnTo>
                  <a:pt x="4816220" y="834199"/>
                </a:lnTo>
                <a:close/>
              </a:path>
              <a:path w="4826000" h="839469">
                <a:moveTo>
                  <a:pt x="4825745" y="9525"/>
                </a:moveTo>
                <a:lnTo>
                  <a:pt x="4820983" y="9525"/>
                </a:lnTo>
                <a:lnTo>
                  <a:pt x="4816220" y="4762"/>
                </a:lnTo>
                <a:lnTo>
                  <a:pt x="4825745" y="4762"/>
                </a:lnTo>
                <a:lnTo>
                  <a:pt x="4825745" y="9525"/>
                </a:lnTo>
                <a:close/>
              </a:path>
              <a:path w="4826000" h="839469">
                <a:moveTo>
                  <a:pt x="9525" y="834199"/>
                </a:moveTo>
                <a:lnTo>
                  <a:pt x="4762" y="829437"/>
                </a:lnTo>
                <a:lnTo>
                  <a:pt x="9525" y="829437"/>
                </a:lnTo>
                <a:lnTo>
                  <a:pt x="9525" y="834199"/>
                </a:lnTo>
                <a:close/>
              </a:path>
              <a:path w="4826000" h="839469">
                <a:moveTo>
                  <a:pt x="4816220" y="834199"/>
                </a:moveTo>
                <a:lnTo>
                  <a:pt x="9525" y="834199"/>
                </a:lnTo>
                <a:lnTo>
                  <a:pt x="9525" y="829437"/>
                </a:lnTo>
                <a:lnTo>
                  <a:pt x="4816220" y="829437"/>
                </a:lnTo>
                <a:lnTo>
                  <a:pt x="4816220" y="834199"/>
                </a:lnTo>
                <a:close/>
              </a:path>
              <a:path w="4826000" h="839469">
                <a:moveTo>
                  <a:pt x="4825745" y="834199"/>
                </a:moveTo>
                <a:lnTo>
                  <a:pt x="4816220" y="834199"/>
                </a:lnTo>
                <a:lnTo>
                  <a:pt x="4820983" y="829437"/>
                </a:lnTo>
                <a:lnTo>
                  <a:pt x="4825745" y="829437"/>
                </a:lnTo>
                <a:lnTo>
                  <a:pt x="4825745" y="834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120" y="3395471"/>
            <a:ext cx="430072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4472" y="4724400"/>
            <a:ext cx="1944624" cy="591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拉格朗日对</a:t>
            </a:r>
            <a:r>
              <a:rPr dirty="0">
                <a:latin typeface="微软雅黑"/>
                <a:cs typeface="微软雅黑"/>
              </a:rPr>
              <a:t>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5859145" cy="210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、原始问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则：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称为广义拉格朗日函数的极小极大问题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定义原始问题的最优值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8527" y="1975104"/>
            <a:ext cx="4032504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527" y="3819144"/>
            <a:ext cx="2002536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832" y="658193"/>
            <a:ext cx="802767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一、线性可分支持向量机与硬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间 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隔最大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化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372781"/>
            <a:ext cx="3309620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线性可分支持向量</a:t>
            </a:r>
            <a:r>
              <a:rPr sz="2600" spc="-30" dirty="0">
                <a:latin typeface="宋体"/>
                <a:cs typeface="宋体"/>
              </a:rPr>
              <a:t>机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函数间隔和几何间</a:t>
            </a:r>
            <a:r>
              <a:rPr sz="2600" spc="-30" dirty="0">
                <a:latin typeface="宋体"/>
                <a:cs typeface="宋体"/>
              </a:rPr>
              <a:t>隔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间隔最大</a:t>
            </a:r>
            <a:r>
              <a:rPr sz="2600" spc="-30" dirty="0">
                <a:latin typeface="宋体"/>
                <a:cs typeface="宋体"/>
              </a:rPr>
              <a:t>化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21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学习的对偶算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拉格朗日对</a:t>
            </a:r>
            <a:r>
              <a:rPr dirty="0">
                <a:latin typeface="微软雅黑"/>
                <a:cs typeface="微软雅黑"/>
              </a:rPr>
              <a:t>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26232"/>
            <a:ext cx="5617528" cy="275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、对偶问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定义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则最大值问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称为广义拉格朗日函数的极大极小问题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表示为约束最优化问题：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9862" y="2474461"/>
            <a:ext cx="532193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5298904"/>
            <a:ext cx="409352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称为原始问题的对偶问题，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对偶问题的最优值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4455" y="1657598"/>
            <a:ext cx="2962656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935" y="2474461"/>
            <a:ext cx="5114544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3958838"/>
            <a:ext cx="4904232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0864" y="4681213"/>
            <a:ext cx="3788664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6703" y="5821165"/>
            <a:ext cx="2426207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原始问题和对偶问题的关</a:t>
            </a:r>
            <a:r>
              <a:rPr dirty="0">
                <a:latin typeface="微软雅黑"/>
                <a:cs typeface="微软雅黑"/>
              </a:rPr>
              <a:t>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95122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b="1" spc="-5" dirty="0">
                <a:latin typeface="宋体"/>
                <a:cs typeface="宋体"/>
              </a:rPr>
              <a:t>定理</a:t>
            </a:r>
            <a:r>
              <a:rPr sz="2600" b="1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若原始问题和对偶问题都有最优值，</a:t>
            </a:r>
            <a:r>
              <a:rPr sz="2600" spc="-30" dirty="0">
                <a:latin typeface="宋体"/>
                <a:cs typeface="宋体"/>
              </a:rPr>
              <a:t>则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813"/>
            <a:ext cx="8240395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推论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1899"/>
              </a:lnSpc>
              <a:spcBef>
                <a:spcPts val="5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设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，和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10" dirty="0">
                <a:latin typeface="Arial"/>
                <a:cs typeface="Arial"/>
              </a:rPr>
              <a:t>β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分别是原始问题和对偶问题的可行解</a:t>
            </a:r>
            <a:r>
              <a:rPr sz="2600" spc="-30" dirty="0">
                <a:latin typeface="宋体"/>
                <a:cs typeface="宋体"/>
              </a:rPr>
              <a:t>，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并且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15" dirty="0">
                <a:latin typeface="Constantia"/>
                <a:cs typeface="Constantia"/>
              </a:rPr>
              <a:t>=p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，则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，和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Arial"/>
                <a:cs typeface="Arial"/>
              </a:rPr>
              <a:t>β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分别是原始问题和对偶</a:t>
            </a:r>
            <a:r>
              <a:rPr sz="2550" spc="25" dirty="0">
                <a:latin typeface="宋体"/>
                <a:cs typeface="宋体"/>
              </a:rPr>
              <a:t>问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题的最优</a:t>
            </a:r>
            <a:r>
              <a:rPr sz="2550" spc="25" dirty="0">
                <a:latin typeface="宋体"/>
                <a:cs typeface="宋体"/>
              </a:rPr>
              <a:t>解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055" y="2667000"/>
            <a:ext cx="719328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原始问题和对偶问题的关</a:t>
            </a:r>
            <a:r>
              <a:rPr dirty="0">
                <a:latin typeface="微软雅黑"/>
                <a:cs typeface="微软雅黑"/>
              </a:rPr>
              <a:t>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95122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b="1" spc="-5" dirty="0">
                <a:latin typeface="宋体"/>
                <a:cs typeface="宋体"/>
              </a:rPr>
              <a:t>定理</a:t>
            </a:r>
            <a:r>
              <a:rPr sz="2600" b="1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若原始问题和对偶问题都有最优值，</a:t>
            </a:r>
            <a:r>
              <a:rPr sz="2600" spc="-30" dirty="0">
                <a:latin typeface="宋体"/>
                <a:cs typeface="宋体"/>
              </a:rPr>
              <a:t>则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813"/>
            <a:ext cx="8240395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推论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1899"/>
              </a:lnSpc>
              <a:spcBef>
                <a:spcPts val="5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设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，和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10" dirty="0">
                <a:latin typeface="Arial"/>
                <a:cs typeface="Arial"/>
              </a:rPr>
              <a:t>β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分别是原始问题和对偶问题的可行解</a:t>
            </a:r>
            <a:r>
              <a:rPr sz="2600" spc="-30" dirty="0">
                <a:latin typeface="宋体"/>
                <a:cs typeface="宋体"/>
              </a:rPr>
              <a:t>，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并且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15" dirty="0">
                <a:latin typeface="Constantia"/>
                <a:cs typeface="Constantia"/>
              </a:rPr>
              <a:t>=p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，则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，和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Arial"/>
                <a:cs typeface="Arial"/>
              </a:rPr>
              <a:t>β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分别是原始问题和对偶</a:t>
            </a:r>
            <a:r>
              <a:rPr sz="2550" spc="25" dirty="0">
                <a:latin typeface="宋体"/>
                <a:cs typeface="宋体"/>
              </a:rPr>
              <a:t>问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题的最优</a:t>
            </a:r>
            <a:r>
              <a:rPr sz="2550" spc="25" dirty="0">
                <a:latin typeface="宋体"/>
                <a:cs typeface="宋体"/>
              </a:rPr>
              <a:t>解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055" y="2667000"/>
            <a:ext cx="719328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12601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/>
              <a:t>KK</a:t>
            </a:r>
            <a:r>
              <a:rPr dirty="0"/>
              <a:t>T</a:t>
            </a:r>
            <a:r>
              <a:rPr spc="10" dirty="0">
                <a:latin typeface="微软雅黑"/>
                <a:cs typeface="微软雅黑"/>
              </a:rPr>
              <a:t>条</a:t>
            </a:r>
            <a:r>
              <a:rPr dirty="0">
                <a:latin typeface="微软雅黑"/>
                <a:cs typeface="微软雅黑"/>
              </a:rPr>
              <a:t>件</a:t>
            </a:r>
          </a:p>
          <a:p>
            <a:pPr marL="286385" marR="5080" indent="-274320">
              <a:lnSpc>
                <a:spcPct val="101000"/>
              </a:lnSpc>
              <a:spcBef>
                <a:spcPts val="245"/>
              </a:spcBef>
            </a:pPr>
            <a:r>
              <a:rPr sz="2450" spc="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b="1" spc="-5" dirty="0">
                <a:solidFill>
                  <a:srgbClr val="000000"/>
                </a:solidFill>
                <a:latin typeface="宋体"/>
                <a:cs typeface="宋体"/>
              </a:rPr>
              <a:t>定理：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对原始问题和对偶问题，假设函数</a:t>
            </a:r>
            <a:r>
              <a:rPr sz="2600" spc="-10" dirty="0">
                <a:solidFill>
                  <a:srgbClr val="000000"/>
                </a:solidFill>
                <a:latin typeface="Constantia"/>
                <a:cs typeface="Constantia"/>
              </a:rPr>
              <a:t>f(x)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和</a:t>
            </a:r>
            <a:r>
              <a:rPr sz="2600" spc="-10" dirty="0">
                <a:solidFill>
                  <a:srgbClr val="000000"/>
                </a:solidFill>
                <a:latin typeface="Constantia"/>
                <a:cs typeface="Constantia"/>
              </a:rPr>
              <a:t>c</a:t>
            </a:r>
            <a:r>
              <a:rPr sz="2475" baseline="-16835" dirty="0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rgbClr val="000000"/>
                </a:solidFill>
                <a:latin typeface="Constantia"/>
                <a:cs typeface="Constantia"/>
              </a:rPr>
              <a:t>(x)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是 </a:t>
            </a:r>
            <a:r>
              <a:rPr sz="2550" spc="35" dirty="0">
                <a:solidFill>
                  <a:srgbClr val="000000"/>
                </a:solidFill>
                <a:latin typeface="宋体"/>
                <a:cs typeface="宋体"/>
              </a:rPr>
              <a:t>凸函数，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h</a:t>
            </a:r>
            <a:r>
              <a:rPr sz="2475" baseline="-16835" dirty="0">
                <a:solidFill>
                  <a:srgbClr val="000000"/>
                </a:solidFill>
                <a:latin typeface="Constantia"/>
                <a:cs typeface="Constantia"/>
              </a:rPr>
              <a:t>j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(x)</a:t>
            </a:r>
            <a:r>
              <a:rPr sz="2550" spc="35" dirty="0">
                <a:solidFill>
                  <a:srgbClr val="000000"/>
                </a:solidFill>
                <a:latin typeface="宋体"/>
                <a:cs typeface="宋体"/>
              </a:rPr>
              <a:t>是仿射函数，并且不等式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c</a:t>
            </a:r>
            <a:r>
              <a:rPr sz="2475" baseline="-16835" dirty="0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(x)</a:t>
            </a:r>
            <a:r>
              <a:rPr sz="2550" spc="35" dirty="0">
                <a:solidFill>
                  <a:srgbClr val="000000"/>
                </a:solidFill>
                <a:latin typeface="宋体"/>
                <a:cs typeface="宋体"/>
              </a:rPr>
              <a:t>是严格可</a:t>
            </a:r>
            <a:r>
              <a:rPr sz="2550" spc="25" dirty="0">
                <a:solidFill>
                  <a:srgbClr val="000000"/>
                </a:solidFill>
                <a:latin typeface="宋体"/>
                <a:cs typeface="宋体"/>
              </a:rPr>
              <a:t>行</a:t>
            </a:r>
            <a:r>
              <a:rPr sz="2550" spc="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的，则</a:t>
            </a:r>
            <a:r>
              <a:rPr sz="2600" spc="-10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2600" spc="-15" dirty="0">
                <a:solidFill>
                  <a:srgbClr val="000000"/>
                </a:solidFill>
                <a:latin typeface="Constantia"/>
                <a:cs typeface="Constantia"/>
              </a:rPr>
              <a:t>*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，和</a:t>
            </a:r>
            <a:r>
              <a:rPr sz="2600" spc="-10" dirty="0">
                <a:solidFill>
                  <a:srgbClr val="000000"/>
                </a:solidFill>
                <a:latin typeface="Arial"/>
                <a:cs typeface="Arial"/>
              </a:rPr>
              <a:t>α</a:t>
            </a:r>
            <a:r>
              <a:rPr sz="2600" spc="-15" dirty="0">
                <a:solidFill>
                  <a:srgbClr val="000000"/>
                </a:solidFill>
                <a:latin typeface="Constantia"/>
                <a:cs typeface="Constantia"/>
              </a:rPr>
              <a:t>*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sz="2600" spc="-10" dirty="0">
                <a:solidFill>
                  <a:srgbClr val="000000"/>
                </a:solidFill>
                <a:latin typeface="Arial"/>
                <a:cs typeface="Arial"/>
              </a:rPr>
              <a:t>β</a:t>
            </a:r>
            <a:r>
              <a:rPr sz="2600" spc="-15" dirty="0">
                <a:solidFill>
                  <a:srgbClr val="000000"/>
                </a:solidFill>
                <a:latin typeface="Constantia"/>
                <a:cs typeface="Constantia"/>
              </a:rPr>
              <a:t>*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分别是原始问题和对偶问题的解</a:t>
            </a:r>
            <a:r>
              <a:rPr sz="2600" spc="-30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2600" spc="-1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550" spc="35" dirty="0">
                <a:solidFill>
                  <a:srgbClr val="000000"/>
                </a:solidFill>
                <a:latin typeface="宋体"/>
                <a:cs typeface="宋体"/>
              </a:rPr>
              <a:t>充分必要条件是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2550" spc="10" dirty="0">
                <a:solidFill>
                  <a:srgbClr val="000000"/>
                </a:solidFill>
                <a:latin typeface="Constantia"/>
                <a:cs typeface="Constantia"/>
              </a:rPr>
              <a:t>*</a:t>
            </a:r>
            <a:r>
              <a:rPr sz="2550" spc="35" dirty="0">
                <a:solidFill>
                  <a:srgbClr val="000000"/>
                </a:solidFill>
                <a:latin typeface="宋体"/>
                <a:cs typeface="宋体"/>
              </a:rPr>
              <a:t>，和</a:t>
            </a:r>
            <a:r>
              <a:rPr sz="2550" spc="15" dirty="0">
                <a:solidFill>
                  <a:srgbClr val="000000"/>
                </a:solidFill>
                <a:latin typeface="Arial"/>
                <a:cs typeface="Arial"/>
              </a:rPr>
              <a:t>α</a:t>
            </a:r>
            <a:r>
              <a:rPr sz="2550" spc="10" dirty="0">
                <a:solidFill>
                  <a:srgbClr val="000000"/>
                </a:solidFill>
                <a:latin typeface="Constantia"/>
                <a:cs typeface="Constantia"/>
              </a:rPr>
              <a:t>*</a:t>
            </a:r>
            <a:r>
              <a:rPr sz="2550" spc="35" dirty="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sz="2550" spc="15" dirty="0">
                <a:solidFill>
                  <a:srgbClr val="000000"/>
                </a:solidFill>
                <a:latin typeface="Arial"/>
                <a:cs typeface="Arial"/>
              </a:rPr>
              <a:t>β</a:t>
            </a:r>
            <a:r>
              <a:rPr sz="2550" spc="10" dirty="0">
                <a:solidFill>
                  <a:srgbClr val="000000"/>
                </a:solidFill>
                <a:latin typeface="Constantia"/>
                <a:cs typeface="Constantia"/>
              </a:rPr>
              <a:t>*</a:t>
            </a:r>
            <a:r>
              <a:rPr sz="2550" spc="35" dirty="0">
                <a:solidFill>
                  <a:srgbClr val="000000"/>
                </a:solidFill>
                <a:latin typeface="宋体"/>
                <a:cs typeface="宋体"/>
              </a:rPr>
              <a:t>满足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ka</a:t>
            </a:r>
            <a:r>
              <a:rPr sz="2550" spc="5" dirty="0">
                <a:solidFill>
                  <a:srgbClr val="000000"/>
                </a:solidFill>
                <a:latin typeface="Constantia"/>
                <a:cs typeface="Constantia"/>
              </a:rPr>
              <a:t>r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u</a:t>
            </a:r>
            <a:r>
              <a:rPr sz="2550" spc="10" dirty="0">
                <a:solidFill>
                  <a:srgbClr val="000000"/>
                </a:solidFill>
                <a:latin typeface="Constantia"/>
                <a:cs typeface="Constantia"/>
              </a:rPr>
              <a:t>s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h-</a:t>
            </a:r>
            <a:r>
              <a:rPr sz="2550" spc="-35" dirty="0">
                <a:solidFill>
                  <a:srgbClr val="000000"/>
                </a:solidFill>
                <a:latin typeface="Constantia"/>
                <a:cs typeface="Constantia"/>
              </a:rPr>
              <a:t>K</a:t>
            </a:r>
            <a:r>
              <a:rPr sz="2550" spc="15" dirty="0">
                <a:solidFill>
                  <a:srgbClr val="000000"/>
                </a:solidFill>
                <a:latin typeface="Constantia"/>
                <a:cs typeface="Constantia"/>
              </a:rPr>
              <a:t>uhn</a:t>
            </a:r>
            <a:r>
              <a:rPr sz="2550" spc="5" dirty="0">
                <a:solidFill>
                  <a:srgbClr val="000000"/>
                </a:solidFill>
                <a:latin typeface="Constantia"/>
                <a:cs typeface="Constantia"/>
              </a:rPr>
              <a:t>- </a:t>
            </a:r>
            <a:r>
              <a:rPr sz="2600" spc="-245" dirty="0">
                <a:solidFill>
                  <a:srgbClr val="000000"/>
                </a:solidFill>
                <a:latin typeface="Constantia"/>
                <a:cs typeface="Constantia"/>
              </a:rPr>
              <a:t>T</a:t>
            </a:r>
            <a:r>
              <a:rPr sz="2600" spc="-10" dirty="0">
                <a:solidFill>
                  <a:srgbClr val="000000"/>
                </a:solidFill>
                <a:latin typeface="Constantia"/>
                <a:cs typeface="Constantia"/>
              </a:rPr>
              <a:t>uc</a:t>
            </a:r>
            <a:r>
              <a:rPr sz="2600" spc="-70" dirty="0">
                <a:solidFill>
                  <a:srgbClr val="000000"/>
                </a:solidFill>
                <a:latin typeface="Constantia"/>
                <a:cs typeface="Constantia"/>
              </a:rPr>
              <a:t>k</a:t>
            </a:r>
            <a:r>
              <a:rPr sz="2600" spc="-15" dirty="0">
                <a:solidFill>
                  <a:srgbClr val="000000"/>
                </a:solidFill>
                <a:latin typeface="Constantia"/>
                <a:cs typeface="Constantia"/>
              </a:rPr>
              <a:t>er</a:t>
            </a:r>
            <a:r>
              <a:rPr sz="2600" spc="-10" dirty="0">
                <a:solidFill>
                  <a:srgbClr val="000000"/>
                </a:solidFill>
                <a:latin typeface="Constantia"/>
                <a:cs typeface="Constantia"/>
              </a:rPr>
              <a:t>(KKT)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条件</a:t>
            </a:r>
            <a:r>
              <a:rPr sz="2600" spc="-30" dirty="0">
                <a:solidFill>
                  <a:srgbClr val="000000"/>
                </a:solidFill>
                <a:latin typeface="宋体"/>
                <a:cs typeface="宋体"/>
              </a:rPr>
              <a:t>。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0" y="3166873"/>
            <a:ext cx="2154936" cy="143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4767073"/>
            <a:ext cx="3048000" cy="2014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学习的对偶算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7602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对于线性可分支持向量机的优化问题，原始问题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833"/>
            <a:ext cx="8262620" cy="211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应用拉格朗日对偶性，通过求解对偶问题，得到原始</a:t>
            </a:r>
            <a:r>
              <a:rPr sz="2600" spc="-30" dirty="0">
                <a:latin typeface="宋体"/>
                <a:cs typeface="宋体"/>
              </a:rPr>
              <a:t>问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题的解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优点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9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对偶问题往往容易解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引入核函数，推广到非线性分类问题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0744" y="2026920"/>
            <a:ext cx="5236463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7159" y="2414016"/>
            <a:ext cx="295910" cy="52451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1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学习的对偶算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9794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定义拉格朗日函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6281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原问题：极小极大，对偶问题：极大极</a:t>
            </a:r>
            <a:r>
              <a:rPr sz="2550" spc="25" dirty="0">
                <a:latin typeface="宋体"/>
                <a:cs typeface="宋体"/>
              </a:rPr>
              <a:t>小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232" y="1917192"/>
            <a:ext cx="5620512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55" y="3657600"/>
            <a:ext cx="4032504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927" y="4940808"/>
            <a:ext cx="2572512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2776" y="4322064"/>
            <a:ext cx="363220" cy="619125"/>
          </a:xfrm>
          <a:custGeom>
            <a:avLst/>
            <a:gdLst/>
            <a:ahLst/>
            <a:cxnLst/>
            <a:rect l="l" t="t" r="r" b="b"/>
            <a:pathLst>
              <a:path w="363220" h="619125">
                <a:moveTo>
                  <a:pt x="274320" y="438912"/>
                </a:moveTo>
                <a:lnTo>
                  <a:pt x="91439" y="438912"/>
                </a:lnTo>
                <a:lnTo>
                  <a:pt x="91439" y="0"/>
                </a:lnTo>
                <a:lnTo>
                  <a:pt x="274320" y="0"/>
                </a:lnTo>
                <a:lnTo>
                  <a:pt x="274320" y="438912"/>
                </a:lnTo>
                <a:close/>
              </a:path>
              <a:path w="363220" h="619125">
                <a:moveTo>
                  <a:pt x="182879" y="618744"/>
                </a:moveTo>
                <a:lnTo>
                  <a:pt x="0" y="438912"/>
                </a:lnTo>
                <a:lnTo>
                  <a:pt x="362712" y="438912"/>
                </a:lnTo>
                <a:lnTo>
                  <a:pt x="182879" y="618744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256" y="4309033"/>
            <a:ext cx="387985" cy="645160"/>
          </a:xfrm>
          <a:custGeom>
            <a:avLst/>
            <a:gdLst/>
            <a:ahLst/>
            <a:cxnLst/>
            <a:rect l="l" t="t" r="r" b="b"/>
            <a:pathLst>
              <a:path w="387985" h="645160">
                <a:moveTo>
                  <a:pt x="90563" y="450951"/>
                </a:moveTo>
                <a:lnTo>
                  <a:pt x="90563" y="12700"/>
                </a:lnTo>
                <a:lnTo>
                  <a:pt x="90804" y="10223"/>
                </a:lnTo>
                <a:lnTo>
                  <a:pt x="103263" y="0"/>
                </a:lnTo>
                <a:lnTo>
                  <a:pt x="284441" y="0"/>
                </a:lnTo>
                <a:lnTo>
                  <a:pt x="297141" y="12700"/>
                </a:lnTo>
                <a:lnTo>
                  <a:pt x="115963" y="12700"/>
                </a:lnTo>
                <a:lnTo>
                  <a:pt x="103263" y="25400"/>
                </a:lnTo>
                <a:lnTo>
                  <a:pt x="115963" y="25400"/>
                </a:lnTo>
                <a:lnTo>
                  <a:pt x="115963" y="438251"/>
                </a:lnTo>
                <a:lnTo>
                  <a:pt x="103263" y="438251"/>
                </a:lnTo>
                <a:lnTo>
                  <a:pt x="90563" y="450951"/>
                </a:lnTo>
                <a:close/>
              </a:path>
              <a:path w="387985" h="645160">
                <a:moveTo>
                  <a:pt x="115963" y="25400"/>
                </a:moveTo>
                <a:lnTo>
                  <a:pt x="103263" y="25400"/>
                </a:lnTo>
                <a:lnTo>
                  <a:pt x="115963" y="12700"/>
                </a:lnTo>
                <a:lnTo>
                  <a:pt x="115963" y="25400"/>
                </a:lnTo>
                <a:close/>
              </a:path>
              <a:path w="387985" h="645160">
                <a:moveTo>
                  <a:pt x="271741" y="25400"/>
                </a:moveTo>
                <a:lnTo>
                  <a:pt x="115963" y="25400"/>
                </a:lnTo>
                <a:lnTo>
                  <a:pt x="115963" y="12700"/>
                </a:lnTo>
                <a:lnTo>
                  <a:pt x="271741" y="12700"/>
                </a:lnTo>
                <a:lnTo>
                  <a:pt x="271741" y="25400"/>
                </a:lnTo>
                <a:close/>
              </a:path>
              <a:path w="387985" h="645160">
                <a:moveTo>
                  <a:pt x="344373" y="463651"/>
                </a:moveTo>
                <a:lnTo>
                  <a:pt x="284441" y="463651"/>
                </a:lnTo>
                <a:lnTo>
                  <a:pt x="281965" y="463410"/>
                </a:lnTo>
                <a:lnTo>
                  <a:pt x="271741" y="450951"/>
                </a:lnTo>
                <a:lnTo>
                  <a:pt x="271741" y="12700"/>
                </a:lnTo>
                <a:lnTo>
                  <a:pt x="284441" y="25400"/>
                </a:lnTo>
                <a:lnTo>
                  <a:pt x="297141" y="25400"/>
                </a:lnTo>
                <a:lnTo>
                  <a:pt x="297141" y="438251"/>
                </a:lnTo>
                <a:lnTo>
                  <a:pt x="284441" y="438251"/>
                </a:lnTo>
                <a:lnTo>
                  <a:pt x="297141" y="450951"/>
                </a:lnTo>
                <a:lnTo>
                  <a:pt x="357073" y="450951"/>
                </a:lnTo>
                <a:lnTo>
                  <a:pt x="344373" y="463651"/>
                </a:lnTo>
                <a:close/>
              </a:path>
              <a:path w="387985" h="645160">
                <a:moveTo>
                  <a:pt x="297141" y="25400"/>
                </a:moveTo>
                <a:lnTo>
                  <a:pt x="284441" y="25400"/>
                </a:lnTo>
                <a:lnTo>
                  <a:pt x="271741" y="12700"/>
                </a:lnTo>
                <a:lnTo>
                  <a:pt x="297141" y="12700"/>
                </a:lnTo>
                <a:lnTo>
                  <a:pt x="297141" y="25400"/>
                </a:lnTo>
                <a:close/>
              </a:path>
              <a:path w="387985" h="645160">
                <a:moveTo>
                  <a:pt x="193852" y="644829"/>
                </a:moveTo>
                <a:lnTo>
                  <a:pt x="3695" y="459930"/>
                </a:lnTo>
                <a:lnTo>
                  <a:pt x="0" y="450049"/>
                </a:lnTo>
                <a:lnTo>
                  <a:pt x="482" y="447370"/>
                </a:lnTo>
                <a:lnTo>
                  <a:pt x="12674" y="438251"/>
                </a:lnTo>
                <a:lnTo>
                  <a:pt x="90563" y="438251"/>
                </a:lnTo>
                <a:lnTo>
                  <a:pt x="90563" y="441972"/>
                </a:lnTo>
                <a:lnTo>
                  <a:pt x="21653" y="441972"/>
                </a:lnTo>
                <a:lnTo>
                  <a:pt x="12674" y="463651"/>
                </a:lnTo>
                <a:lnTo>
                  <a:pt x="43332" y="463651"/>
                </a:lnTo>
                <a:lnTo>
                  <a:pt x="193852" y="614172"/>
                </a:lnTo>
                <a:lnTo>
                  <a:pt x="184873" y="623150"/>
                </a:lnTo>
                <a:lnTo>
                  <a:pt x="220789" y="623150"/>
                </a:lnTo>
                <a:lnTo>
                  <a:pt x="202831" y="641108"/>
                </a:lnTo>
                <a:lnTo>
                  <a:pt x="200913" y="642696"/>
                </a:lnTo>
                <a:lnTo>
                  <a:pt x="198716" y="643864"/>
                </a:lnTo>
                <a:lnTo>
                  <a:pt x="196329" y="644588"/>
                </a:lnTo>
                <a:lnTo>
                  <a:pt x="193852" y="644829"/>
                </a:lnTo>
                <a:close/>
              </a:path>
              <a:path w="387985" h="645160">
                <a:moveTo>
                  <a:pt x="115963" y="450951"/>
                </a:moveTo>
                <a:lnTo>
                  <a:pt x="90563" y="450951"/>
                </a:lnTo>
                <a:lnTo>
                  <a:pt x="103263" y="438251"/>
                </a:lnTo>
                <a:lnTo>
                  <a:pt x="115963" y="438251"/>
                </a:lnTo>
                <a:lnTo>
                  <a:pt x="115963" y="450951"/>
                </a:lnTo>
                <a:close/>
              </a:path>
              <a:path w="387985" h="645160">
                <a:moveTo>
                  <a:pt x="297141" y="450951"/>
                </a:moveTo>
                <a:lnTo>
                  <a:pt x="284441" y="438251"/>
                </a:lnTo>
                <a:lnTo>
                  <a:pt x="297141" y="438251"/>
                </a:lnTo>
                <a:lnTo>
                  <a:pt x="297141" y="450951"/>
                </a:lnTo>
                <a:close/>
              </a:path>
              <a:path w="387985" h="645160">
                <a:moveTo>
                  <a:pt x="357073" y="450951"/>
                </a:moveTo>
                <a:lnTo>
                  <a:pt x="297141" y="450951"/>
                </a:lnTo>
                <a:lnTo>
                  <a:pt x="297141" y="438251"/>
                </a:lnTo>
                <a:lnTo>
                  <a:pt x="375030" y="438251"/>
                </a:lnTo>
                <a:lnTo>
                  <a:pt x="377736" y="438543"/>
                </a:lnTo>
                <a:lnTo>
                  <a:pt x="380314" y="439394"/>
                </a:lnTo>
                <a:lnTo>
                  <a:pt x="382650" y="440791"/>
                </a:lnTo>
                <a:lnTo>
                  <a:pt x="383921" y="441972"/>
                </a:lnTo>
                <a:lnTo>
                  <a:pt x="366052" y="441972"/>
                </a:lnTo>
                <a:lnTo>
                  <a:pt x="357073" y="450951"/>
                </a:lnTo>
                <a:close/>
              </a:path>
              <a:path w="387985" h="645160">
                <a:moveTo>
                  <a:pt x="43332" y="463651"/>
                </a:moveTo>
                <a:lnTo>
                  <a:pt x="12674" y="463651"/>
                </a:lnTo>
                <a:lnTo>
                  <a:pt x="21653" y="441972"/>
                </a:lnTo>
                <a:lnTo>
                  <a:pt x="43332" y="463651"/>
                </a:lnTo>
                <a:close/>
              </a:path>
              <a:path w="387985" h="645160">
                <a:moveTo>
                  <a:pt x="103263" y="463651"/>
                </a:moveTo>
                <a:lnTo>
                  <a:pt x="43332" y="463651"/>
                </a:lnTo>
                <a:lnTo>
                  <a:pt x="21653" y="441972"/>
                </a:lnTo>
                <a:lnTo>
                  <a:pt x="90563" y="441972"/>
                </a:lnTo>
                <a:lnTo>
                  <a:pt x="90563" y="450951"/>
                </a:lnTo>
                <a:lnTo>
                  <a:pt x="115963" y="450951"/>
                </a:lnTo>
                <a:lnTo>
                  <a:pt x="105740" y="463410"/>
                </a:lnTo>
                <a:lnTo>
                  <a:pt x="103263" y="463651"/>
                </a:lnTo>
                <a:close/>
              </a:path>
              <a:path w="387985" h="645160">
                <a:moveTo>
                  <a:pt x="220789" y="623150"/>
                </a:moveTo>
                <a:lnTo>
                  <a:pt x="202831" y="623150"/>
                </a:lnTo>
                <a:lnTo>
                  <a:pt x="193852" y="614172"/>
                </a:lnTo>
                <a:lnTo>
                  <a:pt x="366052" y="441972"/>
                </a:lnTo>
                <a:lnTo>
                  <a:pt x="375030" y="463651"/>
                </a:lnTo>
                <a:lnTo>
                  <a:pt x="380288" y="463651"/>
                </a:lnTo>
                <a:lnTo>
                  <a:pt x="220789" y="623150"/>
                </a:lnTo>
                <a:close/>
              </a:path>
              <a:path w="387985" h="645160">
                <a:moveTo>
                  <a:pt x="380288" y="463651"/>
                </a:moveTo>
                <a:lnTo>
                  <a:pt x="375030" y="463651"/>
                </a:lnTo>
                <a:lnTo>
                  <a:pt x="366052" y="441972"/>
                </a:lnTo>
                <a:lnTo>
                  <a:pt x="383921" y="441972"/>
                </a:lnTo>
                <a:lnTo>
                  <a:pt x="384632" y="442633"/>
                </a:lnTo>
                <a:lnTo>
                  <a:pt x="386181" y="444868"/>
                </a:lnTo>
                <a:lnTo>
                  <a:pt x="387223" y="447370"/>
                </a:lnTo>
                <a:lnTo>
                  <a:pt x="387705" y="450049"/>
                </a:lnTo>
                <a:lnTo>
                  <a:pt x="387603" y="452755"/>
                </a:lnTo>
                <a:lnTo>
                  <a:pt x="386930" y="455396"/>
                </a:lnTo>
                <a:lnTo>
                  <a:pt x="385711" y="457822"/>
                </a:lnTo>
                <a:lnTo>
                  <a:pt x="384009" y="459930"/>
                </a:lnTo>
                <a:lnTo>
                  <a:pt x="380288" y="463651"/>
                </a:lnTo>
                <a:close/>
              </a:path>
              <a:path w="387985" h="645160">
                <a:moveTo>
                  <a:pt x="202831" y="623150"/>
                </a:moveTo>
                <a:lnTo>
                  <a:pt x="184873" y="623150"/>
                </a:lnTo>
                <a:lnTo>
                  <a:pt x="193852" y="614172"/>
                </a:lnTo>
                <a:lnTo>
                  <a:pt x="202831" y="623150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学习的对偶算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07847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先求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-204" dirty="0">
                <a:latin typeface="Constantia"/>
                <a:cs typeface="Constantia"/>
              </a:rPr>
              <a:t>w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的极小，再求对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35" dirty="0">
                <a:latin typeface="宋体"/>
                <a:cs typeface="宋体"/>
              </a:rPr>
              <a:t>的极</a:t>
            </a:r>
            <a:r>
              <a:rPr sz="2550" spc="25" dirty="0">
                <a:latin typeface="宋体"/>
                <a:cs typeface="宋体"/>
              </a:rPr>
              <a:t>大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49948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、求</a:t>
            </a:r>
            <a:r>
              <a:rPr sz="2550" spc="25" dirty="0">
                <a:latin typeface="宋体"/>
                <a:cs typeface="宋体"/>
              </a:rPr>
              <a:t>：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，对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分别求偏导并令等于</a:t>
            </a:r>
            <a:r>
              <a:rPr sz="2550" spc="10" dirty="0">
                <a:latin typeface="Constantia"/>
                <a:cs typeface="Constantia"/>
              </a:rPr>
              <a:t>0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ts val="302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由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178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1990344"/>
            <a:ext cx="1655064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2566416"/>
            <a:ext cx="3621024" cy="1487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623" y="2523744"/>
            <a:ext cx="1591055" cy="1566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507991"/>
            <a:ext cx="9131808" cy="1801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6503" y="3212592"/>
            <a:ext cx="600710" cy="216535"/>
          </a:xfrm>
          <a:custGeom>
            <a:avLst/>
            <a:gdLst/>
            <a:ahLst/>
            <a:cxnLst/>
            <a:rect l="l" t="t" r="r" b="b"/>
            <a:pathLst>
              <a:path w="600710" h="216535">
                <a:moveTo>
                  <a:pt x="490728" y="216407"/>
                </a:moveTo>
                <a:lnTo>
                  <a:pt x="490728" y="161543"/>
                </a:lnTo>
                <a:lnTo>
                  <a:pt x="0" y="161543"/>
                </a:lnTo>
                <a:lnTo>
                  <a:pt x="0" y="54863"/>
                </a:lnTo>
                <a:lnTo>
                  <a:pt x="490728" y="54863"/>
                </a:lnTo>
                <a:lnTo>
                  <a:pt x="490728" y="0"/>
                </a:lnTo>
                <a:lnTo>
                  <a:pt x="600456" y="109727"/>
                </a:lnTo>
                <a:lnTo>
                  <a:pt x="490728" y="216407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4794" y="3200311"/>
            <a:ext cx="624205" cy="241935"/>
          </a:xfrm>
          <a:custGeom>
            <a:avLst/>
            <a:gdLst/>
            <a:ahLst/>
            <a:cxnLst/>
            <a:rect l="l" t="t" r="r" b="b"/>
            <a:pathLst>
              <a:path w="624204" h="241935">
                <a:moveTo>
                  <a:pt x="490664" y="66675"/>
                </a:moveTo>
                <a:lnTo>
                  <a:pt x="490664" y="12661"/>
                </a:lnTo>
                <a:lnTo>
                  <a:pt x="490956" y="9969"/>
                </a:lnTo>
                <a:lnTo>
                  <a:pt x="502462" y="0"/>
                </a:lnTo>
                <a:lnTo>
                  <a:pt x="505180" y="88"/>
                </a:lnTo>
                <a:lnTo>
                  <a:pt x="507809" y="762"/>
                </a:lnTo>
                <a:lnTo>
                  <a:pt x="510235" y="1981"/>
                </a:lnTo>
                <a:lnTo>
                  <a:pt x="512343" y="3682"/>
                </a:lnTo>
                <a:lnTo>
                  <a:pt x="521322" y="12661"/>
                </a:lnTo>
                <a:lnTo>
                  <a:pt x="516064" y="12661"/>
                </a:lnTo>
                <a:lnTo>
                  <a:pt x="494385" y="21640"/>
                </a:lnTo>
                <a:lnTo>
                  <a:pt x="516064" y="43319"/>
                </a:lnTo>
                <a:lnTo>
                  <a:pt x="516064" y="53975"/>
                </a:lnTo>
                <a:lnTo>
                  <a:pt x="503364" y="53975"/>
                </a:lnTo>
                <a:lnTo>
                  <a:pt x="490664" y="66675"/>
                </a:lnTo>
                <a:close/>
              </a:path>
              <a:path w="624204" h="241935">
                <a:moveTo>
                  <a:pt x="516064" y="43319"/>
                </a:moveTo>
                <a:lnTo>
                  <a:pt x="494385" y="21640"/>
                </a:lnTo>
                <a:lnTo>
                  <a:pt x="516064" y="12661"/>
                </a:lnTo>
                <a:lnTo>
                  <a:pt x="516064" y="43319"/>
                </a:lnTo>
                <a:close/>
              </a:path>
              <a:path w="624204" h="241935">
                <a:moveTo>
                  <a:pt x="593420" y="120675"/>
                </a:moveTo>
                <a:lnTo>
                  <a:pt x="516064" y="43319"/>
                </a:lnTo>
                <a:lnTo>
                  <a:pt x="516064" y="12661"/>
                </a:lnTo>
                <a:lnTo>
                  <a:pt x="521322" y="12661"/>
                </a:lnTo>
                <a:lnTo>
                  <a:pt x="620356" y="111696"/>
                </a:lnTo>
                <a:lnTo>
                  <a:pt x="602399" y="111696"/>
                </a:lnTo>
                <a:lnTo>
                  <a:pt x="593420" y="120675"/>
                </a:lnTo>
                <a:close/>
              </a:path>
              <a:path w="624204" h="241935">
                <a:moveTo>
                  <a:pt x="490664" y="187388"/>
                </a:moveTo>
                <a:lnTo>
                  <a:pt x="12700" y="187388"/>
                </a:lnTo>
                <a:lnTo>
                  <a:pt x="10223" y="187134"/>
                </a:lnTo>
                <a:lnTo>
                  <a:pt x="0" y="174688"/>
                </a:lnTo>
                <a:lnTo>
                  <a:pt x="0" y="66675"/>
                </a:lnTo>
                <a:lnTo>
                  <a:pt x="12700" y="53975"/>
                </a:lnTo>
                <a:lnTo>
                  <a:pt x="490664" y="53975"/>
                </a:lnTo>
                <a:lnTo>
                  <a:pt x="490664" y="66675"/>
                </a:lnTo>
                <a:lnTo>
                  <a:pt x="25400" y="66675"/>
                </a:lnTo>
                <a:lnTo>
                  <a:pt x="12700" y="79375"/>
                </a:lnTo>
                <a:lnTo>
                  <a:pt x="25400" y="79375"/>
                </a:lnTo>
                <a:lnTo>
                  <a:pt x="25400" y="161988"/>
                </a:lnTo>
                <a:lnTo>
                  <a:pt x="12700" y="161988"/>
                </a:lnTo>
                <a:lnTo>
                  <a:pt x="25400" y="174688"/>
                </a:lnTo>
                <a:lnTo>
                  <a:pt x="490664" y="174688"/>
                </a:lnTo>
                <a:lnTo>
                  <a:pt x="490664" y="187388"/>
                </a:lnTo>
                <a:close/>
              </a:path>
              <a:path w="624204" h="241935">
                <a:moveTo>
                  <a:pt x="503364" y="79375"/>
                </a:moveTo>
                <a:lnTo>
                  <a:pt x="25400" y="79375"/>
                </a:lnTo>
                <a:lnTo>
                  <a:pt x="25400" y="66675"/>
                </a:lnTo>
                <a:lnTo>
                  <a:pt x="490664" y="66675"/>
                </a:lnTo>
                <a:lnTo>
                  <a:pt x="503364" y="53975"/>
                </a:lnTo>
                <a:lnTo>
                  <a:pt x="516064" y="53975"/>
                </a:lnTo>
                <a:lnTo>
                  <a:pt x="516064" y="66675"/>
                </a:lnTo>
                <a:lnTo>
                  <a:pt x="505840" y="79121"/>
                </a:lnTo>
                <a:lnTo>
                  <a:pt x="503364" y="79375"/>
                </a:lnTo>
                <a:close/>
              </a:path>
              <a:path w="624204" h="241935">
                <a:moveTo>
                  <a:pt x="25400" y="79375"/>
                </a:moveTo>
                <a:lnTo>
                  <a:pt x="12700" y="79375"/>
                </a:lnTo>
                <a:lnTo>
                  <a:pt x="25400" y="66675"/>
                </a:lnTo>
                <a:lnTo>
                  <a:pt x="25400" y="79375"/>
                </a:lnTo>
                <a:close/>
              </a:path>
              <a:path w="624204" h="241935">
                <a:moveTo>
                  <a:pt x="602399" y="129654"/>
                </a:moveTo>
                <a:lnTo>
                  <a:pt x="593420" y="120675"/>
                </a:lnTo>
                <a:lnTo>
                  <a:pt x="602399" y="111696"/>
                </a:lnTo>
                <a:lnTo>
                  <a:pt x="602399" y="129654"/>
                </a:lnTo>
                <a:close/>
              </a:path>
              <a:path w="624204" h="241935">
                <a:moveTo>
                  <a:pt x="620356" y="129654"/>
                </a:moveTo>
                <a:lnTo>
                  <a:pt x="602399" y="129654"/>
                </a:lnTo>
                <a:lnTo>
                  <a:pt x="602399" y="111696"/>
                </a:lnTo>
                <a:lnTo>
                  <a:pt x="620356" y="111696"/>
                </a:lnTo>
                <a:lnTo>
                  <a:pt x="621944" y="113626"/>
                </a:lnTo>
                <a:lnTo>
                  <a:pt x="623112" y="115811"/>
                </a:lnTo>
                <a:lnTo>
                  <a:pt x="623836" y="118198"/>
                </a:lnTo>
                <a:lnTo>
                  <a:pt x="624077" y="120675"/>
                </a:lnTo>
                <a:lnTo>
                  <a:pt x="623836" y="123151"/>
                </a:lnTo>
                <a:lnTo>
                  <a:pt x="623112" y="125539"/>
                </a:lnTo>
                <a:lnTo>
                  <a:pt x="621944" y="127736"/>
                </a:lnTo>
                <a:lnTo>
                  <a:pt x="620356" y="129654"/>
                </a:lnTo>
                <a:close/>
              </a:path>
              <a:path w="624204" h="241935">
                <a:moveTo>
                  <a:pt x="521322" y="228688"/>
                </a:moveTo>
                <a:lnTo>
                  <a:pt x="516064" y="228688"/>
                </a:lnTo>
                <a:lnTo>
                  <a:pt x="516064" y="198031"/>
                </a:lnTo>
                <a:lnTo>
                  <a:pt x="593420" y="120675"/>
                </a:lnTo>
                <a:lnTo>
                  <a:pt x="602399" y="129654"/>
                </a:lnTo>
                <a:lnTo>
                  <a:pt x="620356" y="129654"/>
                </a:lnTo>
                <a:lnTo>
                  <a:pt x="521322" y="228688"/>
                </a:lnTo>
                <a:close/>
              </a:path>
              <a:path w="624204" h="241935">
                <a:moveTo>
                  <a:pt x="25400" y="174688"/>
                </a:moveTo>
                <a:lnTo>
                  <a:pt x="12700" y="161988"/>
                </a:lnTo>
                <a:lnTo>
                  <a:pt x="25400" y="161988"/>
                </a:lnTo>
                <a:lnTo>
                  <a:pt x="25400" y="174688"/>
                </a:lnTo>
                <a:close/>
              </a:path>
              <a:path w="624204" h="241935">
                <a:moveTo>
                  <a:pt x="516064" y="187388"/>
                </a:moveTo>
                <a:lnTo>
                  <a:pt x="503364" y="187388"/>
                </a:lnTo>
                <a:lnTo>
                  <a:pt x="490664" y="174688"/>
                </a:lnTo>
                <a:lnTo>
                  <a:pt x="25400" y="174688"/>
                </a:lnTo>
                <a:lnTo>
                  <a:pt x="25400" y="161988"/>
                </a:lnTo>
                <a:lnTo>
                  <a:pt x="503364" y="161988"/>
                </a:lnTo>
                <a:lnTo>
                  <a:pt x="516064" y="174688"/>
                </a:lnTo>
                <a:lnTo>
                  <a:pt x="516064" y="187388"/>
                </a:lnTo>
                <a:close/>
              </a:path>
              <a:path w="624204" h="241935">
                <a:moveTo>
                  <a:pt x="502462" y="241350"/>
                </a:moveTo>
                <a:lnTo>
                  <a:pt x="490664" y="228688"/>
                </a:lnTo>
                <a:lnTo>
                  <a:pt x="490664" y="174688"/>
                </a:lnTo>
                <a:lnTo>
                  <a:pt x="503364" y="187388"/>
                </a:lnTo>
                <a:lnTo>
                  <a:pt x="516064" y="187388"/>
                </a:lnTo>
                <a:lnTo>
                  <a:pt x="516064" y="198031"/>
                </a:lnTo>
                <a:lnTo>
                  <a:pt x="494385" y="219710"/>
                </a:lnTo>
                <a:lnTo>
                  <a:pt x="516064" y="228688"/>
                </a:lnTo>
                <a:lnTo>
                  <a:pt x="521322" y="228688"/>
                </a:lnTo>
                <a:lnTo>
                  <a:pt x="512343" y="237667"/>
                </a:lnTo>
                <a:lnTo>
                  <a:pt x="510235" y="239369"/>
                </a:lnTo>
                <a:lnTo>
                  <a:pt x="507809" y="240588"/>
                </a:lnTo>
                <a:lnTo>
                  <a:pt x="505180" y="241261"/>
                </a:lnTo>
                <a:lnTo>
                  <a:pt x="502462" y="241350"/>
                </a:lnTo>
                <a:close/>
              </a:path>
              <a:path w="624204" h="241935">
                <a:moveTo>
                  <a:pt x="516064" y="228688"/>
                </a:moveTo>
                <a:lnTo>
                  <a:pt x="494385" y="219710"/>
                </a:lnTo>
                <a:lnTo>
                  <a:pt x="516064" y="198031"/>
                </a:lnTo>
                <a:lnTo>
                  <a:pt x="516064" y="22868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8816" y="5660135"/>
            <a:ext cx="1996439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5806440"/>
            <a:ext cx="658495" cy="287020"/>
          </a:xfrm>
          <a:custGeom>
            <a:avLst/>
            <a:gdLst/>
            <a:ahLst/>
            <a:cxnLst/>
            <a:rect l="l" t="t" r="r" b="b"/>
            <a:pathLst>
              <a:path w="658495" h="287020">
                <a:moveTo>
                  <a:pt x="143255" y="286512"/>
                </a:moveTo>
                <a:lnTo>
                  <a:pt x="0" y="143256"/>
                </a:lnTo>
                <a:lnTo>
                  <a:pt x="143255" y="0"/>
                </a:lnTo>
                <a:lnTo>
                  <a:pt x="143255" y="70104"/>
                </a:lnTo>
                <a:lnTo>
                  <a:pt x="585215" y="70104"/>
                </a:lnTo>
                <a:lnTo>
                  <a:pt x="658367" y="143256"/>
                </a:lnTo>
                <a:lnTo>
                  <a:pt x="588263" y="213360"/>
                </a:lnTo>
                <a:lnTo>
                  <a:pt x="143255" y="213360"/>
                </a:lnTo>
                <a:lnTo>
                  <a:pt x="143255" y="286512"/>
                </a:lnTo>
                <a:close/>
              </a:path>
              <a:path w="658495" h="287020">
                <a:moveTo>
                  <a:pt x="585215" y="70104"/>
                </a:moveTo>
                <a:lnTo>
                  <a:pt x="515111" y="70104"/>
                </a:lnTo>
                <a:lnTo>
                  <a:pt x="515111" y="0"/>
                </a:lnTo>
                <a:lnTo>
                  <a:pt x="585215" y="70104"/>
                </a:lnTo>
                <a:close/>
              </a:path>
              <a:path w="658495" h="287020">
                <a:moveTo>
                  <a:pt x="515111" y="286512"/>
                </a:moveTo>
                <a:lnTo>
                  <a:pt x="515111" y="213360"/>
                </a:lnTo>
                <a:lnTo>
                  <a:pt x="588263" y="213360"/>
                </a:lnTo>
                <a:lnTo>
                  <a:pt x="515111" y="286512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1431" y="5792596"/>
            <a:ext cx="685165" cy="313690"/>
          </a:xfrm>
          <a:custGeom>
            <a:avLst/>
            <a:gdLst/>
            <a:ahLst/>
            <a:cxnLst/>
            <a:rect l="l" t="t" r="r" b="b"/>
            <a:pathLst>
              <a:path w="685164" h="313689">
                <a:moveTo>
                  <a:pt x="157619" y="313372"/>
                </a:moveTo>
                <a:lnTo>
                  <a:pt x="3721" y="165658"/>
                </a:lnTo>
                <a:lnTo>
                  <a:pt x="0" y="156679"/>
                </a:lnTo>
                <a:lnTo>
                  <a:pt x="241" y="154203"/>
                </a:lnTo>
                <a:lnTo>
                  <a:pt x="147726" y="3682"/>
                </a:lnTo>
                <a:lnTo>
                  <a:pt x="157619" y="0"/>
                </a:lnTo>
                <a:lnTo>
                  <a:pt x="160286" y="482"/>
                </a:lnTo>
                <a:lnTo>
                  <a:pt x="169418" y="12661"/>
                </a:lnTo>
                <a:lnTo>
                  <a:pt x="144018" y="12661"/>
                </a:lnTo>
                <a:lnTo>
                  <a:pt x="144018" y="43319"/>
                </a:lnTo>
                <a:lnTo>
                  <a:pt x="39636" y="147700"/>
                </a:lnTo>
                <a:lnTo>
                  <a:pt x="21678" y="147700"/>
                </a:lnTo>
                <a:lnTo>
                  <a:pt x="21678" y="165658"/>
                </a:lnTo>
                <a:lnTo>
                  <a:pt x="39636" y="165658"/>
                </a:lnTo>
                <a:lnTo>
                  <a:pt x="144018" y="270040"/>
                </a:lnTo>
                <a:lnTo>
                  <a:pt x="144018" y="300697"/>
                </a:lnTo>
                <a:lnTo>
                  <a:pt x="169418" y="300697"/>
                </a:lnTo>
                <a:lnTo>
                  <a:pt x="160286" y="312889"/>
                </a:lnTo>
                <a:lnTo>
                  <a:pt x="157619" y="313372"/>
                </a:lnTo>
                <a:close/>
              </a:path>
              <a:path w="685164" h="313689">
                <a:moveTo>
                  <a:pt x="515365" y="84670"/>
                </a:moveTo>
                <a:lnTo>
                  <a:pt x="515365" y="12661"/>
                </a:lnTo>
                <a:lnTo>
                  <a:pt x="515658" y="9969"/>
                </a:lnTo>
                <a:lnTo>
                  <a:pt x="527151" y="0"/>
                </a:lnTo>
                <a:lnTo>
                  <a:pt x="529869" y="101"/>
                </a:lnTo>
                <a:lnTo>
                  <a:pt x="532498" y="762"/>
                </a:lnTo>
                <a:lnTo>
                  <a:pt x="534924" y="1981"/>
                </a:lnTo>
                <a:lnTo>
                  <a:pt x="537044" y="3682"/>
                </a:lnTo>
                <a:lnTo>
                  <a:pt x="546023" y="12661"/>
                </a:lnTo>
                <a:lnTo>
                  <a:pt x="540765" y="12661"/>
                </a:lnTo>
                <a:lnTo>
                  <a:pt x="519087" y="21640"/>
                </a:lnTo>
                <a:lnTo>
                  <a:pt x="540765" y="43319"/>
                </a:lnTo>
                <a:lnTo>
                  <a:pt x="540765" y="71970"/>
                </a:lnTo>
                <a:lnTo>
                  <a:pt x="528065" y="71970"/>
                </a:lnTo>
                <a:lnTo>
                  <a:pt x="515365" y="84670"/>
                </a:lnTo>
                <a:close/>
              </a:path>
              <a:path w="685164" h="313689">
                <a:moveTo>
                  <a:pt x="144018" y="43319"/>
                </a:moveTo>
                <a:lnTo>
                  <a:pt x="144018" y="12661"/>
                </a:lnTo>
                <a:lnTo>
                  <a:pt x="165696" y="21640"/>
                </a:lnTo>
                <a:lnTo>
                  <a:pt x="144018" y="43319"/>
                </a:lnTo>
                <a:close/>
              </a:path>
              <a:path w="685164" h="313689">
                <a:moveTo>
                  <a:pt x="528065" y="97370"/>
                </a:moveTo>
                <a:lnTo>
                  <a:pt x="156718" y="97370"/>
                </a:lnTo>
                <a:lnTo>
                  <a:pt x="154228" y="97129"/>
                </a:lnTo>
                <a:lnTo>
                  <a:pt x="144018" y="84670"/>
                </a:lnTo>
                <a:lnTo>
                  <a:pt x="144018" y="43319"/>
                </a:lnTo>
                <a:lnTo>
                  <a:pt x="165696" y="21640"/>
                </a:lnTo>
                <a:lnTo>
                  <a:pt x="144018" y="12661"/>
                </a:lnTo>
                <a:lnTo>
                  <a:pt x="169418" y="12661"/>
                </a:lnTo>
                <a:lnTo>
                  <a:pt x="169418" y="71970"/>
                </a:lnTo>
                <a:lnTo>
                  <a:pt x="156718" y="71970"/>
                </a:lnTo>
                <a:lnTo>
                  <a:pt x="169418" y="84670"/>
                </a:lnTo>
                <a:lnTo>
                  <a:pt x="540765" y="84670"/>
                </a:lnTo>
                <a:lnTo>
                  <a:pt x="540524" y="87147"/>
                </a:lnTo>
                <a:lnTo>
                  <a:pt x="530542" y="97129"/>
                </a:lnTo>
                <a:lnTo>
                  <a:pt x="528065" y="97370"/>
                </a:lnTo>
                <a:close/>
              </a:path>
              <a:path w="685164" h="313689">
                <a:moveTo>
                  <a:pt x="540765" y="43319"/>
                </a:moveTo>
                <a:lnTo>
                  <a:pt x="519087" y="21640"/>
                </a:lnTo>
                <a:lnTo>
                  <a:pt x="540765" y="12661"/>
                </a:lnTo>
                <a:lnTo>
                  <a:pt x="540765" y="43319"/>
                </a:lnTo>
                <a:close/>
              </a:path>
              <a:path w="685164" h="313689">
                <a:moveTo>
                  <a:pt x="654126" y="156679"/>
                </a:moveTo>
                <a:lnTo>
                  <a:pt x="540765" y="43319"/>
                </a:lnTo>
                <a:lnTo>
                  <a:pt x="540765" y="12661"/>
                </a:lnTo>
                <a:lnTo>
                  <a:pt x="546023" y="12661"/>
                </a:lnTo>
                <a:lnTo>
                  <a:pt x="681062" y="147700"/>
                </a:lnTo>
                <a:lnTo>
                  <a:pt x="663105" y="147700"/>
                </a:lnTo>
                <a:lnTo>
                  <a:pt x="654126" y="156679"/>
                </a:lnTo>
                <a:close/>
              </a:path>
              <a:path w="685164" h="313689">
                <a:moveTo>
                  <a:pt x="169418" y="84670"/>
                </a:moveTo>
                <a:lnTo>
                  <a:pt x="156718" y="71970"/>
                </a:lnTo>
                <a:lnTo>
                  <a:pt x="169418" y="71970"/>
                </a:lnTo>
                <a:lnTo>
                  <a:pt x="169418" y="84670"/>
                </a:lnTo>
                <a:close/>
              </a:path>
              <a:path w="685164" h="313689">
                <a:moveTo>
                  <a:pt x="515365" y="84670"/>
                </a:moveTo>
                <a:lnTo>
                  <a:pt x="169418" y="84670"/>
                </a:lnTo>
                <a:lnTo>
                  <a:pt x="169418" y="71970"/>
                </a:lnTo>
                <a:lnTo>
                  <a:pt x="515365" y="71970"/>
                </a:lnTo>
                <a:lnTo>
                  <a:pt x="515365" y="84670"/>
                </a:lnTo>
                <a:close/>
              </a:path>
              <a:path w="685164" h="313689">
                <a:moveTo>
                  <a:pt x="540765" y="84670"/>
                </a:moveTo>
                <a:lnTo>
                  <a:pt x="515365" y="84670"/>
                </a:lnTo>
                <a:lnTo>
                  <a:pt x="528065" y="71970"/>
                </a:lnTo>
                <a:lnTo>
                  <a:pt x="540765" y="71970"/>
                </a:lnTo>
                <a:lnTo>
                  <a:pt x="540765" y="84670"/>
                </a:lnTo>
                <a:close/>
              </a:path>
              <a:path w="685164" h="313689">
                <a:moveTo>
                  <a:pt x="21678" y="165658"/>
                </a:moveTo>
                <a:lnTo>
                  <a:pt x="21678" y="147700"/>
                </a:lnTo>
                <a:lnTo>
                  <a:pt x="30657" y="156679"/>
                </a:lnTo>
                <a:lnTo>
                  <a:pt x="21678" y="165658"/>
                </a:lnTo>
                <a:close/>
              </a:path>
              <a:path w="685164" h="313689">
                <a:moveTo>
                  <a:pt x="30657" y="156679"/>
                </a:moveTo>
                <a:lnTo>
                  <a:pt x="21678" y="147700"/>
                </a:lnTo>
                <a:lnTo>
                  <a:pt x="39636" y="147700"/>
                </a:lnTo>
                <a:lnTo>
                  <a:pt x="30657" y="156679"/>
                </a:lnTo>
                <a:close/>
              </a:path>
              <a:path w="685164" h="313689">
                <a:moveTo>
                  <a:pt x="663105" y="165658"/>
                </a:moveTo>
                <a:lnTo>
                  <a:pt x="654126" y="156679"/>
                </a:lnTo>
                <a:lnTo>
                  <a:pt x="663105" y="147700"/>
                </a:lnTo>
                <a:lnTo>
                  <a:pt x="663105" y="165658"/>
                </a:lnTo>
                <a:close/>
              </a:path>
              <a:path w="685164" h="313689">
                <a:moveTo>
                  <a:pt x="681062" y="165658"/>
                </a:moveTo>
                <a:lnTo>
                  <a:pt x="663105" y="165658"/>
                </a:lnTo>
                <a:lnTo>
                  <a:pt x="663105" y="147700"/>
                </a:lnTo>
                <a:lnTo>
                  <a:pt x="681062" y="147700"/>
                </a:lnTo>
                <a:lnTo>
                  <a:pt x="682637" y="149631"/>
                </a:lnTo>
                <a:lnTo>
                  <a:pt x="683818" y="151828"/>
                </a:lnTo>
                <a:lnTo>
                  <a:pt x="684530" y="154203"/>
                </a:lnTo>
                <a:lnTo>
                  <a:pt x="684784" y="156679"/>
                </a:lnTo>
                <a:lnTo>
                  <a:pt x="684530" y="159156"/>
                </a:lnTo>
                <a:lnTo>
                  <a:pt x="683818" y="161543"/>
                </a:lnTo>
                <a:lnTo>
                  <a:pt x="682637" y="163741"/>
                </a:lnTo>
                <a:lnTo>
                  <a:pt x="681062" y="165658"/>
                </a:lnTo>
                <a:close/>
              </a:path>
              <a:path w="685164" h="313689">
                <a:moveTo>
                  <a:pt x="39636" y="165658"/>
                </a:moveTo>
                <a:lnTo>
                  <a:pt x="21678" y="165658"/>
                </a:lnTo>
                <a:lnTo>
                  <a:pt x="30657" y="156679"/>
                </a:lnTo>
                <a:lnTo>
                  <a:pt x="39636" y="165658"/>
                </a:lnTo>
                <a:close/>
              </a:path>
              <a:path w="685164" h="313689">
                <a:moveTo>
                  <a:pt x="546023" y="300697"/>
                </a:moveTo>
                <a:lnTo>
                  <a:pt x="540765" y="300697"/>
                </a:lnTo>
                <a:lnTo>
                  <a:pt x="540765" y="270040"/>
                </a:lnTo>
                <a:lnTo>
                  <a:pt x="654126" y="156679"/>
                </a:lnTo>
                <a:lnTo>
                  <a:pt x="663105" y="165658"/>
                </a:lnTo>
                <a:lnTo>
                  <a:pt x="681062" y="165658"/>
                </a:lnTo>
                <a:lnTo>
                  <a:pt x="546023" y="300697"/>
                </a:lnTo>
                <a:close/>
              </a:path>
              <a:path w="685164" h="313689">
                <a:moveTo>
                  <a:pt x="169418" y="300697"/>
                </a:moveTo>
                <a:lnTo>
                  <a:pt x="144018" y="300697"/>
                </a:lnTo>
                <a:lnTo>
                  <a:pt x="165696" y="291718"/>
                </a:lnTo>
                <a:lnTo>
                  <a:pt x="144018" y="270040"/>
                </a:lnTo>
                <a:lnTo>
                  <a:pt x="144018" y="228688"/>
                </a:lnTo>
                <a:lnTo>
                  <a:pt x="144259" y="226212"/>
                </a:lnTo>
                <a:lnTo>
                  <a:pt x="156718" y="215988"/>
                </a:lnTo>
                <a:lnTo>
                  <a:pt x="528065" y="215988"/>
                </a:lnTo>
                <a:lnTo>
                  <a:pt x="540765" y="228688"/>
                </a:lnTo>
                <a:lnTo>
                  <a:pt x="169418" y="228688"/>
                </a:lnTo>
                <a:lnTo>
                  <a:pt x="156718" y="241388"/>
                </a:lnTo>
                <a:lnTo>
                  <a:pt x="169418" y="241388"/>
                </a:lnTo>
                <a:lnTo>
                  <a:pt x="169418" y="300697"/>
                </a:lnTo>
                <a:close/>
              </a:path>
              <a:path w="685164" h="313689">
                <a:moveTo>
                  <a:pt x="169418" y="241388"/>
                </a:moveTo>
                <a:lnTo>
                  <a:pt x="156718" y="241388"/>
                </a:lnTo>
                <a:lnTo>
                  <a:pt x="169418" y="228688"/>
                </a:lnTo>
                <a:lnTo>
                  <a:pt x="169418" y="241388"/>
                </a:lnTo>
                <a:close/>
              </a:path>
              <a:path w="685164" h="313689">
                <a:moveTo>
                  <a:pt x="515365" y="241388"/>
                </a:moveTo>
                <a:lnTo>
                  <a:pt x="169418" y="241388"/>
                </a:lnTo>
                <a:lnTo>
                  <a:pt x="169418" y="228688"/>
                </a:lnTo>
                <a:lnTo>
                  <a:pt x="515365" y="228688"/>
                </a:lnTo>
                <a:lnTo>
                  <a:pt x="515365" y="241388"/>
                </a:lnTo>
                <a:close/>
              </a:path>
              <a:path w="685164" h="313689">
                <a:moveTo>
                  <a:pt x="527151" y="313372"/>
                </a:moveTo>
                <a:lnTo>
                  <a:pt x="515365" y="300697"/>
                </a:lnTo>
                <a:lnTo>
                  <a:pt x="515365" y="228688"/>
                </a:lnTo>
                <a:lnTo>
                  <a:pt x="528065" y="241388"/>
                </a:lnTo>
                <a:lnTo>
                  <a:pt x="540765" y="241388"/>
                </a:lnTo>
                <a:lnTo>
                  <a:pt x="540765" y="270040"/>
                </a:lnTo>
                <a:lnTo>
                  <a:pt x="519087" y="291718"/>
                </a:lnTo>
                <a:lnTo>
                  <a:pt x="540765" y="300697"/>
                </a:lnTo>
                <a:lnTo>
                  <a:pt x="546023" y="300697"/>
                </a:lnTo>
                <a:lnTo>
                  <a:pt x="537044" y="309676"/>
                </a:lnTo>
                <a:lnTo>
                  <a:pt x="534924" y="311378"/>
                </a:lnTo>
                <a:lnTo>
                  <a:pt x="532498" y="312597"/>
                </a:lnTo>
                <a:lnTo>
                  <a:pt x="529869" y="313270"/>
                </a:lnTo>
                <a:lnTo>
                  <a:pt x="527151" y="313372"/>
                </a:lnTo>
                <a:close/>
              </a:path>
              <a:path w="685164" h="313689">
                <a:moveTo>
                  <a:pt x="540765" y="241388"/>
                </a:moveTo>
                <a:lnTo>
                  <a:pt x="528065" y="241388"/>
                </a:lnTo>
                <a:lnTo>
                  <a:pt x="515365" y="228688"/>
                </a:lnTo>
                <a:lnTo>
                  <a:pt x="540765" y="228688"/>
                </a:lnTo>
                <a:lnTo>
                  <a:pt x="540765" y="241388"/>
                </a:lnTo>
                <a:close/>
              </a:path>
              <a:path w="685164" h="313689">
                <a:moveTo>
                  <a:pt x="144018" y="300697"/>
                </a:moveTo>
                <a:lnTo>
                  <a:pt x="144018" y="270040"/>
                </a:lnTo>
                <a:lnTo>
                  <a:pt x="165696" y="291718"/>
                </a:lnTo>
                <a:lnTo>
                  <a:pt x="144018" y="300697"/>
                </a:lnTo>
                <a:close/>
              </a:path>
              <a:path w="685164" h="313689">
                <a:moveTo>
                  <a:pt x="540765" y="300697"/>
                </a:moveTo>
                <a:lnTo>
                  <a:pt x="519087" y="291718"/>
                </a:lnTo>
                <a:lnTo>
                  <a:pt x="540765" y="270040"/>
                </a:lnTo>
                <a:lnTo>
                  <a:pt x="540765" y="300697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学习的对偶算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417" y="1546278"/>
            <a:ext cx="417766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35" dirty="0">
                <a:latin typeface="宋体"/>
                <a:cs typeface="宋体"/>
              </a:rPr>
              <a:t>的极大，即是对偶问题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5567" y="1487424"/>
            <a:ext cx="1746504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216" y="2069592"/>
            <a:ext cx="4843272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3264" y="2944367"/>
            <a:ext cx="2014727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3616" y="3721608"/>
            <a:ext cx="3023616" cy="493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736" y="4581144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4" h="216535">
                <a:moveTo>
                  <a:pt x="252983" y="216407"/>
                </a:moveTo>
                <a:lnTo>
                  <a:pt x="252983" y="161543"/>
                </a:lnTo>
                <a:lnTo>
                  <a:pt x="0" y="161543"/>
                </a:lnTo>
                <a:lnTo>
                  <a:pt x="0" y="54863"/>
                </a:lnTo>
                <a:lnTo>
                  <a:pt x="252983" y="54863"/>
                </a:lnTo>
                <a:lnTo>
                  <a:pt x="252983" y="0"/>
                </a:lnTo>
                <a:lnTo>
                  <a:pt x="359663" y="106679"/>
                </a:lnTo>
                <a:lnTo>
                  <a:pt x="252983" y="216407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896" y="4568456"/>
            <a:ext cx="385445" cy="241935"/>
          </a:xfrm>
          <a:custGeom>
            <a:avLst/>
            <a:gdLst/>
            <a:ahLst/>
            <a:cxnLst/>
            <a:rect l="l" t="t" r="r" b="b"/>
            <a:pathLst>
              <a:path w="385444" h="241935">
                <a:moveTo>
                  <a:pt x="252031" y="66675"/>
                </a:moveTo>
                <a:lnTo>
                  <a:pt x="252031" y="12674"/>
                </a:lnTo>
                <a:lnTo>
                  <a:pt x="252323" y="9969"/>
                </a:lnTo>
                <a:lnTo>
                  <a:pt x="263817" y="0"/>
                </a:lnTo>
                <a:lnTo>
                  <a:pt x="266534" y="101"/>
                </a:lnTo>
                <a:lnTo>
                  <a:pt x="269163" y="774"/>
                </a:lnTo>
                <a:lnTo>
                  <a:pt x="271589" y="1981"/>
                </a:lnTo>
                <a:lnTo>
                  <a:pt x="273710" y="3695"/>
                </a:lnTo>
                <a:lnTo>
                  <a:pt x="282690" y="12674"/>
                </a:lnTo>
                <a:lnTo>
                  <a:pt x="277431" y="12674"/>
                </a:lnTo>
                <a:lnTo>
                  <a:pt x="255752" y="21653"/>
                </a:lnTo>
                <a:lnTo>
                  <a:pt x="277431" y="43334"/>
                </a:lnTo>
                <a:lnTo>
                  <a:pt x="277431" y="53975"/>
                </a:lnTo>
                <a:lnTo>
                  <a:pt x="264731" y="53975"/>
                </a:lnTo>
                <a:lnTo>
                  <a:pt x="252031" y="66675"/>
                </a:lnTo>
                <a:close/>
              </a:path>
              <a:path w="385444" h="241935">
                <a:moveTo>
                  <a:pt x="277431" y="43334"/>
                </a:moveTo>
                <a:lnTo>
                  <a:pt x="255752" y="21653"/>
                </a:lnTo>
                <a:lnTo>
                  <a:pt x="277431" y="12674"/>
                </a:lnTo>
                <a:lnTo>
                  <a:pt x="277431" y="43334"/>
                </a:lnTo>
                <a:close/>
              </a:path>
              <a:path w="385444" h="241935">
                <a:moveTo>
                  <a:pt x="354769" y="120681"/>
                </a:moveTo>
                <a:lnTo>
                  <a:pt x="277431" y="43334"/>
                </a:lnTo>
                <a:lnTo>
                  <a:pt x="277431" y="12674"/>
                </a:lnTo>
                <a:lnTo>
                  <a:pt x="282690" y="12674"/>
                </a:lnTo>
                <a:lnTo>
                  <a:pt x="381723" y="111696"/>
                </a:lnTo>
                <a:lnTo>
                  <a:pt x="363753" y="111696"/>
                </a:lnTo>
                <a:lnTo>
                  <a:pt x="354769" y="120681"/>
                </a:lnTo>
                <a:close/>
              </a:path>
              <a:path w="385444" h="241935">
                <a:moveTo>
                  <a:pt x="252031" y="187388"/>
                </a:moveTo>
                <a:lnTo>
                  <a:pt x="12700" y="187388"/>
                </a:lnTo>
                <a:lnTo>
                  <a:pt x="10223" y="187147"/>
                </a:lnTo>
                <a:lnTo>
                  <a:pt x="0" y="174688"/>
                </a:lnTo>
                <a:lnTo>
                  <a:pt x="0" y="66675"/>
                </a:lnTo>
                <a:lnTo>
                  <a:pt x="12700" y="53975"/>
                </a:lnTo>
                <a:lnTo>
                  <a:pt x="252031" y="53975"/>
                </a:lnTo>
                <a:lnTo>
                  <a:pt x="252031" y="66675"/>
                </a:lnTo>
                <a:lnTo>
                  <a:pt x="25400" y="66675"/>
                </a:lnTo>
                <a:lnTo>
                  <a:pt x="12700" y="79375"/>
                </a:lnTo>
                <a:lnTo>
                  <a:pt x="25400" y="79375"/>
                </a:lnTo>
                <a:lnTo>
                  <a:pt x="25400" y="161988"/>
                </a:lnTo>
                <a:lnTo>
                  <a:pt x="12700" y="161988"/>
                </a:lnTo>
                <a:lnTo>
                  <a:pt x="25400" y="174688"/>
                </a:lnTo>
                <a:lnTo>
                  <a:pt x="252031" y="174688"/>
                </a:lnTo>
                <a:lnTo>
                  <a:pt x="252031" y="187388"/>
                </a:lnTo>
                <a:close/>
              </a:path>
              <a:path w="385444" h="241935">
                <a:moveTo>
                  <a:pt x="264731" y="79375"/>
                </a:moveTo>
                <a:lnTo>
                  <a:pt x="25400" y="79375"/>
                </a:lnTo>
                <a:lnTo>
                  <a:pt x="25400" y="66675"/>
                </a:lnTo>
                <a:lnTo>
                  <a:pt x="252031" y="66675"/>
                </a:lnTo>
                <a:lnTo>
                  <a:pt x="264731" y="53975"/>
                </a:lnTo>
                <a:lnTo>
                  <a:pt x="277431" y="53975"/>
                </a:lnTo>
                <a:lnTo>
                  <a:pt x="277431" y="66675"/>
                </a:lnTo>
                <a:lnTo>
                  <a:pt x="267208" y="79133"/>
                </a:lnTo>
                <a:lnTo>
                  <a:pt x="264731" y="79375"/>
                </a:lnTo>
                <a:close/>
              </a:path>
              <a:path w="385444" h="241935">
                <a:moveTo>
                  <a:pt x="25400" y="79375"/>
                </a:moveTo>
                <a:lnTo>
                  <a:pt x="12700" y="79375"/>
                </a:lnTo>
                <a:lnTo>
                  <a:pt x="25400" y="66675"/>
                </a:lnTo>
                <a:lnTo>
                  <a:pt x="25400" y="79375"/>
                </a:lnTo>
                <a:close/>
              </a:path>
              <a:path w="385444" h="241935">
                <a:moveTo>
                  <a:pt x="363753" y="129666"/>
                </a:moveTo>
                <a:lnTo>
                  <a:pt x="354769" y="120681"/>
                </a:lnTo>
                <a:lnTo>
                  <a:pt x="363753" y="111696"/>
                </a:lnTo>
                <a:lnTo>
                  <a:pt x="363753" y="129666"/>
                </a:lnTo>
                <a:close/>
              </a:path>
              <a:path w="385444" h="241935">
                <a:moveTo>
                  <a:pt x="381723" y="129666"/>
                </a:moveTo>
                <a:lnTo>
                  <a:pt x="363753" y="129666"/>
                </a:lnTo>
                <a:lnTo>
                  <a:pt x="363753" y="111696"/>
                </a:lnTo>
                <a:lnTo>
                  <a:pt x="381723" y="111696"/>
                </a:lnTo>
                <a:lnTo>
                  <a:pt x="383298" y="113626"/>
                </a:lnTo>
                <a:lnTo>
                  <a:pt x="384467" y="115824"/>
                </a:lnTo>
                <a:lnTo>
                  <a:pt x="385191" y="118211"/>
                </a:lnTo>
                <a:lnTo>
                  <a:pt x="385445" y="120688"/>
                </a:lnTo>
                <a:lnTo>
                  <a:pt x="385191" y="123164"/>
                </a:lnTo>
                <a:lnTo>
                  <a:pt x="384467" y="125539"/>
                </a:lnTo>
                <a:lnTo>
                  <a:pt x="383298" y="127736"/>
                </a:lnTo>
                <a:lnTo>
                  <a:pt x="381723" y="129666"/>
                </a:lnTo>
                <a:close/>
              </a:path>
              <a:path w="385444" h="241935">
                <a:moveTo>
                  <a:pt x="282701" y="228688"/>
                </a:moveTo>
                <a:lnTo>
                  <a:pt x="277431" y="228688"/>
                </a:lnTo>
                <a:lnTo>
                  <a:pt x="277431" y="198028"/>
                </a:lnTo>
                <a:lnTo>
                  <a:pt x="354769" y="120681"/>
                </a:lnTo>
                <a:lnTo>
                  <a:pt x="363753" y="129666"/>
                </a:lnTo>
                <a:lnTo>
                  <a:pt x="381723" y="129666"/>
                </a:lnTo>
                <a:lnTo>
                  <a:pt x="282701" y="228688"/>
                </a:lnTo>
                <a:close/>
              </a:path>
              <a:path w="385444" h="241935">
                <a:moveTo>
                  <a:pt x="25400" y="174688"/>
                </a:moveTo>
                <a:lnTo>
                  <a:pt x="12700" y="161988"/>
                </a:lnTo>
                <a:lnTo>
                  <a:pt x="25400" y="161988"/>
                </a:lnTo>
                <a:lnTo>
                  <a:pt x="25400" y="174688"/>
                </a:lnTo>
                <a:close/>
              </a:path>
              <a:path w="385444" h="241935">
                <a:moveTo>
                  <a:pt x="277431" y="187388"/>
                </a:moveTo>
                <a:lnTo>
                  <a:pt x="264731" y="187388"/>
                </a:lnTo>
                <a:lnTo>
                  <a:pt x="252031" y="174688"/>
                </a:lnTo>
                <a:lnTo>
                  <a:pt x="25400" y="174688"/>
                </a:lnTo>
                <a:lnTo>
                  <a:pt x="25400" y="161988"/>
                </a:lnTo>
                <a:lnTo>
                  <a:pt x="264731" y="161988"/>
                </a:lnTo>
                <a:lnTo>
                  <a:pt x="277431" y="174688"/>
                </a:lnTo>
                <a:lnTo>
                  <a:pt x="277431" y="187388"/>
                </a:lnTo>
                <a:close/>
              </a:path>
              <a:path w="385444" h="241935">
                <a:moveTo>
                  <a:pt x="263817" y="241363"/>
                </a:moveTo>
                <a:lnTo>
                  <a:pt x="252031" y="228688"/>
                </a:lnTo>
                <a:lnTo>
                  <a:pt x="252031" y="174688"/>
                </a:lnTo>
                <a:lnTo>
                  <a:pt x="264731" y="187388"/>
                </a:lnTo>
                <a:lnTo>
                  <a:pt x="277431" y="187388"/>
                </a:lnTo>
                <a:lnTo>
                  <a:pt x="277431" y="198028"/>
                </a:lnTo>
                <a:lnTo>
                  <a:pt x="255752" y="219710"/>
                </a:lnTo>
                <a:lnTo>
                  <a:pt x="277431" y="228688"/>
                </a:lnTo>
                <a:lnTo>
                  <a:pt x="282701" y="228688"/>
                </a:lnTo>
                <a:lnTo>
                  <a:pt x="273710" y="237680"/>
                </a:lnTo>
                <a:lnTo>
                  <a:pt x="271589" y="239382"/>
                </a:lnTo>
                <a:lnTo>
                  <a:pt x="269163" y="240588"/>
                </a:lnTo>
                <a:lnTo>
                  <a:pt x="266534" y="241261"/>
                </a:lnTo>
                <a:lnTo>
                  <a:pt x="263817" y="241363"/>
                </a:lnTo>
                <a:close/>
              </a:path>
              <a:path w="385444" h="241935">
                <a:moveTo>
                  <a:pt x="277431" y="228688"/>
                </a:moveTo>
                <a:lnTo>
                  <a:pt x="255752" y="219710"/>
                </a:lnTo>
                <a:lnTo>
                  <a:pt x="277431" y="198028"/>
                </a:lnTo>
                <a:lnTo>
                  <a:pt x="277431" y="22868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4895" y="4437888"/>
            <a:ext cx="5068824" cy="2304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13192" y="5230367"/>
            <a:ext cx="360045" cy="52133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2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学习的对偶算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3002915" cy="183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-249554">
              <a:lnSpc>
                <a:spcPct val="1222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 err="1">
                <a:latin typeface="宋体"/>
                <a:cs typeface="宋体"/>
              </a:rPr>
              <a:t>定理：</a:t>
            </a:r>
            <a:r>
              <a:rPr sz="2550" spc="25" dirty="0" err="1">
                <a:latin typeface="宋体"/>
                <a:cs typeface="宋体"/>
              </a:rPr>
              <a:t>设</a:t>
            </a:r>
            <a:r>
              <a:rPr sz="2550" spc="10" dirty="0">
                <a:latin typeface="宋体"/>
                <a:cs typeface="宋体"/>
              </a:rPr>
              <a:t> </a:t>
            </a:r>
            <a:endParaRPr lang="en-US" sz="2550" spc="10" dirty="0" smtClean="0">
              <a:latin typeface="宋体"/>
              <a:cs typeface="宋体"/>
            </a:endParaRPr>
          </a:p>
          <a:p>
            <a:pPr marL="262255" marR="5080" indent="-249554">
              <a:lnSpc>
                <a:spcPct val="122200"/>
              </a:lnSpc>
            </a:pPr>
            <a:r>
              <a:rPr lang="zh-CN" altLang="en-US" sz="2550" spc="10" dirty="0" smtClean="0">
                <a:latin typeface="宋体"/>
                <a:cs typeface="宋体"/>
              </a:rPr>
              <a:t>则存在</a:t>
            </a:r>
            <a:r>
              <a:rPr sz="2550" spc="35" dirty="0" err="1" smtClean="0">
                <a:latin typeface="宋体"/>
                <a:cs typeface="宋体"/>
              </a:rPr>
              <a:t>下标</a:t>
            </a:r>
            <a:r>
              <a:rPr sz="2550" spc="5" dirty="0" err="1">
                <a:latin typeface="Constantia"/>
                <a:cs typeface="Constantia"/>
              </a:rPr>
              <a:t>j</a:t>
            </a:r>
            <a:r>
              <a:rPr sz="2550" spc="35" dirty="0" err="1">
                <a:latin typeface="宋体"/>
                <a:cs typeface="宋体"/>
              </a:rPr>
              <a:t>，使</a:t>
            </a:r>
            <a:r>
              <a:rPr sz="2550" spc="25" dirty="0" err="1">
                <a:latin typeface="宋体"/>
                <a:cs typeface="宋体"/>
              </a:rPr>
              <a:t>得</a:t>
            </a:r>
            <a:endParaRPr sz="2550" dirty="0">
              <a:latin typeface="宋体"/>
              <a:cs typeface="宋体"/>
            </a:endParaRPr>
          </a:p>
          <a:p>
            <a:pPr marL="179070" indent="-166370">
              <a:lnSpc>
                <a:spcPct val="100000"/>
              </a:lnSpc>
              <a:spcBef>
                <a:spcPts val="65"/>
              </a:spcBef>
            </a:pPr>
            <a:r>
              <a:rPr sz="2550" spc="35" dirty="0">
                <a:latin typeface="宋体"/>
                <a:cs typeface="宋体"/>
              </a:rPr>
              <a:t>的解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 dirty="0">
              <a:latin typeface="宋体"/>
              <a:cs typeface="宋体"/>
            </a:endParaRPr>
          </a:p>
          <a:p>
            <a:pPr marL="179070">
              <a:lnSpc>
                <a:spcPts val="3015"/>
              </a:lnSpc>
              <a:spcBef>
                <a:spcPts val="675"/>
              </a:spcBef>
            </a:pPr>
            <a:r>
              <a:rPr sz="2550" spc="35" dirty="0">
                <a:latin typeface="宋体"/>
                <a:cs typeface="宋体"/>
              </a:rPr>
              <a:t>证明：</a:t>
            </a:r>
            <a:r>
              <a:rPr sz="2550" spc="25" dirty="0">
                <a:latin typeface="宋体"/>
                <a:cs typeface="宋体"/>
              </a:rPr>
              <a:t>由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1867" y="1546278"/>
            <a:ext cx="366141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  <a:tabLst>
                <a:tab pos="2988945" algn="l"/>
              </a:tabLst>
            </a:pPr>
            <a:r>
              <a:rPr sz="2550" spc="35" dirty="0">
                <a:latin typeface="宋体"/>
                <a:cs typeface="宋体"/>
              </a:rPr>
              <a:t>是对偶最优问</a:t>
            </a:r>
            <a:r>
              <a:rPr sz="2550" spc="25" dirty="0">
                <a:latin typeface="宋体"/>
                <a:cs typeface="宋体"/>
              </a:rPr>
              <a:t>题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的</a:t>
            </a:r>
            <a:r>
              <a:rPr sz="2550" spc="25" dirty="0">
                <a:latin typeface="宋体"/>
                <a:cs typeface="宋体"/>
              </a:rPr>
              <a:t>解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9277" y="2021258"/>
            <a:ext cx="39865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，并可按下式求得原始问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2037" y="5267378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30" dirty="0">
                <a:latin typeface="宋体"/>
                <a:cs typeface="宋体"/>
              </a:rPr>
              <a:t>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4937" y="5166359"/>
            <a:ext cx="2129155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403" y="1586808"/>
            <a:ext cx="2569464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5952" y="1475232"/>
            <a:ext cx="360045" cy="524510"/>
          </a:xfrm>
          <a:custGeom>
            <a:avLst/>
            <a:gdLst/>
            <a:ahLst/>
            <a:cxnLst/>
            <a:rect l="l" t="t" r="r" b="b"/>
            <a:pathLst>
              <a:path w="360045" h="524510">
                <a:moveTo>
                  <a:pt x="0" y="0"/>
                </a:moveTo>
                <a:lnTo>
                  <a:pt x="359664" y="0"/>
                </a:lnTo>
                <a:lnTo>
                  <a:pt x="359664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15034" y="1575505"/>
            <a:ext cx="19812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2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0064" y="2090927"/>
            <a:ext cx="731520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1352" y="1965960"/>
            <a:ext cx="299085" cy="52133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1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9184" y="3474720"/>
            <a:ext cx="5294376" cy="3383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9023" y="5166359"/>
            <a:ext cx="1944624" cy="688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4271" y="3608832"/>
            <a:ext cx="792479" cy="441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0511" y="97535"/>
            <a:ext cx="2587751" cy="1426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0986" y="88010"/>
            <a:ext cx="2607310" cy="1445895"/>
          </a:xfrm>
          <a:custGeom>
            <a:avLst/>
            <a:gdLst/>
            <a:ahLst/>
            <a:cxnLst/>
            <a:rect l="l" t="t" r="r" b="b"/>
            <a:pathLst>
              <a:path w="2607309" h="1445895">
                <a:moveTo>
                  <a:pt x="2606802" y="1445514"/>
                </a:moveTo>
                <a:lnTo>
                  <a:pt x="0" y="1445514"/>
                </a:lnTo>
                <a:lnTo>
                  <a:pt x="0" y="0"/>
                </a:lnTo>
                <a:lnTo>
                  <a:pt x="2606802" y="0"/>
                </a:lnTo>
                <a:lnTo>
                  <a:pt x="260680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35989"/>
                </a:lnTo>
                <a:lnTo>
                  <a:pt x="4762" y="1435989"/>
                </a:lnTo>
                <a:lnTo>
                  <a:pt x="9525" y="1440751"/>
                </a:lnTo>
                <a:lnTo>
                  <a:pt x="2606802" y="1440751"/>
                </a:lnTo>
                <a:lnTo>
                  <a:pt x="2606802" y="1445514"/>
                </a:lnTo>
                <a:close/>
              </a:path>
              <a:path w="2607309" h="14458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07309" h="1445895">
                <a:moveTo>
                  <a:pt x="259727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597277" y="4762"/>
                </a:lnTo>
                <a:lnTo>
                  <a:pt x="2597277" y="9525"/>
                </a:lnTo>
                <a:close/>
              </a:path>
              <a:path w="2607309" h="1445895">
                <a:moveTo>
                  <a:pt x="2597277" y="1440751"/>
                </a:moveTo>
                <a:lnTo>
                  <a:pt x="2597277" y="4762"/>
                </a:lnTo>
                <a:lnTo>
                  <a:pt x="2602039" y="9525"/>
                </a:lnTo>
                <a:lnTo>
                  <a:pt x="2606802" y="9525"/>
                </a:lnTo>
                <a:lnTo>
                  <a:pt x="2606802" y="1435989"/>
                </a:lnTo>
                <a:lnTo>
                  <a:pt x="2602039" y="1435989"/>
                </a:lnTo>
                <a:lnTo>
                  <a:pt x="2597277" y="1440751"/>
                </a:lnTo>
                <a:close/>
              </a:path>
              <a:path w="2607309" h="1445895">
                <a:moveTo>
                  <a:pt x="2606802" y="9525"/>
                </a:moveTo>
                <a:lnTo>
                  <a:pt x="2602039" y="9525"/>
                </a:lnTo>
                <a:lnTo>
                  <a:pt x="2597277" y="4762"/>
                </a:lnTo>
                <a:lnTo>
                  <a:pt x="2606802" y="4762"/>
                </a:lnTo>
                <a:lnTo>
                  <a:pt x="2606802" y="9525"/>
                </a:lnTo>
                <a:close/>
              </a:path>
              <a:path w="2607309" h="1445895">
                <a:moveTo>
                  <a:pt x="9525" y="1440751"/>
                </a:moveTo>
                <a:lnTo>
                  <a:pt x="4762" y="1435989"/>
                </a:lnTo>
                <a:lnTo>
                  <a:pt x="9525" y="1435989"/>
                </a:lnTo>
                <a:lnTo>
                  <a:pt x="9525" y="1440751"/>
                </a:lnTo>
                <a:close/>
              </a:path>
              <a:path w="2607309" h="1445895">
                <a:moveTo>
                  <a:pt x="2597277" y="1440751"/>
                </a:moveTo>
                <a:lnTo>
                  <a:pt x="9525" y="1440751"/>
                </a:lnTo>
                <a:lnTo>
                  <a:pt x="9525" y="1435989"/>
                </a:lnTo>
                <a:lnTo>
                  <a:pt x="2597277" y="1435989"/>
                </a:lnTo>
                <a:lnTo>
                  <a:pt x="2597277" y="1440751"/>
                </a:lnTo>
                <a:close/>
              </a:path>
              <a:path w="2607309" h="1445895">
                <a:moveTo>
                  <a:pt x="2606802" y="1440751"/>
                </a:moveTo>
                <a:lnTo>
                  <a:pt x="2597277" y="1440751"/>
                </a:lnTo>
                <a:lnTo>
                  <a:pt x="2602039" y="1435989"/>
                </a:lnTo>
                <a:lnTo>
                  <a:pt x="2606802" y="1435989"/>
                </a:lnTo>
                <a:lnTo>
                  <a:pt x="2606802" y="1440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90559" y="323088"/>
            <a:ext cx="667511" cy="9723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学习的对偶算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3002915" cy="2321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-249554">
              <a:lnSpc>
                <a:spcPct val="1222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 err="1">
                <a:latin typeface="宋体"/>
                <a:cs typeface="宋体"/>
              </a:rPr>
              <a:t>定理：</a:t>
            </a:r>
            <a:r>
              <a:rPr sz="2550" spc="25" dirty="0" err="1">
                <a:latin typeface="宋体"/>
                <a:cs typeface="宋体"/>
              </a:rPr>
              <a:t>设</a:t>
            </a:r>
            <a:r>
              <a:rPr sz="2550" spc="10" dirty="0">
                <a:latin typeface="宋体"/>
                <a:cs typeface="宋体"/>
              </a:rPr>
              <a:t> </a:t>
            </a:r>
            <a:endParaRPr lang="en-US" sz="2550" spc="10" dirty="0" smtClean="0">
              <a:latin typeface="宋体"/>
              <a:cs typeface="宋体"/>
            </a:endParaRPr>
          </a:p>
          <a:p>
            <a:pPr marL="262255" marR="5080" indent="-249554">
              <a:lnSpc>
                <a:spcPct val="122200"/>
              </a:lnSpc>
            </a:pPr>
            <a:r>
              <a:rPr lang="zh-CN" altLang="en-US" sz="2550" spc="10" dirty="0">
                <a:latin typeface="宋体"/>
                <a:cs typeface="宋体"/>
              </a:rPr>
              <a:t>存在</a:t>
            </a:r>
            <a:r>
              <a:rPr sz="2550" spc="35" dirty="0" err="1" smtClean="0">
                <a:latin typeface="宋体"/>
                <a:cs typeface="宋体"/>
              </a:rPr>
              <a:t>下标</a:t>
            </a:r>
            <a:r>
              <a:rPr sz="2550" spc="5" dirty="0" err="1">
                <a:latin typeface="Constantia"/>
                <a:cs typeface="Constantia"/>
              </a:rPr>
              <a:t>j</a:t>
            </a:r>
            <a:r>
              <a:rPr sz="2550" spc="35" dirty="0" err="1">
                <a:latin typeface="宋体"/>
                <a:cs typeface="宋体"/>
              </a:rPr>
              <a:t>，使</a:t>
            </a:r>
            <a:r>
              <a:rPr sz="2550" spc="25" dirty="0" err="1">
                <a:latin typeface="宋体"/>
                <a:cs typeface="宋体"/>
              </a:rPr>
              <a:t>得</a:t>
            </a:r>
            <a:endParaRPr sz="2550" dirty="0">
              <a:latin typeface="宋体"/>
              <a:cs typeface="宋体"/>
            </a:endParaRPr>
          </a:p>
          <a:p>
            <a:pPr marL="179070" indent="-166370">
              <a:lnSpc>
                <a:spcPct val="100000"/>
              </a:lnSpc>
              <a:spcBef>
                <a:spcPts val="65"/>
              </a:spcBef>
            </a:pPr>
            <a:r>
              <a:rPr sz="2550" spc="35" dirty="0">
                <a:latin typeface="宋体"/>
                <a:cs typeface="宋体"/>
              </a:rPr>
              <a:t>的解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 dirty="0">
              <a:latin typeface="宋体"/>
              <a:cs typeface="宋体"/>
            </a:endParaRPr>
          </a:p>
          <a:p>
            <a:pPr marL="345440" marR="1330960" indent="-166370">
              <a:lnSpc>
                <a:spcPct val="120600"/>
              </a:lnSpc>
              <a:spcBef>
                <a:spcPts val="45"/>
              </a:spcBef>
            </a:pPr>
            <a:r>
              <a:rPr sz="2550" spc="35" dirty="0">
                <a:latin typeface="宋体"/>
                <a:cs typeface="宋体"/>
              </a:rPr>
              <a:t>证明：</a:t>
            </a:r>
            <a:r>
              <a:rPr sz="2550" spc="25" dirty="0">
                <a:latin typeface="宋体"/>
                <a:cs typeface="宋体"/>
              </a:rPr>
              <a:t>由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反证法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1867" y="1546278"/>
            <a:ext cx="2335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是对偶最优问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8747" y="1546278"/>
            <a:ext cx="684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</a:t>
            </a:r>
            <a:r>
              <a:rPr sz="2550" spc="25" dirty="0">
                <a:latin typeface="宋体"/>
                <a:cs typeface="宋体"/>
              </a:rPr>
              <a:t>解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9277" y="2021258"/>
            <a:ext cx="39865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，并可按下式求得原始问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1362" y="2892478"/>
            <a:ext cx="2665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，其中至少有一</a:t>
            </a:r>
            <a:r>
              <a:rPr sz="2550" spc="25" dirty="0">
                <a:latin typeface="宋体"/>
                <a:cs typeface="宋体"/>
              </a:rPr>
              <a:t>个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012" y="384243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假设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7462" y="3842438"/>
            <a:ext cx="325564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8125" algn="l"/>
              </a:tabLst>
            </a:pP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宋体"/>
                <a:cs typeface="宋体"/>
              </a:rPr>
              <a:t>由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可知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15" dirty="0">
                <a:latin typeface="Constantia"/>
                <a:cs typeface="Constantia"/>
              </a:rPr>
              <a:t>=0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5012" y="4317418"/>
            <a:ext cx="5637530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500"/>
              </a:lnSpc>
            </a:pPr>
            <a:r>
              <a:rPr sz="2600" spc="-20" dirty="0">
                <a:latin typeface="宋体"/>
                <a:cs typeface="宋体"/>
              </a:rPr>
              <a:t>但这不是原始优化问题的解，产生矛</a:t>
            </a:r>
            <a:r>
              <a:rPr sz="2600" spc="-30" dirty="0">
                <a:latin typeface="宋体"/>
                <a:cs typeface="宋体"/>
              </a:rPr>
              <a:t>盾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对此：</a:t>
            </a:r>
            <a:r>
              <a:rPr sz="2550" spc="5" dirty="0">
                <a:latin typeface="Constantia"/>
                <a:cs typeface="Constantia"/>
              </a:rPr>
              <a:t>j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宋体"/>
                <a:cs typeface="宋体"/>
              </a:rPr>
              <a:t>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2403" y="1606297"/>
            <a:ext cx="2569464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35952" y="1475232"/>
            <a:ext cx="360045" cy="52451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2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60064" y="2090927"/>
            <a:ext cx="731520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1352" y="1965960"/>
            <a:ext cx="299085" cy="52133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2721864" y="2852927"/>
            <a:ext cx="1737360" cy="615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4895" y="3861815"/>
            <a:ext cx="810768" cy="341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60919" y="2938272"/>
            <a:ext cx="899159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84576" y="3770376"/>
            <a:ext cx="841248" cy="469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5664" y="4764023"/>
            <a:ext cx="2904743" cy="502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904" y="5443728"/>
            <a:ext cx="5812536" cy="432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3808" y="4797552"/>
            <a:ext cx="880871" cy="3962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3679" y="5876544"/>
            <a:ext cx="2776727" cy="7345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线性可分支持向量</a:t>
            </a:r>
            <a:r>
              <a:rPr dirty="0">
                <a:latin typeface="微软雅黑"/>
                <a:cs typeface="微软雅黑"/>
              </a:rPr>
              <a:t>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392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二分类问题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输入空间：欧式空间或离散集</a:t>
            </a:r>
            <a:r>
              <a:rPr sz="2600" spc="-30" dirty="0">
                <a:latin typeface="宋体"/>
                <a:cs typeface="宋体"/>
              </a:rPr>
              <a:t>合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特征空间：欧式空间或</a:t>
            </a:r>
            <a:r>
              <a:rPr sz="2550" spc="35" dirty="0">
                <a:solidFill>
                  <a:srgbClr val="C00000"/>
                </a:solidFill>
                <a:latin typeface="宋体"/>
                <a:cs typeface="宋体"/>
              </a:rPr>
              <a:t>希尔伯特</a:t>
            </a:r>
            <a:r>
              <a:rPr sz="2550" spc="35" dirty="0">
                <a:latin typeface="宋体"/>
                <a:cs typeface="宋体"/>
              </a:rPr>
              <a:t>空</a:t>
            </a:r>
            <a:r>
              <a:rPr sz="2550" spc="25" dirty="0">
                <a:latin typeface="宋体"/>
                <a:cs typeface="宋体"/>
              </a:rPr>
              <a:t>间</a:t>
            </a:r>
            <a:endParaRPr sz="2550">
              <a:latin typeface="宋体"/>
              <a:cs typeface="宋体"/>
            </a:endParaRPr>
          </a:p>
          <a:p>
            <a:pPr marL="287020" marR="5080" indent="-274320" algn="just">
              <a:lnSpc>
                <a:spcPct val="1002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线性可分支持向量机、线性支持向量机：假设这两个</a:t>
            </a:r>
            <a:r>
              <a:rPr sz="2550" spc="25" dirty="0">
                <a:latin typeface="宋体"/>
                <a:cs typeface="宋体"/>
              </a:rPr>
              <a:t>空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间的元素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一一对应</a:t>
            </a:r>
            <a:r>
              <a:rPr sz="2600" spc="-20" dirty="0">
                <a:latin typeface="宋体"/>
                <a:cs typeface="宋体"/>
              </a:rPr>
              <a:t>，并将输入空间中的输入映射为特</a:t>
            </a:r>
            <a:r>
              <a:rPr sz="2600" spc="-30" dirty="0">
                <a:latin typeface="宋体"/>
                <a:cs typeface="宋体"/>
              </a:rPr>
              <a:t>征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空间中的特征向量</a:t>
            </a:r>
            <a:r>
              <a:rPr sz="2600" spc="-30" dirty="0">
                <a:latin typeface="宋体"/>
                <a:cs typeface="宋体"/>
              </a:rPr>
              <a:t>；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2000"/>
              </a:lnSpc>
              <a:spcBef>
                <a:spcPts val="60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非线性支持向量机：利用一个从输入空间到特征空间</a:t>
            </a:r>
            <a:r>
              <a:rPr sz="2550" spc="25" dirty="0">
                <a:latin typeface="宋体"/>
                <a:cs typeface="宋体"/>
              </a:rPr>
              <a:t>的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solidFill>
                  <a:srgbClr val="C00000"/>
                </a:solidFill>
                <a:latin typeface="宋体"/>
                <a:cs typeface="宋体"/>
              </a:rPr>
              <a:t>非线性映射</a:t>
            </a:r>
            <a:r>
              <a:rPr sz="2550" spc="35" dirty="0">
                <a:latin typeface="宋体"/>
                <a:cs typeface="宋体"/>
              </a:rPr>
              <a:t>将输入映射为特征向量</a:t>
            </a:r>
            <a:r>
              <a:rPr sz="2550" spc="25" dirty="0">
                <a:latin typeface="宋体"/>
                <a:cs typeface="宋体"/>
              </a:rPr>
              <a:t>；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支持向量机的学习是在特征空间进行的</a:t>
            </a:r>
            <a:r>
              <a:rPr sz="2550" spc="5" dirty="0">
                <a:latin typeface="Constantia"/>
                <a:cs typeface="Constantia"/>
              </a:rPr>
              <a:t>.</a:t>
            </a:r>
            <a:endParaRPr sz="25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学习的对偶算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951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由此定理可知，分离超平面可以写成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3970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分类决策函数可以写成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396158"/>
            <a:ext cx="809117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这就是说，分类决策函数只依赖于输入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和训练样本</a:t>
            </a:r>
            <a:r>
              <a:rPr sz="2600" spc="-30" dirty="0">
                <a:latin typeface="宋体"/>
                <a:cs typeface="宋体"/>
              </a:rPr>
              <a:t>输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入的</a:t>
            </a:r>
            <a:r>
              <a:rPr sz="2550" spc="35" dirty="0">
                <a:solidFill>
                  <a:srgbClr val="C00000"/>
                </a:solidFill>
                <a:latin typeface="宋体"/>
                <a:cs typeface="宋体"/>
              </a:rPr>
              <a:t>内积</a:t>
            </a:r>
            <a:r>
              <a:rPr sz="2550" spc="35" dirty="0">
                <a:latin typeface="宋体"/>
                <a:cs typeface="宋体"/>
              </a:rPr>
              <a:t>，上式称为线性可分支持向量机的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对偶形式</a:t>
            </a:r>
            <a:r>
              <a:rPr sz="2550" spc="5" dirty="0">
                <a:latin typeface="Constantia"/>
                <a:cs typeface="Constantia"/>
              </a:rPr>
              <a:t>.</a:t>
            </a:r>
            <a:endParaRPr sz="255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4079" y="3355847"/>
            <a:ext cx="4142232" cy="871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935" y="1990344"/>
            <a:ext cx="2639567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线性可分支持向量机学习算</a:t>
            </a:r>
            <a:r>
              <a:rPr sz="4450" dirty="0">
                <a:latin typeface="微软雅黑"/>
                <a:cs typeface="微软雅黑"/>
              </a:rPr>
              <a:t>法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61162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输入：线性可分训练数据</a:t>
            </a:r>
            <a:r>
              <a:rPr sz="2600" spc="-30" dirty="0">
                <a:latin typeface="宋体"/>
                <a:cs typeface="宋体"/>
              </a:rPr>
              <a:t>集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975360">
              <a:lnSpc>
                <a:spcPts val="1000"/>
              </a:lnSpc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输出：最大间隔分离超平面和分类决策函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、构造并求解约束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最优化问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题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57" y="582109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求得最优解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8511" y="1557527"/>
            <a:ext cx="4187951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3008" y="2023872"/>
            <a:ext cx="4117847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3416" y="3502152"/>
            <a:ext cx="4440936" cy="719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7711" y="4251959"/>
            <a:ext cx="2090927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7623" y="5120640"/>
            <a:ext cx="3069336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5949696"/>
            <a:ext cx="2834640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线性可分支持向量机学习算</a:t>
            </a:r>
            <a:r>
              <a:rPr sz="4450" dirty="0">
                <a:latin typeface="微软雅黑"/>
                <a:cs typeface="微软雅黑"/>
              </a:rPr>
              <a:t>法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3976370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计</a:t>
            </a:r>
            <a:r>
              <a:rPr sz="2550" spc="25" dirty="0">
                <a:solidFill>
                  <a:srgbClr val="FF0000"/>
                </a:solidFill>
                <a:latin typeface="宋体"/>
                <a:cs typeface="宋体"/>
              </a:rPr>
              <a:t>算</a:t>
            </a:r>
            <a:endParaRPr sz="2550" dirty="0">
              <a:solidFill>
                <a:srgbClr val="FF0000"/>
              </a:solidFill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并选择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的一个正分</a:t>
            </a:r>
            <a:r>
              <a:rPr sz="2600" spc="-30" dirty="0">
                <a:latin typeface="宋体"/>
                <a:cs typeface="宋体"/>
              </a:rPr>
              <a:t>量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、求得分离超平</a:t>
            </a:r>
            <a:r>
              <a:rPr sz="2550" spc="25" dirty="0">
                <a:latin typeface="宋体"/>
                <a:cs typeface="宋体"/>
              </a:rPr>
              <a:t>面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4168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分类决策函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9102" y="249623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，计</a:t>
            </a:r>
            <a:r>
              <a:rPr sz="2600" spc="-30" dirty="0">
                <a:latin typeface="宋体"/>
                <a:cs typeface="宋体"/>
              </a:rPr>
              <a:t>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0864" y="1557527"/>
            <a:ext cx="2161032" cy="950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453639"/>
            <a:ext cx="862584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120" y="2944367"/>
            <a:ext cx="3121152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6392" y="4416552"/>
            <a:ext cx="1889759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4744" y="5394959"/>
            <a:ext cx="2892552" cy="43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支持向</a:t>
            </a:r>
            <a:r>
              <a:rPr dirty="0">
                <a:latin typeface="微软雅黑"/>
                <a:cs typeface="微软雅黑"/>
              </a:rPr>
              <a:t>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621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考虑原始优化问题和对偶优化问题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21258"/>
            <a:ext cx="297942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将数据集中对应</a:t>
            </a:r>
            <a:r>
              <a:rPr sz="2550" spc="25" dirty="0">
                <a:latin typeface="宋体"/>
                <a:cs typeface="宋体"/>
              </a:rPr>
              <a:t>于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称为支持向</a:t>
            </a:r>
            <a:r>
              <a:rPr sz="2550" spc="25" dirty="0">
                <a:latin typeface="宋体"/>
                <a:cs typeface="宋体"/>
              </a:rPr>
              <a:t>量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8522" y="202125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的样</a:t>
            </a:r>
            <a:r>
              <a:rPr sz="2550" spc="25" dirty="0">
                <a:latin typeface="宋体"/>
                <a:cs typeface="宋体"/>
              </a:rPr>
              <a:t>本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0527" y="2021258"/>
            <a:ext cx="123825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的实例</a:t>
            </a:r>
            <a:r>
              <a:rPr sz="2550" i="1" spc="15" dirty="0">
                <a:latin typeface="Constantia"/>
                <a:cs typeface="Constantia"/>
              </a:rPr>
              <a:t>x</a:t>
            </a:r>
            <a:r>
              <a:rPr sz="2475" i="1" baseline="-16835" dirty="0">
                <a:latin typeface="Constantia"/>
                <a:cs typeface="Constantia"/>
              </a:rPr>
              <a:t>i</a:t>
            </a:r>
            <a:endParaRPr sz="2475" baseline="-16835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3446198"/>
            <a:ext cx="72497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支持向量一定在分割边界上，由</a:t>
            </a:r>
            <a:r>
              <a:rPr sz="2550" spc="20" dirty="0">
                <a:latin typeface="Constantia"/>
                <a:cs typeface="Constantia"/>
              </a:rPr>
              <a:t>KKT</a:t>
            </a:r>
            <a:r>
              <a:rPr sz="2550" spc="35" dirty="0">
                <a:latin typeface="宋体"/>
                <a:cs typeface="宋体"/>
              </a:rPr>
              <a:t>互补条件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72" y="4396158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对应</a:t>
            </a:r>
            <a:r>
              <a:rPr sz="2600" spc="-30" dirty="0">
                <a:latin typeface="宋体"/>
                <a:cs typeface="宋体"/>
              </a:rPr>
              <a:t>于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7522" y="4396158"/>
            <a:ext cx="140462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的样</a:t>
            </a:r>
            <a:r>
              <a:rPr sz="2600" spc="-30" dirty="0">
                <a:latin typeface="宋体"/>
                <a:cs typeface="宋体"/>
              </a:rPr>
              <a:t>本</a:t>
            </a:r>
            <a:r>
              <a:rPr sz="2600" spc="20" dirty="0">
                <a:latin typeface="宋体"/>
                <a:cs typeface="宋体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x</a:t>
            </a:r>
            <a:r>
              <a:rPr sz="2475" i="1" baseline="-16835" dirty="0">
                <a:latin typeface="Constantia"/>
                <a:cs typeface="Constantia"/>
              </a:rPr>
              <a:t>i</a:t>
            </a:r>
            <a:endParaRPr sz="2475" baseline="-16835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272" y="5488993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或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3008" y="2048255"/>
            <a:ext cx="86258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2048255"/>
            <a:ext cx="999744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2223" y="3950208"/>
            <a:ext cx="4959096" cy="423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28431" y="2039111"/>
            <a:ext cx="719327" cy="426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0632" y="4949952"/>
            <a:ext cx="2727960" cy="368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5660135"/>
            <a:ext cx="2173224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8048" y="4422647"/>
            <a:ext cx="86258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2338705" cy="177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20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正例</a:t>
            </a:r>
            <a:r>
              <a:rPr sz="2550" spc="25" dirty="0">
                <a:latin typeface="宋体"/>
                <a:cs typeface="宋体"/>
              </a:rPr>
              <a:t>点</a:t>
            </a:r>
            <a:endParaRPr sz="255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解：对偶形</a:t>
            </a:r>
            <a:r>
              <a:rPr sz="2600" spc="-30" dirty="0">
                <a:latin typeface="宋体"/>
                <a:cs typeface="宋体"/>
              </a:rPr>
              <a:t>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037" y="154627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负例</a:t>
            </a:r>
            <a:r>
              <a:rPr sz="2550" spc="25" dirty="0">
                <a:latin typeface="宋体"/>
                <a:cs typeface="宋体"/>
              </a:rPr>
              <a:t>点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4871138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将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3492" y="4871138"/>
            <a:ext cx="2995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带入目标函数并记</a:t>
            </a:r>
            <a:r>
              <a:rPr sz="2550" spc="25" dirty="0">
                <a:latin typeface="宋体"/>
                <a:cs typeface="宋体"/>
              </a:rPr>
              <a:t>为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6504" y="1557527"/>
            <a:ext cx="2682240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4144" y="1484375"/>
            <a:ext cx="1210055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055" y="2508504"/>
            <a:ext cx="8019288" cy="2218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2416" y="4940808"/>
            <a:ext cx="1368552" cy="326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9511" y="5550408"/>
            <a:ext cx="5257799" cy="661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92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对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4827" y="1546278"/>
            <a:ext cx="4164329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求偏导数，并令其为</a:t>
            </a:r>
            <a:r>
              <a:rPr sz="2550" spc="15" dirty="0">
                <a:latin typeface="Constantia"/>
                <a:cs typeface="Constantia"/>
              </a:rPr>
              <a:t>0</a:t>
            </a:r>
            <a:r>
              <a:rPr sz="2550" spc="35" dirty="0">
                <a:latin typeface="宋体"/>
                <a:cs typeface="宋体"/>
              </a:rPr>
              <a:t>，易</a:t>
            </a:r>
            <a:r>
              <a:rPr sz="2550" spc="25" dirty="0">
                <a:latin typeface="宋体"/>
                <a:cs typeface="宋体"/>
              </a:rPr>
              <a:t>知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3352" y="1546278"/>
            <a:ext cx="200533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330"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在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ts val="3015"/>
              </a:lnSpc>
              <a:spcBef>
                <a:spcPts val="680"/>
              </a:spcBef>
            </a:pPr>
            <a:r>
              <a:rPr sz="2550" spc="35" dirty="0">
                <a:latin typeface="宋体"/>
                <a:cs typeface="宋体"/>
              </a:rPr>
              <a:t>，所以最小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2021258"/>
            <a:ext cx="496062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取极值，但该点不满足约束条</a:t>
            </a:r>
            <a:r>
              <a:rPr sz="2550" spc="25" dirty="0">
                <a:latin typeface="宋体"/>
                <a:cs typeface="宋体"/>
              </a:rPr>
              <a:t>件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应在边界上达</a:t>
            </a:r>
            <a:r>
              <a:rPr sz="2550" spc="25" dirty="0">
                <a:latin typeface="宋体"/>
                <a:cs typeface="宋体"/>
              </a:rPr>
              <a:t>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2892478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当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8012" y="289247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时，最小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272" y="3842438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当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1197" y="384243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时，最小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72" y="4792398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于</a:t>
            </a:r>
            <a:r>
              <a:rPr sz="2550" spc="25" dirty="0">
                <a:latin typeface="宋体"/>
                <a:cs typeface="宋体"/>
              </a:rPr>
              <a:t>是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877" y="4792398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25" dirty="0">
                <a:latin typeface="宋体"/>
                <a:cs typeface="宋体"/>
              </a:rPr>
              <a:t>在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6702" y="4792398"/>
            <a:ext cx="1344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获得极</a:t>
            </a:r>
            <a:r>
              <a:rPr sz="2550" spc="25" dirty="0">
                <a:latin typeface="宋体"/>
                <a:cs typeface="宋体"/>
              </a:rPr>
              <a:t>小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0202" y="4666488"/>
            <a:ext cx="19780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272" y="5742358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这</a:t>
            </a:r>
            <a:r>
              <a:rPr sz="2600" spc="-30" dirty="0">
                <a:latin typeface="宋体"/>
                <a:cs typeface="宋体"/>
              </a:rPr>
              <a:t>样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0062" y="5742358"/>
            <a:ext cx="39865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对应的实例向量为支持向</a:t>
            </a:r>
            <a:r>
              <a:rPr sz="2600" spc="-30" dirty="0">
                <a:latin typeface="宋体"/>
                <a:cs typeface="宋体"/>
              </a:rPr>
              <a:t>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5088" y="1557527"/>
            <a:ext cx="682751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59" y="1377696"/>
            <a:ext cx="935736" cy="643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0655" y="1557527"/>
            <a:ext cx="1045463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4584" y="2020823"/>
            <a:ext cx="929639" cy="39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3375" y="2907792"/>
            <a:ext cx="682751" cy="301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7223" y="2685288"/>
            <a:ext cx="1737360" cy="743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3375" y="3834384"/>
            <a:ext cx="822960" cy="353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0376" y="3614928"/>
            <a:ext cx="1664207" cy="7924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6463" y="4818888"/>
            <a:ext cx="1295400" cy="4328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19855" y="4651247"/>
            <a:ext cx="1798320" cy="765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12864" y="4666488"/>
            <a:ext cx="1764792" cy="591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3519" y="5590032"/>
            <a:ext cx="1399032" cy="612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192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590" y="823475"/>
            <a:ext cx="7886700" cy="1080039"/>
          </a:xfrm>
          <a:prstGeom prst="rect">
            <a:avLst/>
          </a:prstGeom>
        </p:spPr>
        <p:txBody>
          <a:bodyPr vert="horz" wrap="square" lIns="0" tIns="946214" rIns="0" bIns="0" rtlCol="0">
            <a:spAutoFit/>
          </a:bodyPr>
          <a:lstStyle/>
          <a:p>
            <a:pPr marL="51435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000000"/>
                </a:solidFill>
                <a:latin typeface="宋体"/>
                <a:cs typeface="宋体"/>
              </a:rPr>
              <a:t>计算得</a:t>
            </a:r>
            <a:r>
              <a:rPr sz="2600" spc="-30" dirty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2649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分离超平面为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396793"/>
            <a:ext cx="2979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分类决策函数为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7920" y="1484375"/>
            <a:ext cx="1463040" cy="11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935" y="3340608"/>
            <a:ext cx="2593848" cy="694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7376" y="4821935"/>
            <a:ext cx="3691128" cy="719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05" y="684626"/>
            <a:ext cx="916813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>
                <a:solidFill>
                  <a:srgbClr val="004646"/>
                </a:solidFill>
                <a:latin typeface="微软雅黑"/>
                <a:cs typeface="微软雅黑"/>
              </a:rPr>
              <a:t>二、线性支持向量机与软间隔最大</a:t>
            </a:r>
            <a:r>
              <a:rPr sz="4450" dirty="0">
                <a:solidFill>
                  <a:srgbClr val="004646"/>
                </a:solidFill>
                <a:latin typeface="微软雅黑"/>
                <a:cs typeface="微软雅黑"/>
              </a:rPr>
              <a:t>化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822579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训练数据中有一些特异点（</a:t>
            </a:r>
            <a:r>
              <a:rPr sz="2550" spc="15" dirty="0">
                <a:latin typeface="Constantia"/>
                <a:cs typeface="Constantia"/>
              </a:rPr>
              <a:t>out</a:t>
            </a:r>
            <a:r>
              <a:rPr sz="2550" spc="5" dirty="0">
                <a:latin typeface="Constantia"/>
                <a:cs typeface="Constantia"/>
              </a:rPr>
              <a:t>lier</a:t>
            </a:r>
            <a:r>
              <a:rPr sz="2550" spc="35" dirty="0">
                <a:latin typeface="宋体"/>
                <a:cs typeface="宋体"/>
              </a:rPr>
              <a:t>），不能满足函数</a:t>
            </a:r>
            <a:r>
              <a:rPr sz="2550" spc="25" dirty="0">
                <a:latin typeface="宋体"/>
                <a:cs typeface="宋体"/>
              </a:rPr>
              <a:t>间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隔大于等于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的约束条件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417498"/>
            <a:ext cx="4300220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解决方法：对每个样本</a:t>
            </a:r>
            <a:r>
              <a:rPr sz="2550" spc="25" dirty="0">
                <a:latin typeface="宋体"/>
                <a:cs typeface="宋体"/>
              </a:rPr>
              <a:t>点</a:t>
            </a:r>
            <a:endParaRPr sz="2550">
              <a:latin typeface="宋体"/>
              <a:cs typeface="宋体"/>
            </a:endParaRPr>
          </a:p>
          <a:p>
            <a:pPr marL="345440" marR="5080" indent="-332740">
              <a:lnSpc>
                <a:spcPct val="119700"/>
              </a:lnSpc>
              <a:spcBef>
                <a:spcPts val="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使得函数间隔加上松弛变</a:t>
            </a:r>
            <a:r>
              <a:rPr sz="2600" spc="-30" dirty="0">
                <a:latin typeface="宋体"/>
                <a:cs typeface="宋体"/>
              </a:rPr>
              <a:t>量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大于等于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，约束条件变</a:t>
            </a:r>
            <a:r>
              <a:rPr sz="2600" spc="-30" dirty="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382" y="2417498"/>
            <a:ext cx="2665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引进一个松弛变</a:t>
            </a:r>
            <a:r>
              <a:rPr sz="2550" spc="25" dirty="0">
                <a:latin typeface="宋体"/>
                <a:cs typeface="宋体"/>
              </a:rPr>
              <a:t>量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4464" y="3191255"/>
            <a:ext cx="4663440" cy="365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337" y="4711534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宋体"/>
                <a:cs typeface="宋体"/>
              </a:rPr>
              <a:t>目标函数变为：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337" y="6027889"/>
            <a:ext cx="23063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&gt;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lang="en-US" sz="2400" spc="-15" dirty="0" smtClean="0">
                <a:latin typeface="Constantia"/>
                <a:cs typeface="Constantia"/>
              </a:rPr>
              <a:t>0</a:t>
            </a:r>
            <a:r>
              <a:rPr sz="2400" dirty="0" smtClean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为惩罚参数</a:t>
            </a:r>
          </a:p>
        </p:txBody>
      </p:sp>
      <p:sp>
        <p:nvSpPr>
          <p:cNvPr id="9" name="object 9"/>
          <p:cNvSpPr/>
          <p:nvPr/>
        </p:nvSpPr>
        <p:spPr>
          <a:xfrm>
            <a:off x="4474464" y="3191255"/>
            <a:ext cx="4663440" cy="3654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8744" y="2410967"/>
            <a:ext cx="792479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8431" y="2362200"/>
            <a:ext cx="862583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5567" y="4078223"/>
            <a:ext cx="2944368" cy="451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6360" y="5050535"/>
            <a:ext cx="1965960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线性支持向量机与软间隔最大</a:t>
            </a:r>
            <a:r>
              <a:rPr sz="4450" dirty="0">
                <a:latin typeface="微软雅黑"/>
                <a:cs typeface="微软雅黑"/>
              </a:rPr>
              <a:t>化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611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线性不可分的线性支持向量机的学习问题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178"/>
            <a:ext cx="7822565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可证明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的解是唯一的，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不是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设该问题的解是</a:t>
            </a:r>
            <a:r>
              <a:rPr sz="2600" spc="-10" dirty="0">
                <a:latin typeface="Constantia"/>
                <a:cs typeface="Constantia"/>
              </a:rPr>
              <a:t>w*,b*,</a:t>
            </a:r>
            <a:r>
              <a:rPr sz="2600" spc="-20" dirty="0">
                <a:latin typeface="宋体"/>
                <a:cs typeface="宋体"/>
              </a:rPr>
              <a:t>可得到分离超平面和决策函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4560" y="1965960"/>
            <a:ext cx="2962656" cy="737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8776" y="2852927"/>
            <a:ext cx="5519928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3488" y="3401567"/>
            <a:ext cx="3063240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44840" y="2590800"/>
            <a:ext cx="360045" cy="5245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3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4940808"/>
            <a:ext cx="2164079" cy="466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3344" y="5681471"/>
            <a:ext cx="2880360" cy="374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线性支持向量机与软间隔最大</a:t>
            </a:r>
            <a:r>
              <a:rPr sz="4450" dirty="0">
                <a:latin typeface="微软雅黑"/>
                <a:cs typeface="微软雅黑"/>
              </a:rPr>
              <a:t>化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原始问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2242" y="1546278"/>
            <a:ext cx="2665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的拉格朗日函数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2971853"/>
            <a:ext cx="628142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其</a:t>
            </a:r>
            <a:r>
              <a:rPr sz="2550" spc="25" dirty="0">
                <a:latin typeface="宋体"/>
                <a:cs typeface="宋体"/>
              </a:rPr>
              <a:t>中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对偶问题是拉格朗日函数的极大极小问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062" y="2984553"/>
            <a:ext cx="166814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3921178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首先</a:t>
            </a:r>
            <a:r>
              <a:rPr sz="2550" spc="25" dirty="0">
                <a:latin typeface="宋体"/>
                <a:cs typeface="宋体"/>
              </a:rPr>
              <a:t>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3002" y="3921178"/>
            <a:ext cx="27190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-204" dirty="0">
                <a:latin typeface="Constantia"/>
                <a:cs typeface="Constantia"/>
              </a:rPr>
              <a:t>w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Arial"/>
                <a:cs typeface="Arial"/>
              </a:rPr>
              <a:t>ξ</a:t>
            </a:r>
            <a:r>
              <a:rPr sz="2550" spc="35" dirty="0">
                <a:latin typeface="宋体"/>
                <a:cs typeface="宋体"/>
              </a:rPr>
              <a:t>的极小，</a:t>
            </a:r>
            <a:r>
              <a:rPr sz="2550" spc="25" dirty="0">
                <a:latin typeface="宋体"/>
                <a:cs typeface="宋体"/>
              </a:rPr>
              <a:t>由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272" y="5374721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7507" y="5346118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25" dirty="0">
                <a:latin typeface="宋体"/>
                <a:cs typeface="宋体"/>
              </a:rPr>
              <a:t>得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0407" y="4486655"/>
            <a:ext cx="2021205" cy="223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1162" y="5346118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25" dirty="0">
                <a:latin typeface="宋体"/>
                <a:cs typeface="宋体"/>
              </a:rPr>
              <a:t>带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292" y="4578096"/>
            <a:ext cx="4626610" cy="216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入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8944" y="1444752"/>
            <a:ext cx="360045" cy="52133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3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2648" y="2133600"/>
            <a:ext cx="8150352" cy="70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3624" y="3014472"/>
            <a:ext cx="149352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9655" y="3965447"/>
            <a:ext cx="1712975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5904" y="4578096"/>
            <a:ext cx="4559808" cy="2161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9800" y="4486655"/>
            <a:ext cx="1801368" cy="2234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1688" y="3014472"/>
            <a:ext cx="360045" cy="1999614"/>
          </a:xfrm>
          <a:custGeom>
            <a:avLst/>
            <a:gdLst/>
            <a:ahLst/>
            <a:cxnLst/>
            <a:rect l="l" t="t" r="r" b="b"/>
            <a:pathLst>
              <a:path w="360045" h="1999614">
                <a:moveTo>
                  <a:pt x="359663" y="179831"/>
                </a:moveTo>
                <a:lnTo>
                  <a:pt x="0" y="179831"/>
                </a:lnTo>
                <a:lnTo>
                  <a:pt x="179831" y="0"/>
                </a:lnTo>
                <a:lnTo>
                  <a:pt x="359663" y="179831"/>
                </a:lnTo>
                <a:close/>
              </a:path>
              <a:path w="360045" h="1999614">
                <a:moveTo>
                  <a:pt x="271271" y="1999488"/>
                </a:moveTo>
                <a:lnTo>
                  <a:pt x="91439" y="1999488"/>
                </a:lnTo>
                <a:lnTo>
                  <a:pt x="91439" y="179831"/>
                </a:lnTo>
                <a:lnTo>
                  <a:pt x="271271" y="179831"/>
                </a:lnTo>
                <a:lnTo>
                  <a:pt x="271271" y="1999488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59737" y="3002800"/>
            <a:ext cx="385445" cy="2023110"/>
          </a:xfrm>
          <a:custGeom>
            <a:avLst/>
            <a:gdLst/>
            <a:ahLst/>
            <a:cxnLst/>
            <a:rect l="l" t="t" r="r" b="b"/>
            <a:pathLst>
              <a:path w="385445" h="2023110">
                <a:moveTo>
                  <a:pt x="89966" y="205422"/>
                </a:moveTo>
                <a:lnTo>
                  <a:pt x="12661" y="205422"/>
                </a:lnTo>
                <a:lnTo>
                  <a:pt x="9956" y="205130"/>
                </a:lnTo>
                <a:lnTo>
                  <a:pt x="0" y="193624"/>
                </a:lnTo>
                <a:lnTo>
                  <a:pt x="88" y="190919"/>
                </a:lnTo>
                <a:lnTo>
                  <a:pt x="183705" y="3721"/>
                </a:lnTo>
                <a:lnTo>
                  <a:pt x="192684" y="0"/>
                </a:lnTo>
                <a:lnTo>
                  <a:pt x="195160" y="241"/>
                </a:lnTo>
                <a:lnTo>
                  <a:pt x="197548" y="965"/>
                </a:lnTo>
                <a:lnTo>
                  <a:pt x="199732" y="2146"/>
                </a:lnTo>
                <a:lnTo>
                  <a:pt x="201663" y="3721"/>
                </a:lnTo>
                <a:lnTo>
                  <a:pt x="219621" y="21678"/>
                </a:lnTo>
                <a:lnTo>
                  <a:pt x="183705" y="21678"/>
                </a:lnTo>
                <a:lnTo>
                  <a:pt x="192684" y="30657"/>
                </a:lnTo>
                <a:lnTo>
                  <a:pt x="43319" y="180022"/>
                </a:lnTo>
                <a:lnTo>
                  <a:pt x="12661" y="180022"/>
                </a:lnTo>
                <a:lnTo>
                  <a:pt x="21640" y="201701"/>
                </a:lnTo>
                <a:lnTo>
                  <a:pt x="89966" y="201701"/>
                </a:lnTo>
                <a:lnTo>
                  <a:pt x="89966" y="205422"/>
                </a:lnTo>
                <a:close/>
              </a:path>
              <a:path w="385445" h="2023110">
                <a:moveTo>
                  <a:pt x="192684" y="30657"/>
                </a:moveTo>
                <a:lnTo>
                  <a:pt x="183705" y="21678"/>
                </a:lnTo>
                <a:lnTo>
                  <a:pt x="201663" y="21678"/>
                </a:lnTo>
                <a:lnTo>
                  <a:pt x="192684" y="30657"/>
                </a:lnTo>
                <a:close/>
              </a:path>
              <a:path w="385445" h="2023110">
                <a:moveTo>
                  <a:pt x="363727" y="201701"/>
                </a:moveTo>
                <a:lnTo>
                  <a:pt x="192684" y="30657"/>
                </a:lnTo>
                <a:lnTo>
                  <a:pt x="201663" y="21678"/>
                </a:lnTo>
                <a:lnTo>
                  <a:pt x="219621" y="21678"/>
                </a:lnTo>
                <a:lnTo>
                  <a:pt x="377964" y="180022"/>
                </a:lnTo>
                <a:lnTo>
                  <a:pt x="372706" y="180022"/>
                </a:lnTo>
                <a:lnTo>
                  <a:pt x="363727" y="201701"/>
                </a:lnTo>
                <a:close/>
              </a:path>
              <a:path w="385445" h="2023110">
                <a:moveTo>
                  <a:pt x="21640" y="201701"/>
                </a:moveTo>
                <a:lnTo>
                  <a:pt x="12661" y="180022"/>
                </a:lnTo>
                <a:lnTo>
                  <a:pt x="43319" y="180022"/>
                </a:lnTo>
                <a:lnTo>
                  <a:pt x="21640" y="201701"/>
                </a:lnTo>
                <a:close/>
              </a:path>
              <a:path w="385445" h="2023110">
                <a:moveTo>
                  <a:pt x="89966" y="201701"/>
                </a:moveTo>
                <a:lnTo>
                  <a:pt x="21640" y="201701"/>
                </a:lnTo>
                <a:lnTo>
                  <a:pt x="43319" y="180022"/>
                </a:lnTo>
                <a:lnTo>
                  <a:pt x="102666" y="180022"/>
                </a:lnTo>
                <a:lnTo>
                  <a:pt x="105155" y="180263"/>
                </a:lnTo>
                <a:lnTo>
                  <a:pt x="115366" y="192722"/>
                </a:lnTo>
                <a:lnTo>
                  <a:pt x="89966" y="192722"/>
                </a:lnTo>
                <a:lnTo>
                  <a:pt x="89966" y="201701"/>
                </a:lnTo>
                <a:close/>
              </a:path>
              <a:path w="385445" h="2023110">
                <a:moveTo>
                  <a:pt x="269989" y="2010371"/>
                </a:moveTo>
                <a:lnTo>
                  <a:pt x="269989" y="192722"/>
                </a:lnTo>
                <a:lnTo>
                  <a:pt x="270230" y="190245"/>
                </a:lnTo>
                <a:lnTo>
                  <a:pt x="282689" y="180022"/>
                </a:lnTo>
                <a:lnTo>
                  <a:pt x="342049" y="180022"/>
                </a:lnTo>
                <a:lnTo>
                  <a:pt x="354749" y="192722"/>
                </a:lnTo>
                <a:lnTo>
                  <a:pt x="295389" y="192722"/>
                </a:lnTo>
                <a:lnTo>
                  <a:pt x="282689" y="205422"/>
                </a:lnTo>
                <a:lnTo>
                  <a:pt x="295389" y="205422"/>
                </a:lnTo>
                <a:lnTo>
                  <a:pt x="295389" y="1997671"/>
                </a:lnTo>
                <a:lnTo>
                  <a:pt x="282689" y="1997671"/>
                </a:lnTo>
                <a:lnTo>
                  <a:pt x="269989" y="2010371"/>
                </a:lnTo>
                <a:close/>
              </a:path>
              <a:path w="385445" h="2023110">
                <a:moveTo>
                  <a:pt x="381589" y="201701"/>
                </a:moveTo>
                <a:lnTo>
                  <a:pt x="363727" y="201701"/>
                </a:lnTo>
                <a:lnTo>
                  <a:pt x="372706" y="180022"/>
                </a:lnTo>
                <a:lnTo>
                  <a:pt x="377964" y="180022"/>
                </a:lnTo>
                <a:lnTo>
                  <a:pt x="381685" y="183743"/>
                </a:lnTo>
                <a:lnTo>
                  <a:pt x="383387" y="185851"/>
                </a:lnTo>
                <a:lnTo>
                  <a:pt x="384606" y="188290"/>
                </a:lnTo>
                <a:lnTo>
                  <a:pt x="385267" y="190919"/>
                </a:lnTo>
                <a:lnTo>
                  <a:pt x="385368" y="193624"/>
                </a:lnTo>
                <a:lnTo>
                  <a:pt x="384886" y="196303"/>
                </a:lnTo>
                <a:lnTo>
                  <a:pt x="383844" y="198805"/>
                </a:lnTo>
                <a:lnTo>
                  <a:pt x="382295" y="201040"/>
                </a:lnTo>
                <a:lnTo>
                  <a:pt x="381589" y="201701"/>
                </a:lnTo>
                <a:close/>
              </a:path>
              <a:path w="385445" h="2023110">
                <a:moveTo>
                  <a:pt x="282689" y="2023071"/>
                </a:moveTo>
                <a:lnTo>
                  <a:pt x="102666" y="2023071"/>
                </a:lnTo>
                <a:lnTo>
                  <a:pt x="100190" y="2022830"/>
                </a:lnTo>
                <a:lnTo>
                  <a:pt x="89966" y="2010371"/>
                </a:lnTo>
                <a:lnTo>
                  <a:pt x="89966" y="192722"/>
                </a:lnTo>
                <a:lnTo>
                  <a:pt x="102666" y="205422"/>
                </a:lnTo>
                <a:lnTo>
                  <a:pt x="115366" y="205422"/>
                </a:lnTo>
                <a:lnTo>
                  <a:pt x="115366" y="1997671"/>
                </a:lnTo>
                <a:lnTo>
                  <a:pt x="102666" y="1997671"/>
                </a:lnTo>
                <a:lnTo>
                  <a:pt x="115366" y="2010371"/>
                </a:lnTo>
                <a:lnTo>
                  <a:pt x="295389" y="2010371"/>
                </a:lnTo>
                <a:lnTo>
                  <a:pt x="295148" y="2012848"/>
                </a:lnTo>
                <a:lnTo>
                  <a:pt x="285165" y="2022830"/>
                </a:lnTo>
                <a:lnTo>
                  <a:pt x="282689" y="2023071"/>
                </a:lnTo>
                <a:close/>
              </a:path>
              <a:path w="385445" h="2023110">
                <a:moveTo>
                  <a:pt x="115366" y="205422"/>
                </a:moveTo>
                <a:lnTo>
                  <a:pt x="102666" y="205422"/>
                </a:lnTo>
                <a:lnTo>
                  <a:pt x="89966" y="192722"/>
                </a:lnTo>
                <a:lnTo>
                  <a:pt x="115366" y="192722"/>
                </a:lnTo>
                <a:lnTo>
                  <a:pt x="115366" y="205422"/>
                </a:lnTo>
                <a:close/>
              </a:path>
              <a:path w="385445" h="2023110">
                <a:moveTo>
                  <a:pt x="295389" y="205422"/>
                </a:moveTo>
                <a:lnTo>
                  <a:pt x="282689" y="205422"/>
                </a:lnTo>
                <a:lnTo>
                  <a:pt x="295389" y="192722"/>
                </a:lnTo>
                <a:lnTo>
                  <a:pt x="295389" y="205422"/>
                </a:lnTo>
                <a:close/>
              </a:path>
              <a:path w="385445" h="2023110">
                <a:moveTo>
                  <a:pt x="372706" y="205422"/>
                </a:moveTo>
                <a:lnTo>
                  <a:pt x="295389" y="205422"/>
                </a:lnTo>
                <a:lnTo>
                  <a:pt x="295389" y="192722"/>
                </a:lnTo>
                <a:lnTo>
                  <a:pt x="354749" y="192722"/>
                </a:lnTo>
                <a:lnTo>
                  <a:pt x="363727" y="201701"/>
                </a:lnTo>
                <a:lnTo>
                  <a:pt x="381589" y="201701"/>
                </a:lnTo>
                <a:lnTo>
                  <a:pt x="380314" y="202895"/>
                </a:lnTo>
                <a:lnTo>
                  <a:pt x="377977" y="204279"/>
                </a:lnTo>
                <a:lnTo>
                  <a:pt x="375399" y="205130"/>
                </a:lnTo>
                <a:lnTo>
                  <a:pt x="372706" y="205422"/>
                </a:lnTo>
                <a:close/>
              </a:path>
              <a:path w="385445" h="2023110">
                <a:moveTo>
                  <a:pt x="115366" y="2010371"/>
                </a:moveTo>
                <a:lnTo>
                  <a:pt x="102666" y="1997671"/>
                </a:lnTo>
                <a:lnTo>
                  <a:pt x="115366" y="1997671"/>
                </a:lnTo>
                <a:lnTo>
                  <a:pt x="115366" y="2010371"/>
                </a:lnTo>
                <a:close/>
              </a:path>
              <a:path w="385445" h="2023110">
                <a:moveTo>
                  <a:pt x="269989" y="2010371"/>
                </a:moveTo>
                <a:lnTo>
                  <a:pt x="115366" y="2010371"/>
                </a:lnTo>
                <a:lnTo>
                  <a:pt x="115366" y="1997671"/>
                </a:lnTo>
                <a:lnTo>
                  <a:pt x="269989" y="1997671"/>
                </a:lnTo>
                <a:lnTo>
                  <a:pt x="269989" y="2010371"/>
                </a:lnTo>
                <a:close/>
              </a:path>
              <a:path w="385445" h="2023110">
                <a:moveTo>
                  <a:pt x="295389" y="2010371"/>
                </a:moveTo>
                <a:lnTo>
                  <a:pt x="269989" y="2010371"/>
                </a:lnTo>
                <a:lnTo>
                  <a:pt x="282689" y="1997671"/>
                </a:lnTo>
                <a:lnTo>
                  <a:pt x="295389" y="1997671"/>
                </a:lnTo>
                <a:lnTo>
                  <a:pt x="295389" y="2010371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线性可分支持向量</a:t>
            </a:r>
            <a:r>
              <a:rPr dirty="0">
                <a:latin typeface="微软雅黑"/>
                <a:cs typeface="微软雅黑"/>
              </a:rPr>
              <a:t>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960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假设特征空间上的训练数据集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833"/>
            <a:ext cx="826262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正例和负</a:t>
            </a:r>
            <a:r>
              <a:rPr sz="2600" spc="-30" dirty="0">
                <a:latin typeface="宋体"/>
                <a:cs typeface="宋体"/>
              </a:rPr>
              <a:t>例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学习的目标：找到分类超平面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287020" marR="5080" indent="-274320" algn="just">
              <a:lnSpc>
                <a:spcPct val="100800"/>
              </a:lnSpc>
              <a:spcBef>
                <a:spcPts val="60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线性可分支持向量机：给定线性可分训练数据集，通</a:t>
            </a:r>
            <a:r>
              <a:rPr sz="2600" spc="-30" dirty="0">
                <a:latin typeface="宋体"/>
                <a:cs typeface="宋体"/>
              </a:rPr>
              <a:t>过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间隔最大化或等价地求解相应的凸二次规划问题学习</a:t>
            </a:r>
            <a:r>
              <a:rPr sz="2600" spc="-30" dirty="0">
                <a:latin typeface="宋体"/>
                <a:cs typeface="宋体"/>
              </a:rPr>
              <a:t>得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到的分离超平面</a:t>
            </a:r>
            <a:r>
              <a:rPr sz="2550" spc="25" dirty="0">
                <a:latin typeface="宋体"/>
                <a:cs typeface="宋体"/>
              </a:rPr>
              <a:t>为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决策函数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9383" y="2075688"/>
            <a:ext cx="4443984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984" y="5254752"/>
            <a:ext cx="205130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6144" y="5794247"/>
            <a:ext cx="2947416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7008" y="2770632"/>
            <a:ext cx="5986271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线性支持向量机与软间隔最大</a:t>
            </a:r>
            <a:r>
              <a:rPr sz="4450" dirty="0">
                <a:latin typeface="微软雅黑"/>
                <a:cs typeface="微软雅黑"/>
              </a:rPr>
              <a:t>化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998219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再</a:t>
            </a:r>
            <a:r>
              <a:rPr sz="2600" spc="-30" dirty="0">
                <a:latin typeface="宋体"/>
                <a:cs typeface="宋体"/>
              </a:rPr>
              <a:t>对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282" y="2971218"/>
            <a:ext cx="417766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求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600" spc="-20" dirty="0">
                <a:latin typeface="宋体"/>
                <a:cs typeface="宋体"/>
              </a:rPr>
              <a:t>的极大，得到对偶问题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160" y="1898904"/>
            <a:ext cx="751941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232" y="2898648"/>
            <a:ext cx="2322575" cy="524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1304" y="3572255"/>
            <a:ext cx="497128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7455" y="4361688"/>
            <a:ext cx="3380232" cy="2276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2800" y="5215128"/>
            <a:ext cx="1255776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0215" y="5215128"/>
            <a:ext cx="576580" cy="323215"/>
          </a:xfrm>
          <a:custGeom>
            <a:avLst/>
            <a:gdLst/>
            <a:ahLst/>
            <a:cxnLst/>
            <a:rect l="l" t="t" r="r" b="b"/>
            <a:pathLst>
              <a:path w="576579" h="323214">
                <a:moveTo>
                  <a:pt x="414528" y="323088"/>
                </a:moveTo>
                <a:lnTo>
                  <a:pt x="414528" y="240792"/>
                </a:lnTo>
                <a:lnTo>
                  <a:pt x="0" y="240792"/>
                </a:lnTo>
                <a:lnTo>
                  <a:pt x="0" y="79248"/>
                </a:lnTo>
                <a:lnTo>
                  <a:pt x="414528" y="79248"/>
                </a:lnTo>
                <a:lnTo>
                  <a:pt x="414528" y="0"/>
                </a:lnTo>
                <a:lnTo>
                  <a:pt x="576072" y="161544"/>
                </a:lnTo>
                <a:lnTo>
                  <a:pt x="414528" y="323088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7490" y="5202644"/>
            <a:ext cx="601980" cy="347345"/>
          </a:xfrm>
          <a:custGeom>
            <a:avLst/>
            <a:gdLst/>
            <a:ahLst/>
            <a:cxnLst/>
            <a:rect l="l" t="t" r="r" b="b"/>
            <a:pathLst>
              <a:path w="601979" h="347345">
                <a:moveTo>
                  <a:pt x="415086" y="93154"/>
                </a:moveTo>
                <a:lnTo>
                  <a:pt x="415086" y="12661"/>
                </a:lnTo>
                <a:lnTo>
                  <a:pt x="415378" y="9969"/>
                </a:lnTo>
                <a:lnTo>
                  <a:pt x="426885" y="0"/>
                </a:lnTo>
                <a:lnTo>
                  <a:pt x="429590" y="88"/>
                </a:lnTo>
                <a:lnTo>
                  <a:pt x="432219" y="762"/>
                </a:lnTo>
                <a:lnTo>
                  <a:pt x="434657" y="1981"/>
                </a:lnTo>
                <a:lnTo>
                  <a:pt x="436765" y="3683"/>
                </a:lnTo>
                <a:lnTo>
                  <a:pt x="445744" y="12661"/>
                </a:lnTo>
                <a:lnTo>
                  <a:pt x="440486" y="12661"/>
                </a:lnTo>
                <a:lnTo>
                  <a:pt x="418807" y="21640"/>
                </a:lnTo>
                <a:lnTo>
                  <a:pt x="440486" y="43321"/>
                </a:lnTo>
                <a:lnTo>
                  <a:pt x="440486" y="80454"/>
                </a:lnTo>
                <a:lnTo>
                  <a:pt x="427786" y="80454"/>
                </a:lnTo>
                <a:lnTo>
                  <a:pt x="415086" y="93154"/>
                </a:lnTo>
                <a:close/>
              </a:path>
              <a:path w="601979" h="347345">
                <a:moveTo>
                  <a:pt x="440486" y="43321"/>
                </a:moveTo>
                <a:lnTo>
                  <a:pt x="418807" y="21640"/>
                </a:lnTo>
                <a:lnTo>
                  <a:pt x="440486" y="12661"/>
                </a:lnTo>
                <a:lnTo>
                  <a:pt x="440486" y="43321"/>
                </a:lnTo>
                <a:close/>
              </a:path>
              <a:path w="601979" h="347345">
                <a:moveTo>
                  <a:pt x="570801" y="173646"/>
                </a:moveTo>
                <a:lnTo>
                  <a:pt x="440486" y="43321"/>
                </a:lnTo>
                <a:lnTo>
                  <a:pt x="440486" y="12661"/>
                </a:lnTo>
                <a:lnTo>
                  <a:pt x="445744" y="12661"/>
                </a:lnTo>
                <a:lnTo>
                  <a:pt x="597750" y="164668"/>
                </a:lnTo>
                <a:lnTo>
                  <a:pt x="579780" y="164668"/>
                </a:lnTo>
                <a:lnTo>
                  <a:pt x="570801" y="173646"/>
                </a:lnTo>
                <a:close/>
              </a:path>
              <a:path w="601979" h="347345">
                <a:moveTo>
                  <a:pt x="415086" y="266839"/>
                </a:moveTo>
                <a:lnTo>
                  <a:pt x="12700" y="266839"/>
                </a:lnTo>
                <a:lnTo>
                  <a:pt x="10223" y="266585"/>
                </a:lnTo>
                <a:lnTo>
                  <a:pt x="0" y="254139"/>
                </a:lnTo>
                <a:lnTo>
                  <a:pt x="0" y="93154"/>
                </a:lnTo>
                <a:lnTo>
                  <a:pt x="12700" y="80454"/>
                </a:lnTo>
                <a:lnTo>
                  <a:pt x="415086" y="80454"/>
                </a:lnTo>
                <a:lnTo>
                  <a:pt x="415086" y="93154"/>
                </a:lnTo>
                <a:lnTo>
                  <a:pt x="25400" y="93154"/>
                </a:lnTo>
                <a:lnTo>
                  <a:pt x="12700" y="105854"/>
                </a:lnTo>
                <a:lnTo>
                  <a:pt x="25400" y="105854"/>
                </a:lnTo>
                <a:lnTo>
                  <a:pt x="25400" y="241439"/>
                </a:lnTo>
                <a:lnTo>
                  <a:pt x="12700" y="241439"/>
                </a:lnTo>
                <a:lnTo>
                  <a:pt x="25400" y="254139"/>
                </a:lnTo>
                <a:lnTo>
                  <a:pt x="415086" y="254139"/>
                </a:lnTo>
                <a:lnTo>
                  <a:pt x="415086" y="266839"/>
                </a:lnTo>
                <a:close/>
              </a:path>
              <a:path w="601979" h="347345">
                <a:moveTo>
                  <a:pt x="427786" y="105854"/>
                </a:moveTo>
                <a:lnTo>
                  <a:pt x="25400" y="105854"/>
                </a:lnTo>
                <a:lnTo>
                  <a:pt x="25400" y="93154"/>
                </a:lnTo>
                <a:lnTo>
                  <a:pt x="415086" y="93154"/>
                </a:lnTo>
                <a:lnTo>
                  <a:pt x="427786" y="80454"/>
                </a:lnTo>
                <a:lnTo>
                  <a:pt x="440486" y="80454"/>
                </a:lnTo>
                <a:lnTo>
                  <a:pt x="440486" y="93154"/>
                </a:lnTo>
                <a:lnTo>
                  <a:pt x="430263" y="105613"/>
                </a:lnTo>
                <a:lnTo>
                  <a:pt x="427786" y="105854"/>
                </a:lnTo>
                <a:close/>
              </a:path>
              <a:path w="601979" h="347345">
                <a:moveTo>
                  <a:pt x="25400" y="105854"/>
                </a:moveTo>
                <a:lnTo>
                  <a:pt x="12700" y="105854"/>
                </a:lnTo>
                <a:lnTo>
                  <a:pt x="25400" y="93154"/>
                </a:lnTo>
                <a:lnTo>
                  <a:pt x="25400" y="105854"/>
                </a:lnTo>
                <a:close/>
              </a:path>
              <a:path w="601979" h="347345">
                <a:moveTo>
                  <a:pt x="579780" y="182625"/>
                </a:moveTo>
                <a:lnTo>
                  <a:pt x="570801" y="173646"/>
                </a:lnTo>
                <a:lnTo>
                  <a:pt x="579780" y="164668"/>
                </a:lnTo>
                <a:lnTo>
                  <a:pt x="579780" y="182625"/>
                </a:lnTo>
                <a:close/>
              </a:path>
              <a:path w="601979" h="347345">
                <a:moveTo>
                  <a:pt x="597750" y="182625"/>
                </a:moveTo>
                <a:lnTo>
                  <a:pt x="579780" y="182625"/>
                </a:lnTo>
                <a:lnTo>
                  <a:pt x="579780" y="164668"/>
                </a:lnTo>
                <a:lnTo>
                  <a:pt x="597750" y="164668"/>
                </a:lnTo>
                <a:lnTo>
                  <a:pt x="599325" y="166585"/>
                </a:lnTo>
                <a:lnTo>
                  <a:pt x="600494" y="168783"/>
                </a:lnTo>
                <a:lnTo>
                  <a:pt x="601218" y="171170"/>
                </a:lnTo>
                <a:lnTo>
                  <a:pt x="601472" y="173647"/>
                </a:lnTo>
                <a:lnTo>
                  <a:pt x="601218" y="176123"/>
                </a:lnTo>
                <a:lnTo>
                  <a:pt x="600494" y="178498"/>
                </a:lnTo>
                <a:lnTo>
                  <a:pt x="599325" y="180695"/>
                </a:lnTo>
                <a:lnTo>
                  <a:pt x="597750" y="182625"/>
                </a:lnTo>
                <a:close/>
              </a:path>
              <a:path w="601979" h="347345">
                <a:moveTo>
                  <a:pt x="445757" y="334619"/>
                </a:moveTo>
                <a:lnTo>
                  <a:pt x="440486" y="334619"/>
                </a:lnTo>
                <a:lnTo>
                  <a:pt x="440486" y="303961"/>
                </a:lnTo>
                <a:lnTo>
                  <a:pt x="570801" y="173646"/>
                </a:lnTo>
                <a:lnTo>
                  <a:pt x="579780" y="182625"/>
                </a:lnTo>
                <a:lnTo>
                  <a:pt x="597750" y="182625"/>
                </a:lnTo>
                <a:lnTo>
                  <a:pt x="445757" y="334619"/>
                </a:lnTo>
                <a:close/>
              </a:path>
              <a:path w="601979" h="347345">
                <a:moveTo>
                  <a:pt x="25400" y="254139"/>
                </a:moveTo>
                <a:lnTo>
                  <a:pt x="12700" y="241439"/>
                </a:lnTo>
                <a:lnTo>
                  <a:pt x="25400" y="241439"/>
                </a:lnTo>
                <a:lnTo>
                  <a:pt x="25400" y="254139"/>
                </a:lnTo>
                <a:close/>
              </a:path>
              <a:path w="601979" h="347345">
                <a:moveTo>
                  <a:pt x="440486" y="266839"/>
                </a:moveTo>
                <a:lnTo>
                  <a:pt x="427786" y="266839"/>
                </a:lnTo>
                <a:lnTo>
                  <a:pt x="415086" y="254139"/>
                </a:lnTo>
                <a:lnTo>
                  <a:pt x="25400" y="254139"/>
                </a:lnTo>
                <a:lnTo>
                  <a:pt x="25400" y="241439"/>
                </a:lnTo>
                <a:lnTo>
                  <a:pt x="427786" y="241439"/>
                </a:lnTo>
                <a:lnTo>
                  <a:pt x="440486" y="254139"/>
                </a:lnTo>
                <a:lnTo>
                  <a:pt x="440486" y="266839"/>
                </a:lnTo>
                <a:close/>
              </a:path>
              <a:path w="601979" h="347345">
                <a:moveTo>
                  <a:pt x="426885" y="347294"/>
                </a:moveTo>
                <a:lnTo>
                  <a:pt x="415086" y="334619"/>
                </a:lnTo>
                <a:lnTo>
                  <a:pt x="415086" y="254139"/>
                </a:lnTo>
                <a:lnTo>
                  <a:pt x="427786" y="266839"/>
                </a:lnTo>
                <a:lnTo>
                  <a:pt x="440486" y="266839"/>
                </a:lnTo>
                <a:lnTo>
                  <a:pt x="440486" y="303961"/>
                </a:lnTo>
                <a:lnTo>
                  <a:pt x="418807" y="325640"/>
                </a:lnTo>
                <a:lnTo>
                  <a:pt x="440486" y="334619"/>
                </a:lnTo>
                <a:lnTo>
                  <a:pt x="445757" y="334619"/>
                </a:lnTo>
                <a:lnTo>
                  <a:pt x="436765" y="343611"/>
                </a:lnTo>
                <a:lnTo>
                  <a:pt x="434657" y="345313"/>
                </a:lnTo>
                <a:lnTo>
                  <a:pt x="432219" y="346519"/>
                </a:lnTo>
                <a:lnTo>
                  <a:pt x="429590" y="347192"/>
                </a:lnTo>
                <a:lnTo>
                  <a:pt x="426885" y="347294"/>
                </a:lnTo>
                <a:close/>
              </a:path>
              <a:path w="601979" h="347345">
                <a:moveTo>
                  <a:pt x="440486" y="334619"/>
                </a:moveTo>
                <a:lnTo>
                  <a:pt x="418807" y="325640"/>
                </a:lnTo>
                <a:lnTo>
                  <a:pt x="440486" y="303961"/>
                </a:lnTo>
                <a:lnTo>
                  <a:pt x="440486" y="334619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线性支持向量机与软间隔最大</a:t>
            </a:r>
            <a:r>
              <a:rPr sz="4450" dirty="0">
                <a:latin typeface="微软雅黑"/>
                <a:cs typeface="微软雅黑"/>
              </a:rPr>
              <a:t>化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原始问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2242" y="154627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的对偶问题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3921813"/>
            <a:ext cx="2283460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定理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30" dirty="0">
                <a:latin typeface="宋体"/>
                <a:cs typeface="宋体"/>
              </a:rPr>
              <a:t>设</a:t>
            </a:r>
            <a:endParaRPr sz="2600">
              <a:latin typeface="宋体"/>
              <a:cs typeface="宋体"/>
            </a:endParaRPr>
          </a:p>
          <a:p>
            <a:pPr marL="287020">
              <a:lnSpc>
                <a:spcPct val="100000"/>
              </a:lnSpc>
              <a:spcBef>
                <a:spcPts val="50"/>
              </a:spcBef>
            </a:pP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的一个分</a:t>
            </a:r>
            <a:r>
              <a:rPr sz="2550" spc="25" dirty="0">
                <a:latin typeface="宋体"/>
                <a:cs typeface="宋体"/>
              </a:rPr>
              <a:t>量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4897" y="439615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是对偶问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8192" y="4396158"/>
            <a:ext cx="2665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的一个解，若存</a:t>
            </a:r>
            <a:r>
              <a:rPr sz="2600" spc="-30" dirty="0">
                <a:latin typeface="宋体"/>
                <a:cs typeface="宋体"/>
              </a:rPr>
              <a:t>在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7152" y="4792398"/>
            <a:ext cx="346329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，则原始问题的解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5" dirty="0">
                <a:latin typeface="Constantia"/>
                <a:cs typeface="Constantia"/>
              </a:rPr>
              <a:t>*,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10" dirty="0">
                <a:latin typeface="Constantia"/>
                <a:cs typeface="Constantia"/>
              </a:rPr>
              <a:t>*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944" y="1444752"/>
            <a:ext cx="360045" cy="52133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3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11095" y="1965960"/>
            <a:ext cx="4629911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0567" y="2804160"/>
            <a:ext cx="2246376" cy="74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7703" y="3715511"/>
            <a:ext cx="3566159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55280" y="2913888"/>
            <a:ext cx="360045" cy="5245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4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3480" y="4450079"/>
            <a:ext cx="2316480" cy="338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61432" y="4279391"/>
            <a:ext cx="360045" cy="52133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4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43783" y="4788408"/>
            <a:ext cx="2231136" cy="423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0192" y="5157215"/>
            <a:ext cx="2974848" cy="1645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线性支持向量机学习算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290820" cy="180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输入：线性不可分训练数据</a:t>
            </a:r>
            <a:r>
              <a:rPr sz="2600" spc="-30" dirty="0">
                <a:latin typeface="宋体"/>
                <a:cs typeface="宋体"/>
              </a:rPr>
              <a:t>集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750">
              <a:latin typeface="Times New Roman"/>
              <a:cs typeface="Times New Roman"/>
            </a:endParaRPr>
          </a:p>
          <a:p>
            <a:pPr marL="975360">
              <a:lnSpc>
                <a:spcPts val="1000"/>
              </a:lnSpc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输出：分离超平面和分类决策函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、构造并求解约束最优化问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57" y="582109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求得最优解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4920" y="1557527"/>
            <a:ext cx="3816096" cy="329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3008" y="2023872"/>
            <a:ext cx="4117847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5600" y="5949696"/>
            <a:ext cx="2834640" cy="432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1095" y="3429000"/>
            <a:ext cx="5330952" cy="911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567" y="4386071"/>
            <a:ext cx="2246376" cy="743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7703" y="5300471"/>
            <a:ext cx="3566159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线性支持向量机学习算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2</a:t>
            </a:r>
            <a:r>
              <a:rPr spc="35" dirty="0"/>
              <a:t>、计</a:t>
            </a:r>
            <a:r>
              <a:rPr spc="25" dirty="0"/>
              <a:t>算</a:t>
            </a:r>
            <a:endParaRPr sz="245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/>
              <a:t>并选择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/>
              <a:t>，适合条</a:t>
            </a:r>
            <a:r>
              <a:rPr sz="2600" spc="-30" dirty="0"/>
              <a:t>件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0" dirty="0">
                <a:latin typeface="Constantia"/>
                <a:cs typeface="Constantia"/>
              </a:rPr>
              <a:t>3</a:t>
            </a:r>
            <a:r>
              <a:rPr spc="35" dirty="0"/>
              <a:t>、求得分离超平</a:t>
            </a:r>
            <a:r>
              <a:rPr spc="25" dirty="0"/>
              <a:t>面</a:t>
            </a:r>
            <a:endParaRPr sz="245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4168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pc="35" dirty="0"/>
              <a:t>分类决策函</a:t>
            </a:r>
            <a:r>
              <a:rPr spc="25" dirty="0"/>
              <a:t>数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4382" y="249623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，计</a:t>
            </a:r>
            <a:r>
              <a:rPr sz="2600" spc="-30" dirty="0">
                <a:latin typeface="宋体"/>
                <a:cs typeface="宋体"/>
              </a:rPr>
              <a:t>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0864" y="1557527"/>
            <a:ext cx="2161032" cy="950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7866" y="3144590"/>
            <a:ext cx="3121152" cy="774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2942" y="4599360"/>
            <a:ext cx="1889759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1380" y="5350654"/>
            <a:ext cx="2892552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7200" y="2517648"/>
            <a:ext cx="1362455" cy="408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51088"/>
            <a:ext cx="6019983" cy="66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6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支持向</a:t>
            </a:r>
            <a:r>
              <a:rPr dirty="0">
                <a:latin typeface="微软雅黑"/>
                <a:cs typeface="微软雅黑"/>
              </a:rPr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3572255"/>
            <a:ext cx="2807208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1567" y="2127504"/>
            <a:ext cx="5596128" cy="416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3998976"/>
            <a:ext cx="2819400" cy="411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95" y="4477511"/>
            <a:ext cx="2456688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088" y="4940808"/>
            <a:ext cx="2511552" cy="448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3384" y="3763111"/>
            <a:ext cx="4465320" cy="483234"/>
          </a:xfrm>
          <a:custGeom>
            <a:avLst/>
            <a:gdLst/>
            <a:ahLst/>
            <a:cxnLst/>
            <a:rect l="l" t="t" r="r" b="b"/>
            <a:pathLst>
              <a:path w="4465320" h="483235">
                <a:moveTo>
                  <a:pt x="4437551" y="444672"/>
                </a:moveTo>
                <a:lnTo>
                  <a:pt x="0" y="9474"/>
                </a:lnTo>
                <a:lnTo>
                  <a:pt x="927" y="0"/>
                </a:lnTo>
                <a:lnTo>
                  <a:pt x="4438485" y="435199"/>
                </a:lnTo>
                <a:lnTo>
                  <a:pt x="4446139" y="440731"/>
                </a:lnTo>
                <a:lnTo>
                  <a:pt x="4437551" y="444672"/>
                </a:lnTo>
                <a:close/>
              </a:path>
              <a:path w="4465320" h="483235">
                <a:moveTo>
                  <a:pt x="4456660" y="446392"/>
                </a:moveTo>
                <a:lnTo>
                  <a:pt x="4455083" y="446392"/>
                </a:lnTo>
                <a:lnTo>
                  <a:pt x="4456010" y="436918"/>
                </a:lnTo>
                <a:lnTo>
                  <a:pt x="4438485" y="435199"/>
                </a:lnTo>
                <a:lnTo>
                  <a:pt x="4381258" y="393839"/>
                </a:lnTo>
                <a:lnTo>
                  <a:pt x="4380115" y="392658"/>
                </a:lnTo>
                <a:lnTo>
                  <a:pt x="4379442" y="391147"/>
                </a:lnTo>
                <a:lnTo>
                  <a:pt x="4379315" y="389496"/>
                </a:lnTo>
                <a:lnTo>
                  <a:pt x="4379772" y="387908"/>
                </a:lnTo>
                <a:lnTo>
                  <a:pt x="4380737" y="386562"/>
                </a:lnTo>
                <a:lnTo>
                  <a:pt x="4382109" y="385635"/>
                </a:lnTo>
                <a:lnTo>
                  <a:pt x="4383709" y="385229"/>
                </a:lnTo>
                <a:lnTo>
                  <a:pt x="4385360" y="385394"/>
                </a:lnTo>
                <a:lnTo>
                  <a:pt x="4386846" y="386118"/>
                </a:lnTo>
                <a:lnTo>
                  <a:pt x="4464964" y="442582"/>
                </a:lnTo>
                <a:lnTo>
                  <a:pt x="4456660" y="446392"/>
                </a:lnTo>
                <a:close/>
              </a:path>
              <a:path w="4465320" h="483235">
                <a:moveTo>
                  <a:pt x="4446139" y="440731"/>
                </a:moveTo>
                <a:lnTo>
                  <a:pt x="4438485" y="435199"/>
                </a:lnTo>
                <a:lnTo>
                  <a:pt x="4456010" y="436918"/>
                </a:lnTo>
                <a:lnTo>
                  <a:pt x="4455971" y="437324"/>
                </a:lnTo>
                <a:lnTo>
                  <a:pt x="4453559" y="437324"/>
                </a:lnTo>
                <a:lnTo>
                  <a:pt x="4446139" y="440731"/>
                </a:lnTo>
                <a:close/>
              </a:path>
              <a:path w="4465320" h="483235">
                <a:moveTo>
                  <a:pt x="4452759" y="445515"/>
                </a:moveTo>
                <a:lnTo>
                  <a:pt x="4446139" y="440731"/>
                </a:lnTo>
                <a:lnTo>
                  <a:pt x="4453559" y="437324"/>
                </a:lnTo>
                <a:lnTo>
                  <a:pt x="4452759" y="445515"/>
                </a:lnTo>
                <a:close/>
              </a:path>
              <a:path w="4465320" h="483235">
                <a:moveTo>
                  <a:pt x="4455169" y="445515"/>
                </a:moveTo>
                <a:lnTo>
                  <a:pt x="4452759" y="445515"/>
                </a:lnTo>
                <a:lnTo>
                  <a:pt x="4453559" y="437324"/>
                </a:lnTo>
                <a:lnTo>
                  <a:pt x="4455971" y="437324"/>
                </a:lnTo>
                <a:lnTo>
                  <a:pt x="4455169" y="445515"/>
                </a:lnTo>
                <a:close/>
              </a:path>
              <a:path w="4465320" h="483235">
                <a:moveTo>
                  <a:pt x="4455083" y="446392"/>
                </a:moveTo>
                <a:lnTo>
                  <a:pt x="4437551" y="444672"/>
                </a:lnTo>
                <a:lnTo>
                  <a:pt x="4446139" y="440731"/>
                </a:lnTo>
                <a:lnTo>
                  <a:pt x="4452759" y="445515"/>
                </a:lnTo>
                <a:lnTo>
                  <a:pt x="4455169" y="445515"/>
                </a:lnTo>
                <a:lnTo>
                  <a:pt x="4455083" y="446392"/>
                </a:lnTo>
                <a:close/>
              </a:path>
              <a:path w="4465320" h="483235">
                <a:moveTo>
                  <a:pt x="4375759" y="483196"/>
                </a:moveTo>
                <a:lnTo>
                  <a:pt x="4370641" y="478015"/>
                </a:lnTo>
                <a:lnTo>
                  <a:pt x="4371073" y="476415"/>
                </a:lnTo>
                <a:lnTo>
                  <a:pt x="4372025" y="475068"/>
                </a:lnTo>
                <a:lnTo>
                  <a:pt x="4373384" y="474129"/>
                </a:lnTo>
                <a:lnTo>
                  <a:pt x="4437551" y="444672"/>
                </a:lnTo>
                <a:lnTo>
                  <a:pt x="4455083" y="446392"/>
                </a:lnTo>
                <a:lnTo>
                  <a:pt x="4456660" y="446392"/>
                </a:lnTo>
                <a:lnTo>
                  <a:pt x="4377359" y="482777"/>
                </a:lnTo>
                <a:lnTo>
                  <a:pt x="4375759" y="483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2960" y="4200969"/>
            <a:ext cx="4599940" cy="634365"/>
          </a:xfrm>
          <a:custGeom>
            <a:avLst/>
            <a:gdLst/>
            <a:ahLst/>
            <a:cxnLst/>
            <a:rect l="l" t="t" r="r" b="b"/>
            <a:pathLst>
              <a:path w="4599940" h="634364">
                <a:moveTo>
                  <a:pt x="4571949" y="597448"/>
                </a:moveTo>
                <a:lnTo>
                  <a:pt x="0" y="9448"/>
                </a:lnTo>
                <a:lnTo>
                  <a:pt x="1219" y="0"/>
                </a:lnTo>
                <a:lnTo>
                  <a:pt x="4573168" y="588012"/>
                </a:lnTo>
                <a:lnTo>
                  <a:pt x="4580648" y="593768"/>
                </a:lnTo>
                <a:lnTo>
                  <a:pt x="4571949" y="597448"/>
                </a:lnTo>
                <a:close/>
              </a:path>
              <a:path w="4599940" h="634364">
                <a:moveTo>
                  <a:pt x="4591106" y="599693"/>
                </a:moveTo>
                <a:lnTo>
                  <a:pt x="4589411" y="599693"/>
                </a:lnTo>
                <a:lnTo>
                  <a:pt x="4590630" y="590257"/>
                </a:lnTo>
                <a:lnTo>
                  <a:pt x="4573168" y="588012"/>
                </a:lnTo>
                <a:lnTo>
                  <a:pt x="4517212" y="544944"/>
                </a:lnTo>
                <a:lnTo>
                  <a:pt x="4516094" y="543725"/>
                </a:lnTo>
                <a:lnTo>
                  <a:pt x="4515472" y="542188"/>
                </a:lnTo>
                <a:lnTo>
                  <a:pt x="4515396" y="540537"/>
                </a:lnTo>
                <a:lnTo>
                  <a:pt x="4515891" y="538962"/>
                </a:lnTo>
                <a:lnTo>
                  <a:pt x="4516907" y="537654"/>
                </a:lnTo>
                <a:lnTo>
                  <a:pt x="4518304" y="536765"/>
                </a:lnTo>
                <a:lnTo>
                  <a:pt x="4519917" y="536409"/>
                </a:lnTo>
                <a:lnTo>
                  <a:pt x="4521555" y="536625"/>
                </a:lnTo>
                <a:lnTo>
                  <a:pt x="4523028" y="537400"/>
                </a:lnTo>
                <a:lnTo>
                  <a:pt x="4599393" y="596188"/>
                </a:lnTo>
                <a:lnTo>
                  <a:pt x="4591106" y="599693"/>
                </a:lnTo>
                <a:close/>
              </a:path>
              <a:path w="4599940" h="634364">
                <a:moveTo>
                  <a:pt x="4580648" y="593768"/>
                </a:moveTo>
                <a:lnTo>
                  <a:pt x="4573168" y="588012"/>
                </a:lnTo>
                <a:lnTo>
                  <a:pt x="4590630" y="590257"/>
                </a:lnTo>
                <a:lnTo>
                  <a:pt x="4590588" y="590588"/>
                </a:lnTo>
                <a:lnTo>
                  <a:pt x="4588167" y="590588"/>
                </a:lnTo>
                <a:lnTo>
                  <a:pt x="4580648" y="593768"/>
                </a:lnTo>
                <a:close/>
              </a:path>
              <a:path w="4599940" h="634364">
                <a:moveTo>
                  <a:pt x="4587125" y="598754"/>
                </a:moveTo>
                <a:lnTo>
                  <a:pt x="4580648" y="593768"/>
                </a:lnTo>
                <a:lnTo>
                  <a:pt x="4588167" y="590588"/>
                </a:lnTo>
                <a:lnTo>
                  <a:pt x="4587125" y="598754"/>
                </a:lnTo>
                <a:close/>
              </a:path>
              <a:path w="4599940" h="634364">
                <a:moveTo>
                  <a:pt x="4589533" y="598754"/>
                </a:moveTo>
                <a:lnTo>
                  <a:pt x="4587125" y="598754"/>
                </a:lnTo>
                <a:lnTo>
                  <a:pt x="4588167" y="590588"/>
                </a:lnTo>
                <a:lnTo>
                  <a:pt x="4590588" y="590588"/>
                </a:lnTo>
                <a:lnTo>
                  <a:pt x="4589533" y="598754"/>
                </a:lnTo>
                <a:close/>
              </a:path>
              <a:path w="4599940" h="634364">
                <a:moveTo>
                  <a:pt x="4589411" y="599693"/>
                </a:moveTo>
                <a:lnTo>
                  <a:pt x="4571949" y="597448"/>
                </a:lnTo>
                <a:lnTo>
                  <a:pt x="4580648" y="593768"/>
                </a:lnTo>
                <a:lnTo>
                  <a:pt x="4587125" y="598754"/>
                </a:lnTo>
                <a:lnTo>
                  <a:pt x="4589533" y="598754"/>
                </a:lnTo>
                <a:lnTo>
                  <a:pt x="4589411" y="599693"/>
                </a:lnTo>
                <a:close/>
              </a:path>
              <a:path w="4599940" h="634364">
                <a:moveTo>
                  <a:pt x="4509020" y="634098"/>
                </a:moveTo>
                <a:lnTo>
                  <a:pt x="4504055" y="628751"/>
                </a:lnTo>
                <a:lnTo>
                  <a:pt x="4504537" y="627176"/>
                </a:lnTo>
                <a:lnTo>
                  <a:pt x="4505528" y="625855"/>
                </a:lnTo>
                <a:lnTo>
                  <a:pt x="4506925" y="624954"/>
                </a:lnTo>
                <a:lnTo>
                  <a:pt x="4571949" y="597448"/>
                </a:lnTo>
                <a:lnTo>
                  <a:pt x="4589411" y="599693"/>
                </a:lnTo>
                <a:lnTo>
                  <a:pt x="4591106" y="599693"/>
                </a:lnTo>
                <a:lnTo>
                  <a:pt x="4510633" y="633729"/>
                </a:lnTo>
                <a:lnTo>
                  <a:pt x="4509020" y="6340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4424" y="4690033"/>
            <a:ext cx="4978400" cy="650240"/>
          </a:xfrm>
          <a:custGeom>
            <a:avLst/>
            <a:gdLst/>
            <a:ahLst/>
            <a:cxnLst/>
            <a:rect l="l" t="t" r="r" b="b"/>
            <a:pathLst>
              <a:path w="4978400" h="650239">
                <a:moveTo>
                  <a:pt x="4950499" y="612627"/>
                </a:moveTo>
                <a:lnTo>
                  <a:pt x="0" y="9461"/>
                </a:lnTo>
                <a:lnTo>
                  <a:pt x="1155" y="0"/>
                </a:lnTo>
                <a:lnTo>
                  <a:pt x="4951641" y="603176"/>
                </a:lnTo>
                <a:lnTo>
                  <a:pt x="4959170" y="608891"/>
                </a:lnTo>
                <a:lnTo>
                  <a:pt x="4950499" y="612627"/>
                </a:lnTo>
                <a:close/>
              </a:path>
              <a:path w="4978400" h="650239">
                <a:moveTo>
                  <a:pt x="4969618" y="614756"/>
                </a:moveTo>
                <a:lnTo>
                  <a:pt x="4967973" y="614756"/>
                </a:lnTo>
                <a:lnTo>
                  <a:pt x="4969129" y="605307"/>
                </a:lnTo>
                <a:lnTo>
                  <a:pt x="4951641" y="603176"/>
                </a:lnTo>
                <a:lnTo>
                  <a:pt x="4895405" y="560489"/>
                </a:lnTo>
                <a:lnTo>
                  <a:pt x="4894287" y="559269"/>
                </a:lnTo>
                <a:lnTo>
                  <a:pt x="4893640" y="557745"/>
                </a:lnTo>
                <a:lnTo>
                  <a:pt x="4893564" y="556094"/>
                </a:lnTo>
                <a:lnTo>
                  <a:pt x="4894059" y="554520"/>
                </a:lnTo>
                <a:lnTo>
                  <a:pt x="4895049" y="553199"/>
                </a:lnTo>
                <a:lnTo>
                  <a:pt x="4896446" y="552297"/>
                </a:lnTo>
                <a:lnTo>
                  <a:pt x="4898059" y="551929"/>
                </a:lnTo>
                <a:lnTo>
                  <a:pt x="4899698" y="552145"/>
                </a:lnTo>
                <a:lnTo>
                  <a:pt x="4901171" y="552894"/>
                </a:lnTo>
                <a:lnTo>
                  <a:pt x="4977930" y="611174"/>
                </a:lnTo>
                <a:lnTo>
                  <a:pt x="4969618" y="614756"/>
                </a:lnTo>
                <a:close/>
              </a:path>
              <a:path w="4978400" h="650239">
                <a:moveTo>
                  <a:pt x="4959170" y="608891"/>
                </a:moveTo>
                <a:lnTo>
                  <a:pt x="4951641" y="603176"/>
                </a:lnTo>
                <a:lnTo>
                  <a:pt x="4969129" y="605307"/>
                </a:lnTo>
                <a:lnTo>
                  <a:pt x="4969085" y="605663"/>
                </a:lnTo>
                <a:lnTo>
                  <a:pt x="4966665" y="605663"/>
                </a:lnTo>
                <a:lnTo>
                  <a:pt x="4959170" y="608891"/>
                </a:lnTo>
                <a:close/>
              </a:path>
              <a:path w="4978400" h="650239">
                <a:moveTo>
                  <a:pt x="4965674" y="613829"/>
                </a:moveTo>
                <a:lnTo>
                  <a:pt x="4959170" y="608891"/>
                </a:lnTo>
                <a:lnTo>
                  <a:pt x="4966665" y="605663"/>
                </a:lnTo>
                <a:lnTo>
                  <a:pt x="4965674" y="613829"/>
                </a:lnTo>
                <a:close/>
              </a:path>
              <a:path w="4978400" h="650239">
                <a:moveTo>
                  <a:pt x="4968086" y="613829"/>
                </a:moveTo>
                <a:lnTo>
                  <a:pt x="4965674" y="613829"/>
                </a:lnTo>
                <a:lnTo>
                  <a:pt x="4966665" y="605663"/>
                </a:lnTo>
                <a:lnTo>
                  <a:pt x="4969085" y="605663"/>
                </a:lnTo>
                <a:lnTo>
                  <a:pt x="4968086" y="613829"/>
                </a:lnTo>
                <a:close/>
              </a:path>
              <a:path w="4978400" h="650239">
                <a:moveTo>
                  <a:pt x="4967973" y="614756"/>
                </a:moveTo>
                <a:lnTo>
                  <a:pt x="4950499" y="612627"/>
                </a:lnTo>
                <a:lnTo>
                  <a:pt x="4959170" y="608891"/>
                </a:lnTo>
                <a:lnTo>
                  <a:pt x="4965674" y="613829"/>
                </a:lnTo>
                <a:lnTo>
                  <a:pt x="4968086" y="613829"/>
                </a:lnTo>
                <a:lnTo>
                  <a:pt x="4967973" y="614756"/>
                </a:lnTo>
                <a:close/>
              </a:path>
              <a:path w="4978400" h="650239">
                <a:moveTo>
                  <a:pt x="4887810" y="649693"/>
                </a:moveTo>
                <a:lnTo>
                  <a:pt x="4882807" y="644385"/>
                </a:lnTo>
                <a:lnTo>
                  <a:pt x="4883277" y="642797"/>
                </a:lnTo>
                <a:lnTo>
                  <a:pt x="4884267" y="641476"/>
                </a:lnTo>
                <a:lnTo>
                  <a:pt x="4885651" y="640562"/>
                </a:lnTo>
                <a:lnTo>
                  <a:pt x="4950499" y="612627"/>
                </a:lnTo>
                <a:lnTo>
                  <a:pt x="4967973" y="614756"/>
                </a:lnTo>
                <a:lnTo>
                  <a:pt x="4969618" y="614756"/>
                </a:lnTo>
                <a:lnTo>
                  <a:pt x="4889423" y="649312"/>
                </a:lnTo>
                <a:lnTo>
                  <a:pt x="4887810" y="6496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4446" y="5161089"/>
            <a:ext cx="3098165" cy="955040"/>
          </a:xfrm>
          <a:custGeom>
            <a:avLst/>
            <a:gdLst/>
            <a:ahLst/>
            <a:cxnLst/>
            <a:rect l="l" t="t" r="r" b="b"/>
            <a:pathLst>
              <a:path w="3098165" h="955039">
                <a:moveTo>
                  <a:pt x="3070410" y="929001"/>
                </a:moveTo>
                <a:lnTo>
                  <a:pt x="0" y="9131"/>
                </a:lnTo>
                <a:lnTo>
                  <a:pt x="2730" y="0"/>
                </a:lnTo>
                <a:lnTo>
                  <a:pt x="3073145" y="919871"/>
                </a:lnTo>
                <a:lnTo>
                  <a:pt x="3079604" y="926780"/>
                </a:lnTo>
                <a:lnTo>
                  <a:pt x="3070410" y="929001"/>
                </a:lnTo>
                <a:close/>
              </a:path>
              <a:path w="3098165" h="955039">
                <a:moveTo>
                  <a:pt x="3090031" y="934059"/>
                </a:moveTo>
                <a:lnTo>
                  <a:pt x="3087293" y="934059"/>
                </a:lnTo>
                <a:lnTo>
                  <a:pt x="3090024" y="924928"/>
                </a:lnTo>
                <a:lnTo>
                  <a:pt x="3073145" y="919871"/>
                </a:lnTo>
                <a:lnTo>
                  <a:pt x="3024936" y="868299"/>
                </a:lnTo>
                <a:lnTo>
                  <a:pt x="3024035" y="866914"/>
                </a:lnTo>
                <a:lnTo>
                  <a:pt x="3023666" y="865301"/>
                </a:lnTo>
                <a:lnTo>
                  <a:pt x="3023870" y="863663"/>
                </a:lnTo>
                <a:lnTo>
                  <a:pt x="3024619" y="862177"/>
                </a:lnTo>
                <a:lnTo>
                  <a:pt x="3025825" y="861060"/>
                </a:lnTo>
                <a:lnTo>
                  <a:pt x="3027349" y="860412"/>
                </a:lnTo>
                <a:lnTo>
                  <a:pt x="3029000" y="860323"/>
                </a:lnTo>
                <a:lnTo>
                  <a:pt x="3030575" y="860793"/>
                </a:lnTo>
                <a:lnTo>
                  <a:pt x="3031896" y="861796"/>
                </a:lnTo>
                <a:lnTo>
                  <a:pt x="3097707" y="932205"/>
                </a:lnTo>
                <a:lnTo>
                  <a:pt x="3090031" y="934059"/>
                </a:lnTo>
                <a:close/>
              </a:path>
              <a:path w="3098165" h="955039">
                <a:moveTo>
                  <a:pt x="3079604" y="926780"/>
                </a:moveTo>
                <a:lnTo>
                  <a:pt x="3073145" y="919871"/>
                </a:lnTo>
                <a:lnTo>
                  <a:pt x="3089812" y="924864"/>
                </a:lnTo>
                <a:lnTo>
                  <a:pt x="3087535" y="924864"/>
                </a:lnTo>
                <a:lnTo>
                  <a:pt x="3079604" y="926780"/>
                </a:lnTo>
                <a:close/>
              </a:path>
              <a:path w="3098165" h="955039">
                <a:moveTo>
                  <a:pt x="3085185" y="932751"/>
                </a:moveTo>
                <a:lnTo>
                  <a:pt x="3079604" y="926780"/>
                </a:lnTo>
                <a:lnTo>
                  <a:pt x="3087535" y="924864"/>
                </a:lnTo>
                <a:lnTo>
                  <a:pt x="3085185" y="932751"/>
                </a:lnTo>
                <a:close/>
              </a:path>
              <a:path w="3098165" h="955039">
                <a:moveTo>
                  <a:pt x="3087684" y="932751"/>
                </a:moveTo>
                <a:lnTo>
                  <a:pt x="3085185" y="932751"/>
                </a:lnTo>
                <a:lnTo>
                  <a:pt x="3087535" y="924864"/>
                </a:lnTo>
                <a:lnTo>
                  <a:pt x="3089812" y="924864"/>
                </a:lnTo>
                <a:lnTo>
                  <a:pt x="3090024" y="924928"/>
                </a:lnTo>
                <a:lnTo>
                  <a:pt x="3087684" y="932751"/>
                </a:lnTo>
                <a:close/>
              </a:path>
              <a:path w="3098165" h="955039">
                <a:moveTo>
                  <a:pt x="3087293" y="934059"/>
                </a:moveTo>
                <a:lnTo>
                  <a:pt x="3070410" y="929001"/>
                </a:lnTo>
                <a:lnTo>
                  <a:pt x="3079604" y="926780"/>
                </a:lnTo>
                <a:lnTo>
                  <a:pt x="3085185" y="932751"/>
                </a:lnTo>
                <a:lnTo>
                  <a:pt x="3087684" y="932751"/>
                </a:lnTo>
                <a:lnTo>
                  <a:pt x="3087293" y="934059"/>
                </a:lnTo>
                <a:close/>
              </a:path>
              <a:path w="3098165" h="955039">
                <a:moveTo>
                  <a:pt x="3002368" y="954938"/>
                </a:moveTo>
                <a:lnTo>
                  <a:pt x="3000794" y="954468"/>
                </a:lnTo>
                <a:lnTo>
                  <a:pt x="2999460" y="953490"/>
                </a:lnTo>
                <a:lnTo>
                  <a:pt x="2998546" y="952106"/>
                </a:lnTo>
                <a:lnTo>
                  <a:pt x="2998152" y="950506"/>
                </a:lnTo>
                <a:lnTo>
                  <a:pt x="2998343" y="948855"/>
                </a:lnTo>
                <a:lnTo>
                  <a:pt x="2999079" y="947381"/>
                </a:lnTo>
                <a:lnTo>
                  <a:pt x="3000273" y="946238"/>
                </a:lnTo>
                <a:lnTo>
                  <a:pt x="3001784" y="945578"/>
                </a:lnTo>
                <a:lnTo>
                  <a:pt x="3070410" y="929001"/>
                </a:lnTo>
                <a:lnTo>
                  <a:pt x="3087293" y="934059"/>
                </a:lnTo>
                <a:lnTo>
                  <a:pt x="3090031" y="934059"/>
                </a:lnTo>
                <a:lnTo>
                  <a:pt x="3004019" y="954836"/>
                </a:lnTo>
                <a:lnTo>
                  <a:pt x="3002368" y="9549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5145" y="4658169"/>
            <a:ext cx="3282950" cy="512445"/>
          </a:xfrm>
          <a:custGeom>
            <a:avLst/>
            <a:gdLst/>
            <a:ahLst/>
            <a:cxnLst/>
            <a:rect l="l" t="t" r="r" b="b"/>
            <a:pathLst>
              <a:path w="3282950" h="512445">
                <a:moveTo>
                  <a:pt x="3255383" y="35725"/>
                </a:moveTo>
                <a:lnTo>
                  <a:pt x="3189973" y="9169"/>
                </a:lnTo>
                <a:lnTo>
                  <a:pt x="3188563" y="8293"/>
                </a:lnTo>
                <a:lnTo>
                  <a:pt x="3187547" y="6984"/>
                </a:lnTo>
                <a:lnTo>
                  <a:pt x="3187039" y="5410"/>
                </a:lnTo>
                <a:lnTo>
                  <a:pt x="3187103" y="3759"/>
                </a:lnTo>
                <a:lnTo>
                  <a:pt x="3187725" y="2235"/>
                </a:lnTo>
                <a:lnTo>
                  <a:pt x="3188830" y="1003"/>
                </a:lnTo>
                <a:lnTo>
                  <a:pt x="3190290" y="228"/>
                </a:lnTo>
                <a:lnTo>
                  <a:pt x="3191929" y="0"/>
                </a:lnTo>
                <a:lnTo>
                  <a:pt x="3193554" y="342"/>
                </a:lnTo>
                <a:lnTo>
                  <a:pt x="3274540" y="33223"/>
                </a:lnTo>
                <a:lnTo>
                  <a:pt x="3272828" y="33223"/>
                </a:lnTo>
                <a:lnTo>
                  <a:pt x="3255383" y="35725"/>
                </a:lnTo>
                <a:close/>
              </a:path>
              <a:path w="3282950" h="512445">
                <a:moveTo>
                  <a:pt x="3264148" y="39284"/>
                </a:moveTo>
                <a:lnTo>
                  <a:pt x="3255383" y="35725"/>
                </a:lnTo>
                <a:lnTo>
                  <a:pt x="3272828" y="33223"/>
                </a:lnTo>
                <a:lnTo>
                  <a:pt x="3272969" y="34213"/>
                </a:lnTo>
                <a:lnTo>
                  <a:pt x="3270542" y="34213"/>
                </a:lnTo>
                <a:lnTo>
                  <a:pt x="3264148" y="39284"/>
                </a:lnTo>
                <a:close/>
              </a:path>
              <a:path w="3282950" h="512445">
                <a:moveTo>
                  <a:pt x="3204260" y="97523"/>
                </a:moveTo>
                <a:lnTo>
                  <a:pt x="3202635" y="97193"/>
                </a:lnTo>
                <a:lnTo>
                  <a:pt x="3201225" y="96316"/>
                </a:lnTo>
                <a:lnTo>
                  <a:pt x="3200196" y="95021"/>
                </a:lnTo>
                <a:lnTo>
                  <a:pt x="3199676" y="93459"/>
                </a:lnTo>
                <a:lnTo>
                  <a:pt x="3199726" y="91808"/>
                </a:lnTo>
                <a:lnTo>
                  <a:pt x="3200323" y="90271"/>
                </a:lnTo>
                <a:lnTo>
                  <a:pt x="3201428" y="89026"/>
                </a:lnTo>
                <a:lnTo>
                  <a:pt x="3256739" y="45160"/>
                </a:lnTo>
                <a:lnTo>
                  <a:pt x="3274174" y="42659"/>
                </a:lnTo>
                <a:lnTo>
                  <a:pt x="3272828" y="33223"/>
                </a:lnTo>
                <a:lnTo>
                  <a:pt x="3274540" y="33223"/>
                </a:lnTo>
                <a:lnTo>
                  <a:pt x="3282861" y="36601"/>
                </a:lnTo>
                <a:lnTo>
                  <a:pt x="3207346" y="96494"/>
                </a:lnTo>
                <a:lnTo>
                  <a:pt x="3205886" y="97281"/>
                </a:lnTo>
                <a:lnTo>
                  <a:pt x="3204260" y="97523"/>
                </a:lnTo>
                <a:close/>
              </a:path>
              <a:path w="3282950" h="512445">
                <a:moveTo>
                  <a:pt x="3271710" y="42354"/>
                </a:moveTo>
                <a:lnTo>
                  <a:pt x="3264148" y="39284"/>
                </a:lnTo>
                <a:lnTo>
                  <a:pt x="3270542" y="34213"/>
                </a:lnTo>
                <a:lnTo>
                  <a:pt x="3271710" y="42354"/>
                </a:lnTo>
                <a:close/>
              </a:path>
              <a:path w="3282950" h="512445">
                <a:moveTo>
                  <a:pt x="3274130" y="42354"/>
                </a:moveTo>
                <a:lnTo>
                  <a:pt x="3271710" y="42354"/>
                </a:lnTo>
                <a:lnTo>
                  <a:pt x="3270542" y="34213"/>
                </a:lnTo>
                <a:lnTo>
                  <a:pt x="3272969" y="34213"/>
                </a:lnTo>
                <a:lnTo>
                  <a:pt x="3274130" y="42354"/>
                </a:lnTo>
                <a:close/>
              </a:path>
              <a:path w="3282950" h="512445">
                <a:moveTo>
                  <a:pt x="1346" y="512203"/>
                </a:moveTo>
                <a:lnTo>
                  <a:pt x="0" y="502767"/>
                </a:lnTo>
                <a:lnTo>
                  <a:pt x="3255383" y="35725"/>
                </a:lnTo>
                <a:lnTo>
                  <a:pt x="3264148" y="39284"/>
                </a:lnTo>
                <a:lnTo>
                  <a:pt x="3256739" y="45160"/>
                </a:lnTo>
                <a:lnTo>
                  <a:pt x="1346" y="512203"/>
                </a:lnTo>
                <a:close/>
              </a:path>
              <a:path w="3282950" h="512445">
                <a:moveTo>
                  <a:pt x="3256739" y="45160"/>
                </a:moveTo>
                <a:lnTo>
                  <a:pt x="3264148" y="39284"/>
                </a:lnTo>
                <a:lnTo>
                  <a:pt x="3271710" y="42354"/>
                </a:lnTo>
                <a:lnTo>
                  <a:pt x="3274130" y="42354"/>
                </a:lnTo>
                <a:lnTo>
                  <a:pt x="3274174" y="42659"/>
                </a:lnTo>
                <a:lnTo>
                  <a:pt x="3256739" y="45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7780167" y="1690691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1-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ε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合页损失函数</a:t>
            </a:r>
            <a:r>
              <a:rPr sz="4450" spc="5" dirty="0"/>
              <a:t>hin</a:t>
            </a:r>
            <a:r>
              <a:rPr sz="4450" spc="-35" dirty="0"/>
              <a:t>g</a:t>
            </a:r>
            <a:r>
              <a:rPr sz="4450" dirty="0"/>
              <a:t>e</a:t>
            </a:r>
            <a:r>
              <a:rPr sz="4450" spc="15" dirty="0"/>
              <a:t> </a:t>
            </a:r>
            <a:r>
              <a:rPr sz="4450" spc="5" dirty="0"/>
              <a:t>lo</a:t>
            </a:r>
            <a:r>
              <a:rPr sz="4450" dirty="0"/>
              <a:t>ss</a:t>
            </a:r>
            <a:r>
              <a:rPr sz="4450" spc="10" dirty="0"/>
              <a:t> </a:t>
            </a:r>
            <a:r>
              <a:rPr sz="4450" spc="5" dirty="0"/>
              <a:t>fun</a:t>
            </a:r>
            <a:r>
              <a:rPr sz="4450" spc="10" dirty="0"/>
              <a:t>c</a:t>
            </a:r>
            <a:r>
              <a:rPr sz="4450" spc="5" dirty="0"/>
              <a:t>tio</a:t>
            </a:r>
            <a:r>
              <a:rPr sz="4450" dirty="0"/>
              <a:t>n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线性支持向量机学习还有另外一种解释，就是最小化</a:t>
            </a:r>
            <a:r>
              <a:rPr sz="2600" spc="-30" dirty="0">
                <a:latin typeface="宋体"/>
                <a:cs typeface="宋体"/>
              </a:rPr>
              <a:t>以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下目标函数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368093"/>
            <a:ext cx="297942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第一项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称为合页损失函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8944" y="2337816"/>
            <a:ext cx="4032504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5960" y="3374135"/>
            <a:ext cx="4538472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039" y="4364735"/>
            <a:ext cx="2340864" cy="816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合页损失函数</a:t>
            </a:r>
            <a:r>
              <a:rPr sz="4450" spc="5" dirty="0"/>
              <a:t>hin</a:t>
            </a:r>
            <a:r>
              <a:rPr sz="4450" spc="-35" dirty="0"/>
              <a:t>g</a:t>
            </a:r>
            <a:r>
              <a:rPr sz="4450" dirty="0"/>
              <a:t>e</a:t>
            </a:r>
            <a:r>
              <a:rPr sz="4450" spc="15" dirty="0"/>
              <a:t> </a:t>
            </a:r>
            <a:r>
              <a:rPr sz="4450" spc="5" dirty="0"/>
              <a:t>lo</a:t>
            </a:r>
            <a:r>
              <a:rPr sz="4450" dirty="0"/>
              <a:t>ss</a:t>
            </a:r>
            <a:r>
              <a:rPr sz="4450" spc="10" dirty="0"/>
              <a:t> </a:t>
            </a:r>
            <a:r>
              <a:rPr sz="4450" spc="5" dirty="0"/>
              <a:t>fun</a:t>
            </a:r>
            <a:r>
              <a:rPr sz="4450" spc="10" dirty="0"/>
              <a:t>c</a:t>
            </a:r>
            <a:r>
              <a:rPr sz="4450" spc="5" dirty="0"/>
              <a:t>tio</a:t>
            </a:r>
            <a:r>
              <a:rPr sz="4450" dirty="0"/>
              <a:t>n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504634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线性支持向量机原始最优化问题</a:t>
            </a:r>
            <a:r>
              <a:rPr sz="2550" spc="5" dirty="0">
                <a:latin typeface="Constantia"/>
                <a:cs typeface="Constantia"/>
              </a:rPr>
              <a:t>: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4871773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等价于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1055" y="2060448"/>
            <a:ext cx="5779008" cy="2447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6240" y="4654296"/>
            <a:ext cx="253365" cy="719455"/>
          </a:xfrm>
          <a:custGeom>
            <a:avLst/>
            <a:gdLst/>
            <a:ahLst/>
            <a:cxnLst/>
            <a:rect l="l" t="t" r="r" b="b"/>
            <a:pathLst>
              <a:path w="253364" h="719454">
                <a:moveTo>
                  <a:pt x="252984" y="124967"/>
                </a:moveTo>
                <a:lnTo>
                  <a:pt x="0" y="124967"/>
                </a:lnTo>
                <a:lnTo>
                  <a:pt x="124968" y="0"/>
                </a:lnTo>
                <a:lnTo>
                  <a:pt x="252984" y="124967"/>
                </a:lnTo>
                <a:close/>
              </a:path>
              <a:path w="253364" h="719454">
                <a:moveTo>
                  <a:pt x="188975" y="594359"/>
                </a:moveTo>
                <a:lnTo>
                  <a:pt x="60960" y="594359"/>
                </a:lnTo>
                <a:lnTo>
                  <a:pt x="60960" y="124967"/>
                </a:lnTo>
                <a:lnTo>
                  <a:pt x="188975" y="124967"/>
                </a:lnTo>
                <a:lnTo>
                  <a:pt x="188975" y="594359"/>
                </a:lnTo>
                <a:close/>
              </a:path>
              <a:path w="253364" h="719454">
                <a:moveTo>
                  <a:pt x="124968" y="719327"/>
                </a:moveTo>
                <a:lnTo>
                  <a:pt x="0" y="594359"/>
                </a:lnTo>
                <a:lnTo>
                  <a:pt x="252984" y="594359"/>
                </a:lnTo>
                <a:lnTo>
                  <a:pt x="124968" y="719327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3006" y="4640440"/>
            <a:ext cx="277495" cy="745490"/>
          </a:xfrm>
          <a:custGeom>
            <a:avLst/>
            <a:gdLst/>
            <a:ahLst/>
            <a:cxnLst/>
            <a:rect l="l" t="t" r="r" b="b"/>
            <a:pathLst>
              <a:path w="277495" h="745489">
                <a:moveTo>
                  <a:pt x="62979" y="151409"/>
                </a:moveTo>
                <a:lnTo>
                  <a:pt x="12674" y="151409"/>
                </a:lnTo>
                <a:lnTo>
                  <a:pt x="9969" y="151117"/>
                </a:lnTo>
                <a:lnTo>
                  <a:pt x="0" y="139611"/>
                </a:lnTo>
                <a:lnTo>
                  <a:pt x="101" y="136905"/>
                </a:lnTo>
                <a:lnTo>
                  <a:pt x="129705" y="3721"/>
                </a:lnTo>
                <a:lnTo>
                  <a:pt x="138683" y="0"/>
                </a:lnTo>
                <a:lnTo>
                  <a:pt x="141160" y="241"/>
                </a:lnTo>
                <a:lnTo>
                  <a:pt x="143548" y="965"/>
                </a:lnTo>
                <a:lnTo>
                  <a:pt x="145745" y="2133"/>
                </a:lnTo>
                <a:lnTo>
                  <a:pt x="147662" y="3721"/>
                </a:lnTo>
                <a:lnTo>
                  <a:pt x="165622" y="21678"/>
                </a:lnTo>
                <a:lnTo>
                  <a:pt x="129705" y="21678"/>
                </a:lnTo>
                <a:lnTo>
                  <a:pt x="138684" y="30657"/>
                </a:lnTo>
                <a:lnTo>
                  <a:pt x="43332" y="126009"/>
                </a:lnTo>
                <a:lnTo>
                  <a:pt x="12674" y="126009"/>
                </a:lnTo>
                <a:lnTo>
                  <a:pt x="21653" y="147688"/>
                </a:lnTo>
                <a:lnTo>
                  <a:pt x="62979" y="147688"/>
                </a:lnTo>
                <a:lnTo>
                  <a:pt x="62979" y="151409"/>
                </a:lnTo>
                <a:close/>
              </a:path>
              <a:path w="277495" h="745489">
                <a:moveTo>
                  <a:pt x="138684" y="30657"/>
                </a:moveTo>
                <a:lnTo>
                  <a:pt x="129705" y="21678"/>
                </a:lnTo>
                <a:lnTo>
                  <a:pt x="147662" y="21678"/>
                </a:lnTo>
                <a:lnTo>
                  <a:pt x="138684" y="30657"/>
                </a:lnTo>
                <a:close/>
              </a:path>
              <a:path w="277495" h="745489">
                <a:moveTo>
                  <a:pt x="255727" y="147688"/>
                </a:moveTo>
                <a:lnTo>
                  <a:pt x="138684" y="30657"/>
                </a:lnTo>
                <a:lnTo>
                  <a:pt x="147662" y="21678"/>
                </a:lnTo>
                <a:lnTo>
                  <a:pt x="165622" y="21678"/>
                </a:lnTo>
                <a:lnTo>
                  <a:pt x="269963" y="126009"/>
                </a:lnTo>
                <a:lnTo>
                  <a:pt x="264706" y="126009"/>
                </a:lnTo>
                <a:lnTo>
                  <a:pt x="255727" y="147688"/>
                </a:lnTo>
                <a:close/>
              </a:path>
              <a:path w="277495" h="745489">
                <a:moveTo>
                  <a:pt x="21653" y="147688"/>
                </a:moveTo>
                <a:lnTo>
                  <a:pt x="12674" y="126009"/>
                </a:lnTo>
                <a:lnTo>
                  <a:pt x="43332" y="126009"/>
                </a:lnTo>
                <a:lnTo>
                  <a:pt x="21653" y="147688"/>
                </a:lnTo>
                <a:close/>
              </a:path>
              <a:path w="277495" h="745489">
                <a:moveTo>
                  <a:pt x="62979" y="147688"/>
                </a:moveTo>
                <a:lnTo>
                  <a:pt x="21653" y="147688"/>
                </a:lnTo>
                <a:lnTo>
                  <a:pt x="43332" y="126009"/>
                </a:lnTo>
                <a:lnTo>
                  <a:pt x="75679" y="126009"/>
                </a:lnTo>
                <a:lnTo>
                  <a:pt x="78155" y="126250"/>
                </a:lnTo>
                <a:lnTo>
                  <a:pt x="88379" y="138709"/>
                </a:lnTo>
                <a:lnTo>
                  <a:pt x="62979" y="138709"/>
                </a:lnTo>
                <a:lnTo>
                  <a:pt x="62979" y="147688"/>
                </a:lnTo>
                <a:close/>
              </a:path>
              <a:path w="277495" h="745489">
                <a:moveTo>
                  <a:pt x="234048" y="619455"/>
                </a:moveTo>
                <a:lnTo>
                  <a:pt x="201688" y="619455"/>
                </a:lnTo>
                <a:lnTo>
                  <a:pt x="199212" y="619213"/>
                </a:lnTo>
                <a:lnTo>
                  <a:pt x="188988" y="606755"/>
                </a:lnTo>
                <a:lnTo>
                  <a:pt x="188988" y="138709"/>
                </a:lnTo>
                <a:lnTo>
                  <a:pt x="201688" y="126009"/>
                </a:lnTo>
                <a:lnTo>
                  <a:pt x="234046" y="126009"/>
                </a:lnTo>
                <a:lnTo>
                  <a:pt x="246747" y="138709"/>
                </a:lnTo>
                <a:lnTo>
                  <a:pt x="214388" y="138709"/>
                </a:lnTo>
                <a:lnTo>
                  <a:pt x="201688" y="151409"/>
                </a:lnTo>
                <a:lnTo>
                  <a:pt x="214388" y="151409"/>
                </a:lnTo>
                <a:lnTo>
                  <a:pt x="214388" y="594055"/>
                </a:lnTo>
                <a:lnTo>
                  <a:pt x="201688" y="594055"/>
                </a:lnTo>
                <a:lnTo>
                  <a:pt x="214388" y="606755"/>
                </a:lnTo>
                <a:lnTo>
                  <a:pt x="246748" y="606755"/>
                </a:lnTo>
                <a:lnTo>
                  <a:pt x="234048" y="619455"/>
                </a:lnTo>
                <a:close/>
              </a:path>
              <a:path w="277495" h="745489">
                <a:moveTo>
                  <a:pt x="273588" y="147688"/>
                </a:moveTo>
                <a:lnTo>
                  <a:pt x="255727" y="147688"/>
                </a:lnTo>
                <a:lnTo>
                  <a:pt x="264706" y="126009"/>
                </a:lnTo>
                <a:lnTo>
                  <a:pt x="269963" y="126009"/>
                </a:lnTo>
                <a:lnTo>
                  <a:pt x="273685" y="129730"/>
                </a:lnTo>
                <a:lnTo>
                  <a:pt x="275386" y="131838"/>
                </a:lnTo>
                <a:lnTo>
                  <a:pt x="276605" y="134277"/>
                </a:lnTo>
                <a:lnTo>
                  <a:pt x="277266" y="136905"/>
                </a:lnTo>
                <a:lnTo>
                  <a:pt x="277367" y="139611"/>
                </a:lnTo>
                <a:lnTo>
                  <a:pt x="276885" y="142290"/>
                </a:lnTo>
                <a:lnTo>
                  <a:pt x="275843" y="144792"/>
                </a:lnTo>
                <a:lnTo>
                  <a:pt x="274294" y="147027"/>
                </a:lnTo>
                <a:lnTo>
                  <a:pt x="273588" y="147688"/>
                </a:lnTo>
                <a:close/>
              </a:path>
              <a:path w="277495" h="745489">
                <a:moveTo>
                  <a:pt x="62979" y="606755"/>
                </a:moveTo>
                <a:lnTo>
                  <a:pt x="62979" y="138709"/>
                </a:lnTo>
                <a:lnTo>
                  <a:pt x="75679" y="151409"/>
                </a:lnTo>
                <a:lnTo>
                  <a:pt x="88379" y="151409"/>
                </a:lnTo>
                <a:lnTo>
                  <a:pt x="88379" y="594055"/>
                </a:lnTo>
                <a:lnTo>
                  <a:pt x="75679" y="594055"/>
                </a:lnTo>
                <a:lnTo>
                  <a:pt x="62979" y="606755"/>
                </a:lnTo>
                <a:close/>
              </a:path>
              <a:path w="277495" h="745489">
                <a:moveTo>
                  <a:pt x="88379" y="151409"/>
                </a:moveTo>
                <a:lnTo>
                  <a:pt x="75679" y="151409"/>
                </a:lnTo>
                <a:lnTo>
                  <a:pt x="62979" y="138709"/>
                </a:lnTo>
                <a:lnTo>
                  <a:pt x="88379" y="138709"/>
                </a:lnTo>
                <a:lnTo>
                  <a:pt x="88379" y="151409"/>
                </a:lnTo>
                <a:close/>
              </a:path>
              <a:path w="277495" h="745489">
                <a:moveTo>
                  <a:pt x="214388" y="151409"/>
                </a:moveTo>
                <a:lnTo>
                  <a:pt x="201688" y="151409"/>
                </a:lnTo>
                <a:lnTo>
                  <a:pt x="214388" y="138709"/>
                </a:lnTo>
                <a:lnTo>
                  <a:pt x="214388" y="151409"/>
                </a:lnTo>
                <a:close/>
              </a:path>
              <a:path w="277495" h="745489">
                <a:moveTo>
                  <a:pt x="264706" y="151409"/>
                </a:moveTo>
                <a:lnTo>
                  <a:pt x="214388" y="151409"/>
                </a:lnTo>
                <a:lnTo>
                  <a:pt x="214388" y="138709"/>
                </a:lnTo>
                <a:lnTo>
                  <a:pt x="246747" y="138709"/>
                </a:lnTo>
                <a:lnTo>
                  <a:pt x="255727" y="147688"/>
                </a:lnTo>
                <a:lnTo>
                  <a:pt x="273588" y="147688"/>
                </a:lnTo>
                <a:lnTo>
                  <a:pt x="272313" y="148882"/>
                </a:lnTo>
                <a:lnTo>
                  <a:pt x="269976" y="150266"/>
                </a:lnTo>
                <a:lnTo>
                  <a:pt x="267398" y="151117"/>
                </a:lnTo>
                <a:lnTo>
                  <a:pt x="264706" y="151409"/>
                </a:lnTo>
                <a:close/>
              </a:path>
              <a:path w="277495" h="745489">
                <a:moveTo>
                  <a:pt x="138683" y="745477"/>
                </a:moveTo>
                <a:lnTo>
                  <a:pt x="3695" y="615746"/>
                </a:lnTo>
                <a:lnTo>
                  <a:pt x="0" y="605853"/>
                </a:lnTo>
                <a:lnTo>
                  <a:pt x="482" y="603186"/>
                </a:lnTo>
                <a:lnTo>
                  <a:pt x="12674" y="594055"/>
                </a:lnTo>
                <a:lnTo>
                  <a:pt x="62979" y="594055"/>
                </a:lnTo>
                <a:lnTo>
                  <a:pt x="62979" y="597776"/>
                </a:lnTo>
                <a:lnTo>
                  <a:pt x="21653" y="597776"/>
                </a:lnTo>
                <a:lnTo>
                  <a:pt x="12674" y="619455"/>
                </a:lnTo>
                <a:lnTo>
                  <a:pt x="43330" y="619455"/>
                </a:lnTo>
                <a:lnTo>
                  <a:pt x="138684" y="714819"/>
                </a:lnTo>
                <a:lnTo>
                  <a:pt x="129705" y="723798"/>
                </a:lnTo>
                <a:lnTo>
                  <a:pt x="165622" y="723798"/>
                </a:lnTo>
                <a:lnTo>
                  <a:pt x="147662" y="741756"/>
                </a:lnTo>
                <a:lnTo>
                  <a:pt x="145745" y="743330"/>
                </a:lnTo>
                <a:lnTo>
                  <a:pt x="143548" y="744512"/>
                </a:lnTo>
                <a:lnTo>
                  <a:pt x="141160" y="745236"/>
                </a:lnTo>
                <a:lnTo>
                  <a:pt x="138683" y="745477"/>
                </a:lnTo>
                <a:close/>
              </a:path>
              <a:path w="277495" h="745489">
                <a:moveTo>
                  <a:pt x="88379" y="606755"/>
                </a:moveTo>
                <a:lnTo>
                  <a:pt x="62979" y="606755"/>
                </a:lnTo>
                <a:lnTo>
                  <a:pt x="75679" y="594055"/>
                </a:lnTo>
                <a:lnTo>
                  <a:pt x="88379" y="594055"/>
                </a:lnTo>
                <a:lnTo>
                  <a:pt x="88379" y="606755"/>
                </a:lnTo>
                <a:close/>
              </a:path>
              <a:path w="277495" h="745489">
                <a:moveTo>
                  <a:pt x="214388" y="606755"/>
                </a:moveTo>
                <a:lnTo>
                  <a:pt x="201688" y="594055"/>
                </a:lnTo>
                <a:lnTo>
                  <a:pt x="214388" y="594055"/>
                </a:lnTo>
                <a:lnTo>
                  <a:pt x="214388" y="606755"/>
                </a:lnTo>
                <a:close/>
              </a:path>
              <a:path w="277495" h="745489">
                <a:moveTo>
                  <a:pt x="246748" y="606755"/>
                </a:moveTo>
                <a:lnTo>
                  <a:pt x="214388" y="606755"/>
                </a:lnTo>
                <a:lnTo>
                  <a:pt x="214388" y="594055"/>
                </a:lnTo>
                <a:lnTo>
                  <a:pt x="264706" y="594055"/>
                </a:lnTo>
                <a:lnTo>
                  <a:pt x="267398" y="594347"/>
                </a:lnTo>
                <a:lnTo>
                  <a:pt x="269976" y="595210"/>
                </a:lnTo>
                <a:lnTo>
                  <a:pt x="272313" y="596595"/>
                </a:lnTo>
                <a:lnTo>
                  <a:pt x="273575" y="597776"/>
                </a:lnTo>
                <a:lnTo>
                  <a:pt x="255727" y="597776"/>
                </a:lnTo>
                <a:lnTo>
                  <a:pt x="246748" y="606755"/>
                </a:lnTo>
                <a:close/>
              </a:path>
              <a:path w="277495" h="745489">
                <a:moveTo>
                  <a:pt x="43330" y="619455"/>
                </a:moveTo>
                <a:lnTo>
                  <a:pt x="12674" y="619455"/>
                </a:lnTo>
                <a:lnTo>
                  <a:pt x="21653" y="597776"/>
                </a:lnTo>
                <a:lnTo>
                  <a:pt x="43330" y="619455"/>
                </a:lnTo>
                <a:close/>
              </a:path>
              <a:path w="277495" h="745489">
                <a:moveTo>
                  <a:pt x="75679" y="619455"/>
                </a:moveTo>
                <a:lnTo>
                  <a:pt x="43330" y="619455"/>
                </a:lnTo>
                <a:lnTo>
                  <a:pt x="21653" y="597776"/>
                </a:lnTo>
                <a:lnTo>
                  <a:pt x="62979" y="597776"/>
                </a:lnTo>
                <a:lnTo>
                  <a:pt x="62979" y="606755"/>
                </a:lnTo>
                <a:lnTo>
                  <a:pt x="88379" y="606755"/>
                </a:lnTo>
                <a:lnTo>
                  <a:pt x="78155" y="619213"/>
                </a:lnTo>
                <a:lnTo>
                  <a:pt x="75679" y="619455"/>
                </a:lnTo>
                <a:close/>
              </a:path>
              <a:path w="277495" h="745489">
                <a:moveTo>
                  <a:pt x="165622" y="723798"/>
                </a:moveTo>
                <a:lnTo>
                  <a:pt x="147662" y="723798"/>
                </a:lnTo>
                <a:lnTo>
                  <a:pt x="138684" y="714819"/>
                </a:lnTo>
                <a:lnTo>
                  <a:pt x="255727" y="597776"/>
                </a:lnTo>
                <a:lnTo>
                  <a:pt x="264706" y="619455"/>
                </a:lnTo>
                <a:lnTo>
                  <a:pt x="269976" y="619455"/>
                </a:lnTo>
                <a:lnTo>
                  <a:pt x="165622" y="723798"/>
                </a:lnTo>
                <a:close/>
              </a:path>
              <a:path w="277495" h="745489">
                <a:moveTo>
                  <a:pt x="269976" y="619455"/>
                </a:moveTo>
                <a:lnTo>
                  <a:pt x="264706" y="619455"/>
                </a:lnTo>
                <a:lnTo>
                  <a:pt x="255727" y="597776"/>
                </a:lnTo>
                <a:lnTo>
                  <a:pt x="273575" y="597776"/>
                </a:lnTo>
                <a:lnTo>
                  <a:pt x="274294" y="598449"/>
                </a:lnTo>
                <a:lnTo>
                  <a:pt x="275843" y="600671"/>
                </a:lnTo>
                <a:lnTo>
                  <a:pt x="276885" y="603186"/>
                </a:lnTo>
                <a:lnTo>
                  <a:pt x="277367" y="605853"/>
                </a:lnTo>
                <a:lnTo>
                  <a:pt x="277266" y="608571"/>
                </a:lnTo>
                <a:lnTo>
                  <a:pt x="276605" y="611200"/>
                </a:lnTo>
                <a:lnTo>
                  <a:pt x="275386" y="613625"/>
                </a:lnTo>
                <a:lnTo>
                  <a:pt x="273685" y="615746"/>
                </a:lnTo>
                <a:lnTo>
                  <a:pt x="269976" y="619455"/>
                </a:lnTo>
                <a:close/>
              </a:path>
              <a:path w="277495" h="745489">
                <a:moveTo>
                  <a:pt x="147662" y="723798"/>
                </a:moveTo>
                <a:lnTo>
                  <a:pt x="129705" y="723798"/>
                </a:lnTo>
                <a:lnTo>
                  <a:pt x="138684" y="714819"/>
                </a:lnTo>
                <a:lnTo>
                  <a:pt x="147662" y="72379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8383" y="5443728"/>
            <a:ext cx="5867399" cy="950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合页损失函数</a:t>
            </a:r>
            <a:r>
              <a:rPr sz="4450" spc="5" dirty="0"/>
              <a:t>hin</a:t>
            </a:r>
            <a:r>
              <a:rPr sz="4450" spc="-35" dirty="0"/>
              <a:t>g</a:t>
            </a:r>
            <a:r>
              <a:rPr sz="4450" dirty="0"/>
              <a:t>e</a:t>
            </a:r>
            <a:r>
              <a:rPr sz="4450" spc="15" dirty="0"/>
              <a:t> </a:t>
            </a:r>
            <a:r>
              <a:rPr sz="4450" spc="5" dirty="0"/>
              <a:t>lo</a:t>
            </a:r>
            <a:r>
              <a:rPr sz="4450" dirty="0"/>
              <a:t>ss</a:t>
            </a:r>
            <a:r>
              <a:rPr sz="4450" spc="10" dirty="0"/>
              <a:t> </a:t>
            </a:r>
            <a:r>
              <a:rPr sz="4450" spc="5" dirty="0"/>
              <a:t>fun</a:t>
            </a:r>
            <a:r>
              <a:rPr sz="4450" spc="10" dirty="0"/>
              <a:t>c</a:t>
            </a:r>
            <a:r>
              <a:rPr sz="4450" spc="5" dirty="0"/>
              <a:t>tio</a:t>
            </a:r>
            <a:r>
              <a:rPr sz="4450" dirty="0"/>
              <a:t>n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8719" y="2276855"/>
            <a:ext cx="6672072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三、非线性支持向量机与核函</a:t>
            </a:r>
            <a:r>
              <a:rPr sz="4450" dirty="0">
                <a:latin typeface="微软雅黑"/>
                <a:cs typeface="微软雅黑"/>
              </a:rPr>
              <a:t>数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C00000"/>
                </a:solidFill>
              </a:rPr>
              <a:t>非线性分类问题</a:t>
            </a:r>
            <a:r>
              <a:rPr sz="2600" spc="-30" dirty="0">
                <a:solidFill>
                  <a:srgbClr val="C00000"/>
                </a:solidFill>
              </a:rPr>
              <a:t>：</a:t>
            </a:r>
            <a:endParaRPr sz="2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0078EF"/>
                </a:solidFill>
              </a:rPr>
              <a:t>非线性可分问</a:t>
            </a:r>
            <a:r>
              <a:rPr sz="2600" spc="-30" dirty="0">
                <a:solidFill>
                  <a:srgbClr val="0078EF"/>
                </a:solidFill>
              </a:rPr>
              <a:t>题</a:t>
            </a:r>
            <a:endParaRPr sz="2600">
              <a:latin typeface="Wingdings"/>
              <a:cs typeface="Wingdings"/>
            </a:endParaRPr>
          </a:p>
          <a:p>
            <a:pPr marL="652780" marR="5080" indent="-247015">
              <a:lnSpc>
                <a:spcPct val="100000"/>
              </a:lnSpc>
              <a:spcBef>
                <a:spcPts val="58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20" dirty="0"/>
              <a:t>如果能用</a:t>
            </a:r>
            <a:r>
              <a:rPr spc="20" dirty="0">
                <a:latin typeface="Constantia"/>
                <a:cs typeface="Constantia"/>
              </a:rPr>
              <a:t>R</a:t>
            </a:r>
            <a:r>
              <a:rPr sz="2325" spc="30" baseline="21505" dirty="0">
                <a:latin typeface="Constantia"/>
                <a:cs typeface="Constantia"/>
              </a:rPr>
              <a:t>n</a:t>
            </a:r>
            <a:r>
              <a:rPr sz="2400" spc="20" dirty="0"/>
              <a:t>中的一个超曲面将正负例正确分开，则称这 个问题为非线性可分问题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3392423"/>
            <a:ext cx="7382256" cy="268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1090" y="6553686"/>
            <a:ext cx="1079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4242"/>
                </a:solidFill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3127" y="5591212"/>
            <a:ext cx="4419600" cy="98425"/>
          </a:xfrm>
          <a:custGeom>
            <a:avLst/>
            <a:gdLst/>
            <a:ahLst/>
            <a:cxnLst/>
            <a:rect l="l" t="t" r="r" b="b"/>
            <a:pathLst>
              <a:path w="4419600" h="98425">
                <a:moveTo>
                  <a:pt x="4411430" y="53936"/>
                </a:moveTo>
                <a:lnTo>
                  <a:pt x="4410151" y="53936"/>
                </a:lnTo>
                <a:lnTo>
                  <a:pt x="4410151" y="44411"/>
                </a:lnTo>
                <a:lnTo>
                  <a:pt x="4392537" y="44405"/>
                </a:lnTo>
                <a:lnTo>
                  <a:pt x="4331563" y="8801"/>
                </a:lnTo>
                <a:lnTo>
                  <a:pt x="4330306" y="7734"/>
                </a:lnTo>
                <a:lnTo>
                  <a:pt x="4329480" y="6299"/>
                </a:lnTo>
                <a:lnTo>
                  <a:pt x="4329201" y="4673"/>
                </a:lnTo>
                <a:lnTo>
                  <a:pt x="4329493" y="3048"/>
                </a:lnTo>
                <a:lnTo>
                  <a:pt x="4330331" y="1612"/>
                </a:lnTo>
                <a:lnTo>
                  <a:pt x="4331601" y="558"/>
                </a:lnTo>
                <a:lnTo>
                  <a:pt x="4333163" y="0"/>
                </a:lnTo>
                <a:lnTo>
                  <a:pt x="4334814" y="12"/>
                </a:lnTo>
                <a:lnTo>
                  <a:pt x="4336364" y="584"/>
                </a:lnTo>
                <a:lnTo>
                  <a:pt x="4419599" y="49174"/>
                </a:lnTo>
                <a:lnTo>
                  <a:pt x="4411430" y="53936"/>
                </a:lnTo>
                <a:close/>
              </a:path>
              <a:path w="4419600" h="98425">
                <a:moveTo>
                  <a:pt x="4392532" y="53930"/>
                </a:moveTo>
                <a:lnTo>
                  <a:pt x="0" y="52349"/>
                </a:lnTo>
                <a:lnTo>
                  <a:pt x="0" y="42824"/>
                </a:lnTo>
                <a:lnTo>
                  <a:pt x="4392548" y="44411"/>
                </a:lnTo>
                <a:lnTo>
                  <a:pt x="4400697" y="49170"/>
                </a:lnTo>
                <a:lnTo>
                  <a:pt x="4392532" y="53930"/>
                </a:lnTo>
                <a:close/>
              </a:path>
              <a:path w="4419600" h="98425">
                <a:moveTo>
                  <a:pt x="4400697" y="49170"/>
                </a:moveTo>
                <a:lnTo>
                  <a:pt x="4392537" y="44405"/>
                </a:lnTo>
                <a:lnTo>
                  <a:pt x="4410151" y="44411"/>
                </a:lnTo>
                <a:lnTo>
                  <a:pt x="4410151" y="45059"/>
                </a:lnTo>
                <a:lnTo>
                  <a:pt x="4407750" y="45059"/>
                </a:lnTo>
                <a:lnTo>
                  <a:pt x="4400697" y="49170"/>
                </a:lnTo>
                <a:close/>
              </a:path>
              <a:path w="4419600" h="98425">
                <a:moveTo>
                  <a:pt x="4407750" y="53289"/>
                </a:moveTo>
                <a:lnTo>
                  <a:pt x="4400697" y="49170"/>
                </a:lnTo>
                <a:lnTo>
                  <a:pt x="4407750" y="45059"/>
                </a:lnTo>
                <a:lnTo>
                  <a:pt x="4407750" y="53289"/>
                </a:lnTo>
                <a:close/>
              </a:path>
              <a:path w="4419600" h="98425">
                <a:moveTo>
                  <a:pt x="4410151" y="53289"/>
                </a:moveTo>
                <a:lnTo>
                  <a:pt x="4407750" y="53289"/>
                </a:lnTo>
                <a:lnTo>
                  <a:pt x="4407750" y="45059"/>
                </a:lnTo>
                <a:lnTo>
                  <a:pt x="4410151" y="45059"/>
                </a:lnTo>
                <a:lnTo>
                  <a:pt x="4410151" y="53289"/>
                </a:lnTo>
                <a:close/>
              </a:path>
              <a:path w="4419600" h="98425">
                <a:moveTo>
                  <a:pt x="4410151" y="53936"/>
                </a:moveTo>
                <a:lnTo>
                  <a:pt x="4392532" y="53930"/>
                </a:lnTo>
                <a:lnTo>
                  <a:pt x="4400704" y="49174"/>
                </a:lnTo>
                <a:lnTo>
                  <a:pt x="4407750" y="53289"/>
                </a:lnTo>
                <a:lnTo>
                  <a:pt x="4410151" y="53289"/>
                </a:lnTo>
                <a:lnTo>
                  <a:pt x="4410151" y="53936"/>
                </a:lnTo>
                <a:close/>
              </a:path>
              <a:path w="4419600" h="98425">
                <a:moveTo>
                  <a:pt x="4334776" y="98285"/>
                </a:moveTo>
                <a:lnTo>
                  <a:pt x="4333125" y="98285"/>
                </a:lnTo>
                <a:lnTo>
                  <a:pt x="4331560" y="97713"/>
                </a:lnTo>
                <a:lnTo>
                  <a:pt x="4330293" y="96672"/>
                </a:lnTo>
                <a:lnTo>
                  <a:pt x="4329468" y="95237"/>
                </a:lnTo>
                <a:lnTo>
                  <a:pt x="4329175" y="93611"/>
                </a:lnTo>
                <a:lnTo>
                  <a:pt x="4329455" y="91986"/>
                </a:lnTo>
                <a:lnTo>
                  <a:pt x="4330268" y="90550"/>
                </a:lnTo>
                <a:lnTo>
                  <a:pt x="4331538" y="89484"/>
                </a:lnTo>
                <a:lnTo>
                  <a:pt x="4392532" y="53930"/>
                </a:lnTo>
                <a:lnTo>
                  <a:pt x="4411430" y="53936"/>
                </a:lnTo>
                <a:lnTo>
                  <a:pt x="4336304" y="97726"/>
                </a:lnTo>
                <a:lnTo>
                  <a:pt x="4334776" y="98285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752" y="1829600"/>
            <a:ext cx="98425" cy="3810000"/>
          </a:xfrm>
          <a:custGeom>
            <a:avLst/>
            <a:gdLst/>
            <a:ahLst/>
            <a:cxnLst/>
            <a:rect l="l" t="t" r="r" b="b"/>
            <a:pathLst>
              <a:path w="98425" h="3810000">
                <a:moveTo>
                  <a:pt x="4660" y="90385"/>
                </a:moveTo>
                <a:lnTo>
                  <a:pt x="0" y="84772"/>
                </a:lnTo>
                <a:lnTo>
                  <a:pt x="571" y="83223"/>
                </a:lnTo>
                <a:lnTo>
                  <a:pt x="49174" y="0"/>
                </a:lnTo>
                <a:lnTo>
                  <a:pt x="54681" y="9448"/>
                </a:lnTo>
                <a:lnTo>
                  <a:pt x="44399" y="9448"/>
                </a:lnTo>
                <a:lnTo>
                  <a:pt x="44391" y="27066"/>
                </a:lnTo>
                <a:lnTo>
                  <a:pt x="8769" y="88061"/>
                </a:lnTo>
                <a:lnTo>
                  <a:pt x="7766" y="89255"/>
                </a:lnTo>
                <a:lnTo>
                  <a:pt x="6286" y="90106"/>
                </a:lnTo>
                <a:lnTo>
                  <a:pt x="4660" y="90385"/>
                </a:lnTo>
                <a:close/>
              </a:path>
              <a:path w="98425" h="3810000">
                <a:moveTo>
                  <a:pt x="44391" y="27066"/>
                </a:moveTo>
                <a:lnTo>
                  <a:pt x="44399" y="9448"/>
                </a:lnTo>
                <a:lnTo>
                  <a:pt x="53924" y="9448"/>
                </a:lnTo>
                <a:lnTo>
                  <a:pt x="53923" y="11849"/>
                </a:lnTo>
                <a:lnTo>
                  <a:pt x="45046" y="11849"/>
                </a:lnTo>
                <a:lnTo>
                  <a:pt x="49158" y="18902"/>
                </a:lnTo>
                <a:lnTo>
                  <a:pt x="44391" y="27066"/>
                </a:lnTo>
                <a:close/>
              </a:path>
              <a:path w="98425" h="3810000">
                <a:moveTo>
                  <a:pt x="93599" y="90424"/>
                </a:moveTo>
                <a:lnTo>
                  <a:pt x="91973" y="90144"/>
                </a:lnTo>
                <a:lnTo>
                  <a:pt x="90538" y="89319"/>
                </a:lnTo>
                <a:lnTo>
                  <a:pt x="89471" y="88061"/>
                </a:lnTo>
                <a:lnTo>
                  <a:pt x="53916" y="27066"/>
                </a:lnTo>
                <a:lnTo>
                  <a:pt x="53924" y="9448"/>
                </a:lnTo>
                <a:lnTo>
                  <a:pt x="54681" y="9448"/>
                </a:lnTo>
                <a:lnTo>
                  <a:pt x="97701" y="83261"/>
                </a:lnTo>
                <a:lnTo>
                  <a:pt x="98254" y="84772"/>
                </a:lnTo>
                <a:lnTo>
                  <a:pt x="98272" y="86474"/>
                </a:lnTo>
                <a:lnTo>
                  <a:pt x="97727" y="87985"/>
                </a:lnTo>
                <a:lnTo>
                  <a:pt x="93599" y="90424"/>
                </a:lnTo>
                <a:close/>
              </a:path>
              <a:path w="98425" h="3810000">
                <a:moveTo>
                  <a:pt x="49158" y="18902"/>
                </a:moveTo>
                <a:lnTo>
                  <a:pt x="45046" y="11849"/>
                </a:lnTo>
                <a:lnTo>
                  <a:pt x="53276" y="11849"/>
                </a:lnTo>
                <a:lnTo>
                  <a:pt x="49158" y="18902"/>
                </a:lnTo>
                <a:close/>
              </a:path>
              <a:path w="98425" h="3810000">
                <a:moveTo>
                  <a:pt x="53916" y="27066"/>
                </a:moveTo>
                <a:lnTo>
                  <a:pt x="49158" y="18902"/>
                </a:lnTo>
                <a:lnTo>
                  <a:pt x="53276" y="11849"/>
                </a:lnTo>
                <a:lnTo>
                  <a:pt x="53923" y="11849"/>
                </a:lnTo>
                <a:lnTo>
                  <a:pt x="53916" y="27066"/>
                </a:lnTo>
                <a:close/>
              </a:path>
              <a:path w="98425" h="3810000">
                <a:moveTo>
                  <a:pt x="52349" y="3810000"/>
                </a:moveTo>
                <a:lnTo>
                  <a:pt x="42824" y="3809987"/>
                </a:lnTo>
                <a:lnTo>
                  <a:pt x="44391" y="27066"/>
                </a:lnTo>
                <a:lnTo>
                  <a:pt x="49158" y="18902"/>
                </a:lnTo>
                <a:lnTo>
                  <a:pt x="53916" y="27066"/>
                </a:lnTo>
                <a:lnTo>
                  <a:pt x="52349" y="3810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3940" y="4254512"/>
            <a:ext cx="101474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7340" y="41783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7340" y="46355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1740" y="47117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8340" y="45593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2140" y="50927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5940" y="36449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9340" y="53975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6340" y="4940312"/>
            <a:ext cx="101474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0340" y="28829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0940" y="32639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1340" y="22733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7540" y="33401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1340" y="40259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1740" y="29591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4740" y="37973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0940" y="27305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9540" y="41021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8140" y="35687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3732" y="2432659"/>
            <a:ext cx="2377440" cy="3136265"/>
          </a:xfrm>
          <a:custGeom>
            <a:avLst/>
            <a:gdLst/>
            <a:ahLst/>
            <a:cxnLst/>
            <a:rect l="l" t="t" r="r" b="b"/>
            <a:pathLst>
              <a:path w="2377440" h="3136265">
                <a:moveTo>
                  <a:pt x="2362200" y="3135680"/>
                </a:moveTo>
                <a:lnTo>
                  <a:pt x="0" y="11480"/>
                </a:lnTo>
                <a:lnTo>
                  <a:pt x="15189" y="0"/>
                </a:lnTo>
                <a:lnTo>
                  <a:pt x="2377389" y="3124200"/>
                </a:lnTo>
                <a:lnTo>
                  <a:pt x="2362200" y="313568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42267" y="4636971"/>
            <a:ext cx="102996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onstantia"/>
                <a:cs typeface="Constantia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·</a:t>
            </a:r>
            <a:r>
              <a:rPr sz="1800" dirty="0">
                <a:latin typeface="Constantia"/>
                <a:cs typeface="Constantia"/>
              </a:rPr>
              <a:t>x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+</a:t>
            </a:r>
            <a:r>
              <a:rPr sz="1800" dirty="0">
                <a:latin typeface="Constantia"/>
                <a:cs typeface="Constantia"/>
              </a:rPr>
              <a:t> b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&gt;0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3340" y="34163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3180000">
            <a:off x="3109373" y="2665577"/>
            <a:ext cx="104820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20" dirty="0">
                <a:latin typeface="Constantia"/>
                <a:cs typeface="Constantia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·</a:t>
            </a:r>
            <a:r>
              <a:rPr sz="1800" dirty="0">
                <a:latin typeface="Constantia"/>
                <a:cs typeface="Constantia"/>
              </a:rPr>
              <a:t>x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18609" y="2971800"/>
            <a:ext cx="1069975" cy="842010"/>
          </a:xfrm>
          <a:custGeom>
            <a:avLst/>
            <a:gdLst/>
            <a:ahLst/>
            <a:cxnLst/>
            <a:rect l="l" t="t" r="r" b="b"/>
            <a:pathLst>
              <a:path w="1069975" h="842010">
                <a:moveTo>
                  <a:pt x="975588" y="22682"/>
                </a:moveTo>
                <a:lnTo>
                  <a:pt x="970165" y="17792"/>
                </a:lnTo>
                <a:lnTo>
                  <a:pt x="970521" y="16179"/>
                </a:lnTo>
                <a:lnTo>
                  <a:pt x="971397" y="14770"/>
                </a:lnTo>
                <a:lnTo>
                  <a:pt x="972705" y="13754"/>
                </a:lnTo>
                <a:lnTo>
                  <a:pt x="974280" y="13246"/>
                </a:lnTo>
                <a:lnTo>
                  <a:pt x="1069746" y="0"/>
                </a:lnTo>
                <a:lnTo>
                  <a:pt x="1068917" y="2095"/>
                </a:lnTo>
                <a:lnTo>
                  <a:pt x="1059370" y="2095"/>
                </a:lnTo>
                <a:lnTo>
                  <a:pt x="1045524" y="12974"/>
                </a:lnTo>
                <a:lnTo>
                  <a:pt x="975588" y="22682"/>
                </a:lnTo>
                <a:close/>
              </a:path>
              <a:path w="1069975" h="842010">
                <a:moveTo>
                  <a:pt x="1045524" y="12974"/>
                </a:moveTo>
                <a:lnTo>
                  <a:pt x="1059370" y="2095"/>
                </a:lnTo>
                <a:lnTo>
                  <a:pt x="1060935" y="4089"/>
                </a:lnTo>
                <a:lnTo>
                  <a:pt x="1057884" y="4089"/>
                </a:lnTo>
                <a:lnTo>
                  <a:pt x="1054882" y="11675"/>
                </a:lnTo>
                <a:lnTo>
                  <a:pt x="1045524" y="12974"/>
                </a:lnTo>
                <a:close/>
              </a:path>
              <a:path w="1069975" h="842010">
                <a:moveTo>
                  <a:pt x="1030554" y="92582"/>
                </a:moveTo>
                <a:lnTo>
                  <a:pt x="1025093" y="87731"/>
                </a:lnTo>
                <a:lnTo>
                  <a:pt x="1025423" y="86118"/>
                </a:lnTo>
                <a:lnTo>
                  <a:pt x="1051402" y="20468"/>
                </a:lnTo>
                <a:lnTo>
                  <a:pt x="1065250" y="9588"/>
                </a:lnTo>
                <a:lnTo>
                  <a:pt x="1059370" y="2095"/>
                </a:lnTo>
                <a:lnTo>
                  <a:pt x="1068917" y="2095"/>
                </a:lnTo>
                <a:lnTo>
                  <a:pt x="1034288" y="89623"/>
                </a:lnTo>
                <a:lnTo>
                  <a:pt x="1033411" y="91033"/>
                </a:lnTo>
                <a:lnTo>
                  <a:pt x="1032116" y="92062"/>
                </a:lnTo>
                <a:lnTo>
                  <a:pt x="1030554" y="92582"/>
                </a:lnTo>
                <a:close/>
              </a:path>
              <a:path w="1069975" h="842010">
                <a:moveTo>
                  <a:pt x="1054882" y="11675"/>
                </a:moveTo>
                <a:lnTo>
                  <a:pt x="1057884" y="4089"/>
                </a:lnTo>
                <a:lnTo>
                  <a:pt x="1062964" y="10553"/>
                </a:lnTo>
                <a:lnTo>
                  <a:pt x="1054882" y="11675"/>
                </a:lnTo>
                <a:close/>
              </a:path>
              <a:path w="1069975" h="842010">
                <a:moveTo>
                  <a:pt x="1051402" y="20468"/>
                </a:moveTo>
                <a:lnTo>
                  <a:pt x="1054882" y="11675"/>
                </a:lnTo>
                <a:lnTo>
                  <a:pt x="1062964" y="10553"/>
                </a:lnTo>
                <a:lnTo>
                  <a:pt x="1057884" y="4089"/>
                </a:lnTo>
                <a:lnTo>
                  <a:pt x="1060935" y="4089"/>
                </a:lnTo>
                <a:lnTo>
                  <a:pt x="1065250" y="9588"/>
                </a:lnTo>
                <a:lnTo>
                  <a:pt x="1051402" y="20468"/>
                </a:lnTo>
                <a:close/>
              </a:path>
              <a:path w="1069975" h="842010">
                <a:moveTo>
                  <a:pt x="5880" y="841946"/>
                </a:moveTo>
                <a:lnTo>
                  <a:pt x="0" y="834453"/>
                </a:lnTo>
                <a:lnTo>
                  <a:pt x="1045524" y="12974"/>
                </a:lnTo>
                <a:lnTo>
                  <a:pt x="1054882" y="11675"/>
                </a:lnTo>
                <a:lnTo>
                  <a:pt x="1051402" y="20468"/>
                </a:lnTo>
                <a:lnTo>
                  <a:pt x="5880" y="841946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1867" y="2668046"/>
            <a:ext cx="293624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743200">
              <a:lnSpc>
                <a:spcPct val="100000"/>
              </a:lnSpc>
            </a:pPr>
            <a:r>
              <a:rPr sz="1800" spc="-15" dirty="0">
                <a:latin typeface="Constantia"/>
                <a:cs typeface="Constantia"/>
              </a:rPr>
              <a:t>w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L="1889760">
              <a:lnSpc>
                <a:spcPts val="750"/>
              </a:lnSpc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spc="-20" dirty="0">
                <a:latin typeface="Constantia"/>
                <a:cs typeface="Constantia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·</a:t>
            </a:r>
            <a:r>
              <a:rPr sz="1800" dirty="0">
                <a:latin typeface="Constantia"/>
                <a:cs typeface="Constantia"/>
              </a:rPr>
              <a:t>x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+</a:t>
            </a:r>
            <a:r>
              <a:rPr sz="1800" dirty="0">
                <a:latin typeface="Constantia"/>
                <a:cs typeface="Constantia"/>
              </a:rPr>
              <a:t> b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&lt;0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684626"/>
            <a:ext cx="916813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>
                <a:solidFill>
                  <a:srgbClr val="004646"/>
                </a:solidFill>
                <a:latin typeface="微软雅黑"/>
                <a:cs typeface="微软雅黑"/>
              </a:rPr>
              <a:t>线性可分支持向量机与硬间隔最大</a:t>
            </a:r>
            <a:r>
              <a:rPr sz="4450" dirty="0">
                <a:solidFill>
                  <a:srgbClr val="004646"/>
                </a:solidFill>
                <a:latin typeface="微软雅黑"/>
                <a:cs typeface="微软雅黑"/>
              </a:rPr>
              <a:t>化</a:t>
            </a:r>
            <a:endParaRPr sz="4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非线性支持向量机与核函</a:t>
            </a:r>
            <a:r>
              <a:rPr dirty="0">
                <a:latin typeface="微软雅黑"/>
                <a:cs typeface="微软雅黑"/>
              </a:rPr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262620" cy="344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52095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非线性问题往往不好求解，所以希望能用解线性分</a:t>
            </a:r>
            <a:r>
              <a:rPr sz="2550" spc="25" dirty="0">
                <a:latin typeface="宋体"/>
                <a:cs typeface="宋体"/>
              </a:rPr>
              <a:t>类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间题的方法解决这个问题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287020" marR="5080" indent="-274320" algn="just">
              <a:lnSpc>
                <a:spcPct val="101099"/>
              </a:lnSpc>
              <a:spcBef>
                <a:spcPts val="64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采取的方法是进行一个非线性变换，将非线性问题变</a:t>
            </a:r>
            <a:r>
              <a:rPr sz="2550" spc="25" dirty="0">
                <a:latin typeface="宋体"/>
                <a:cs typeface="宋体"/>
              </a:rPr>
              <a:t>换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为线性问题，通过解变换后的线性问题的方法求解原</a:t>
            </a:r>
            <a:r>
              <a:rPr sz="2550" spc="25" dirty="0">
                <a:latin typeface="宋体"/>
                <a:cs typeface="宋体"/>
              </a:rPr>
              <a:t>来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的非线性问题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原空间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新空间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0967" y="3947159"/>
            <a:ext cx="3456431" cy="451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648" y="5163311"/>
            <a:ext cx="3739896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1664" y="5157215"/>
            <a:ext cx="3529584" cy="423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" y="5995415"/>
            <a:ext cx="3624072" cy="481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4920" y="5995415"/>
            <a:ext cx="2892552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5488" y="6068567"/>
            <a:ext cx="502920" cy="411480"/>
          </a:xfrm>
          <a:custGeom>
            <a:avLst/>
            <a:gdLst/>
            <a:ahLst/>
            <a:cxnLst/>
            <a:rect l="l" t="t" r="r" b="b"/>
            <a:pathLst>
              <a:path w="502920" h="411479">
                <a:moveTo>
                  <a:pt x="298703" y="411480"/>
                </a:moveTo>
                <a:lnTo>
                  <a:pt x="298703" y="307848"/>
                </a:lnTo>
                <a:lnTo>
                  <a:pt x="0" y="307848"/>
                </a:lnTo>
                <a:lnTo>
                  <a:pt x="0" y="103632"/>
                </a:lnTo>
                <a:lnTo>
                  <a:pt x="298703" y="103632"/>
                </a:lnTo>
                <a:lnTo>
                  <a:pt x="298703" y="0"/>
                </a:lnTo>
                <a:lnTo>
                  <a:pt x="502920" y="204216"/>
                </a:lnTo>
                <a:lnTo>
                  <a:pt x="298703" y="411480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1264" y="6056909"/>
            <a:ext cx="529590" cy="434975"/>
          </a:xfrm>
          <a:custGeom>
            <a:avLst/>
            <a:gdLst/>
            <a:ahLst/>
            <a:cxnLst/>
            <a:rect l="l" t="t" r="r" b="b"/>
            <a:pathLst>
              <a:path w="529589" h="434975">
                <a:moveTo>
                  <a:pt x="299389" y="115011"/>
                </a:moveTo>
                <a:lnTo>
                  <a:pt x="299389" y="12674"/>
                </a:lnTo>
                <a:lnTo>
                  <a:pt x="299681" y="9969"/>
                </a:lnTo>
                <a:lnTo>
                  <a:pt x="311175" y="0"/>
                </a:lnTo>
                <a:lnTo>
                  <a:pt x="313893" y="101"/>
                </a:lnTo>
                <a:lnTo>
                  <a:pt x="316522" y="774"/>
                </a:lnTo>
                <a:lnTo>
                  <a:pt x="318947" y="1981"/>
                </a:lnTo>
                <a:lnTo>
                  <a:pt x="321068" y="3682"/>
                </a:lnTo>
                <a:lnTo>
                  <a:pt x="330060" y="12674"/>
                </a:lnTo>
                <a:lnTo>
                  <a:pt x="324789" y="12674"/>
                </a:lnTo>
                <a:lnTo>
                  <a:pt x="303110" y="21653"/>
                </a:lnTo>
                <a:lnTo>
                  <a:pt x="324789" y="43332"/>
                </a:lnTo>
                <a:lnTo>
                  <a:pt x="324789" y="102311"/>
                </a:lnTo>
                <a:lnTo>
                  <a:pt x="312089" y="102311"/>
                </a:lnTo>
                <a:lnTo>
                  <a:pt x="299389" y="115011"/>
                </a:lnTo>
                <a:close/>
              </a:path>
              <a:path w="529589" h="434975">
                <a:moveTo>
                  <a:pt x="324789" y="43332"/>
                </a:moveTo>
                <a:lnTo>
                  <a:pt x="303110" y="21653"/>
                </a:lnTo>
                <a:lnTo>
                  <a:pt x="324789" y="12674"/>
                </a:lnTo>
                <a:lnTo>
                  <a:pt x="324789" y="43332"/>
                </a:lnTo>
                <a:close/>
              </a:path>
              <a:path w="529589" h="434975">
                <a:moveTo>
                  <a:pt x="498798" y="217341"/>
                </a:moveTo>
                <a:lnTo>
                  <a:pt x="324789" y="43332"/>
                </a:lnTo>
                <a:lnTo>
                  <a:pt x="324789" y="12674"/>
                </a:lnTo>
                <a:lnTo>
                  <a:pt x="330060" y="12674"/>
                </a:lnTo>
                <a:lnTo>
                  <a:pt x="525741" y="208356"/>
                </a:lnTo>
                <a:lnTo>
                  <a:pt x="507784" y="208356"/>
                </a:lnTo>
                <a:lnTo>
                  <a:pt x="498798" y="217341"/>
                </a:lnTo>
                <a:close/>
              </a:path>
              <a:path w="529589" h="434975">
                <a:moveTo>
                  <a:pt x="299389" y="332384"/>
                </a:moveTo>
                <a:lnTo>
                  <a:pt x="12700" y="332384"/>
                </a:lnTo>
                <a:lnTo>
                  <a:pt x="10223" y="332130"/>
                </a:lnTo>
                <a:lnTo>
                  <a:pt x="0" y="319684"/>
                </a:lnTo>
                <a:lnTo>
                  <a:pt x="0" y="115011"/>
                </a:lnTo>
                <a:lnTo>
                  <a:pt x="12700" y="102311"/>
                </a:lnTo>
                <a:lnTo>
                  <a:pt x="299389" y="102311"/>
                </a:lnTo>
                <a:lnTo>
                  <a:pt x="299389" y="115011"/>
                </a:lnTo>
                <a:lnTo>
                  <a:pt x="25400" y="115011"/>
                </a:lnTo>
                <a:lnTo>
                  <a:pt x="12700" y="127711"/>
                </a:lnTo>
                <a:lnTo>
                  <a:pt x="25400" y="127711"/>
                </a:lnTo>
                <a:lnTo>
                  <a:pt x="25400" y="306984"/>
                </a:lnTo>
                <a:lnTo>
                  <a:pt x="12700" y="306984"/>
                </a:lnTo>
                <a:lnTo>
                  <a:pt x="25400" y="319684"/>
                </a:lnTo>
                <a:lnTo>
                  <a:pt x="299389" y="319684"/>
                </a:lnTo>
                <a:lnTo>
                  <a:pt x="299389" y="332384"/>
                </a:lnTo>
                <a:close/>
              </a:path>
              <a:path w="529589" h="434975">
                <a:moveTo>
                  <a:pt x="312089" y="127711"/>
                </a:moveTo>
                <a:lnTo>
                  <a:pt x="25400" y="127711"/>
                </a:lnTo>
                <a:lnTo>
                  <a:pt x="25400" y="115011"/>
                </a:lnTo>
                <a:lnTo>
                  <a:pt x="299389" y="115011"/>
                </a:lnTo>
                <a:lnTo>
                  <a:pt x="312089" y="102311"/>
                </a:lnTo>
                <a:lnTo>
                  <a:pt x="324789" y="102311"/>
                </a:lnTo>
                <a:lnTo>
                  <a:pt x="324789" y="115011"/>
                </a:lnTo>
                <a:lnTo>
                  <a:pt x="314566" y="127457"/>
                </a:lnTo>
                <a:lnTo>
                  <a:pt x="312089" y="127711"/>
                </a:lnTo>
                <a:close/>
              </a:path>
              <a:path w="529589" h="434975">
                <a:moveTo>
                  <a:pt x="25400" y="127711"/>
                </a:moveTo>
                <a:lnTo>
                  <a:pt x="12700" y="127711"/>
                </a:lnTo>
                <a:lnTo>
                  <a:pt x="25400" y="115011"/>
                </a:lnTo>
                <a:lnTo>
                  <a:pt x="25400" y="127711"/>
                </a:lnTo>
                <a:close/>
              </a:path>
              <a:path w="529589" h="434975">
                <a:moveTo>
                  <a:pt x="507784" y="226326"/>
                </a:moveTo>
                <a:lnTo>
                  <a:pt x="498798" y="217341"/>
                </a:lnTo>
                <a:lnTo>
                  <a:pt x="507784" y="208356"/>
                </a:lnTo>
                <a:lnTo>
                  <a:pt x="507784" y="226326"/>
                </a:lnTo>
                <a:close/>
              </a:path>
              <a:path w="529589" h="434975">
                <a:moveTo>
                  <a:pt x="525741" y="226326"/>
                </a:moveTo>
                <a:lnTo>
                  <a:pt x="507784" y="226326"/>
                </a:lnTo>
                <a:lnTo>
                  <a:pt x="507784" y="208356"/>
                </a:lnTo>
                <a:lnTo>
                  <a:pt x="525741" y="208356"/>
                </a:lnTo>
                <a:lnTo>
                  <a:pt x="527316" y="210286"/>
                </a:lnTo>
                <a:lnTo>
                  <a:pt x="528497" y="212483"/>
                </a:lnTo>
                <a:lnTo>
                  <a:pt x="529221" y="214858"/>
                </a:lnTo>
                <a:lnTo>
                  <a:pt x="529463" y="217347"/>
                </a:lnTo>
                <a:lnTo>
                  <a:pt x="529221" y="219824"/>
                </a:lnTo>
                <a:lnTo>
                  <a:pt x="528497" y="222199"/>
                </a:lnTo>
                <a:lnTo>
                  <a:pt x="527316" y="224396"/>
                </a:lnTo>
                <a:lnTo>
                  <a:pt x="525741" y="226326"/>
                </a:lnTo>
                <a:close/>
              </a:path>
              <a:path w="529589" h="434975">
                <a:moveTo>
                  <a:pt x="330060" y="422008"/>
                </a:moveTo>
                <a:lnTo>
                  <a:pt x="324789" y="422008"/>
                </a:lnTo>
                <a:lnTo>
                  <a:pt x="324789" y="391350"/>
                </a:lnTo>
                <a:lnTo>
                  <a:pt x="498805" y="217347"/>
                </a:lnTo>
                <a:lnTo>
                  <a:pt x="507784" y="226326"/>
                </a:lnTo>
                <a:lnTo>
                  <a:pt x="525741" y="226326"/>
                </a:lnTo>
                <a:lnTo>
                  <a:pt x="330060" y="422008"/>
                </a:lnTo>
                <a:close/>
              </a:path>
              <a:path w="529589" h="434975">
                <a:moveTo>
                  <a:pt x="25400" y="319684"/>
                </a:moveTo>
                <a:lnTo>
                  <a:pt x="12700" y="306984"/>
                </a:lnTo>
                <a:lnTo>
                  <a:pt x="25400" y="306984"/>
                </a:lnTo>
                <a:lnTo>
                  <a:pt x="25400" y="319684"/>
                </a:lnTo>
                <a:close/>
              </a:path>
              <a:path w="529589" h="434975">
                <a:moveTo>
                  <a:pt x="324789" y="332384"/>
                </a:moveTo>
                <a:lnTo>
                  <a:pt x="312089" y="332384"/>
                </a:lnTo>
                <a:lnTo>
                  <a:pt x="299389" y="319684"/>
                </a:lnTo>
                <a:lnTo>
                  <a:pt x="25400" y="319684"/>
                </a:lnTo>
                <a:lnTo>
                  <a:pt x="25400" y="306984"/>
                </a:lnTo>
                <a:lnTo>
                  <a:pt x="312089" y="306984"/>
                </a:lnTo>
                <a:lnTo>
                  <a:pt x="324789" y="319684"/>
                </a:lnTo>
                <a:lnTo>
                  <a:pt x="324789" y="332384"/>
                </a:lnTo>
                <a:close/>
              </a:path>
              <a:path w="529589" h="434975">
                <a:moveTo>
                  <a:pt x="311175" y="434682"/>
                </a:moveTo>
                <a:lnTo>
                  <a:pt x="299389" y="422008"/>
                </a:lnTo>
                <a:lnTo>
                  <a:pt x="299389" y="319684"/>
                </a:lnTo>
                <a:lnTo>
                  <a:pt x="312089" y="332384"/>
                </a:lnTo>
                <a:lnTo>
                  <a:pt x="324789" y="332384"/>
                </a:lnTo>
                <a:lnTo>
                  <a:pt x="324789" y="391350"/>
                </a:lnTo>
                <a:lnTo>
                  <a:pt x="303110" y="413029"/>
                </a:lnTo>
                <a:lnTo>
                  <a:pt x="324789" y="422008"/>
                </a:lnTo>
                <a:lnTo>
                  <a:pt x="330060" y="422008"/>
                </a:lnTo>
                <a:lnTo>
                  <a:pt x="321068" y="430999"/>
                </a:lnTo>
                <a:lnTo>
                  <a:pt x="318947" y="432701"/>
                </a:lnTo>
                <a:lnTo>
                  <a:pt x="316522" y="433908"/>
                </a:lnTo>
                <a:lnTo>
                  <a:pt x="313893" y="434581"/>
                </a:lnTo>
                <a:lnTo>
                  <a:pt x="311175" y="434682"/>
                </a:lnTo>
                <a:close/>
              </a:path>
              <a:path w="529589" h="434975">
                <a:moveTo>
                  <a:pt x="324789" y="422008"/>
                </a:moveTo>
                <a:lnTo>
                  <a:pt x="303110" y="413029"/>
                </a:lnTo>
                <a:lnTo>
                  <a:pt x="324789" y="391350"/>
                </a:lnTo>
                <a:lnTo>
                  <a:pt x="324789" y="42200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非线性支持向量机与核函</a:t>
            </a:r>
            <a:r>
              <a:rPr dirty="0">
                <a:latin typeface="微软雅黑"/>
                <a:cs typeface="微软雅黑"/>
              </a:rPr>
              <a:t>数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用线性分类方法求解非线性分类问题分为两步</a:t>
            </a:r>
            <a:r>
              <a:rPr sz="2550" spc="5" dirty="0">
                <a:latin typeface="Constantia"/>
                <a:cs typeface="Constantia"/>
              </a:rPr>
              <a:t>:</a:t>
            </a:r>
            <a:endParaRPr sz="255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40" dirty="0"/>
              <a:t>首先使用一个变换将原空间的数据映射到新空间</a:t>
            </a:r>
            <a:r>
              <a:rPr spc="-10" dirty="0">
                <a:latin typeface="Constantia"/>
                <a:cs typeface="Constantia"/>
              </a:rPr>
              <a:t>;</a:t>
            </a:r>
            <a:endParaRPr sz="2000">
              <a:latin typeface="Constantia"/>
              <a:cs typeface="Constantia"/>
            </a:endParaRPr>
          </a:p>
          <a:p>
            <a:pPr marL="652780" marR="219710" indent="-24701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20" dirty="0"/>
              <a:t>然后在新空间里用线性分类学习方法从训练数据中学习 分类模型。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solidFill>
                  <a:srgbClr val="C00000"/>
                </a:solidFill>
              </a:rPr>
              <a:t>核技巧</a:t>
            </a:r>
            <a:r>
              <a:rPr sz="2550" spc="35" dirty="0"/>
              <a:t>就属于这样的方</a:t>
            </a:r>
            <a:r>
              <a:rPr sz="2550" spc="25" dirty="0"/>
              <a:t>法</a:t>
            </a:r>
            <a:endParaRPr sz="2550"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-25" dirty="0"/>
              <a:t>核技巧应用到支持向量机，其基本想法：</a:t>
            </a:r>
            <a:endParaRPr sz="2050">
              <a:latin typeface="Wingdings"/>
              <a:cs typeface="Wingdings"/>
            </a:endParaRPr>
          </a:p>
          <a:p>
            <a:pPr marL="652780" marR="5080" indent="-24701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-25" dirty="0"/>
              <a:t>通过一个非线性变换将输入空间</a:t>
            </a:r>
            <a:r>
              <a:rPr spc="-10" dirty="0">
                <a:latin typeface="Constantia"/>
                <a:cs typeface="Constantia"/>
              </a:rPr>
              <a:t>(</a:t>
            </a:r>
            <a:r>
              <a:rPr spc="-10" dirty="0"/>
              <a:t>欧氏空间</a:t>
            </a:r>
            <a:r>
              <a:rPr spc="-60" dirty="0">
                <a:latin typeface="Constantia"/>
                <a:cs typeface="Constantia"/>
              </a:rPr>
              <a:t>R</a:t>
            </a:r>
            <a:r>
              <a:rPr spc="-5" dirty="0">
                <a:latin typeface="Constantia"/>
                <a:cs typeface="Constantia"/>
              </a:rPr>
              <a:t>”</a:t>
            </a:r>
            <a:r>
              <a:rPr dirty="0"/>
              <a:t>或离散集合</a:t>
            </a:r>
            <a:r>
              <a:rPr spc="-10" dirty="0">
                <a:latin typeface="Constantia"/>
                <a:cs typeface="Constantia"/>
              </a:rPr>
              <a:t>) </a:t>
            </a:r>
            <a:r>
              <a:rPr dirty="0"/>
              <a:t>对应于一个特征空间</a:t>
            </a:r>
            <a:r>
              <a:rPr spc="-10" dirty="0">
                <a:latin typeface="Constantia"/>
                <a:cs typeface="Constantia"/>
              </a:rPr>
              <a:t>(</a:t>
            </a:r>
            <a:r>
              <a:rPr dirty="0"/>
              <a:t>希尔伯特空间</a:t>
            </a:r>
            <a:r>
              <a:rPr spc="-10" dirty="0">
                <a:latin typeface="Constantia"/>
                <a:cs typeface="Constantia"/>
              </a:rPr>
              <a:t>)</a:t>
            </a:r>
            <a:r>
              <a:rPr dirty="0"/>
              <a:t>，使得在输入空间中 的超曲面模型对应于特征空间中的超平面模型</a:t>
            </a:r>
            <a:r>
              <a:rPr spc="-10" dirty="0">
                <a:latin typeface="Constantia"/>
                <a:cs typeface="Constantia"/>
              </a:rPr>
              <a:t>(</a:t>
            </a:r>
            <a:r>
              <a:rPr dirty="0"/>
              <a:t>支持向量 机</a:t>
            </a:r>
            <a:r>
              <a:rPr spc="-10" dirty="0">
                <a:latin typeface="Constantia"/>
                <a:cs typeface="Constantia"/>
              </a:rPr>
              <a:t>)</a:t>
            </a:r>
            <a:r>
              <a:rPr dirty="0"/>
              <a:t>。分类问题的学习任务通过在特征空间中求解</a:t>
            </a:r>
            <a:r>
              <a:rPr dirty="0">
                <a:solidFill>
                  <a:srgbClr val="C00000"/>
                </a:solidFill>
              </a:rPr>
              <a:t>线性支 持向量机</a:t>
            </a:r>
            <a:r>
              <a:rPr dirty="0"/>
              <a:t>就可以完成</a:t>
            </a:r>
            <a:r>
              <a:rPr spc="-10" dirty="0">
                <a:latin typeface="Constantia"/>
                <a:cs typeface="Constantia"/>
              </a:rPr>
              <a:t>.</a:t>
            </a:r>
            <a:endParaRPr sz="20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非线性支持向量机与核函</a:t>
            </a:r>
            <a:r>
              <a:rPr dirty="0">
                <a:latin typeface="微软雅黑"/>
                <a:cs typeface="微软雅黑"/>
              </a:rPr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26593"/>
            <a:ext cx="8215630" cy="326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核函数定义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90000"/>
              </a:lnSpc>
              <a:spcBef>
                <a:spcPts val="65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设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是输入空间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35" dirty="0">
                <a:latin typeface="宋体"/>
                <a:cs typeface="宋体"/>
              </a:rPr>
              <a:t>欧氏空间</a:t>
            </a:r>
            <a:r>
              <a:rPr sz="2550" spc="20" dirty="0">
                <a:latin typeface="Constantia"/>
                <a:cs typeface="Constantia"/>
              </a:rPr>
              <a:t>R</a:t>
            </a:r>
            <a:r>
              <a:rPr sz="2475" spc="15" baseline="21885" dirty="0">
                <a:latin typeface="Constantia"/>
                <a:cs typeface="Constantia"/>
              </a:rPr>
              <a:t>n</a:t>
            </a:r>
            <a:r>
              <a:rPr sz="2550" spc="35" dirty="0">
                <a:latin typeface="宋体"/>
                <a:cs typeface="宋体"/>
              </a:rPr>
              <a:t>的子集或离散集合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，又</a:t>
            </a:r>
            <a:r>
              <a:rPr sz="2550" spc="25" dirty="0">
                <a:latin typeface="宋体"/>
                <a:cs typeface="宋体"/>
              </a:rPr>
              <a:t>设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20" dirty="0">
                <a:latin typeface="宋体"/>
                <a:cs typeface="宋体"/>
              </a:rPr>
              <a:t>为特征空间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20" dirty="0">
                <a:latin typeface="宋体"/>
                <a:cs typeface="宋体"/>
              </a:rPr>
              <a:t>希尔伯特空间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，如果存在一个从</a:t>
            </a:r>
            <a:r>
              <a:rPr sz="2600" spc="-15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到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20" dirty="0">
                <a:latin typeface="宋体"/>
                <a:cs typeface="宋体"/>
              </a:rPr>
              <a:t>的 映</a:t>
            </a:r>
            <a:r>
              <a:rPr sz="2600" spc="-30" dirty="0">
                <a:latin typeface="宋体"/>
                <a:cs typeface="宋体"/>
              </a:rPr>
              <a:t>射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使得对所</a:t>
            </a:r>
            <a:r>
              <a:rPr sz="2550" spc="25" dirty="0">
                <a:latin typeface="宋体"/>
                <a:cs typeface="宋体"/>
              </a:rPr>
              <a:t>有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函数</a:t>
            </a: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z)</a:t>
            </a:r>
            <a:r>
              <a:rPr sz="2550" spc="35" dirty="0">
                <a:latin typeface="宋体"/>
                <a:cs typeface="宋体"/>
              </a:rPr>
              <a:t>满足条</a:t>
            </a:r>
            <a:r>
              <a:rPr sz="2550" spc="25" dirty="0">
                <a:latin typeface="宋体"/>
                <a:cs typeface="宋体"/>
              </a:rPr>
              <a:t>件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270553"/>
            <a:ext cx="998219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则</a:t>
            </a:r>
            <a:r>
              <a:rPr sz="2600" spc="-30" dirty="0">
                <a:latin typeface="宋体"/>
                <a:cs typeface="宋体"/>
              </a:rPr>
              <a:t>称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式</a:t>
            </a:r>
            <a:r>
              <a:rPr sz="2600" spc="-30" dirty="0">
                <a:latin typeface="宋体"/>
                <a:cs typeface="宋体"/>
              </a:rPr>
              <a:t>中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4582" y="5270553"/>
            <a:ext cx="134493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为核函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  <a:p>
            <a:pPr marL="428625">
              <a:lnSpc>
                <a:spcPts val="3065"/>
              </a:lnSpc>
              <a:spcBef>
                <a:spcPts val="305"/>
              </a:spcBef>
            </a:pPr>
            <a:r>
              <a:rPr sz="2600" spc="-30" dirty="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082" y="5283253"/>
            <a:ext cx="72072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2600" spc="-3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1507" y="5270553"/>
            <a:ext cx="200533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795" marR="5080" indent="-506730">
              <a:lnSpc>
                <a:spcPct val="109800"/>
              </a:lnSpc>
            </a:pPr>
            <a:r>
              <a:rPr sz="2600" spc="-20" dirty="0">
                <a:latin typeface="宋体"/>
                <a:cs typeface="宋体"/>
              </a:rPr>
              <a:t>为映射函数</a:t>
            </a:r>
            <a:r>
              <a:rPr sz="2600" spc="-30" dirty="0">
                <a:latin typeface="宋体"/>
                <a:cs typeface="宋体"/>
              </a:rPr>
              <a:t>，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的内</a:t>
            </a:r>
            <a:r>
              <a:rPr sz="2600" spc="-30" dirty="0">
                <a:latin typeface="宋体"/>
                <a:cs typeface="宋体"/>
              </a:rPr>
              <a:t>积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372" y="5705528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30" dirty="0">
                <a:latin typeface="宋体"/>
                <a:cs typeface="宋体"/>
              </a:rPr>
              <a:t>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3344" y="2767583"/>
            <a:ext cx="1871472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4367" y="3566159"/>
            <a:ext cx="1283208" cy="438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2776" y="4361688"/>
            <a:ext cx="2663952" cy="390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5127" y="5285232"/>
            <a:ext cx="935735" cy="377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8288" y="5285232"/>
            <a:ext cx="600456" cy="320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5127" y="5754623"/>
            <a:ext cx="1246632" cy="338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8960" y="5715000"/>
            <a:ext cx="600456" cy="371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288" y="5754623"/>
            <a:ext cx="633984" cy="332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非线性支持向量机与核函</a:t>
            </a:r>
            <a:r>
              <a:rPr dirty="0">
                <a:latin typeface="微软雅黑"/>
                <a:cs typeface="微软雅黑"/>
              </a:rPr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135620" cy="123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核技巧的想法是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2000"/>
              </a:lnSpc>
              <a:spcBef>
                <a:spcPts val="6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在学习与预测中只定义核函数</a:t>
            </a: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z)</a:t>
            </a:r>
            <a:r>
              <a:rPr sz="2550" spc="35" dirty="0">
                <a:latin typeface="宋体"/>
                <a:cs typeface="宋体"/>
              </a:rPr>
              <a:t>，而不显式地定</a:t>
            </a:r>
            <a:r>
              <a:rPr sz="2550" spc="25" dirty="0">
                <a:latin typeface="宋体"/>
                <a:cs typeface="宋体"/>
              </a:rPr>
              <a:t>义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映射函数，通常，直接计算</a:t>
            </a: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z)</a:t>
            </a:r>
            <a:r>
              <a:rPr sz="2550" spc="35" dirty="0">
                <a:latin typeface="宋体"/>
                <a:cs typeface="宋体"/>
              </a:rPr>
              <a:t>比较容易，而通</a:t>
            </a:r>
            <a:r>
              <a:rPr sz="2550" spc="25" dirty="0">
                <a:latin typeface="宋体"/>
                <a:cs typeface="宋体"/>
              </a:rPr>
              <a:t>过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592" y="2813738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30" dirty="0">
                <a:latin typeface="宋体"/>
                <a:cs typeface="宋体"/>
              </a:rPr>
              <a:t>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272" y="2813738"/>
            <a:ext cx="327723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计算</a:t>
            </a:r>
            <a:r>
              <a:rPr sz="2600" spc="-10" dirty="0">
                <a:latin typeface="Constantia"/>
                <a:cs typeface="Constantia"/>
              </a:rPr>
              <a:t>K(x,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z)</a:t>
            </a:r>
            <a:r>
              <a:rPr sz="2600" spc="-20" dirty="0">
                <a:latin typeface="宋体"/>
                <a:cs typeface="宋体"/>
              </a:rPr>
              <a:t>并不容易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3288718"/>
            <a:ext cx="8163559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注意：</a:t>
            </a:r>
            <a:r>
              <a:rPr sz="2600" spc="-15" dirty="0">
                <a:latin typeface="Arial"/>
                <a:cs typeface="Arial"/>
              </a:rPr>
              <a:t>φ</a:t>
            </a:r>
            <a:r>
              <a:rPr sz="2600" spc="-30" dirty="0">
                <a:latin typeface="宋体"/>
                <a:cs typeface="宋体"/>
              </a:rPr>
              <a:t>是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输入空间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475" spc="15" baseline="21885" dirty="0">
                <a:latin typeface="Constantia"/>
                <a:cs typeface="Constantia"/>
              </a:rPr>
              <a:t>n</a:t>
            </a:r>
            <a:r>
              <a:rPr sz="2600" spc="-20" dirty="0">
                <a:latin typeface="宋体"/>
                <a:cs typeface="宋体"/>
              </a:rPr>
              <a:t>到特征空间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20" dirty="0">
                <a:latin typeface="宋体"/>
                <a:cs typeface="宋体"/>
              </a:rPr>
              <a:t>的映射，特征空</a:t>
            </a:r>
            <a:r>
              <a:rPr sz="2600" spc="-30" dirty="0">
                <a:latin typeface="宋体"/>
                <a:cs typeface="宋体"/>
              </a:rPr>
              <a:t>间</a:t>
            </a:r>
            <a:endParaRPr sz="2600">
              <a:latin typeface="宋体"/>
              <a:cs typeface="宋体"/>
            </a:endParaRPr>
          </a:p>
          <a:p>
            <a:pPr marL="287020">
              <a:lnSpc>
                <a:spcPct val="100000"/>
              </a:lnSpc>
            </a:pP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20" dirty="0">
                <a:latin typeface="宋体"/>
                <a:cs typeface="宋体"/>
              </a:rPr>
              <a:t>一般是高维，映射可以不同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4256" y="2414016"/>
            <a:ext cx="600455" cy="37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744" y="2785872"/>
            <a:ext cx="633983" cy="332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非线性支持向量机与核函</a:t>
            </a:r>
            <a:r>
              <a:rPr dirty="0">
                <a:latin typeface="微软雅黑"/>
                <a:cs typeface="微软雅黑"/>
              </a:rPr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612640" cy="1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2000"/>
              </a:lnSpc>
              <a:spcBef>
                <a:spcPts val="6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假设输入空间是</a:t>
            </a:r>
            <a:r>
              <a:rPr sz="2550" spc="20" dirty="0">
                <a:latin typeface="Constantia"/>
                <a:cs typeface="Constantia"/>
              </a:rPr>
              <a:t>R</a:t>
            </a:r>
            <a:r>
              <a:rPr sz="2475" spc="15" baseline="2188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，核函数</a:t>
            </a:r>
            <a:r>
              <a:rPr sz="2550" spc="25" dirty="0">
                <a:latin typeface="宋体"/>
                <a:cs typeface="宋体"/>
              </a:rPr>
              <a:t>是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相关的特征空间</a:t>
            </a:r>
            <a:r>
              <a:rPr sz="2550" spc="25" dirty="0">
                <a:latin typeface="Constantia"/>
                <a:cs typeface="Constantia"/>
              </a:rPr>
              <a:t>H</a:t>
            </a:r>
            <a:r>
              <a:rPr sz="2550" spc="35" dirty="0">
                <a:latin typeface="宋体"/>
                <a:cs typeface="宋体"/>
              </a:rPr>
              <a:t>和映</a:t>
            </a:r>
            <a:r>
              <a:rPr sz="2550" spc="25" dirty="0">
                <a:latin typeface="宋体"/>
                <a:cs typeface="宋体"/>
              </a:rPr>
              <a:t>射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解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0407" y="2021258"/>
            <a:ext cx="14293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试找出</a:t>
            </a:r>
            <a:r>
              <a:rPr sz="2550" spc="25" dirty="0">
                <a:latin typeface="宋体"/>
                <a:cs typeface="宋体"/>
              </a:rPr>
              <a:t>其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793033"/>
            <a:ext cx="198882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可以取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容易验证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4815" y="1990344"/>
            <a:ext cx="1944624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9871" y="2420111"/>
            <a:ext cx="1630679" cy="32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5567" y="3267455"/>
            <a:ext cx="6769608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112" y="4047744"/>
            <a:ext cx="7991856" cy="438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5727" y="4870703"/>
            <a:ext cx="4047744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7960" y="5797296"/>
            <a:ext cx="3572255" cy="387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非线性支持向量机与核函</a:t>
            </a:r>
            <a:r>
              <a:rPr dirty="0">
                <a:latin typeface="微软雅黑"/>
                <a:cs typeface="微软雅黑"/>
              </a:rPr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612640" cy="217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2000"/>
              </a:lnSpc>
              <a:spcBef>
                <a:spcPts val="6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假设输入空间是</a:t>
            </a:r>
            <a:r>
              <a:rPr sz="2550" spc="20" dirty="0">
                <a:latin typeface="Constantia"/>
                <a:cs typeface="Constantia"/>
              </a:rPr>
              <a:t>R</a:t>
            </a:r>
            <a:r>
              <a:rPr sz="2475" spc="15" baseline="2188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，核函数</a:t>
            </a:r>
            <a:r>
              <a:rPr sz="2550" spc="25" dirty="0">
                <a:latin typeface="宋体"/>
                <a:cs typeface="宋体"/>
              </a:rPr>
              <a:t>是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相关的特征空间</a:t>
            </a:r>
            <a:r>
              <a:rPr sz="2550" spc="25" dirty="0">
                <a:latin typeface="Constantia"/>
                <a:cs typeface="Constantia"/>
              </a:rPr>
              <a:t>H</a:t>
            </a:r>
            <a:r>
              <a:rPr sz="2550" spc="35" dirty="0">
                <a:latin typeface="宋体"/>
                <a:cs typeface="宋体"/>
              </a:rPr>
              <a:t>和映</a:t>
            </a:r>
            <a:r>
              <a:rPr sz="2550" spc="25" dirty="0">
                <a:latin typeface="宋体"/>
                <a:cs typeface="宋体"/>
              </a:rPr>
              <a:t>射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解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同样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0407" y="2021258"/>
            <a:ext cx="14293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试找出</a:t>
            </a:r>
            <a:r>
              <a:rPr sz="2550" spc="25" dirty="0">
                <a:latin typeface="宋体"/>
                <a:cs typeface="宋体"/>
              </a:rPr>
              <a:t>其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5268013"/>
            <a:ext cx="2319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都满足条件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4815" y="1990344"/>
            <a:ext cx="1944624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9871" y="2420111"/>
            <a:ext cx="1630679" cy="32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9680" y="3715511"/>
            <a:ext cx="612038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1679" y="4672584"/>
            <a:ext cx="4934712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核函数在支持向量机的应</a:t>
            </a:r>
            <a:r>
              <a:rPr dirty="0">
                <a:latin typeface="微软雅黑"/>
                <a:cs typeface="微软雅黑"/>
              </a:rPr>
              <a:t>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120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注意到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1600"/>
              </a:lnSpc>
              <a:spcBef>
                <a:spcPts val="5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线性支持向量机对偶问题中，无论是目标函数还是决</a:t>
            </a:r>
            <a:r>
              <a:rPr sz="2600" spc="-30" dirty="0">
                <a:latin typeface="宋体"/>
                <a:cs typeface="宋体"/>
              </a:rPr>
              <a:t>策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函数都只涉及输入实例和实例之间的内积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892478"/>
            <a:ext cx="297942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-249554">
              <a:lnSpc>
                <a:spcPct val="120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目标函数中的内</a:t>
            </a:r>
            <a:r>
              <a:rPr sz="2550" spc="25" dirty="0">
                <a:latin typeface="宋体"/>
                <a:cs typeface="宋体"/>
              </a:rPr>
              <a:t>积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代替，目标函数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2597" y="2892478"/>
            <a:ext cx="1344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用核函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4793033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决策函数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2423" y="2852927"/>
            <a:ext cx="816863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144" y="2910839"/>
            <a:ext cx="3038855" cy="448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8592" y="3931920"/>
            <a:ext cx="5273039" cy="835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055" y="5230367"/>
            <a:ext cx="8144256" cy="862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237" y="178441"/>
            <a:ext cx="192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正定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核</a:t>
            </a:r>
            <a:endParaRPr sz="495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821" rIns="0" bIns="0" rtlCol="0">
            <a:spAutoFit/>
          </a:bodyPr>
          <a:lstStyle/>
          <a:p>
            <a:pPr marL="51435">
              <a:lnSpc>
                <a:spcPts val="2840"/>
              </a:lnSpc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问题：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1985261"/>
            <a:ext cx="352806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200" spc="-10" dirty="0">
                <a:latin typeface="宋体"/>
                <a:cs typeface="宋体"/>
              </a:rPr>
              <a:t>己知映射函数</a:t>
            </a:r>
            <a:r>
              <a:rPr sz="2200" spc="-10" dirty="0">
                <a:latin typeface="Arial"/>
                <a:cs typeface="Arial"/>
              </a:rPr>
              <a:t>φ</a:t>
            </a:r>
            <a:r>
              <a:rPr sz="2200" spc="-10" dirty="0">
                <a:latin typeface="宋体"/>
                <a:cs typeface="宋体"/>
              </a:rPr>
              <a:t>，可以通</a:t>
            </a:r>
            <a:r>
              <a:rPr sz="2200" dirty="0">
                <a:latin typeface="宋体"/>
                <a:cs typeface="宋体"/>
              </a:rPr>
              <a:t>过</a:t>
            </a:r>
            <a:endParaRPr sz="2200">
              <a:latin typeface="宋体"/>
              <a:cs typeface="宋体"/>
            </a:endParaRPr>
          </a:p>
          <a:p>
            <a:pPr marL="259715">
              <a:lnSpc>
                <a:spcPct val="100000"/>
              </a:lnSpc>
            </a:pPr>
            <a:r>
              <a:rPr sz="2200" spc="-10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spc="-10" dirty="0">
                <a:latin typeface="Constantia"/>
                <a:cs typeface="Constantia"/>
              </a:rPr>
              <a:t>x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5" dirty="0">
                <a:latin typeface="Constantia"/>
                <a:cs typeface="Constantia"/>
              </a:rPr>
              <a:t>z)</a:t>
            </a:r>
            <a:r>
              <a:rPr sz="2200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5527" y="1972561"/>
            <a:ext cx="310007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  <a:tabLst>
                <a:tab pos="850265" algn="l"/>
              </a:tabLst>
            </a:pPr>
            <a:r>
              <a:rPr sz="2200" dirty="0">
                <a:latin typeface="宋体"/>
                <a:cs typeface="宋体"/>
              </a:rPr>
              <a:t>和	</a:t>
            </a:r>
            <a:r>
              <a:rPr sz="2200" spc="-10" dirty="0">
                <a:latin typeface="宋体"/>
                <a:cs typeface="宋体"/>
              </a:rPr>
              <a:t>的内积求得核函</a:t>
            </a:r>
            <a:r>
              <a:rPr sz="2200" dirty="0">
                <a:latin typeface="宋体"/>
                <a:cs typeface="宋体"/>
              </a:rPr>
              <a:t>数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2709796"/>
            <a:ext cx="8217534" cy="3560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2780" marR="7620" indent="-247015">
              <a:lnSpc>
                <a:spcPct val="100000"/>
              </a:lnSpc>
              <a:tabLst>
                <a:tab pos="2720975" algn="l"/>
              </a:tabLst>
            </a:pPr>
            <a:r>
              <a:rPr sz="1900" spc="3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200" spc="-10" dirty="0">
                <a:latin typeface="宋体"/>
                <a:cs typeface="宋体"/>
              </a:rPr>
              <a:t>不用构造映射</a:t>
            </a:r>
            <a:r>
              <a:rPr sz="2200" spc="-10" dirty="0">
                <a:latin typeface="Arial"/>
                <a:cs typeface="Arial"/>
              </a:rPr>
              <a:t>φ</a:t>
            </a:r>
            <a:r>
              <a:rPr sz="2200" dirty="0">
                <a:latin typeface="Constantia"/>
                <a:cs typeface="Constantia"/>
              </a:rPr>
              <a:t>,	</a:t>
            </a:r>
            <a:r>
              <a:rPr sz="2200" spc="-10" dirty="0">
                <a:latin typeface="宋体"/>
                <a:cs typeface="宋体"/>
              </a:rPr>
              <a:t>能否直接判断一个给定的函数</a:t>
            </a:r>
            <a:r>
              <a:rPr sz="2200" spc="-10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spc="-10" dirty="0">
                <a:latin typeface="Constantia"/>
                <a:cs typeface="Constantia"/>
              </a:rPr>
              <a:t>x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5" dirty="0">
                <a:latin typeface="Constantia"/>
                <a:cs typeface="Constantia"/>
              </a:rPr>
              <a:t>z)</a:t>
            </a:r>
            <a:r>
              <a:rPr sz="2200" spc="-10" dirty="0">
                <a:latin typeface="宋体"/>
                <a:cs typeface="宋体"/>
              </a:rPr>
              <a:t>是不是</a:t>
            </a:r>
            <a:r>
              <a:rPr sz="2200" dirty="0">
                <a:latin typeface="宋体"/>
                <a:cs typeface="宋体"/>
              </a:rPr>
              <a:t>核 </a:t>
            </a:r>
            <a:r>
              <a:rPr sz="2200" spc="-10" dirty="0">
                <a:latin typeface="宋体"/>
                <a:cs typeface="宋体"/>
              </a:rPr>
              <a:t>函数</a:t>
            </a:r>
            <a:r>
              <a:rPr sz="2200" dirty="0">
                <a:latin typeface="Constantia"/>
                <a:cs typeface="Constantia"/>
              </a:rPr>
              <a:t>?</a:t>
            </a:r>
            <a:endParaRPr sz="22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25"/>
              </a:spcBef>
            </a:pPr>
            <a:r>
              <a:rPr sz="1900" spc="3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200" spc="-10" dirty="0">
                <a:latin typeface="宋体"/>
                <a:cs typeface="宋体"/>
              </a:rPr>
              <a:t>或者说，函数</a:t>
            </a:r>
            <a:r>
              <a:rPr sz="2200" spc="-10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spc="-10" dirty="0">
                <a:latin typeface="Constantia"/>
                <a:cs typeface="Constantia"/>
              </a:rPr>
              <a:t>x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5" dirty="0">
                <a:latin typeface="Constantia"/>
                <a:cs typeface="Constantia"/>
              </a:rPr>
              <a:t>z)</a:t>
            </a:r>
            <a:r>
              <a:rPr sz="2200" spc="-10" dirty="0">
                <a:latin typeface="宋体"/>
                <a:cs typeface="宋体"/>
              </a:rPr>
              <a:t>满足什么条件才能成为核函数</a:t>
            </a:r>
            <a:r>
              <a:rPr sz="2200" dirty="0">
                <a:latin typeface="Constantia"/>
                <a:cs typeface="Constantia"/>
              </a:rPr>
              <a:t>?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假设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,z)</a:t>
            </a:r>
            <a:r>
              <a:rPr sz="2400" dirty="0">
                <a:latin typeface="宋体"/>
                <a:cs typeface="宋体"/>
              </a:rPr>
              <a:t>是定义在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上的对称函数，并且对任意的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300">
              <a:latin typeface="Times New Roman"/>
              <a:cs typeface="Times New Roman"/>
            </a:endParaRPr>
          </a:p>
          <a:p>
            <a:pPr marL="2618105">
              <a:lnSpc>
                <a:spcPts val="1000"/>
              </a:lnSpc>
            </a:pPr>
            <a:endParaRPr sz="1300">
              <a:latin typeface="Times New Roman"/>
              <a:cs typeface="Times New Roman"/>
            </a:endParaRPr>
          </a:p>
          <a:p>
            <a:pPr marL="287020" marR="49530" indent="-274320">
              <a:lnSpc>
                <a:spcPct val="100000"/>
              </a:lnSpc>
              <a:tabLst>
                <a:tab pos="3157855" algn="l"/>
              </a:tabLst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,z)</a:t>
            </a:r>
            <a:r>
              <a:rPr sz="2400" dirty="0">
                <a:latin typeface="宋体"/>
                <a:cs typeface="宋体"/>
              </a:rPr>
              <a:t>关于	的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dirty="0">
                <a:latin typeface="宋体"/>
                <a:cs typeface="宋体"/>
              </a:rPr>
              <a:t>矩阵是半正定的，可以依据函 数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,z)</a:t>
            </a:r>
            <a:r>
              <a:rPr sz="2400" dirty="0">
                <a:latin typeface="宋体"/>
                <a:cs typeface="宋体"/>
              </a:rPr>
              <a:t>，构成一个希尔伯特空间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Hi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ert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spa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其步骤是首先定义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映射</a:t>
            </a:r>
            <a:r>
              <a:rPr sz="2400" dirty="0">
                <a:latin typeface="Arial"/>
                <a:cs typeface="Arial"/>
              </a:rPr>
              <a:t>φ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，并构成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向量空间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dirty="0">
                <a:latin typeface="宋体"/>
                <a:cs typeface="宋体"/>
              </a:rPr>
              <a:t>，然后在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dirty="0">
                <a:latin typeface="宋体"/>
                <a:cs typeface="宋体"/>
              </a:rPr>
              <a:t>上定 义内积构成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内积空间</a:t>
            </a:r>
            <a:r>
              <a:rPr sz="2400" spc="-10" dirty="0">
                <a:latin typeface="Constantia"/>
                <a:cs typeface="Constantia"/>
              </a:rPr>
              <a:t>;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最后将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dirty="0">
                <a:latin typeface="宋体"/>
                <a:cs typeface="宋体"/>
              </a:rPr>
              <a:t>完备化构成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希尔伯特空间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5591" y="1984248"/>
            <a:ext cx="505967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5503" y="2002535"/>
            <a:ext cx="475488" cy="246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4322378"/>
            <a:ext cx="1295400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8126095" cy="4094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正定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核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20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、定义映射，构成向量空间</a:t>
            </a:r>
            <a:r>
              <a:rPr sz="2550" spc="10" dirty="0">
                <a:latin typeface="Constantia"/>
                <a:cs typeface="Constantia"/>
              </a:rPr>
              <a:t>S</a:t>
            </a:r>
            <a:endParaRPr sz="2550">
              <a:latin typeface="Constantia"/>
              <a:cs typeface="Constantia"/>
            </a:endParaRPr>
          </a:p>
          <a:p>
            <a:pPr marL="3175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映射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对任</a:t>
            </a:r>
            <a:r>
              <a:rPr sz="2550" spc="25" dirty="0">
                <a:latin typeface="宋体"/>
                <a:cs typeface="宋体"/>
              </a:rPr>
              <a:t>意</a:t>
            </a:r>
            <a:endParaRPr sz="255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定义线性组合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800">
              <a:latin typeface="Times New Roman"/>
              <a:cs typeface="Times New Roman"/>
            </a:endParaRPr>
          </a:p>
          <a:p>
            <a:pPr marL="30607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考虑由线性组合为元素的集合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由于集合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对加法和</a:t>
            </a:r>
            <a:r>
              <a:rPr sz="2550" spc="25" dirty="0">
                <a:latin typeface="宋体"/>
                <a:cs typeface="宋体"/>
              </a:rPr>
              <a:t>数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乘运算是封闭的，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20" dirty="0">
                <a:latin typeface="宋体"/>
                <a:cs typeface="宋体"/>
              </a:rPr>
              <a:t>构成一个向量空间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0864" y="2060448"/>
            <a:ext cx="1871472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1304" y="2490216"/>
            <a:ext cx="3456432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8855" y="3051048"/>
            <a:ext cx="2444496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192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正定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核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695070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、在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上定义内积，构成内积空</a:t>
            </a:r>
            <a:r>
              <a:rPr sz="2550" spc="25" dirty="0">
                <a:latin typeface="宋体"/>
                <a:cs typeface="宋体"/>
              </a:rPr>
              <a:t>间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在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上定义一个运算“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”，对任意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Constantia"/>
                <a:cs typeface="Constantia"/>
              </a:rPr>
              <a:t>g</a:t>
            </a:r>
            <a:r>
              <a:rPr sz="2550" spc="35" dirty="0">
                <a:latin typeface="宋体"/>
                <a:cs typeface="宋体"/>
              </a:rPr>
              <a:t>属于</a:t>
            </a:r>
            <a:r>
              <a:rPr sz="2550" spc="10" dirty="0">
                <a:latin typeface="Constantia"/>
                <a:cs typeface="Constantia"/>
              </a:rPr>
              <a:t>S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178"/>
            <a:ext cx="2649220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定义运算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证明内积空间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5872" y="2350007"/>
            <a:ext cx="2417064" cy="1575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0967" y="4160520"/>
            <a:ext cx="3166872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1888" y="5230367"/>
            <a:ext cx="4703064" cy="1627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6344" y="6522719"/>
            <a:ext cx="2112264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319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超平面选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择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0440" y="6553686"/>
            <a:ext cx="990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4242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4608" y="5591212"/>
            <a:ext cx="4419600" cy="98425"/>
          </a:xfrm>
          <a:custGeom>
            <a:avLst/>
            <a:gdLst/>
            <a:ahLst/>
            <a:cxnLst/>
            <a:rect l="l" t="t" r="r" b="b"/>
            <a:pathLst>
              <a:path w="4419600" h="98425">
                <a:moveTo>
                  <a:pt x="4411429" y="53936"/>
                </a:moveTo>
                <a:lnTo>
                  <a:pt x="4410151" y="53936"/>
                </a:lnTo>
                <a:lnTo>
                  <a:pt x="4410151" y="44411"/>
                </a:lnTo>
                <a:lnTo>
                  <a:pt x="4392537" y="44405"/>
                </a:lnTo>
                <a:lnTo>
                  <a:pt x="4331563" y="8801"/>
                </a:lnTo>
                <a:lnTo>
                  <a:pt x="4330306" y="7734"/>
                </a:lnTo>
                <a:lnTo>
                  <a:pt x="4329480" y="6299"/>
                </a:lnTo>
                <a:lnTo>
                  <a:pt x="4329201" y="4673"/>
                </a:lnTo>
                <a:lnTo>
                  <a:pt x="4329493" y="3048"/>
                </a:lnTo>
                <a:lnTo>
                  <a:pt x="4330331" y="1612"/>
                </a:lnTo>
                <a:lnTo>
                  <a:pt x="4331601" y="558"/>
                </a:lnTo>
                <a:lnTo>
                  <a:pt x="4333163" y="0"/>
                </a:lnTo>
                <a:lnTo>
                  <a:pt x="4334814" y="12"/>
                </a:lnTo>
                <a:lnTo>
                  <a:pt x="4336364" y="584"/>
                </a:lnTo>
                <a:lnTo>
                  <a:pt x="4419600" y="49174"/>
                </a:lnTo>
                <a:lnTo>
                  <a:pt x="4411429" y="53936"/>
                </a:lnTo>
                <a:close/>
              </a:path>
              <a:path w="4419600" h="98425">
                <a:moveTo>
                  <a:pt x="4392532" y="53930"/>
                </a:moveTo>
                <a:lnTo>
                  <a:pt x="0" y="52349"/>
                </a:lnTo>
                <a:lnTo>
                  <a:pt x="0" y="42824"/>
                </a:lnTo>
                <a:lnTo>
                  <a:pt x="4392548" y="44411"/>
                </a:lnTo>
                <a:lnTo>
                  <a:pt x="4400697" y="49170"/>
                </a:lnTo>
                <a:lnTo>
                  <a:pt x="4392532" y="53930"/>
                </a:lnTo>
                <a:close/>
              </a:path>
              <a:path w="4419600" h="98425">
                <a:moveTo>
                  <a:pt x="4400697" y="49170"/>
                </a:moveTo>
                <a:lnTo>
                  <a:pt x="4392537" y="44405"/>
                </a:lnTo>
                <a:lnTo>
                  <a:pt x="4410151" y="44411"/>
                </a:lnTo>
                <a:lnTo>
                  <a:pt x="4410151" y="45059"/>
                </a:lnTo>
                <a:lnTo>
                  <a:pt x="4407750" y="45059"/>
                </a:lnTo>
                <a:lnTo>
                  <a:pt x="4400697" y="49170"/>
                </a:lnTo>
                <a:close/>
              </a:path>
              <a:path w="4419600" h="98425">
                <a:moveTo>
                  <a:pt x="4407750" y="53289"/>
                </a:moveTo>
                <a:lnTo>
                  <a:pt x="4400697" y="49170"/>
                </a:lnTo>
                <a:lnTo>
                  <a:pt x="4407750" y="45059"/>
                </a:lnTo>
                <a:lnTo>
                  <a:pt x="4407750" y="53289"/>
                </a:lnTo>
                <a:close/>
              </a:path>
              <a:path w="4419600" h="98425">
                <a:moveTo>
                  <a:pt x="4410151" y="53289"/>
                </a:moveTo>
                <a:lnTo>
                  <a:pt x="4407750" y="53289"/>
                </a:lnTo>
                <a:lnTo>
                  <a:pt x="4407750" y="45059"/>
                </a:lnTo>
                <a:lnTo>
                  <a:pt x="4410151" y="45059"/>
                </a:lnTo>
                <a:lnTo>
                  <a:pt x="4410151" y="53289"/>
                </a:lnTo>
                <a:close/>
              </a:path>
              <a:path w="4419600" h="98425">
                <a:moveTo>
                  <a:pt x="4410151" y="53936"/>
                </a:moveTo>
                <a:lnTo>
                  <a:pt x="4392532" y="53930"/>
                </a:lnTo>
                <a:lnTo>
                  <a:pt x="4400704" y="49174"/>
                </a:lnTo>
                <a:lnTo>
                  <a:pt x="4407750" y="53289"/>
                </a:lnTo>
                <a:lnTo>
                  <a:pt x="4410151" y="53289"/>
                </a:lnTo>
                <a:lnTo>
                  <a:pt x="4410151" y="53936"/>
                </a:lnTo>
                <a:close/>
              </a:path>
              <a:path w="4419600" h="98425">
                <a:moveTo>
                  <a:pt x="4334776" y="98285"/>
                </a:moveTo>
                <a:lnTo>
                  <a:pt x="4333125" y="98285"/>
                </a:lnTo>
                <a:lnTo>
                  <a:pt x="4331548" y="97713"/>
                </a:lnTo>
                <a:lnTo>
                  <a:pt x="4330293" y="96672"/>
                </a:lnTo>
                <a:lnTo>
                  <a:pt x="4329468" y="95237"/>
                </a:lnTo>
                <a:lnTo>
                  <a:pt x="4329163" y="93611"/>
                </a:lnTo>
                <a:lnTo>
                  <a:pt x="4329455" y="91986"/>
                </a:lnTo>
                <a:lnTo>
                  <a:pt x="4330268" y="90550"/>
                </a:lnTo>
                <a:lnTo>
                  <a:pt x="4331538" y="89484"/>
                </a:lnTo>
                <a:lnTo>
                  <a:pt x="4392532" y="53930"/>
                </a:lnTo>
                <a:lnTo>
                  <a:pt x="4411429" y="53936"/>
                </a:lnTo>
                <a:lnTo>
                  <a:pt x="4336291" y="97726"/>
                </a:lnTo>
                <a:lnTo>
                  <a:pt x="4334776" y="98285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234" y="1829600"/>
            <a:ext cx="98425" cy="3810000"/>
          </a:xfrm>
          <a:custGeom>
            <a:avLst/>
            <a:gdLst/>
            <a:ahLst/>
            <a:cxnLst/>
            <a:rect l="l" t="t" r="r" b="b"/>
            <a:pathLst>
              <a:path w="98425" h="3810000">
                <a:moveTo>
                  <a:pt x="4660" y="90385"/>
                </a:moveTo>
                <a:lnTo>
                  <a:pt x="0" y="84772"/>
                </a:lnTo>
                <a:lnTo>
                  <a:pt x="571" y="83223"/>
                </a:lnTo>
                <a:lnTo>
                  <a:pt x="49161" y="0"/>
                </a:lnTo>
                <a:lnTo>
                  <a:pt x="54670" y="9448"/>
                </a:lnTo>
                <a:lnTo>
                  <a:pt x="44399" y="9448"/>
                </a:lnTo>
                <a:lnTo>
                  <a:pt x="44389" y="27065"/>
                </a:lnTo>
                <a:lnTo>
                  <a:pt x="8756" y="88061"/>
                </a:lnTo>
                <a:lnTo>
                  <a:pt x="7753" y="89255"/>
                </a:lnTo>
                <a:lnTo>
                  <a:pt x="6286" y="90106"/>
                </a:lnTo>
                <a:lnTo>
                  <a:pt x="4660" y="90385"/>
                </a:lnTo>
                <a:close/>
              </a:path>
              <a:path w="98425" h="3810000">
                <a:moveTo>
                  <a:pt x="44391" y="27061"/>
                </a:moveTo>
                <a:lnTo>
                  <a:pt x="44399" y="9448"/>
                </a:lnTo>
                <a:lnTo>
                  <a:pt x="53924" y="9448"/>
                </a:lnTo>
                <a:lnTo>
                  <a:pt x="53923" y="11849"/>
                </a:lnTo>
                <a:lnTo>
                  <a:pt x="45046" y="11849"/>
                </a:lnTo>
                <a:lnTo>
                  <a:pt x="49157" y="18901"/>
                </a:lnTo>
                <a:lnTo>
                  <a:pt x="44391" y="27061"/>
                </a:lnTo>
                <a:close/>
              </a:path>
              <a:path w="98425" h="3810000">
                <a:moveTo>
                  <a:pt x="93599" y="90424"/>
                </a:moveTo>
                <a:lnTo>
                  <a:pt x="91973" y="90144"/>
                </a:lnTo>
                <a:lnTo>
                  <a:pt x="90538" y="89319"/>
                </a:lnTo>
                <a:lnTo>
                  <a:pt x="89471" y="88061"/>
                </a:lnTo>
                <a:lnTo>
                  <a:pt x="53916" y="27065"/>
                </a:lnTo>
                <a:lnTo>
                  <a:pt x="53924" y="9448"/>
                </a:lnTo>
                <a:lnTo>
                  <a:pt x="54670" y="9448"/>
                </a:lnTo>
                <a:lnTo>
                  <a:pt x="97701" y="83261"/>
                </a:lnTo>
                <a:lnTo>
                  <a:pt x="98254" y="84772"/>
                </a:lnTo>
                <a:lnTo>
                  <a:pt x="98272" y="86474"/>
                </a:lnTo>
                <a:lnTo>
                  <a:pt x="97727" y="87985"/>
                </a:lnTo>
                <a:lnTo>
                  <a:pt x="93599" y="90424"/>
                </a:lnTo>
                <a:close/>
              </a:path>
              <a:path w="98425" h="3810000">
                <a:moveTo>
                  <a:pt x="49157" y="18901"/>
                </a:moveTo>
                <a:lnTo>
                  <a:pt x="45046" y="11849"/>
                </a:lnTo>
                <a:lnTo>
                  <a:pt x="53276" y="11849"/>
                </a:lnTo>
                <a:lnTo>
                  <a:pt x="49157" y="18901"/>
                </a:lnTo>
                <a:close/>
              </a:path>
              <a:path w="98425" h="3810000">
                <a:moveTo>
                  <a:pt x="53916" y="27065"/>
                </a:moveTo>
                <a:lnTo>
                  <a:pt x="49157" y="18901"/>
                </a:lnTo>
                <a:lnTo>
                  <a:pt x="53276" y="11849"/>
                </a:lnTo>
                <a:lnTo>
                  <a:pt x="53923" y="11849"/>
                </a:lnTo>
                <a:lnTo>
                  <a:pt x="53916" y="27065"/>
                </a:lnTo>
                <a:close/>
              </a:path>
              <a:path w="98425" h="3810000">
                <a:moveTo>
                  <a:pt x="52336" y="3810000"/>
                </a:moveTo>
                <a:lnTo>
                  <a:pt x="42811" y="3809987"/>
                </a:lnTo>
                <a:lnTo>
                  <a:pt x="44391" y="27061"/>
                </a:lnTo>
                <a:lnTo>
                  <a:pt x="49157" y="18901"/>
                </a:lnTo>
                <a:lnTo>
                  <a:pt x="53914" y="27061"/>
                </a:lnTo>
                <a:lnTo>
                  <a:pt x="52336" y="3810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5421" y="4254512"/>
            <a:ext cx="101474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821" y="4178312"/>
            <a:ext cx="101474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5021" y="4483112"/>
            <a:ext cx="101474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3221" y="47117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9821" y="45593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3621" y="50927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7421" y="36449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0821" y="5397512"/>
            <a:ext cx="101474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7821" y="4940312"/>
            <a:ext cx="101474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1821" y="28829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2421" y="3263912"/>
            <a:ext cx="101474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2821" y="22733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9021" y="3340112"/>
            <a:ext cx="101474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2821" y="4025912"/>
            <a:ext cx="101474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3221" y="29591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6221" y="3797312"/>
            <a:ext cx="101474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2421" y="2730512"/>
            <a:ext cx="101474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1021" y="4102112"/>
            <a:ext cx="101474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9621" y="3568712"/>
            <a:ext cx="101474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5214" y="2432659"/>
            <a:ext cx="2377440" cy="3136265"/>
          </a:xfrm>
          <a:custGeom>
            <a:avLst/>
            <a:gdLst/>
            <a:ahLst/>
            <a:cxnLst/>
            <a:rect l="l" t="t" r="r" b="b"/>
            <a:pathLst>
              <a:path w="2377440" h="3136265">
                <a:moveTo>
                  <a:pt x="2362200" y="3135680"/>
                </a:moveTo>
                <a:lnTo>
                  <a:pt x="0" y="11480"/>
                </a:lnTo>
                <a:lnTo>
                  <a:pt x="15189" y="0"/>
                </a:lnTo>
                <a:lnTo>
                  <a:pt x="2377389" y="3124200"/>
                </a:lnTo>
                <a:lnTo>
                  <a:pt x="2362200" y="313568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4821" y="3416312"/>
            <a:ext cx="101474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1334" y="2358263"/>
            <a:ext cx="1541780" cy="3361054"/>
          </a:xfrm>
          <a:custGeom>
            <a:avLst/>
            <a:gdLst/>
            <a:ahLst/>
            <a:cxnLst/>
            <a:rect l="l" t="t" r="r" b="b"/>
            <a:pathLst>
              <a:path w="1541779" h="3361054">
                <a:moveTo>
                  <a:pt x="1524000" y="3360674"/>
                </a:moveTo>
                <a:lnTo>
                  <a:pt x="0" y="7874"/>
                </a:lnTo>
                <a:lnTo>
                  <a:pt x="17348" y="0"/>
                </a:lnTo>
                <a:lnTo>
                  <a:pt x="1541348" y="3352800"/>
                </a:lnTo>
                <a:lnTo>
                  <a:pt x="1524000" y="3360674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3487" y="2736659"/>
            <a:ext cx="2680970" cy="2832735"/>
          </a:xfrm>
          <a:custGeom>
            <a:avLst/>
            <a:gdLst/>
            <a:ahLst/>
            <a:cxnLst/>
            <a:rect l="l" t="t" r="r" b="b"/>
            <a:pathLst>
              <a:path w="2680970" h="2832735">
                <a:moveTo>
                  <a:pt x="2667000" y="2832493"/>
                </a:moveTo>
                <a:lnTo>
                  <a:pt x="0" y="13080"/>
                </a:lnTo>
                <a:lnTo>
                  <a:pt x="13843" y="0"/>
                </a:lnTo>
                <a:lnTo>
                  <a:pt x="2680843" y="2819400"/>
                </a:lnTo>
                <a:lnTo>
                  <a:pt x="2667000" y="2832493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39972" y="2281974"/>
            <a:ext cx="1617980" cy="3437254"/>
          </a:xfrm>
          <a:custGeom>
            <a:avLst/>
            <a:gdLst/>
            <a:ahLst/>
            <a:cxnLst/>
            <a:rect l="l" t="t" r="r" b="b"/>
            <a:pathLst>
              <a:path w="1617979" h="3437254">
                <a:moveTo>
                  <a:pt x="1600200" y="3437051"/>
                </a:moveTo>
                <a:lnTo>
                  <a:pt x="0" y="8051"/>
                </a:lnTo>
                <a:lnTo>
                  <a:pt x="17259" y="0"/>
                </a:lnTo>
                <a:lnTo>
                  <a:pt x="1617472" y="3429000"/>
                </a:lnTo>
                <a:lnTo>
                  <a:pt x="1600200" y="3437051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63391" y="2435326"/>
            <a:ext cx="1085215" cy="3130550"/>
          </a:xfrm>
          <a:custGeom>
            <a:avLst/>
            <a:gdLst/>
            <a:ahLst/>
            <a:cxnLst/>
            <a:rect l="l" t="t" r="r" b="b"/>
            <a:pathLst>
              <a:path w="1085214" h="3130550">
                <a:moveTo>
                  <a:pt x="1066800" y="3130346"/>
                </a:moveTo>
                <a:lnTo>
                  <a:pt x="0" y="6146"/>
                </a:lnTo>
                <a:lnTo>
                  <a:pt x="18033" y="0"/>
                </a:lnTo>
                <a:lnTo>
                  <a:pt x="1084833" y="3124199"/>
                </a:lnTo>
                <a:lnTo>
                  <a:pt x="1066800" y="3130346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7861" y="2284133"/>
            <a:ext cx="704850" cy="3432810"/>
          </a:xfrm>
          <a:custGeom>
            <a:avLst/>
            <a:gdLst/>
            <a:ahLst/>
            <a:cxnLst/>
            <a:rect l="l" t="t" r="r" b="b"/>
            <a:pathLst>
              <a:path w="704850" h="3432810">
                <a:moveTo>
                  <a:pt x="685812" y="3432733"/>
                </a:moveTo>
                <a:lnTo>
                  <a:pt x="0" y="3733"/>
                </a:lnTo>
                <a:lnTo>
                  <a:pt x="18681" y="0"/>
                </a:lnTo>
                <a:lnTo>
                  <a:pt x="704481" y="3429000"/>
                </a:lnTo>
                <a:lnTo>
                  <a:pt x="685812" y="3432733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93148" y="1982246"/>
            <a:ext cx="125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Constantia"/>
                <a:cs typeface="Constantia"/>
              </a:rPr>
              <a:t>?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8573135" cy="5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正定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核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20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、将内积空间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完备化为希尔伯特空</a:t>
            </a:r>
            <a:r>
              <a:rPr sz="2550" spc="25" dirty="0">
                <a:latin typeface="宋体"/>
                <a:cs typeface="宋体"/>
              </a:rPr>
              <a:t>间</a:t>
            </a:r>
            <a:endParaRPr sz="255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由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内积得到范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750">
              <a:latin typeface="Times New Roman"/>
              <a:cs typeface="Times New Roman"/>
            </a:endParaRPr>
          </a:p>
          <a:p>
            <a:pPr marL="30607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因此，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是一个赋范向量空间；根据泛函分析理论，</a:t>
            </a:r>
            <a:r>
              <a:rPr sz="2550" spc="25" dirty="0">
                <a:latin typeface="宋体"/>
                <a:cs typeface="宋体"/>
              </a:rPr>
              <a:t>对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于不完备的赋范向量空间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，一定可以使之完备化，</a:t>
            </a:r>
            <a:r>
              <a:rPr sz="2550" spc="25" dirty="0">
                <a:latin typeface="宋体"/>
                <a:cs typeface="宋体"/>
              </a:rPr>
              <a:t>得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到完备的赋范向量空间</a:t>
            </a:r>
            <a:r>
              <a:rPr sz="2550" spc="25" dirty="0">
                <a:latin typeface="Constantia"/>
                <a:cs typeface="Constantia"/>
              </a:rPr>
              <a:t>H</a:t>
            </a:r>
            <a:r>
              <a:rPr sz="2550" spc="35" dirty="0">
                <a:latin typeface="宋体"/>
                <a:cs typeface="宋体"/>
              </a:rPr>
              <a:t>；一个内积空间，当作为一</a:t>
            </a:r>
            <a:r>
              <a:rPr sz="2550" spc="25" dirty="0">
                <a:latin typeface="宋体"/>
                <a:cs typeface="宋体"/>
              </a:rPr>
              <a:t>个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赋范向量空间是完备的时候，就是希尔伯特空间，这样</a:t>
            </a:r>
            <a:r>
              <a:rPr sz="2550" spc="25" dirty="0">
                <a:latin typeface="宋体"/>
                <a:cs typeface="宋体"/>
              </a:rPr>
              <a:t>，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就得到了希尔伯特空间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再生性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0527" y="1944623"/>
            <a:ext cx="324040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2915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0527" y="1944623"/>
            <a:ext cx="3240024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039" y="2740151"/>
            <a:ext cx="1886712" cy="542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6983" y="6019800"/>
            <a:ext cx="2423160" cy="432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6077711"/>
            <a:ext cx="2737104" cy="320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2999105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正定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核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19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正定核的充要条</a:t>
            </a:r>
            <a:r>
              <a:rPr sz="2600" spc="-30" dirty="0">
                <a:latin typeface="宋体"/>
                <a:cs typeface="宋体"/>
              </a:rPr>
              <a:t>件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021258"/>
            <a:ext cx="88646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设</a:t>
            </a:r>
            <a:r>
              <a:rPr sz="2550" spc="15" dirty="0">
                <a:latin typeface="Constantia"/>
                <a:cs typeface="Constantia"/>
              </a:rPr>
              <a:t>K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667" y="1990344"/>
            <a:ext cx="168910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497" y="2021258"/>
            <a:ext cx="551053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，是对称函数，则</a:t>
            </a: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z)</a:t>
            </a:r>
            <a:r>
              <a:rPr sz="2550" spc="35" dirty="0">
                <a:latin typeface="宋体"/>
                <a:cs typeface="宋体"/>
              </a:rPr>
              <a:t>为正定核函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592" y="2417498"/>
            <a:ext cx="299593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的充要条件是对任</a:t>
            </a:r>
            <a:r>
              <a:rPr sz="2550" spc="25" dirty="0">
                <a:latin typeface="宋体"/>
                <a:cs typeface="宋体"/>
              </a:rPr>
              <a:t>意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am</a:t>
            </a:r>
            <a:r>
              <a:rPr sz="2600" spc="-20" dirty="0">
                <a:latin typeface="宋体"/>
                <a:cs typeface="宋体"/>
              </a:rPr>
              <a:t>矩</a:t>
            </a:r>
            <a:r>
              <a:rPr sz="2600" spc="-30" dirty="0">
                <a:latin typeface="宋体"/>
                <a:cs typeface="宋体"/>
              </a:rPr>
              <a:t>阵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0312" y="2417498"/>
            <a:ext cx="187833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z)</a:t>
            </a:r>
            <a:r>
              <a:rPr sz="2550" spc="35" dirty="0">
                <a:latin typeface="宋体"/>
                <a:cs typeface="宋体"/>
              </a:rPr>
              <a:t>对应</a:t>
            </a:r>
            <a:r>
              <a:rPr sz="2550" spc="25" dirty="0">
                <a:latin typeface="宋体"/>
                <a:cs typeface="宋体"/>
              </a:rPr>
              <a:t>的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72" y="3764333"/>
            <a:ext cx="8262620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是半正定的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287020" marR="234950" indent="-274320">
              <a:lnSpc>
                <a:spcPct val="100299"/>
              </a:lnSpc>
              <a:spcBef>
                <a:spcPts val="65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给定一个实矩</a:t>
            </a:r>
            <a:r>
              <a:rPr sz="2550" spc="25" dirty="0">
                <a:latin typeface="宋体"/>
                <a:cs typeface="宋体"/>
              </a:rPr>
              <a:t>阵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i="1" spc="25" dirty="0">
                <a:latin typeface="Constantia"/>
                <a:cs typeface="Constantia"/>
              </a:rPr>
              <a:t>A</a:t>
            </a:r>
            <a:r>
              <a:rPr sz="2550" spc="35" dirty="0">
                <a:latin typeface="宋体"/>
                <a:cs typeface="宋体"/>
              </a:rPr>
              <a:t>，矩</a:t>
            </a:r>
            <a:r>
              <a:rPr sz="2550" spc="25" dirty="0">
                <a:latin typeface="宋体"/>
                <a:cs typeface="宋体"/>
              </a:rPr>
              <a:t>阵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i="1" spc="25" dirty="0">
                <a:latin typeface="Constantia"/>
                <a:cs typeface="Constantia"/>
              </a:rPr>
              <a:t>A</a:t>
            </a:r>
            <a:r>
              <a:rPr sz="2475" spc="22" baseline="21885" dirty="0">
                <a:latin typeface="Constantia"/>
                <a:cs typeface="Constantia"/>
              </a:rPr>
              <a:t>T</a:t>
            </a:r>
            <a:r>
              <a:rPr sz="2550" i="1" spc="15" dirty="0">
                <a:latin typeface="Constantia"/>
                <a:cs typeface="Constantia"/>
              </a:rPr>
              <a:t>A</a:t>
            </a:r>
            <a:r>
              <a:rPr sz="2550" i="1" spc="60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宋体"/>
                <a:cs typeface="宋体"/>
              </a:rPr>
              <a:t>是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i="1" spc="15" dirty="0">
                <a:latin typeface="Constantia"/>
                <a:cs typeface="Constantia"/>
              </a:rPr>
              <a:t>A</a:t>
            </a:r>
            <a:r>
              <a:rPr sz="2550" i="1" spc="6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的列向量的格拉</a:t>
            </a:r>
            <a:r>
              <a:rPr sz="2550" spc="25" dirty="0">
                <a:latin typeface="宋体"/>
                <a:cs typeface="宋体"/>
              </a:rPr>
              <a:t>姆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矩阵，而矩</a:t>
            </a:r>
            <a:r>
              <a:rPr sz="2600" spc="-30" dirty="0">
                <a:latin typeface="宋体"/>
                <a:cs typeface="宋体"/>
              </a:rPr>
              <a:t>阵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AA</a:t>
            </a:r>
            <a:r>
              <a:rPr sz="2475" spc="15" baseline="21885" dirty="0">
                <a:latin typeface="Constantia"/>
                <a:cs typeface="Constantia"/>
              </a:rPr>
              <a:t>T</a:t>
            </a:r>
            <a:r>
              <a:rPr sz="2475" baseline="21885" dirty="0">
                <a:latin typeface="Constantia"/>
                <a:cs typeface="Constantia"/>
              </a:rPr>
              <a:t> </a:t>
            </a:r>
            <a:r>
              <a:rPr sz="2475" spc="-254" baseline="218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宋体"/>
                <a:cs typeface="宋体"/>
              </a:rPr>
              <a:t>是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A</a:t>
            </a:r>
            <a:r>
              <a:rPr sz="2600" i="1" spc="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的行向量的格拉姆矩阵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287020" marR="5080" indent="-274320" algn="just">
              <a:lnSpc>
                <a:spcPct val="101000"/>
              </a:lnSpc>
              <a:spcBef>
                <a:spcPts val="59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格拉姆矩阵是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半正定</a:t>
            </a:r>
            <a:r>
              <a:rPr sz="2600" spc="-20" dirty="0">
                <a:latin typeface="宋体"/>
                <a:cs typeface="宋体"/>
              </a:rPr>
              <a:t>的，反之每个半正定矩阵是某些</a:t>
            </a:r>
            <a:r>
              <a:rPr sz="2600" spc="-30" dirty="0">
                <a:latin typeface="宋体"/>
                <a:cs typeface="宋体"/>
              </a:rPr>
              <a:t>向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量的格拉姆矩阵。这组向量一般不是惟一的：任何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正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交</a:t>
            </a:r>
            <a:r>
              <a:rPr sz="2550" spc="10" dirty="0">
                <a:solidFill>
                  <a:srgbClr val="D9BD02"/>
                </a:solidFill>
                <a:latin typeface="宋体"/>
                <a:cs typeface="宋体"/>
              </a:rPr>
              <a:t> 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基</a:t>
            </a:r>
            <a:r>
              <a:rPr sz="2600" spc="-20" dirty="0">
                <a:latin typeface="宋体"/>
                <a:cs typeface="宋体"/>
              </a:rPr>
              <a:t>的格拉姆矩阵是恒同矩阵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5232" y="1990344"/>
            <a:ext cx="1490471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9415" y="2493264"/>
            <a:ext cx="2377440" cy="256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2655" y="3194304"/>
            <a:ext cx="2334768" cy="545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2999105" cy="126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正定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核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17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正定核的等价定</a:t>
            </a:r>
            <a:r>
              <a:rPr sz="2600" spc="-30" dirty="0">
                <a:latin typeface="宋体"/>
                <a:cs typeface="宋体"/>
              </a:rPr>
              <a:t>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948233"/>
            <a:ext cx="1619250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1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设</a:t>
            </a:r>
            <a:endParaRPr sz="2550">
              <a:latin typeface="宋体"/>
              <a:cs typeface="宋体"/>
            </a:endParaRPr>
          </a:p>
          <a:p>
            <a:pPr marL="287020" marR="5080">
              <a:lnSpc>
                <a:spcPts val="2810"/>
              </a:lnSpc>
              <a:spcBef>
                <a:spcPts val="200"/>
              </a:spcBef>
            </a:pPr>
            <a:r>
              <a:rPr sz="2600" spc="-20" dirty="0">
                <a:latin typeface="宋体"/>
                <a:cs typeface="宋体"/>
              </a:rPr>
              <a:t>对任意</a:t>
            </a:r>
            <a:r>
              <a:rPr sz="2600" spc="-30" dirty="0">
                <a:latin typeface="宋体"/>
                <a:cs typeface="宋体"/>
              </a:rPr>
              <a:t>的</a:t>
            </a:r>
            <a:r>
              <a:rPr sz="2600" spc="-20" dirty="0">
                <a:latin typeface="宋体"/>
                <a:cs typeface="宋体"/>
              </a:rPr>
              <a:t> 阵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382" y="1948233"/>
            <a:ext cx="286893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，是</a:t>
            </a: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z)</a:t>
            </a:r>
            <a:r>
              <a:rPr sz="2550" spc="35" dirty="0">
                <a:latin typeface="宋体"/>
                <a:cs typeface="宋体"/>
              </a:rPr>
              <a:t>是定义</a:t>
            </a:r>
            <a:r>
              <a:rPr sz="2550" spc="25" dirty="0">
                <a:latin typeface="宋体"/>
                <a:cs typeface="宋体"/>
              </a:rPr>
              <a:t>在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4347" y="1948233"/>
            <a:ext cx="300482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2125">
              <a:lnSpc>
                <a:spcPts val="2910"/>
              </a:lnSpc>
            </a:pPr>
            <a:r>
              <a:rPr sz="2550" spc="35" dirty="0">
                <a:latin typeface="宋体"/>
                <a:cs typeface="宋体"/>
              </a:rPr>
              <a:t>对称函数，如</a:t>
            </a:r>
            <a:r>
              <a:rPr sz="2550" spc="25" dirty="0">
                <a:latin typeface="宋体"/>
                <a:cs typeface="宋体"/>
              </a:rPr>
              <a:t>果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ts val="2970"/>
              </a:lnSpc>
            </a:pPr>
            <a:r>
              <a:rPr sz="2600" spc="-10" dirty="0">
                <a:latin typeface="Constantia"/>
                <a:cs typeface="Constantia"/>
              </a:rPr>
              <a:t>K(x,z)</a:t>
            </a:r>
            <a:r>
              <a:rPr sz="2600" spc="-20" dirty="0">
                <a:latin typeface="宋体"/>
                <a:cs typeface="宋体"/>
              </a:rPr>
              <a:t>对应的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am</a:t>
            </a:r>
            <a:r>
              <a:rPr sz="2600" spc="-30" dirty="0">
                <a:latin typeface="宋体"/>
                <a:cs typeface="宋体"/>
              </a:rPr>
              <a:t>矩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3965628"/>
            <a:ext cx="8262620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半正定的，则称</a:t>
            </a: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z)</a:t>
            </a:r>
            <a:r>
              <a:rPr sz="2550" spc="35" dirty="0">
                <a:latin typeface="宋体"/>
                <a:cs typeface="宋体"/>
              </a:rPr>
              <a:t>为正定核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这一定义在构造核函数时很有用。但对于一个具体函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592" y="5191813"/>
            <a:ext cx="4122420" cy="110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550" spc="15" dirty="0">
                <a:latin typeface="Constantia"/>
                <a:cs typeface="Constantia"/>
              </a:rPr>
              <a:t>K(x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</a:t>
            </a:r>
            <a:r>
              <a:rPr sz="2550" spc="5" dirty="0">
                <a:latin typeface="Constantia"/>
                <a:cs typeface="Constantia"/>
              </a:rPr>
              <a:t>)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来说，检验它是否</a:t>
            </a:r>
            <a:r>
              <a:rPr sz="2550" spc="25" dirty="0">
                <a:latin typeface="宋体"/>
                <a:cs typeface="宋体"/>
              </a:rPr>
              <a:t>为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要求对任意有限输入</a:t>
            </a:r>
            <a:r>
              <a:rPr sz="2550" spc="25" dirty="0">
                <a:latin typeface="宋体"/>
                <a:cs typeface="宋体"/>
              </a:rPr>
              <a:t>集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20" dirty="0">
                <a:latin typeface="Constantia"/>
                <a:cs typeface="Constantia"/>
              </a:rPr>
              <a:t>am</a:t>
            </a:r>
            <a:r>
              <a:rPr sz="2550" spc="35" dirty="0">
                <a:latin typeface="宋体"/>
                <a:cs typeface="宋体"/>
              </a:rPr>
              <a:t>矩阵是否为半正定的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3711" y="5193791"/>
            <a:ext cx="1777364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正定核函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6177" y="5191813"/>
            <a:ext cx="233553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marR="5080" indent="-144780">
              <a:lnSpc>
                <a:spcPts val="2810"/>
              </a:lnSpc>
            </a:pPr>
            <a:r>
              <a:rPr sz="2550" spc="35" dirty="0">
                <a:latin typeface="宋体"/>
                <a:cs typeface="宋体"/>
              </a:rPr>
              <a:t>并不容易，因</a:t>
            </a:r>
            <a:r>
              <a:rPr sz="2550" spc="25" dirty="0">
                <a:latin typeface="宋体"/>
                <a:cs typeface="宋体"/>
              </a:rPr>
              <a:t>为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验证</a:t>
            </a:r>
            <a:r>
              <a:rPr sz="2550" spc="20" dirty="0">
                <a:latin typeface="Constantia"/>
                <a:cs typeface="Constantia"/>
              </a:rPr>
              <a:t>K</a:t>
            </a:r>
            <a:r>
              <a:rPr sz="2550" spc="35" dirty="0">
                <a:latin typeface="宋体"/>
                <a:cs typeface="宋体"/>
              </a:rPr>
              <a:t>对应</a:t>
            </a:r>
            <a:r>
              <a:rPr sz="2550" spc="25" dirty="0">
                <a:latin typeface="宋体"/>
                <a:cs typeface="宋体"/>
              </a:rPr>
              <a:t>的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272" y="6339893"/>
            <a:ext cx="5951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在实际问题中往往应用己有的核函数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2639" y="2350007"/>
            <a:ext cx="2642616" cy="28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5911" y="2926079"/>
            <a:ext cx="254508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2416" y="1950720"/>
            <a:ext cx="935735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7864" y="1990344"/>
            <a:ext cx="868680" cy="326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3711" y="5193791"/>
            <a:ext cx="1776984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常用核函</a:t>
            </a:r>
            <a:r>
              <a:rPr dirty="0">
                <a:latin typeface="微软雅黑"/>
                <a:cs typeface="微软雅黑"/>
              </a:rPr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454390" cy="368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、多项式核函数（</a:t>
            </a:r>
            <a:r>
              <a:rPr sz="2550" spc="-65" dirty="0">
                <a:latin typeface="Constantia"/>
                <a:cs typeface="Constantia"/>
              </a:rPr>
              <a:t>P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-25" dirty="0">
                <a:latin typeface="Constantia"/>
                <a:cs typeface="Constantia"/>
              </a:rPr>
              <a:t>l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550" spc="20" dirty="0">
                <a:latin typeface="Constantia"/>
                <a:cs typeface="Constantia"/>
              </a:rPr>
              <a:t>nom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-45" dirty="0">
                <a:latin typeface="Constantia"/>
                <a:cs typeface="Constantia"/>
              </a:rPr>
              <a:t>k</a:t>
            </a:r>
            <a:r>
              <a:rPr sz="2550" spc="10" dirty="0">
                <a:latin typeface="Constantia"/>
                <a:cs typeface="Constantia"/>
              </a:rPr>
              <a:t>er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el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unct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on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对应的支持向量机为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宋体"/>
                <a:cs typeface="宋体"/>
              </a:rPr>
              <a:t>次多项式分类器，分类决策函数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715770">
              <a:lnSpc>
                <a:spcPts val="1000"/>
              </a:lnSpc>
            </a:pP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、高斯核函</a:t>
            </a:r>
            <a:r>
              <a:rPr sz="2550" spc="25" dirty="0">
                <a:latin typeface="宋体"/>
                <a:cs typeface="宋体"/>
              </a:rPr>
              <a:t>数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（</a:t>
            </a:r>
            <a:r>
              <a:rPr sz="2550" spc="15" dirty="0">
                <a:latin typeface="Constantia"/>
                <a:cs typeface="Constantia"/>
              </a:rPr>
              <a:t>Gau</a:t>
            </a:r>
            <a:r>
              <a:rPr sz="2550" spc="5" dirty="0">
                <a:latin typeface="Constantia"/>
                <a:cs typeface="Constantia"/>
              </a:rPr>
              <a:t>ssi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-35" dirty="0">
                <a:latin typeface="Constantia"/>
                <a:cs typeface="Constantia"/>
              </a:rPr>
              <a:t>K</a:t>
            </a:r>
            <a:r>
              <a:rPr sz="2550" spc="10" dirty="0">
                <a:latin typeface="Constantia"/>
                <a:cs typeface="Constantia"/>
              </a:rPr>
              <a:t>er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el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-30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unct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on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决策函数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448" y="2020823"/>
            <a:ext cx="2993136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160" y="4361688"/>
            <a:ext cx="3157728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216" y="5300471"/>
            <a:ext cx="5327904" cy="877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319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常用核函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数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312991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、字符串核函数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非线性支持向量机学习算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7590790" cy="180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输入：线性不可分训练数据</a:t>
            </a:r>
            <a:r>
              <a:rPr sz="2600" spc="-30" dirty="0">
                <a:latin typeface="宋体"/>
                <a:cs typeface="宋体"/>
              </a:rPr>
              <a:t>集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750">
              <a:latin typeface="Times New Roman"/>
              <a:cs typeface="Times New Roman"/>
            </a:endParaRPr>
          </a:p>
          <a:p>
            <a:pPr marL="975360">
              <a:lnSpc>
                <a:spcPts val="1000"/>
              </a:lnSpc>
              <a:tabLst>
                <a:tab pos="3090545" algn="l"/>
              </a:tabLst>
            </a:pPr>
            <a:r>
              <a:rPr sz="1000" dirty="0"/>
              <a:t>	</a:t>
            </a:r>
            <a:endParaRPr sz="1000"/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输出：分类决策函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、选取适当的核函数和参数</a:t>
            </a:r>
            <a:r>
              <a:rPr sz="2600" spc="-15" dirty="0">
                <a:latin typeface="Constantia"/>
                <a:cs typeface="Constantia"/>
              </a:rPr>
              <a:t>C</a:t>
            </a:r>
            <a:r>
              <a:rPr sz="2600" spc="-20" dirty="0">
                <a:latin typeface="宋体"/>
                <a:cs typeface="宋体"/>
              </a:rPr>
              <a:t>，构造最优化问题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57" y="582109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求得最优解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4920" y="1557527"/>
            <a:ext cx="3816096" cy="329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5949696"/>
            <a:ext cx="2834640" cy="432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0567" y="4386071"/>
            <a:ext cx="2246376" cy="743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7703" y="5300471"/>
            <a:ext cx="3566159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400" y="3429000"/>
            <a:ext cx="4995672" cy="813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7031" y="4123944"/>
            <a:ext cx="356870" cy="5245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5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非线性支持向量机学习算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3803650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、并选择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10" dirty="0">
                <a:latin typeface="Constantia"/>
                <a:cs typeface="Constantia"/>
              </a:rPr>
              <a:t>*</a:t>
            </a:r>
            <a:r>
              <a:rPr sz="2550" spc="35" dirty="0">
                <a:latin typeface="宋体"/>
                <a:cs typeface="宋体"/>
              </a:rPr>
              <a:t>，适合条</a:t>
            </a:r>
            <a:r>
              <a:rPr sz="2550" spc="25" dirty="0">
                <a:latin typeface="宋体"/>
                <a:cs typeface="宋体"/>
              </a:rPr>
              <a:t>件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3</a:t>
            </a:r>
            <a:r>
              <a:rPr sz="2600" spc="-20" dirty="0">
                <a:latin typeface="宋体"/>
                <a:cs typeface="宋体"/>
              </a:rPr>
              <a:t>、构造决策函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1862" y="154627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，计</a:t>
            </a:r>
            <a:r>
              <a:rPr sz="2550" spc="25" dirty="0">
                <a:latin typeface="宋体"/>
                <a:cs typeface="宋体"/>
              </a:rPr>
              <a:t>算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7888" y="1557527"/>
            <a:ext cx="1362456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7272" y="1965960"/>
            <a:ext cx="3240024" cy="841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8048" y="3788664"/>
            <a:ext cx="4803648" cy="86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184" y="4797552"/>
            <a:ext cx="356870" cy="524510"/>
          </a:xfrm>
          <a:custGeom>
            <a:avLst/>
            <a:gdLst/>
            <a:ahLst/>
            <a:cxnLst/>
            <a:rect l="l" t="t" r="r" b="b"/>
            <a:pathLst>
              <a:path w="356870" h="524510">
                <a:moveTo>
                  <a:pt x="0" y="0"/>
                </a:moveTo>
                <a:lnTo>
                  <a:pt x="356615" y="0"/>
                </a:lnTo>
                <a:lnTo>
                  <a:pt x="356615" y="524255"/>
                </a:lnTo>
                <a:lnTo>
                  <a:pt x="0" y="52425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272" y="4871138"/>
            <a:ext cx="439229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3675" baseline="2267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3825" spc="52" baseline="2178" dirty="0">
                <a:latin typeface="宋体"/>
                <a:cs typeface="宋体"/>
              </a:rPr>
              <a:t>当</a:t>
            </a:r>
            <a:r>
              <a:rPr sz="3825" spc="22" baseline="2178" dirty="0">
                <a:latin typeface="Constantia"/>
                <a:cs typeface="Constantia"/>
              </a:rPr>
              <a:t>K(x</a:t>
            </a:r>
            <a:r>
              <a:rPr sz="3825" spc="7" baseline="2178" dirty="0">
                <a:latin typeface="Constantia"/>
                <a:cs typeface="Constantia"/>
              </a:rPr>
              <a:t>,</a:t>
            </a:r>
            <a:r>
              <a:rPr sz="3825" spc="22" baseline="2178" dirty="0">
                <a:latin typeface="Constantia"/>
                <a:cs typeface="Constantia"/>
              </a:rPr>
              <a:t>z)</a:t>
            </a:r>
            <a:r>
              <a:rPr sz="3825" spc="52" baseline="2178" dirty="0">
                <a:latin typeface="宋体"/>
                <a:cs typeface="宋体"/>
              </a:rPr>
              <a:t>是正定核函数时</a:t>
            </a:r>
            <a:r>
              <a:rPr sz="3825" spc="37" baseline="2178" dirty="0">
                <a:latin typeface="宋体"/>
                <a:cs typeface="宋体"/>
              </a:rPr>
              <a:t>，</a:t>
            </a:r>
            <a:r>
              <a:rPr sz="3825" spc="-1335" baseline="2178" dirty="0">
                <a:latin typeface="宋体"/>
                <a:cs typeface="宋体"/>
              </a:rPr>
              <a:t> </a:t>
            </a:r>
            <a:r>
              <a:rPr sz="2800" dirty="0">
                <a:latin typeface="Constantia"/>
                <a:cs typeface="Constantia"/>
              </a:rPr>
              <a:t>5</a:t>
            </a:r>
            <a:endParaRPr sz="2800">
              <a:latin typeface="Constantia"/>
              <a:cs typeface="Constantia"/>
            </a:endParaRPr>
          </a:p>
          <a:p>
            <a:pPr marL="287020">
              <a:lnSpc>
                <a:spcPts val="2975"/>
              </a:lnSpc>
            </a:pPr>
            <a:r>
              <a:rPr sz="2550" spc="35" dirty="0">
                <a:latin typeface="宋体"/>
                <a:cs typeface="宋体"/>
              </a:rPr>
              <a:t>是存在的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0472" y="4871138"/>
            <a:ext cx="33261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是凸二次规划问题，</a:t>
            </a:r>
            <a:r>
              <a:rPr sz="2550" spc="25" dirty="0">
                <a:latin typeface="宋体"/>
                <a:cs typeface="宋体"/>
              </a:rPr>
              <a:t>解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四、序列最小最优化算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262620" cy="4223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81026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序列最小最优化</a:t>
            </a:r>
            <a:r>
              <a:rPr sz="2550" spc="10" dirty="0">
                <a:latin typeface="Constantia"/>
                <a:cs typeface="Constantia"/>
              </a:rPr>
              <a:t>(se</a:t>
            </a:r>
            <a:r>
              <a:rPr sz="2550" spc="15" dirty="0">
                <a:latin typeface="Constantia"/>
                <a:cs typeface="Constantia"/>
              </a:rPr>
              <a:t>qu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0" dirty="0">
                <a:latin typeface="Constantia"/>
                <a:cs typeface="Constantia"/>
              </a:rPr>
              <a:t>ma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opt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15" dirty="0">
                <a:latin typeface="Constantia"/>
                <a:cs typeface="Constantia"/>
              </a:rPr>
              <a:t>MO)</a:t>
            </a:r>
            <a:r>
              <a:rPr sz="2600" spc="-20" dirty="0">
                <a:latin typeface="宋体"/>
                <a:cs typeface="宋体"/>
              </a:rPr>
              <a:t>算法：</a:t>
            </a:r>
            <a:r>
              <a:rPr sz="2600" spc="-20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998</a:t>
            </a:r>
            <a:r>
              <a:rPr sz="2600" spc="-20" dirty="0">
                <a:latin typeface="宋体"/>
                <a:cs typeface="宋体"/>
              </a:rPr>
              <a:t>年由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la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宋体"/>
                <a:cs typeface="宋体"/>
              </a:rPr>
              <a:t>提出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动机</a:t>
            </a:r>
            <a:r>
              <a:rPr sz="2600" spc="-30" dirty="0">
                <a:solidFill>
                  <a:srgbClr val="C00000"/>
                </a:solidFill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1800"/>
              </a:lnSpc>
              <a:spcBef>
                <a:spcPts val="56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支持向量机的学习问题可以形式化为求解凸二次规划</a:t>
            </a:r>
            <a:r>
              <a:rPr sz="2600" spc="-30" dirty="0">
                <a:latin typeface="宋体"/>
                <a:cs typeface="宋体"/>
              </a:rPr>
              <a:t>问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题</a:t>
            </a:r>
            <a:r>
              <a:rPr sz="2550" spc="5" dirty="0">
                <a:latin typeface="Constantia"/>
                <a:cs typeface="Constantia"/>
              </a:rPr>
              <a:t>.</a:t>
            </a:r>
            <a:r>
              <a:rPr sz="2550" spc="35" dirty="0">
                <a:latin typeface="宋体"/>
                <a:cs typeface="宋体"/>
              </a:rPr>
              <a:t>这样的凸二次规划问题具有全局最优解，并且有</a:t>
            </a:r>
            <a:r>
              <a:rPr sz="2550" spc="25" dirty="0">
                <a:latin typeface="宋体"/>
                <a:cs typeface="宋体"/>
              </a:rPr>
              <a:t>许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多最优化算法可以用于这一问题的求解</a:t>
            </a:r>
            <a:r>
              <a:rPr sz="2550" spc="25" dirty="0">
                <a:latin typeface="宋体"/>
                <a:cs typeface="宋体"/>
              </a:rPr>
              <a:t>；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但是当训练样本容量很大时，这些算法往往变得非常</a:t>
            </a:r>
            <a:r>
              <a:rPr sz="2550" spc="25" dirty="0">
                <a:latin typeface="宋体"/>
                <a:cs typeface="宋体"/>
              </a:rPr>
              <a:t>低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效，以致无法使用</a:t>
            </a:r>
            <a:r>
              <a:rPr sz="2600" spc="-10" dirty="0">
                <a:latin typeface="Constantia"/>
                <a:cs typeface="Constantia"/>
              </a:rPr>
              <a:t>.</a:t>
            </a:r>
            <a:r>
              <a:rPr sz="2600" spc="-20" dirty="0">
                <a:latin typeface="宋体"/>
                <a:cs typeface="宋体"/>
              </a:rPr>
              <a:t>所以，如何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高效地实现支持向量</a:t>
            </a:r>
            <a:r>
              <a:rPr sz="2600" spc="-30" dirty="0">
                <a:solidFill>
                  <a:srgbClr val="C00000"/>
                </a:solidFill>
                <a:latin typeface="宋体"/>
                <a:cs typeface="宋体"/>
              </a:rPr>
              <a:t>机</a:t>
            </a:r>
            <a:r>
              <a:rPr sz="2600" spc="-15" dirty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学习</a:t>
            </a:r>
            <a:r>
              <a:rPr sz="2600" spc="-20" dirty="0">
                <a:latin typeface="宋体"/>
                <a:cs typeface="宋体"/>
              </a:rPr>
              <a:t>就成为一个重要的问题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5" y="2420111"/>
            <a:ext cx="8823960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序列最小最优化算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6322060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25" dirty="0">
                <a:latin typeface="Constantia"/>
                <a:cs typeface="Constantia"/>
              </a:rPr>
              <a:t>MO</a:t>
            </a:r>
            <a:r>
              <a:rPr sz="2550" spc="35" dirty="0">
                <a:latin typeface="宋体"/>
                <a:cs typeface="宋体"/>
              </a:rPr>
              <a:t>（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qu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0" dirty="0">
                <a:latin typeface="Constantia"/>
                <a:cs typeface="Constantia"/>
              </a:rPr>
              <a:t>ma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opt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ts val="307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解如下凸二次规划的对偶问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348658"/>
            <a:ext cx="752411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注意：变量是拉格朗日乘子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宋体"/>
                <a:cs typeface="宋体"/>
              </a:rPr>
              <a:t>，一个对应一个样</a:t>
            </a:r>
            <a:r>
              <a:rPr sz="2600" spc="-30" dirty="0">
                <a:latin typeface="宋体"/>
                <a:cs typeface="宋体"/>
              </a:rPr>
              <a:t>本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9" y="2499360"/>
            <a:ext cx="4885944" cy="2511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dirty="0"/>
              <a:t>S</a:t>
            </a:r>
            <a:r>
              <a:rPr spc="10" dirty="0"/>
              <a:t>M</a:t>
            </a:r>
            <a:r>
              <a:rPr spc="5" dirty="0"/>
              <a:t>O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25739"/>
            <a:ext cx="8242300" cy="479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启发式算法，基本思路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287020" marR="27305" indent="-274320" algn="just">
              <a:lnSpc>
                <a:spcPts val="2590"/>
              </a:lnSpc>
              <a:spcBef>
                <a:spcPts val="610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如果所有变量的解都满足此最优化问题的</a:t>
            </a:r>
            <a:r>
              <a:rPr sz="2400" spc="-5" dirty="0">
                <a:latin typeface="Constantia"/>
                <a:cs typeface="Constantia"/>
              </a:rPr>
              <a:t>KKT</a:t>
            </a:r>
            <a:r>
              <a:rPr sz="2400" dirty="0">
                <a:latin typeface="宋体"/>
                <a:cs typeface="宋体"/>
              </a:rPr>
              <a:t>条件，那么得 到解；</a:t>
            </a:r>
            <a:endParaRPr sz="2400">
              <a:latin typeface="宋体"/>
              <a:cs typeface="宋体"/>
            </a:endParaRPr>
          </a:p>
          <a:p>
            <a:pPr marL="287020" marR="5080" indent="-274320" algn="just">
              <a:lnSpc>
                <a:spcPts val="2590"/>
              </a:lnSpc>
              <a:spcBef>
                <a:spcPts val="57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否则，选择两个变量，固定其它变量，针对这两个变量构建 一个二次规划问题，称为子问题，可通过解析方法求解，提 高了计算速度。</a:t>
            </a:r>
            <a:endParaRPr sz="2400">
              <a:latin typeface="宋体"/>
              <a:cs typeface="宋体"/>
            </a:endParaRPr>
          </a:p>
          <a:p>
            <a:pPr marL="287020" marR="27305" indent="-274320" algn="just">
              <a:lnSpc>
                <a:spcPts val="2590"/>
              </a:lnSpc>
              <a:spcBef>
                <a:spcPts val="57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子问题的两个变量：一个是违反</a:t>
            </a:r>
            <a:r>
              <a:rPr sz="2400" spc="-5" dirty="0">
                <a:latin typeface="Constantia"/>
                <a:cs typeface="Constantia"/>
              </a:rPr>
              <a:t>KKT</a:t>
            </a:r>
            <a:r>
              <a:rPr sz="2400" dirty="0">
                <a:latin typeface="宋体"/>
                <a:cs typeface="宋体"/>
              </a:rPr>
              <a:t>条件最严重的那个，另 一个由约束条件自动确定。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650">
              <a:latin typeface="Times New Roman"/>
              <a:cs typeface="Times New Roman"/>
            </a:endParaRPr>
          </a:p>
          <a:p>
            <a:pPr marL="2874010">
              <a:lnSpc>
                <a:spcPts val="1000"/>
              </a:lnSpc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-15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MO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算法包括两个部分：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265"/>
              </a:spcBef>
            </a:pPr>
            <a:r>
              <a:rPr sz="1900" spc="3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200" spc="-10" dirty="0">
                <a:latin typeface="宋体"/>
                <a:cs typeface="宋体"/>
              </a:rPr>
              <a:t>求解两个变量二次规划的解析方</a:t>
            </a:r>
            <a:r>
              <a:rPr sz="2200" dirty="0">
                <a:latin typeface="宋体"/>
                <a:cs typeface="宋体"/>
              </a:rPr>
              <a:t>法</a:t>
            </a:r>
            <a:endParaRPr sz="22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260"/>
              </a:spcBef>
            </a:pPr>
            <a:r>
              <a:rPr sz="1900" spc="3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200" spc="-10" dirty="0">
                <a:latin typeface="宋体"/>
                <a:cs typeface="宋体"/>
              </a:rPr>
              <a:t>选择变量的启发式方</a:t>
            </a:r>
            <a:r>
              <a:rPr sz="2200" dirty="0">
                <a:latin typeface="宋体"/>
                <a:cs typeface="宋体"/>
              </a:rPr>
              <a:t>法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4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/>
              <a:t>M</a:t>
            </a:r>
            <a:r>
              <a:rPr dirty="0"/>
              <a:t>a</a:t>
            </a:r>
            <a:r>
              <a:rPr spc="-65" dirty="0"/>
              <a:t>r</a:t>
            </a:r>
            <a:r>
              <a:rPr spc="5" dirty="0"/>
              <a:t>g</a:t>
            </a:r>
            <a:r>
              <a:rPr dirty="0"/>
              <a:t>i</a:t>
            </a:r>
            <a:r>
              <a:rPr spc="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34187" y="5591212"/>
            <a:ext cx="4190365" cy="98425"/>
          </a:xfrm>
          <a:custGeom>
            <a:avLst/>
            <a:gdLst/>
            <a:ahLst/>
            <a:cxnLst/>
            <a:rect l="l" t="t" r="r" b="b"/>
            <a:pathLst>
              <a:path w="4190365" h="98425">
                <a:moveTo>
                  <a:pt x="4182039" y="53936"/>
                </a:moveTo>
                <a:lnTo>
                  <a:pt x="4180763" y="53936"/>
                </a:lnTo>
                <a:lnTo>
                  <a:pt x="4180763" y="44411"/>
                </a:lnTo>
                <a:lnTo>
                  <a:pt x="4163149" y="44405"/>
                </a:lnTo>
                <a:lnTo>
                  <a:pt x="4102176" y="8801"/>
                </a:lnTo>
                <a:lnTo>
                  <a:pt x="4100918" y="7734"/>
                </a:lnTo>
                <a:lnTo>
                  <a:pt x="4100093" y="6299"/>
                </a:lnTo>
                <a:lnTo>
                  <a:pt x="4099814" y="4673"/>
                </a:lnTo>
                <a:lnTo>
                  <a:pt x="4100106" y="3048"/>
                </a:lnTo>
                <a:lnTo>
                  <a:pt x="4100944" y="1612"/>
                </a:lnTo>
                <a:lnTo>
                  <a:pt x="4102214" y="558"/>
                </a:lnTo>
                <a:lnTo>
                  <a:pt x="4103776" y="0"/>
                </a:lnTo>
                <a:lnTo>
                  <a:pt x="4105427" y="12"/>
                </a:lnTo>
                <a:lnTo>
                  <a:pt x="4106976" y="584"/>
                </a:lnTo>
                <a:lnTo>
                  <a:pt x="4190212" y="49174"/>
                </a:lnTo>
                <a:lnTo>
                  <a:pt x="4182039" y="53936"/>
                </a:lnTo>
                <a:close/>
              </a:path>
              <a:path w="4190365" h="98425">
                <a:moveTo>
                  <a:pt x="4163141" y="53930"/>
                </a:moveTo>
                <a:lnTo>
                  <a:pt x="0" y="52349"/>
                </a:lnTo>
                <a:lnTo>
                  <a:pt x="12" y="42824"/>
                </a:lnTo>
                <a:lnTo>
                  <a:pt x="4163160" y="44411"/>
                </a:lnTo>
                <a:lnTo>
                  <a:pt x="4171309" y="49170"/>
                </a:lnTo>
                <a:lnTo>
                  <a:pt x="4163141" y="53930"/>
                </a:lnTo>
                <a:close/>
              </a:path>
              <a:path w="4190365" h="98425">
                <a:moveTo>
                  <a:pt x="4171309" y="49170"/>
                </a:moveTo>
                <a:lnTo>
                  <a:pt x="4163149" y="44405"/>
                </a:lnTo>
                <a:lnTo>
                  <a:pt x="4180763" y="44411"/>
                </a:lnTo>
                <a:lnTo>
                  <a:pt x="4180763" y="45059"/>
                </a:lnTo>
                <a:lnTo>
                  <a:pt x="4178363" y="45059"/>
                </a:lnTo>
                <a:lnTo>
                  <a:pt x="4171309" y="49170"/>
                </a:lnTo>
                <a:close/>
              </a:path>
              <a:path w="4190365" h="98425">
                <a:moveTo>
                  <a:pt x="4178363" y="53289"/>
                </a:moveTo>
                <a:lnTo>
                  <a:pt x="4171309" y="49170"/>
                </a:lnTo>
                <a:lnTo>
                  <a:pt x="4178363" y="45059"/>
                </a:lnTo>
                <a:lnTo>
                  <a:pt x="4178363" y="53289"/>
                </a:lnTo>
                <a:close/>
              </a:path>
              <a:path w="4190365" h="98425">
                <a:moveTo>
                  <a:pt x="4180763" y="53289"/>
                </a:moveTo>
                <a:lnTo>
                  <a:pt x="4178363" y="53289"/>
                </a:lnTo>
                <a:lnTo>
                  <a:pt x="4178363" y="45059"/>
                </a:lnTo>
                <a:lnTo>
                  <a:pt x="4180763" y="45059"/>
                </a:lnTo>
                <a:lnTo>
                  <a:pt x="4180763" y="53289"/>
                </a:lnTo>
                <a:close/>
              </a:path>
              <a:path w="4190365" h="98425">
                <a:moveTo>
                  <a:pt x="4180763" y="53936"/>
                </a:moveTo>
                <a:lnTo>
                  <a:pt x="4163141" y="53930"/>
                </a:lnTo>
                <a:lnTo>
                  <a:pt x="4171316" y="49174"/>
                </a:lnTo>
                <a:lnTo>
                  <a:pt x="4178363" y="53289"/>
                </a:lnTo>
                <a:lnTo>
                  <a:pt x="4180763" y="53289"/>
                </a:lnTo>
                <a:lnTo>
                  <a:pt x="4180763" y="53936"/>
                </a:lnTo>
                <a:close/>
              </a:path>
              <a:path w="4190365" h="98425">
                <a:moveTo>
                  <a:pt x="4105389" y="98285"/>
                </a:moveTo>
                <a:lnTo>
                  <a:pt x="4103738" y="98285"/>
                </a:lnTo>
                <a:lnTo>
                  <a:pt x="4102176" y="97726"/>
                </a:lnTo>
                <a:lnTo>
                  <a:pt x="4100906" y="96672"/>
                </a:lnTo>
                <a:lnTo>
                  <a:pt x="4100080" y="95237"/>
                </a:lnTo>
                <a:lnTo>
                  <a:pt x="4099775" y="93611"/>
                </a:lnTo>
                <a:lnTo>
                  <a:pt x="4100067" y="91986"/>
                </a:lnTo>
                <a:lnTo>
                  <a:pt x="4100880" y="90550"/>
                </a:lnTo>
                <a:lnTo>
                  <a:pt x="4102150" y="89471"/>
                </a:lnTo>
                <a:lnTo>
                  <a:pt x="4163141" y="53930"/>
                </a:lnTo>
                <a:lnTo>
                  <a:pt x="4182039" y="53936"/>
                </a:lnTo>
                <a:lnTo>
                  <a:pt x="4106871" y="97726"/>
                </a:lnTo>
                <a:lnTo>
                  <a:pt x="4105389" y="98285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813" y="1829600"/>
            <a:ext cx="98425" cy="3810000"/>
          </a:xfrm>
          <a:custGeom>
            <a:avLst/>
            <a:gdLst/>
            <a:ahLst/>
            <a:cxnLst/>
            <a:rect l="l" t="t" r="r" b="b"/>
            <a:pathLst>
              <a:path w="98425" h="3810000">
                <a:moveTo>
                  <a:pt x="4660" y="90385"/>
                </a:moveTo>
                <a:lnTo>
                  <a:pt x="0" y="84772"/>
                </a:lnTo>
                <a:lnTo>
                  <a:pt x="571" y="83223"/>
                </a:lnTo>
                <a:lnTo>
                  <a:pt x="49174" y="0"/>
                </a:lnTo>
                <a:lnTo>
                  <a:pt x="54681" y="9448"/>
                </a:lnTo>
                <a:lnTo>
                  <a:pt x="44411" y="9448"/>
                </a:lnTo>
                <a:lnTo>
                  <a:pt x="44399" y="27070"/>
                </a:lnTo>
                <a:lnTo>
                  <a:pt x="8769" y="88061"/>
                </a:lnTo>
                <a:lnTo>
                  <a:pt x="7766" y="89255"/>
                </a:lnTo>
                <a:lnTo>
                  <a:pt x="6299" y="90106"/>
                </a:lnTo>
                <a:lnTo>
                  <a:pt x="4660" y="90385"/>
                </a:lnTo>
                <a:close/>
              </a:path>
              <a:path w="98425" h="3810000">
                <a:moveTo>
                  <a:pt x="44404" y="27061"/>
                </a:moveTo>
                <a:lnTo>
                  <a:pt x="44411" y="9448"/>
                </a:lnTo>
                <a:lnTo>
                  <a:pt x="53936" y="9448"/>
                </a:lnTo>
                <a:lnTo>
                  <a:pt x="53935" y="11849"/>
                </a:lnTo>
                <a:lnTo>
                  <a:pt x="45059" y="11849"/>
                </a:lnTo>
                <a:lnTo>
                  <a:pt x="49169" y="18902"/>
                </a:lnTo>
                <a:lnTo>
                  <a:pt x="44404" y="27061"/>
                </a:lnTo>
                <a:close/>
              </a:path>
              <a:path w="98425" h="3810000">
                <a:moveTo>
                  <a:pt x="93611" y="90424"/>
                </a:moveTo>
                <a:lnTo>
                  <a:pt x="91973" y="90144"/>
                </a:lnTo>
                <a:lnTo>
                  <a:pt x="90538" y="89319"/>
                </a:lnTo>
                <a:lnTo>
                  <a:pt x="89471" y="88061"/>
                </a:lnTo>
                <a:lnTo>
                  <a:pt x="53929" y="27070"/>
                </a:lnTo>
                <a:lnTo>
                  <a:pt x="53936" y="9448"/>
                </a:lnTo>
                <a:lnTo>
                  <a:pt x="54681" y="9448"/>
                </a:lnTo>
                <a:lnTo>
                  <a:pt x="97701" y="83261"/>
                </a:lnTo>
                <a:lnTo>
                  <a:pt x="98254" y="84772"/>
                </a:lnTo>
                <a:lnTo>
                  <a:pt x="98285" y="86474"/>
                </a:lnTo>
                <a:lnTo>
                  <a:pt x="97740" y="87985"/>
                </a:lnTo>
                <a:lnTo>
                  <a:pt x="93611" y="90424"/>
                </a:lnTo>
                <a:close/>
              </a:path>
              <a:path w="98425" h="3810000">
                <a:moveTo>
                  <a:pt x="49169" y="18902"/>
                </a:moveTo>
                <a:lnTo>
                  <a:pt x="45059" y="11849"/>
                </a:lnTo>
                <a:lnTo>
                  <a:pt x="53289" y="11849"/>
                </a:lnTo>
                <a:lnTo>
                  <a:pt x="49169" y="18902"/>
                </a:lnTo>
                <a:close/>
              </a:path>
              <a:path w="98425" h="3810000">
                <a:moveTo>
                  <a:pt x="53929" y="27070"/>
                </a:moveTo>
                <a:lnTo>
                  <a:pt x="49169" y="18902"/>
                </a:lnTo>
                <a:lnTo>
                  <a:pt x="53289" y="11849"/>
                </a:lnTo>
                <a:lnTo>
                  <a:pt x="53935" y="11849"/>
                </a:lnTo>
                <a:lnTo>
                  <a:pt x="53929" y="27070"/>
                </a:lnTo>
                <a:close/>
              </a:path>
              <a:path w="98425" h="3810000">
                <a:moveTo>
                  <a:pt x="52349" y="3810000"/>
                </a:moveTo>
                <a:lnTo>
                  <a:pt x="42824" y="3809987"/>
                </a:lnTo>
                <a:lnTo>
                  <a:pt x="44404" y="27061"/>
                </a:lnTo>
                <a:lnTo>
                  <a:pt x="49169" y="18902"/>
                </a:lnTo>
                <a:lnTo>
                  <a:pt x="53924" y="27061"/>
                </a:lnTo>
                <a:lnTo>
                  <a:pt x="52349" y="3810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4976" y="4254512"/>
            <a:ext cx="101498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8376" y="4178312"/>
            <a:ext cx="101498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8376" y="4635512"/>
            <a:ext cx="101498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2776" y="47117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9376" y="45593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176" y="50927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6976" y="36449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0376" y="53975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7376" y="4940312"/>
            <a:ext cx="101498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1376" y="2882912"/>
            <a:ext cx="101498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1976" y="3263912"/>
            <a:ext cx="253898" cy="253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2376" y="2273312"/>
            <a:ext cx="101498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88576" y="3340112"/>
            <a:ext cx="101498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2376" y="4025912"/>
            <a:ext cx="101498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2776" y="2959112"/>
            <a:ext cx="101498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5776" y="3797312"/>
            <a:ext cx="101498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1976" y="2730512"/>
            <a:ext cx="101498" cy="10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0576" y="4102112"/>
            <a:ext cx="101498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9176" y="3568712"/>
            <a:ext cx="101498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1387" y="5591212"/>
            <a:ext cx="3885565" cy="98425"/>
          </a:xfrm>
          <a:custGeom>
            <a:avLst/>
            <a:gdLst/>
            <a:ahLst/>
            <a:cxnLst/>
            <a:rect l="l" t="t" r="r" b="b"/>
            <a:pathLst>
              <a:path w="3885565" h="98425">
                <a:moveTo>
                  <a:pt x="3877239" y="53936"/>
                </a:moveTo>
                <a:lnTo>
                  <a:pt x="3875963" y="53936"/>
                </a:lnTo>
                <a:lnTo>
                  <a:pt x="3875963" y="44411"/>
                </a:lnTo>
                <a:lnTo>
                  <a:pt x="3858348" y="44404"/>
                </a:lnTo>
                <a:lnTo>
                  <a:pt x="3797376" y="8801"/>
                </a:lnTo>
                <a:lnTo>
                  <a:pt x="3796118" y="7734"/>
                </a:lnTo>
                <a:lnTo>
                  <a:pt x="3795293" y="6299"/>
                </a:lnTo>
                <a:lnTo>
                  <a:pt x="3795013" y="4660"/>
                </a:lnTo>
                <a:lnTo>
                  <a:pt x="3795306" y="3035"/>
                </a:lnTo>
                <a:lnTo>
                  <a:pt x="3796144" y="1612"/>
                </a:lnTo>
                <a:lnTo>
                  <a:pt x="3797414" y="558"/>
                </a:lnTo>
                <a:lnTo>
                  <a:pt x="3798976" y="0"/>
                </a:lnTo>
                <a:lnTo>
                  <a:pt x="3800627" y="0"/>
                </a:lnTo>
                <a:lnTo>
                  <a:pt x="3802176" y="571"/>
                </a:lnTo>
                <a:lnTo>
                  <a:pt x="3885412" y="49174"/>
                </a:lnTo>
                <a:lnTo>
                  <a:pt x="3877239" y="53936"/>
                </a:lnTo>
                <a:close/>
              </a:path>
              <a:path w="3885565" h="98425">
                <a:moveTo>
                  <a:pt x="3858339" y="53929"/>
                </a:moveTo>
                <a:lnTo>
                  <a:pt x="0" y="52349"/>
                </a:lnTo>
                <a:lnTo>
                  <a:pt x="12" y="42824"/>
                </a:lnTo>
                <a:lnTo>
                  <a:pt x="3858360" y="44411"/>
                </a:lnTo>
                <a:lnTo>
                  <a:pt x="3866508" y="49169"/>
                </a:lnTo>
                <a:lnTo>
                  <a:pt x="3858339" y="53929"/>
                </a:lnTo>
                <a:close/>
              </a:path>
              <a:path w="3885565" h="98425">
                <a:moveTo>
                  <a:pt x="3866508" y="49169"/>
                </a:moveTo>
                <a:lnTo>
                  <a:pt x="3858348" y="44404"/>
                </a:lnTo>
                <a:lnTo>
                  <a:pt x="3875963" y="44411"/>
                </a:lnTo>
                <a:lnTo>
                  <a:pt x="3875963" y="45059"/>
                </a:lnTo>
                <a:lnTo>
                  <a:pt x="3873563" y="45059"/>
                </a:lnTo>
                <a:lnTo>
                  <a:pt x="3866508" y="49169"/>
                </a:lnTo>
                <a:close/>
              </a:path>
              <a:path w="3885565" h="98425">
                <a:moveTo>
                  <a:pt x="3873563" y="53289"/>
                </a:moveTo>
                <a:lnTo>
                  <a:pt x="3866508" y="49169"/>
                </a:lnTo>
                <a:lnTo>
                  <a:pt x="3873563" y="45059"/>
                </a:lnTo>
                <a:lnTo>
                  <a:pt x="3873563" y="53289"/>
                </a:lnTo>
                <a:close/>
              </a:path>
              <a:path w="3885565" h="98425">
                <a:moveTo>
                  <a:pt x="3875963" y="53289"/>
                </a:moveTo>
                <a:lnTo>
                  <a:pt x="3873563" y="53289"/>
                </a:lnTo>
                <a:lnTo>
                  <a:pt x="3873563" y="45059"/>
                </a:lnTo>
                <a:lnTo>
                  <a:pt x="3875963" y="45059"/>
                </a:lnTo>
                <a:lnTo>
                  <a:pt x="3875963" y="53289"/>
                </a:lnTo>
                <a:close/>
              </a:path>
              <a:path w="3885565" h="98425">
                <a:moveTo>
                  <a:pt x="3875963" y="53936"/>
                </a:moveTo>
                <a:lnTo>
                  <a:pt x="3858339" y="53929"/>
                </a:lnTo>
                <a:lnTo>
                  <a:pt x="3866516" y="49174"/>
                </a:lnTo>
                <a:lnTo>
                  <a:pt x="3873563" y="53289"/>
                </a:lnTo>
                <a:lnTo>
                  <a:pt x="3875963" y="53289"/>
                </a:lnTo>
                <a:lnTo>
                  <a:pt x="3875963" y="53936"/>
                </a:lnTo>
                <a:close/>
              </a:path>
              <a:path w="3885565" h="98425">
                <a:moveTo>
                  <a:pt x="3798938" y="98285"/>
                </a:moveTo>
                <a:lnTo>
                  <a:pt x="3797376" y="97726"/>
                </a:lnTo>
                <a:lnTo>
                  <a:pt x="3796106" y="96672"/>
                </a:lnTo>
                <a:lnTo>
                  <a:pt x="3795268" y="95237"/>
                </a:lnTo>
                <a:lnTo>
                  <a:pt x="3794975" y="93611"/>
                </a:lnTo>
                <a:lnTo>
                  <a:pt x="3795255" y="91973"/>
                </a:lnTo>
                <a:lnTo>
                  <a:pt x="3796080" y="90538"/>
                </a:lnTo>
                <a:lnTo>
                  <a:pt x="3797338" y="89471"/>
                </a:lnTo>
                <a:lnTo>
                  <a:pt x="3858339" y="53929"/>
                </a:lnTo>
                <a:lnTo>
                  <a:pt x="3877239" y="53936"/>
                </a:lnTo>
                <a:lnTo>
                  <a:pt x="3802138" y="97701"/>
                </a:lnTo>
                <a:lnTo>
                  <a:pt x="3800589" y="98272"/>
                </a:lnTo>
                <a:lnTo>
                  <a:pt x="3798938" y="98285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3012" y="1829600"/>
            <a:ext cx="98425" cy="3810000"/>
          </a:xfrm>
          <a:custGeom>
            <a:avLst/>
            <a:gdLst/>
            <a:ahLst/>
            <a:cxnLst/>
            <a:rect l="l" t="t" r="r" b="b"/>
            <a:pathLst>
              <a:path w="98425" h="3810000">
                <a:moveTo>
                  <a:pt x="4660" y="90385"/>
                </a:moveTo>
                <a:lnTo>
                  <a:pt x="0" y="84772"/>
                </a:lnTo>
                <a:lnTo>
                  <a:pt x="571" y="83223"/>
                </a:lnTo>
                <a:lnTo>
                  <a:pt x="49174" y="0"/>
                </a:lnTo>
                <a:lnTo>
                  <a:pt x="54681" y="9448"/>
                </a:lnTo>
                <a:lnTo>
                  <a:pt x="44411" y="9448"/>
                </a:lnTo>
                <a:lnTo>
                  <a:pt x="44399" y="27070"/>
                </a:lnTo>
                <a:lnTo>
                  <a:pt x="8769" y="88061"/>
                </a:lnTo>
                <a:lnTo>
                  <a:pt x="7766" y="89255"/>
                </a:lnTo>
                <a:lnTo>
                  <a:pt x="6299" y="90106"/>
                </a:lnTo>
                <a:lnTo>
                  <a:pt x="4660" y="90385"/>
                </a:lnTo>
                <a:close/>
              </a:path>
              <a:path w="98425" h="3810000">
                <a:moveTo>
                  <a:pt x="44404" y="27061"/>
                </a:moveTo>
                <a:lnTo>
                  <a:pt x="44411" y="9448"/>
                </a:lnTo>
                <a:lnTo>
                  <a:pt x="53936" y="9448"/>
                </a:lnTo>
                <a:lnTo>
                  <a:pt x="53935" y="11849"/>
                </a:lnTo>
                <a:lnTo>
                  <a:pt x="45059" y="11849"/>
                </a:lnTo>
                <a:lnTo>
                  <a:pt x="49169" y="18902"/>
                </a:lnTo>
                <a:lnTo>
                  <a:pt x="44404" y="27061"/>
                </a:lnTo>
                <a:close/>
              </a:path>
              <a:path w="98425" h="3810000">
                <a:moveTo>
                  <a:pt x="93611" y="90424"/>
                </a:moveTo>
                <a:lnTo>
                  <a:pt x="91973" y="90144"/>
                </a:lnTo>
                <a:lnTo>
                  <a:pt x="90538" y="89319"/>
                </a:lnTo>
                <a:lnTo>
                  <a:pt x="89471" y="88061"/>
                </a:lnTo>
                <a:lnTo>
                  <a:pt x="53929" y="27070"/>
                </a:lnTo>
                <a:lnTo>
                  <a:pt x="53936" y="9448"/>
                </a:lnTo>
                <a:lnTo>
                  <a:pt x="54681" y="9448"/>
                </a:lnTo>
                <a:lnTo>
                  <a:pt x="97701" y="83261"/>
                </a:lnTo>
                <a:lnTo>
                  <a:pt x="98254" y="84772"/>
                </a:lnTo>
                <a:lnTo>
                  <a:pt x="98285" y="86474"/>
                </a:lnTo>
                <a:lnTo>
                  <a:pt x="97740" y="87985"/>
                </a:lnTo>
                <a:lnTo>
                  <a:pt x="93611" y="90424"/>
                </a:lnTo>
                <a:close/>
              </a:path>
              <a:path w="98425" h="3810000">
                <a:moveTo>
                  <a:pt x="49169" y="18902"/>
                </a:moveTo>
                <a:lnTo>
                  <a:pt x="45059" y="11849"/>
                </a:lnTo>
                <a:lnTo>
                  <a:pt x="53289" y="11849"/>
                </a:lnTo>
                <a:lnTo>
                  <a:pt x="49169" y="18902"/>
                </a:lnTo>
                <a:close/>
              </a:path>
              <a:path w="98425" h="3810000">
                <a:moveTo>
                  <a:pt x="53929" y="27070"/>
                </a:moveTo>
                <a:lnTo>
                  <a:pt x="49169" y="18902"/>
                </a:lnTo>
                <a:lnTo>
                  <a:pt x="53289" y="11849"/>
                </a:lnTo>
                <a:lnTo>
                  <a:pt x="53935" y="11849"/>
                </a:lnTo>
                <a:lnTo>
                  <a:pt x="53929" y="27070"/>
                </a:lnTo>
                <a:close/>
              </a:path>
              <a:path w="98425" h="3810000">
                <a:moveTo>
                  <a:pt x="52349" y="3810000"/>
                </a:moveTo>
                <a:lnTo>
                  <a:pt x="42824" y="3809987"/>
                </a:lnTo>
                <a:lnTo>
                  <a:pt x="44404" y="27061"/>
                </a:lnTo>
                <a:lnTo>
                  <a:pt x="49169" y="18902"/>
                </a:lnTo>
                <a:lnTo>
                  <a:pt x="53924" y="27061"/>
                </a:lnTo>
                <a:lnTo>
                  <a:pt x="52349" y="3810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2176" y="42545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5576" y="41783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5576" y="46355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0039" y="4711712"/>
            <a:ext cx="101434" cy="1014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6576" y="45593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0376" y="50927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4176" y="36449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639" y="5397512"/>
            <a:ext cx="101434" cy="1014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4576" y="49403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98639" y="2882912"/>
            <a:ext cx="101434" cy="1014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89239" y="3263912"/>
            <a:ext cx="253834" cy="2538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9639" y="2273312"/>
            <a:ext cx="101434" cy="1014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5839" y="3340112"/>
            <a:ext cx="101434" cy="101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9639" y="4025912"/>
            <a:ext cx="101434" cy="101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70039" y="2959112"/>
            <a:ext cx="101434" cy="1014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13039" y="3797312"/>
            <a:ext cx="101434" cy="101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89239" y="2730512"/>
            <a:ext cx="101434" cy="1014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17839" y="4102112"/>
            <a:ext cx="101434" cy="101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46439" y="3568712"/>
            <a:ext cx="101434" cy="101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8303" y="1645920"/>
            <a:ext cx="2950464" cy="40812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5146" y="1632457"/>
            <a:ext cx="2977515" cy="4106545"/>
          </a:xfrm>
          <a:custGeom>
            <a:avLst/>
            <a:gdLst/>
            <a:ahLst/>
            <a:cxnLst/>
            <a:rect l="l" t="t" r="r" b="b"/>
            <a:pathLst>
              <a:path w="2977515" h="4106545">
                <a:moveTo>
                  <a:pt x="2322855" y="4105973"/>
                </a:moveTo>
                <a:lnTo>
                  <a:pt x="1943" y="422186"/>
                </a:lnTo>
                <a:lnTo>
                  <a:pt x="0" y="415074"/>
                </a:lnTo>
                <a:lnTo>
                  <a:pt x="317" y="412597"/>
                </a:lnTo>
                <a:lnTo>
                  <a:pt x="647001" y="1943"/>
                </a:lnTo>
                <a:lnTo>
                  <a:pt x="654113" y="0"/>
                </a:lnTo>
                <a:lnTo>
                  <a:pt x="656577" y="317"/>
                </a:lnTo>
                <a:lnTo>
                  <a:pt x="643001" y="19456"/>
                </a:lnTo>
                <a:lnTo>
                  <a:pt x="649758" y="30213"/>
                </a:lnTo>
                <a:lnTo>
                  <a:pt x="47333" y="408673"/>
                </a:lnTo>
                <a:lnTo>
                  <a:pt x="23456" y="408673"/>
                </a:lnTo>
                <a:lnTo>
                  <a:pt x="19456" y="426186"/>
                </a:lnTo>
                <a:lnTo>
                  <a:pt x="34459" y="426186"/>
                </a:lnTo>
                <a:lnTo>
                  <a:pt x="2327213" y="4075778"/>
                </a:lnTo>
                <a:lnTo>
                  <a:pt x="2316467" y="4082529"/>
                </a:lnTo>
                <a:lnTo>
                  <a:pt x="2333967" y="4086529"/>
                </a:lnTo>
                <a:lnTo>
                  <a:pt x="2357844" y="4086529"/>
                </a:lnTo>
                <a:lnTo>
                  <a:pt x="2329967" y="4104043"/>
                </a:lnTo>
                <a:lnTo>
                  <a:pt x="2327744" y="4105148"/>
                </a:lnTo>
                <a:lnTo>
                  <a:pt x="2325344" y="4105808"/>
                </a:lnTo>
                <a:lnTo>
                  <a:pt x="2322855" y="4105973"/>
                </a:lnTo>
                <a:close/>
              </a:path>
              <a:path w="2977515" h="4106545">
                <a:moveTo>
                  <a:pt x="649758" y="30213"/>
                </a:moveTo>
                <a:lnTo>
                  <a:pt x="643001" y="19456"/>
                </a:lnTo>
                <a:lnTo>
                  <a:pt x="660514" y="23456"/>
                </a:lnTo>
                <a:lnTo>
                  <a:pt x="649758" y="30213"/>
                </a:lnTo>
                <a:close/>
              </a:path>
              <a:path w="2977515" h="4106545">
                <a:moveTo>
                  <a:pt x="2946767" y="3686557"/>
                </a:moveTo>
                <a:lnTo>
                  <a:pt x="649758" y="30213"/>
                </a:lnTo>
                <a:lnTo>
                  <a:pt x="660514" y="23456"/>
                </a:lnTo>
                <a:lnTo>
                  <a:pt x="643001" y="19456"/>
                </a:lnTo>
                <a:lnTo>
                  <a:pt x="673003" y="19456"/>
                </a:lnTo>
                <a:lnTo>
                  <a:pt x="2972512" y="3679799"/>
                </a:lnTo>
                <a:lnTo>
                  <a:pt x="2957525" y="3679799"/>
                </a:lnTo>
                <a:lnTo>
                  <a:pt x="2946767" y="3686557"/>
                </a:lnTo>
                <a:close/>
              </a:path>
              <a:path w="2977515" h="4106545">
                <a:moveTo>
                  <a:pt x="19456" y="426186"/>
                </a:moveTo>
                <a:lnTo>
                  <a:pt x="23456" y="408673"/>
                </a:lnTo>
                <a:lnTo>
                  <a:pt x="30213" y="419428"/>
                </a:lnTo>
                <a:lnTo>
                  <a:pt x="19456" y="426186"/>
                </a:lnTo>
                <a:close/>
              </a:path>
              <a:path w="2977515" h="4106545">
                <a:moveTo>
                  <a:pt x="30213" y="419428"/>
                </a:moveTo>
                <a:lnTo>
                  <a:pt x="23456" y="408673"/>
                </a:lnTo>
                <a:lnTo>
                  <a:pt x="47333" y="408673"/>
                </a:lnTo>
                <a:lnTo>
                  <a:pt x="30213" y="419428"/>
                </a:lnTo>
                <a:close/>
              </a:path>
              <a:path w="2977515" h="4106545">
                <a:moveTo>
                  <a:pt x="34459" y="426186"/>
                </a:moveTo>
                <a:lnTo>
                  <a:pt x="19456" y="426186"/>
                </a:lnTo>
                <a:lnTo>
                  <a:pt x="30213" y="419428"/>
                </a:lnTo>
                <a:lnTo>
                  <a:pt x="34459" y="426186"/>
                </a:lnTo>
                <a:close/>
              </a:path>
              <a:path w="2977515" h="4106545">
                <a:moveTo>
                  <a:pt x="2953524" y="3697312"/>
                </a:moveTo>
                <a:lnTo>
                  <a:pt x="2946767" y="3686557"/>
                </a:lnTo>
                <a:lnTo>
                  <a:pt x="2957525" y="3679799"/>
                </a:lnTo>
                <a:lnTo>
                  <a:pt x="2953524" y="3697312"/>
                </a:lnTo>
                <a:close/>
              </a:path>
              <a:path w="2977515" h="4106545">
                <a:moveTo>
                  <a:pt x="2974970" y="3697312"/>
                </a:moveTo>
                <a:lnTo>
                  <a:pt x="2953524" y="3697312"/>
                </a:lnTo>
                <a:lnTo>
                  <a:pt x="2957525" y="3679799"/>
                </a:lnTo>
                <a:lnTo>
                  <a:pt x="2976968" y="3690912"/>
                </a:lnTo>
                <a:lnTo>
                  <a:pt x="2976651" y="3693375"/>
                </a:lnTo>
                <a:lnTo>
                  <a:pt x="2975864" y="3695738"/>
                </a:lnTo>
                <a:lnTo>
                  <a:pt x="2974970" y="3697312"/>
                </a:lnTo>
                <a:close/>
              </a:path>
              <a:path w="2977515" h="4106545">
                <a:moveTo>
                  <a:pt x="2357844" y="4086529"/>
                </a:moveTo>
                <a:lnTo>
                  <a:pt x="2333967" y="4086529"/>
                </a:lnTo>
                <a:lnTo>
                  <a:pt x="2327213" y="4075778"/>
                </a:lnTo>
                <a:lnTo>
                  <a:pt x="2946767" y="3686557"/>
                </a:lnTo>
                <a:lnTo>
                  <a:pt x="2953524" y="3697312"/>
                </a:lnTo>
                <a:lnTo>
                  <a:pt x="2974970" y="3697312"/>
                </a:lnTo>
                <a:lnTo>
                  <a:pt x="2974632" y="3697909"/>
                </a:lnTo>
                <a:lnTo>
                  <a:pt x="2972993" y="3699789"/>
                </a:lnTo>
                <a:lnTo>
                  <a:pt x="2971025" y="3701313"/>
                </a:lnTo>
                <a:lnTo>
                  <a:pt x="2357844" y="4086529"/>
                </a:lnTo>
                <a:close/>
              </a:path>
              <a:path w="2977515" h="4106545">
                <a:moveTo>
                  <a:pt x="2333967" y="4086529"/>
                </a:moveTo>
                <a:lnTo>
                  <a:pt x="2316467" y="4082529"/>
                </a:lnTo>
                <a:lnTo>
                  <a:pt x="2327213" y="4075778"/>
                </a:lnTo>
                <a:lnTo>
                  <a:pt x="2333967" y="4086529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20304" y="1841449"/>
            <a:ext cx="2327275" cy="3688079"/>
          </a:xfrm>
          <a:custGeom>
            <a:avLst/>
            <a:gdLst/>
            <a:ahLst/>
            <a:cxnLst/>
            <a:rect l="l" t="t" r="r" b="b"/>
            <a:pathLst>
              <a:path w="2327275" h="3688079">
                <a:moveTo>
                  <a:pt x="2310523" y="3687991"/>
                </a:moveTo>
                <a:lnTo>
                  <a:pt x="0" y="10134"/>
                </a:lnTo>
                <a:lnTo>
                  <a:pt x="16128" y="0"/>
                </a:lnTo>
                <a:lnTo>
                  <a:pt x="2326652" y="3677856"/>
                </a:lnTo>
                <a:lnTo>
                  <a:pt x="2310523" y="3687991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76215" y="2362200"/>
            <a:ext cx="3709670" cy="2807335"/>
          </a:xfrm>
          <a:custGeom>
            <a:avLst/>
            <a:gdLst/>
            <a:ahLst/>
            <a:cxnLst/>
            <a:rect l="l" t="t" r="r" b="b"/>
            <a:pathLst>
              <a:path w="3709670" h="2807335">
                <a:moveTo>
                  <a:pt x="3520440" y="2807208"/>
                </a:moveTo>
                <a:lnTo>
                  <a:pt x="0" y="262127"/>
                </a:lnTo>
                <a:lnTo>
                  <a:pt x="188975" y="0"/>
                </a:lnTo>
                <a:lnTo>
                  <a:pt x="3709416" y="2545079"/>
                </a:lnTo>
                <a:lnTo>
                  <a:pt x="3520440" y="280720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62957" y="2349512"/>
            <a:ext cx="3735070" cy="2832100"/>
          </a:xfrm>
          <a:custGeom>
            <a:avLst/>
            <a:gdLst/>
            <a:ahLst/>
            <a:cxnLst/>
            <a:rect l="l" t="t" r="r" b="b"/>
            <a:pathLst>
              <a:path w="3735070" h="2832100">
                <a:moveTo>
                  <a:pt x="3532098" y="2831909"/>
                </a:moveTo>
                <a:lnTo>
                  <a:pt x="5245" y="284784"/>
                </a:lnTo>
                <a:lnTo>
                  <a:pt x="0" y="274027"/>
                </a:lnTo>
                <a:lnTo>
                  <a:pt x="330" y="271564"/>
                </a:lnTo>
                <a:lnTo>
                  <a:pt x="191681" y="5245"/>
                </a:lnTo>
                <a:lnTo>
                  <a:pt x="202437" y="0"/>
                </a:lnTo>
                <a:lnTo>
                  <a:pt x="204901" y="330"/>
                </a:lnTo>
                <a:lnTo>
                  <a:pt x="207251" y="1143"/>
                </a:lnTo>
                <a:lnTo>
                  <a:pt x="209410" y="2400"/>
                </a:lnTo>
                <a:lnTo>
                  <a:pt x="233933" y="20129"/>
                </a:lnTo>
                <a:lnTo>
                  <a:pt x="212255" y="20129"/>
                </a:lnTo>
                <a:lnTo>
                  <a:pt x="194525" y="22974"/>
                </a:lnTo>
                <a:lnTo>
                  <a:pt x="204818" y="30415"/>
                </a:lnTo>
                <a:lnTo>
                  <a:pt x="35812" y="264198"/>
                </a:lnTo>
                <a:lnTo>
                  <a:pt x="20129" y="264198"/>
                </a:lnTo>
                <a:lnTo>
                  <a:pt x="22987" y="281940"/>
                </a:lnTo>
                <a:lnTo>
                  <a:pt x="44670" y="281940"/>
                </a:lnTo>
                <a:lnTo>
                  <a:pt x="3529705" y="2801493"/>
                </a:lnTo>
                <a:lnTo>
                  <a:pt x="3522268" y="2811780"/>
                </a:lnTo>
                <a:lnTo>
                  <a:pt x="3553616" y="2811780"/>
                </a:lnTo>
                <a:lnTo>
                  <a:pt x="3534575" y="2831757"/>
                </a:lnTo>
                <a:lnTo>
                  <a:pt x="3532098" y="2831909"/>
                </a:lnTo>
                <a:close/>
              </a:path>
              <a:path w="3735070" h="2832100">
                <a:moveTo>
                  <a:pt x="204818" y="30415"/>
                </a:moveTo>
                <a:lnTo>
                  <a:pt x="194525" y="22974"/>
                </a:lnTo>
                <a:lnTo>
                  <a:pt x="212255" y="20129"/>
                </a:lnTo>
                <a:lnTo>
                  <a:pt x="204818" y="30415"/>
                </a:lnTo>
                <a:close/>
              </a:path>
              <a:path w="3735070" h="2832100">
                <a:moveTo>
                  <a:pt x="3704108" y="2560262"/>
                </a:moveTo>
                <a:lnTo>
                  <a:pt x="204818" y="30415"/>
                </a:lnTo>
                <a:lnTo>
                  <a:pt x="212255" y="20129"/>
                </a:lnTo>
                <a:lnTo>
                  <a:pt x="233933" y="20129"/>
                </a:lnTo>
                <a:lnTo>
                  <a:pt x="3729278" y="2547124"/>
                </a:lnTo>
                <a:lnTo>
                  <a:pt x="3731145" y="2548775"/>
                </a:lnTo>
                <a:lnTo>
                  <a:pt x="3732056" y="2549969"/>
                </a:lnTo>
                <a:lnTo>
                  <a:pt x="3711549" y="2549969"/>
                </a:lnTo>
                <a:lnTo>
                  <a:pt x="3704108" y="2560262"/>
                </a:lnTo>
                <a:close/>
              </a:path>
              <a:path w="3735070" h="2832100">
                <a:moveTo>
                  <a:pt x="22987" y="281940"/>
                </a:moveTo>
                <a:lnTo>
                  <a:pt x="20129" y="264198"/>
                </a:lnTo>
                <a:lnTo>
                  <a:pt x="30429" y="271644"/>
                </a:lnTo>
                <a:lnTo>
                  <a:pt x="22987" y="281940"/>
                </a:lnTo>
                <a:close/>
              </a:path>
              <a:path w="3735070" h="2832100">
                <a:moveTo>
                  <a:pt x="30429" y="271644"/>
                </a:moveTo>
                <a:lnTo>
                  <a:pt x="20129" y="264198"/>
                </a:lnTo>
                <a:lnTo>
                  <a:pt x="35812" y="264198"/>
                </a:lnTo>
                <a:lnTo>
                  <a:pt x="30429" y="271644"/>
                </a:lnTo>
                <a:close/>
              </a:path>
              <a:path w="3735070" h="2832100">
                <a:moveTo>
                  <a:pt x="44670" y="281940"/>
                </a:moveTo>
                <a:lnTo>
                  <a:pt x="22987" y="281940"/>
                </a:lnTo>
                <a:lnTo>
                  <a:pt x="30429" y="271644"/>
                </a:lnTo>
                <a:lnTo>
                  <a:pt x="44670" y="281940"/>
                </a:lnTo>
                <a:close/>
              </a:path>
              <a:path w="3735070" h="2832100">
                <a:moveTo>
                  <a:pt x="3714394" y="2567698"/>
                </a:moveTo>
                <a:lnTo>
                  <a:pt x="3704108" y="2560262"/>
                </a:lnTo>
                <a:lnTo>
                  <a:pt x="3711549" y="2549969"/>
                </a:lnTo>
                <a:lnTo>
                  <a:pt x="3714394" y="2567698"/>
                </a:lnTo>
                <a:close/>
              </a:path>
              <a:path w="3735070" h="2832100">
                <a:moveTo>
                  <a:pt x="3730079" y="2567698"/>
                </a:moveTo>
                <a:lnTo>
                  <a:pt x="3714394" y="2567698"/>
                </a:lnTo>
                <a:lnTo>
                  <a:pt x="3711549" y="2549969"/>
                </a:lnTo>
                <a:lnTo>
                  <a:pt x="3732056" y="2549969"/>
                </a:lnTo>
                <a:lnTo>
                  <a:pt x="3732657" y="2550756"/>
                </a:lnTo>
                <a:lnTo>
                  <a:pt x="3733736" y="2552992"/>
                </a:lnTo>
                <a:lnTo>
                  <a:pt x="3734371" y="2555392"/>
                </a:lnTo>
                <a:lnTo>
                  <a:pt x="3734523" y="2557881"/>
                </a:lnTo>
                <a:lnTo>
                  <a:pt x="3734193" y="2560345"/>
                </a:lnTo>
                <a:lnTo>
                  <a:pt x="3733380" y="2562707"/>
                </a:lnTo>
                <a:lnTo>
                  <a:pt x="3732136" y="2564853"/>
                </a:lnTo>
                <a:lnTo>
                  <a:pt x="3730079" y="2567698"/>
                </a:lnTo>
                <a:close/>
              </a:path>
              <a:path w="3735070" h="2832100">
                <a:moveTo>
                  <a:pt x="3553616" y="2811780"/>
                </a:moveTo>
                <a:lnTo>
                  <a:pt x="3522268" y="2811780"/>
                </a:lnTo>
                <a:lnTo>
                  <a:pt x="3539997" y="2808935"/>
                </a:lnTo>
                <a:lnTo>
                  <a:pt x="3529705" y="2801493"/>
                </a:lnTo>
                <a:lnTo>
                  <a:pt x="3704108" y="2560262"/>
                </a:lnTo>
                <a:lnTo>
                  <a:pt x="3714394" y="2567698"/>
                </a:lnTo>
                <a:lnTo>
                  <a:pt x="3730079" y="2567698"/>
                </a:lnTo>
                <a:lnTo>
                  <a:pt x="3553616" y="2811780"/>
                </a:lnTo>
                <a:close/>
              </a:path>
              <a:path w="3735070" h="2832100">
                <a:moveTo>
                  <a:pt x="3522268" y="2811780"/>
                </a:moveTo>
                <a:lnTo>
                  <a:pt x="3529705" y="2801493"/>
                </a:lnTo>
                <a:lnTo>
                  <a:pt x="3539997" y="2808935"/>
                </a:lnTo>
                <a:lnTo>
                  <a:pt x="3522268" y="281178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64709" y="2485389"/>
            <a:ext cx="3531235" cy="2560320"/>
          </a:xfrm>
          <a:custGeom>
            <a:avLst/>
            <a:gdLst/>
            <a:ahLst/>
            <a:cxnLst/>
            <a:rect l="l" t="t" r="r" b="b"/>
            <a:pathLst>
              <a:path w="3531234" h="2560320">
                <a:moveTo>
                  <a:pt x="3519868" y="2560154"/>
                </a:moveTo>
                <a:lnTo>
                  <a:pt x="0" y="15430"/>
                </a:lnTo>
                <a:lnTo>
                  <a:pt x="11163" y="0"/>
                </a:lnTo>
                <a:lnTo>
                  <a:pt x="3531031" y="2544724"/>
                </a:lnTo>
                <a:lnTo>
                  <a:pt x="3519868" y="2560154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0146" y="1465694"/>
            <a:ext cx="663575" cy="530860"/>
          </a:xfrm>
          <a:custGeom>
            <a:avLst/>
            <a:gdLst/>
            <a:ahLst/>
            <a:cxnLst/>
            <a:rect l="l" t="t" r="r" b="b"/>
            <a:pathLst>
              <a:path w="663575" h="530860">
                <a:moveTo>
                  <a:pt x="538314" y="1270"/>
                </a:moveTo>
                <a:lnTo>
                  <a:pt x="524700" y="1270"/>
                </a:lnTo>
                <a:lnTo>
                  <a:pt x="526198" y="0"/>
                </a:lnTo>
                <a:lnTo>
                  <a:pt x="535850" y="0"/>
                </a:lnTo>
                <a:lnTo>
                  <a:pt x="538314" y="1270"/>
                </a:lnTo>
                <a:close/>
              </a:path>
              <a:path w="663575" h="530860">
                <a:moveTo>
                  <a:pt x="307757" y="157480"/>
                </a:moveTo>
                <a:lnTo>
                  <a:pt x="291096" y="157480"/>
                </a:lnTo>
                <a:lnTo>
                  <a:pt x="524077" y="1270"/>
                </a:lnTo>
                <a:lnTo>
                  <a:pt x="538733" y="1270"/>
                </a:lnTo>
                <a:lnTo>
                  <a:pt x="541413" y="2540"/>
                </a:lnTo>
                <a:lnTo>
                  <a:pt x="544613" y="5080"/>
                </a:lnTo>
                <a:lnTo>
                  <a:pt x="548118" y="6350"/>
                </a:lnTo>
                <a:lnTo>
                  <a:pt x="551560" y="8890"/>
                </a:lnTo>
                <a:lnTo>
                  <a:pt x="529373" y="8890"/>
                </a:lnTo>
                <a:lnTo>
                  <a:pt x="307757" y="157480"/>
                </a:lnTo>
                <a:close/>
              </a:path>
              <a:path w="663575" h="530860">
                <a:moveTo>
                  <a:pt x="655116" y="148590"/>
                </a:moveTo>
                <a:lnTo>
                  <a:pt x="644156" y="132080"/>
                </a:lnTo>
                <a:lnTo>
                  <a:pt x="633285" y="116840"/>
                </a:lnTo>
                <a:lnTo>
                  <a:pt x="622528" y="102870"/>
                </a:lnTo>
                <a:lnTo>
                  <a:pt x="611961" y="88900"/>
                </a:lnTo>
                <a:lnTo>
                  <a:pt x="601636" y="74930"/>
                </a:lnTo>
                <a:lnTo>
                  <a:pt x="591641" y="63500"/>
                </a:lnTo>
                <a:lnTo>
                  <a:pt x="582040" y="52070"/>
                </a:lnTo>
                <a:lnTo>
                  <a:pt x="572896" y="41910"/>
                </a:lnTo>
                <a:lnTo>
                  <a:pt x="564286" y="33020"/>
                </a:lnTo>
                <a:lnTo>
                  <a:pt x="564413" y="33020"/>
                </a:lnTo>
                <a:lnTo>
                  <a:pt x="556285" y="25400"/>
                </a:lnTo>
                <a:lnTo>
                  <a:pt x="556462" y="25400"/>
                </a:lnTo>
                <a:lnTo>
                  <a:pt x="548969" y="19050"/>
                </a:lnTo>
                <a:lnTo>
                  <a:pt x="549147" y="19050"/>
                </a:lnTo>
                <a:lnTo>
                  <a:pt x="545667" y="16510"/>
                </a:lnTo>
                <a:lnTo>
                  <a:pt x="545820" y="16510"/>
                </a:lnTo>
                <a:lnTo>
                  <a:pt x="542530" y="13970"/>
                </a:lnTo>
                <a:lnTo>
                  <a:pt x="542708" y="13970"/>
                </a:lnTo>
                <a:lnTo>
                  <a:pt x="539609" y="12700"/>
                </a:lnTo>
                <a:lnTo>
                  <a:pt x="539851" y="12700"/>
                </a:lnTo>
                <a:lnTo>
                  <a:pt x="536955" y="11430"/>
                </a:lnTo>
                <a:lnTo>
                  <a:pt x="537260" y="11430"/>
                </a:lnTo>
                <a:lnTo>
                  <a:pt x="534580" y="10160"/>
                </a:lnTo>
                <a:lnTo>
                  <a:pt x="534999" y="10160"/>
                </a:lnTo>
                <a:lnTo>
                  <a:pt x="532536" y="8890"/>
                </a:lnTo>
                <a:lnTo>
                  <a:pt x="551560" y="8890"/>
                </a:lnTo>
                <a:lnTo>
                  <a:pt x="555205" y="12700"/>
                </a:lnTo>
                <a:lnTo>
                  <a:pt x="562863" y="19050"/>
                </a:lnTo>
                <a:lnTo>
                  <a:pt x="598982" y="57150"/>
                </a:lnTo>
                <a:lnTo>
                  <a:pt x="609104" y="69850"/>
                </a:lnTo>
                <a:lnTo>
                  <a:pt x="619531" y="82550"/>
                </a:lnTo>
                <a:lnTo>
                  <a:pt x="630211" y="96520"/>
                </a:lnTo>
                <a:lnTo>
                  <a:pt x="641057" y="111760"/>
                </a:lnTo>
                <a:lnTo>
                  <a:pt x="652030" y="127000"/>
                </a:lnTo>
                <a:lnTo>
                  <a:pt x="662990" y="143510"/>
                </a:lnTo>
                <a:lnTo>
                  <a:pt x="655116" y="148590"/>
                </a:lnTo>
                <a:close/>
              </a:path>
              <a:path w="663575" h="530860">
                <a:moveTo>
                  <a:pt x="248462" y="193040"/>
                </a:moveTo>
                <a:lnTo>
                  <a:pt x="238137" y="193040"/>
                </a:lnTo>
                <a:lnTo>
                  <a:pt x="239064" y="191770"/>
                </a:lnTo>
                <a:lnTo>
                  <a:pt x="238619" y="191770"/>
                </a:lnTo>
                <a:lnTo>
                  <a:pt x="239267" y="190500"/>
                </a:lnTo>
                <a:lnTo>
                  <a:pt x="239064" y="190500"/>
                </a:lnTo>
                <a:lnTo>
                  <a:pt x="239432" y="189230"/>
                </a:lnTo>
                <a:lnTo>
                  <a:pt x="239470" y="186690"/>
                </a:lnTo>
                <a:lnTo>
                  <a:pt x="239293" y="184150"/>
                </a:lnTo>
                <a:lnTo>
                  <a:pt x="238886" y="181610"/>
                </a:lnTo>
                <a:lnTo>
                  <a:pt x="238238" y="177800"/>
                </a:lnTo>
                <a:lnTo>
                  <a:pt x="237337" y="173990"/>
                </a:lnTo>
                <a:lnTo>
                  <a:pt x="236181" y="170180"/>
                </a:lnTo>
                <a:lnTo>
                  <a:pt x="233108" y="161290"/>
                </a:lnTo>
                <a:lnTo>
                  <a:pt x="229120" y="151130"/>
                </a:lnTo>
                <a:lnTo>
                  <a:pt x="224230" y="139700"/>
                </a:lnTo>
                <a:lnTo>
                  <a:pt x="218465" y="127000"/>
                </a:lnTo>
                <a:lnTo>
                  <a:pt x="211886" y="114300"/>
                </a:lnTo>
                <a:lnTo>
                  <a:pt x="204520" y="100330"/>
                </a:lnTo>
                <a:lnTo>
                  <a:pt x="196417" y="85090"/>
                </a:lnTo>
                <a:lnTo>
                  <a:pt x="187616" y="71120"/>
                </a:lnTo>
                <a:lnTo>
                  <a:pt x="178155" y="54610"/>
                </a:lnTo>
                <a:lnTo>
                  <a:pt x="168084" y="39370"/>
                </a:lnTo>
                <a:lnTo>
                  <a:pt x="157428" y="22860"/>
                </a:lnTo>
                <a:lnTo>
                  <a:pt x="156781" y="21590"/>
                </a:lnTo>
                <a:lnTo>
                  <a:pt x="156679" y="20320"/>
                </a:lnTo>
                <a:lnTo>
                  <a:pt x="157149" y="17780"/>
                </a:lnTo>
                <a:lnTo>
                  <a:pt x="158114" y="16510"/>
                </a:lnTo>
                <a:lnTo>
                  <a:pt x="159486" y="16510"/>
                </a:lnTo>
                <a:lnTo>
                  <a:pt x="161086" y="15240"/>
                </a:lnTo>
                <a:lnTo>
                  <a:pt x="162724" y="15240"/>
                </a:lnTo>
                <a:lnTo>
                  <a:pt x="164197" y="16510"/>
                </a:lnTo>
                <a:lnTo>
                  <a:pt x="165356" y="17802"/>
                </a:lnTo>
                <a:lnTo>
                  <a:pt x="157479" y="22860"/>
                </a:lnTo>
                <a:lnTo>
                  <a:pt x="168439" y="39370"/>
                </a:lnTo>
                <a:lnTo>
                  <a:pt x="179412" y="54610"/>
                </a:lnTo>
                <a:lnTo>
                  <a:pt x="190258" y="69850"/>
                </a:lnTo>
                <a:lnTo>
                  <a:pt x="200939" y="83820"/>
                </a:lnTo>
                <a:lnTo>
                  <a:pt x="227088" y="123190"/>
                </a:lnTo>
                <a:lnTo>
                  <a:pt x="245338" y="167640"/>
                </a:lnTo>
                <a:lnTo>
                  <a:pt x="246595" y="171450"/>
                </a:lnTo>
                <a:lnTo>
                  <a:pt x="247548" y="175260"/>
                </a:lnTo>
                <a:lnTo>
                  <a:pt x="248335" y="180340"/>
                </a:lnTo>
                <a:lnTo>
                  <a:pt x="248779" y="182880"/>
                </a:lnTo>
                <a:lnTo>
                  <a:pt x="248847" y="184150"/>
                </a:lnTo>
                <a:lnTo>
                  <a:pt x="248830" y="190500"/>
                </a:lnTo>
                <a:lnTo>
                  <a:pt x="248462" y="193040"/>
                </a:lnTo>
                <a:close/>
              </a:path>
              <a:path w="663575" h="530860">
                <a:moveTo>
                  <a:pt x="167779" y="21448"/>
                </a:moveTo>
                <a:lnTo>
                  <a:pt x="165356" y="17802"/>
                </a:lnTo>
                <a:lnTo>
                  <a:pt x="167779" y="21448"/>
                </a:lnTo>
                <a:close/>
              </a:path>
              <a:path w="663575" h="530860">
                <a:moveTo>
                  <a:pt x="218188" y="105091"/>
                </a:moveTo>
                <a:lnTo>
                  <a:pt x="211365" y="96520"/>
                </a:lnTo>
                <a:lnTo>
                  <a:pt x="200939" y="83820"/>
                </a:lnTo>
                <a:lnTo>
                  <a:pt x="190258" y="69850"/>
                </a:lnTo>
                <a:lnTo>
                  <a:pt x="179412" y="54610"/>
                </a:lnTo>
                <a:lnTo>
                  <a:pt x="168439" y="39370"/>
                </a:lnTo>
                <a:lnTo>
                  <a:pt x="157479" y="22860"/>
                </a:lnTo>
                <a:lnTo>
                  <a:pt x="165356" y="17802"/>
                </a:lnTo>
                <a:lnTo>
                  <a:pt x="167871" y="21590"/>
                </a:lnTo>
                <a:lnTo>
                  <a:pt x="176135" y="34290"/>
                </a:lnTo>
                <a:lnTo>
                  <a:pt x="186295" y="49530"/>
                </a:lnTo>
                <a:lnTo>
                  <a:pt x="195846" y="66040"/>
                </a:lnTo>
                <a:lnTo>
                  <a:pt x="212927" y="95250"/>
                </a:lnTo>
                <a:lnTo>
                  <a:pt x="218188" y="105091"/>
                </a:lnTo>
                <a:close/>
              </a:path>
              <a:path w="663575" h="530860">
                <a:moveTo>
                  <a:pt x="296392" y="165100"/>
                </a:moveTo>
                <a:lnTo>
                  <a:pt x="281736" y="165100"/>
                </a:lnTo>
                <a:lnTo>
                  <a:pt x="278751" y="163830"/>
                </a:lnTo>
                <a:lnTo>
                  <a:pt x="275627" y="161290"/>
                </a:lnTo>
                <a:lnTo>
                  <a:pt x="272351" y="158750"/>
                </a:lnTo>
                <a:lnTo>
                  <a:pt x="240537" y="130810"/>
                </a:lnTo>
                <a:lnTo>
                  <a:pt x="212927" y="95250"/>
                </a:lnTo>
                <a:lnTo>
                  <a:pt x="195846" y="66040"/>
                </a:lnTo>
                <a:lnTo>
                  <a:pt x="186295" y="49530"/>
                </a:lnTo>
                <a:lnTo>
                  <a:pt x="176135" y="34290"/>
                </a:lnTo>
                <a:lnTo>
                  <a:pt x="167779" y="21448"/>
                </a:lnTo>
                <a:lnTo>
                  <a:pt x="176313" y="34290"/>
                </a:lnTo>
                <a:lnTo>
                  <a:pt x="177114" y="34290"/>
                </a:lnTo>
                <a:lnTo>
                  <a:pt x="187184" y="49530"/>
                </a:lnTo>
                <a:lnTo>
                  <a:pt x="197941" y="63500"/>
                </a:lnTo>
                <a:lnTo>
                  <a:pt x="208508" y="77470"/>
                </a:lnTo>
                <a:lnTo>
                  <a:pt x="218833" y="90170"/>
                </a:lnTo>
                <a:lnTo>
                  <a:pt x="228828" y="102870"/>
                </a:lnTo>
                <a:lnTo>
                  <a:pt x="238429" y="114300"/>
                </a:lnTo>
                <a:lnTo>
                  <a:pt x="247573" y="124460"/>
                </a:lnTo>
                <a:lnTo>
                  <a:pt x="248560" y="124460"/>
                </a:lnTo>
                <a:lnTo>
                  <a:pt x="256184" y="133350"/>
                </a:lnTo>
                <a:lnTo>
                  <a:pt x="257218" y="133350"/>
                </a:lnTo>
                <a:lnTo>
                  <a:pt x="264185" y="140970"/>
                </a:lnTo>
                <a:lnTo>
                  <a:pt x="265505" y="140970"/>
                </a:lnTo>
                <a:lnTo>
                  <a:pt x="271500" y="146050"/>
                </a:lnTo>
                <a:lnTo>
                  <a:pt x="271322" y="146050"/>
                </a:lnTo>
                <a:lnTo>
                  <a:pt x="274802" y="149860"/>
                </a:lnTo>
                <a:lnTo>
                  <a:pt x="276294" y="149860"/>
                </a:lnTo>
                <a:lnTo>
                  <a:pt x="277939" y="151130"/>
                </a:lnTo>
                <a:lnTo>
                  <a:pt x="277761" y="151130"/>
                </a:lnTo>
                <a:lnTo>
                  <a:pt x="280860" y="153670"/>
                </a:lnTo>
                <a:lnTo>
                  <a:pt x="280618" y="153670"/>
                </a:lnTo>
                <a:lnTo>
                  <a:pt x="283514" y="154940"/>
                </a:lnTo>
                <a:lnTo>
                  <a:pt x="283209" y="154940"/>
                </a:lnTo>
                <a:lnTo>
                  <a:pt x="285889" y="156210"/>
                </a:lnTo>
                <a:lnTo>
                  <a:pt x="287362" y="156210"/>
                </a:lnTo>
                <a:lnTo>
                  <a:pt x="289585" y="157480"/>
                </a:lnTo>
                <a:lnTo>
                  <a:pt x="307757" y="157480"/>
                </a:lnTo>
                <a:lnTo>
                  <a:pt x="296392" y="165100"/>
                </a:lnTo>
                <a:close/>
              </a:path>
              <a:path w="663575" h="530860">
                <a:moveTo>
                  <a:pt x="177114" y="34290"/>
                </a:moveTo>
                <a:lnTo>
                  <a:pt x="176313" y="34290"/>
                </a:lnTo>
                <a:lnTo>
                  <a:pt x="176275" y="33020"/>
                </a:lnTo>
                <a:lnTo>
                  <a:pt x="177114" y="34290"/>
                </a:lnTo>
                <a:close/>
              </a:path>
              <a:path w="663575" h="530860">
                <a:moveTo>
                  <a:pt x="248560" y="124460"/>
                </a:moveTo>
                <a:lnTo>
                  <a:pt x="247573" y="124460"/>
                </a:lnTo>
                <a:lnTo>
                  <a:pt x="247471" y="123190"/>
                </a:lnTo>
                <a:lnTo>
                  <a:pt x="248560" y="124460"/>
                </a:lnTo>
                <a:close/>
              </a:path>
              <a:path w="663575" h="530860">
                <a:moveTo>
                  <a:pt x="257218" y="133350"/>
                </a:moveTo>
                <a:lnTo>
                  <a:pt x="256184" y="133350"/>
                </a:lnTo>
                <a:lnTo>
                  <a:pt x="256057" y="132080"/>
                </a:lnTo>
                <a:lnTo>
                  <a:pt x="257218" y="133350"/>
                </a:lnTo>
                <a:close/>
              </a:path>
              <a:path w="663575" h="530860">
                <a:moveTo>
                  <a:pt x="265505" y="140970"/>
                </a:moveTo>
                <a:lnTo>
                  <a:pt x="264185" y="140970"/>
                </a:lnTo>
                <a:lnTo>
                  <a:pt x="264007" y="139700"/>
                </a:lnTo>
                <a:lnTo>
                  <a:pt x="265505" y="140970"/>
                </a:lnTo>
                <a:close/>
              </a:path>
              <a:path w="663575" h="530860">
                <a:moveTo>
                  <a:pt x="276294" y="149860"/>
                </a:moveTo>
                <a:lnTo>
                  <a:pt x="274802" y="149860"/>
                </a:lnTo>
                <a:lnTo>
                  <a:pt x="274649" y="148590"/>
                </a:lnTo>
                <a:lnTo>
                  <a:pt x="276294" y="149860"/>
                </a:lnTo>
                <a:close/>
              </a:path>
              <a:path w="663575" h="530860">
                <a:moveTo>
                  <a:pt x="291096" y="157480"/>
                </a:moveTo>
                <a:lnTo>
                  <a:pt x="290220" y="157480"/>
                </a:lnTo>
                <a:lnTo>
                  <a:pt x="291718" y="156210"/>
                </a:lnTo>
                <a:lnTo>
                  <a:pt x="291096" y="157480"/>
                </a:lnTo>
                <a:close/>
              </a:path>
              <a:path w="663575" h="530860">
                <a:moveTo>
                  <a:pt x="294271" y="166370"/>
                </a:moveTo>
                <a:lnTo>
                  <a:pt x="284619" y="166370"/>
                </a:lnTo>
                <a:lnTo>
                  <a:pt x="282155" y="165100"/>
                </a:lnTo>
                <a:lnTo>
                  <a:pt x="295769" y="165100"/>
                </a:lnTo>
                <a:lnTo>
                  <a:pt x="294271" y="166370"/>
                </a:lnTo>
                <a:close/>
              </a:path>
              <a:path w="663575" h="530860">
                <a:moveTo>
                  <a:pt x="10629" y="355600"/>
                </a:moveTo>
                <a:lnTo>
                  <a:pt x="685" y="355600"/>
                </a:lnTo>
                <a:lnTo>
                  <a:pt x="1333" y="353060"/>
                </a:lnTo>
                <a:lnTo>
                  <a:pt x="1777" y="351790"/>
                </a:lnTo>
                <a:lnTo>
                  <a:pt x="2717" y="350520"/>
                </a:lnTo>
                <a:lnTo>
                  <a:pt x="3555" y="349250"/>
                </a:lnTo>
                <a:lnTo>
                  <a:pt x="4774" y="349250"/>
                </a:lnTo>
                <a:lnTo>
                  <a:pt x="5333" y="347980"/>
                </a:lnTo>
                <a:lnTo>
                  <a:pt x="238315" y="191770"/>
                </a:lnTo>
                <a:lnTo>
                  <a:pt x="237756" y="193040"/>
                </a:lnTo>
                <a:lnTo>
                  <a:pt x="248271" y="193040"/>
                </a:lnTo>
                <a:lnTo>
                  <a:pt x="247624" y="195580"/>
                </a:lnTo>
                <a:lnTo>
                  <a:pt x="247179" y="195580"/>
                </a:lnTo>
                <a:lnTo>
                  <a:pt x="246239" y="198120"/>
                </a:lnTo>
                <a:lnTo>
                  <a:pt x="245401" y="198120"/>
                </a:lnTo>
                <a:lnTo>
                  <a:pt x="244182" y="199390"/>
                </a:lnTo>
                <a:lnTo>
                  <a:pt x="243623" y="200660"/>
                </a:lnTo>
                <a:lnTo>
                  <a:pt x="10629" y="355600"/>
                </a:lnTo>
                <a:close/>
              </a:path>
              <a:path w="663575" h="530860">
                <a:moveTo>
                  <a:pt x="238137" y="193040"/>
                </a:moveTo>
                <a:lnTo>
                  <a:pt x="237756" y="193040"/>
                </a:lnTo>
                <a:lnTo>
                  <a:pt x="238975" y="191770"/>
                </a:lnTo>
                <a:lnTo>
                  <a:pt x="238137" y="193040"/>
                </a:lnTo>
                <a:close/>
              </a:path>
              <a:path w="663575" h="530860">
                <a:moveTo>
                  <a:pt x="83565" y="530860"/>
                </a:moveTo>
                <a:lnTo>
                  <a:pt x="72821" y="514350"/>
                </a:lnTo>
                <a:lnTo>
                  <a:pt x="62661" y="497840"/>
                </a:lnTo>
                <a:lnTo>
                  <a:pt x="53111" y="482600"/>
                </a:lnTo>
                <a:lnTo>
                  <a:pt x="36029" y="453390"/>
                </a:lnTo>
                <a:lnTo>
                  <a:pt x="28561" y="438150"/>
                </a:lnTo>
                <a:lnTo>
                  <a:pt x="21869" y="425450"/>
                </a:lnTo>
                <a:lnTo>
                  <a:pt x="15988" y="412750"/>
                </a:lnTo>
                <a:lnTo>
                  <a:pt x="10959" y="401320"/>
                </a:lnTo>
                <a:lnTo>
                  <a:pt x="6806" y="391160"/>
                </a:lnTo>
                <a:lnTo>
                  <a:pt x="3606" y="381000"/>
                </a:lnTo>
                <a:lnTo>
                  <a:pt x="2361" y="377190"/>
                </a:lnTo>
                <a:lnTo>
                  <a:pt x="1358" y="372110"/>
                </a:lnTo>
                <a:lnTo>
                  <a:pt x="177" y="365760"/>
                </a:lnTo>
                <a:lnTo>
                  <a:pt x="109" y="364490"/>
                </a:lnTo>
                <a:lnTo>
                  <a:pt x="0" y="361247"/>
                </a:lnTo>
                <a:lnTo>
                  <a:pt x="121" y="358087"/>
                </a:lnTo>
                <a:lnTo>
                  <a:pt x="482" y="355600"/>
                </a:lnTo>
                <a:lnTo>
                  <a:pt x="10820" y="355600"/>
                </a:lnTo>
                <a:lnTo>
                  <a:pt x="9892" y="356870"/>
                </a:lnTo>
                <a:lnTo>
                  <a:pt x="9698" y="358087"/>
                </a:lnTo>
                <a:lnTo>
                  <a:pt x="9524" y="359410"/>
                </a:lnTo>
                <a:lnTo>
                  <a:pt x="9486" y="360680"/>
                </a:lnTo>
                <a:lnTo>
                  <a:pt x="9626" y="364490"/>
                </a:lnTo>
                <a:lnTo>
                  <a:pt x="10058" y="367030"/>
                </a:lnTo>
                <a:lnTo>
                  <a:pt x="10718" y="370840"/>
                </a:lnTo>
                <a:lnTo>
                  <a:pt x="11620" y="374650"/>
                </a:lnTo>
                <a:lnTo>
                  <a:pt x="12775" y="378460"/>
                </a:lnTo>
                <a:lnTo>
                  <a:pt x="15849" y="387350"/>
                </a:lnTo>
                <a:lnTo>
                  <a:pt x="19837" y="397510"/>
                </a:lnTo>
                <a:lnTo>
                  <a:pt x="24726" y="408940"/>
                </a:lnTo>
                <a:lnTo>
                  <a:pt x="30492" y="421640"/>
                </a:lnTo>
                <a:lnTo>
                  <a:pt x="37070" y="434340"/>
                </a:lnTo>
                <a:lnTo>
                  <a:pt x="44436" y="448310"/>
                </a:lnTo>
                <a:lnTo>
                  <a:pt x="52539" y="462280"/>
                </a:lnTo>
                <a:lnTo>
                  <a:pt x="61340" y="477520"/>
                </a:lnTo>
                <a:lnTo>
                  <a:pt x="70802" y="494030"/>
                </a:lnTo>
                <a:lnTo>
                  <a:pt x="71529" y="494030"/>
                </a:lnTo>
                <a:lnTo>
                  <a:pt x="80873" y="509270"/>
                </a:lnTo>
                <a:lnTo>
                  <a:pt x="91528" y="525780"/>
                </a:lnTo>
                <a:lnTo>
                  <a:pt x="83565" y="530860"/>
                </a:lnTo>
                <a:close/>
              </a:path>
              <a:path w="663575" h="530860">
                <a:moveTo>
                  <a:pt x="9981" y="356870"/>
                </a:moveTo>
                <a:lnTo>
                  <a:pt x="10820" y="355600"/>
                </a:lnTo>
                <a:lnTo>
                  <a:pt x="11201" y="355600"/>
                </a:lnTo>
                <a:lnTo>
                  <a:pt x="9981" y="356870"/>
                </a:lnTo>
                <a:close/>
              </a:path>
              <a:path w="663575" h="530860">
                <a:moveTo>
                  <a:pt x="9689" y="358140"/>
                </a:moveTo>
                <a:lnTo>
                  <a:pt x="9892" y="356870"/>
                </a:lnTo>
                <a:lnTo>
                  <a:pt x="9716" y="358087"/>
                </a:lnTo>
                <a:close/>
              </a:path>
              <a:path w="663575" h="530860">
                <a:moveTo>
                  <a:pt x="9716" y="358087"/>
                </a:moveTo>
                <a:lnTo>
                  <a:pt x="9892" y="356870"/>
                </a:lnTo>
                <a:lnTo>
                  <a:pt x="10337" y="356870"/>
                </a:lnTo>
                <a:lnTo>
                  <a:pt x="9716" y="358087"/>
                </a:lnTo>
                <a:close/>
              </a:path>
              <a:path w="663575" h="530860">
                <a:moveTo>
                  <a:pt x="9708" y="358140"/>
                </a:moveTo>
                <a:close/>
              </a:path>
              <a:path w="663575" h="530860">
                <a:moveTo>
                  <a:pt x="9511" y="361247"/>
                </a:moveTo>
                <a:lnTo>
                  <a:pt x="9486" y="360680"/>
                </a:lnTo>
                <a:lnTo>
                  <a:pt x="9511" y="361247"/>
                </a:lnTo>
                <a:close/>
              </a:path>
              <a:path w="663575" h="530860">
                <a:moveTo>
                  <a:pt x="9541" y="361950"/>
                </a:moveTo>
                <a:lnTo>
                  <a:pt x="9511" y="361247"/>
                </a:lnTo>
                <a:lnTo>
                  <a:pt x="9541" y="361950"/>
                </a:lnTo>
                <a:close/>
              </a:path>
              <a:path w="663575" h="530860">
                <a:moveTo>
                  <a:pt x="71529" y="494030"/>
                </a:moveTo>
                <a:lnTo>
                  <a:pt x="70802" y="494030"/>
                </a:lnTo>
                <a:lnTo>
                  <a:pt x="70751" y="492760"/>
                </a:lnTo>
                <a:lnTo>
                  <a:pt x="71529" y="49403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37239" y="2274430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69">
                <a:moveTo>
                  <a:pt x="134400" y="87630"/>
                </a:moveTo>
                <a:lnTo>
                  <a:pt x="121856" y="87630"/>
                </a:lnTo>
                <a:lnTo>
                  <a:pt x="191223" y="2539"/>
                </a:lnTo>
                <a:lnTo>
                  <a:pt x="191719" y="2539"/>
                </a:lnTo>
                <a:lnTo>
                  <a:pt x="192608" y="1269"/>
                </a:lnTo>
                <a:lnTo>
                  <a:pt x="193700" y="1269"/>
                </a:lnTo>
                <a:lnTo>
                  <a:pt x="194843" y="0"/>
                </a:lnTo>
                <a:lnTo>
                  <a:pt x="205219" y="0"/>
                </a:lnTo>
                <a:lnTo>
                  <a:pt x="210134" y="1269"/>
                </a:lnTo>
                <a:lnTo>
                  <a:pt x="216598" y="3810"/>
                </a:lnTo>
                <a:lnTo>
                  <a:pt x="223329" y="6350"/>
                </a:lnTo>
                <a:lnTo>
                  <a:pt x="228257" y="8889"/>
                </a:lnTo>
                <a:lnTo>
                  <a:pt x="198602" y="8889"/>
                </a:lnTo>
                <a:lnTo>
                  <a:pt x="134400" y="87630"/>
                </a:lnTo>
                <a:close/>
              </a:path>
              <a:path w="318770" h="318769">
                <a:moveTo>
                  <a:pt x="312775" y="78739"/>
                </a:moveTo>
                <a:lnTo>
                  <a:pt x="301828" y="69850"/>
                </a:lnTo>
                <a:lnTo>
                  <a:pt x="291109" y="62230"/>
                </a:lnTo>
                <a:lnTo>
                  <a:pt x="280631" y="53339"/>
                </a:lnTo>
                <a:lnTo>
                  <a:pt x="270433" y="46989"/>
                </a:lnTo>
                <a:lnTo>
                  <a:pt x="260603" y="39369"/>
                </a:lnTo>
                <a:lnTo>
                  <a:pt x="251193" y="33019"/>
                </a:lnTo>
                <a:lnTo>
                  <a:pt x="242265" y="27939"/>
                </a:lnTo>
                <a:lnTo>
                  <a:pt x="233883" y="22860"/>
                </a:lnTo>
                <a:lnTo>
                  <a:pt x="226123" y="19050"/>
                </a:lnTo>
                <a:lnTo>
                  <a:pt x="226275" y="19050"/>
                </a:lnTo>
                <a:lnTo>
                  <a:pt x="219036" y="15239"/>
                </a:lnTo>
                <a:lnTo>
                  <a:pt x="219252" y="15239"/>
                </a:lnTo>
                <a:lnTo>
                  <a:pt x="212725" y="12700"/>
                </a:lnTo>
                <a:lnTo>
                  <a:pt x="213017" y="12700"/>
                </a:lnTo>
                <a:lnTo>
                  <a:pt x="207276" y="10160"/>
                </a:lnTo>
                <a:lnTo>
                  <a:pt x="207695" y="10160"/>
                </a:lnTo>
                <a:lnTo>
                  <a:pt x="202793" y="8889"/>
                </a:lnTo>
                <a:lnTo>
                  <a:pt x="228257" y="8889"/>
                </a:lnTo>
                <a:lnTo>
                  <a:pt x="230720" y="10160"/>
                </a:lnTo>
                <a:lnTo>
                  <a:pt x="238747" y="15239"/>
                </a:lnTo>
                <a:lnTo>
                  <a:pt x="247230" y="20319"/>
                </a:lnTo>
                <a:lnTo>
                  <a:pt x="256451" y="25400"/>
                </a:lnTo>
                <a:lnTo>
                  <a:pt x="266026" y="31750"/>
                </a:lnTo>
                <a:lnTo>
                  <a:pt x="276009" y="39369"/>
                </a:lnTo>
                <a:lnTo>
                  <a:pt x="286334" y="45719"/>
                </a:lnTo>
                <a:lnTo>
                  <a:pt x="296951" y="54610"/>
                </a:lnTo>
                <a:lnTo>
                  <a:pt x="307797" y="62230"/>
                </a:lnTo>
                <a:lnTo>
                  <a:pt x="318744" y="71119"/>
                </a:lnTo>
                <a:lnTo>
                  <a:pt x="312775" y="78739"/>
                </a:lnTo>
                <a:close/>
              </a:path>
              <a:path w="318770" h="318769">
                <a:moveTo>
                  <a:pt x="86740" y="110489"/>
                </a:moveTo>
                <a:lnTo>
                  <a:pt x="82613" y="104139"/>
                </a:lnTo>
                <a:lnTo>
                  <a:pt x="82753" y="104139"/>
                </a:lnTo>
                <a:lnTo>
                  <a:pt x="77736" y="97789"/>
                </a:lnTo>
                <a:lnTo>
                  <a:pt x="72021" y="91439"/>
                </a:lnTo>
                <a:lnTo>
                  <a:pt x="65506" y="83819"/>
                </a:lnTo>
                <a:lnTo>
                  <a:pt x="58229" y="76200"/>
                </a:lnTo>
                <a:lnTo>
                  <a:pt x="50266" y="68580"/>
                </a:lnTo>
                <a:lnTo>
                  <a:pt x="41655" y="59689"/>
                </a:lnTo>
                <a:lnTo>
                  <a:pt x="32435" y="52069"/>
                </a:lnTo>
                <a:lnTo>
                  <a:pt x="22669" y="43180"/>
                </a:lnTo>
                <a:lnTo>
                  <a:pt x="12382" y="34289"/>
                </a:lnTo>
                <a:lnTo>
                  <a:pt x="1650" y="25400"/>
                </a:lnTo>
                <a:lnTo>
                  <a:pt x="584" y="24130"/>
                </a:lnTo>
                <a:lnTo>
                  <a:pt x="12" y="22860"/>
                </a:lnTo>
                <a:lnTo>
                  <a:pt x="0" y="20319"/>
                </a:lnTo>
                <a:lnTo>
                  <a:pt x="546" y="19050"/>
                </a:lnTo>
                <a:lnTo>
                  <a:pt x="1587" y="17780"/>
                </a:lnTo>
                <a:lnTo>
                  <a:pt x="2997" y="16510"/>
                </a:lnTo>
                <a:lnTo>
                  <a:pt x="6235" y="16510"/>
                </a:lnTo>
                <a:lnTo>
                  <a:pt x="7722" y="17811"/>
                </a:lnTo>
                <a:lnTo>
                  <a:pt x="1714" y="25400"/>
                </a:lnTo>
                <a:lnTo>
                  <a:pt x="12661" y="34289"/>
                </a:lnTo>
                <a:lnTo>
                  <a:pt x="23507" y="41910"/>
                </a:lnTo>
                <a:lnTo>
                  <a:pt x="34124" y="50800"/>
                </a:lnTo>
                <a:lnTo>
                  <a:pt x="44450" y="58419"/>
                </a:lnTo>
                <a:lnTo>
                  <a:pt x="54432" y="64769"/>
                </a:lnTo>
                <a:lnTo>
                  <a:pt x="64008" y="71119"/>
                </a:lnTo>
                <a:lnTo>
                  <a:pt x="69188" y="74010"/>
                </a:lnTo>
                <a:lnTo>
                  <a:pt x="72567" y="77469"/>
                </a:lnTo>
                <a:lnTo>
                  <a:pt x="79286" y="85089"/>
                </a:lnTo>
                <a:lnTo>
                  <a:pt x="85229" y="92710"/>
                </a:lnTo>
                <a:lnTo>
                  <a:pt x="94513" y="104139"/>
                </a:lnTo>
                <a:lnTo>
                  <a:pt x="97215" y="109219"/>
                </a:lnTo>
                <a:lnTo>
                  <a:pt x="86575" y="109219"/>
                </a:lnTo>
                <a:lnTo>
                  <a:pt x="86740" y="110489"/>
                </a:lnTo>
                <a:close/>
              </a:path>
              <a:path w="318770" h="318769">
                <a:moveTo>
                  <a:pt x="15503" y="24129"/>
                </a:moveTo>
                <a:lnTo>
                  <a:pt x="7722" y="17811"/>
                </a:lnTo>
                <a:lnTo>
                  <a:pt x="15503" y="24129"/>
                </a:lnTo>
                <a:close/>
              </a:path>
              <a:path w="318770" h="318769">
                <a:moveTo>
                  <a:pt x="69188" y="74010"/>
                </a:moveTo>
                <a:lnTo>
                  <a:pt x="64008" y="71119"/>
                </a:lnTo>
                <a:lnTo>
                  <a:pt x="54432" y="64769"/>
                </a:lnTo>
                <a:lnTo>
                  <a:pt x="44450" y="58419"/>
                </a:lnTo>
                <a:lnTo>
                  <a:pt x="34124" y="50800"/>
                </a:lnTo>
                <a:lnTo>
                  <a:pt x="23507" y="41910"/>
                </a:lnTo>
                <a:lnTo>
                  <a:pt x="12661" y="34289"/>
                </a:lnTo>
                <a:lnTo>
                  <a:pt x="1714" y="25400"/>
                </a:lnTo>
                <a:lnTo>
                  <a:pt x="7722" y="17811"/>
                </a:lnTo>
                <a:lnTo>
                  <a:pt x="18605" y="26669"/>
                </a:lnTo>
                <a:lnTo>
                  <a:pt x="18787" y="26825"/>
                </a:lnTo>
                <a:lnTo>
                  <a:pt x="29006" y="35560"/>
                </a:lnTo>
                <a:lnTo>
                  <a:pt x="38900" y="44450"/>
                </a:lnTo>
                <a:lnTo>
                  <a:pt x="48247" y="53339"/>
                </a:lnTo>
                <a:lnTo>
                  <a:pt x="57010" y="62230"/>
                </a:lnTo>
                <a:lnTo>
                  <a:pt x="65125" y="69850"/>
                </a:lnTo>
                <a:lnTo>
                  <a:pt x="69188" y="74010"/>
                </a:lnTo>
                <a:close/>
              </a:path>
              <a:path w="318770" h="318769">
                <a:moveTo>
                  <a:pt x="18630" y="26669"/>
                </a:moveTo>
                <a:lnTo>
                  <a:pt x="15503" y="24129"/>
                </a:lnTo>
                <a:lnTo>
                  <a:pt x="18630" y="26669"/>
                </a:lnTo>
                <a:close/>
              </a:path>
              <a:path w="318770" h="318769">
                <a:moveTo>
                  <a:pt x="18787" y="26825"/>
                </a:moveTo>
                <a:lnTo>
                  <a:pt x="18567" y="26669"/>
                </a:lnTo>
                <a:lnTo>
                  <a:pt x="18787" y="26825"/>
                </a:lnTo>
                <a:close/>
              </a:path>
              <a:path w="318770" h="318769">
                <a:moveTo>
                  <a:pt x="127850" y="95250"/>
                </a:moveTo>
                <a:lnTo>
                  <a:pt x="109893" y="95250"/>
                </a:lnTo>
                <a:lnTo>
                  <a:pt x="103860" y="92710"/>
                </a:lnTo>
                <a:lnTo>
                  <a:pt x="97129" y="90169"/>
                </a:lnTo>
                <a:lnTo>
                  <a:pt x="89738" y="86360"/>
                </a:lnTo>
                <a:lnTo>
                  <a:pt x="81711" y="82550"/>
                </a:lnTo>
                <a:lnTo>
                  <a:pt x="73113" y="76200"/>
                </a:lnTo>
                <a:lnTo>
                  <a:pt x="69188" y="74010"/>
                </a:lnTo>
                <a:lnTo>
                  <a:pt x="65125" y="69850"/>
                </a:lnTo>
                <a:lnTo>
                  <a:pt x="57010" y="62230"/>
                </a:lnTo>
                <a:lnTo>
                  <a:pt x="48247" y="53339"/>
                </a:lnTo>
                <a:lnTo>
                  <a:pt x="38900" y="44450"/>
                </a:lnTo>
                <a:lnTo>
                  <a:pt x="29006" y="35560"/>
                </a:lnTo>
                <a:lnTo>
                  <a:pt x="18787" y="26825"/>
                </a:lnTo>
                <a:lnTo>
                  <a:pt x="29349" y="34289"/>
                </a:lnTo>
                <a:lnTo>
                  <a:pt x="39827" y="43180"/>
                </a:lnTo>
                <a:lnTo>
                  <a:pt x="50012" y="49530"/>
                </a:lnTo>
                <a:lnTo>
                  <a:pt x="59842" y="57150"/>
                </a:lnTo>
                <a:lnTo>
                  <a:pt x="69265" y="63500"/>
                </a:lnTo>
                <a:lnTo>
                  <a:pt x="78193" y="68580"/>
                </a:lnTo>
                <a:lnTo>
                  <a:pt x="86575" y="73660"/>
                </a:lnTo>
                <a:lnTo>
                  <a:pt x="94335" y="77469"/>
                </a:lnTo>
                <a:lnTo>
                  <a:pt x="94170" y="77469"/>
                </a:lnTo>
                <a:lnTo>
                  <a:pt x="101409" y="81280"/>
                </a:lnTo>
                <a:lnTo>
                  <a:pt x="101206" y="81280"/>
                </a:lnTo>
                <a:lnTo>
                  <a:pt x="107721" y="83819"/>
                </a:lnTo>
                <a:lnTo>
                  <a:pt x="107441" y="83819"/>
                </a:lnTo>
                <a:lnTo>
                  <a:pt x="113182" y="86360"/>
                </a:lnTo>
                <a:lnTo>
                  <a:pt x="112750" y="86360"/>
                </a:lnTo>
                <a:lnTo>
                  <a:pt x="117665" y="87630"/>
                </a:lnTo>
                <a:lnTo>
                  <a:pt x="134400" y="87630"/>
                </a:lnTo>
                <a:lnTo>
                  <a:pt x="129222" y="93980"/>
                </a:lnTo>
                <a:lnTo>
                  <a:pt x="128727" y="93980"/>
                </a:lnTo>
                <a:lnTo>
                  <a:pt x="127850" y="95250"/>
                </a:lnTo>
                <a:close/>
              </a:path>
              <a:path w="318770" h="318769">
                <a:moveTo>
                  <a:pt x="125615" y="96519"/>
                </a:moveTo>
                <a:lnTo>
                  <a:pt x="115227" y="96519"/>
                </a:lnTo>
                <a:lnTo>
                  <a:pt x="110324" y="95250"/>
                </a:lnTo>
                <a:lnTo>
                  <a:pt x="126758" y="95250"/>
                </a:lnTo>
                <a:lnTo>
                  <a:pt x="125615" y="96519"/>
                </a:lnTo>
                <a:close/>
              </a:path>
              <a:path w="318770" h="318769">
                <a:moveTo>
                  <a:pt x="120764" y="97789"/>
                </a:moveTo>
                <a:lnTo>
                  <a:pt x="117830" y="96519"/>
                </a:lnTo>
                <a:lnTo>
                  <a:pt x="123215" y="96519"/>
                </a:lnTo>
                <a:lnTo>
                  <a:pt x="120764" y="97789"/>
                </a:lnTo>
                <a:close/>
              </a:path>
              <a:path w="318770" h="318769">
                <a:moveTo>
                  <a:pt x="89776" y="115569"/>
                </a:moveTo>
                <a:lnTo>
                  <a:pt x="86575" y="109219"/>
                </a:lnTo>
                <a:lnTo>
                  <a:pt x="97215" y="109219"/>
                </a:lnTo>
                <a:lnTo>
                  <a:pt x="97891" y="110489"/>
                </a:lnTo>
                <a:lnTo>
                  <a:pt x="98107" y="110489"/>
                </a:lnTo>
                <a:lnTo>
                  <a:pt x="100355" y="114300"/>
                </a:lnTo>
                <a:lnTo>
                  <a:pt x="89560" y="114300"/>
                </a:lnTo>
                <a:lnTo>
                  <a:pt x="89776" y="115569"/>
                </a:lnTo>
                <a:close/>
              </a:path>
              <a:path w="318770" h="318769">
                <a:moveTo>
                  <a:pt x="91808" y="119380"/>
                </a:moveTo>
                <a:lnTo>
                  <a:pt x="89560" y="114300"/>
                </a:lnTo>
                <a:lnTo>
                  <a:pt x="100355" y="114300"/>
                </a:lnTo>
                <a:lnTo>
                  <a:pt x="100545" y="115569"/>
                </a:lnTo>
                <a:lnTo>
                  <a:pt x="101295" y="116839"/>
                </a:lnTo>
                <a:lnTo>
                  <a:pt x="101434" y="118110"/>
                </a:lnTo>
                <a:lnTo>
                  <a:pt x="91617" y="118110"/>
                </a:lnTo>
                <a:lnTo>
                  <a:pt x="91808" y="119380"/>
                </a:lnTo>
                <a:close/>
              </a:path>
              <a:path w="318770" h="318769">
                <a:moveTo>
                  <a:pt x="102247" y="124460"/>
                </a:moveTo>
                <a:lnTo>
                  <a:pt x="92557" y="124460"/>
                </a:lnTo>
                <a:lnTo>
                  <a:pt x="93065" y="123189"/>
                </a:lnTo>
                <a:lnTo>
                  <a:pt x="92811" y="123189"/>
                </a:lnTo>
                <a:lnTo>
                  <a:pt x="92773" y="121919"/>
                </a:lnTo>
                <a:lnTo>
                  <a:pt x="92227" y="120650"/>
                </a:lnTo>
                <a:lnTo>
                  <a:pt x="91617" y="118110"/>
                </a:lnTo>
                <a:lnTo>
                  <a:pt x="101434" y="118110"/>
                </a:lnTo>
                <a:lnTo>
                  <a:pt x="101917" y="119380"/>
                </a:lnTo>
                <a:lnTo>
                  <a:pt x="102031" y="120650"/>
                </a:lnTo>
                <a:lnTo>
                  <a:pt x="102247" y="121919"/>
                </a:lnTo>
                <a:lnTo>
                  <a:pt x="102247" y="124460"/>
                </a:lnTo>
                <a:close/>
              </a:path>
              <a:path w="318770" h="318769">
                <a:moveTo>
                  <a:pt x="92739" y="122766"/>
                </a:moveTo>
                <a:lnTo>
                  <a:pt x="92595" y="121919"/>
                </a:lnTo>
                <a:lnTo>
                  <a:pt x="92773" y="121919"/>
                </a:lnTo>
                <a:lnTo>
                  <a:pt x="92739" y="122766"/>
                </a:lnTo>
                <a:close/>
              </a:path>
              <a:path w="318770" h="318769">
                <a:moveTo>
                  <a:pt x="92811" y="123189"/>
                </a:moveTo>
                <a:lnTo>
                  <a:pt x="92739" y="122766"/>
                </a:lnTo>
                <a:lnTo>
                  <a:pt x="92811" y="123189"/>
                </a:lnTo>
                <a:close/>
              </a:path>
              <a:path w="318770" h="318769">
                <a:moveTo>
                  <a:pt x="31508" y="217169"/>
                </a:moveTo>
                <a:lnTo>
                  <a:pt x="21691" y="217169"/>
                </a:lnTo>
                <a:lnTo>
                  <a:pt x="21475" y="215900"/>
                </a:lnTo>
                <a:lnTo>
                  <a:pt x="23075" y="208280"/>
                </a:lnTo>
                <a:lnTo>
                  <a:pt x="23495" y="208280"/>
                </a:lnTo>
                <a:lnTo>
                  <a:pt x="92862" y="123189"/>
                </a:lnTo>
                <a:lnTo>
                  <a:pt x="92557" y="124460"/>
                </a:lnTo>
                <a:lnTo>
                  <a:pt x="102247" y="124460"/>
                </a:lnTo>
                <a:lnTo>
                  <a:pt x="102095" y="125730"/>
                </a:lnTo>
                <a:lnTo>
                  <a:pt x="101765" y="127000"/>
                </a:lnTo>
                <a:lnTo>
                  <a:pt x="101257" y="127000"/>
                </a:lnTo>
                <a:lnTo>
                  <a:pt x="100647" y="128269"/>
                </a:lnTo>
                <a:lnTo>
                  <a:pt x="100241" y="129539"/>
                </a:lnTo>
                <a:lnTo>
                  <a:pt x="31896" y="213360"/>
                </a:lnTo>
                <a:lnTo>
                  <a:pt x="31000" y="213360"/>
                </a:lnTo>
                <a:lnTo>
                  <a:pt x="30873" y="214122"/>
                </a:lnTo>
                <a:lnTo>
                  <a:pt x="30670" y="214630"/>
                </a:lnTo>
                <a:lnTo>
                  <a:pt x="30911" y="214630"/>
                </a:lnTo>
                <a:lnTo>
                  <a:pt x="31140" y="215900"/>
                </a:lnTo>
                <a:lnTo>
                  <a:pt x="31508" y="217169"/>
                </a:lnTo>
                <a:close/>
              </a:path>
              <a:path w="318770" h="318769">
                <a:moveTo>
                  <a:pt x="92557" y="124460"/>
                </a:moveTo>
                <a:lnTo>
                  <a:pt x="92875" y="123189"/>
                </a:lnTo>
                <a:lnTo>
                  <a:pt x="93065" y="123189"/>
                </a:lnTo>
                <a:lnTo>
                  <a:pt x="92557" y="124460"/>
                </a:lnTo>
                <a:close/>
              </a:path>
              <a:path w="318770" h="318769">
                <a:moveTo>
                  <a:pt x="30980" y="213853"/>
                </a:moveTo>
                <a:lnTo>
                  <a:pt x="31000" y="213360"/>
                </a:lnTo>
                <a:lnTo>
                  <a:pt x="31178" y="213360"/>
                </a:lnTo>
                <a:lnTo>
                  <a:pt x="30980" y="213853"/>
                </a:lnTo>
                <a:close/>
              </a:path>
              <a:path w="318770" h="318769">
                <a:moveTo>
                  <a:pt x="30975" y="213980"/>
                </a:moveTo>
                <a:lnTo>
                  <a:pt x="31009" y="213783"/>
                </a:lnTo>
                <a:lnTo>
                  <a:pt x="31178" y="213360"/>
                </a:lnTo>
                <a:lnTo>
                  <a:pt x="31068" y="213783"/>
                </a:lnTo>
                <a:lnTo>
                  <a:pt x="30975" y="213980"/>
                </a:lnTo>
                <a:close/>
              </a:path>
              <a:path w="318770" h="318769">
                <a:moveTo>
                  <a:pt x="31068" y="213783"/>
                </a:moveTo>
                <a:lnTo>
                  <a:pt x="31178" y="213360"/>
                </a:lnTo>
                <a:lnTo>
                  <a:pt x="31068" y="213783"/>
                </a:lnTo>
                <a:close/>
              </a:path>
              <a:path w="318770" h="318769">
                <a:moveTo>
                  <a:pt x="30954" y="214515"/>
                </a:moveTo>
                <a:lnTo>
                  <a:pt x="31008" y="214168"/>
                </a:lnTo>
                <a:lnTo>
                  <a:pt x="31267" y="213360"/>
                </a:lnTo>
                <a:lnTo>
                  <a:pt x="31896" y="213360"/>
                </a:lnTo>
                <a:lnTo>
                  <a:pt x="30954" y="214515"/>
                </a:lnTo>
                <a:close/>
              </a:path>
              <a:path w="318770" h="318769">
                <a:moveTo>
                  <a:pt x="30670" y="214630"/>
                </a:moveTo>
                <a:lnTo>
                  <a:pt x="30924" y="213995"/>
                </a:lnTo>
                <a:lnTo>
                  <a:pt x="30819" y="214312"/>
                </a:lnTo>
                <a:lnTo>
                  <a:pt x="30670" y="214630"/>
                </a:lnTo>
                <a:close/>
              </a:path>
              <a:path w="318770" h="318769">
                <a:moveTo>
                  <a:pt x="30848" y="214630"/>
                </a:moveTo>
                <a:lnTo>
                  <a:pt x="30670" y="214630"/>
                </a:lnTo>
                <a:lnTo>
                  <a:pt x="30909" y="214122"/>
                </a:lnTo>
                <a:lnTo>
                  <a:pt x="30848" y="214630"/>
                </a:lnTo>
                <a:close/>
              </a:path>
              <a:path w="318770" h="318769">
                <a:moveTo>
                  <a:pt x="30861" y="214630"/>
                </a:moveTo>
                <a:lnTo>
                  <a:pt x="30968" y="214168"/>
                </a:lnTo>
                <a:lnTo>
                  <a:pt x="30861" y="214630"/>
                </a:lnTo>
                <a:close/>
              </a:path>
              <a:path w="318770" h="318769">
                <a:moveTo>
                  <a:pt x="30949" y="214630"/>
                </a:moveTo>
                <a:close/>
              </a:path>
              <a:path w="318770" h="318769">
                <a:moveTo>
                  <a:pt x="31261" y="215900"/>
                </a:moveTo>
                <a:lnTo>
                  <a:pt x="31013" y="214630"/>
                </a:lnTo>
                <a:lnTo>
                  <a:pt x="31261" y="215900"/>
                </a:lnTo>
                <a:close/>
              </a:path>
              <a:path w="318770" h="318769">
                <a:moveTo>
                  <a:pt x="37160" y="227330"/>
                </a:moveTo>
                <a:lnTo>
                  <a:pt x="25615" y="227330"/>
                </a:lnTo>
                <a:lnTo>
                  <a:pt x="23177" y="222250"/>
                </a:lnTo>
                <a:lnTo>
                  <a:pt x="22440" y="219710"/>
                </a:lnTo>
                <a:lnTo>
                  <a:pt x="22301" y="219710"/>
                </a:lnTo>
                <a:lnTo>
                  <a:pt x="21818" y="217169"/>
                </a:lnTo>
                <a:lnTo>
                  <a:pt x="31369" y="217169"/>
                </a:lnTo>
                <a:lnTo>
                  <a:pt x="32118" y="218439"/>
                </a:lnTo>
                <a:lnTo>
                  <a:pt x="31915" y="218439"/>
                </a:lnTo>
                <a:lnTo>
                  <a:pt x="34162" y="222250"/>
                </a:lnTo>
                <a:lnTo>
                  <a:pt x="33947" y="222250"/>
                </a:lnTo>
                <a:lnTo>
                  <a:pt x="37160" y="227330"/>
                </a:lnTo>
                <a:close/>
              </a:path>
              <a:path w="318770" h="318769">
                <a:moveTo>
                  <a:pt x="115989" y="318769"/>
                </a:moveTo>
                <a:lnTo>
                  <a:pt x="105130" y="309880"/>
                </a:lnTo>
                <a:lnTo>
                  <a:pt x="94716" y="300989"/>
                </a:lnTo>
                <a:lnTo>
                  <a:pt x="84823" y="292100"/>
                </a:lnTo>
                <a:lnTo>
                  <a:pt x="75476" y="284480"/>
                </a:lnTo>
                <a:lnTo>
                  <a:pt x="66713" y="275589"/>
                </a:lnTo>
                <a:lnTo>
                  <a:pt x="58597" y="267969"/>
                </a:lnTo>
                <a:lnTo>
                  <a:pt x="51155" y="259080"/>
                </a:lnTo>
                <a:lnTo>
                  <a:pt x="44450" y="252730"/>
                </a:lnTo>
                <a:lnTo>
                  <a:pt x="38493" y="245110"/>
                </a:lnTo>
                <a:lnTo>
                  <a:pt x="33350" y="238760"/>
                </a:lnTo>
                <a:lnTo>
                  <a:pt x="29044" y="232410"/>
                </a:lnTo>
                <a:lnTo>
                  <a:pt x="25831" y="227330"/>
                </a:lnTo>
                <a:lnTo>
                  <a:pt x="36982" y="227330"/>
                </a:lnTo>
                <a:lnTo>
                  <a:pt x="41122" y="233680"/>
                </a:lnTo>
                <a:lnTo>
                  <a:pt x="41983" y="233680"/>
                </a:lnTo>
                <a:lnTo>
                  <a:pt x="45986" y="238760"/>
                </a:lnTo>
                <a:lnTo>
                  <a:pt x="51701" y="246380"/>
                </a:lnTo>
                <a:lnTo>
                  <a:pt x="58229" y="252730"/>
                </a:lnTo>
                <a:lnTo>
                  <a:pt x="65493" y="260350"/>
                </a:lnTo>
                <a:lnTo>
                  <a:pt x="73456" y="269239"/>
                </a:lnTo>
                <a:lnTo>
                  <a:pt x="82080" y="276860"/>
                </a:lnTo>
                <a:lnTo>
                  <a:pt x="91287" y="285750"/>
                </a:lnTo>
                <a:lnTo>
                  <a:pt x="101066" y="294639"/>
                </a:lnTo>
                <a:lnTo>
                  <a:pt x="111340" y="303530"/>
                </a:lnTo>
                <a:lnTo>
                  <a:pt x="122072" y="312419"/>
                </a:lnTo>
                <a:lnTo>
                  <a:pt x="115989" y="318769"/>
                </a:lnTo>
                <a:close/>
              </a:path>
              <a:path w="318770" h="318769">
                <a:moveTo>
                  <a:pt x="41983" y="233680"/>
                </a:moveTo>
                <a:lnTo>
                  <a:pt x="41122" y="233680"/>
                </a:lnTo>
                <a:lnTo>
                  <a:pt x="40982" y="232410"/>
                </a:lnTo>
                <a:lnTo>
                  <a:pt x="41983" y="23368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12339" y="6097046"/>
            <a:ext cx="1597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Su</a:t>
            </a:r>
            <a:r>
              <a:rPr sz="1800" spc="-15" dirty="0">
                <a:latin typeface="Constantia"/>
                <a:cs typeface="Constantia"/>
              </a:rPr>
              <a:t>pp</a:t>
            </a:r>
            <a:r>
              <a:rPr sz="1800" spc="-1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rt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50" dirty="0">
                <a:latin typeface="Constantia"/>
                <a:cs typeface="Constantia"/>
              </a:rPr>
              <a:t>V</a:t>
            </a:r>
            <a:r>
              <a:rPr sz="1800" spc="-5" dirty="0">
                <a:latin typeface="Constantia"/>
                <a:cs typeface="Constantia"/>
              </a:rPr>
              <a:t>e</a:t>
            </a:r>
            <a:r>
              <a:rPr sz="1800" dirty="0">
                <a:latin typeface="Constantia"/>
                <a:cs typeface="Constantia"/>
              </a:rPr>
              <a:t>c</a:t>
            </a:r>
            <a:r>
              <a:rPr sz="1800" spc="-35" dirty="0">
                <a:latin typeface="Constantia"/>
                <a:cs typeface="Constantia"/>
              </a:rPr>
              <a:t>t</a:t>
            </a:r>
            <a:r>
              <a:rPr sz="1800" spc="-1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r</a:t>
            </a:r>
            <a:r>
              <a:rPr sz="1800" spc="-10" dirty="0">
                <a:latin typeface="Constantia"/>
                <a:cs typeface="Constantia"/>
              </a:rPr>
              <a:t>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24930" y="6097046"/>
            <a:ext cx="1597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Su</a:t>
            </a:r>
            <a:r>
              <a:rPr sz="1800" spc="-15" dirty="0">
                <a:latin typeface="Constantia"/>
                <a:cs typeface="Constantia"/>
              </a:rPr>
              <a:t>pp</a:t>
            </a:r>
            <a:r>
              <a:rPr sz="1800" spc="-1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rt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50" dirty="0">
                <a:latin typeface="Constantia"/>
                <a:cs typeface="Constantia"/>
              </a:rPr>
              <a:t>V</a:t>
            </a:r>
            <a:r>
              <a:rPr sz="1800" spc="-5" dirty="0">
                <a:latin typeface="Constantia"/>
                <a:cs typeface="Constantia"/>
              </a:rPr>
              <a:t>e</a:t>
            </a:r>
            <a:r>
              <a:rPr sz="1800" dirty="0">
                <a:latin typeface="Constantia"/>
                <a:cs typeface="Constantia"/>
              </a:rPr>
              <a:t>c</a:t>
            </a:r>
            <a:r>
              <a:rPr sz="1800" spc="-35" dirty="0">
                <a:latin typeface="Constantia"/>
                <a:cs typeface="Constantia"/>
              </a:rPr>
              <a:t>t</a:t>
            </a:r>
            <a:r>
              <a:rPr sz="1800" spc="-1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r</a:t>
            </a:r>
            <a:r>
              <a:rPr sz="1800" spc="-10" dirty="0">
                <a:latin typeface="Constantia"/>
                <a:cs typeface="Constantia"/>
              </a:rPr>
              <a:t>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19605" y="3733800"/>
            <a:ext cx="1391920" cy="228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86665" y="3733800"/>
            <a:ext cx="777875" cy="2286000"/>
          </a:xfrm>
          <a:custGeom>
            <a:avLst/>
            <a:gdLst/>
            <a:ahLst/>
            <a:cxnLst/>
            <a:rect l="l" t="t" r="r" b="b"/>
            <a:pathLst>
              <a:path w="777875" h="2286000">
                <a:moveTo>
                  <a:pt x="43536" y="7422"/>
                </a:moveTo>
                <a:lnTo>
                  <a:pt x="43510" y="0"/>
                </a:lnTo>
                <a:lnTo>
                  <a:pt x="44157" y="0"/>
                </a:lnTo>
                <a:lnTo>
                  <a:pt x="46120" y="3340"/>
                </a:lnTo>
                <a:lnTo>
                  <a:pt x="43536" y="7422"/>
                </a:lnTo>
                <a:close/>
              </a:path>
              <a:path w="777875" h="2286000">
                <a:moveTo>
                  <a:pt x="46120" y="3340"/>
                </a:moveTo>
                <a:lnTo>
                  <a:pt x="44157" y="0"/>
                </a:lnTo>
                <a:lnTo>
                  <a:pt x="48234" y="0"/>
                </a:lnTo>
                <a:lnTo>
                  <a:pt x="46120" y="3340"/>
                </a:lnTo>
                <a:close/>
              </a:path>
              <a:path w="777875" h="2286000">
                <a:moveTo>
                  <a:pt x="48301" y="7052"/>
                </a:moveTo>
                <a:lnTo>
                  <a:pt x="46120" y="3340"/>
                </a:lnTo>
                <a:lnTo>
                  <a:pt x="48234" y="0"/>
                </a:lnTo>
                <a:lnTo>
                  <a:pt x="50417" y="3401"/>
                </a:lnTo>
                <a:lnTo>
                  <a:pt x="48301" y="7052"/>
                </a:lnTo>
                <a:close/>
              </a:path>
              <a:path w="777875" h="2286000">
                <a:moveTo>
                  <a:pt x="50417" y="3401"/>
                </a:moveTo>
                <a:lnTo>
                  <a:pt x="48234" y="0"/>
                </a:lnTo>
                <a:lnTo>
                  <a:pt x="52387" y="0"/>
                </a:lnTo>
                <a:lnTo>
                  <a:pt x="50417" y="3401"/>
                </a:lnTo>
                <a:close/>
              </a:path>
              <a:path w="777875" h="2286000">
                <a:moveTo>
                  <a:pt x="53061" y="7522"/>
                </a:moveTo>
                <a:lnTo>
                  <a:pt x="50417" y="3401"/>
                </a:lnTo>
                <a:lnTo>
                  <a:pt x="52387" y="0"/>
                </a:lnTo>
                <a:lnTo>
                  <a:pt x="53035" y="0"/>
                </a:lnTo>
                <a:lnTo>
                  <a:pt x="53061" y="7522"/>
                </a:lnTo>
                <a:close/>
              </a:path>
              <a:path w="777875" h="2286000">
                <a:moveTo>
                  <a:pt x="43563" y="15231"/>
                </a:moveTo>
                <a:lnTo>
                  <a:pt x="43536" y="7422"/>
                </a:lnTo>
                <a:lnTo>
                  <a:pt x="46120" y="3340"/>
                </a:lnTo>
                <a:lnTo>
                  <a:pt x="48301" y="7052"/>
                </a:lnTo>
                <a:lnTo>
                  <a:pt x="43563" y="15231"/>
                </a:lnTo>
                <a:close/>
              </a:path>
              <a:path w="777875" h="2286000">
                <a:moveTo>
                  <a:pt x="53088" y="15200"/>
                </a:moveTo>
                <a:lnTo>
                  <a:pt x="48301" y="7052"/>
                </a:lnTo>
                <a:lnTo>
                  <a:pt x="50417" y="3401"/>
                </a:lnTo>
                <a:lnTo>
                  <a:pt x="52997" y="7422"/>
                </a:lnTo>
                <a:lnTo>
                  <a:pt x="53088" y="15200"/>
                </a:lnTo>
                <a:close/>
              </a:path>
              <a:path w="777875" h="2286000">
                <a:moveTo>
                  <a:pt x="321754" y="1333500"/>
                </a:moveTo>
                <a:lnTo>
                  <a:pt x="305968" y="1333500"/>
                </a:lnTo>
                <a:lnTo>
                  <a:pt x="297700" y="1320800"/>
                </a:lnTo>
                <a:lnTo>
                  <a:pt x="289496" y="1308100"/>
                </a:lnTo>
                <a:lnTo>
                  <a:pt x="281355" y="1295400"/>
                </a:lnTo>
                <a:lnTo>
                  <a:pt x="273304" y="1270000"/>
                </a:lnTo>
                <a:lnTo>
                  <a:pt x="265315" y="1257300"/>
                </a:lnTo>
                <a:lnTo>
                  <a:pt x="257403" y="1244600"/>
                </a:lnTo>
                <a:lnTo>
                  <a:pt x="249580" y="1231900"/>
                </a:lnTo>
                <a:lnTo>
                  <a:pt x="241833" y="1206500"/>
                </a:lnTo>
                <a:lnTo>
                  <a:pt x="234187" y="1193800"/>
                </a:lnTo>
                <a:lnTo>
                  <a:pt x="226618" y="1181100"/>
                </a:lnTo>
                <a:lnTo>
                  <a:pt x="219151" y="1155700"/>
                </a:lnTo>
                <a:lnTo>
                  <a:pt x="211785" y="1143000"/>
                </a:lnTo>
                <a:lnTo>
                  <a:pt x="204508" y="1117600"/>
                </a:lnTo>
                <a:lnTo>
                  <a:pt x="197345" y="1092200"/>
                </a:lnTo>
                <a:lnTo>
                  <a:pt x="190296" y="1079500"/>
                </a:lnTo>
                <a:lnTo>
                  <a:pt x="176530" y="1028700"/>
                </a:lnTo>
                <a:lnTo>
                  <a:pt x="163258" y="977900"/>
                </a:lnTo>
                <a:lnTo>
                  <a:pt x="150495" y="927100"/>
                </a:lnTo>
                <a:lnTo>
                  <a:pt x="138290" y="876300"/>
                </a:lnTo>
                <a:lnTo>
                  <a:pt x="126669" y="825500"/>
                </a:lnTo>
                <a:lnTo>
                  <a:pt x="115658" y="774700"/>
                </a:lnTo>
                <a:lnTo>
                  <a:pt x="105308" y="711200"/>
                </a:lnTo>
                <a:lnTo>
                  <a:pt x="100380" y="685800"/>
                </a:lnTo>
                <a:lnTo>
                  <a:pt x="95631" y="660400"/>
                </a:lnTo>
                <a:lnTo>
                  <a:pt x="91059" y="635000"/>
                </a:lnTo>
                <a:lnTo>
                  <a:pt x="86664" y="596900"/>
                </a:lnTo>
                <a:lnTo>
                  <a:pt x="82461" y="571500"/>
                </a:lnTo>
                <a:lnTo>
                  <a:pt x="78447" y="533400"/>
                </a:lnTo>
                <a:lnTo>
                  <a:pt x="74625" y="508000"/>
                </a:lnTo>
                <a:lnTo>
                  <a:pt x="71005" y="482600"/>
                </a:lnTo>
                <a:lnTo>
                  <a:pt x="67602" y="444500"/>
                </a:lnTo>
                <a:lnTo>
                  <a:pt x="64388" y="419100"/>
                </a:lnTo>
                <a:lnTo>
                  <a:pt x="61391" y="381000"/>
                </a:lnTo>
                <a:lnTo>
                  <a:pt x="58610" y="355600"/>
                </a:lnTo>
                <a:lnTo>
                  <a:pt x="56057" y="317500"/>
                </a:lnTo>
                <a:lnTo>
                  <a:pt x="53721" y="292100"/>
                </a:lnTo>
                <a:lnTo>
                  <a:pt x="51612" y="254000"/>
                </a:lnTo>
                <a:lnTo>
                  <a:pt x="49733" y="228600"/>
                </a:lnTo>
                <a:lnTo>
                  <a:pt x="48094" y="190500"/>
                </a:lnTo>
                <a:lnTo>
                  <a:pt x="46697" y="152400"/>
                </a:lnTo>
                <a:lnTo>
                  <a:pt x="45542" y="127000"/>
                </a:lnTo>
                <a:lnTo>
                  <a:pt x="44640" y="88900"/>
                </a:lnTo>
                <a:lnTo>
                  <a:pt x="43992" y="63500"/>
                </a:lnTo>
                <a:lnTo>
                  <a:pt x="43599" y="25400"/>
                </a:lnTo>
                <a:lnTo>
                  <a:pt x="43581" y="15200"/>
                </a:lnTo>
                <a:lnTo>
                  <a:pt x="48301" y="7052"/>
                </a:lnTo>
                <a:lnTo>
                  <a:pt x="53088" y="15200"/>
                </a:lnTo>
                <a:lnTo>
                  <a:pt x="53124" y="25400"/>
                </a:lnTo>
                <a:lnTo>
                  <a:pt x="53517" y="63500"/>
                </a:lnTo>
                <a:lnTo>
                  <a:pt x="54165" y="88900"/>
                </a:lnTo>
                <a:lnTo>
                  <a:pt x="55067" y="127000"/>
                </a:lnTo>
                <a:lnTo>
                  <a:pt x="56222" y="152400"/>
                </a:lnTo>
                <a:lnTo>
                  <a:pt x="57607" y="190500"/>
                </a:lnTo>
                <a:lnTo>
                  <a:pt x="59245" y="215900"/>
                </a:lnTo>
                <a:lnTo>
                  <a:pt x="61125" y="254000"/>
                </a:lnTo>
                <a:lnTo>
                  <a:pt x="63220" y="292100"/>
                </a:lnTo>
                <a:lnTo>
                  <a:pt x="65557" y="317500"/>
                </a:lnTo>
                <a:lnTo>
                  <a:pt x="68110" y="355600"/>
                </a:lnTo>
                <a:lnTo>
                  <a:pt x="70878" y="381000"/>
                </a:lnTo>
                <a:lnTo>
                  <a:pt x="73863" y="419100"/>
                </a:lnTo>
                <a:lnTo>
                  <a:pt x="77063" y="444500"/>
                </a:lnTo>
                <a:lnTo>
                  <a:pt x="80479" y="482600"/>
                </a:lnTo>
                <a:lnTo>
                  <a:pt x="84086" y="508000"/>
                </a:lnTo>
                <a:lnTo>
                  <a:pt x="87896" y="533400"/>
                </a:lnTo>
                <a:lnTo>
                  <a:pt x="91897" y="571500"/>
                </a:lnTo>
                <a:lnTo>
                  <a:pt x="96088" y="596900"/>
                </a:lnTo>
                <a:lnTo>
                  <a:pt x="100469" y="622300"/>
                </a:lnTo>
                <a:lnTo>
                  <a:pt x="105029" y="660400"/>
                </a:lnTo>
                <a:lnTo>
                  <a:pt x="109766" y="685800"/>
                </a:lnTo>
                <a:lnTo>
                  <a:pt x="114681" y="711200"/>
                </a:lnTo>
                <a:lnTo>
                  <a:pt x="119773" y="749300"/>
                </a:lnTo>
                <a:lnTo>
                  <a:pt x="125018" y="774700"/>
                </a:lnTo>
                <a:lnTo>
                  <a:pt x="130429" y="800100"/>
                </a:lnTo>
                <a:lnTo>
                  <a:pt x="135991" y="825500"/>
                </a:lnTo>
                <a:lnTo>
                  <a:pt x="141706" y="850900"/>
                </a:lnTo>
                <a:lnTo>
                  <a:pt x="147574" y="876300"/>
                </a:lnTo>
                <a:lnTo>
                  <a:pt x="153593" y="901700"/>
                </a:lnTo>
                <a:lnTo>
                  <a:pt x="159740" y="927100"/>
                </a:lnTo>
                <a:lnTo>
                  <a:pt x="166039" y="952500"/>
                </a:lnTo>
                <a:lnTo>
                  <a:pt x="172453" y="977900"/>
                </a:lnTo>
                <a:lnTo>
                  <a:pt x="179006" y="1003300"/>
                </a:lnTo>
                <a:lnTo>
                  <a:pt x="185674" y="1028700"/>
                </a:lnTo>
                <a:lnTo>
                  <a:pt x="192468" y="1054100"/>
                </a:lnTo>
                <a:lnTo>
                  <a:pt x="199364" y="1066800"/>
                </a:lnTo>
                <a:lnTo>
                  <a:pt x="206387" y="1092200"/>
                </a:lnTo>
                <a:lnTo>
                  <a:pt x="213499" y="1117600"/>
                </a:lnTo>
                <a:lnTo>
                  <a:pt x="220725" y="1130300"/>
                </a:lnTo>
                <a:lnTo>
                  <a:pt x="228053" y="1155700"/>
                </a:lnTo>
                <a:lnTo>
                  <a:pt x="235458" y="1168400"/>
                </a:lnTo>
                <a:lnTo>
                  <a:pt x="242963" y="1193800"/>
                </a:lnTo>
                <a:lnTo>
                  <a:pt x="250545" y="1206500"/>
                </a:lnTo>
                <a:lnTo>
                  <a:pt x="258216" y="1219200"/>
                </a:lnTo>
                <a:lnTo>
                  <a:pt x="265950" y="1244600"/>
                </a:lnTo>
                <a:lnTo>
                  <a:pt x="273761" y="1257300"/>
                </a:lnTo>
                <a:lnTo>
                  <a:pt x="281635" y="1270000"/>
                </a:lnTo>
                <a:lnTo>
                  <a:pt x="289560" y="1282700"/>
                </a:lnTo>
                <a:lnTo>
                  <a:pt x="297548" y="1295400"/>
                </a:lnTo>
                <a:lnTo>
                  <a:pt x="305574" y="1308100"/>
                </a:lnTo>
                <a:lnTo>
                  <a:pt x="313651" y="1320800"/>
                </a:lnTo>
                <a:lnTo>
                  <a:pt x="321754" y="1333500"/>
                </a:lnTo>
                <a:close/>
              </a:path>
              <a:path w="777875" h="2286000">
                <a:moveTo>
                  <a:pt x="7188" y="88900"/>
                </a:moveTo>
                <a:lnTo>
                  <a:pt x="1066" y="88900"/>
                </a:lnTo>
                <a:lnTo>
                  <a:pt x="0" y="76200"/>
                </a:lnTo>
                <a:lnTo>
                  <a:pt x="43536" y="7422"/>
                </a:lnTo>
                <a:lnTo>
                  <a:pt x="43563" y="15231"/>
                </a:lnTo>
                <a:lnTo>
                  <a:pt x="8242" y="76200"/>
                </a:lnTo>
                <a:lnTo>
                  <a:pt x="7188" y="88900"/>
                </a:lnTo>
                <a:close/>
              </a:path>
              <a:path w="777875" h="2286000">
                <a:moveTo>
                  <a:pt x="96113" y="88900"/>
                </a:moveTo>
                <a:lnTo>
                  <a:pt x="89992" y="88900"/>
                </a:lnTo>
                <a:lnTo>
                  <a:pt x="88925" y="76200"/>
                </a:lnTo>
                <a:lnTo>
                  <a:pt x="53106" y="15231"/>
                </a:lnTo>
                <a:lnTo>
                  <a:pt x="53061" y="7522"/>
                </a:lnTo>
                <a:lnTo>
                  <a:pt x="97129" y="76200"/>
                </a:lnTo>
                <a:lnTo>
                  <a:pt x="96113" y="88900"/>
                </a:lnTo>
                <a:close/>
              </a:path>
              <a:path w="777875" h="2286000">
                <a:moveTo>
                  <a:pt x="354304" y="1371600"/>
                </a:moveTo>
                <a:lnTo>
                  <a:pt x="339699" y="1371600"/>
                </a:lnTo>
                <a:lnTo>
                  <a:pt x="322732" y="1346200"/>
                </a:lnTo>
                <a:lnTo>
                  <a:pt x="314312" y="1333500"/>
                </a:lnTo>
                <a:lnTo>
                  <a:pt x="321627" y="1333500"/>
                </a:lnTo>
                <a:lnTo>
                  <a:pt x="329882" y="1346200"/>
                </a:lnTo>
                <a:lnTo>
                  <a:pt x="337858" y="1346200"/>
                </a:lnTo>
                <a:lnTo>
                  <a:pt x="346201" y="1358900"/>
                </a:lnTo>
                <a:lnTo>
                  <a:pt x="350113" y="1358900"/>
                </a:lnTo>
                <a:lnTo>
                  <a:pt x="354304" y="1371600"/>
                </a:lnTo>
                <a:close/>
              </a:path>
              <a:path w="777875" h="2286000">
                <a:moveTo>
                  <a:pt x="374611" y="1384300"/>
                </a:moveTo>
                <a:lnTo>
                  <a:pt x="356997" y="1384300"/>
                </a:lnTo>
                <a:lnTo>
                  <a:pt x="352640" y="1371600"/>
                </a:lnTo>
                <a:lnTo>
                  <a:pt x="370382" y="1371600"/>
                </a:lnTo>
                <a:lnTo>
                  <a:pt x="374611" y="1384300"/>
                </a:lnTo>
                <a:close/>
              </a:path>
              <a:path w="777875" h="2286000">
                <a:moveTo>
                  <a:pt x="432435" y="1397000"/>
                </a:moveTo>
                <a:lnTo>
                  <a:pt x="379044" y="1397000"/>
                </a:lnTo>
                <a:lnTo>
                  <a:pt x="374599" y="1384300"/>
                </a:lnTo>
                <a:lnTo>
                  <a:pt x="428028" y="1384300"/>
                </a:lnTo>
                <a:lnTo>
                  <a:pt x="432435" y="1397000"/>
                </a:lnTo>
                <a:close/>
              </a:path>
              <a:path w="777875" h="2286000">
                <a:moveTo>
                  <a:pt x="471906" y="1409700"/>
                </a:moveTo>
                <a:lnTo>
                  <a:pt x="443064" y="1409700"/>
                </a:lnTo>
                <a:lnTo>
                  <a:pt x="438835" y="1397000"/>
                </a:lnTo>
                <a:lnTo>
                  <a:pt x="463003" y="1397000"/>
                </a:lnTo>
                <a:lnTo>
                  <a:pt x="471906" y="1409700"/>
                </a:lnTo>
                <a:close/>
              </a:path>
              <a:path w="777875" h="2286000">
                <a:moveTo>
                  <a:pt x="497331" y="1422400"/>
                </a:moveTo>
                <a:lnTo>
                  <a:pt x="475703" y="1422400"/>
                </a:lnTo>
                <a:lnTo>
                  <a:pt x="467334" y="1409700"/>
                </a:lnTo>
                <a:lnTo>
                  <a:pt x="488835" y="1409700"/>
                </a:lnTo>
                <a:lnTo>
                  <a:pt x="497331" y="1422400"/>
                </a:lnTo>
                <a:close/>
              </a:path>
              <a:path w="777875" h="2286000">
                <a:moveTo>
                  <a:pt x="514286" y="1435100"/>
                </a:moveTo>
                <a:lnTo>
                  <a:pt x="500011" y="1435100"/>
                </a:lnTo>
                <a:lnTo>
                  <a:pt x="491756" y="1422400"/>
                </a:lnTo>
                <a:lnTo>
                  <a:pt x="505764" y="1422400"/>
                </a:lnTo>
                <a:lnTo>
                  <a:pt x="514286" y="1435100"/>
                </a:lnTo>
                <a:close/>
              </a:path>
              <a:path w="777875" h="2286000">
                <a:moveTo>
                  <a:pt x="538861" y="1460500"/>
                </a:moveTo>
                <a:lnTo>
                  <a:pt x="524078" y="1460500"/>
                </a:lnTo>
                <a:lnTo>
                  <a:pt x="515962" y="1447800"/>
                </a:lnTo>
                <a:lnTo>
                  <a:pt x="507923" y="1435100"/>
                </a:lnTo>
                <a:lnTo>
                  <a:pt x="522452" y="1435100"/>
                </a:lnTo>
                <a:lnTo>
                  <a:pt x="530694" y="1447800"/>
                </a:lnTo>
                <a:lnTo>
                  <a:pt x="538861" y="1460500"/>
                </a:lnTo>
                <a:close/>
              </a:path>
              <a:path w="777875" h="2286000">
                <a:moveTo>
                  <a:pt x="586231" y="1524000"/>
                </a:moveTo>
                <a:lnTo>
                  <a:pt x="578370" y="1524000"/>
                </a:lnTo>
                <a:lnTo>
                  <a:pt x="570750" y="1511300"/>
                </a:lnTo>
                <a:lnTo>
                  <a:pt x="563118" y="1498600"/>
                </a:lnTo>
                <a:lnTo>
                  <a:pt x="555409" y="1485900"/>
                </a:lnTo>
                <a:lnTo>
                  <a:pt x="547725" y="1485900"/>
                </a:lnTo>
                <a:lnTo>
                  <a:pt x="539800" y="1473200"/>
                </a:lnTo>
                <a:lnTo>
                  <a:pt x="531901" y="1460500"/>
                </a:lnTo>
                <a:lnTo>
                  <a:pt x="546963" y="1460500"/>
                </a:lnTo>
                <a:lnTo>
                  <a:pt x="554977" y="1473200"/>
                </a:lnTo>
                <a:lnTo>
                  <a:pt x="562927" y="1485900"/>
                </a:lnTo>
                <a:lnTo>
                  <a:pt x="578624" y="1511300"/>
                </a:lnTo>
                <a:lnTo>
                  <a:pt x="586231" y="1524000"/>
                </a:lnTo>
                <a:close/>
              </a:path>
              <a:path w="777875" h="2286000">
                <a:moveTo>
                  <a:pt x="767867" y="2286000"/>
                </a:moveTo>
                <a:lnTo>
                  <a:pt x="767740" y="2260600"/>
                </a:lnTo>
                <a:lnTo>
                  <a:pt x="767346" y="2235200"/>
                </a:lnTo>
                <a:lnTo>
                  <a:pt x="766699" y="2222500"/>
                </a:lnTo>
                <a:lnTo>
                  <a:pt x="765797" y="2197100"/>
                </a:lnTo>
                <a:lnTo>
                  <a:pt x="764641" y="2171700"/>
                </a:lnTo>
                <a:lnTo>
                  <a:pt x="763257" y="2159000"/>
                </a:lnTo>
                <a:lnTo>
                  <a:pt x="761619" y="2133600"/>
                </a:lnTo>
                <a:lnTo>
                  <a:pt x="759752" y="2120900"/>
                </a:lnTo>
                <a:lnTo>
                  <a:pt x="757656" y="2095500"/>
                </a:lnTo>
                <a:lnTo>
                  <a:pt x="755332" y="2070100"/>
                </a:lnTo>
                <a:lnTo>
                  <a:pt x="752779" y="2057400"/>
                </a:lnTo>
                <a:lnTo>
                  <a:pt x="750011" y="2032000"/>
                </a:lnTo>
                <a:lnTo>
                  <a:pt x="747026" y="2019300"/>
                </a:lnTo>
                <a:lnTo>
                  <a:pt x="743826" y="1993900"/>
                </a:lnTo>
                <a:lnTo>
                  <a:pt x="740422" y="1968500"/>
                </a:lnTo>
                <a:lnTo>
                  <a:pt x="736828" y="1955800"/>
                </a:lnTo>
                <a:lnTo>
                  <a:pt x="733018" y="1930400"/>
                </a:lnTo>
                <a:lnTo>
                  <a:pt x="729018" y="1917700"/>
                </a:lnTo>
                <a:lnTo>
                  <a:pt x="724839" y="1892300"/>
                </a:lnTo>
                <a:lnTo>
                  <a:pt x="720458" y="1879600"/>
                </a:lnTo>
                <a:lnTo>
                  <a:pt x="715911" y="1854200"/>
                </a:lnTo>
                <a:lnTo>
                  <a:pt x="711174" y="1841500"/>
                </a:lnTo>
                <a:lnTo>
                  <a:pt x="706272" y="1828800"/>
                </a:lnTo>
                <a:lnTo>
                  <a:pt x="701192" y="1803400"/>
                </a:lnTo>
                <a:lnTo>
                  <a:pt x="695960" y="1790700"/>
                </a:lnTo>
                <a:lnTo>
                  <a:pt x="690562" y="1765300"/>
                </a:lnTo>
                <a:lnTo>
                  <a:pt x="684999" y="1752600"/>
                </a:lnTo>
                <a:lnTo>
                  <a:pt x="679297" y="1739900"/>
                </a:lnTo>
                <a:lnTo>
                  <a:pt x="673442" y="1714500"/>
                </a:lnTo>
                <a:lnTo>
                  <a:pt x="667435" y="1701800"/>
                </a:lnTo>
                <a:lnTo>
                  <a:pt x="661301" y="1689100"/>
                </a:lnTo>
                <a:lnTo>
                  <a:pt x="655027" y="1676400"/>
                </a:lnTo>
                <a:lnTo>
                  <a:pt x="648614" y="1651000"/>
                </a:lnTo>
                <a:lnTo>
                  <a:pt x="642086" y="1638300"/>
                </a:lnTo>
                <a:lnTo>
                  <a:pt x="635431" y="1625600"/>
                </a:lnTo>
                <a:lnTo>
                  <a:pt x="628650" y="1612900"/>
                </a:lnTo>
                <a:lnTo>
                  <a:pt x="621766" y="1600200"/>
                </a:lnTo>
                <a:lnTo>
                  <a:pt x="614768" y="1587500"/>
                </a:lnTo>
                <a:lnTo>
                  <a:pt x="607669" y="1574800"/>
                </a:lnTo>
                <a:lnTo>
                  <a:pt x="600468" y="1562100"/>
                </a:lnTo>
                <a:lnTo>
                  <a:pt x="593166" y="1549400"/>
                </a:lnTo>
                <a:lnTo>
                  <a:pt x="585787" y="1536700"/>
                </a:lnTo>
                <a:lnTo>
                  <a:pt x="578307" y="1524000"/>
                </a:lnTo>
                <a:lnTo>
                  <a:pt x="593826" y="1524000"/>
                </a:lnTo>
                <a:lnTo>
                  <a:pt x="601319" y="1536700"/>
                </a:lnTo>
                <a:lnTo>
                  <a:pt x="608723" y="1549400"/>
                </a:lnTo>
                <a:lnTo>
                  <a:pt x="616013" y="1562100"/>
                </a:lnTo>
                <a:lnTo>
                  <a:pt x="623201" y="1587500"/>
                </a:lnTo>
                <a:lnTo>
                  <a:pt x="630275" y="1600200"/>
                </a:lnTo>
                <a:lnTo>
                  <a:pt x="650786" y="1638300"/>
                </a:lnTo>
                <a:lnTo>
                  <a:pt x="670166" y="1689100"/>
                </a:lnTo>
                <a:lnTo>
                  <a:pt x="676351" y="1701800"/>
                </a:lnTo>
                <a:lnTo>
                  <a:pt x="682396" y="1714500"/>
                </a:lnTo>
                <a:lnTo>
                  <a:pt x="688301" y="1739900"/>
                </a:lnTo>
                <a:lnTo>
                  <a:pt x="694042" y="1752600"/>
                </a:lnTo>
                <a:lnTo>
                  <a:pt x="699643" y="1765300"/>
                </a:lnTo>
                <a:lnTo>
                  <a:pt x="705078" y="1790700"/>
                </a:lnTo>
                <a:lnTo>
                  <a:pt x="710349" y="1803400"/>
                </a:lnTo>
                <a:lnTo>
                  <a:pt x="715454" y="1816100"/>
                </a:lnTo>
                <a:lnTo>
                  <a:pt x="720382" y="1841500"/>
                </a:lnTo>
                <a:lnTo>
                  <a:pt x="725144" y="1854200"/>
                </a:lnTo>
                <a:lnTo>
                  <a:pt x="729729" y="1879600"/>
                </a:lnTo>
                <a:lnTo>
                  <a:pt x="734123" y="1892300"/>
                </a:lnTo>
                <a:lnTo>
                  <a:pt x="738339" y="1917700"/>
                </a:lnTo>
                <a:lnTo>
                  <a:pt x="742353" y="1930400"/>
                </a:lnTo>
                <a:lnTo>
                  <a:pt x="746175" y="1955800"/>
                </a:lnTo>
                <a:lnTo>
                  <a:pt x="749807" y="1968500"/>
                </a:lnTo>
                <a:lnTo>
                  <a:pt x="753224" y="1993900"/>
                </a:lnTo>
                <a:lnTo>
                  <a:pt x="756437" y="2006600"/>
                </a:lnTo>
                <a:lnTo>
                  <a:pt x="759434" y="2032000"/>
                </a:lnTo>
                <a:lnTo>
                  <a:pt x="762215" y="2057400"/>
                </a:lnTo>
                <a:lnTo>
                  <a:pt x="764781" y="2070100"/>
                </a:lnTo>
                <a:lnTo>
                  <a:pt x="767118" y="2095500"/>
                </a:lnTo>
                <a:lnTo>
                  <a:pt x="769239" y="2108200"/>
                </a:lnTo>
                <a:lnTo>
                  <a:pt x="771105" y="2133600"/>
                </a:lnTo>
                <a:lnTo>
                  <a:pt x="772756" y="2159000"/>
                </a:lnTo>
                <a:lnTo>
                  <a:pt x="774153" y="2171700"/>
                </a:lnTo>
                <a:lnTo>
                  <a:pt x="775309" y="2197100"/>
                </a:lnTo>
                <a:lnTo>
                  <a:pt x="776211" y="2222500"/>
                </a:lnTo>
                <a:lnTo>
                  <a:pt x="776871" y="2235200"/>
                </a:lnTo>
                <a:lnTo>
                  <a:pt x="777265" y="2260600"/>
                </a:lnTo>
                <a:lnTo>
                  <a:pt x="777392" y="2273300"/>
                </a:lnTo>
                <a:lnTo>
                  <a:pt x="767867" y="2286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54532" y="4103636"/>
            <a:ext cx="650875" cy="1905000"/>
          </a:xfrm>
          <a:custGeom>
            <a:avLst/>
            <a:gdLst/>
            <a:ahLst/>
            <a:cxnLst/>
            <a:rect l="l" t="t" r="r" b="b"/>
            <a:pathLst>
              <a:path w="650875" h="1905000">
                <a:moveTo>
                  <a:pt x="597852" y="7548"/>
                </a:moveTo>
                <a:lnTo>
                  <a:pt x="597890" y="0"/>
                </a:lnTo>
                <a:lnTo>
                  <a:pt x="598525" y="0"/>
                </a:lnTo>
                <a:lnTo>
                  <a:pt x="600504" y="3421"/>
                </a:lnTo>
                <a:lnTo>
                  <a:pt x="597852" y="7548"/>
                </a:lnTo>
                <a:close/>
              </a:path>
              <a:path w="650875" h="1905000">
                <a:moveTo>
                  <a:pt x="600504" y="3421"/>
                </a:moveTo>
                <a:lnTo>
                  <a:pt x="598525" y="0"/>
                </a:lnTo>
                <a:lnTo>
                  <a:pt x="602703" y="0"/>
                </a:lnTo>
                <a:lnTo>
                  <a:pt x="600504" y="3421"/>
                </a:lnTo>
                <a:close/>
              </a:path>
              <a:path w="650875" h="1905000">
                <a:moveTo>
                  <a:pt x="602606" y="7053"/>
                </a:moveTo>
                <a:lnTo>
                  <a:pt x="600504" y="3421"/>
                </a:lnTo>
                <a:lnTo>
                  <a:pt x="602703" y="0"/>
                </a:lnTo>
                <a:lnTo>
                  <a:pt x="604802" y="3320"/>
                </a:lnTo>
                <a:lnTo>
                  <a:pt x="602606" y="7053"/>
                </a:lnTo>
                <a:close/>
              </a:path>
              <a:path w="650875" h="1905000">
                <a:moveTo>
                  <a:pt x="604802" y="3320"/>
                </a:moveTo>
                <a:lnTo>
                  <a:pt x="602703" y="0"/>
                </a:lnTo>
                <a:lnTo>
                  <a:pt x="606755" y="0"/>
                </a:lnTo>
                <a:lnTo>
                  <a:pt x="604802" y="3320"/>
                </a:lnTo>
                <a:close/>
              </a:path>
              <a:path w="650875" h="1905000">
                <a:moveTo>
                  <a:pt x="607378" y="7396"/>
                </a:moveTo>
                <a:lnTo>
                  <a:pt x="604802" y="3320"/>
                </a:lnTo>
                <a:lnTo>
                  <a:pt x="606755" y="0"/>
                </a:lnTo>
                <a:lnTo>
                  <a:pt x="607415" y="0"/>
                </a:lnTo>
                <a:lnTo>
                  <a:pt x="607378" y="7396"/>
                </a:lnTo>
                <a:close/>
              </a:path>
              <a:path w="650875" h="1905000">
                <a:moveTo>
                  <a:pt x="607320" y="15203"/>
                </a:moveTo>
                <a:lnTo>
                  <a:pt x="602606" y="7053"/>
                </a:lnTo>
                <a:lnTo>
                  <a:pt x="604802" y="3320"/>
                </a:lnTo>
                <a:lnTo>
                  <a:pt x="607378" y="7396"/>
                </a:lnTo>
                <a:lnTo>
                  <a:pt x="607320" y="15203"/>
                </a:lnTo>
                <a:close/>
              </a:path>
              <a:path w="650875" h="1905000">
                <a:moveTo>
                  <a:pt x="597795" y="15233"/>
                </a:moveTo>
                <a:lnTo>
                  <a:pt x="597827" y="12700"/>
                </a:lnTo>
                <a:lnTo>
                  <a:pt x="597950" y="7396"/>
                </a:lnTo>
                <a:lnTo>
                  <a:pt x="600504" y="3421"/>
                </a:lnTo>
                <a:lnTo>
                  <a:pt x="602606" y="7053"/>
                </a:lnTo>
                <a:lnTo>
                  <a:pt x="597795" y="15233"/>
                </a:lnTo>
                <a:close/>
              </a:path>
              <a:path w="650875" h="1905000">
                <a:moveTo>
                  <a:pt x="486130" y="736600"/>
                </a:moveTo>
                <a:lnTo>
                  <a:pt x="477240" y="736600"/>
                </a:lnTo>
                <a:lnTo>
                  <a:pt x="482955" y="711200"/>
                </a:lnTo>
                <a:lnTo>
                  <a:pt x="488556" y="698500"/>
                </a:lnTo>
                <a:lnTo>
                  <a:pt x="494055" y="685800"/>
                </a:lnTo>
                <a:lnTo>
                  <a:pt x="499440" y="673100"/>
                </a:lnTo>
                <a:lnTo>
                  <a:pt x="504736" y="647700"/>
                </a:lnTo>
                <a:lnTo>
                  <a:pt x="509917" y="635000"/>
                </a:lnTo>
                <a:lnTo>
                  <a:pt x="514997" y="622300"/>
                </a:lnTo>
                <a:lnTo>
                  <a:pt x="519950" y="596900"/>
                </a:lnTo>
                <a:lnTo>
                  <a:pt x="524789" y="584200"/>
                </a:lnTo>
                <a:lnTo>
                  <a:pt x="529501" y="558800"/>
                </a:lnTo>
                <a:lnTo>
                  <a:pt x="534085" y="546100"/>
                </a:lnTo>
                <a:lnTo>
                  <a:pt x="538556" y="520700"/>
                </a:lnTo>
                <a:lnTo>
                  <a:pt x="542874" y="508000"/>
                </a:lnTo>
                <a:lnTo>
                  <a:pt x="547065" y="482600"/>
                </a:lnTo>
                <a:lnTo>
                  <a:pt x="551116" y="469900"/>
                </a:lnTo>
                <a:lnTo>
                  <a:pt x="555028" y="444500"/>
                </a:lnTo>
                <a:lnTo>
                  <a:pt x="558787" y="431800"/>
                </a:lnTo>
                <a:lnTo>
                  <a:pt x="562394" y="406400"/>
                </a:lnTo>
                <a:lnTo>
                  <a:pt x="565861" y="381000"/>
                </a:lnTo>
                <a:lnTo>
                  <a:pt x="569163" y="368300"/>
                </a:lnTo>
                <a:lnTo>
                  <a:pt x="572300" y="342900"/>
                </a:lnTo>
                <a:lnTo>
                  <a:pt x="575271" y="317500"/>
                </a:lnTo>
                <a:lnTo>
                  <a:pt x="578091" y="304800"/>
                </a:lnTo>
                <a:lnTo>
                  <a:pt x="580720" y="279400"/>
                </a:lnTo>
                <a:lnTo>
                  <a:pt x="583196" y="254000"/>
                </a:lnTo>
                <a:lnTo>
                  <a:pt x="585482" y="241300"/>
                </a:lnTo>
                <a:lnTo>
                  <a:pt x="587578" y="215900"/>
                </a:lnTo>
                <a:lnTo>
                  <a:pt x="589508" y="190500"/>
                </a:lnTo>
                <a:lnTo>
                  <a:pt x="591235" y="177800"/>
                </a:lnTo>
                <a:lnTo>
                  <a:pt x="592785" y="152400"/>
                </a:lnTo>
                <a:lnTo>
                  <a:pt x="594131" y="127000"/>
                </a:lnTo>
                <a:lnTo>
                  <a:pt x="595274" y="101600"/>
                </a:lnTo>
                <a:lnTo>
                  <a:pt x="596226" y="88900"/>
                </a:lnTo>
                <a:lnTo>
                  <a:pt x="596976" y="63500"/>
                </a:lnTo>
                <a:lnTo>
                  <a:pt x="597509" y="38100"/>
                </a:lnTo>
                <a:lnTo>
                  <a:pt x="597795" y="15233"/>
                </a:lnTo>
                <a:lnTo>
                  <a:pt x="602606" y="7053"/>
                </a:lnTo>
                <a:lnTo>
                  <a:pt x="607320" y="15203"/>
                </a:lnTo>
                <a:lnTo>
                  <a:pt x="607034" y="38100"/>
                </a:lnTo>
                <a:lnTo>
                  <a:pt x="606488" y="63500"/>
                </a:lnTo>
                <a:lnTo>
                  <a:pt x="605751" y="88900"/>
                </a:lnTo>
                <a:lnTo>
                  <a:pt x="604799" y="101600"/>
                </a:lnTo>
                <a:lnTo>
                  <a:pt x="603643" y="127000"/>
                </a:lnTo>
                <a:lnTo>
                  <a:pt x="602284" y="152400"/>
                </a:lnTo>
                <a:lnTo>
                  <a:pt x="600735" y="177800"/>
                </a:lnTo>
                <a:lnTo>
                  <a:pt x="598995" y="190500"/>
                </a:lnTo>
                <a:lnTo>
                  <a:pt x="597065" y="215900"/>
                </a:lnTo>
                <a:lnTo>
                  <a:pt x="594944" y="241300"/>
                </a:lnTo>
                <a:lnTo>
                  <a:pt x="592658" y="266700"/>
                </a:lnTo>
                <a:lnTo>
                  <a:pt x="590181" y="279400"/>
                </a:lnTo>
                <a:lnTo>
                  <a:pt x="587527" y="304800"/>
                </a:lnTo>
                <a:lnTo>
                  <a:pt x="584708" y="330200"/>
                </a:lnTo>
                <a:lnTo>
                  <a:pt x="581723" y="342900"/>
                </a:lnTo>
                <a:lnTo>
                  <a:pt x="578561" y="368300"/>
                </a:lnTo>
                <a:lnTo>
                  <a:pt x="575246" y="393700"/>
                </a:lnTo>
                <a:lnTo>
                  <a:pt x="571779" y="406400"/>
                </a:lnTo>
                <a:lnTo>
                  <a:pt x="568147" y="431800"/>
                </a:lnTo>
                <a:lnTo>
                  <a:pt x="564375" y="444500"/>
                </a:lnTo>
                <a:lnTo>
                  <a:pt x="560451" y="469900"/>
                </a:lnTo>
                <a:lnTo>
                  <a:pt x="556374" y="482600"/>
                </a:lnTo>
                <a:lnTo>
                  <a:pt x="552170" y="508000"/>
                </a:lnTo>
                <a:lnTo>
                  <a:pt x="547814" y="533400"/>
                </a:lnTo>
                <a:lnTo>
                  <a:pt x="543331" y="546100"/>
                </a:lnTo>
                <a:lnTo>
                  <a:pt x="538721" y="571500"/>
                </a:lnTo>
                <a:lnTo>
                  <a:pt x="533984" y="584200"/>
                </a:lnTo>
                <a:lnTo>
                  <a:pt x="529120" y="596900"/>
                </a:lnTo>
                <a:lnTo>
                  <a:pt x="524128" y="622300"/>
                </a:lnTo>
                <a:lnTo>
                  <a:pt x="519023" y="635000"/>
                </a:lnTo>
                <a:lnTo>
                  <a:pt x="513816" y="647700"/>
                </a:lnTo>
                <a:lnTo>
                  <a:pt x="508482" y="673100"/>
                </a:lnTo>
                <a:lnTo>
                  <a:pt x="503047" y="685800"/>
                </a:lnTo>
                <a:lnTo>
                  <a:pt x="497509" y="698500"/>
                </a:lnTo>
                <a:lnTo>
                  <a:pt x="491871" y="723900"/>
                </a:lnTo>
                <a:lnTo>
                  <a:pt x="486130" y="736600"/>
                </a:lnTo>
                <a:close/>
              </a:path>
              <a:path w="650875" h="1905000">
                <a:moveTo>
                  <a:pt x="649795" y="88900"/>
                </a:moveTo>
                <a:lnTo>
                  <a:pt x="643674" y="88900"/>
                </a:lnTo>
                <a:lnTo>
                  <a:pt x="642607" y="76200"/>
                </a:lnTo>
                <a:lnTo>
                  <a:pt x="607338" y="15233"/>
                </a:lnTo>
                <a:lnTo>
                  <a:pt x="607378" y="7396"/>
                </a:lnTo>
                <a:lnTo>
                  <a:pt x="650862" y="76200"/>
                </a:lnTo>
                <a:lnTo>
                  <a:pt x="649795" y="88900"/>
                </a:lnTo>
                <a:close/>
              </a:path>
              <a:path w="650875" h="1905000">
                <a:moveTo>
                  <a:pt x="560870" y="88900"/>
                </a:moveTo>
                <a:lnTo>
                  <a:pt x="554748" y="88900"/>
                </a:lnTo>
                <a:lnTo>
                  <a:pt x="553694" y="76200"/>
                </a:lnTo>
                <a:lnTo>
                  <a:pt x="597852" y="7548"/>
                </a:lnTo>
                <a:lnTo>
                  <a:pt x="597795" y="15233"/>
                </a:lnTo>
                <a:lnTo>
                  <a:pt x="561936" y="76200"/>
                </a:lnTo>
                <a:lnTo>
                  <a:pt x="560870" y="88900"/>
                </a:lnTo>
                <a:close/>
              </a:path>
              <a:path w="650875" h="1905000">
                <a:moveTo>
                  <a:pt x="417436" y="876300"/>
                </a:moveTo>
                <a:lnTo>
                  <a:pt x="402996" y="876300"/>
                </a:lnTo>
                <a:lnTo>
                  <a:pt x="409587" y="863600"/>
                </a:lnTo>
                <a:lnTo>
                  <a:pt x="416051" y="850900"/>
                </a:lnTo>
                <a:lnTo>
                  <a:pt x="422414" y="850900"/>
                </a:lnTo>
                <a:lnTo>
                  <a:pt x="428828" y="838200"/>
                </a:lnTo>
                <a:lnTo>
                  <a:pt x="435140" y="825500"/>
                </a:lnTo>
                <a:lnTo>
                  <a:pt x="441375" y="812800"/>
                </a:lnTo>
                <a:lnTo>
                  <a:pt x="447548" y="800100"/>
                </a:lnTo>
                <a:lnTo>
                  <a:pt x="453656" y="787400"/>
                </a:lnTo>
                <a:lnTo>
                  <a:pt x="459676" y="774700"/>
                </a:lnTo>
                <a:lnTo>
                  <a:pt x="465620" y="762000"/>
                </a:lnTo>
                <a:lnTo>
                  <a:pt x="471487" y="749300"/>
                </a:lnTo>
                <a:lnTo>
                  <a:pt x="477266" y="723900"/>
                </a:lnTo>
                <a:lnTo>
                  <a:pt x="477240" y="736600"/>
                </a:lnTo>
                <a:lnTo>
                  <a:pt x="486130" y="736600"/>
                </a:lnTo>
                <a:lnTo>
                  <a:pt x="468363" y="774700"/>
                </a:lnTo>
                <a:lnTo>
                  <a:pt x="449821" y="812800"/>
                </a:lnTo>
                <a:lnTo>
                  <a:pt x="430593" y="850900"/>
                </a:lnTo>
                <a:lnTo>
                  <a:pt x="424052" y="863600"/>
                </a:lnTo>
                <a:lnTo>
                  <a:pt x="417436" y="876300"/>
                </a:lnTo>
                <a:close/>
              </a:path>
              <a:path w="650875" h="1905000">
                <a:moveTo>
                  <a:pt x="397205" y="901700"/>
                </a:moveTo>
                <a:lnTo>
                  <a:pt x="383209" y="901700"/>
                </a:lnTo>
                <a:lnTo>
                  <a:pt x="389953" y="889000"/>
                </a:lnTo>
                <a:lnTo>
                  <a:pt x="396430" y="889000"/>
                </a:lnTo>
                <a:lnTo>
                  <a:pt x="403085" y="876300"/>
                </a:lnTo>
                <a:lnTo>
                  <a:pt x="410743" y="876300"/>
                </a:lnTo>
                <a:lnTo>
                  <a:pt x="403999" y="889000"/>
                </a:lnTo>
                <a:lnTo>
                  <a:pt x="397205" y="901700"/>
                </a:lnTo>
                <a:close/>
              </a:path>
              <a:path w="650875" h="1905000">
                <a:moveTo>
                  <a:pt x="376415" y="927100"/>
                </a:moveTo>
                <a:lnTo>
                  <a:pt x="363194" y="927100"/>
                </a:lnTo>
                <a:lnTo>
                  <a:pt x="370052" y="914400"/>
                </a:lnTo>
                <a:lnTo>
                  <a:pt x="376554" y="914400"/>
                </a:lnTo>
                <a:lnTo>
                  <a:pt x="383336" y="901700"/>
                </a:lnTo>
                <a:lnTo>
                  <a:pt x="390334" y="901700"/>
                </a:lnTo>
                <a:lnTo>
                  <a:pt x="383413" y="914400"/>
                </a:lnTo>
                <a:lnTo>
                  <a:pt x="376415" y="927100"/>
                </a:lnTo>
                <a:close/>
              </a:path>
              <a:path w="650875" h="1905000">
                <a:moveTo>
                  <a:pt x="362496" y="939800"/>
                </a:moveTo>
                <a:lnTo>
                  <a:pt x="343128" y="939800"/>
                </a:lnTo>
                <a:lnTo>
                  <a:pt x="350062" y="927100"/>
                </a:lnTo>
                <a:lnTo>
                  <a:pt x="369379" y="927100"/>
                </a:lnTo>
                <a:lnTo>
                  <a:pt x="362496" y="939800"/>
                </a:lnTo>
                <a:close/>
              </a:path>
              <a:path w="650875" h="1905000">
                <a:moveTo>
                  <a:pt x="340601" y="952500"/>
                </a:moveTo>
                <a:lnTo>
                  <a:pt x="313436" y="952500"/>
                </a:lnTo>
                <a:lnTo>
                  <a:pt x="316928" y="939800"/>
                </a:lnTo>
                <a:lnTo>
                  <a:pt x="347891" y="939800"/>
                </a:lnTo>
                <a:lnTo>
                  <a:pt x="340601" y="952500"/>
                </a:lnTo>
                <a:close/>
              </a:path>
              <a:path w="650875" h="1905000">
                <a:moveTo>
                  <a:pt x="283972" y="965200"/>
                </a:moveTo>
                <a:lnTo>
                  <a:pt x="259575" y="965200"/>
                </a:lnTo>
                <a:lnTo>
                  <a:pt x="266534" y="952500"/>
                </a:lnTo>
                <a:lnTo>
                  <a:pt x="287464" y="952500"/>
                </a:lnTo>
                <a:lnTo>
                  <a:pt x="283972" y="965200"/>
                </a:lnTo>
                <a:close/>
              </a:path>
              <a:path w="650875" h="1905000">
                <a:moveTo>
                  <a:pt x="257403" y="977900"/>
                </a:moveTo>
                <a:lnTo>
                  <a:pt x="238086" y="977900"/>
                </a:lnTo>
                <a:lnTo>
                  <a:pt x="245198" y="965200"/>
                </a:lnTo>
                <a:lnTo>
                  <a:pt x="264337" y="965200"/>
                </a:lnTo>
                <a:lnTo>
                  <a:pt x="257403" y="977900"/>
                </a:lnTo>
                <a:close/>
              </a:path>
              <a:path w="650875" h="1905000">
                <a:moveTo>
                  <a:pt x="237426" y="990600"/>
                </a:moveTo>
                <a:lnTo>
                  <a:pt x="224066" y="990600"/>
                </a:lnTo>
                <a:lnTo>
                  <a:pt x="230873" y="977900"/>
                </a:lnTo>
                <a:lnTo>
                  <a:pt x="244271" y="977900"/>
                </a:lnTo>
                <a:lnTo>
                  <a:pt x="237426" y="990600"/>
                </a:lnTo>
                <a:close/>
              </a:path>
              <a:path w="650875" h="1905000">
                <a:moveTo>
                  <a:pt x="217525" y="1016000"/>
                </a:moveTo>
                <a:lnTo>
                  <a:pt x="203466" y="1016000"/>
                </a:lnTo>
                <a:lnTo>
                  <a:pt x="210273" y="1003300"/>
                </a:lnTo>
                <a:lnTo>
                  <a:pt x="217131" y="990600"/>
                </a:lnTo>
                <a:lnTo>
                  <a:pt x="230911" y="990600"/>
                </a:lnTo>
                <a:lnTo>
                  <a:pt x="224129" y="1003300"/>
                </a:lnTo>
                <a:lnTo>
                  <a:pt x="217525" y="1016000"/>
                </a:lnTo>
                <a:close/>
              </a:path>
              <a:path w="650875" h="1905000">
                <a:moveTo>
                  <a:pt x="9525" y="1905000"/>
                </a:moveTo>
                <a:lnTo>
                  <a:pt x="0" y="1905000"/>
                </a:lnTo>
                <a:lnTo>
                  <a:pt x="114" y="1892300"/>
                </a:lnTo>
                <a:lnTo>
                  <a:pt x="431" y="1866900"/>
                </a:lnTo>
                <a:lnTo>
                  <a:pt x="977" y="1841500"/>
                </a:lnTo>
                <a:lnTo>
                  <a:pt x="1727" y="1816100"/>
                </a:lnTo>
                <a:lnTo>
                  <a:pt x="2679" y="1803400"/>
                </a:lnTo>
                <a:lnTo>
                  <a:pt x="3835" y="1778000"/>
                </a:lnTo>
                <a:lnTo>
                  <a:pt x="5181" y="1752600"/>
                </a:lnTo>
                <a:lnTo>
                  <a:pt x="6730" y="1727200"/>
                </a:lnTo>
                <a:lnTo>
                  <a:pt x="8470" y="1714500"/>
                </a:lnTo>
                <a:lnTo>
                  <a:pt x="10401" y="1689100"/>
                </a:lnTo>
                <a:lnTo>
                  <a:pt x="12522" y="1663700"/>
                </a:lnTo>
                <a:lnTo>
                  <a:pt x="14808" y="1638300"/>
                </a:lnTo>
                <a:lnTo>
                  <a:pt x="17284" y="1625600"/>
                </a:lnTo>
                <a:lnTo>
                  <a:pt x="19939" y="1600200"/>
                </a:lnTo>
                <a:lnTo>
                  <a:pt x="22758" y="1574800"/>
                </a:lnTo>
                <a:lnTo>
                  <a:pt x="25742" y="1562100"/>
                </a:lnTo>
                <a:lnTo>
                  <a:pt x="28905" y="1536700"/>
                </a:lnTo>
                <a:lnTo>
                  <a:pt x="32219" y="1511300"/>
                </a:lnTo>
                <a:lnTo>
                  <a:pt x="35687" y="1498600"/>
                </a:lnTo>
                <a:lnTo>
                  <a:pt x="39319" y="1473200"/>
                </a:lnTo>
                <a:lnTo>
                  <a:pt x="43091" y="1460500"/>
                </a:lnTo>
                <a:lnTo>
                  <a:pt x="47015" y="1435100"/>
                </a:lnTo>
                <a:lnTo>
                  <a:pt x="51092" y="1409700"/>
                </a:lnTo>
                <a:lnTo>
                  <a:pt x="55295" y="1397000"/>
                </a:lnTo>
                <a:lnTo>
                  <a:pt x="59651" y="1371600"/>
                </a:lnTo>
                <a:lnTo>
                  <a:pt x="64135" y="1358900"/>
                </a:lnTo>
                <a:lnTo>
                  <a:pt x="68745" y="1333500"/>
                </a:lnTo>
                <a:lnTo>
                  <a:pt x="73482" y="1320800"/>
                </a:lnTo>
                <a:lnTo>
                  <a:pt x="78346" y="1308100"/>
                </a:lnTo>
                <a:lnTo>
                  <a:pt x="83337" y="1282700"/>
                </a:lnTo>
                <a:lnTo>
                  <a:pt x="88442" y="1270000"/>
                </a:lnTo>
                <a:lnTo>
                  <a:pt x="93649" y="1244600"/>
                </a:lnTo>
                <a:lnTo>
                  <a:pt x="98983" y="1231900"/>
                </a:lnTo>
                <a:lnTo>
                  <a:pt x="104419" y="1219200"/>
                </a:lnTo>
                <a:lnTo>
                  <a:pt x="109956" y="1206500"/>
                </a:lnTo>
                <a:lnTo>
                  <a:pt x="115595" y="1181100"/>
                </a:lnTo>
                <a:lnTo>
                  <a:pt x="133096" y="1143000"/>
                </a:lnTo>
                <a:lnTo>
                  <a:pt x="151384" y="1104900"/>
                </a:lnTo>
                <a:lnTo>
                  <a:pt x="170383" y="1066800"/>
                </a:lnTo>
                <a:lnTo>
                  <a:pt x="190030" y="1028700"/>
                </a:lnTo>
                <a:lnTo>
                  <a:pt x="196723" y="1016000"/>
                </a:lnTo>
                <a:lnTo>
                  <a:pt x="211035" y="1016000"/>
                </a:lnTo>
                <a:lnTo>
                  <a:pt x="204381" y="1028700"/>
                </a:lnTo>
                <a:lnTo>
                  <a:pt x="197878" y="1041400"/>
                </a:lnTo>
                <a:lnTo>
                  <a:pt x="191477" y="1041400"/>
                </a:lnTo>
                <a:lnTo>
                  <a:pt x="185000" y="1054100"/>
                </a:lnTo>
                <a:lnTo>
                  <a:pt x="178638" y="1066800"/>
                </a:lnTo>
                <a:lnTo>
                  <a:pt x="172326" y="1079500"/>
                </a:lnTo>
                <a:lnTo>
                  <a:pt x="166090" y="1092200"/>
                </a:lnTo>
                <a:lnTo>
                  <a:pt x="159918" y="1104900"/>
                </a:lnTo>
                <a:lnTo>
                  <a:pt x="153822" y="1117600"/>
                </a:lnTo>
                <a:lnTo>
                  <a:pt x="147789" y="1130300"/>
                </a:lnTo>
                <a:lnTo>
                  <a:pt x="141846" y="1143000"/>
                </a:lnTo>
                <a:lnTo>
                  <a:pt x="135978" y="1155700"/>
                </a:lnTo>
                <a:lnTo>
                  <a:pt x="130200" y="1168400"/>
                </a:lnTo>
                <a:lnTo>
                  <a:pt x="124510" y="1193800"/>
                </a:lnTo>
                <a:lnTo>
                  <a:pt x="118910" y="1206500"/>
                </a:lnTo>
                <a:lnTo>
                  <a:pt x="113423" y="1219200"/>
                </a:lnTo>
                <a:lnTo>
                  <a:pt x="108026" y="1231900"/>
                </a:lnTo>
                <a:lnTo>
                  <a:pt x="102730" y="1257300"/>
                </a:lnTo>
                <a:lnTo>
                  <a:pt x="97548" y="1270000"/>
                </a:lnTo>
                <a:lnTo>
                  <a:pt x="92481" y="1282700"/>
                </a:lnTo>
                <a:lnTo>
                  <a:pt x="87515" y="1308100"/>
                </a:lnTo>
                <a:lnTo>
                  <a:pt x="82676" y="1320800"/>
                </a:lnTo>
                <a:lnTo>
                  <a:pt x="77965" y="1346200"/>
                </a:lnTo>
                <a:lnTo>
                  <a:pt x="73380" y="1358900"/>
                </a:lnTo>
                <a:lnTo>
                  <a:pt x="68922" y="1384300"/>
                </a:lnTo>
                <a:lnTo>
                  <a:pt x="64592" y="1397000"/>
                </a:lnTo>
                <a:lnTo>
                  <a:pt x="60401" y="1422400"/>
                </a:lnTo>
                <a:lnTo>
                  <a:pt x="56349" y="1435100"/>
                </a:lnTo>
                <a:lnTo>
                  <a:pt x="52438" y="1460500"/>
                </a:lnTo>
                <a:lnTo>
                  <a:pt x="48679" y="1473200"/>
                </a:lnTo>
                <a:lnTo>
                  <a:pt x="45072" y="1498600"/>
                </a:lnTo>
                <a:lnTo>
                  <a:pt x="41605" y="1511300"/>
                </a:lnTo>
                <a:lnTo>
                  <a:pt x="38303" y="1536700"/>
                </a:lnTo>
                <a:lnTo>
                  <a:pt x="35166" y="1562100"/>
                </a:lnTo>
                <a:lnTo>
                  <a:pt x="32194" y="1574800"/>
                </a:lnTo>
                <a:lnTo>
                  <a:pt x="29375" y="1600200"/>
                </a:lnTo>
                <a:lnTo>
                  <a:pt x="26746" y="1625600"/>
                </a:lnTo>
                <a:lnTo>
                  <a:pt x="24282" y="1638300"/>
                </a:lnTo>
                <a:lnTo>
                  <a:pt x="21983" y="1663700"/>
                </a:lnTo>
                <a:lnTo>
                  <a:pt x="19888" y="1689100"/>
                </a:lnTo>
                <a:lnTo>
                  <a:pt x="17957" y="1714500"/>
                </a:lnTo>
                <a:lnTo>
                  <a:pt x="16230" y="1727200"/>
                </a:lnTo>
                <a:lnTo>
                  <a:pt x="14681" y="1752600"/>
                </a:lnTo>
                <a:lnTo>
                  <a:pt x="13335" y="1778000"/>
                </a:lnTo>
                <a:lnTo>
                  <a:pt x="12192" y="1803400"/>
                </a:lnTo>
                <a:lnTo>
                  <a:pt x="11239" y="1816100"/>
                </a:lnTo>
                <a:lnTo>
                  <a:pt x="10490" y="1841500"/>
                </a:lnTo>
                <a:lnTo>
                  <a:pt x="9956" y="1866900"/>
                </a:lnTo>
                <a:lnTo>
                  <a:pt x="9639" y="1892300"/>
                </a:lnTo>
                <a:lnTo>
                  <a:pt x="9525" y="1905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536321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选择两个变量，其它固定，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25" dirty="0">
                <a:latin typeface="Constantia"/>
                <a:cs typeface="Constantia"/>
              </a:rPr>
              <a:t>MO</a:t>
            </a:r>
            <a:r>
              <a:rPr sz="2550" spc="25" dirty="0">
                <a:latin typeface="宋体"/>
                <a:cs typeface="宋体"/>
              </a:rPr>
              <a:t>的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0462" y="154627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的子问题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7296" y="1414272"/>
            <a:ext cx="353695" cy="52133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5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" y="2350007"/>
            <a:ext cx="6888480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8232" y="3115055"/>
            <a:ext cx="5620512" cy="795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2055" y="4044696"/>
            <a:ext cx="3992879" cy="1472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6216" y="3066288"/>
            <a:ext cx="381000" cy="521334"/>
          </a:xfrm>
          <a:prstGeom prst="rect">
            <a:avLst/>
          </a:prstGeom>
          <a:solidFill>
            <a:srgbClr val="22FFF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6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941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两个变量，约束条件用二维空间中的图形表</a:t>
            </a:r>
            <a:r>
              <a:rPr sz="2600" spc="-30" dirty="0">
                <a:latin typeface="宋体"/>
                <a:cs typeface="宋体"/>
              </a:rPr>
              <a:t>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346118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872" y="5346118"/>
            <a:ext cx="2335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的初始可行解</a:t>
            </a:r>
            <a:r>
              <a:rPr sz="2550" spc="25" dirty="0">
                <a:latin typeface="宋体"/>
                <a:cs typeface="宋体"/>
              </a:rPr>
              <a:t>为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5047" y="5346118"/>
            <a:ext cx="1344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，最优</a:t>
            </a:r>
            <a:r>
              <a:rPr sz="2550" spc="25" dirty="0">
                <a:latin typeface="宋体"/>
                <a:cs typeface="宋体"/>
              </a:rPr>
              <a:t>解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5821098"/>
            <a:ext cx="434848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设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475" spc="15" baseline="-1683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未经剪辑时的最优解</a:t>
            </a:r>
            <a:r>
              <a:rPr sz="2550" spc="25" dirty="0">
                <a:latin typeface="宋体"/>
                <a:cs typeface="宋体"/>
              </a:rPr>
              <a:t>为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9055" y="1959864"/>
            <a:ext cx="3614928" cy="300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2130551"/>
            <a:ext cx="2377440" cy="2938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24455" y="5230367"/>
            <a:ext cx="378460" cy="521334"/>
          </a:xfrm>
          <a:prstGeom prst="rect">
            <a:avLst/>
          </a:prstGeom>
          <a:solidFill>
            <a:srgbClr val="22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6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0703" y="5306567"/>
            <a:ext cx="1152144" cy="435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59" y="5373623"/>
            <a:ext cx="1368552" cy="393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5864352"/>
            <a:ext cx="862584" cy="371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486"/>
            <a:ext cx="273240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根据不等式条</a:t>
            </a:r>
            <a:r>
              <a:rPr sz="2600" spc="-30" dirty="0">
                <a:latin typeface="宋体"/>
                <a:cs typeface="宋体"/>
              </a:rPr>
              <a:t>件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212" y="1559486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的取值范围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2984426"/>
            <a:ext cx="1577975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左图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右图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3344" y="1557527"/>
            <a:ext cx="649223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3344" y="2133600"/>
            <a:ext cx="2154935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7192" y="2956560"/>
            <a:ext cx="2871216" cy="45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4815" y="2996183"/>
            <a:ext cx="3112008" cy="37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7192" y="3922776"/>
            <a:ext cx="3416807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4415" y="3916679"/>
            <a:ext cx="2968751" cy="393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72186"/>
            <a:ext cx="6753225" cy="417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求解过程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先求沿着约束方向未经剪辑时</a:t>
            </a:r>
            <a:r>
              <a:rPr sz="2600" spc="-30" dirty="0">
                <a:latin typeface="宋体"/>
                <a:cs typeface="宋体"/>
              </a:rPr>
              <a:t>的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再求剪辑后</a:t>
            </a:r>
            <a:r>
              <a:rPr sz="2600" spc="-30" dirty="0">
                <a:latin typeface="宋体"/>
                <a:cs typeface="宋体"/>
              </a:rPr>
              <a:t>的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令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为输入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的预测值和真实输出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的差，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=1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0" dirty="0">
                <a:latin typeface="Constantia"/>
                <a:cs typeface="Constantia"/>
              </a:rPr>
              <a:t>2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7207" y="2505455"/>
            <a:ext cx="649223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9720" y="1984248"/>
            <a:ext cx="969263" cy="417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7632" y="3285744"/>
            <a:ext cx="3230880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8488" y="4221479"/>
            <a:ext cx="6227064" cy="792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72186"/>
            <a:ext cx="141160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定理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34466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最优化问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6072" y="2034466"/>
            <a:ext cx="39865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沿约束方向未经剪辑的解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3935021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剪辑后的</a:t>
            </a:r>
            <a:r>
              <a:rPr sz="2600" spc="-30" dirty="0">
                <a:latin typeface="宋体"/>
                <a:cs typeface="宋体"/>
              </a:rPr>
              <a:t>解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5836846"/>
            <a:ext cx="1917064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得到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的</a:t>
            </a:r>
            <a:r>
              <a:rPr sz="2600" spc="-30" dirty="0">
                <a:latin typeface="宋体"/>
                <a:cs typeface="宋体"/>
              </a:rPr>
              <a:t>解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9255" y="1984248"/>
            <a:ext cx="378460" cy="524510"/>
          </a:xfrm>
          <a:prstGeom prst="rect">
            <a:avLst/>
          </a:prstGeom>
          <a:solidFill>
            <a:srgbClr val="22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6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4455" y="2511551"/>
            <a:ext cx="3718560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8008" y="3331464"/>
            <a:ext cx="5309616" cy="49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3264" y="4148328"/>
            <a:ext cx="4169664" cy="1331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7583" y="6019800"/>
            <a:ext cx="362102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72186"/>
            <a:ext cx="273240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证明</a:t>
            </a:r>
            <a:r>
              <a:rPr sz="2600" spc="-30" dirty="0">
                <a:latin typeface="宋体"/>
                <a:cs typeface="宋体"/>
              </a:rPr>
              <a:t>：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引进记</a:t>
            </a:r>
            <a:r>
              <a:rPr sz="2600" spc="-30" dirty="0">
                <a:latin typeface="宋体"/>
                <a:cs typeface="宋体"/>
              </a:rPr>
              <a:t>号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85061"/>
            <a:ext cx="2649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目标函数写成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884346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30" dirty="0">
                <a:latin typeface="宋体"/>
                <a:cs typeface="宋体"/>
              </a:rPr>
              <a:t>由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8972" y="4884346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30" dirty="0">
                <a:latin typeface="宋体"/>
                <a:cs typeface="宋体"/>
              </a:rPr>
              <a:t>及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055" y="2060448"/>
            <a:ext cx="7278624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5232" y="3355847"/>
            <a:ext cx="5986272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9952" y="4928615"/>
            <a:ext cx="1920239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2735" y="4867655"/>
            <a:ext cx="862584" cy="475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9544" y="5462015"/>
            <a:ext cx="2520696" cy="460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0552" y="4867655"/>
            <a:ext cx="1152525" cy="939165"/>
          </a:xfrm>
          <a:custGeom>
            <a:avLst/>
            <a:gdLst/>
            <a:ahLst/>
            <a:cxnLst/>
            <a:rect l="l" t="t" r="r" b="b"/>
            <a:pathLst>
              <a:path w="1152525" h="939164">
                <a:moveTo>
                  <a:pt x="1152144" y="234696"/>
                </a:moveTo>
                <a:lnTo>
                  <a:pt x="682751" y="234696"/>
                </a:lnTo>
                <a:lnTo>
                  <a:pt x="917448" y="0"/>
                </a:lnTo>
                <a:lnTo>
                  <a:pt x="1152144" y="234696"/>
                </a:lnTo>
                <a:close/>
              </a:path>
              <a:path w="1152525" h="939164">
                <a:moveTo>
                  <a:pt x="1033272" y="938784"/>
                </a:moveTo>
                <a:lnTo>
                  <a:pt x="0" y="938784"/>
                </a:lnTo>
                <a:lnTo>
                  <a:pt x="0" y="704088"/>
                </a:lnTo>
                <a:lnTo>
                  <a:pt x="801624" y="704088"/>
                </a:lnTo>
                <a:lnTo>
                  <a:pt x="801624" y="234696"/>
                </a:lnTo>
                <a:lnTo>
                  <a:pt x="1033272" y="234696"/>
                </a:lnTo>
                <a:lnTo>
                  <a:pt x="1033272" y="938784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7445" y="4856454"/>
            <a:ext cx="1177925" cy="962025"/>
          </a:xfrm>
          <a:custGeom>
            <a:avLst/>
            <a:gdLst/>
            <a:ahLst/>
            <a:cxnLst/>
            <a:rect l="l" t="t" r="r" b="b"/>
            <a:pathLst>
              <a:path w="1177925" h="962025">
                <a:moveTo>
                  <a:pt x="801090" y="259435"/>
                </a:moveTo>
                <a:lnTo>
                  <a:pt x="696785" y="259435"/>
                </a:lnTo>
                <a:lnTo>
                  <a:pt x="694080" y="259143"/>
                </a:lnTo>
                <a:lnTo>
                  <a:pt x="684110" y="247637"/>
                </a:lnTo>
                <a:lnTo>
                  <a:pt x="684212" y="244919"/>
                </a:lnTo>
                <a:lnTo>
                  <a:pt x="921829" y="3721"/>
                </a:lnTo>
                <a:lnTo>
                  <a:pt x="930808" y="0"/>
                </a:lnTo>
                <a:lnTo>
                  <a:pt x="933284" y="241"/>
                </a:lnTo>
                <a:lnTo>
                  <a:pt x="935672" y="965"/>
                </a:lnTo>
                <a:lnTo>
                  <a:pt x="937869" y="2146"/>
                </a:lnTo>
                <a:lnTo>
                  <a:pt x="939787" y="3721"/>
                </a:lnTo>
                <a:lnTo>
                  <a:pt x="957745" y="21678"/>
                </a:lnTo>
                <a:lnTo>
                  <a:pt x="921829" y="21678"/>
                </a:lnTo>
                <a:lnTo>
                  <a:pt x="930808" y="30658"/>
                </a:lnTo>
                <a:lnTo>
                  <a:pt x="727442" y="234035"/>
                </a:lnTo>
                <a:lnTo>
                  <a:pt x="696785" y="234035"/>
                </a:lnTo>
                <a:lnTo>
                  <a:pt x="705764" y="255714"/>
                </a:lnTo>
                <a:lnTo>
                  <a:pt x="801090" y="255714"/>
                </a:lnTo>
                <a:lnTo>
                  <a:pt x="801090" y="259435"/>
                </a:lnTo>
                <a:close/>
              </a:path>
              <a:path w="1177925" h="962025">
                <a:moveTo>
                  <a:pt x="930808" y="30658"/>
                </a:moveTo>
                <a:lnTo>
                  <a:pt x="921829" y="21678"/>
                </a:lnTo>
                <a:lnTo>
                  <a:pt x="939787" y="21678"/>
                </a:lnTo>
                <a:lnTo>
                  <a:pt x="930808" y="30658"/>
                </a:lnTo>
                <a:close/>
              </a:path>
              <a:path w="1177925" h="962025">
                <a:moveTo>
                  <a:pt x="1155852" y="255714"/>
                </a:moveTo>
                <a:lnTo>
                  <a:pt x="930808" y="30658"/>
                </a:lnTo>
                <a:lnTo>
                  <a:pt x="939787" y="21678"/>
                </a:lnTo>
                <a:lnTo>
                  <a:pt x="957745" y="21678"/>
                </a:lnTo>
                <a:lnTo>
                  <a:pt x="1170101" y="234035"/>
                </a:lnTo>
                <a:lnTo>
                  <a:pt x="1164831" y="234035"/>
                </a:lnTo>
                <a:lnTo>
                  <a:pt x="1155852" y="255714"/>
                </a:lnTo>
                <a:close/>
              </a:path>
              <a:path w="1177925" h="962025">
                <a:moveTo>
                  <a:pt x="705764" y="255714"/>
                </a:moveTo>
                <a:lnTo>
                  <a:pt x="696785" y="234035"/>
                </a:lnTo>
                <a:lnTo>
                  <a:pt x="727442" y="234035"/>
                </a:lnTo>
                <a:lnTo>
                  <a:pt x="705764" y="255714"/>
                </a:lnTo>
                <a:close/>
              </a:path>
              <a:path w="1177925" h="962025">
                <a:moveTo>
                  <a:pt x="801090" y="255714"/>
                </a:moveTo>
                <a:lnTo>
                  <a:pt x="705764" y="255714"/>
                </a:lnTo>
                <a:lnTo>
                  <a:pt x="727442" y="234035"/>
                </a:lnTo>
                <a:lnTo>
                  <a:pt x="813790" y="234035"/>
                </a:lnTo>
                <a:lnTo>
                  <a:pt x="816267" y="234276"/>
                </a:lnTo>
                <a:lnTo>
                  <a:pt x="826490" y="246735"/>
                </a:lnTo>
                <a:lnTo>
                  <a:pt x="801090" y="246735"/>
                </a:lnTo>
                <a:lnTo>
                  <a:pt x="801090" y="255714"/>
                </a:lnTo>
                <a:close/>
              </a:path>
              <a:path w="1177925" h="962025">
                <a:moveTo>
                  <a:pt x="1035126" y="948804"/>
                </a:moveTo>
                <a:lnTo>
                  <a:pt x="1035126" y="246735"/>
                </a:lnTo>
                <a:lnTo>
                  <a:pt x="1035367" y="244246"/>
                </a:lnTo>
                <a:lnTo>
                  <a:pt x="1047826" y="234035"/>
                </a:lnTo>
                <a:lnTo>
                  <a:pt x="1134174" y="234035"/>
                </a:lnTo>
                <a:lnTo>
                  <a:pt x="1146873" y="246735"/>
                </a:lnTo>
                <a:lnTo>
                  <a:pt x="1060526" y="246735"/>
                </a:lnTo>
                <a:lnTo>
                  <a:pt x="1047826" y="259435"/>
                </a:lnTo>
                <a:lnTo>
                  <a:pt x="1060526" y="259435"/>
                </a:lnTo>
                <a:lnTo>
                  <a:pt x="1060526" y="936104"/>
                </a:lnTo>
                <a:lnTo>
                  <a:pt x="1047826" y="936104"/>
                </a:lnTo>
                <a:lnTo>
                  <a:pt x="1035126" y="948804"/>
                </a:lnTo>
                <a:close/>
              </a:path>
              <a:path w="1177925" h="962025">
                <a:moveTo>
                  <a:pt x="1173713" y="255714"/>
                </a:moveTo>
                <a:lnTo>
                  <a:pt x="1155852" y="255714"/>
                </a:lnTo>
                <a:lnTo>
                  <a:pt x="1164831" y="234035"/>
                </a:lnTo>
                <a:lnTo>
                  <a:pt x="1170101" y="234035"/>
                </a:lnTo>
                <a:lnTo>
                  <a:pt x="1173810" y="237743"/>
                </a:lnTo>
                <a:lnTo>
                  <a:pt x="1175512" y="239864"/>
                </a:lnTo>
                <a:lnTo>
                  <a:pt x="1176731" y="242290"/>
                </a:lnTo>
                <a:lnTo>
                  <a:pt x="1177404" y="244919"/>
                </a:lnTo>
                <a:lnTo>
                  <a:pt x="1177505" y="247637"/>
                </a:lnTo>
                <a:lnTo>
                  <a:pt x="1177023" y="250304"/>
                </a:lnTo>
                <a:lnTo>
                  <a:pt x="1175981" y="252818"/>
                </a:lnTo>
                <a:lnTo>
                  <a:pt x="1174432" y="255041"/>
                </a:lnTo>
                <a:lnTo>
                  <a:pt x="1173713" y="255714"/>
                </a:lnTo>
                <a:close/>
              </a:path>
              <a:path w="1177925" h="962025">
                <a:moveTo>
                  <a:pt x="801090" y="714781"/>
                </a:moveTo>
                <a:lnTo>
                  <a:pt x="801090" y="246735"/>
                </a:lnTo>
                <a:lnTo>
                  <a:pt x="813790" y="259435"/>
                </a:lnTo>
                <a:lnTo>
                  <a:pt x="826490" y="259435"/>
                </a:lnTo>
                <a:lnTo>
                  <a:pt x="826490" y="702081"/>
                </a:lnTo>
                <a:lnTo>
                  <a:pt x="813790" y="702081"/>
                </a:lnTo>
                <a:lnTo>
                  <a:pt x="801090" y="714781"/>
                </a:lnTo>
                <a:close/>
              </a:path>
              <a:path w="1177925" h="962025">
                <a:moveTo>
                  <a:pt x="826490" y="259435"/>
                </a:moveTo>
                <a:lnTo>
                  <a:pt x="813790" y="259435"/>
                </a:lnTo>
                <a:lnTo>
                  <a:pt x="801090" y="246735"/>
                </a:lnTo>
                <a:lnTo>
                  <a:pt x="826490" y="246735"/>
                </a:lnTo>
                <a:lnTo>
                  <a:pt x="826490" y="259435"/>
                </a:lnTo>
                <a:close/>
              </a:path>
              <a:path w="1177925" h="962025">
                <a:moveTo>
                  <a:pt x="1060526" y="259435"/>
                </a:moveTo>
                <a:lnTo>
                  <a:pt x="1047826" y="259435"/>
                </a:lnTo>
                <a:lnTo>
                  <a:pt x="1060526" y="246735"/>
                </a:lnTo>
                <a:lnTo>
                  <a:pt x="1060526" y="259435"/>
                </a:lnTo>
                <a:close/>
              </a:path>
              <a:path w="1177925" h="962025">
                <a:moveTo>
                  <a:pt x="1164831" y="259435"/>
                </a:moveTo>
                <a:lnTo>
                  <a:pt x="1060526" y="259435"/>
                </a:lnTo>
                <a:lnTo>
                  <a:pt x="1060526" y="246735"/>
                </a:lnTo>
                <a:lnTo>
                  <a:pt x="1146873" y="246735"/>
                </a:lnTo>
                <a:lnTo>
                  <a:pt x="1155852" y="255714"/>
                </a:lnTo>
                <a:lnTo>
                  <a:pt x="1173713" y="255714"/>
                </a:lnTo>
                <a:lnTo>
                  <a:pt x="1172451" y="256895"/>
                </a:lnTo>
                <a:lnTo>
                  <a:pt x="1170114" y="258279"/>
                </a:lnTo>
                <a:lnTo>
                  <a:pt x="1167536" y="259143"/>
                </a:lnTo>
                <a:lnTo>
                  <a:pt x="1164831" y="259435"/>
                </a:lnTo>
                <a:close/>
              </a:path>
              <a:path w="1177925" h="962025">
                <a:moveTo>
                  <a:pt x="1047826" y="961504"/>
                </a:moveTo>
                <a:lnTo>
                  <a:pt x="12700" y="961504"/>
                </a:lnTo>
                <a:lnTo>
                  <a:pt x="10223" y="961263"/>
                </a:lnTo>
                <a:lnTo>
                  <a:pt x="0" y="948804"/>
                </a:lnTo>
                <a:lnTo>
                  <a:pt x="0" y="714781"/>
                </a:lnTo>
                <a:lnTo>
                  <a:pt x="12700" y="702081"/>
                </a:lnTo>
                <a:lnTo>
                  <a:pt x="801090" y="702081"/>
                </a:lnTo>
                <a:lnTo>
                  <a:pt x="801090" y="714781"/>
                </a:lnTo>
                <a:lnTo>
                  <a:pt x="25400" y="714781"/>
                </a:lnTo>
                <a:lnTo>
                  <a:pt x="12700" y="727481"/>
                </a:lnTo>
                <a:lnTo>
                  <a:pt x="25400" y="727481"/>
                </a:lnTo>
                <a:lnTo>
                  <a:pt x="25400" y="936104"/>
                </a:lnTo>
                <a:lnTo>
                  <a:pt x="12700" y="936104"/>
                </a:lnTo>
                <a:lnTo>
                  <a:pt x="25400" y="948804"/>
                </a:lnTo>
                <a:lnTo>
                  <a:pt x="1060526" y="948804"/>
                </a:lnTo>
                <a:lnTo>
                  <a:pt x="1060272" y="951280"/>
                </a:lnTo>
                <a:lnTo>
                  <a:pt x="1050302" y="961263"/>
                </a:lnTo>
                <a:lnTo>
                  <a:pt x="1047826" y="961504"/>
                </a:lnTo>
                <a:close/>
              </a:path>
              <a:path w="1177925" h="962025">
                <a:moveTo>
                  <a:pt x="813790" y="727481"/>
                </a:moveTo>
                <a:lnTo>
                  <a:pt x="25400" y="727481"/>
                </a:lnTo>
                <a:lnTo>
                  <a:pt x="25400" y="714781"/>
                </a:lnTo>
                <a:lnTo>
                  <a:pt x="801090" y="714781"/>
                </a:lnTo>
                <a:lnTo>
                  <a:pt x="813790" y="702081"/>
                </a:lnTo>
                <a:lnTo>
                  <a:pt x="826490" y="702081"/>
                </a:lnTo>
                <a:lnTo>
                  <a:pt x="826490" y="714781"/>
                </a:lnTo>
                <a:lnTo>
                  <a:pt x="816267" y="727240"/>
                </a:lnTo>
                <a:lnTo>
                  <a:pt x="813790" y="727481"/>
                </a:lnTo>
                <a:close/>
              </a:path>
              <a:path w="1177925" h="962025">
                <a:moveTo>
                  <a:pt x="25400" y="727481"/>
                </a:moveTo>
                <a:lnTo>
                  <a:pt x="12700" y="727481"/>
                </a:lnTo>
                <a:lnTo>
                  <a:pt x="25400" y="714781"/>
                </a:lnTo>
                <a:lnTo>
                  <a:pt x="25400" y="727481"/>
                </a:lnTo>
                <a:close/>
              </a:path>
              <a:path w="1177925" h="962025">
                <a:moveTo>
                  <a:pt x="25400" y="948804"/>
                </a:moveTo>
                <a:lnTo>
                  <a:pt x="12700" y="936104"/>
                </a:lnTo>
                <a:lnTo>
                  <a:pt x="25400" y="936104"/>
                </a:lnTo>
                <a:lnTo>
                  <a:pt x="25400" y="948804"/>
                </a:lnTo>
                <a:close/>
              </a:path>
              <a:path w="1177925" h="962025">
                <a:moveTo>
                  <a:pt x="1035126" y="948804"/>
                </a:moveTo>
                <a:lnTo>
                  <a:pt x="25400" y="948804"/>
                </a:lnTo>
                <a:lnTo>
                  <a:pt x="25400" y="936104"/>
                </a:lnTo>
                <a:lnTo>
                  <a:pt x="1035126" y="936104"/>
                </a:lnTo>
                <a:lnTo>
                  <a:pt x="1035126" y="948804"/>
                </a:lnTo>
                <a:close/>
              </a:path>
              <a:path w="1177925" h="962025">
                <a:moveTo>
                  <a:pt x="1060526" y="948804"/>
                </a:moveTo>
                <a:lnTo>
                  <a:pt x="1035126" y="948804"/>
                </a:lnTo>
                <a:lnTo>
                  <a:pt x="1047826" y="936104"/>
                </a:lnTo>
                <a:lnTo>
                  <a:pt x="1060526" y="936104"/>
                </a:lnTo>
                <a:lnTo>
                  <a:pt x="1060526" y="948804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72186"/>
            <a:ext cx="473456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得到只是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600" spc="-15" dirty="0">
                <a:latin typeface="Constantia"/>
                <a:cs typeface="Constantia"/>
              </a:rPr>
              <a:t>2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的函数的目标函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59406"/>
            <a:ext cx="1836420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求</a:t>
            </a:r>
            <a:r>
              <a:rPr sz="2550" spc="25" dirty="0">
                <a:latin typeface="宋体"/>
                <a:cs typeface="宋体"/>
              </a:rPr>
              <a:t>导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令其为</a:t>
            </a:r>
            <a:r>
              <a:rPr sz="2600" spc="-10" dirty="0">
                <a:latin typeface="Constantia"/>
                <a:cs typeface="Constantia"/>
              </a:rPr>
              <a:t>0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975" y="2106167"/>
            <a:ext cx="6422135" cy="1078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904" y="3931920"/>
            <a:ext cx="3544824" cy="749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2064" y="4148328"/>
            <a:ext cx="4642103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224" y="5355335"/>
            <a:ext cx="7272528" cy="39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5806440"/>
            <a:ext cx="561746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0552" y="5806440"/>
            <a:ext cx="3203448" cy="856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486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30" dirty="0">
                <a:latin typeface="宋体"/>
                <a:cs typeface="宋体"/>
              </a:rPr>
              <a:t>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1712" y="1559486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代入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3934386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30" dirty="0">
                <a:latin typeface="宋体"/>
                <a:cs typeface="宋体"/>
              </a:rPr>
              <a:t>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4897" y="3934386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代入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5567" y="1484375"/>
            <a:ext cx="2295144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" y="2420111"/>
            <a:ext cx="9019032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9096" y="3931920"/>
            <a:ext cx="2395728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4664" y="4654296"/>
            <a:ext cx="3834384" cy="902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4450" spc="10" dirty="0">
                <a:latin typeface="微软雅黑"/>
                <a:cs typeface="微软雅黑"/>
              </a:rPr>
              <a:t>两个变量二次规划的求解过</a:t>
            </a:r>
            <a:r>
              <a:rPr sz="4450" dirty="0">
                <a:latin typeface="微软雅黑"/>
                <a:cs typeface="微软雅黑"/>
              </a:rPr>
              <a:t>程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72186"/>
            <a:ext cx="207200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得到定理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34466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最优化问</a:t>
            </a:r>
            <a:r>
              <a:rPr sz="2550" spc="25" dirty="0"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6072" y="2034466"/>
            <a:ext cx="39865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沿约束方向未经剪辑的解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3935021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剪辑后的</a:t>
            </a:r>
            <a:r>
              <a:rPr sz="2600" spc="-30" dirty="0">
                <a:latin typeface="宋体"/>
                <a:cs typeface="宋体"/>
              </a:rPr>
              <a:t>解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5836846"/>
            <a:ext cx="1917064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得到</a:t>
            </a:r>
            <a:r>
              <a:rPr sz="2600" spc="-10" dirty="0">
                <a:latin typeface="Arial"/>
                <a:cs typeface="Arial"/>
              </a:rPr>
              <a:t>α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的</a:t>
            </a:r>
            <a:r>
              <a:rPr sz="2600" spc="-30" dirty="0">
                <a:latin typeface="宋体"/>
                <a:cs typeface="宋体"/>
              </a:rPr>
              <a:t>解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9255" y="1984248"/>
            <a:ext cx="378460" cy="524510"/>
          </a:xfrm>
          <a:prstGeom prst="rect">
            <a:avLst/>
          </a:prstGeom>
          <a:solidFill>
            <a:srgbClr val="22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800" dirty="0">
                <a:latin typeface="Constantia"/>
                <a:cs typeface="Constantia"/>
              </a:rPr>
              <a:t>6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4455" y="2511551"/>
            <a:ext cx="3718560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8008" y="3331464"/>
            <a:ext cx="5309616" cy="49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3264" y="4148328"/>
            <a:ext cx="4169664" cy="1331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7583" y="6019800"/>
            <a:ext cx="362102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变量的选择方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004809" cy="219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25" dirty="0">
                <a:latin typeface="Constantia"/>
                <a:cs typeface="Constantia"/>
              </a:rPr>
              <a:t>MO</a:t>
            </a:r>
            <a:r>
              <a:rPr sz="2550" spc="35" dirty="0">
                <a:latin typeface="宋体"/>
                <a:cs typeface="宋体"/>
              </a:rPr>
              <a:t>算法在每个子问题中选择两个变量优化，其中</a:t>
            </a:r>
            <a:r>
              <a:rPr sz="2550" spc="25" dirty="0">
                <a:latin typeface="宋体"/>
                <a:cs typeface="宋体"/>
              </a:rPr>
              <a:t>至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少一个变量是违反</a:t>
            </a:r>
            <a:r>
              <a:rPr sz="2600" spc="-15" dirty="0">
                <a:latin typeface="Constantia"/>
                <a:cs typeface="Constantia"/>
              </a:rPr>
              <a:t>KKT</a:t>
            </a:r>
            <a:r>
              <a:rPr sz="2600" spc="-20" dirty="0">
                <a:latin typeface="宋体"/>
                <a:cs typeface="宋体"/>
              </a:rPr>
              <a:t>条件</a:t>
            </a:r>
            <a:r>
              <a:rPr sz="2600" spc="-30" dirty="0">
                <a:latin typeface="宋体"/>
                <a:cs typeface="宋体"/>
              </a:rPr>
              <a:t>的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、第一个变量的选择：外循</a:t>
            </a:r>
            <a:r>
              <a:rPr sz="2550" spc="25" dirty="0">
                <a:latin typeface="宋体"/>
                <a:cs typeface="宋体"/>
              </a:rPr>
              <a:t>环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违反</a:t>
            </a:r>
            <a:r>
              <a:rPr sz="2550" spc="20" dirty="0">
                <a:latin typeface="Constantia"/>
                <a:cs typeface="Constantia"/>
              </a:rPr>
              <a:t>KKT</a:t>
            </a:r>
            <a:r>
              <a:rPr sz="2550" spc="35" dirty="0">
                <a:latin typeface="宋体"/>
                <a:cs typeface="宋体"/>
              </a:rPr>
              <a:t>最严重的样本点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宋体"/>
                <a:cs typeface="宋体"/>
              </a:rPr>
              <a:t>检验样本点是否满足</a:t>
            </a:r>
            <a:r>
              <a:rPr sz="2600" spc="-15" dirty="0">
                <a:latin typeface="Constantia"/>
                <a:cs typeface="Constantia"/>
              </a:rPr>
              <a:t>KKT</a:t>
            </a:r>
            <a:r>
              <a:rPr sz="2600" spc="-20" dirty="0">
                <a:latin typeface="宋体"/>
                <a:cs typeface="宋体"/>
              </a:rPr>
              <a:t>条件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6495" y="3931920"/>
            <a:ext cx="2910839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2239" y="4459223"/>
            <a:ext cx="32583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3448" y="5013959"/>
            <a:ext cx="2837688" cy="399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7104" y="5590032"/>
            <a:ext cx="3700272" cy="792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9055" y="4383023"/>
            <a:ext cx="1106805" cy="46355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先检查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6439" y="4538471"/>
            <a:ext cx="561340" cy="186055"/>
          </a:xfrm>
          <a:custGeom>
            <a:avLst/>
            <a:gdLst/>
            <a:ahLst/>
            <a:cxnLst/>
            <a:rect l="l" t="t" r="r" b="b"/>
            <a:pathLst>
              <a:path w="561339" h="186054">
                <a:moveTo>
                  <a:pt x="466344" y="185927"/>
                </a:moveTo>
                <a:lnTo>
                  <a:pt x="466344" y="140207"/>
                </a:lnTo>
                <a:lnTo>
                  <a:pt x="0" y="140207"/>
                </a:lnTo>
                <a:lnTo>
                  <a:pt x="0" y="45719"/>
                </a:lnTo>
                <a:lnTo>
                  <a:pt x="466344" y="45719"/>
                </a:lnTo>
                <a:lnTo>
                  <a:pt x="466344" y="0"/>
                </a:lnTo>
                <a:lnTo>
                  <a:pt x="560832" y="94487"/>
                </a:lnTo>
                <a:lnTo>
                  <a:pt x="466344" y="185927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3867" y="4526216"/>
            <a:ext cx="584835" cy="212090"/>
          </a:xfrm>
          <a:custGeom>
            <a:avLst/>
            <a:gdLst/>
            <a:ahLst/>
            <a:cxnLst/>
            <a:rect l="l" t="t" r="r" b="b"/>
            <a:pathLst>
              <a:path w="584835" h="212089">
                <a:moveTo>
                  <a:pt x="466077" y="59232"/>
                </a:moveTo>
                <a:lnTo>
                  <a:pt x="466077" y="12661"/>
                </a:lnTo>
                <a:lnTo>
                  <a:pt x="466369" y="9969"/>
                </a:lnTo>
                <a:lnTo>
                  <a:pt x="477875" y="0"/>
                </a:lnTo>
                <a:lnTo>
                  <a:pt x="480580" y="101"/>
                </a:lnTo>
                <a:lnTo>
                  <a:pt x="483222" y="762"/>
                </a:lnTo>
                <a:lnTo>
                  <a:pt x="485647" y="1981"/>
                </a:lnTo>
                <a:lnTo>
                  <a:pt x="487756" y="3683"/>
                </a:lnTo>
                <a:lnTo>
                  <a:pt x="496735" y="12661"/>
                </a:lnTo>
                <a:lnTo>
                  <a:pt x="491477" y="12661"/>
                </a:lnTo>
                <a:lnTo>
                  <a:pt x="469798" y="21653"/>
                </a:lnTo>
                <a:lnTo>
                  <a:pt x="491477" y="43332"/>
                </a:lnTo>
                <a:lnTo>
                  <a:pt x="491477" y="46532"/>
                </a:lnTo>
                <a:lnTo>
                  <a:pt x="478777" y="46532"/>
                </a:lnTo>
                <a:lnTo>
                  <a:pt x="466077" y="59232"/>
                </a:lnTo>
                <a:close/>
              </a:path>
              <a:path w="584835" h="212089">
                <a:moveTo>
                  <a:pt x="491477" y="43332"/>
                </a:moveTo>
                <a:lnTo>
                  <a:pt x="469798" y="21653"/>
                </a:lnTo>
                <a:lnTo>
                  <a:pt x="491477" y="12661"/>
                </a:lnTo>
                <a:lnTo>
                  <a:pt x="491477" y="43332"/>
                </a:lnTo>
                <a:close/>
              </a:path>
              <a:path w="584835" h="212089">
                <a:moveTo>
                  <a:pt x="553942" y="105797"/>
                </a:moveTo>
                <a:lnTo>
                  <a:pt x="491477" y="43332"/>
                </a:lnTo>
                <a:lnTo>
                  <a:pt x="491477" y="12661"/>
                </a:lnTo>
                <a:lnTo>
                  <a:pt x="496735" y="12661"/>
                </a:lnTo>
                <a:lnTo>
                  <a:pt x="580885" y="96812"/>
                </a:lnTo>
                <a:lnTo>
                  <a:pt x="562927" y="96812"/>
                </a:lnTo>
                <a:lnTo>
                  <a:pt x="553942" y="105797"/>
                </a:lnTo>
                <a:close/>
              </a:path>
              <a:path w="584835" h="212089">
                <a:moveTo>
                  <a:pt x="466077" y="165061"/>
                </a:moveTo>
                <a:lnTo>
                  <a:pt x="12700" y="165061"/>
                </a:lnTo>
                <a:lnTo>
                  <a:pt x="10223" y="164820"/>
                </a:lnTo>
                <a:lnTo>
                  <a:pt x="0" y="152361"/>
                </a:lnTo>
                <a:lnTo>
                  <a:pt x="0" y="59232"/>
                </a:lnTo>
                <a:lnTo>
                  <a:pt x="12700" y="46532"/>
                </a:lnTo>
                <a:lnTo>
                  <a:pt x="466077" y="46532"/>
                </a:lnTo>
                <a:lnTo>
                  <a:pt x="466077" y="59232"/>
                </a:lnTo>
                <a:lnTo>
                  <a:pt x="25400" y="59232"/>
                </a:lnTo>
                <a:lnTo>
                  <a:pt x="12700" y="71932"/>
                </a:lnTo>
                <a:lnTo>
                  <a:pt x="25400" y="71932"/>
                </a:lnTo>
                <a:lnTo>
                  <a:pt x="25400" y="139661"/>
                </a:lnTo>
                <a:lnTo>
                  <a:pt x="12700" y="139661"/>
                </a:lnTo>
                <a:lnTo>
                  <a:pt x="25400" y="152361"/>
                </a:lnTo>
                <a:lnTo>
                  <a:pt x="466077" y="152361"/>
                </a:lnTo>
                <a:lnTo>
                  <a:pt x="466077" y="165061"/>
                </a:lnTo>
                <a:close/>
              </a:path>
              <a:path w="584835" h="212089">
                <a:moveTo>
                  <a:pt x="478777" y="71932"/>
                </a:moveTo>
                <a:lnTo>
                  <a:pt x="25400" y="71932"/>
                </a:lnTo>
                <a:lnTo>
                  <a:pt x="25400" y="59232"/>
                </a:lnTo>
                <a:lnTo>
                  <a:pt x="466077" y="59232"/>
                </a:lnTo>
                <a:lnTo>
                  <a:pt x="478777" y="46532"/>
                </a:lnTo>
                <a:lnTo>
                  <a:pt x="491477" y="46532"/>
                </a:lnTo>
                <a:lnTo>
                  <a:pt x="491477" y="59232"/>
                </a:lnTo>
                <a:lnTo>
                  <a:pt x="481253" y="71691"/>
                </a:lnTo>
                <a:lnTo>
                  <a:pt x="478777" y="71932"/>
                </a:lnTo>
                <a:close/>
              </a:path>
              <a:path w="584835" h="212089">
                <a:moveTo>
                  <a:pt x="25400" y="71932"/>
                </a:moveTo>
                <a:lnTo>
                  <a:pt x="12700" y="71932"/>
                </a:lnTo>
                <a:lnTo>
                  <a:pt x="25400" y="59232"/>
                </a:lnTo>
                <a:lnTo>
                  <a:pt x="25400" y="71932"/>
                </a:lnTo>
                <a:close/>
              </a:path>
              <a:path w="584835" h="212089">
                <a:moveTo>
                  <a:pt x="562927" y="114782"/>
                </a:moveTo>
                <a:lnTo>
                  <a:pt x="553948" y="105791"/>
                </a:lnTo>
                <a:lnTo>
                  <a:pt x="562927" y="96812"/>
                </a:lnTo>
                <a:lnTo>
                  <a:pt x="562927" y="114782"/>
                </a:lnTo>
                <a:close/>
              </a:path>
              <a:path w="584835" h="212089">
                <a:moveTo>
                  <a:pt x="580885" y="114782"/>
                </a:moveTo>
                <a:lnTo>
                  <a:pt x="562927" y="114782"/>
                </a:lnTo>
                <a:lnTo>
                  <a:pt x="562927" y="96812"/>
                </a:lnTo>
                <a:lnTo>
                  <a:pt x="580885" y="96812"/>
                </a:lnTo>
                <a:lnTo>
                  <a:pt x="582472" y="98742"/>
                </a:lnTo>
                <a:lnTo>
                  <a:pt x="583641" y="100939"/>
                </a:lnTo>
                <a:lnTo>
                  <a:pt x="584365" y="103314"/>
                </a:lnTo>
                <a:lnTo>
                  <a:pt x="584605" y="105797"/>
                </a:lnTo>
                <a:lnTo>
                  <a:pt x="584365" y="108280"/>
                </a:lnTo>
                <a:lnTo>
                  <a:pt x="583641" y="110655"/>
                </a:lnTo>
                <a:lnTo>
                  <a:pt x="582472" y="112852"/>
                </a:lnTo>
                <a:lnTo>
                  <a:pt x="580885" y="114782"/>
                </a:lnTo>
                <a:close/>
              </a:path>
              <a:path w="584835" h="212089">
                <a:moveTo>
                  <a:pt x="496735" y="198932"/>
                </a:moveTo>
                <a:lnTo>
                  <a:pt x="491477" y="198932"/>
                </a:lnTo>
                <a:lnTo>
                  <a:pt x="491477" y="168262"/>
                </a:lnTo>
                <a:lnTo>
                  <a:pt x="553942" y="105797"/>
                </a:lnTo>
                <a:lnTo>
                  <a:pt x="562927" y="114782"/>
                </a:lnTo>
                <a:lnTo>
                  <a:pt x="580885" y="114782"/>
                </a:lnTo>
                <a:lnTo>
                  <a:pt x="496735" y="198932"/>
                </a:lnTo>
                <a:close/>
              </a:path>
              <a:path w="584835" h="212089">
                <a:moveTo>
                  <a:pt x="25400" y="152361"/>
                </a:moveTo>
                <a:lnTo>
                  <a:pt x="12700" y="139661"/>
                </a:lnTo>
                <a:lnTo>
                  <a:pt x="25400" y="139661"/>
                </a:lnTo>
                <a:lnTo>
                  <a:pt x="25400" y="152361"/>
                </a:lnTo>
                <a:close/>
              </a:path>
              <a:path w="584835" h="212089">
                <a:moveTo>
                  <a:pt x="491477" y="165061"/>
                </a:moveTo>
                <a:lnTo>
                  <a:pt x="478777" y="165061"/>
                </a:lnTo>
                <a:lnTo>
                  <a:pt x="466077" y="152361"/>
                </a:lnTo>
                <a:lnTo>
                  <a:pt x="25400" y="152361"/>
                </a:lnTo>
                <a:lnTo>
                  <a:pt x="25400" y="139661"/>
                </a:lnTo>
                <a:lnTo>
                  <a:pt x="478777" y="139661"/>
                </a:lnTo>
                <a:lnTo>
                  <a:pt x="491477" y="152361"/>
                </a:lnTo>
                <a:lnTo>
                  <a:pt x="491477" y="165061"/>
                </a:lnTo>
                <a:close/>
              </a:path>
              <a:path w="584835" h="212089">
                <a:moveTo>
                  <a:pt x="477875" y="211594"/>
                </a:moveTo>
                <a:lnTo>
                  <a:pt x="466077" y="198932"/>
                </a:lnTo>
                <a:lnTo>
                  <a:pt x="466077" y="152361"/>
                </a:lnTo>
                <a:lnTo>
                  <a:pt x="478777" y="165061"/>
                </a:lnTo>
                <a:lnTo>
                  <a:pt x="491477" y="165061"/>
                </a:lnTo>
                <a:lnTo>
                  <a:pt x="491477" y="168262"/>
                </a:lnTo>
                <a:lnTo>
                  <a:pt x="469798" y="189941"/>
                </a:lnTo>
                <a:lnTo>
                  <a:pt x="491477" y="198932"/>
                </a:lnTo>
                <a:lnTo>
                  <a:pt x="496735" y="198932"/>
                </a:lnTo>
                <a:lnTo>
                  <a:pt x="487756" y="207911"/>
                </a:lnTo>
                <a:lnTo>
                  <a:pt x="485647" y="209613"/>
                </a:lnTo>
                <a:lnTo>
                  <a:pt x="483222" y="210832"/>
                </a:lnTo>
                <a:lnTo>
                  <a:pt x="480580" y="211493"/>
                </a:lnTo>
                <a:lnTo>
                  <a:pt x="477875" y="211594"/>
                </a:lnTo>
                <a:close/>
              </a:path>
              <a:path w="584835" h="212089">
                <a:moveTo>
                  <a:pt x="491477" y="198932"/>
                </a:moveTo>
                <a:lnTo>
                  <a:pt x="469798" y="189941"/>
                </a:lnTo>
                <a:lnTo>
                  <a:pt x="491477" y="168262"/>
                </a:lnTo>
                <a:lnTo>
                  <a:pt x="491477" y="198932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点到超平面的距</a:t>
            </a:r>
            <a:r>
              <a:rPr dirty="0">
                <a:latin typeface="微软雅黑"/>
                <a:cs typeface="微软雅黑"/>
              </a:rPr>
              <a:t>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0915" y="6553686"/>
            <a:ext cx="109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4242"/>
                </a:solidFill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87" y="5591212"/>
            <a:ext cx="4419600" cy="98425"/>
          </a:xfrm>
          <a:custGeom>
            <a:avLst/>
            <a:gdLst/>
            <a:ahLst/>
            <a:cxnLst/>
            <a:rect l="l" t="t" r="r" b="b"/>
            <a:pathLst>
              <a:path w="4419600" h="98425">
                <a:moveTo>
                  <a:pt x="4411442" y="53936"/>
                </a:moveTo>
                <a:lnTo>
                  <a:pt x="4410151" y="53936"/>
                </a:lnTo>
                <a:lnTo>
                  <a:pt x="4410151" y="44411"/>
                </a:lnTo>
                <a:lnTo>
                  <a:pt x="4392537" y="44405"/>
                </a:lnTo>
                <a:lnTo>
                  <a:pt x="4331563" y="8801"/>
                </a:lnTo>
                <a:lnTo>
                  <a:pt x="4330306" y="7734"/>
                </a:lnTo>
                <a:lnTo>
                  <a:pt x="4329493" y="6299"/>
                </a:lnTo>
                <a:lnTo>
                  <a:pt x="4329214" y="4673"/>
                </a:lnTo>
                <a:lnTo>
                  <a:pt x="4329506" y="3048"/>
                </a:lnTo>
                <a:lnTo>
                  <a:pt x="4330331" y="1612"/>
                </a:lnTo>
                <a:lnTo>
                  <a:pt x="4331614" y="558"/>
                </a:lnTo>
                <a:lnTo>
                  <a:pt x="4333163" y="0"/>
                </a:lnTo>
                <a:lnTo>
                  <a:pt x="4334814" y="12"/>
                </a:lnTo>
                <a:lnTo>
                  <a:pt x="4336376" y="584"/>
                </a:lnTo>
                <a:lnTo>
                  <a:pt x="4419612" y="49174"/>
                </a:lnTo>
                <a:lnTo>
                  <a:pt x="4411442" y="53936"/>
                </a:lnTo>
                <a:close/>
              </a:path>
              <a:path w="4419600" h="98425">
                <a:moveTo>
                  <a:pt x="4392532" y="53930"/>
                </a:moveTo>
                <a:lnTo>
                  <a:pt x="0" y="52349"/>
                </a:lnTo>
                <a:lnTo>
                  <a:pt x="12" y="42824"/>
                </a:lnTo>
                <a:lnTo>
                  <a:pt x="4392548" y="44411"/>
                </a:lnTo>
                <a:lnTo>
                  <a:pt x="4400697" y="49170"/>
                </a:lnTo>
                <a:lnTo>
                  <a:pt x="4392532" y="53930"/>
                </a:lnTo>
                <a:close/>
              </a:path>
              <a:path w="4419600" h="98425">
                <a:moveTo>
                  <a:pt x="4400697" y="49170"/>
                </a:moveTo>
                <a:lnTo>
                  <a:pt x="4392537" y="44405"/>
                </a:lnTo>
                <a:lnTo>
                  <a:pt x="4410151" y="44411"/>
                </a:lnTo>
                <a:lnTo>
                  <a:pt x="4410151" y="45059"/>
                </a:lnTo>
                <a:lnTo>
                  <a:pt x="4407750" y="45059"/>
                </a:lnTo>
                <a:lnTo>
                  <a:pt x="4400697" y="49170"/>
                </a:lnTo>
                <a:close/>
              </a:path>
              <a:path w="4419600" h="98425">
                <a:moveTo>
                  <a:pt x="4407750" y="53289"/>
                </a:moveTo>
                <a:lnTo>
                  <a:pt x="4400697" y="49170"/>
                </a:lnTo>
                <a:lnTo>
                  <a:pt x="4407750" y="45059"/>
                </a:lnTo>
                <a:lnTo>
                  <a:pt x="4407750" y="53289"/>
                </a:lnTo>
                <a:close/>
              </a:path>
              <a:path w="4419600" h="98425">
                <a:moveTo>
                  <a:pt x="4410151" y="53289"/>
                </a:moveTo>
                <a:lnTo>
                  <a:pt x="4407750" y="53289"/>
                </a:lnTo>
                <a:lnTo>
                  <a:pt x="4407750" y="45059"/>
                </a:lnTo>
                <a:lnTo>
                  <a:pt x="4410151" y="45059"/>
                </a:lnTo>
                <a:lnTo>
                  <a:pt x="4410151" y="53289"/>
                </a:lnTo>
                <a:close/>
              </a:path>
              <a:path w="4419600" h="98425">
                <a:moveTo>
                  <a:pt x="4410151" y="53936"/>
                </a:moveTo>
                <a:lnTo>
                  <a:pt x="4392532" y="53930"/>
                </a:lnTo>
                <a:lnTo>
                  <a:pt x="4400704" y="49174"/>
                </a:lnTo>
                <a:lnTo>
                  <a:pt x="4407750" y="53289"/>
                </a:lnTo>
                <a:lnTo>
                  <a:pt x="4410151" y="53289"/>
                </a:lnTo>
                <a:lnTo>
                  <a:pt x="4410151" y="53936"/>
                </a:lnTo>
                <a:close/>
              </a:path>
              <a:path w="4419600" h="98425">
                <a:moveTo>
                  <a:pt x="4334789" y="98285"/>
                </a:moveTo>
                <a:lnTo>
                  <a:pt x="4333125" y="98285"/>
                </a:lnTo>
                <a:lnTo>
                  <a:pt x="4331560" y="97713"/>
                </a:lnTo>
                <a:lnTo>
                  <a:pt x="4330306" y="96672"/>
                </a:lnTo>
                <a:lnTo>
                  <a:pt x="4329468" y="95237"/>
                </a:lnTo>
                <a:lnTo>
                  <a:pt x="4329176" y="93611"/>
                </a:lnTo>
                <a:lnTo>
                  <a:pt x="4329455" y="91986"/>
                </a:lnTo>
                <a:lnTo>
                  <a:pt x="4330280" y="90550"/>
                </a:lnTo>
                <a:lnTo>
                  <a:pt x="4331538" y="89484"/>
                </a:lnTo>
                <a:lnTo>
                  <a:pt x="4392532" y="53930"/>
                </a:lnTo>
                <a:lnTo>
                  <a:pt x="4411442" y="53936"/>
                </a:lnTo>
                <a:lnTo>
                  <a:pt x="4336304" y="97726"/>
                </a:lnTo>
                <a:lnTo>
                  <a:pt x="4334789" y="98285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213" y="1829600"/>
            <a:ext cx="98425" cy="3810000"/>
          </a:xfrm>
          <a:custGeom>
            <a:avLst/>
            <a:gdLst/>
            <a:ahLst/>
            <a:cxnLst/>
            <a:rect l="l" t="t" r="r" b="b"/>
            <a:pathLst>
              <a:path w="98425" h="3810000">
                <a:moveTo>
                  <a:pt x="4660" y="90385"/>
                </a:moveTo>
                <a:lnTo>
                  <a:pt x="0" y="84772"/>
                </a:lnTo>
                <a:lnTo>
                  <a:pt x="571" y="83223"/>
                </a:lnTo>
                <a:lnTo>
                  <a:pt x="49174" y="0"/>
                </a:lnTo>
                <a:lnTo>
                  <a:pt x="54681" y="9448"/>
                </a:lnTo>
                <a:lnTo>
                  <a:pt x="44411" y="9448"/>
                </a:lnTo>
                <a:lnTo>
                  <a:pt x="44399" y="27070"/>
                </a:lnTo>
                <a:lnTo>
                  <a:pt x="8769" y="88061"/>
                </a:lnTo>
                <a:lnTo>
                  <a:pt x="7766" y="89255"/>
                </a:lnTo>
                <a:lnTo>
                  <a:pt x="6299" y="90106"/>
                </a:lnTo>
                <a:lnTo>
                  <a:pt x="4660" y="90385"/>
                </a:lnTo>
                <a:close/>
              </a:path>
              <a:path w="98425" h="3810000">
                <a:moveTo>
                  <a:pt x="44404" y="27061"/>
                </a:moveTo>
                <a:lnTo>
                  <a:pt x="44411" y="9448"/>
                </a:lnTo>
                <a:lnTo>
                  <a:pt x="53936" y="9448"/>
                </a:lnTo>
                <a:lnTo>
                  <a:pt x="53935" y="11849"/>
                </a:lnTo>
                <a:lnTo>
                  <a:pt x="45059" y="11849"/>
                </a:lnTo>
                <a:lnTo>
                  <a:pt x="49169" y="18902"/>
                </a:lnTo>
                <a:lnTo>
                  <a:pt x="44404" y="27061"/>
                </a:lnTo>
                <a:close/>
              </a:path>
              <a:path w="98425" h="3810000">
                <a:moveTo>
                  <a:pt x="93611" y="90424"/>
                </a:moveTo>
                <a:lnTo>
                  <a:pt x="91973" y="90144"/>
                </a:lnTo>
                <a:lnTo>
                  <a:pt x="90538" y="89319"/>
                </a:lnTo>
                <a:lnTo>
                  <a:pt x="89471" y="88061"/>
                </a:lnTo>
                <a:lnTo>
                  <a:pt x="53929" y="27070"/>
                </a:lnTo>
                <a:lnTo>
                  <a:pt x="53936" y="9448"/>
                </a:lnTo>
                <a:lnTo>
                  <a:pt x="54681" y="9448"/>
                </a:lnTo>
                <a:lnTo>
                  <a:pt x="97701" y="83261"/>
                </a:lnTo>
                <a:lnTo>
                  <a:pt x="98254" y="84772"/>
                </a:lnTo>
                <a:lnTo>
                  <a:pt x="98285" y="86474"/>
                </a:lnTo>
                <a:lnTo>
                  <a:pt x="97740" y="87985"/>
                </a:lnTo>
                <a:lnTo>
                  <a:pt x="93611" y="90424"/>
                </a:lnTo>
                <a:close/>
              </a:path>
              <a:path w="98425" h="3810000">
                <a:moveTo>
                  <a:pt x="49169" y="18902"/>
                </a:moveTo>
                <a:lnTo>
                  <a:pt x="45059" y="11849"/>
                </a:lnTo>
                <a:lnTo>
                  <a:pt x="53289" y="11849"/>
                </a:lnTo>
                <a:lnTo>
                  <a:pt x="49169" y="18902"/>
                </a:lnTo>
                <a:close/>
              </a:path>
              <a:path w="98425" h="3810000">
                <a:moveTo>
                  <a:pt x="53929" y="27070"/>
                </a:moveTo>
                <a:lnTo>
                  <a:pt x="49169" y="18902"/>
                </a:lnTo>
                <a:lnTo>
                  <a:pt x="53289" y="11849"/>
                </a:lnTo>
                <a:lnTo>
                  <a:pt x="53935" y="11849"/>
                </a:lnTo>
                <a:lnTo>
                  <a:pt x="53929" y="27070"/>
                </a:lnTo>
                <a:close/>
              </a:path>
              <a:path w="98425" h="3810000">
                <a:moveTo>
                  <a:pt x="52349" y="3810000"/>
                </a:moveTo>
                <a:lnTo>
                  <a:pt x="42824" y="3809987"/>
                </a:lnTo>
                <a:lnTo>
                  <a:pt x="44404" y="27061"/>
                </a:lnTo>
                <a:lnTo>
                  <a:pt x="49169" y="18902"/>
                </a:lnTo>
                <a:lnTo>
                  <a:pt x="53924" y="27061"/>
                </a:lnTo>
                <a:lnTo>
                  <a:pt x="52349" y="381000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376" y="4254512"/>
            <a:ext cx="101498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0776" y="41783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0776" y="46355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5176" y="47117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1776" y="45593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5576" y="50927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9376" y="36449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2776" y="5397512"/>
            <a:ext cx="101498" cy="1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9776" y="4940312"/>
            <a:ext cx="101498" cy="1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3776" y="2882912"/>
            <a:ext cx="101498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4376" y="3263912"/>
            <a:ext cx="101498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4776" y="2273312"/>
            <a:ext cx="101498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0976" y="3340112"/>
            <a:ext cx="101498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4776" y="4025912"/>
            <a:ext cx="101498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5176" y="2959112"/>
            <a:ext cx="101498" cy="101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98176" y="3797312"/>
            <a:ext cx="101498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4376" y="2730512"/>
            <a:ext cx="101498" cy="10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2976" y="4102112"/>
            <a:ext cx="101498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1576" y="3568712"/>
            <a:ext cx="101498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7192" y="2432659"/>
            <a:ext cx="2377440" cy="3136265"/>
          </a:xfrm>
          <a:custGeom>
            <a:avLst/>
            <a:gdLst/>
            <a:ahLst/>
            <a:cxnLst/>
            <a:rect l="l" t="t" r="r" b="b"/>
            <a:pathLst>
              <a:path w="2377440" h="3136265">
                <a:moveTo>
                  <a:pt x="2362200" y="3135680"/>
                </a:moveTo>
                <a:lnTo>
                  <a:pt x="0" y="11480"/>
                </a:lnTo>
                <a:lnTo>
                  <a:pt x="15201" y="0"/>
                </a:lnTo>
                <a:lnTo>
                  <a:pt x="2377401" y="3124200"/>
                </a:lnTo>
                <a:lnTo>
                  <a:pt x="2362200" y="3135680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6776" y="3416312"/>
            <a:ext cx="101498" cy="101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2647" y="2347226"/>
            <a:ext cx="1158875" cy="867410"/>
          </a:xfrm>
          <a:custGeom>
            <a:avLst/>
            <a:gdLst/>
            <a:ahLst/>
            <a:cxnLst/>
            <a:rect l="l" t="t" r="r" b="b"/>
            <a:pathLst>
              <a:path w="1158875" h="867410">
                <a:moveTo>
                  <a:pt x="1135849" y="24714"/>
                </a:moveTo>
                <a:lnTo>
                  <a:pt x="1130147" y="17081"/>
                </a:lnTo>
                <a:lnTo>
                  <a:pt x="1153058" y="0"/>
                </a:lnTo>
                <a:lnTo>
                  <a:pt x="1158748" y="7632"/>
                </a:lnTo>
                <a:lnTo>
                  <a:pt x="1135849" y="24714"/>
                </a:lnTo>
                <a:close/>
              </a:path>
              <a:path w="1158875" h="867410">
                <a:moveTo>
                  <a:pt x="1105293" y="47485"/>
                </a:moveTo>
                <a:lnTo>
                  <a:pt x="1099604" y="39852"/>
                </a:lnTo>
                <a:lnTo>
                  <a:pt x="1122514" y="22771"/>
                </a:lnTo>
                <a:lnTo>
                  <a:pt x="1128204" y="30403"/>
                </a:lnTo>
                <a:lnTo>
                  <a:pt x="1105293" y="47485"/>
                </a:lnTo>
                <a:close/>
              </a:path>
              <a:path w="1158875" h="867410">
                <a:moveTo>
                  <a:pt x="1074750" y="70256"/>
                </a:moveTo>
                <a:lnTo>
                  <a:pt x="1069060" y="62623"/>
                </a:lnTo>
                <a:lnTo>
                  <a:pt x="1091971" y="45542"/>
                </a:lnTo>
                <a:lnTo>
                  <a:pt x="1097660" y="53174"/>
                </a:lnTo>
                <a:lnTo>
                  <a:pt x="1074750" y="70256"/>
                </a:lnTo>
                <a:close/>
              </a:path>
              <a:path w="1158875" h="867410">
                <a:moveTo>
                  <a:pt x="1044206" y="93027"/>
                </a:moveTo>
                <a:lnTo>
                  <a:pt x="1038517" y="85394"/>
                </a:lnTo>
                <a:lnTo>
                  <a:pt x="1061427" y="68313"/>
                </a:lnTo>
                <a:lnTo>
                  <a:pt x="1067117" y="75958"/>
                </a:lnTo>
                <a:lnTo>
                  <a:pt x="1044206" y="93027"/>
                </a:lnTo>
                <a:close/>
              </a:path>
              <a:path w="1158875" h="867410">
                <a:moveTo>
                  <a:pt x="1013663" y="115811"/>
                </a:moveTo>
                <a:lnTo>
                  <a:pt x="1007973" y="108165"/>
                </a:lnTo>
                <a:lnTo>
                  <a:pt x="1030884" y="91084"/>
                </a:lnTo>
                <a:lnTo>
                  <a:pt x="1036573" y="98729"/>
                </a:lnTo>
                <a:lnTo>
                  <a:pt x="1013663" y="115811"/>
                </a:lnTo>
                <a:close/>
              </a:path>
              <a:path w="1158875" h="867410">
                <a:moveTo>
                  <a:pt x="983119" y="138582"/>
                </a:moveTo>
                <a:lnTo>
                  <a:pt x="977430" y="130949"/>
                </a:lnTo>
                <a:lnTo>
                  <a:pt x="1000340" y="113868"/>
                </a:lnTo>
                <a:lnTo>
                  <a:pt x="1006030" y="121500"/>
                </a:lnTo>
                <a:lnTo>
                  <a:pt x="983119" y="138582"/>
                </a:lnTo>
                <a:close/>
              </a:path>
              <a:path w="1158875" h="867410">
                <a:moveTo>
                  <a:pt x="952576" y="161353"/>
                </a:moveTo>
                <a:lnTo>
                  <a:pt x="946886" y="153720"/>
                </a:lnTo>
                <a:lnTo>
                  <a:pt x="969797" y="136639"/>
                </a:lnTo>
                <a:lnTo>
                  <a:pt x="975487" y="144271"/>
                </a:lnTo>
                <a:lnTo>
                  <a:pt x="952576" y="161353"/>
                </a:lnTo>
                <a:close/>
              </a:path>
              <a:path w="1158875" h="867410">
                <a:moveTo>
                  <a:pt x="922032" y="184124"/>
                </a:moveTo>
                <a:lnTo>
                  <a:pt x="916343" y="176491"/>
                </a:lnTo>
                <a:lnTo>
                  <a:pt x="939241" y="159410"/>
                </a:lnTo>
                <a:lnTo>
                  <a:pt x="944943" y="167043"/>
                </a:lnTo>
                <a:lnTo>
                  <a:pt x="922032" y="184124"/>
                </a:lnTo>
                <a:close/>
              </a:path>
              <a:path w="1158875" h="867410">
                <a:moveTo>
                  <a:pt x="891489" y="206895"/>
                </a:moveTo>
                <a:lnTo>
                  <a:pt x="885799" y="199262"/>
                </a:lnTo>
                <a:lnTo>
                  <a:pt x="908697" y="182181"/>
                </a:lnTo>
                <a:lnTo>
                  <a:pt x="914400" y="189814"/>
                </a:lnTo>
                <a:lnTo>
                  <a:pt x="891489" y="206895"/>
                </a:lnTo>
                <a:close/>
              </a:path>
              <a:path w="1158875" h="867410">
                <a:moveTo>
                  <a:pt x="860945" y="229679"/>
                </a:moveTo>
                <a:lnTo>
                  <a:pt x="855243" y="222034"/>
                </a:lnTo>
                <a:lnTo>
                  <a:pt x="878154" y="204952"/>
                </a:lnTo>
                <a:lnTo>
                  <a:pt x="883856" y="212597"/>
                </a:lnTo>
                <a:lnTo>
                  <a:pt x="860945" y="229679"/>
                </a:lnTo>
                <a:close/>
              </a:path>
              <a:path w="1158875" h="867410">
                <a:moveTo>
                  <a:pt x="830402" y="252450"/>
                </a:moveTo>
                <a:lnTo>
                  <a:pt x="824699" y="244805"/>
                </a:lnTo>
                <a:lnTo>
                  <a:pt x="847610" y="227736"/>
                </a:lnTo>
                <a:lnTo>
                  <a:pt x="853300" y="235369"/>
                </a:lnTo>
                <a:lnTo>
                  <a:pt x="830402" y="252450"/>
                </a:lnTo>
                <a:close/>
              </a:path>
              <a:path w="1158875" h="867410">
                <a:moveTo>
                  <a:pt x="799858" y="275221"/>
                </a:moveTo>
                <a:lnTo>
                  <a:pt x="794156" y="267588"/>
                </a:lnTo>
                <a:lnTo>
                  <a:pt x="817067" y="250507"/>
                </a:lnTo>
                <a:lnTo>
                  <a:pt x="822756" y="258140"/>
                </a:lnTo>
                <a:lnTo>
                  <a:pt x="799858" y="275221"/>
                </a:lnTo>
                <a:close/>
              </a:path>
              <a:path w="1158875" h="867410">
                <a:moveTo>
                  <a:pt x="769302" y="297992"/>
                </a:moveTo>
                <a:lnTo>
                  <a:pt x="763612" y="290360"/>
                </a:lnTo>
                <a:lnTo>
                  <a:pt x="786523" y="273278"/>
                </a:lnTo>
                <a:lnTo>
                  <a:pt x="792213" y="280911"/>
                </a:lnTo>
                <a:lnTo>
                  <a:pt x="769302" y="297992"/>
                </a:lnTo>
                <a:close/>
              </a:path>
              <a:path w="1158875" h="867410">
                <a:moveTo>
                  <a:pt x="738758" y="320763"/>
                </a:moveTo>
                <a:lnTo>
                  <a:pt x="733069" y="313131"/>
                </a:lnTo>
                <a:lnTo>
                  <a:pt x="755980" y="296049"/>
                </a:lnTo>
                <a:lnTo>
                  <a:pt x="761669" y="303682"/>
                </a:lnTo>
                <a:lnTo>
                  <a:pt x="738758" y="320763"/>
                </a:lnTo>
                <a:close/>
              </a:path>
              <a:path w="1158875" h="867410">
                <a:moveTo>
                  <a:pt x="708215" y="343534"/>
                </a:moveTo>
                <a:lnTo>
                  <a:pt x="702525" y="335902"/>
                </a:lnTo>
                <a:lnTo>
                  <a:pt x="725436" y="318820"/>
                </a:lnTo>
                <a:lnTo>
                  <a:pt x="731126" y="326466"/>
                </a:lnTo>
                <a:lnTo>
                  <a:pt x="708215" y="343534"/>
                </a:lnTo>
                <a:close/>
              </a:path>
              <a:path w="1158875" h="867410">
                <a:moveTo>
                  <a:pt x="677671" y="366318"/>
                </a:moveTo>
                <a:lnTo>
                  <a:pt x="671982" y="358673"/>
                </a:lnTo>
                <a:lnTo>
                  <a:pt x="694893" y="341604"/>
                </a:lnTo>
                <a:lnTo>
                  <a:pt x="700582" y="349237"/>
                </a:lnTo>
                <a:lnTo>
                  <a:pt x="677671" y="366318"/>
                </a:lnTo>
                <a:close/>
              </a:path>
              <a:path w="1158875" h="867410">
                <a:moveTo>
                  <a:pt x="647128" y="389089"/>
                </a:moveTo>
                <a:lnTo>
                  <a:pt x="641438" y="381457"/>
                </a:lnTo>
                <a:lnTo>
                  <a:pt x="664349" y="364375"/>
                </a:lnTo>
                <a:lnTo>
                  <a:pt x="670039" y="372008"/>
                </a:lnTo>
                <a:lnTo>
                  <a:pt x="647128" y="389089"/>
                </a:lnTo>
                <a:close/>
              </a:path>
              <a:path w="1158875" h="867410">
                <a:moveTo>
                  <a:pt x="616584" y="411860"/>
                </a:moveTo>
                <a:lnTo>
                  <a:pt x="610895" y="404228"/>
                </a:lnTo>
                <a:lnTo>
                  <a:pt x="633806" y="387146"/>
                </a:lnTo>
                <a:lnTo>
                  <a:pt x="639495" y="394779"/>
                </a:lnTo>
                <a:lnTo>
                  <a:pt x="616584" y="411860"/>
                </a:lnTo>
                <a:close/>
              </a:path>
              <a:path w="1158875" h="867410">
                <a:moveTo>
                  <a:pt x="586041" y="434632"/>
                </a:moveTo>
                <a:lnTo>
                  <a:pt x="580351" y="426999"/>
                </a:lnTo>
                <a:lnTo>
                  <a:pt x="603250" y="409917"/>
                </a:lnTo>
                <a:lnTo>
                  <a:pt x="608952" y="417550"/>
                </a:lnTo>
                <a:lnTo>
                  <a:pt x="586041" y="434632"/>
                </a:lnTo>
                <a:close/>
              </a:path>
              <a:path w="1158875" h="867410">
                <a:moveTo>
                  <a:pt x="555497" y="457403"/>
                </a:moveTo>
                <a:lnTo>
                  <a:pt x="549808" y="449770"/>
                </a:lnTo>
                <a:lnTo>
                  <a:pt x="572706" y="432688"/>
                </a:lnTo>
                <a:lnTo>
                  <a:pt x="578408" y="440334"/>
                </a:lnTo>
                <a:lnTo>
                  <a:pt x="555497" y="457403"/>
                </a:lnTo>
                <a:close/>
              </a:path>
              <a:path w="1158875" h="867410">
                <a:moveTo>
                  <a:pt x="524954" y="480186"/>
                </a:moveTo>
                <a:lnTo>
                  <a:pt x="519252" y="472541"/>
                </a:lnTo>
                <a:lnTo>
                  <a:pt x="542163" y="455460"/>
                </a:lnTo>
                <a:lnTo>
                  <a:pt x="547865" y="463105"/>
                </a:lnTo>
                <a:lnTo>
                  <a:pt x="524954" y="480186"/>
                </a:lnTo>
                <a:close/>
              </a:path>
              <a:path w="1158875" h="867410">
                <a:moveTo>
                  <a:pt x="494410" y="502958"/>
                </a:moveTo>
                <a:lnTo>
                  <a:pt x="488708" y="495325"/>
                </a:lnTo>
                <a:lnTo>
                  <a:pt x="511619" y="478243"/>
                </a:lnTo>
                <a:lnTo>
                  <a:pt x="517309" y="485876"/>
                </a:lnTo>
                <a:lnTo>
                  <a:pt x="494410" y="502958"/>
                </a:lnTo>
                <a:close/>
              </a:path>
              <a:path w="1158875" h="867410">
                <a:moveTo>
                  <a:pt x="463867" y="525729"/>
                </a:moveTo>
                <a:lnTo>
                  <a:pt x="458165" y="518096"/>
                </a:lnTo>
                <a:lnTo>
                  <a:pt x="481075" y="501014"/>
                </a:lnTo>
                <a:lnTo>
                  <a:pt x="486765" y="508647"/>
                </a:lnTo>
                <a:lnTo>
                  <a:pt x="463867" y="525729"/>
                </a:lnTo>
                <a:close/>
              </a:path>
              <a:path w="1158875" h="867410">
                <a:moveTo>
                  <a:pt x="433311" y="548500"/>
                </a:moveTo>
                <a:lnTo>
                  <a:pt x="427621" y="540867"/>
                </a:lnTo>
                <a:lnTo>
                  <a:pt x="450532" y="523786"/>
                </a:lnTo>
                <a:lnTo>
                  <a:pt x="456222" y="531418"/>
                </a:lnTo>
                <a:lnTo>
                  <a:pt x="433311" y="548500"/>
                </a:lnTo>
                <a:close/>
              </a:path>
              <a:path w="1158875" h="867410">
                <a:moveTo>
                  <a:pt x="402767" y="571271"/>
                </a:moveTo>
                <a:lnTo>
                  <a:pt x="397078" y="563638"/>
                </a:lnTo>
                <a:lnTo>
                  <a:pt x="419988" y="546557"/>
                </a:lnTo>
                <a:lnTo>
                  <a:pt x="425678" y="554189"/>
                </a:lnTo>
                <a:lnTo>
                  <a:pt x="402767" y="571271"/>
                </a:lnTo>
                <a:close/>
              </a:path>
              <a:path w="1158875" h="867410">
                <a:moveTo>
                  <a:pt x="372224" y="594055"/>
                </a:moveTo>
                <a:lnTo>
                  <a:pt x="366534" y="586409"/>
                </a:lnTo>
                <a:lnTo>
                  <a:pt x="389445" y="569328"/>
                </a:lnTo>
                <a:lnTo>
                  <a:pt x="395135" y="576973"/>
                </a:lnTo>
                <a:lnTo>
                  <a:pt x="372224" y="594055"/>
                </a:lnTo>
                <a:close/>
              </a:path>
              <a:path w="1158875" h="867410">
                <a:moveTo>
                  <a:pt x="341680" y="616826"/>
                </a:moveTo>
                <a:lnTo>
                  <a:pt x="335991" y="609180"/>
                </a:lnTo>
                <a:lnTo>
                  <a:pt x="358901" y="592112"/>
                </a:lnTo>
                <a:lnTo>
                  <a:pt x="364591" y="599744"/>
                </a:lnTo>
                <a:lnTo>
                  <a:pt x="341680" y="616826"/>
                </a:lnTo>
                <a:close/>
              </a:path>
              <a:path w="1158875" h="867410">
                <a:moveTo>
                  <a:pt x="311137" y="639597"/>
                </a:moveTo>
                <a:lnTo>
                  <a:pt x="305447" y="631964"/>
                </a:lnTo>
                <a:lnTo>
                  <a:pt x="328358" y="614883"/>
                </a:lnTo>
                <a:lnTo>
                  <a:pt x="334048" y="622515"/>
                </a:lnTo>
                <a:lnTo>
                  <a:pt x="311137" y="639597"/>
                </a:lnTo>
                <a:close/>
              </a:path>
              <a:path w="1158875" h="867410">
                <a:moveTo>
                  <a:pt x="280593" y="662368"/>
                </a:moveTo>
                <a:lnTo>
                  <a:pt x="274904" y="654735"/>
                </a:lnTo>
                <a:lnTo>
                  <a:pt x="297802" y="637654"/>
                </a:lnTo>
                <a:lnTo>
                  <a:pt x="303504" y="645286"/>
                </a:lnTo>
                <a:lnTo>
                  <a:pt x="280593" y="662368"/>
                </a:lnTo>
                <a:close/>
              </a:path>
              <a:path w="1158875" h="867410">
                <a:moveTo>
                  <a:pt x="250050" y="685139"/>
                </a:moveTo>
                <a:lnTo>
                  <a:pt x="244360" y="677506"/>
                </a:lnTo>
                <a:lnTo>
                  <a:pt x="267258" y="660425"/>
                </a:lnTo>
                <a:lnTo>
                  <a:pt x="272961" y="668058"/>
                </a:lnTo>
                <a:lnTo>
                  <a:pt x="250050" y="685139"/>
                </a:lnTo>
                <a:close/>
              </a:path>
              <a:path w="1158875" h="867410">
                <a:moveTo>
                  <a:pt x="219506" y="707923"/>
                </a:moveTo>
                <a:lnTo>
                  <a:pt x="213804" y="700277"/>
                </a:lnTo>
                <a:lnTo>
                  <a:pt x="236715" y="683196"/>
                </a:lnTo>
                <a:lnTo>
                  <a:pt x="242417" y="690841"/>
                </a:lnTo>
                <a:lnTo>
                  <a:pt x="219506" y="707923"/>
                </a:lnTo>
                <a:close/>
              </a:path>
              <a:path w="1158875" h="867410">
                <a:moveTo>
                  <a:pt x="188963" y="730694"/>
                </a:moveTo>
                <a:lnTo>
                  <a:pt x="183260" y="723049"/>
                </a:lnTo>
                <a:lnTo>
                  <a:pt x="206171" y="705980"/>
                </a:lnTo>
                <a:lnTo>
                  <a:pt x="211861" y="713612"/>
                </a:lnTo>
                <a:lnTo>
                  <a:pt x="188963" y="730694"/>
                </a:lnTo>
                <a:close/>
              </a:path>
              <a:path w="1158875" h="867410">
                <a:moveTo>
                  <a:pt x="158419" y="753465"/>
                </a:moveTo>
                <a:lnTo>
                  <a:pt x="152717" y="745832"/>
                </a:lnTo>
                <a:lnTo>
                  <a:pt x="175628" y="728751"/>
                </a:lnTo>
                <a:lnTo>
                  <a:pt x="181317" y="736384"/>
                </a:lnTo>
                <a:lnTo>
                  <a:pt x="158419" y="753465"/>
                </a:lnTo>
                <a:close/>
              </a:path>
              <a:path w="1158875" h="867410">
                <a:moveTo>
                  <a:pt x="127863" y="776236"/>
                </a:moveTo>
                <a:lnTo>
                  <a:pt x="122173" y="768603"/>
                </a:lnTo>
                <a:lnTo>
                  <a:pt x="145084" y="751522"/>
                </a:lnTo>
                <a:lnTo>
                  <a:pt x="150774" y="759155"/>
                </a:lnTo>
                <a:lnTo>
                  <a:pt x="127863" y="776236"/>
                </a:lnTo>
                <a:close/>
              </a:path>
              <a:path w="1158875" h="867410">
                <a:moveTo>
                  <a:pt x="97320" y="799007"/>
                </a:moveTo>
                <a:lnTo>
                  <a:pt x="91630" y="791375"/>
                </a:lnTo>
                <a:lnTo>
                  <a:pt x="114541" y="774293"/>
                </a:lnTo>
                <a:lnTo>
                  <a:pt x="120230" y="781926"/>
                </a:lnTo>
                <a:lnTo>
                  <a:pt x="97320" y="799007"/>
                </a:lnTo>
                <a:close/>
              </a:path>
              <a:path w="1158875" h="867410">
                <a:moveTo>
                  <a:pt x="66776" y="821778"/>
                </a:moveTo>
                <a:lnTo>
                  <a:pt x="61087" y="814146"/>
                </a:lnTo>
                <a:lnTo>
                  <a:pt x="83997" y="797064"/>
                </a:lnTo>
                <a:lnTo>
                  <a:pt x="89687" y="804710"/>
                </a:lnTo>
                <a:lnTo>
                  <a:pt x="66776" y="821778"/>
                </a:lnTo>
                <a:close/>
              </a:path>
              <a:path w="1158875" h="867410">
                <a:moveTo>
                  <a:pt x="36233" y="844562"/>
                </a:moveTo>
                <a:lnTo>
                  <a:pt x="30543" y="836917"/>
                </a:lnTo>
                <a:lnTo>
                  <a:pt x="53454" y="819835"/>
                </a:lnTo>
                <a:lnTo>
                  <a:pt x="59143" y="827481"/>
                </a:lnTo>
                <a:lnTo>
                  <a:pt x="36233" y="844562"/>
                </a:lnTo>
                <a:close/>
              </a:path>
              <a:path w="1158875" h="867410">
                <a:moveTo>
                  <a:pt x="5689" y="867333"/>
                </a:moveTo>
                <a:lnTo>
                  <a:pt x="0" y="859701"/>
                </a:lnTo>
                <a:lnTo>
                  <a:pt x="22910" y="842619"/>
                </a:lnTo>
                <a:lnTo>
                  <a:pt x="28600" y="850252"/>
                </a:lnTo>
                <a:lnTo>
                  <a:pt x="5689" y="867333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56140" y="2070118"/>
            <a:ext cx="135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x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8340" y="3189171"/>
            <a:ext cx="1765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'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69115" y="1318393"/>
            <a:ext cx="2134235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i="1" spc="210" dirty="0">
                <a:latin typeface="Times New Roman"/>
                <a:cs typeface="Times New Roman"/>
              </a:rPr>
              <a:t>g</a:t>
            </a:r>
            <a:r>
              <a:rPr sz="2850" spc="200" dirty="0">
                <a:latin typeface="Times New Roman"/>
                <a:cs typeface="Times New Roman"/>
              </a:rPr>
              <a:t>(</a:t>
            </a:r>
            <a:r>
              <a:rPr sz="2850" i="1" spc="60" dirty="0">
                <a:latin typeface="Times New Roman"/>
                <a:cs typeface="Times New Roman"/>
              </a:rPr>
              <a:t>x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20" dirty="0">
                <a:latin typeface="Times New Roman"/>
                <a:cs typeface="Times New Roman"/>
              </a:rPr>
              <a:t>w</a:t>
            </a:r>
            <a:r>
              <a:rPr sz="2850" i="1" spc="-42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Symbol"/>
                <a:cs typeface="Symbol"/>
              </a:rPr>
              <a:t></a:t>
            </a:r>
            <a:r>
              <a:rPr sz="2850" spc="-225" dirty="0">
                <a:latin typeface="Times New Roman"/>
                <a:cs typeface="Times New Roman"/>
              </a:rPr>
              <a:t> </a:t>
            </a:r>
            <a:r>
              <a:rPr sz="2850" i="1" spc="-15" dirty="0">
                <a:latin typeface="Times New Roman"/>
                <a:cs typeface="Times New Roman"/>
              </a:rPr>
              <a:t>x</a:t>
            </a:r>
            <a:r>
              <a:rPr sz="2850" i="1" spc="-19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Symbol"/>
                <a:cs typeface="Symbol"/>
              </a:rPr>
              <a:t></a:t>
            </a:r>
            <a:r>
              <a:rPr sz="2850" spc="-270" dirty="0">
                <a:latin typeface="Times New Roman"/>
                <a:cs typeface="Times New Roman"/>
              </a:rPr>
              <a:t> </a:t>
            </a:r>
            <a:r>
              <a:rPr sz="2850" i="1" spc="-1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3831" y="4110926"/>
            <a:ext cx="2139315" cy="1532255"/>
          </a:xfrm>
          <a:custGeom>
            <a:avLst/>
            <a:gdLst/>
            <a:ahLst/>
            <a:cxnLst/>
            <a:rect l="l" t="t" r="r" b="b"/>
            <a:pathLst>
              <a:path w="2139315" h="1532254">
                <a:moveTo>
                  <a:pt x="5524" y="1531747"/>
                </a:moveTo>
                <a:lnTo>
                  <a:pt x="0" y="1524000"/>
                </a:lnTo>
                <a:lnTo>
                  <a:pt x="2133600" y="0"/>
                </a:lnTo>
                <a:lnTo>
                  <a:pt x="2139124" y="7747"/>
                </a:lnTo>
                <a:lnTo>
                  <a:pt x="5524" y="1531747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4891" y="5156809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241" y="0"/>
                </a:lnTo>
              </a:path>
            </a:pathLst>
          </a:custGeom>
          <a:ln w="6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82991" y="5180497"/>
            <a:ext cx="303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||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w</a:t>
            </a:r>
            <a:r>
              <a:rPr sz="1200" i="1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||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28406" y="4964749"/>
            <a:ext cx="21399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|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b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变量的选择方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1376" rIns="0" bIns="0" rtlCol="0">
            <a:spAutoFit/>
          </a:bodyPr>
          <a:lstStyle/>
          <a:p>
            <a:pPr marL="652780" marR="5080" indent="-247015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-25" dirty="0"/>
              <a:t>如果内循环通过上述方法找到的点不能使目标函数有足 够的下降</a:t>
            </a:r>
            <a:endParaRPr sz="2050" dirty="0"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20" dirty="0"/>
              <a:t>则：遍历间隔边界上的样本点，测试目标函数下降</a:t>
            </a:r>
            <a:endParaRPr sz="2000" dirty="0"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40" dirty="0"/>
              <a:t>如果下降不大，则遍历所有样本点</a:t>
            </a:r>
            <a:endParaRPr sz="2000" dirty="0"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pc="-25" dirty="0"/>
              <a:t>如果依然下降不大，则丢弃外循环点，重新选择</a:t>
            </a:r>
            <a:endParaRPr sz="2050" dirty="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293928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840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、第二个变量的检查</a:t>
            </a:r>
            <a:r>
              <a:rPr sz="2550" spc="5" dirty="0">
                <a:latin typeface="Constantia"/>
                <a:cs typeface="Constantia"/>
              </a:rPr>
              <a:t>: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35" dirty="0">
                <a:latin typeface="宋体"/>
                <a:cs typeface="宋体"/>
              </a:rPr>
              <a:t>内循环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 dirty="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 err="1" smtClean="0">
                <a:latin typeface="宋体"/>
                <a:cs typeface="宋体"/>
              </a:rPr>
              <a:t>选择的标准是希望能使目标函数有足够大的变化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2451569"/>
            <a:ext cx="11988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即对应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817" y="2451569"/>
            <a:ext cx="53473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最大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，即</a:t>
            </a:r>
            <a:r>
              <a:rPr sz="2400" spc="-15" dirty="0">
                <a:latin typeface="Constantia"/>
                <a:cs typeface="Constantia"/>
              </a:rPr>
              <a:t>E1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-1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2 </a:t>
            </a:r>
            <a:r>
              <a:rPr sz="2400" dirty="0">
                <a:latin typeface="宋体"/>
                <a:cs typeface="宋体"/>
              </a:rPr>
              <a:t>的符号相反，差异最大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2441448"/>
            <a:ext cx="789432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pc="10" dirty="0">
                <a:latin typeface="微软雅黑"/>
                <a:cs typeface="微软雅黑"/>
              </a:rPr>
              <a:t>计算阈值</a:t>
            </a:r>
            <a:r>
              <a:rPr spc="5" dirty="0"/>
              <a:t>b</a:t>
            </a:r>
            <a:r>
              <a:rPr spc="10" dirty="0">
                <a:latin typeface="微软雅黑"/>
                <a:cs typeface="微软雅黑"/>
              </a:rPr>
              <a:t>和</a:t>
            </a:r>
            <a:r>
              <a:rPr dirty="0"/>
              <a:t>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2326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、每次完成两个变量的优化后，重新计算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5" dirty="0">
                <a:latin typeface="Constantia"/>
                <a:cs typeface="Constantia"/>
              </a:rPr>
              <a:t>i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</a:t>
            </a:r>
            <a:r>
              <a:rPr sz="2550" spc="20" dirty="0">
                <a:latin typeface="Constantia"/>
                <a:cs typeface="Constantia"/>
              </a:rPr>
              <a:t>KKT</a:t>
            </a:r>
            <a:r>
              <a:rPr sz="2550" spc="35" dirty="0">
                <a:latin typeface="宋体"/>
                <a:cs typeface="宋体"/>
              </a:rPr>
              <a:t>条件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4367" y="1917192"/>
            <a:ext cx="2737104" cy="917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592" y="2923032"/>
            <a:ext cx="5678424" cy="795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639" y="5129784"/>
            <a:ext cx="5775960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063" y="3950208"/>
            <a:ext cx="6763511" cy="859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4367" y="1917192"/>
            <a:ext cx="2737104" cy="917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1639" y="2910839"/>
            <a:ext cx="5678423" cy="795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68423" y="3962400"/>
            <a:ext cx="5568696" cy="7193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3611879"/>
            <a:ext cx="1874520" cy="1463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8423" y="4940808"/>
            <a:ext cx="5766816" cy="688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4711" y="5830823"/>
            <a:ext cx="7251192" cy="432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499098"/>
            <a:ext cx="393827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计算阈值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和</a:t>
            </a: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E</a:t>
            </a:r>
            <a:r>
              <a:rPr sz="4800" spc="7" baseline="-17361" dirty="0">
                <a:solidFill>
                  <a:srgbClr val="004646"/>
                </a:solidFill>
                <a:latin typeface="Calibri"/>
                <a:cs typeface="Calibri"/>
              </a:rPr>
              <a:t>i</a:t>
            </a:r>
            <a:endParaRPr sz="4800" baseline="-1736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998219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如</a:t>
            </a:r>
            <a:r>
              <a:rPr sz="2600" spc="-30" dirty="0">
                <a:latin typeface="宋体"/>
                <a:cs typeface="宋体"/>
              </a:rPr>
              <a:t>果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062" y="1524000"/>
            <a:ext cx="176276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6672" y="1524000"/>
            <a:ext cx="1584960" cy="36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455" y="2054351"/>
            <a:ext cx="7046976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2880360"/>
            <a:ext cx="4532376" cy="621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6167" y="3715511"/>
            <a:ext cx="4276344" cy="502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321" y="116416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dirty="0"/>
              <a:t>S</a:t>
            </a:r>
            <a:r>
              <a:rPr spc="10" dirty="0"/>
              <a:t>M</a:t>
            </a:r>
            <a:r>
              <a:rPr spc="5" dirty="0"/>
              <a:t>O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71577"/>
            <a:ext cx="297942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输入：训练数据</a:t>
            </a:r>
            <a:r>
              <a:rPr sz="2550" spc="25" dirty="0">
                <a:latin typeface="宋体"/>
                <a:cs typeface="宋体"/>
              </a:rPr>
              <a:t>集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12700">
              <a:lnSpc>
                <a:spcPts val="3040"/>
              </a:lnSpc>
              <a:spcBef>
                <a:spcPts val="7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输出：近似</a:t>
            </a:r>
            <a:r>
              <a:rPr sz="2550" spc="25" dirty="0">
                <a:latin typeface="宋体"/>
                <a:cs typeface="宋体"/>
              </a:rPr>
              <a:t>解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10" dirty="0">
                <a:latin typeface="Arial"/>
                <a:cs typeface="Arial"/>
              </a:rPr>
              <a:t>α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0762" y="1733222"/>
            <a:ext cx="116268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，精度</a:t>
            </a:r>
            <a:r>
              <a:rPr sz="2550" spc="10" dirty="0">
                <a:latin typeface="Arial"/>
                <a:cs typeface="Arial"/>
              </a:rPr>
              <a:t>ε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3008" y="1267967"/>
            <a:ext cx="3816095" cy="329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6016" y="1734311"/>
            <a:ext cx="4117848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7696" y="1734311"/>
            <a:ext cx="1502664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648" y="2593848"/>
            <a:ext cx="4181855" cy="390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648" y="3102864"/>
            <a:ext cx="8366759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288" y="3587496"/>
            <a:ext cx="5041392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495" y="4117847"/>
            <a:ext cx="4821936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5232" y="4596384"/>
            <a:ext cx="1365504" cy="7772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1808" y="5373623"/>
            <a:ext cx="3340608" cy="3992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7488" y="4437888"/>
            <a:ext cx="3776471" cy="1185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6464" y="5626608"/>
            <a:ext cx="3081528" cy="783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7591" y="5964935"/>
            <a:ext cx="3736848" cy="301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991" y="6385559"/>
            <a:ext cx="2075688" cy="35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dirty="0"/>
              <a:t>S</a:t>
            </a:r>
            <a:r>
              <a:rPr spc="10" dirty="0"/>
              <a:t>M</a:t>
            </a:r>
            <a:r>
              <a:rPr spc="5" dirty="0"/>
              <a:t>O</a:t>
            </a:r>
            <a:r>
              <a:rPr spc="10" dirty="0">
                <a:latin typeface="微软雅黑"/>
                <a:cs typeface="微软雅黑"/>
              </a:rPr>
              <a:t>算</a:t>
            </a:r>
            <a:r>
              <a:rPr dirty="0">
                <a:latin typeface="微软雅黑"/>
                <a:cs typeface="微软雅黑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545070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0" dirty="0">
                <a:latin typeface="Constantia"/>
                <a:cs typeface="Constantia"/>
              </a:rPr>
              <a:t>SVM</a:t>
            </a:r>
            <a:r>
              <a:rPr sz="2550" spc="25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-15" dirty="0">
                <a:latin typeface="Constantia"/>
                <a:cs typeface="Constantia"/>
              </a:rPr>
              <a:t>g</a:t>
            </a:r>
            <a:r>
              <a:rPr sz="2550" spc="15" dirty="0">
                <a:latin typeface="Constantia"/>
                <a:cs typeface="Constantia"/>
              </a:rPr>
              <a:t>ht</a:t>
            </a:r>
            <a:r>
              <a:rPr sz="2550" spc="35" dirty="0">
                <a:latin typeface="宋体"/>
                <a:cs typeface="宋体"/>
              </a:rPr>
              <a:t>：</a:t>
            </a:r>
            <a:r>
              <a:rPr sz="2550" spc="-35" dirty="0">
                <a:latin typeface="Constantia"/>
                <a:cs typeface="Constantia"/>
              </a:rPr>
              <a:t>J</a:t>
            </a:r>
            <a:r>
              <a:rPr sz="2550" spc="15" dirty="0">
                <a:latin typeface="Constantia"/>
                <a:cs typeface="Constantia"/>
              </a:rPr>
              <a:t>oach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10" dirty="0">
                <a:latin typeface="Constantia"/>
                <a:cs typeface="Constantia"/>
              </a:rPr>
              <a:t>s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h</a:t>
            </a:r>
            <a:r>
              <a:rPr sz="2550" u="heavy" spc="-30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t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tp</a:t>
            </a:r>
            <a:r>
              <a:rPr sz="2550" u="heavy" spc="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://s</a:t>
            </a:r>
            <a:r>
              <a:rPr sz="2550" u="heavy" spc="20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vm</a:t>
            </a:r>
            <a:r>
              <a:rPr sz="2550" u="heavy" spc="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li</a:t>
            </a:r>
            <a:r>
              <a:rPr sz="2550" u="heavy" spc="-1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g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ht</a:t>
            </a:r>
            <a:r>
              <a:rPr sz="2550" u="heavy" spc="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.j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oach</a:t>
            </a:r>
            <a:r>
              <a:rPr sz="2550" u="heavy" spc="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i</a:t>
            </a:r>
            <a:r>
              <a:rPr sz="2550" u="heavy" spc="2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m</a:t>
            </a:r>
            <a:r>
              <a:rPr sz="2550" u="heavy" spc="-30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s</a:t>
            </a:r>
            <a:r>
              <a:rPr sz="2550" u="heavy" spc="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.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o</a:t>
            </a:r>
            <a:r>
              <a:rPr sz="2550" u="heavy" spc="-35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r</a:t>
            </a:r>
            <a:r>
              <a:rPr sz="2550" u="heavy" spc="10" dirty="0">
                <a:solidFill>
                  <a:srgbClr val="D9BD02"/>
                </a:solidFill>
                <a:latin typeface="Constantia"/>
                <a:cs typeface="Constantia"/>
                <a:hlinkClick r:id="rId3"/>
              </a:rPr>
              <a:t>g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LIBSV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spc="-10" dirty="0">
                <a:latin typeface="Constantia"/>
                <a:cs typeface="Constantia"/>
                <a:hlinkClick r:id="rId4"/>
              </a:rPr>
              <a:t>:h</a:t>
            </a:r>
            <a:r>
              <a:rPr sz="2600" spc="-45" dirty="0">
                <a:latin typeface="Constantia"/>
                <a:cs typeface="Constantia"/>
                <a:hlinkClick r:id="rId4"/>
              </a:rPr>
              <a:t>t</a:t>
            </a:r>
            <a:r>
              <a:rPr sz="2600" spc="-10" dirty="0">
                <a:latin typeface="Constantia"/>
                <a:cs typeface="Constantia"/>
                <a:hlinkClick r:id="rId4"/>
              </a:rPr>
              <a:t>tp://</a:t>
            </a:r>
            <a:r>
              <a:rPr sz="2600" spc="40" dirty="0">
                <a:latin typeface="Constantia"/>
                <a:cs typeface="Constantia"/>
                <a:hlinkClick r:id="rId4"/>
              </a:rPr>
              <a:t>ww</a:t>
            </a:r>
            <a:r>
              <a:rPr sz="2600" spc="-265" dirty="0">
                <a:latin typeface="Constantia"/>
                <a:cs typeface="Constantia"/>
                <a:hlinkClick r:id="rId4"/>
              </a:rPr>
              <a:t>w</a:t>
            </a:r>
            <a:r>
              <a:rPr sz="2600" spc="-10" dirty="0">
                <a:latin typeface="Constantia"/>
                <a:cs typeface="Constantia"/>
                <a:hlinkClick r:id="rId4"/>
              </a:rPr>
              <a:t>.csie.ntu.edu.</a:t>
            </a:r>
            <a:r>
              <a:rPr sz="2600" spc="-5" dirty="0">
                <a:latin typeface="Constantia"/>
                <a:cs typeface="Constantia"/>
                <a:hlinkClick r:id="rId4"/>
              </a:rPr>
              <a:t>t</a:t>
            </a:r>
            <a:r>
              <a:rPr sz="2600" spc="-10" dirty="0">
                <a:latin typeface="Constantia"/>
                <a:cs typeface="Constantia"/>
                <a:hlinkClick r:id="rId4"/>
              </a:rPr>
              <a:t>w</a:t>
            </a:r>
            <a:r>
              <a:rPr sz="2600" spc="-15" dirty="0">
                <a:latin typeface="Constantia"/>
                <a:cs typeface="Constantia"/>
                <a:hlinkClick r:id="rId4"/>
              </a:rPr>
              <a:t>/</a:t>
            </a:r>
            <a:r>
              <a:rPr sz="2600" spc="-10" dirty="0">
                <a:latin typeface="Constantia"/>
                <a:cs typeface="Constantia"/>
                <a:hlinkClick r:id="rId4"/>
              </a:rPr>
              <a:t>~cjli</a:t>
            </a:r>
            <a:r>
              <a:rPr sz="2600" spc="-15" dirty="0">
                <a:latin typeface="Constantia"/>
                <a:cs typeface="Constantia"/>
                <a:hlinkClick r:id="rId4"/>
              </a:rPr>
              <a:t>n</a:t>
            </a:r>
            <a:r>
              <a:rPr sz="2600" spc="-10" dirty="0">
                <a:latin typeface="Constantia"/>
                <a:cs typeface="Constantia"/>
                <a:hlinkClick r:id="rId4"/>
              </a:rPr>
              <a:t>/lib</a:t>
            </a:r>
            <a:r>
              <a:rPr sz="2600" spc="-15" dirty="0">
                <a:latin typeface="Constantia"/>
                <a:cs typeface="Constantia"/>
                <a:hlinkClick r:id="rId4"/>
              </a:rPr>
              <a:t>s</a:t>
            </a:r>
            <a:r>
              <a:rPr sz="2600" spc="-10" dirty="0">
                <a:latin typeface="Constantia"/>
                <a:cs typeface="Constantia"/>
                <a:hlinkClick r:id="rId4"/>
              </a:rPr>
              <a:t>v</a:t>
            </a:r>
            <a:r>
              <a:rPr sz="2600" spc="-25" dirty="0">
                <a:latin typeface="Constantia"/>
                <a:cs typeface="Constantia"/>
                <a:hlinkClick r:id="rId4"/>
              </a:rPr>
              <a:t>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41" y="3002840"/>
            <a:ext cx="1636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4800" spc="-3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48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341</TotalTime>
  <Words>1912</Words>
  <Application>Microsoft Office PowerPoint</Application>
  <PresentationFormat>全屏显示(4:3)</PresentationFormat>
  <Paragraphs>617</Paragraphs>
  <Slides>96</Slides>
  <Notes>95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7" baseType="lpstr">
      <vt:lpstr>宋体</vt:lpstr>
      <vt:lpstr>微软雅黑</vt:lpstr>
      <vt:lpstr>Arial</vt:lpstr>
      <vt:lpstr>Calibri</vt:lpstr>
      <vt:lpstr>Calibri Light</vt:lpstr>
      <vt:lpstr>Cambria Math</vt:lpstr>
      <vt:lpstr>Constantia</vt:lpstr>
      <vt:lpstr>Symbol</vt:lpstr>
      <vt:lpstr>Times New Roman</vt:lpstr>
      <vt:lpstr>Wingdings</vt:lpstr>
      <vt:lpstr>董</vt:lpstr>
      <vt:lpstr>PowerPoint 演示文稿</vt:lpstr>
      <vt:lpstr>PowerPoint 演示文稿</vt:lpstr>
      <vt:lpstr>PowerPoint 演示文稿</vt:lpstr>
      <vt:lpstr>线性可分支持向量机</vt:lpstr>
      <vt:lpstr>线性可分支持向量机</vt:lpstr>
      <vt:lpstr>PowerPoint 演示文稿</vt:lpstr>
      <vt:lpstr>PowerPoint 演示文稿</vt:lpstr>
      <vt:lpstr>Margins</vt:lpstr>
      <vt:lpstr>点到超平面的距离</vt:lpstr>
      <vt:lpstr>函数间隔和几何间隔</vt:lpstr>
      <vt:lpstr>函数间隔和几何间隔</vt:lpstr>
      <vt:lpstr>函数间隔和几何间隔</vt:lpstr>
      <vt:lpstr>函数间隔和几何间隔</vt:lpstr>
      <vt:lpstr>间隔最大化</vt:lpstr>
      <vt:lpstr>间隔最大化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凸优化问题</vt:lpstr>
      <vt:lpstr>线性可分支持向量机学习算法</vt:lpstr>
      <vt:lpstr>支持向量和Margins（边界）</vt:lpstr>
      <vt:lpstr>PowerPoint 演示文稿</vt:lpstr>
      <vt:lpstr>拉格朗日对偶</vt:lpstr>
      <vt:lpstr>拉格朗日对偶</vt:lpstr>
      <vt:lpstr>拉格朗日对偶</vt:lpstr>
      <vt:lpstr>拉格朗日对偶</vt:lpstr>
      <vt:lpstr>拉格朗日对偶</vt:lpstr>
      <vt:lpstr>拉格朗日对偶</vt:lpstr>
      <vt:lpstr>原始问题和对偶问题的关系</vt:lpstr>
      <vt:lpstr>原始问题和对偶问题的关系</vt:lpstr>
      <vt:lpstr>KKT条件 定理：对原始问题和对偶问题，假设函数f(x)和ci(x)是 凸函数，hj(x)是仿射函数，并且不等式ci(x)是严格可行 的，则x*，和α*，β*分别是原始问题和对偶问题的解的 充分必要条件是x*，和α*，β*满足karush-Kuhn- Tucker(KKT)条件。</vt:lpstr>
      <vt:lpstr>学习的对偶算法</vt:lpstr>
      <vt:lpstr>学习的对偶算法</vt:lpstr>
      <vt:lpstr>学习的对偶算法</vt:lpstr>
      <vt:lpstr>学习的对偶算法</vt:lpstr>
      <vt:lpstr>学习的对偶算法</vt:lpstr>
      <vt:lpstr>学习的对偶算法</vt:lpstr>
      <vt:lpstr>学习的对偶算法</vt:lpstr>
      <vt:lpstr>线性可分支持向量机学习算法</vt:lpstr>
      <vt:lpstr>线性可分支持向量机学习算法</vt:lpstr>
      <vt:lpstr>支持向量</vt:lpstr>
      <vt:lpstr>PowerPoint 演示文稿</vt:lpstr>
      <vt:lpstr>PowerPoint 演示文稿</vt:lpstr>
      <vt:lpstr>计算得：</vt:lpstr>
      <vt:lpstr>PowerPoint 演示文稿</vt:lpstr>
      <vt:lpstr>线性支持向量机与软间隔最大化</vt:lpstr>
      <vt:lpstr>线性支持向量机与软间隔最大化</vt:lpstr>
      <vt:lpstr>线性支持向量机与软间隔最大化</vt:lpstr>
      <vt:lpstr>线性支持向量机与软间隔最大化</vt:lpstr>
      <vt:lpstr>线性支持向量机学习算法</vt:lpstr>
      <vt:lpstr>线性支持向量机学习算法</vt:lpstr>
      <vt:lpstr>PowerPoint 演示文稿</vt:lpstr>
      <vt:lpstr>支持向量</vt:lpstr>
      <vt:lpstr>合页损失函数hinge loss function</vt:lpstr>
      <vt:lpstr>合页损失函数hinge loss function</vt:lpstr>
      <vt:lpstr>合页损失函数hinge loss function</vt:lpstr>
      <vt:lpstr>三、非线性支持向量机与核函数</vt:lpstr>
      <vt:lpstr>非线性支持向量机与核函数</vt:lpstr>
      <vt:lpstr>非线性支持向量机与核函数</vt:lpstr>
      <vt:lpstr>非线性支持向量机与核函数</vt:lpstr>
      <vt:lpstr>非线性支持向量机与核函数</vt:lpstr>
      <vt:lpstr>非线性支持向量机与核函数</vt:lpstr>
      <vt:lpstr>非线性支持向量机与核函数</vt:lpstr>
      <vt:lpstr>核函数在支持向量机的应用</vt:lpstr>
      <vt:lpstr>问题：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常用核函数</vt:lpstr>
      <vt:lpstr>PowerPoint 演示文稿</vt:lpstr>
      <vt:lpstr>非线性支持向量机学习算法</vt:lpstr>
      <vt:lpstr>非线性支持向量机学习算法</vt:lpstr>
      <vt:lpstr>四、序列最小最优化算法</vt:lpstr>
      <vt:lpstr>序列最小最优化算法</vt:lpstr>
      <vt:lpstr>SMO算法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变量的选择方法</vt:lpstr>
      <vt:lpstr>变量的选择方法</vt:lpstr>
      <vt:lpstr>计算阈值b和Ei</vt:lpstr>
      <vt:lpstr>PowerPoint 演示文稿</vt:lpstr>
      <vt:lpstr>PowerPoint 演示文稿</vt:lpstr>
      <vt:lpstr>SMO算法</vt:lpstr>
      <vt:lpstr>SMO算法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25</cp:revision>
  <dcterms:created xsi:type="dcterms:W3CDTF">2019-02-12T08:33:30Z</dcterms:created>
  <dcterms:modified xsi:type="dcterms:W3CDTF">2020-04-13T04:51:23Z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