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0.jpg" ContentType="image/jpg"/>
  <Override PartName="/ppt/notesSlides/notesSlide15.xml" ContentType="application/vnd.openxmlformats-officedocument.presentationml.notesSlide+xml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notesSlides/notesSlide16.xml" ContentType="application/vnd.openxmlformats-officedocument.presentationml.notesSlide+xml"/>
  <Override PartName="/ppt/media/image17.jpg" ContentType="image/jpg"/>
  <Override PartName="/ppt/media/image18.jpg" ContentType="image/jpg"/>
  <Override PartName="/ppt/media/image19.jpg" ContentType="image/jpg"/>
  <Override PartName="/ppt/notesSlides/notesSlide17.xml" ContentType="application/vnd.openxmlformats-officedocument.presentationml.notesSlide+xml"/>
  <Override PartName="/ppt/media/image21.jpg" ContentType="image/jpg"/>
  <Override PartName="/ppt/media/image22.jpg" ContentType="image/jpg"/>
  <Override PartName="/ppt/notesSlides/notesSlide18.xml" ContentType="application/vnd.openxmlformats-officedocument.presentationml.notesSlide+xml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notesSlides/notesSlide19.xml" ContentType="application/vnd.openxmlformats-officedocument.presentationml.notesSlide+xml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notesSlides/notesSlide20.xml" ContentType="application/vnd.openxmlformats-officedocument.presentationml.notesSlide+xml"/>
  <Override PartName="/ppt/media/image34.jpg" ContentType="image/jpg"/>
  <Override PartName="/ppt/notesSlides/notesSlide21.xml" ContentType="application/vnd.openxmlformats-officedocument.presentationml.notesSlide+xml"/>
  <Override PartName="/ppt/media/image35.jpg" ContentType="image/jpg"/>
  <Override PartName="/ppt/media/image36.jpg" ContentType="image/jpg"/>
  <Override PartName="/ppt/media/image37.jpg" ContentType="image/jpg"/>
  <Override PartName="/ppt/notesSlides/notesSlide22.xml" ContentType="application/vnd.openxmlformats-officedocument.presentationml.notesSlide+xml"/>
  <Override PartName="/ppt/media/image38.jpg" ContentType="image/jpg"/>
  <Override PartName="/ppt/media/image39.jpg" ContentType="image/jpg"/>
  <Override PartName="/ppt/media/image40.jpg" ContentType="image/jp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notesSlides/notesSlide31.xml" ContentType="application/vnd.openxmlformats-officedocument.presentationml.notesSlide+xml"/>
  <Override PartName="/ppt/media/image48.jpg" ContentType="image/jpg"/>
  <Override PartName="/ppt/media/image49.jpg" ContentType="image/jpg"/>
  <Override PartName="/ppt/media/image50.jpg" ContentType="image/jpg"/>
  <Override PartName="/ppt/notesSlides/notesSlide32.xml" ContentType="application/vnd.openxmlformats-officedocument.presentationml.notesSlide+xml"/>
  <Override PartName="/ppt/media/image51.jpg" ContentType="image/jpg"/>
  <Override PartName="/ppt/media/image52.jpg" ContentType="image/jpg"/>
  <Override PartName="/ppt/media/image53.jpg" ContentType="image/jpg"/>
  <Override PartName="/ppt/notesSlides/notesSlide33.xml" ContentType="application/vnd.openxmlformats-officedocument.presentationml.notesSlide+xml"/>
  <Override PartName="/ppt/media/image54.jpg" ContentType="image/jpg"/>
  <Override PartName="/ppt/media/image55.jpg" ContentType="image/jpg"/>
  <Override PartName="/ppt/notesSlides/notesSlide34.xml" ContentType="application/vnd.openxmlformats-officedocument.presentationml.notesSlide+xml"/>
  <Override PartName="/ppt/media/image56.jpg" ContentType="image/jpg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57.jpg" ContentType="image/jpg"/>
  <Override PartName="/ppt/media/image58.jpg" ContentType="image/jpg"/>
  <Override PartName="/ppt/notesSlides/notesSlide38.xml" ContentType="application/vnd.openxmlformats-officedocument.presentationml.notesSlide+xml"/>
  <Override PartName="/ppt/media/image59.jpg" ContentType="image/jpg"/>
  <Override PartName="/ppt/notesSlides/notesSlide39.xml" ContentType="application/vnd.openxmlformats-officedocument.presentationml.notesSlide+xml"/>
  <Override PartName="/ppt/media/image60.jpg" ContentType="image/jpg"/>
  <Override PartName="/ppt/media/image61.jpg" ContentType="image/jpg"/>
  <Override PartName="/ppt/media/image62.jpg" ContentType="image/jpg"/>
  <Override PartName="/ppt/media/image63.jpg" ContentType="image/jpg"/>
  <Override PartName="/ppt/media/image64.jpg" ContentType="image/jpg"/>
  <Override PartName="/ppt/notesSlides/notesSlide40.xml" ContentType="application/vnd.openxmlformats-officedocument.presentationml.notesSlide+xml"/>
  <Override PartName="/ppt/media/image65.jpg" ContentType="image/jpg"/>
  <Override PartName="/ppt/media/image66.jpg" ContentType="image/jpg"/>
  <Override PartName="/ppt/media/image67.jpg" ContentType="image/jpg"/>
  <Override PartName="/ppt/media/image68.jpg" ContentType="image/jpg"/>
  <Override PartName="/ppt/notesSlides/notesSlide41.xml" ContentType="application/vnd.openxmlformats-officedocument.presentationml.notesSlide+xml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media/image73.jpg" ContentType="image/jpg"/>
  <Override PartName="/ppt/notesSlides/notesSlide42.xml" ContentType="application/vnd.openxmlformats-officedocument.presentationml.notesSlide+xml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notesSlides/notesSlide43.xml" ContentType="application/vnd.openxmlformats-officedocument.presentationml.notesSlide+xml"/>
  <Override PartName="/ppt/media/image79.jpg" ContentType="image/jpg"/>
  <Override PartName="/ppt/media/image80.jpg" ContentType="image/jpg"/>
  <Override PartName="/ppt/media/image81.jpg" ContentType="image/jpg"/>
  <Override PartName="/ppt/media/image82.jpg" ContentType="image/jpg"/>
  <Override PartName="/ppt/notesSlides/notesSlide44.xml" ContentType="application/vnd.openxmlformats-officedocument.presentationml.notesSlide+xml"/>
  <Override PartName="/ppt/media/image83.jpg" ContentType="image/jpg"/>
  <Override PartName="/ppt/media/image84.jpg" ContentType="image/jpg"/>
  <Override PartName="/ppt/media/image85.jpg" ContentType="image/jpg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media/image86.jpg" ContentType="image/jpg"/>
  <Override PartName="/ppt/media/image87.jpg" ContentType="image/jpg"/>
  <Override PartName="/ppt/notesSlides/notesSlide47.xml" ContentType="application/vnd.openxmlformats-officedocument.presentationml.notesSlide+xml"/>
  <Override PartName="/ppt/media/image88.jpg" ContentType="image/jpg"/>
  <Override PartName="/ppt/media/image89.jpg" ContentType="image/jp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90.jpg" ContentType="image/jpg"/>
  <Override PartName="/ppt/media/image91.jpg" ContentType="image/jpg"/>
  <Override PartName="/ppt/media/image92.jpg" ContentType="image/jpg"/>
  <Override PartName="/ppt/notesSlides/notesSlide50.xml" ContentType="application/vnd.openxmlformats-officedocument.presentationml.notesSlide+xml"/>
  <Override PartName="/ppt/media/image93.jpg" ContentType="image/jpg"/>
  <Override PartName="/ppt/media/image94.jpg" ContentType="image/jpg"/>
  <Override PartName="/ppt/media/image95.jpg" ContentType="image/jpg"/>
  <Override PartName="/ppt/media/image96.jpg" ContentType="image/jpg"/>
  <Override PartName="/ppt/notesSlides/notesSlide51.xml" ContentType="application/vnd.openxmlformats-officedocument.presentationml.notesSlide+xml"/>
  <Override PartName="/ppt/media/image98.jpg" ContentType="image/jpg"/>
  <Override PartName="/ppt/media/image99.jpg" ContentType="image/jpg"/>
  <Override PartName="/ppt/media/image100.jpg" ContentType="image/jpg"/>
  <Override PartName="/ppt/media/image101.jpg" ContentType="image/jpg"/>
  <Override PartName="/ppt/media/image102.jpg" ContentType="image/jpg"/>
  <Override PartName="/ppt/media/image103.jpg" ContentType="image/jpg"/>
  <Override PartName="/ppt/media/image104.jpg" ContentType="image/jpg"/>
  <Override PartName="/ppt/notesSlides/notesSlide52.xml" ContentType="application/vnd.openxmlformats-officedocument.presentationml.notesSlide+xml"/>
  <Override PartName="/ppt/media/image105.jpg" ContentType="image/jpg"/>
  <Override PartName="/ppt/media/image106.jpg" ContentType="image/jpg"/>
  <Override PartName="/ppt/notesSlides/notesSlide53.xml" ContentType="application/vnd.openxmlformats-officedocument.presentationml.notesSlide+xml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media/image113.jpg" ContentType="image/jpg"/>
  <Override PartName="/ppt/notesSlides/notesSlide54.xml" ContentType="application/vnd.openxmlformats-officedocument.presentationml.notesSlide+xml"/>
  <Override PartName="/ppt/media/image114.jpg" ContentType="image/jpg"/>
  <Override PartName="/ppt/media/image115.jpg" ContentType="image/jpg"/>
  <Override PartName="/ppt/media/image116.jpg" ContentType="image/jpg"/>
  <Override PartName="/ppt/media/image117.jpg" ContentType="image/jpg"/>
  <Override PartName="/ppt/media/image118.jpg" ContentType="image/jpg"/>
  <Override PartName="/ppt/media/image119.jpg" ContentType="image/jpg"/>
  <Override PartName="/ppt/notesSlides/notesSlide55.xml" ContentType="application/vnd.openxmlformats-officedocument.presentationml.notesSlide+xml"/>
  <Override PartName="/ppt/media/image120.jpg" ContentType="image/jpg"/>
  <Override PartName="/ppt/media/image121.jpg" ContentType="image/jpg"/>
  <Override PartName="/ppt/media/image122.jpg" ContentType="image/jpg"/>
  <Override PartName="/ppt/notesSlides/notesSlide56.xml" ContentType="application/vnd.openxmlformats-officedocument.presentationml.notesSlide+xml"/>
  <Override PartName="/ppt/media/image123.jpg" ContentType="image/jpg"/>
  <Override PartName="/ppt/notesSlides/notesSlide57.xml" ContentType="application/vnd.openxmlformats-officedocument.presentationml.notesSlide+xml"/>
  <Override PartName="/ppt/media/image124.jpg" ContentType="image/jpg"/>
  <Override PartName="/ppt/media/image125.jpg" ContentType="image/jpg"/>
  <Override PartName="/ppt/media/image126.jpg" ContentType="image/jpg"/>
  <Override PartName="/ppt/media/image127.jpg" ContentType="image/jpg"/>
  <Override PartName="/ppt/media/image128.jpg" ContentType="image/jpg"/>
  <Override PartName="/ppt/media/image129.jpg" ContentType="image/jpg"/>
  <Override PartName="/ppt/media/image130.jpg" ContentType="image/jpg"/>
  <Override PartName="/ppt/media/image131.jpg" ContentType="image/jpg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4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42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7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75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362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60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025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548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2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65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8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02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349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9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724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36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479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363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283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227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533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12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99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83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750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419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653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54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865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8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326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997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15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617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280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417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73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557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72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0735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267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974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228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97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785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111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7566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741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706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692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316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325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0852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13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85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333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47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15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30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16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60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40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1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1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2020/4/26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7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9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8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0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1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7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4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3" Type="http://schemas.openxmlformats.org/officeDocument/2006/relationships/image" Target="../media/image11.jpg"/><Relationship Id="rId7" Type="http://schemas.openxmlformats.org/officeDocument/2006/relationships/image" Target="../media/image6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g"/><Relationship Id="rId3" Type="http://schemas.openxmlformats.org/officeDocument/2006/relationships/image" Target="../media/image68.jpg"/><Relationship Id="rId7" Type="http://schemas.openxmlformats.org/officeDocument/2006/relationships/image" Target="../media/image7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g"/><Relationship Id="rId3" Type="http://schemas.openxmlformats.org/officeDocument/2006/relationships/image" Target="../media/image74.jpg"/><Relationship Id="rId7" Type="http://schemas.openxmlformats.org/officeDocument/2006/relationships/image" Target="../media/image7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jpg"/><Relationship Id="rId4" Type="http://schemas.openxmlformats.org/officeDocument/2006/relationships/image" Target="../media/image7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7" Type="http://schemas.openxmlformats.org/officeDocument/2006/relationships/image" Target="../media/image8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78.jpg"/><Relationship Id="rId4" Type="http://schemas.openxmlformats.org/officeDocument/2006/relationships/image" Target="../media/image80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jpg"/><Relationship Id="rId5" Type="http://schemas.openxmlformats.org/officeDocument/2006/relationships/image" Target="../media/image95.jpg"/><Relationship Id="rId4" Type="http://schemas.openxmlformats.org/officeDocument/2006/relationships/image" Target="../media/image94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g"/><Relationship Id="rId3" Type="http://schemas.openxmlformats.org/officeDocument/2006/relationships/image" Target="../media/image98.jpg"/><Relationship Id="rId7" Type="http://schemas.openxmlformats.org/officeDocument/2006/relationships/image" Target="../media/image10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jpg"/><Relationship Id="rId5" Type="http://schemas.openxmlformats.org/officeDocument/2006/relationships/image" Target="../media/image100.jpg"/><Relationship Id="rId4" Type="http://schemas.openxmlformats.org/officeDocument/2006/relationships/image" Target="../media/image99.jpg"/><Relationship Id="rId9" Type="http://schemas.openxmlformats.org/officeDocument/2006/relationships/image" Target="../media/image10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7" Type="http://schemas.openxmlformats.org/officeDocument/2006/relationships/image" Target="../media/image11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2.jpg"/><Relationship Id="rId5" Type="http://schemas.openxmlformats.org/officeDocument/2006/relationships/image" Target="../media/image111.jpg"/><Relationship Id="rId4" Type="http://schemas.openxmlformats.org/officeDocument/2006/relationships/image" Target="../media/image110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g"/><Relationship Id="rId3" Type="http://schemas.openxmlformats.org/officeDocument/2006/relationships/image" Target="../media/image114.jpg"/><Relationship Id="rId7" Type="http://schemas.openxmlformats.org/officeDocument/2006/relationships/image" Target="../media/image11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jpg"/><Relationship Id="rId5" Type="http://schemas.openxmlformats.org/officeDocument/2006/relationships/image" Target="../media/image116.jpg"/><Relationship Id="rId4" Type="http://schemas.openxmlformats.org/officeDocument/2006/relationships/image" Target="../media/image11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2.jpg"/><Relationship Id="rId4" Type="http://schemas.openxmlformats.org/officeDocument/2006/relationships/image" Target="../media/image12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jpg"/><Relationship Id="rId3" Type="http://schemas.openxmlformats.org/officeDocument/2006/relationships/image" Target="../media/image124.jpg"/><Relationship Id="rId7" Type="http://schemas.openxmlformats.org/officeDocument/2006/relationships/image" Target="../media/image128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7.jpg"/><Relationship Id="rId5" Type="http://schemas.openxmlformats.org/officeDocument/2006/relationships/image" Target="../media/image126.jpg"/><Relationship Id="rId10" Type="http://schemas.openxmlformats.org/officeDocument/2006/relationships/image" Target="../media/image131.jpg"/><Relationship Id="rId4" Type="http://schemas.openxmlformats.org/officeDocument/2006/relationships/image" Target="../media/image125.jpg"/><Relationship Id="rId9" Type="http://schemas.openxmlformats.org/officeDocument/2006/relationships/image" Target="../media/image130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8960" y="1737360"/>
            <a:ext cx="2834640" cy="2468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" y="1759846"/>
            <a:ext cx="8479790" cy="351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63500" indent="-274320">
              <a:lnSpc>
                <a:spcPct val="100000"/>
              </a:lnSpc>
            </a:pPr>
            <a:r>
              <a:rPr sz="265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800" spc="-20" dirty="0">
                <a:latin typeface="Constantia"/>
                <a:cs typeface="Constantia"/>
              </a:rPr>
              <a:t>1</a:t>
            </a:r>
            <a:r>
              <a:rPr sz="2800" spc="-5" dirty="0">
                <a:latin typeface="Constantia"/>
                <a:cs typeface="Constantia"/>
              </a:rPr>
              <a:t>990</a:t>
            </a:r>
            <a:r>
              <a:rPr sz="2800" spc="-10" dirty="0">
                <a:latin typeface="宋体"/>
                <a:cs typeface="宋体"/>
              </a:rPr>
              <a:t>年，</a:t>
            </a:r>
            <a:r>
              <a:rPr sz="2800" spc="-10" dirty="0">
                <a:latin typeface="Constantia"/>
                <a:cs typeface="Constantia"/>
              </a:rPr>
              <a:t>Sc</a:t>
            </a:r>
            <a:r>
              <a:rPr sz="2800" spc="-5" dirty="0">
                <a:latin typeface="Constantia"/>
                <a:cs typeface="Constantia"/>
              </a:rPr>
              <a:t>ha</a:t>
            </a:r>
            <a:r>
              <a:rPr sz="2800" spc="-1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宋体"/>
                <a:cs typeface="宋体"/>
              </a:rPr>
              <a:t>最先构造出一种多项式级的算法</a:t>
            </a:r>
            <a:r>
              <a:rPr sz="2800" dirty="0">
                <a:latin typeface="宋体"/>
                <a:cs typeface="宋体"/>
              </a:rPr>
              <a:t>， </a:t>
            </a:r>
            <a:r>
              <a:rPr sz="2800" spc="-10" dirty="0">
                <a:latin typeface="宋体"/>
                <a:cs typeface="宋体"/>
              </a:rPr>
              <a:t>即最初的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</a:t>
            </a:r>
            <a:r>
              <a:rPr sz="2800" spc="-10" dirty="0">
                <a:latin typeface="宋体"/>
                <a:cs typeface="宋体"/>
              </a:rPr>
              <a:t>算法</a:t>
            </a:r>
            <a:r>
              <a:rPr sz="2800" spc="-10" dirty="0">
                <a:latin typeface="Constantia"/>
                <a:cs typeface="Constantia"/>
              </a:rPr>
              <a:t>;</a:t>
            </a:r>
            <a:endParaRPr sz="2800">
              <a:latin typeface="Constantia"/>
              <a:cs typeface="Constantia"/>
            </a:endParaRPr>
          </a:p>
          <a:p>
            <a:pPr marL="286385" marR="216535" indent="-274320">
              <a:lnSpc>
                <a:spcPct val="100000"/>
              </a:lnSpc>
              <a:spcBef>
                <a:spcPts val="670"/>
              </a:spcBef>
            </a:pPr>
            <a:r>
              <a:rPr sz="265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800" spc="-20" dirty="0">
                <a:latin typeface="Constantia"/>
                <a:cs typeface="Constantia"/>
              </a:rPr>
              <a:t>1</a:t>
            </a:r>
            <a:r>
              <a:rPr sz="2800" spc="-5" dirty="0">
                <a:latin typeface="Constantia"/>
                <a:cs typeface="Constantia"/>
              </a:rPr>
              <a:t>9</a:t>
            </a:r>
            <a:r>
              <a:rPr sz="2800" spc="-35" dirty="0">
                <a:latin typeface="Constantia"/>
                <a:cs typeface="Constantia"/>
              </a:rPr>
              <a:t>9</a:t>
            </a:r>
            <a:r>
              <a:rPr sz="2800" spc="-5" dirty="0">
                <a:latin typeface="Constantia"/>
                <a:cs typeface="Constantia"/>
              </a:rPr>
              <a:t>3</a:t>
            </a:r>
            <a:r>
              <a:rPr sz="2800" spc="-10" dirty="0">
                <a:latin typeface="宋体"/>
                <a:cs typeface="宋体"/>
              </a:rPr>
              <a:t>年，</a:t>
            </a:r>
            <a:r>
              <a:rPr sz="2800" spc="-5" dirty="0">
                <a:latin typeface="Constantia"/>
                <a:cs typeface="Constantia"/>
              </a:rPr>
              <a:t>Dru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75" dirty="0">
                <a:latin typeface="Constantia"/>
                <a:cs typeface="Constantia"/>
              </a:rPr>
              <a:t>k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10" dirty="0">
                <a:latin typeface="Constantia"/>
                <a:cs typeface="Constantia"/>
              </a:rPr>
              <a:t>Sc</a:t>
            </a:r>
            <a:r>
              <a:rPr sz="2800" spc="-5" dirty="0">
                <a:latin typeface="Constantia"/>
                <a:cs typeface="Constantia"/>
              </a:rPr>
              <a:t>ha</a:t>
            </a:r>
            <a:r>
              <a:rPr sz="2800" spc="-1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宋体"/>
                <a:cs typeface="宋体"/>
              </a:rPr>
              <a:t>第一次将神经网络作</a:t>
            </a:r>
            <a:r>
              <a:rPr sz="2800" dirty="0">
                <a:latin typeface="宋体"/>
                <a:cs typeface="宋体"/>
              </a:rPr>
              <a:t>为 </a:t>
            </a:r>
            <a:r>
              <a:rPr sz="2800" spc="-10" dirty="0">
                <a:latin typeface="宋体"/>
                <a:cs typeface="宋体"/>
              </a:rPr>
              <a:t>弱学习器，应用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oosti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0" dirty="0">
                <a:latin typeface="宋体"/>
                <a:cs typeface="宋体"/>
              </a:rPr>
              <a:t>算法解决</a:t>
            </a:r>
            <a:r>
              <a:rPr sz="2800" spc="-10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CR</a:t>
            </a:r>
            <a:r>
              <a:rPr sz="2800" spc="-10" dirty="0">
                <a:latin typeface="宋体"/>
                <a:cs typeface="宋体"/>
              </a:rPr>
              <a:t>问题</a:t>
            </a:r>
            <a:r>
              <a:rPr sz="2800" spc="-10" dirty="0">
                <a:latin typeface="Constantia"/>
                <a:cs typeface="Constantia"/>
              </a:rPr>
              <a:t>;</a:t>
            </a:r>
            <a:endParaRPr sz="28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70"/>
              </a:spcBef>
            </a:pPr>
            <a:r>
              <a:rPr sz="265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800" spc="-20" dirty="0">
                <a:latin typeface="Constantia"/>
                <a:cs typeface="Constantia"/>
              </a:rPr>
              <a:t>1</a:t>
            </a:r>
            <a:r>
              <a:rPr sz="2800" spc="-5" dirty="0">
                <a:latin typeface="Constantia"/>
                <a:cs typeface="Constantia"/>
              </a:rPr>
              <a:t>9</a:t>
            </a:r>
            <a:r>
              <a:rPr sz="2800" spc="-20" dirty="0">
                <a:latin typeface="Constantia"/>
                <a:cs typeface="Constantia"/>
              </a:rPr>
              <a:t>9</a:t>
            </a:r>
            <a:r>
              <a:rPr sz="2800" spc="-5" dirty="0">
                <a:latin typeface="Constantia"/>
                <a:cs typeface="Constantia"/>
              </a:rPr>
              <a:t>5</a:t>
            </a:r>
            <a:r>
              <a:rPr sz="2800" spc="-10" dirty="0">
                <a:latin typeface="宋体"/>
                <a:cs typeface="宋体"/>
              </a:rPr>
              <a:t>年，</a:t>
            </a:r>
            <a:r>
              <a:rPr sz="2800" spc="-70" dirty="0">
                <a:latin typeface="Constantia"/>
                <a:cs typeface="Constantia"/>
              </a:rPr>
              <a:t>F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u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d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10" dirty="0">
                <a:latin typeface="Constantia"/>
                <a:cs typeface="Constantia"/>
              </a:rPr>
              <a:t>Sc</a:t>
            </a:r>
            <a:r>
              <a:rPr sz="2800" spc="-5" dirty="0">
                <a:latin typeface="Constantia"/>
                <a:cs typeface="Constantia"/>
              </a:rPr>
              <a:t>ha</a:t>
            </a:r>
            <a:r>
              <a:rPr sz="2800" spc="-1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宋体"/>
                <a:cs typeface="宋体"/>
              </a:rPr>
              <a:t>提出</a:t>
            </a:r>
            <a:r>
              <a:rPr sz="2800" dirty="0">
                <a:latin typeface="宋体"/>
                <a:cs typeface="宋体"/>
              </a:rPr>
              <a:t>了 </a:t>
            </a:r>
            <a:r>
              <a:rPr sz="2800" spc="-3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da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oost(</a:t>
            </a:r>
            <a:r>
              <a:rPr sz="2800" spc="-3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da</a:t>
            </a:r>
            <a:r>
              <a:rPr sz="2800" spc="-1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t</a:t>
            </a:r>
            <a:r>
              <a:rPr sz="2800" spc="-35" dirty="0">
                <a:latin typeface="Constantia"/>
                <a:cs typeface="Constantia"/>
              </a:rPr>
              <a:t>i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oosti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3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)</a:t>
            </a:r>
            <a:r>
              <a:rPr sz="2800" spc="-10" dirty="0">
                <a:latin typeface="宋体"/>
                <a:cs typeface="宋体"/>
              </a:rPr>
              <a:t>算法，效率和原</a:t>
            </a:r>
            <a:r>
              <a:rPr sz="2800" dirty="0">
                <a:latin typeface="宋体"/>
                <a:cs typeface="宋体"/>
              </a:rPr>
              <a:t>来 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oosti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0" dirty="0">
                <a:latin typeface="宋体"/>
                <a:cs typeface="宋体"/>
              </a:rPr>
              <a:t>算法一样，但是不需要任何关于弱学习器</a:t>
            </a:r>
            <a:r>
              <a:rPr sz="2800" dirty="0">
                <a:latin typeface="宋体"/>
                <a:cs typeface="宋体"/>
              </a:rPr>
              <a:t>性 </a:t>
            </a:r>
            <a:r>
              <a:rPr sz="2800" spc="-10" dirty="0">
                <a:latin typeface="宋体"/>
                <a:cs typeface="宋体"/>
              </a:rPr>
              <a:t>能的先验知识，可以非常容易地应用到实际问题中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latin typeface="Calibri"/>
                <a:cs typeface="Calibri"/>
              </a:rPr>
              <a:t>AdaBoo</a:t>
            </a:r>
            <a:r>
              <a:rPr sz="4800" spc="-60" dirty="0">
                <a:latin typeface="Calibri"/>
                <a:cs typeface="Calibri"/>
              </a:rPr>
              <a:t>s</a:t>
            </a:r>
            <a:r>
              <a:rPr sz="4800" spc="-15" dirty="0">
                <a:latin typeface="Calibri"/>
                <a:cs typeface="Calibri"/>
              </a:rPr>
              <a:t>t</a:t>
            </a:r>
            <a:r>
              <a:rPr sz="4800" dirty="0"/>
              <a:t>算法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775" y="3141192"/>
            <a:ext cx="1881505" cy="219710"/>
          </a:xfrm>
          <a:custGeom>
            <a:avLst/>
            <a:gdLst/>
            <a:ahLst/>
            <a:cxnLst/>
            <a:rect l="l" t="t" r="r" b="b"/>
            <a:pathLst>
              <a:path w="1881504" h="219710">
                <a:moveTo>
                  <a:pt x="897280" y="147320"/>
                </a:moveTo>
                <a:lnTo>
                  <a:pt x="892111" y="143510"/>
                </a:lnTo>
                <a:lnTo>
                  <a:pt x="892289" y="143510"/>
                </a:lnTo>
                <a:lnTo>
                  <a:pt x="886866" y="139700"/>
                </a:lnTo>
                <a:lnTo>
                  <a:pt x="887044" y="139700"/>
                </a:lnTo>
                <a:lnTo>
                  <a:pt x="881380" y="135890"/>
                </a:lnTo>
                <a:lnTo>
                  <a:pt x="881557" y="135890"/>
                </a:lnTo>
                <a:lnTo>
                  <a:pt x="875664" y="133350"/>
                </a:lnTo>
                <a:lnTo>
                  <a:pt x="875842" y="133350"/>
                </a:lnTo>
                <a:lnTo>
                  <a:pt x="869721" y="130810"/>
                </a:lnTo>
                <a:lnTo>
                  <a:pt x="869899" y="130810"/>
                </a:lnTo>
                <a:lnTo>
                  <a:pt x="863561" y="127000"/>
                </a:lnTo>
                <a:lnTo>
                  <a:pt x="863739" y="127000"/>
                </a:lnTo>
                <a:lnTo>
                  <a:pt x="857211" y="124460"/>
                </a:lnTo>
                <a:lnTo>
                  <a:pt x="857376" y="124460"/>
                </a:lnTo>
                <a:lnTo>
                  <a:pt x="850645" y="123190"/>
                </a:lnTo>
                <a:lnTo>
                  <a:pt x="850823" y="123190"/>
                </a:lnTo>
                <a:lnTo>
                  <a:pt x="843914" y="120650"/>
                </a:lnTo>
                <a:lnTo>
                  <a:pt x="844080" y="120650"/>
                </a:lnTo>
                <a:lnTo>
                  <a:pt x="836993" y="118110"/>
                </a:lnTo>
                <a:lnTo>
                  <a:pt x="837158" y="118110"/>
                </a:lnTo>
                <a:lnTo>
                  <a:pt x="829919" y="116840"/>
                </a:lnTo>
                <a:lnTo>
                  <a:pt x="830084" y="116840"/>
                </a:lnTo>
                <a:lnTo>
                  <a:pt x="822680" y="115570"/>
                </a:lnTo>
                <a:lnTo>
                  <a:pt x="822845" y="115570"/>
                </a:lnTo>
                <a:lnTo>
                  <a:pt x="815301" y="114300"/>
                </a:lnTo>
                <a:lnTo>
                  <a:pt x="815467" y="114300"/>
                </a:lnTo>
                <a:lnTo>
                  <a:pt x="807796" y="113030"/>
                </a:lnTo>
                <a:lnTo>
                  <a:pt x="800315" y="113030"/>
                </a:lnTo>
                <a:lnTo>
                  <a:pt x="792391" y="111760"/>
                </a:lnTo>
                <a:lnTo>
                  <a:pt x="144538" y="111760"/>
                </a:lnTo>
                <a:lnTo>
                  <a:pt x="136563" y="110490"/>
                </a:lnTo>
                <a:lnTo>
                  <a:pt x="128714" y="110490"/>
                </a:lnTo>
                <a:lnTo>
                  <a:pt x="121005" y="109220"/>
                </a:lnTo>
                <a:lnTo>
                  <a:pt x="113271" y="106680"/>
                </a:lnTo>
                <a:lnTo>
                  <a:pt x="98767" y="104140"/>
                </a:lnTo>
                <a:lnTo>
                  <a:pt x="84797" y="99060"/>
                </a:lnTo>
                <a:lnTo>
                  <a:pt x="78092" y="96520"/>
                </a:lnTo>
                <a:lnTo>
                  <a:pt x="71602" y="93980"/>
                </a:lnTo>
                <a:lnTo>
                  <a:pt x="65316" y="90170"/>
                </a:lnTo>
                <a:lnTo>
                  <a:pt x="59245" y="87630"/>
                </a:lnTo>
                <a:lnTo>
                  <a:pt x="32600" y="67310"/>
                </a:lnTo>
                <a:lnTo>
                  <a:pt x="28079" y="63500"/>
                </a:lnTo>
                <a:lnTo>
                  <a:pt x="23850" y="58420"/>
                </a:lnTo>
                <a:lnTo>
                  <a:pt x="19926" y="54610"/>
                </a:lnTo>
                <a:lnTo>
                  <a:pt x="16154" y="49530"/>
                </a:lnTo>
                <a:lnTo>
                  <a:pt x="13030" y="44450"/>
                </a:lnTo>
                <a:lnTo>
                  <a:pt x="10083" y="39370"/>
                </a:lnTo>
                <a:lnTo>
                  <a:pt x="7493" y="34290"/>
                </a:lnTo>
                <a:lnTo>
                  <a:pt x="5270" y="27940"/>
                </a:lnTo>
                <a:lnTo>
                  <a:pt x="3314" y="22860"/>
                </a:lnTo>
                <a:lnTo>
                  <a:pt x="1943" y="17780"/>
                </a:lnTo>
                <a:lnTo>
                  <a:pt x="838" y="11430"/>
                </a:lnTo>
                <a:lnTo>
                  <a:pt x="228" y="5080"/>
                </a:lnTo>
                <a:lnTo>
                  <a:pt x="0" y="0"/>
                </a:lnTo>
                <a:lnTo>
                  <a:pt x="9525" y="0"/>
                </a:lnTo>
                <a:lnTo>
                  <a:pt x="9728" y="5080"/>
                </a:lnTo>
                <a:lnTo>
                  <a:pt x="10299" y="10160"/>
                </a:lnTo>
                <a:lnTo>
                  <a:pt x="11239" y="15240"/>
                </a:lnTo>
                <a:lnTo>
                  <a:pt x="12547" y="20320"/>
                </a:lnTo>
                <a:lnTo>
                  <a:pt x="14185" y="25400"/>
                </a:lnTo>
                <a:lnTo>
                  <a:pt x="14608" y="25400"/>
                </a:lnTo>
                <a:lnTo>
                  <a:pt x="16179" y="29210"/>
                </a:lnTo>
                <a:lnTo>
                  <a:pt x="18503" y="34290"/>
                </a:lnTo>
                <a:lnTo>
                  <a:pt x="18364" y="34290"/>
                </a:lnTo>
                <a:lnTo>
                  <a:pt x="21158" y="39370"/>
                </a:lnTo>
                <a:lnTo>
                  <a:pt x="21005" y="39370"/>
                </a:lnTo>
                <a:lnTo>
                  <a:pt x="24130" y="43180"/>
                </a:lnTo>
                <a:lnTo>
                  <a:pt x="23977" y="43180"/>
                </a:lnTo>
                <a:lnTo>
                  <a:pt x="27419" y="48260"/>
                </a:lnTo>
                <a:lnTo>
                  <a:pt x="27254" y="48260"/>
                </a:lnTo>
                <a:lnTo>
                  <a:pt x="31000" y="52070"/>
                </a:lnTo>
                <a:lnTo>
                  <a:pt x="30835" y="52070"/>
                </a:lnTo>
                <a:lnTo>
                  <a:pt x="34899" y="57150"/>
                </a:lnTo>
                <a:lnTo>
                  <a:pt x="35807" y="57150"/>
                </a:lnTo>
                <a:lnTo>
                  <a:pt x="39065" y="60960"/>
                </a:lnTo>
                <a:lnTo>
                  <a:pt x="38900" y="60960"/>
                </a:lnTo>
                <a:lnTo>
                  <a:pt x="43522" y="64770"/>
                </a:lnTo>
                <a:lnTo>
                  <a:pt x="43357" y="64770"/>
                </a:lnTo>
                <a:lnTo>
                  <a:pt x="48260" y="68580"/>
                </a:lnTo>
                <a:lnTo>
                  <a:pt x="48082" y="68580"/>
                </a:lnTo>
                <a:lnTo>
                  <a:pt x="53238" y="72390"/>
                </a:lnTo>
                <a:lnTo>
                  <a:pt x="53073" y="72390"/>
                </a:lnTo>
                <a:lnTo>
                  <a:pt x="58483" y="74930"/>
                </a:lnTo>
                <a:lnTo>
                  <a:pt x="58305" y="74930"/>
                </a:lnTo>
                <a:lnTo>
                  <a:pt x="63969" y="78740"/>
                </a:lnTo>
                <a:lnTo>
                  <a:pt x="63792" y="78740"/>
                </a:lnTo>
                <a:lnTo>
                  <a:pt x="69684" y="81280"/>
                </a:lnTo>
                <a:lnTo>
                  <a:pt x="69519" y="81280"/>
                </a:lnTo>
                <a:lnTo>
                  <a:pt x="75628" y="85090"/>
                </a:lnTo>
                <a:lnTo>
                  <a:pt x="75463" y="85090"/>
                </a:lnTo>
                <a:lnTo>
                  <a:pt x="81787" y="87630"/>
                </a:lnTo>
                <a:lnTo>
                  <a:pt x="81622" y="87630"/>
                </a:lnTo>
                <a:lnTo>
                  <a:pt x="88150" y="90170"/>
                </a:lnTo>
                <a:lnTo>
                  <a:pt x="87985" y="90170"/>
                </a:lnTo>
                <a:lnTo>
                  <a:pt x="94703" y="92710"/>
                </a:lnTo>
                <a:lnTo>
                  <a:pt x="94538" y="92710"/>
                </a:lnTo>
                <a:lnTo>
                  <a:pt x="101447" y="93980"/>
                </a:lnTo>
                <a:lnTo>
                  <a:pt x="101282" y="93980"/>
                </a:lnTo>
                <a:lnTo>
                  <a:pt x="108356" y="96520"/>
                </a:lnTo>
                <a:lnTo>
                  <a:pt x="108191" y="96520"/>
                </a:lnTo>
                <a:lnTo>
                  <a:pt x="115443" y="97790"/>
                </a:lnTo>
                <a:lnTo>
                  <a:pt x="115277" y="97790"/>
                </a:lnTo>
                <a:lnTo>
                  <a:pt x="122669" y="99060"/>
                </a:lnTo>
                <a:lnTo>
                  <a:pt x="122504" y="99060"/>
                </a:lnTo>
                <a:lnTo>
                  <a:pt x="130048" y="100330"/>
                </a:lnTo>
                <a:lnTo>
                  <a:pt x="129882" y="100330"/>
                </a:lnTo>
                <a:lnTo>
                  <a:pt x="137566" y="101600"/>
                </a:lnTo>
                <a:lnTo>
                  <a:pt x="145033" y="101600"/>
                </a:lnTo>
                <a:lnTo>
                  <a:pt x="152958" y="102870"/>
                </a:lnTo>
                <a:lnTo>
                  <a:pt x="800823" y="102870"/>
                </a:lnTo>
                <a:lnTo>
                  <a:pt x="839330" y="109220"/>
                </a:lnTo>
                <a:lnTo>
                  <a:pt x="846582" y="111760"/>
                </a:lnTo>
                <a:lnTo>
                  <a:pt x="853668" y="113030"/>
                </a:lnTo>
                <a:lnTo>
                  <a:pt x="860551" y="115570"/>
                </a:lnTo>
                <a:lnTo>
                  <a:pt x="867435" y="119380"/>
                </a:lnTo>
                <a:lnTo>
                  <a:pt x="880046" y="124460"/>
                </a:lnTo>
                <a:lnTo>
                  <a:pt x="886104" y="128270"/>
                </a:lnTo>
                <a:lnTo>
                  <a:pt x="891946" y="132080"/>
                </a:lnTo>
                <a:lnTo>
                  <a:pt x="897534" y="134620"/>
                </a:lnTo>
                <a:lnTo>
                  <a:pt x="902868" y="138430"/>
                </a:lnTo>
                <a:lnTo>
                  <a:pt x="907948" y="143510"/>
                </a:lnTo>
                <a:lnTo>
                  <a:pt x="911148" y="146050"/>
                </a:lnTo>
                <a:lnTo>
                  <a:pt x="897102" y="146050"/>
                </a:lnTo>
                <a:lnTo>
                  <a:pt x="897280" y="147320"/>
                </a:lnTo>
                <a:close/>
              </a:path>
              <a:path w="1881504" h="219710">
                <a:moveTo>
                  <a:pt x="1876952" y="25400"/>
                </a:moveTo>
                <a:lnTo>
                  <a:pt x="1867001" y="25400"/>
                </a:lnTo>
                <a:lnTo>
                  <a:pt x="1868741" y="20320"/>
                </a:lnTo>
                <a:lnTo>
                  <a:pt x="1870011" y="15240"/>
                </a:lnTo>
                <a:lnTo>
                  <a:pt x="1870938" y="10160"/>
                </a:lnTo>
                <a:lnTo>
                  <a:pt x="1871484" y="5080"/>
                </a:lnTo>
                <a:lnTo>
                  <a:pt x="1871662" y="0"/>
                </a:lnTo>
                <a:lnTo>
                  <a:pt x="1881187" y="0"/>
                </a:lnTo>
                <a:lnTo>
                  <a:pt x="1880984" y="5080"/>
                </a:lnTo>
                <a:lnTo>
                  <a:pt x="1880349" y="11430"/>
                </a:lnTo>
                <a:lnTo>
                  <a:pt x="1879244" y="17780"/>
                </a:lnTo>
                <a:lnTo>
                  <a:pt x="1877872" y="22860"/>
                </a:lnTo>
                <a:lnTo>
                  <a:pt x="1876952" y="25400"/>
                </a:lnTo>
                <a:close/>
              </a:path>
              <a:path w="1881504" h="219710">
                <a:moveTo>
                  <a:pt x="14608" y="25400"/>
                </a:moveTo>
                <a:lnTo>
                  <a:pt x="14185" y="25400"/>
                </a:lnTo>
                <a:lnTo>
                  <a:pt x="14084" y="24130"/>
                </a:lnTo>
                <a:lnTo>
                  <a:pt x="14608" y="25400"/>
                </a:lnTo>
                <a:close/>
              </a:path>
              <a:path w="1881504" h="219710">
                <a:moveTo>
                  <a:pt x="1858483" y="57150"/>
                </a:moveTo>
                <a:lnTo>
                  <a:pt x="1846287" y="57150"/>
                </a:lnTo>
                <a:lnTo>
                  <a:pt x="1850351" y="52070"/>
                </a:lnTo>
                <a:lnTo>
                  <a:pt x="1850186" y="52070"/>
                </a:lnTo>
                <a:lnTo>
                  <a:pt x="1853933" y="48260"/>
                </a:lnTo>
                <a:lnTo>
                  <a:pt x="1853768" y="48260"/>
                </a:lnTo>
                <a:lnTo>
                  <a:pt x="1857209" y="43180"/>
                </a:lnTo>
                <a:lnTo>
                  <a:pt x="1857057" y="43180"/>
                </a:lnTo>
                <a:lnTo>
                  <a:pt x="1860181" y="39370"/>
                </a:lnTo>
                <a:lnTo>
                  <a:pt x="1860029" y="39370"/>
                </a:lnTo>
                <a:lnTo>
                  <a:pt x="1862823" y="34290"/>
                </a:lnTo>
                <a:lnTo>
                  <a:pt x="1862683" y="34290"/>
                </a:lnTo>
                <a:lnTo>
                  <a:pt x="1865134" y="29210"/>
                </a:lnTo>
                <a:lnTo>
                  <a:pt x="1867103" y="24130"/>
                </a:lnTo>
                <a:lnTo>
                  <a:pt x="1867001" y="25400"/>
                </a:lnTo>
                <a:lnTo>
                  <a:pt x="1876952" y="25400"/>
                </a:lnTo>
                <a:lnTo>
                  <a:pt x="1876031" y="27940"/>
                </a:lnTo>
                <a:lnTo>
                  <a:pt x="1873821" y="33020"/>
                </a:lnTo>
                <a:lnTo>
                  <a:pt x="1871243" y="39370"/>
                </a:lnTo>
                <a:lnTo>
                  <a:pt x="1868309" y="44450"/>
                </a:lnTo>
                <a:lnTo>
                  <a:pt x="1865033" y="49530"/>
                </a:lnTo>
                <a:lnTo>
                  <a:pt x="1861426" y="53340"/>
                </a:lnTo>
                <a:lnTo>
                  <a:pt x="1858483" y="57150"/>
                </a:lnTo>
                <a:close/>
              </a:path>
              <a:path w="1881504" h="219710">
                <a:moveTo>
                  <a:pt x="35807" y="57150"/>
                </a:moveTo>
                <a:lnTo>
                  <a:pt x="34899" y="57150"/>
                </a:lnTo>
                <a:lnTo>
                  <a:pt x="34721" y="55880"/>
                </a:lnTo>
                <a:lnTo>
                  <a:pt x="35807" y="57150"/>
                </a:lnTo>
                <a:close/>
              </a:path>
              <a:path w="1881504" h="219710">
                <a:moveTo>
                  <a:pt x="945349" y="215900"/>
                </a:moveTo>
                <a:lnTo>
                  <a:pt x="940550" y="187946"/>
                </a:lnTo>
                <a:lnTo>
                  <a:pt x="940981" y="186690"/>
                </a:lnTo>
                <a:lnTo>
                  <a:pt x="963739" y="152400"/>
                </a:lnTo>
                <a:lnTo>
                  <a:pt x="968260" y="147320"/>
                </a:lnTo>
                <a:lnTo>
                  <a:pt x="973061" y="143510"/>
                </a:lnTo>
                <a:lnTo>
                  <a:pt x="978141" y="139700"/>
                </a:lnTo>
                <a:lnTo>
                  <a:pt x="983475" y="135890"/>
                </a:lnTo>
                <a:lnTo>
                  <a:pt x="989241" y="132080"/>
                </a:lnTo>
                <a:lnTo>
                  <a:pt x="994905" y="128270"/>
                </a:lnTo>
                <a:lnTo>
                  <a:pt x="1000975" y="124460"/>
                </a:lnTo>
                <a:lnTo>
                  <a:pt x="1013752" y="119380"/>
                </a:lnTo>
                <a:lnTo>
                  <a:pt x="1020457" y="115570"/>
                </a:lnTo>
                <a:lnTo>
                  <a:pt x="1027353" y="113030"/>
                </a:lnTo>
                <a:lnTo>
                  <a:pt x="1034427" y="111760"/>
                </a:lnTo>
                <a:lnTo>
                  <a:pt x="1041679" y="109220"/>
                </a:lnTo>
                <a:lnTo>
                  <a:pt x="1080198" y="102870"/>
                </a:lnTo>
                <a:lnTo>
                  <a:pt x="1728228" y="102870"/>
                </a:lnTo>
                <a:lnTo>
                  <a:pt x="1736153" y="101600"/>
                </a:lnTo>
                <a:lnTo>
                  <a:pt x="1743621" y="101600"/>
                </a:lnTo>
                <a:lnTo>
                  <a:pt x="1751304" y="100330"/>
                </a:lnTo>
                <a:lnTo>
                  <a:pt x="1751139" y="100330"/>
                </a:lnTo>
                <a:lnTo>
                  <a:pt x="1758683" y="99060"/>
                </a:lnTo>
                <a:lnTo>
                  <a:pt x="1758518" y="99060"/>
                </a:lnTo>
                <a:lnTo>
                  <a:pt x="1765909" y="97790"/>
                </a:lnTo>
                <a:lnTo>
                  <a:pt x="1765744" y="97790"/>
                </a:lnTo>
                <a:lnTo>
                  <a:pt x="1772996" y="96520"/>
                </a:lnTo>
                <a:lnTo>
                  <a:pt x="1772831" y="96520"/>
                </a:lnTo>
                <a:lnTo>
                  <a:pt x="1779904" y="93980"/>
                </a:lnTo>
                <a:lnTo>
                  <a:pt x="1779739" y="93980"/>
                </a:lnTo>
                <a:lnTo>
                  <a:pt x="1786648" y="92710"/>
                </a:lnTo>
                <a:lnTo>
                  <a:pt x="1786483" y="92710"/>
                </a:lnTo>
                <a:lnTo>
                  <a:pt x="1793201" y="90170"/>
                </a:lnTo>
                <a:lnTo>
                  <a:pt x="1793036" y="90170"/>
                </a:lnTo>
                <a:lnTo>
                  <a:pt x="1799564" y="87630"/>
                </a:lnTo>
                <a:lnTo>
                  <a:pt x="1799399" y="87630"/>
                </a:lnTo>
                <a:lnTo>
                  <a:pt x="1805724" y="85090"/>
                </a:lnTo>
                <a:lnTo>
                  <a:pt x="1805559" y="85090"/>
                </a:lnTo>
                <a:lnTo>
                  <a:pt x="1811667" y="81280"/>
                </a:lnTo>
                <a:lnTo>
                  <a:pt x="1811502" y="81280"/>
                </a:lnTo>
                <a:lnTo>
                  <a:pt x="1817395" y="78740"/>
                </a:lnTo>
                <a:lnTo>
                  <a:pt x="1817217" y="78740"/>
                </a:lnTo>
                <a:lnTo>
                  <a:pt x="1822881" y="74930"/>
                </a:lnTo>
                <a:lnTo>
                  <a:pt x="1822703" y="74930"/>
                </a:lnTo>
                <a:lnTo>
                  <a:pt x="1828114" y="72390"/>
                </a:lnTo>
                <a:lnTo>
                  <a:pt x="1827949" y="72390"/>
                </a:lnTo>
                <a:lnTo>
                  <a:pt x="1833105" y="68580"/>
                </a:lnTo>
                <a:lnTo>
                  <a:pt x="1832927" y="68580"/>
                </a:lnTo>
                <a:lnTo>
                  <a:pt x="1837829" y="64770"/>
                </a:lnTo>
                <a:lnTo>
                  <a:pt x="1837664" y="64770"/>
                </a:lnTo>
                <a:lnTo>
                  <a:pt x="1842287" y="60960"/>
                </a:lnTo>
                <a:lnTo>
                  <a:pt x="1842122" y="60960"/>
                </a:lnTo>
                <a:lnTo>
                  <a:pt x="1846465" y="55880"/>
                </a:lnTo>
                <a:lnTo>
                  <a:pt x="1846287" y="57150"/>
                </a:lnTo>
                <a:lnTo>
                  <a:pt x="1858483" y="57150"/>
                </a:lnTo>
                <a:lnTo>
                  <a:pt x="1857502" y="58420"/>
                </a:lnTo>
                <a:lnTo>
                  <a:pt x="1853285" y="63500"/>
                </a:lnTo>
                <a:lnTo>
                  <a:pt x="1848764" y="67310"/>
                </a:lnTo>
                <a:lnTo>
                  <a:pt x="1843951" y="72390"/>
                </a:lnTo>
                <a:lnTo>
                  <a:pt x="1838883" y="76200"/>
                </a:lnTo>
                <a:lnTo>
                  <a:pt x="1833537" y="80010"/>
                </a:lnTo>
                <a:lnTo>
                  <a:pt x="1827949" y="83820"/>
                </a:lnTo>
                <a:lnTo>
                  <a:pt x="1822119" y="86360"/>
                </a:lnTo>
                <a:lnTo>
                  <a:pt x="1816049" y="90170"/>
                </a:lnTo>
                <a:lnTo>
                  <a:pt x="1809762" y="92710"/>
                </a:lnTo>
                <a:lnTo>
                  <a:pt x="1803260" y="96520"/>
                </a:lnTo>
                <a:lnTo>
                  <a:pt x="1796554" y="99060"/>
                </a:lnTo>
                <a:lnTo>
                  <a:pt x="1782584" y="104140"/>
                </a:lnTo>
                <a:lnTo>
                  <a:pt x="1767916" y="106680"/>
                </a:lnTo>
                <a:lnTo>
                  <a:pt x="1760347" y="109220"/>
                </a:lnTo>
                <a:lnTo>
                  <a:pt x="1752638" y="110490"/>
                </a:lnTo>
                <a:lnTo>
                  <a:pt x="1744789" y="110490"/>
                </a:lnTo>
                <a:lnTo>
                  <a:pt x="1736813" y="111760"/>
                </a:lnTo>
                <a:lnTo>
                  <a:pt x="1088796" y="111760"/>
                </a:lnTo>
                <a:lnTo>
                  <a:pt x="1080871" y="113030"/>
                </a:lnTo>
                <a:lnTo>
                  <a:pt x="1073403" y="113030"/>
                </a:lnTo>
                <a:lnTo>
                  <a:pt x="1065720" y="114300"/>
                </a:lnTo>
                <a:lnTo>
                  <a:pt x="1065885" y="114300"/>
                </a:lnTo>
                <a:lnTo>
                  <a:pt x="1058341" y="115570"/>
                </a:lnTo>
                <a:lnTo>
                  <a:pt x="1058506" y="115570"/>
                </a:lnTo>
                <a:lnTo>
                  <a:pt x="1051102" y="116840"/>
                </a:lnTo>
                <a:lnTo>
                  <a:pt x="1051267" y="116840"/>
                </a:lnTo>
                <a:lnTo>
                  <a:pt x="1044028" y="118110"/>
                </a:lnTo>
                <a:lnTo>
                  <a:pt x="1044194" y="118110"/>
                </a:lnTo>
                <a:lnTo>
                  <a:pt x="1037107" y="120650"/>
                </a:lnTo>
                <a:lnTo>
                  <a:pt x="1037272" y="120650"/>
                </a:lnTo>
                <a:lnTo>
                  <a:pt x="1030363" y="123190"/>
                </a:lnTo>
                <a:lnTo>
                  <a:pt x="1030541" y="123190"/>
                </a:lnTo>
                <a:lnTo>
                  <a:pt x="1023810" y="124460"/>
                </a:lnTo>
                <a:lnTo>
                  <a:pt x="1023975" y="124460"/>
                </a:lnTo>
                <a:lnTo>
                  <a:pt x="1017447" y="127000"/>
                </a:lnTo>
                <a:lnTo>
                  <a:pt x="1017625" y="127000"/>
                </a:lnTo>
                <a:lnTo>
                  <a:pt x="1011288" y="130810"/>
                </a:lnTo>
                <a:lnTo>
                  <a:pt x="1011466" y="130810"/>
                </a:lnTo>
                <a:lnTo>
                  <a:pt x="1005344" y="133350"/>
                </a:lnTo>
                <a:lnTo>
                  <a:pt x="1005522" y="133350"/>
                </a:lnTo>
                <a:lnTo>
                  <a:pt x="999629" y="135890"/>
                </a:lnTo>
                <a:lnTo>
                  <a:pt x="999807" y="135890"/>
                </a:lnTo>
                <a:lnTo>
                  <a:pt x="994143" y="139700"/>
                </a:lnTo>
                <a:lnTo>
                  <a:pt x="994321" y="139700"/>
                </a:lnTo>
                <a:lnTo>
                  <a:pt x="988898" y="143510"/>
                </a:lnTo>
                <a:lnTo>
                  <a:pt x="989076" y="143510"/>
                </a:lnTo>
                <a:lnTo>
                  <a:pt x="985630" y="146050"/>
                </a:lnTo>
                <a:lnTo>
                  <a:pt x="984084" y="146050"/>
                </a:lnTo>
                <a:lnTo>
                  <a:pt x="980408" y="149860"/>
                </a:lnTo>
                <a:lnTo>
                  <a:pt x="979360" y="149860"/>
                </a:lnTo>
                <a:lnTo>
                  <a:pt x="975883" y="153670"/>
                </a:lnTo>
                <a:lnTo>
                  <a:pt x="974902" y="153670"/>
                </a:lnTo>
                <a:lnTo>
                  <a:pt x="970559" y="158750"/>
                </a:lnTo>
                <a:lnTo>
                  <a:pt x="970724" y="158750"/>
                </a:lnTo>
                <a:lnTo>
                  <a:pt x="966673" y="162560"/>
                </a:lnTo>
                <a:lnTo>
                  <a:pt x="966838" y="162560"/>
                </a:lnTo>
                <a:lnTo>
                  <a:pt x="964018" y="166370"/>
                </a:lnTo>
                <a:lnTo>
                  <a:pt x="963244" y="166370"/>
                </a:lnTo>
                <a:lnTo>
                  <a:pt x="959802" y="171450"/>
                </a:lnTo>
                <a:lnTo>
                  <a:pt x="959967" y="171450"/>
                </a:lnTo>
                <a:lnTo>
                  <a:pt x="957624" y="175260"/>
                </a:lnTo>
                <a:lnTo>
                  <a:pt x="956983" y="175260"/>
                </a:lnTo>
                <a:lnTo>
                  <a:pt x="954201" y="180340"/>
                </a:lnTo>
                <a:lnTo>
                  <a:pt x="954341" y="180340"/>
                </a:lnTo>
                <a:lnTo>
                  <a:pt x="951890" y="185420"/>
                </a:lnTo>
                <a:lnTo>
                  <a:pt x="949909" y="190500"/>
                </a:lnTo>
                <a:lnTo>
                  <a:pt x="948718" y="194310"/>
                </a:lnTo>
                <a:lnTo>
                  <a:pt x="948372" y="194310"/>
                </a:lnTo>
                <a:lnTo>
                  <a:pt x="947275" y="199390"/>
                </a:lnTo>
                <a:lnTo>
                  <a:pt x="947077" y="199390"/>
                </a:lnTo>
                <a:lnTo>
                  <a:pt x="946284" y="204470"/>
                </a:lnTo>
                <a:lnTo>
                  <a:pt x="946137" y="204470"/>
                </a:lnTo>
                <a:lnTo>
                  <a:pt x="945649" y="209550"/>
                </a:lnTo>
                <a:lnTo>
                  <a:pt x="945349" y="215900"/>
                </a:lnTo>
                <a:close/>
              </a:path>
              <a:path w="1881504" h="219710">
                <a:moveTo>
                  <a:pt x="792568" y="113030"/>
                </a:moveTo>
                <a:lnTo>
                  <a:pt x="784542" y="111760"/>
                </a:lnTo>
                <a:lnTo>
                  <a:pt x="792391" y="111760"/>
                </a:lnTo>
                <a:lnTo>
                  <a:pt x="792568" y="113030"/>
                </a:lnTo>
                <a:close/>
              </a:path>
              <a:path w="1881504" h="219710">
                <a:moveTo>
                  <a:pt x="1088618" y="113030"/>
                </a:moveTo>
                <a:lnTo>
                  <a:pt x="1088796" y="111760"/>
                </a:lnTo>
                <a:lnTo>
                  <a:pt x="1096645" y="111760"/>
                </a:lnTo>
                <a:lnTo>
                  <a:pt x="1088618" y="113030"/>
                </a:lnTo>
                <a:close/>
              </a:path>
              <a:path w="1881504" h="219710">
                <a:moveTo>
                  <a:pt x="902004" y="151130"/>
                </a:moveTo>
                <a:lnTo>
                  <a:pt x="897102" y="146050"/>
                </a:lnTo>
                <a:lnTo>
                  <a:pt x="911148" y="146050"/>
                </a:lnTo>
                <a:lnTo>
                  <a:pt x="912749" y="147320"/>
                </a:lnTo>
                <a:lnTo>
                  <a:pt x="915771" y="149860"/>
                </a:lnTo>
                <a:lnTo>
                  <a:pt x="901826" y="149860"/>
                </a:lnTo>
                <a:lnTo>
                  <a:pt x="902004" y="151130"/>
                </a:lnTo>
                <a:close/>
              </a:path>
              <a:path w="1881504" h="219710">
                <a:moveTo>
                  <a:pt x="983907" y="147320"/>
                </a:moveTo>
                <a:lnTo>
                  <a:pt x="984084" y="146050"/>
                </a:lnTo>
                <a:lnTo>
                  <a:pt x="985630" y="146050"/>
                </a:lnTo>
                <a:lnTo>
                  <a:pt x="983907" y="147320"/>
                </a:lnTo>
                <a:close/>
              </a:path>
              <a:path w="1881504" h="219710">
                <a:moveTo>
                  <a:pt x="906462" y="154940"/>
                </a:moveTo>
                <a:lnTo>
                  <a:pt x="901826" y="149860"/>
                </a:lnTo>
                <a:lnTo>
                  <a:pt x="915771" y="149860"/>
                </a:lnTo>
                <a:lnTo>
                  <a:pt x="917282" y="151130"/>
                </a:lnTo>
                <a:lnTo>
                  <a:pt x="919397" y="153670"/>
                </a:lnTo>
                <a:lnTo>
                  <a:pt x="906284" y="153670"/>
                </a:lnTo>
                <a:lnTo>
                  <a:pt x="906462" y="154940"/>
                </a:lnTo>
                <a:close/>
              </a:path>
              <a:path w="1881504" h="219710">
                <a:moveTo>
                  <a:pt x="979182" y="151130"/>
                </a:moveTo>
                <a:lnTo>
                  <a:pt x="979360" y="149860"/>
                </a:lnTo>
                <a:lnTo>
                  <a:pt x="980408" y="149860"/>
                </a:lnTo>
                <a:lnTo>
                  <a:pt x="979182" y="151130"/>
                </a:lnTo>
                <a:close/>
              </a:path>
              <a:path w="1881504" h="219710">
                <a:moveTo>
                  <a:pt x="918108" y="167640"/>
                </a:moveTo>
                <a:lnTo>
                  <a:pt x="914349" y="162560"/>
                </a:lnTo>
                <a:lnTo>
                  <a:pt x="914514" y="162560"/>
                </a:lnTo>
                <a:lnTo>
                  <a:pt x="910463" y="158750"/>
                </a:lnTo>
                <a:lnTo>
                  <a:pt x="910640" y="158750"/>
                </a:lnTo>
                <a:lnTo>
                  <a:pt x="906284" y="153670"/>
                </a:lnTo>
                <a:lnTo>
                  <a:pt x="919397" y="153670"/>
                </a:lnTo>
                <a:lnTo>
                  <a:pt x="921512" y="156210"/>
                </a:lnTo>
                <a:lnTo>
                  <a:pt x="925436" y="161290"/>
                </a:lnTo>
                <a:lnTo>
                  <a:pt x="929043" y="166370"/>
                </a:lnTo>
                <a:lnTo>
                  <a:pt x="917943" y="166370"/>
                </a:lnTo>
                <a:lnTo>
                  <a:pt x="918108" y="167640"/>
                </a:lnTo>
                <a:close/>
              </a:path>
              <a:path w="1881504" h="219710">
                <a:moveTo>
                  <a:pt x="974725" y="154940"/>
                </a:moveTo>
                <a:lnTo>
                  <a:pt x="974902" y="153670"/>
                </a:lnTo>
                <a:lnTo>
                  <a:pt x="975883" y="153670"/>
                </a:lnTo>
                <a:lnTo>
                  <a:pt x="974725" y="154940"/>
                </a:lnTo>
                <a:close/>
              </a:path>
              <a:path w="1881504" h="219710">
                <a:moveTo>
                  <a:pt x="924344" y="176530"/>
                </a:moveTo>
                <a:lnTo>
                  <a:pt x="921219" y="171450"/>
                </a:lnTo>
                <a:lnTo>
                  <a:pt x="921385" y="171450"/>
                </a:lnTo>
                <a:lnTo>
                  <a:pt x="917943" y="166370"/>
                </a:lnTo>
                <a:lnTo>
                  <a:pt x="929043" y="166370"/>
                </a:lnTo>
                <a:lnTo>
                  <a:pt x="932319" y="171450"/>
                </a:lnTo>
                <a:lnTo>
                  <a:pt x="934529" y="175260"/>
                </a:lnTo>
                <a:lnTo>
                  <a:pt x="924204" y="175260"/>
                </a:lnTo>
                <a:lnTo>
                  <a:pt x="924344" y="176530"/>
                </a:lnTo>
                <a:close/>
              </a:path>
              <a:path w="1881504" h="219710">
                <a:moveTo>
                  <a:pt x="963079" y="167640"/>
                </a:moveTo>
                <a:lnTo>
                  <a:pt x="963244" y="166370"/>
                </a:lnTo>
                <a:lnTo>
                  <a:pt x="964018" y="166370"/>
                </a:lnTo>
                <a:lnTo>
                  <a:pt x="963079" y="167640"/>
                </a:lnTo>
                <a:close/>
              </a:path>
              <a:path w="1881504" h="219710">
                <a:moveTo>
                  <a:pt x="932903" y="195580"/>
                </a:moveTo>
                <a:lnTo>
                  <a:pt x="931163" y="190500"/>
                </a:lnTo>
                <a:lnTo>
                  <a:pt x="929170" y="185420"/>
                </a:lnTo>
                <a:lnTo>
                  <a:pt x="926845" y="180340"/>
                </a:lnTo>
                <a:lnTo>
                  <a:pt x="926985" y="180340"/>
                </a:lnTo>
                <a:lnTo>
                  <a:pt x="924204" y="175260"/>
                </a:lnTo>
                <a:lnTo>
                  <a:pt x="934529" y="175260"/>
                </a:lnTo>
                <a:lnTo>
                  <a:pt x="935266" y="176530"/>
                </a:lnTo>
                <a:lnTo>
                  <a:pt x="937856" y="181610"/>
                </a:lnTo>
                <a:lnTo>
                  <a:pt x="940092" y="186690"/>
                </a:lnTo>
                <a:lnTo>
                  <a:pt x="940550" y="187946"/>
                </a:lnTo>
                <a:lnTo>
                  <a:pt x="939241" y="191770"/>
                </a:lnTo>
                <a:lnTo>
                  <a:pt x="938626" y="194310"/>
                </a:lnTo>
                <a:lnTo>
                  <a:pt x="932814" y="194310"/>
                </a:lnTo>
                <a:lnTo>
                  <a:pt x="932903" y="195580"/>
                </a:lnTo>
                <a:close/>
              </a:path>
              <a:path w="1881504" h="219710">
                <a:moveTo>
                  <a:pt x="956843" y="176530"/>
                </a:moveTo>
                <a:lnTo>
                  <a:pt x="956983" y="175260"/>
                </a:lnTo>
                <a:lnTo>
                  <a:pt x="957624" y="175260"/>
                </a:lnTo>
                <a:lnTo>
                  <a:pt x="956843" y="176530"/>
                </a:lnTo>
                <a:close/>
              </a:path>
              <a:path w="1881504" h="219710">
                <a:moveTo>
                  <a:pt x="942924" y="219710"/>
                </a:moveTo>
                <a:lnTo>
                  <a:pt x="938263" y="219710"/>
                </a:lnTo>
                <a:lnTo>
                  <a:pt x="937006" y="218440"/>
                </a:lnTo>
                <a:lnTo>
                  <a:pt x="936167" y="217170"/>
                </a:lnTo>
                <a:lnTo>
                  <a:pt x="935837" y="215900"/>
                </a:lnTo>
                <a:lnTo>
                  <a:pt x="936040" y="209550"/>
                </a:lnTo>
                <a:lnTo>
                  <a:pt x="936663" y="204470"/>
                </a:lnTo>
                <a:lnTo>
                  <a:pt x="937704" y="198120"/>
                </a:lnTo>
                <a:lnTo>
                  <a:pt x="939241" y="191770"/>
                </a:lnTo>
                <a:lnTo>
                  <a:pt x="940550" y="187946"/>
                </a:lnTo>
                <a:lnTo>
                  <a:pt x="941946" y="191770"/>
                </a:lnTo>
                <a:lnTo>
                  <a:pt x="943482" y="198120"/>
                </a:lnTo>
                <a:lnTo>
                  <a:pt x="944473" y="203200"/>
                </a:lnTo>
                <a:lnTo>
                  <a:pt x="945121" y="209550"/>
                </a:lnTo>
                <a:lnTo>
                  <a:pt x="945349" y="215900"/>
                </a:lnTo>
                <a:lnTo>
                  <a:pt x="945019" y="217170"/>
                </a:lnTo>
                <a:lnTo>
                  <a:pt x="944181" y="218440"/>
                </a:lnTo>
                <a:lnTo>
                  <a:pt x="942924" y="219710"/>
                </a:lnTo>
                <a:close/>
              </a:path>
              <a:path w="1881504" h="219710">
                <a:moveTo>
                  <a:pt x="934186" y="200660"/>
                </a:moveTo>
                <a:lnTo>
                  <a:pt x="932814" y="194310"/>
                </a:lnTo>
                <a:lnTo>
                  <a:pt x="938626" y="194310"/>
                </a:lnTo>
                <a:lnTo>
                  <a:pt x="937704" y="198120"/>
                </a:lnTo>
                <a:lnTo>
                  <a:pt x="937496" y="199390"/>
                </a:lnTo>
                <a:lnTo>
                  <a:pt x="934110" y="199390"/>
                </a:lnTo>
                <a:lnTo>
                  <a:pt x="934186" y="200660"/>
                </a:lnTo>
                <a:close/>
              </a:path>
              <a:path w="1881504" h="219710">
                <a:moveTo>
                  <a:pt x="948283" y="195580"/>
                </a:moveTo>
                <a:lnTo>
                  <a:pt x="948372" y="194310"/>
                </a:lnTo>
                <a:lnTo>
                  <a:pt x="948718" y="194310"/>
                </a:lnTo>
                <a:lnTo>
                  <a:pt x="948283" y="195580"/>
                </a:lnTo>
                <a:close/>
              </a:path>
              <a:path w="1881504" h="219710">
                <a:moveTo>
                  <a:pt x="935101" y="205740"/>
                </a:moveTo>
                <a:lnTo>
                  <a:pt x="934110" y="199390"/>
                </a:lnTo>
                <a:lnTo>
                  <a:pt x="937496" y="199390"/>
                </a:lnTo>
                <a:lnTo>
                  <a:pt x="936663" y="204470"/>
                </a:lnTo>
                <a:lnTo>
                  <a:pt x="935050" y="204470"/>
                </a:lnTo>
                <a:lnTo>
                  <a:pt x="935101" y="205740"/>
                </a:lnTo>
                <a:close/>
              </a:path>
              <a:path w="1881504" h="219710">
                <a:moveTo>
                  <a:pt x="947000" y="200660"/>
                </a:moveTo>
                <a:lnTo>
                  <a:pt x="947077" y="199390"/>
                </a:lnTo>
                <a:lnTo>
                  <a:pt x="947275" y="199390"/>
                </a:lnTo>
                <a:lnTo>
                  <a:pt x="947000" y="200660"/>
                </a:lnTo>
                <a:close/>
              </a:path>
              <a:path w="1881504" h="219710">
                <a:moveTo>
                  <a:pt x="935837" y="215900"/>
                </a:moveTo>
                <a:lnTo>
                  <a:pt x="935634" y="209550"/>
                </a:lnTo>
                <a:lnTo>
                  <a:pt x="935050" y="204470"/>
                </a:lnTo>
                <a:lnTo>
                  <a:pt x="936663" y="204470"/>
                </a:lnTo>
                <a:lnTo>
                  <a:pt x="936040" y="209550"/>
                </a:lnTo>
                <a:lnTo>
                  <a:pt x="935837" y="215900"/>
                </a:lnTo>
                <a:close/>
              </a:path>
              <a:path w="1881504" h="219710">
                <a:moveTo>
                  <a:pt x="946086" y="205740"/>
                </a:moveTo>
                <a:lnTo>
                  <a:pt x="946137" y="204470"/>
                </a:lnTo>
                <a:lnTo>
                  <a:pt x="946284" y="204470"/>
                </a:lnTo>
                <a:lnTo>
                  <a:pt x="946086" y="205740"/>
                </a:lnTo>
                <a:close/>
              </a:path>
              <a:path w="1881504" h="219710">
                <a:moveTo>
                  <a:pt x="935659" y="210820"/>
                </a:moveTo>
                <a:lnTo>
                  <a:pt x="935537" y="209550"/>
                </a:lnTo>
                <a:lnTo>
                  <a:pt x="935659" y="210820"/>
                </a:lnTo>
                <a:close/>
              </a:path>
              <a:path w="1881504" h="219710">
                <a:moveTo>
                  <a:pt x="945527" y="210820"/>
                </a:moveTo>
                <a:lnTo>
                  <a:pt x="945553" y="209550"/>
                </a:lnTo>
                <a:lnTo>
                  <a:pt x="945527" y="210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5212" y="4220667"/>
            <a:ext cx="4186554" cy="219710"/>
          </a:xfrm>
          <a:custGeom>
            <a:avLst/>
            <a:gdLst/>
            <a:ahLst/>
            <a:cxnLst/>
            <a:rect l="l" t="t" r="r" b="b"/>
            <a:pathLst>
              <a:path w="4186554" h="219710">
                <a:moveTo>
                  <a:pt x="2083625" y="199389"/>
                </a:moveTo>
                <a:lnTo>
                  <a:pt x="2081999" y="196850"/>
                </a:lnTo>
                <a:lnTo>
                  <a:pt x="2082152" y="196850"/>
                </a:lnTo>
                <a:lnTo>
                  <a:pt x="2080310" y="194310"/>
                </a:lnTo>
                <a:lnTo>
                  <a:pt x="2080463" y="194310"/>
                </a:lnTo>
                <a:lnTo>
                  <a:pt x="2078418" y="191770"/>
                </a:lnTo>
                <a:lnTo>
                  <a:pt x="2078647" y="191770"/>
                </a:lnTo>
                <a:lnTo>
                  <a:pt x="2073960" y="186689"/>
                </a:lnTo>
                <a:lnTo>
                  <a:pt x="2074252" y="186689"/>
                </a:lnTo>
                <a:lnTo>
                  <a:pt x="2068779" y="181610"/>
                </a:lnTo>
                <a:lnTo>
                  <a:pt x="2069058" y="181610"/>
                </a:lnTo>
                <a:lnTo>
                  <a:pt x="2062822" y="177800"/>
                </a:lnTo>
                <a:lnTo>
                  <a:pt x="2063076" y="177800"/>
                </a:lnTo>
                <a:lnTo>
                  <a:pt x="2056104" y="172720"/>
                </a:lnTo>
                <a:lnTo>
                  <a:pt x="2056333" y="172720"/>
                </a:lnTo>
                <a:lnTo>
                  <a:pt x="2048649" y="167639"/>
                </a:lnTo>
                <a:lnTo>
                  <a:pt x="2048852" y="167639"/>
                </a:lnTo>
                <a:lnTo>
                  <a:pt x="2040470" y="163829"/>
                </a:lnTo>
                <a:lnTo>
                  <a:pt x="2040661" y="163829"/>
                </a:lnTo>
                <a:lnTo>
                  <a:pt x="2031606" y="160020"/>
                </a:lnTo>
                <a:lnTo>
                  <a:pt x="2031771" y="160020"/>
                </a:lnTo>
                <a:lnTo>
                  <a:pt x="2022068" y="154939"/>
                </a:lnTo>
                <a:lnTo>
                  <a:pt x="2022221" y="154939"/>
                </a:lnTo>
                <a:lnTo>
                  <a:pt x="2011895" y="151129"/>
                </a:lnTo>
                <a:lnTo>
                  <a:pt x="2012035" y="151129"/>
                </a:lnTo>
                <a:lnTo>
                  <a:pt x="2001088" y="147320"/>
                </a:lnTo>
                <a:lnTo>
                  <a:pt x="2001227" y="147320"/>
                </a:lnTo>
                <a:lnTo>
                  <a:pt x="1989696" y="143510"/>
                </a:lnTo>
                <a:lnTo>
                  <a:pt x="1977732" y="139700"/>
                </a:lnTo>
                <a:lnTo>
                  <a:pt x="1965223" y="137160"/>
                </a:lnTo>
                <a:lnTo>
                  <a:pt x="1952180" y="133350"/>
                </a:lnTo>
                <a:lnTo>
                  <a:pt x="1938642" y="130810"/>
                </a:lnTo>
                <a:lnTo>
                  <a:pt x="1924608" y="128270"/>
                </a:lnTo>
                <a:lnTo>
                  <a:pt x="1910130" y="125729"/>
                </a:lnTo>
                <a:lnTo>
                  <a:pt x="1895208" y="123189"/>
                </a:lnTo>
                <a:lnTo>
                  <a:pt x="1879879" y="120650"/>
                </a:lnTo>
                <a:lnTo>
                  <a:pt x="1864156" y="119379"/>
                </a:lnTo>
                <a:lnTo>
                  <a:pt x="1848065" y="116839"/>
                </a:lnTo>
                <a:lnTo>
                  <a:pt x="1831632" y="115570"/>
                </a:lnTo>
                <a:lnTo>
                  <a:pt x="1814868" y="114300"/>
                </a:lnTo>
                <a:lnTo>
                  <a:pt x="1797799" y="113029"/>
                </a:lnTo>
                <a:lnTo>
                  <a:pt x="1762937" y="113029"/>
                </a:lnTo>
                <a:lnTo>
                  <a:pt x="1745018" y="111760"/>
                </a:lnTo>
                <a:lnTo>
                  <a:pt x="317119" y="111760"/>
                </a:lnTo>
                <a:lnTo>
                  <a:pt x="299554" y="110489"/>
                </a:lnTo>
                <a:lnTo>
                  <a:pt x="282333" y="110489"/>
                </a:lnTo>
                <a:lnTo>
                  <a:pt x="248907" y="107950"/>
                </a:lnTo>
                <a:lnTo>
                  <a:pt x="232651" y="105410"/>
                </a:lnTo>
                <a:lnTo>
                  <a:pt x="216763" y="104139"/>
                </a:lnTo>
                <a:lnTo>
                  <a:pt x="157289" y="93979"/>
                </a:lnTo>
                <a:lnTo>
                  <a:pt x="143548" y="90170"/>
                </a:lnTo>
                <a:lnTo>
                  <a:pt x="130301" y="87629"/>
                </a:lnTo>
                <a:lnTo>
                  <a:pt x="93713" y="76200"/>
                </a:lnTo>
                <a:lnTo>
                  <a:pt x="53073" y="59689"/>
                </a:lnTo>
                <a:lnTo>
                  <a:pt x="44513" y="54610"/>
                </a:lnTo>
                <a:lnTo>
                  <a:pt x="36385" y="50800"/>
                </a:lnTo>
                <a:lnTo>
                  <a:pt x="7937" y="24129"/>
                </a:lnTo>
                <a:lnTo>
                  <a:pt x="5994" y="20320"/>
                </a:lnTo>
                <a:lnTo>
                  <a:pt x="4572" y="17779"/>
                </a:lnTo>
                <a:lnTo>
                  <a:pt x="3086" y="15239"/>
                </a:lnTo>
                <a:lnTo>
                  <a:pt x="1981" y="11429"/>
                </a:lnTo>
                <a:lnTo>
                  <a:pt x="1193" y="8889"/>
                </a:lnTo>
                <a:lnTo>
                  <a:pt x="482" y="5079"/>
                </a:lnTo>
                <a:lnTo>
                  <a:pt x="152" y="2539"/>
                </a:lnTo>
                <a:lnTo>
                  <a:pt x="0" y="0"/>
                </a:lnTo>
                <a:lnTo>
                  <a:pt x="9525" y="0"/>
                </a:lnTo>
                <a:lnTo>
                  <a:pt x="9639" y="2539"/>
                </a:lnTo>
                <a:lnTo>
                  <a:pt x="9944" y="5079"/>
                </a:lnTo>
                <a:lnTo>
                  <a:pt x="10159" y="5079"/>
                </a:lnTo>
                <a:lnTo>
                  <a:pt x="10439" y="6350"/>
                </a:lnTo>
                <a:lnTo>
                  <a:pt x="11137" y="8889"/>
                </a:lnTo>
                <a:lnTo>
                  <a:pt x="12026" y="11429"/>
                </a:lnTo>
                <a:lnTo>
                  <a:pt x="13119" y="13970"/>
                </a:lnTo>
                <a:lnTo>
                  <a:pt x="12979" y="13970"/>
                </a:lnTo>
                <a:lnTo>
                  <a:pt x="14401" y="16510"/>
                </a:lnTo>
                <a:lnTo>
                  <a:pt x="14249" y="16510"/>
                </a:lnTo>
                <a:lnTo>
                  <a:pt x="15887" y="19050"/>
                </a:lnTo>
                <a:lnTo>
                  <a:pt x="15735" y="19050"/>
                </a:lnTo>
                <a:lnTo>
                  <a:pt x="17576" y="21589"/>
                </a:lnTo>
                <a:lnTo>
                  <a:pt x="17424" y="21589"/>
                </a:lnTo>
                <a:lnTo>
                  <a:pt x="19469" y="24129"/>
                </a:lnTo>
                <a:lnTo>
                  <a:pt x="20402" y="24129"/>
                </a:lnTo>
                <a:lnTo>
                  <a:pt x="23926" y="27939"/>
                </a:lnTo>
                <a:lnTo>
                  <a:pt x="23634" y="27939"/>
                </a:lnTo>
                <a:lnTo>
                  <a:pt x="29095" y="33020"/>
                </a:lnTo>
                <a:lnTo>
                  <a:pt x="28829" y="33020"/>
                </a:lnTo>
                <a:lnTo>
                  <a:pt x="35064" y="38100"/>
                </a:lnTo>
                <a:lnTo>
                  <a:pt x="34810" y="38100"/>
                </a:lnTo>
                <a:lnTo>
                  <a:pt x="41782" y="41910"/>
                </a:lnTo>
                <a:lnTo>
                  <a:pt x="41554" y="41910"/>
                </a:lnTo>
                <a:lnTo>
                  <a:pt x="49237" y="46989"/>
                </a:lnTo>
                <a:lnTo>
                  <a:pt x="49034" y="46989"/>
                </a:lnTo>
                <a:lnTo>
                  <a:pt x="57416" y="50800"/>
                </a:lnTo>
                <a:lnTo>
                  <a:pt x="57226" y="50800"/>
                </a:lnTo>
                <a:lnTo>
                  <a:pt x="66281" y="55879"/>
                </a:lnTo>
                <a:lnTo>
                  <a:pt x="66103" y="55879"/>
                </a:lnTo>
                <a:lnTo>
                  <a:pt x="75818" y="59689"/>
                </a:lnTo>
                <a:lnTo>
                  <a:pt x="75653" y="59689"/>
                </a:lnTo>
                <a:lnTo>
                  <a:pt x="85991" y="63500"/>
                </a:lnTo>
                <a:lnTo>
                  <a:pt x="85851" y="63500"/>
                </a:lnTo>
                <a:lnTo>
                  <a:pt x="96786" y="67310"/>
                </a:lnTo>
                <a:lnTo>
                  <a:pt x="96659" y="67310"/>
                </a:lnTo>
                <a:lnTo>
                  <a:pt x="108178" y="71120"/>
                </a:lnTo>
                <a:lnTo>
                  <a:pt x="120142" y="74929"/>
                </a:lnTo>
                <a:lnTo>
                  <a:pt x="132664" y="78739"/>
                </a:lnTo>
                <a:lnTo>
                  <a:pt x="145694" y="81279"/>
                </a:lnTo>
                <a:lnTo>
                  <a:pt x="159245" y="83820"/>
                </a:lnTo>
                <a:lnTo>
                  <a:pt x="173266" y="87629"/>
                </a:lnTo>
                <a:lnTo>
                  <a:pt x="187756" y="90170"/>
                </a:lnTo>
                <a:lnTo>
                  <a:pt x="202666" y="92710"/>
                </a:lnTo>
                <a:lnTo>
                  <a:pt x="218008" y="93979"/>
                </a:lnTo>
                <a:lnTo>
                  <a:pt x="233730" y="96520"/>
                </a:lnTo>
                <a:lnTo>
                  <a:pt x="249821" y="97789"/>
                </a:lnTo>
                <a:lnTo>
                  <a:pt x="266255" y="99060"/>
                </a:lnTo>
                <a:lnTo>
                  <a:pt x="283019" y="100329"/>
                </a:lnTo>
                <a:lnTo>
                  <a:pt x="300075" y="101600"/>
                </a:lnTo>
                <a:lnTo>
                  <a:pt x="317347" y="101600"/>
                </a:lnTo>
                <a:lnTo>
                  <a:pt x="335025" y="102870"/>
                </a:lnTo>
                <a:lnTo>
                  <a:pt x="1780832" y="102870"/>
                </a:lnTo>
                <a:lnTo>
                  <a:pt x="1865236" y="109220"/>
                </a:lnTo>
                <a:lnTo>
                  <a:pt x="1881124" y="111760"/>
                </a:lnTo>
                <a:lnTo>
                  <a:pt x="1896617" y="113029"/>
                </a:lnTo>
                <a:lnTo>
                  <a:pt x="1940598" y="120650"/>
                </a:lnTo>
                <a:lnTo>
                  <a:pt x="1954339" y="124460"/>
                </a:lnTo>
                <a:lnTo>
                  <a:pt x="1967585" y="127000"/>
                </a:lnTo>
                <a:lnTo>
                  <a:pt x="2004174" y="138429"/>
                </a:lnTo>
                <a:lnTo>
                  <a:pt x="2035581" y="151129"/>
                </a:lnTo>
                <a:lnTo>
                  <a:pt x="2044801" y="154939"/>
                </a:lnTo>
                <a:lnTo>
                  <a:pt x="2080691" y="180339"/>
                </a:lnTo>
                <a:lnTo>
                  <a:pt x="2091740" y="194310"/>
                </a:lnTo>
                <a:lnTo>
                  <a:pt x="2093048" y="196419"/>
                </a:lnTo>
                <a:lnTo>
                  <a:pt x="2092782" y="196850"/>
                </a:lnTo>
                <a:lnTo>
                  <a:pt x="2092337" y="198120"/>
                </a:lnTo>
                <a:lnTo>
                  <a:pt x="2083485" y="198120"/>
                </a:lnTo>
                <a:lnTo>
                  <a:pt x="2083625" y="199389"/>
                </a:lnTo>
                <a:close/>
              </a:path>
              <a:path w="4186554" h="219710">
                <a:moveTo>
                  <a:pt x="4186085" y="2539"/>
                </a:moveTo>
                <a:lnTo>
                  <a:pt x="4176598" y="2539"/>
                </a:lnTo>
                <a:lnTo>
                  <a:pt x="4176712" y="0"/>
                </a:lnTo>
                <a:lnTo>
                  <a:pt x="4186237" y="0"/>
                </a:lnTo>
                <a:lnTo>
                  <a:pt x="4186085" y="2539"/>
                </a:lnTo>
                <a:close/>
              </a:path>
              <a:path w="4186554" h="219710">
                <a:moveTo>
                  <a:pt x="9715" y="2539"/>
                </a:moveTo>
                <a:lnTo>
                  <a:pt x="9601" y="1270"/>
                </a:lnTo>
                <a:lnTo>
                  <a:pt x="9715" y="2539"/>
                </a:lnTo>
                <a:close/>
              </a:path>
              <a:path w="4186554" h="219710">
                <a:moveTo>
                  <a:pt x="4185754" y="5079"/>
                </a:moveTo>
                <a:lnTo>
                  <a:pt x="4176293" y="5079"/>
                </a:lnTo>
                <a:lnTo>
                  <a:pt x="4176636" y="1270"/>
                </a:lnTo>
                <a:lnTo>
                  <a:pt x="4176598" y="2539"/>
                </a:lnTo>
                <a:lnTo>
                  <a:pt x="4186085" y="2539"/>
                </a:lnTo>
                <a:lnTo>
                  <a:pt x="4185754" y="5079"/>
                </a:lnTo>
                <a:close/>
              </a:path>
              <a:path w="4186554" h="219710">
                <a:moveTo>
                  <a:pt x="10159" y="5079"/>
                </a:moveTo>
                <a:lnTo>
                  <a:pt x="9944" y="5079"/>
                </a:lnTo>
                <a:lnTo>
                  <a:pt x="9880" y="3810"/>
                </a:lnTo>
                <a:lnTo>
                  <a:pt x="10159" y="5079"/>
                </a:lnTo>
                <a:close/>
              </a:path>
              <a:path w="4186554" h="219710">
                <a:moveTo>
                  <a:pt x="4178452" y="24129"/>
                </a:moveTo>
                <a:lnTo>
                  <a:pt x="4166781" y="24129"/>
                </a:lnTo>
                <a:lnTo>
                  <a:pt x="4168825" y="21589"/>
                </a:lnTo>
                <a:lnTo>
                  <a:pt x="4168660" y="21589"/>
                </a:lnTo>
                <a:lnTo>
                  <a:pt x="4170502" y="19050"/>
                </a:lnTo>
                <a:lnTo>
                  <a:pt x="4170349" y="19050"/>
                </a:lnTo>
                <a:lnTo>
                  <a:pt x="4171988" y="16510"/>
                </a:lnTo>
                <a:lnTo>
                  <a:pt x="4171835" y="16510"/>
                </a:lnTo>
                <a:lnTo>
                  <a:pt x="4173270" y="13970"/>
                </a:lnTo>
                <a:lnTo>
                  <a:pt x="4173118" y="13970"/>
                </a:lnTo>
                <a:lnTo>
                  <a:pt x="4174337" y="11429"/>
                </a:lnTo>
                <a:lnTo>
                  <a:pt x="4175213" y="8889"/>
                </a:lnTo>
                <a:lnTo>
                  <a:pt x="4175886" y="6350"/>
                </a:lnTo>
                <a:lnTo>
                  <a:pt x="4176356" y="3810"/>
                </a:lnTo>
                <a:lnTo>
                  <a:pt x="4176293" y="5079"/>
                </a:lnTo>
                <a:lnTo>
                  <a:pt x="4185754" y="5079"/>
                </a:lnTo>
                <a:lnTo>
                  <a:pt x="4185132" y="8889"/>
                </a:lnTo>
                <a:lnTo>
                  <a:pt x="4184256" y="11429"/>
                </a:lnTo>
                <a:lnTo>
                  <a:pt x="4183151" y="15239"/>
                </a:lnTo>
                <a:lnTo>
                  <a:pt x="4181665" y="17779"/>
                </a:lnTo>
                <a:lnTo>
                  <a:pt x="4180243" y="20320"/>
                </a:lnTo>
                <a:lnTo>
                  <a:pt x="4178452" y="24129"/>
                </a:lnTo>
                <a:close/>
              </a:path>
              <a:path w="4186554" h="219710">
                <a:moveTo>
                  <a:pt x="20402" y="24129"/>
                </a:moveTo>
                <a:lnTo>
                  <a:pt x="19469" y="24129"/>
                </a:lnTo>
                <a:lnTo>
                  <a:pt x="19227" y="22860"/>
                </a:lnTo>
                <a:lnTo>
                  <a:pt x="20402" y="24129"/>
                </a:lnTo>
                <a:close/>
              </a:path>
              <a:path w="4186554" h="219710">
                <a:moveTo>
                  <a:pt x="2097874" y="215900"/>
                </a:moveTo>
                <a:lnTo>
                  <a:pt x="2094788" y="200660"/>
                </a:lnTo>
                <a:lnTo>
                  <a:pt x="2093315" y="196850"/>
                </a:lnTo>
                <a:lnTo>
                  <a:pt x="2093048" y="196419"/>
                </a:lnTo>
                <a:lnTo>
                  <a:pt x="2094357" y="194310"/>
                </a:lnTo>
                <a:lnTo>
                  <a:pt x="2096135" y="191770"/>
                </a:lnTo>
                <a:lnTo>
                  <a:pt x="2098128" y="187960"/>
                </a:lnTo>
                <a:lnTo>
                  <a:pt x="2132660" y="160020"/>
                </a:lnTo>
                <a:lnTo>
                  <a:pt x="2150656" y="151129"/>
                </a:lnTo>
                <a:lnTo>
                  <a:pt x="2160358" y="146050"/>
                </a:lnTo>
                <a:lnTo>
                  <a:pt x="2205799" y="130810"/>
                </a:lnTo>
                <a:lnTo>
                  <a:pt x="2245550" y="121920"/>
                </a:lnTo>
                <a:lnTo>
                  <a:pt x="2259774" y="118110"/>
                </a:lnTo>
                <a:lnTo>
                  <a:pt x="2289530" y="113029"/>
                </a:lnTo>
                <a:lnTo>
                  <a:pt x="2305037" y="111760"/>
                </a:lnTo>
                <a:lnTo>
                  <a:pt x="2320925" y="109220"/>
                </a:lnTo>
                <a:lnTo>
                  <a:pt x="2405481" y="102870"/>
                </a:lnTo>
                <a:lnTo>
                  <a:pt x="3851211" y="102870"/>
                </a:lnTo>
                <a:lnTo>
                  <a:pt x="3868889" y="101600"/>
                </a:lnTo>
                <a:lnTo>
                  <a:pt x="3886161" y="101600"/>
                </a:lnTo>
                <a:lnTo>
                  <a:pt x="3903294" y="100329"/>
                </a:lnTo>
                <a:lnTo>
                  <a:pt x="3920058" y="99060"/>
                </a:lnTo>
                <a:lnTo>
                  <a:pt x="3936504" y="97789"/>
                </a:lnTo>
                <a:lnTo>
                  <a:pt x="3952595" y="96520"/>
                </a:lnTo>
                <a:lnTo>
                  <a:pt x="3968318" y="93979"/>
                </a:lnTo>
                <a:lnTo>
                  <a:pt x="3983647" y="92710"/>
                </a:lnTo>
                <a:lnTo>
                  <a:pt x="3998569" y="90170"/>
                </a:lnTo>
                <a:lnTo>
                  <a:pt x="4013060" y="87629"/>
                </a:lnTo>
                <a:lnTo>
                  <a:pt x="4027093" y="83820"/>
                </a:lnTo>
                <a:lnTo>
                  <a:pt x="4040644" y="81279"/>
                </a:lnTo>
                <a:lnTo>
                  <a:pt x="4053687" y="78739"/>
                </a:lnTo>
                <a:lnTo>
                  <a:pt x="4066209" y="74929"/>
                </a:lnTo>
                <a:lnTo>
                  <a:pt x="4078185" y="71120"/>
                </a:lnTo>
                <a:lnTo>
                  <a:pt x="4089577" y="67310"/>
                </a:lnTo>
                <a:lnTo>
                  <a:pt x="4100385" y="63500"/>
                </a:lnTo>
                <a:lnTo>
                  <a:pt x="4100245" y="63500"/>
                </a:lnTo>
                <a:lnTo>
                  <a:pt x="4110583" y="59689"/>
                </a:lnTo>
                <a:lnTo>
                  <a:pt x="4110418" y="59689"/>
                </a:lnTo>
                <a:lnTo>
                  <a:pt x="4120134" y="55879"/>
                </a:lnTo>
                <a:lnTo>
                  <a:pt x="4119956" y="55879"/>
                </a:lnTo>
                <a:lnTo>
                  <a:pt x="4129011" y="50800"/>
                </a:lnTo>
                <a:lnTo>
                  <a:pt x="4128820" y="50800"/>
                </a:lnTo>
                <a:lnTo>
                  <a:pt x="4137202" y="46989"/>
                </a:lnTo>
                <a:lnTo>
                  <a:pt x="4136999" y="46989"/>
                </a:lnTo>
                <a:lnTo>
                  <a:pt x="4144683" y="41910"/>
                </a:lnTo>
                <a:lnTo>
                  <a:pt x="4144454" y="41910"/>
                </a:lnTo>
                <a:lnTo>
                  <a:pt x="4151426" y="38100"/>
                </a:lnTo>
                <a:lnTo>
                  <a:pt x="4151185" y="38100"/>
                </a:lnTo>
                <a:lnTo>
                  <a:pt x="4157408" y="33020"/>
                </a:lnTo>
                <a:lnTo>
                  <a:pt x="4157141" y="33020"/>
                </a:lnTo>
                <a:lnTo>
                  <a:pt x="4162615" y="27939"/>
                </a:lnTo>
                <a:lnTo>
                  <a:pt x="4162310" y="27939"/>
                </a:lnTo>
                <a:lnTo>
                  <a:pt x="4167009" y="22860"/>
                </a:lnTo>
                <a:lnTo>
                  <a:pt x="4166781" y="24129"/>
                </a:lnTo>
                <a:lnTo>
                  <a:pt x="4178452" y="24129"/>
                </a:lnTo>
                <a:lnTo>
                  <a:pt x="4176458" y="26670"/>
                </a:lnTo>
                <a:lnTo>
                  <a:pt x="4174261" y="29210"/>
                </a:lnTo>
                <a:lnTo>
                  <a:pt x="4169041" y="35560"/>
                </a:lnTo>
                <a:lnTo>
                  <a:pt x="4163301" y="40639"/>
                </a:lnTo>
                <a:lnTo>
                  <a:pt x="4157065" y="45720"/>
                </a:lnTo>
                <a:lnTo>
                  <a:pt x="4149852" y="50800"/>
                </a:lnTo>
                <a:lnTo>
                  <a:pt x="4141939" y="54610"/>
                </a:lnTo>
                <a:lnTo>
                  <a:pt x="4133164" y="59689"/>
                </a:lnTo>
                <a:lnTo>
                  <a:pt x="4092663" y="76200"/>
                </a:lnTo>
                <a:lnTo>
                  <a:pt x="4056049" y="87629"/>
                </a:lnTo>
                <a:lnTo>
                  <a:pt x="4042791" y="90170"/>
                </a:lnTo>
                <a:lnTo>
                  <a:pt x="4029049" y="93979"/>
                </a:lnTo>
                <a:lnTo>
                  <a:pt x="3969562" y="104139"/>
                </a:lnTo>
                <a:lnTo>
                  <a:pt x="3953675" y="105410"/>
                </a:lnTo>
                <a:lnTo>
                  <a:pt x="3937419" y="107950"/>
                </a:lnTo>
                <a:lnTo>
                  <a:pt x="3903827" y="110489"/>
                </a:lnTo>
                <a:lnTo>
                  <a:pt x="3886606" y="110489"/>
                </a:lnTo>
                <a:lnTo>
                  <a:pt x="3869194" y="111760"/>
                </a:lnTo>
                <a:lnTo>
                  <a:pt x="2441219" y="111760"/>
                </a:lnTo>
                <a:lnTo>
                  <a:pt x="2423299" y="113029"/>
                </a:lnTo>
                <a:lnTo>
                  <a:pt x="2388438" y="113029"/>
                </a:lnTo>
                <a:lnTo>
                  <a:pt x="2371293" y="114300"/>
                </a:lnTo>
                <a:lnTo>
                  <a:pt x="2354529" y="115570"/>
                </a:lnTo>
                <a:lnTo>
                  <a:pt x="2338095" y="116839"/>
                </a:lnTo>
                <a:lnTo>
                  <a:pt x="2322004" y="119379"/>
                </a:lnTo>
                <a:lnTo>
                  <a:pt x="2306281" y="120650"/>
                </a:lnTo>
                <a:lnTo>
                  <a:pt x="2290940" y="123189"/>
                </a:lnTo>
                <a:lnTo>
                  <a:pt x="2276017" y="125729"/>
                </a:lnTo>
                <a:lnTo>
                  <a:pt x="2261527" y="128270"/>
                </a:lnTo>
                <a:lnTo>
                  <a:pt x="2247506" y="130810"/>
                </a:lnTo>
                <a:lnTo>
                  <a:pt x="2233955" y="133350"/>
                </a:lnTo>
                <a:lnTo>
                  <a:pt x="2220912" y="137160"/>
                </a:lnTo>
                <a:lnTo>
                  <a:pt x="2208390" y="139700"/>
                </a:lnTo>
                <a:lnTo>
                  <a:pt x="2196414" y="143510"/>
                </a:lnTo>
                <a:lnTo>
                  <a:pt x="2185009" y="147320"/>
                </a:lnTo>
                <a:lnTo>
                  <a:pt x="2185149" y="147320"/>
                </a:lnTo>
                <a:lnTo>
                  <a:pt x="2174201" y="151129"/>
                </a:lnTo>
                <a:lnTo>
                  <a:pt x="2174341" y="151129"/>
                </a:lnTo>
                <a:lnTo>
                  <a:pt x="2164016" y="154939"/>
                </a:lnTo>
                <a:lnTo>
                  <a:pt x="2164168" y="154939"/>
                </a:lnTo>
                <a:lnTo>
                  <a:pt x="2154466" y="160020"/>
                </a:lnTo>
                <a:lnTo>
                  <a:pt x="2154631" y="160020"/>
                </a:lnTo>
                <a:lnTo>
                  <a:pt x="2145588" y="163829"/>
                </a:lnTo>
                <a:lnTo>
                  <a:pt x="2145766" y="163829"/>
                </a:lnTo>
                <a:lnTo>
                  <a:pt x="2137384" y="167639"/>
                </a:lnTo>
                <a:lnTo>
                  <a:pt x="2137600" y="167639"/>
                </a:lnTo>
                <a:lnTo>
                  <a:pt x="2129904" y="172720"/>
                </a:lnTo>
                <a:lnTo>
                  <a:pt x="2130132" y="172720"/>
                </a:lnTo>
                <a:lnTo>
                  <a:pt x="2123160" y="177800"/>
                </a:lnTo>
                <a:lnTo>
                  <a:pt x="2123414" y="177800"/>
                </a:lnTo>
                <a:lnTo>
                  <a:pt x="2117178" y="181610"/>
                </a:lnTo>
                <a:lnTo>
                  <a:pt x="2117458" y="181610"/>
                </a:lnTo>
                <a:lnTo>
                  <a:pt x="2111984" y="186689"/>
                </a:lnTo>
                <a:lnTo>
                  <a:pt x="2112276" y="186689"/>
                </a:lnTo>
                <a:lnTo>
                  <a:pt x="2107590" y="191770"/>
                </a:lnTo>
                <a:lnTo>
                  <a:pt x="2107819" y="191770"/>
                </a:lnTo>
                <a:lnTo>
                  <a:pt x="2105774" y="194310"/>
                </a:lnTo>
                <a:lnTo>
                  <a:pt x="2105926" y="194310"/>
                </a:lnTo>
                <a:lnTo>
                  <a:pt x="2104085" y="196850"/>
                </a:lnTo>
                <a:lnTo>
                  <a:pt x="2104237" y="196850"/>
                </a:lnTo>
                <a:lnTo>
                  <a:pt x="2103424" y="198120"/>
                </a:lnTo>
                <a:lnTo>
                  <a:pt x="2102751" y="198120"/>
                </a:lnTo>
                <a:lnTo>
                  <a:pt x="2101329" y="200660"/>
                </a:lnTo>
                <a:lnTo>
                  <a:pt x="2101469" y="200660"/>
                </a:lnTo>
                <a:lnTo>
                  <a:pt x="2100262" y="203200"/>
                </a:lnTo>
                <a:lnTo>
                  <a:pt x="2099386" y="205739"/>
                </a:lnTo>
                <a:lnTo>
                  <a:pt x="2098713" y="208279"/>
                </a:lnTo>
                <a:lnTo>
                  <a:pt x="2098243" y="210820"/>
                </a:lnTo>
                <a:lnTo>
                  <a:pt x="2097963" y="213360"/>
                </a:lnTo>
                <a:lnTo>
                  <a:pt x="2097874" y="215900"/>
                </a:lnTo>
                <a:close/>
              </a:path>
              <a:path w="4186554" h="219710">
                <a:moveTo>
                  <a:pt x="2095449" y="219710"/>
                </a:moveTo>
                <a:lnTo>
                  <a:pt x="2090788" y="219710"/>
                </a:lnTo>
                <a:lnTo>
                  <a:pt x="2089543" y="218439"/>
                </a:lnTo>
                <a:lnTo>
                  <a:pt x="2088692" y="217170"/>
                </a:lnTo>
                <a:lnTo>
                  <a:pt x="2088362" y="215900"/>
                </a:lnTo>
                <a:lnTo>
                  <a:pt x="2088502" y="212089"/>
                </a:lnTo>
                <a:lnTo>
                  <a:pt x="2088845" y="209550"/>
                </a:lnTo>
                <a:lnTo>
                  <a:pt x="2089467" y="205739"/>
                </a:lnTo>
                <a:lnTo>
                  <a:pt x="2091448" y="200660"/>
                </a:lnTo>
                <a:lnTo>
                  <a:pt x="2092782" y="196850"/>
                </a:lnTo>
                <a:lnTo>
                  <a:pt x="2093048" y="196419"/>
                </a:lnTo>
                <a:lnTo>
                  <a:pt x="2093315" y="196850"/>
                </a:lnTo>
                <a:lnTo>
                  <a:pt x="2094788" y="200660"/>
                </a:lnTo>
                <a:lnTo>
                  <a:pt x="2095906" y="203200"/>
                </a:lnTo>
                <a:lnTo>
                  <a:pt x="2096770" y="205739"/>
                </a:lnTo>
                <a:lnTo>
                  <a:pt x="2097392" y="209550"/>
                </a:lnTo>
                <a:lnTo>
                  <a:pt x="2097735" y="212089"/>
                </a:lnTo>
                <a:lnTo>
                  <a:pt x="2097874" y="215900"/>
                </a:lnTo>
                <a:lnTo>
                  <a:pt x="2097544" y="217170"/>
                </a:lnTo>
                <a:lnTo>
                  <a:pt x="2096693" y="218439"/>
                </a:lnTo>
                <a:lnTo>
                  <a:pt x="2095449" y="219710"/>
                </a:lnTo>
                <a:close/>
              </a:path>
              <a:path w="4186554" h="219710">
                <a:moveTo>
                  <a:pt x="2088362" y="215900"/>
                </a:moveTo>
                <a:lnTo>
                  <a:pt x="2088248" y="213360"/>
                </a:lnTo>
                <a:lnTo>
                  <a:pt x="2087943" y="210820"/>
                </a:lnTo>
                <a:lnTo>
                  <a:pt x="2087435" y="208279"/>
                </a:lnTo>
                <a:lnTo>
                  <a:pt x="2086749" y="205739"/>
                </a:lnTo>
                <a:lnTo>
                  <a:pt x="2085848" y="203200"/>
                </a:lnTo>
                <a:lnTo>
                  <a:pt x="2085987" y="203200"/>
                </a:lnTo>
                <a:lnTo>
                  <a:pt x="2084768" y="200660"/>
                </a:lnTo>
                <a:lnTo>
                  <a:pt x="2084908" y="200660"/>
                </a:lnTo>
                <a:lnTo>
                  <a:pt x="2083485" y="198120"/>
                </a:lnTo>
                <a:lnTo>
                  <a:pt x="2092337" y="198120"/>
                </a:lnTo>
                <a:lnTo>
                  <a:pt x="2091448" y="200660"/>
                </a:lnTo>
                <a:lnTo>
                  <a:pt x="2089467" y="205739"/>
                </a:lnTo>
                <a:lnTo>
                  <a:pt x="2088845" y="209550"/>
                </a:lnTo>
                <a:lnTo>
                  <a:pt x="2088502" y="212089"/>
                </a:lnTo>
                <a:lnTo>
                  <a:pt x="2088362" y="215900"/>
                </a:lnTo>
                <a:close/>
              </a:path>
              <a:path w="4186554" h="219710">
                <a:moveTo>
                  <a:pt x="2102612" y="199389"/>
                </a:moveTo>
                <a:lnTo>
                  <a:pt x="2102751" y="198120"/>
                </a:lnTo>
                <a:lnTo>
                  <a:pt x="2103424" y="198120"/>
                </a:lnTo>
                <a:lnTo>
                  <a:pt x="2102612" y="19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9900" y="3141243"/>
            <a:ext cx="2745105" cy="219710"/>
          </a:xfrm>
          <a:custGeom>
            <a:avLst/>
            <a:gdLst/>
            <a:ahLst/>
            <a:cxnLst/>
            <a:rect l="l" t="t" r="r" b="b"/>
            <a:pathLst>
              <a:path w="2745104" h="219710">
                <a:moveTo>
                  <a:pt x="1251978" y="125730"/>
                </a:moveTo>
                <a:lnTo>
                  <a:pt x="1242148" y="123190"/>
                </a:lnTo>
                <a:lnTo>
                  <a:pt x="1232179" y="120650"/>
                </a:lnTo>
                <a:lnTo>
                  <a:pt x="1221955" y="118110"/>
                </a:lnTo>
                <a:lnTo>
                  <a:pt x="1211478" y="116840"/>
                </a:lnTo>
                <a:lnTo>
                  <a:pt x="1200785" y="115570"/>
                </a:lnTo>
                <a:lnTo>
                  <a:pt x="1189875" y="114300"/>
                </a:lnTo>
                <a:lnTo>
                  <a:pt x="1178763" y="113030"/>
                </a:lnTo>
                <a:lnTo>
                  <a:pt x="1167587" y="113030"/>
                </a:lnTo>
                <a:lnTo>
                  <a:pt x="1156017" y="111760"/>
                </a:lnTo>
                <a:lnTo>
                  <a:pt x="209105" y="111760"/>
                </a:lnTo>
                <a:lnTo>
                  <a:pt x="197700" y="110490"/>
                </a:lnTo>
                <a:lnTo>
                  <a:pt x="186359" y="110490"/>
                </a:lnTo>
                <a:lnTo>
                  <a:pt x="175221" y="109220"/>
                </a:lnTo>
                <a:lnTo>
                  <a:pt x="164287" y="106680"/>
                </a:lnTo>
                <a:lnTo>
                  <a:pt x="143103" y="104140"/>
                </a:lnTo>
                <a:lnTo>
                  <a:pt x="122936" y="99060"/>
                </a:lnTo>
                <a:lnTo>
                  <a:pt x="103873" y="93980"/>
                </a:lnTo>
                <a:lnTo>
                  <a:pt x="94805" y="90170"/>
                </a:lnTo>
                <a:lnTo>
                  <a:pt x="86055" y="87630"/>
                </a:lnTo>
                <a:lnTo>
                  <a:pt x="47586" y="68580"/>
                </a:lnTo>
                <a:lnTo>
                  <a:pt x="41046" y="63500"/>
                </a:lnTo>
                <a:lnTo>
                  <a:pt x="34937" y="59690"/>
                </a:lnTo>
                <a:lnTo>
                  <a:pt x="7848" y="29210"/>
                </a:lnTo>
                <a:lnTo>
                  <a:pt x="5118" y="22860"/>
                </a:lnTo>
                <a:lnTo>
                  <a:pt x="4940" y="22860"/>
                </a:lnTo>
                <a:lnTo>
                  <a:pt x="2933" y="17780"/>
                </a:lnTo>
                <a:lnTo>
                  <a:pt x="2794" y="17780"/>
                </a:lnTo>
                <a:lnTo>
                  <a:pt x="749" y="8890"/>
                </a:lnTo>
                <a:lnTo>
                  <a:pt x="88" y="2540"/>
                </a:lnTo>
                <a:lnTo>
                  <a:pt x="0" y="0"/>
                </a:lnTo>
                <a:lnTo>
                  <a:pt x="9525" y="0"/>
                </a:lnTo>
                <a:lnTo>
                  <a:pt x="9601" y="2540"/>
                </a:lnTo>
                <a:lnTo>
                  <a:pt x="9804" y="5080"/>
                </a:lnTo>
                <a:lnTo>
                  <a:pt x="10147" y="7620"/>
                </a:lnTo>
                <a:lnTo>
                  <a:pt x="10278" y="7620"/>
                </a:lnTo>
                <a:lnTo>
                  <a:pt x="10617" y="10160"/>
                </a:lnTo>
                <a:lnTo>
                  <a:pt x="10830" y="10160"/>
                </a:lnTo>
                <a:lnTo>
                  <a:pt x="11988" y="15240"/>
                </a:lnTo>
                <a:lnTo>
                  <a:pt x="12350" y="15240"/>
                </a:lnTo>
                <a:lnTo>
                  <a:pt x="13855" y="19050"/>
                </a:lnTo>
                <a:lnTo>
                  <a:pt x="13677" y="19050"/>
                </a:lnTo>
                <a:lnTo>
                  <a:pt x="16217" y="24130"/>
                </a:lnTo>
                <a:lnTo>
                  <a:pt x="16027" y="24130"/>
                </a:lnTo>
                <a:lnTo>
                  <a:pt x="19100" y="29210"/>
                </a:lnTo>
                <a:lnTo>
                  <a:pt x="18884" y="29210"/>
                </a:lnTo>
                <a:lnTo>
                  <a:pt x="22466" y="34290"/>
                </a:lnTo>
                <a:lnTo>
                  <a:pt x="23272" y="34290"/>
                </a:lnTo>
                <a:lnTo>
                  <a:pt x="26339" y="38100"/>
                </a:lnTo>
                <a:lnTo>
                  <a:pt x="26123" y="38100"/>
                </a:lnTo>
                <a:lnTo>
                  <a:pt x="30683" y="43180"/>
                </a:lnTo>
                <a:lnTo>
                  <a:pt x="30467" y="43180"/>
                </a:lnTo>
                <a:lnTo>
                  <a:pt x="35509" y="46990"/>
                </a:lnTo>
                <a:lnTo>
                  <a:pt x="35305" y="46990"/>
                </a:lnTo>
                <a:lnTo>
                  <a:pt x="40792" y="52070"/>
                </a:lnTo>
                <a:lnTo>
                  <a:pt x="40589" y="52070"/>
                </a:lnTo>
                <a:lnTo>
                  <a:pt x="46520" y="55880"/>
                </a:lnTo>
                <a:lnTo>
                  <a:pt x="46329" y="55880"/>
                </a:lnTo>
                <a:lnTo>
                  <a:pt x="52679" y="59690"/>
                </a:lnTo>
                <a:lnTo>
                  <a:pt x="52501" y="59690"/>
                </a:lnTo>
                <a:lnTo>
                  <a:pt x="59270" y="63500"/>
                </a:lnTo>
                <a:lnTo>
                  <a:pt x="59093" y="63500"/>
                </a:lnTo>
                <a:lnTo>
                  <a:pt x="66255" y="67310"/>
                </a:lnTo>
                <a:lnTo>
                  <a:pt x="66090" y="67310"/>
                </a:lnTo>
                <a:lnTo>
                  <a:pt x="73647" y="71120"/>
                </a:lnTo>
                <a:lnTo>
                  <a:pt x="73482" y="71120"/>
                </a:lnTo>
                <a:lnTo>
                  <a:pt x="81394" y="74930"/>
                </a:lnTo>
                <a:lnTo>
                  <a:pt x="81241" y="74930"/>
                </a:lnTo>
                <a:lnTo>
                  <a:pt x="89522" y="78740"/>
                </a:lnTo>
                <a:lnTo>
                  <a:pt x="89369" y="78740"/>
                </a:lnTo>
                <a:lnTo>
                  <a:pt x="97980" y="81280"/>
                </a:lnTo>
                <a:lnTo>
                  <a:pt x="97840" y="81280"/>
                </a:lnTo>
                <a:lnTo>
                  <a:pt x="106781" y="85090"/>
                </a:lnTo>
                <a:lnTo>
                  <a:pt x="109723" y="85090"/>
                </a:lnTo>
                <a:lnTo>
                  <a:pt x="115887" y="87630"/>
                </a:lnTo>
                <a:lnTo>
                  <a:pt x="125298" y="90170"/>
                </a:lnTo>
                <a:lnTo>
                  <a:pt x="135000" y="92710"/>
                </a:lnTo>
                <a:lnTo>
                  <a:pt x="144970" y="93980"/>
                </a:lnTo>
                <a:lnTo>
                  <a:pt x="155206" y="96520"/>
                </a:lnTo>
                <a:lnTo>
                  <a:pt x="165671" y="97790"/>
                </a:lnTo>
                <a:lnTo>
                  <a:pt x="176364" y="99060"/>
                </a:lnTo>
                <a:lnTo>
                  <a:pt x="187286" y="100330"/>
                </a:lnTo>
                <a:lnTo>
                  <a:pt x="198386" y="101600"/>
                </a:lnTo>
                <a:lnTo>
                  <a:pt x="209562" y="101600"/>
                </a:lnTo>
                <a:lnTo>
                  <a:pt x="221145" y="102870"/>
                </a:lnTo>
                <a:lnTo>
                  <a:pt x="1168044" y="102870"/>
                </a:lnTo>
                <a:lnTo>
                  <a:pt x="1223581" y="109220"/>
                </a:lnTo>
                <a:lnTo>
                  <a:pt x="1234059" y="111760"/>
                </a:lnTo>
                <a:lnTo>
                  <a:pt x="1244269" y="113030"/>
                </a:lnTo>
                <a:lnTo>
                  <a:pt x="1263903" y="118110"/>
                </a:lnTo>
                <a:lnTo>
                  <a:pt x="1273276" y="121920"/>
                </a:lnTo>
                <a:lnTo>
                  <a:pt x="1282357" y="124460"/>
                </a:lnTo>
                <a:lnTo>
                  <a:pt x="1251851" y="124460"/>
                </a:lnTo>
                <a:lnTo>
                  <a:pt x="1251978" y="125730"/>
                </a:lnTo>
                <a:close/>
              </a:path>
              <a:path w="2745104" h="219710">
                <a:moveTo>
                  <a:pt x="2744698" y="2540"/>
                </a:moveTo>
                <a:lnTo>
                  <a:pt x="2735186" y="2540"/>
                </a:lnTo>
                <a:lnTo>
                  <a:pt x="2735262" y="0"/>
                </a:lnTo>
                <a:lnTo>
                  <a:pt x="2744787" y="0"/>
                </a:lnTo>
                <a:lnTo>
                  <a:pt x="2744698" y="2540"/>
                </a:lnTo>
                <a:close/>
              </a:path>
              <a:path w="2745104" h="219710">
                <a:moveTo>
                  <a:pt x="9660" y="2540"/>
                </a:moveTo>
                <a:lnTo>
                  <a:pt x="9588" y="1270"/>
                </a:lnTo>
                <a:lnTo>
                  <a:pt x="9660" y="2540"/>
                </a:lnTo>
                <a:close/>
              </a:path>
              <a:path w="2745104" h="219710">
                <a:moveTo>
                  <a:pt x="2744470" y="5080"/>
                </a:moveTo>
                <a:lnTo>
                  <a:pt x="2734983" y="5080"/>
                </a:lnTo>
                <a:lnTo>
                  <a:pt x="2735199" y="1270"/>
                </a:lnTo>
                <a:lnTo>
                  <a:pt x="2735186" y="2540"/>
                </a:lnTo>
                <a:lnTo>
                  <a:pt x="2744698" y="2540"/>
                </a:lnTo>
                <a:lnTo>
                  <a:pt x="2744470" y="5080"/>
                </a:lnTo>
                <a:close/>
              </a:path>
              <a:path w="2745104" h="219710">
                <a:moveTo>
                  <a:pt x="9901" y="5080"/>
                </a:moveTo>
                <a:lnTo>
                  <a:pt x="9778" y="3810"/>
                </a:lnTo>
                <a:lnTo>
                  <a:pt x="9901" y="5080"/>
                </a:lnTo>
                <a:close/>
              </a:path>
              <a:path w="2745104" h="219710">
                <a:moveTo>
                  <a:pt x="2744207" y="7620"/>
                </a:moveTo>
                <a:lnTo>
                  <a:pt x="2734640" y="7620"/>
                </a:lnTo>
                <a:lnTo>
                  <a:pt x="2735008" y="3810"/>
                </a:lnTo>
                <a:lnTo>
                  <a:pt x="2734983" y="5080"/>
                </a:lnTo>
                <a:lnTo>
                  <a:pt x="2744470" y="5080"/>
                </a:lnTo>
                <a:lnTo>
                  <a:pt x="2744207" y="7620"/>
                </a:lnTo>
                <a:close/>
              </a:path>
              <a:path w="2745104" h="219710">
                <a:moveTo>
                  <a:pt x="10278" y="7620"/>
                </a:moveTo>
                <a:lnTo>
                  <a:pt x="10147" y="7620"/>
                </a:lnTo>
                <a:lnTo>
                  <a:pt x="10109" y="6350"/>
                </a:lnTo>
                <a:lnTo>
                  <a:pt x="10278" y="7620"/>
                </a:lnTo>
                <a:close/>
              </a:path>
              <a:path w="2745104" h="219710">
                <a:moveTo>
                  <a:pt x="2743803" y="10160"/>
                </a:moveTo>
                <a:lnTo>
                  <a:pt x="2734170" y="10160"/>
                </a:lnTo>
                <a:lnTo>
                  <a:pt x="2734678" y="6350"/>
                </a:lnTo>
                <a:lnTo>
                  <a:pt x="2734640" y="7620"/>
                </a:lnTo>
                <a:lnTo>
                  <a:pt x="2744207" y="7620"/>
                </a:lnTo>
                <a:lnTo>
                  <a:pt x="2744076" y="8890"/>
                </a:lnTo>
                <a:lnTo>
                  <a:pt x="2743803" y="10160"/>
                </a:lnTo>
                <a:close/>
              </a:path>
              <a:path w="2745104" h="219710">
                <a:moveTo>
                  <a:pt x="10830" y="10160"/>
                </a:moveTo>
                <a:lnTo>
                  <a:pt x="10617" y="10160"/>
                </a:lnTo>
                <a:lnTo>
                  <a:pt x="10540" y="8890"/>
                </a:lnTo>
                <a:lnTo>
                  <a:pt x="10830" y="10160"/>
                </a:lnTo>
                <a:close/>
              </a:path>
              <a:path w="2745104" h="219710">
                <a:moveTo>
                  <a:pt x="2742608" y="15240"/>
                </a:moveTo>
                <a:lnTo>
                  <a:pt x="2732798" y="15240"/>
                </a:lnTo>
                <a:lnTo>
                  <a:pt x="2734246" y="8890"/>
                </a:lnTo>
                <a:lnTo>
                  <a:pt x="2734170" y="10160"/>
                </a:lnTo>
                <a:lnTo>
                  <a:pt x="2743803" y="10160"/>
                </a:lnTo>
                <a:lnTo>
                  <a:pt x="2743530" y="11430"/>
                </a:lnTo>
                <a:lnTo>
                  <a:pt x="2742608" y="15240"/>
                </a:lnTo>
                <a:close/>
              </a:path>
              <a:path w="2745104" h="219710">
                <a:moveTo>
                  <a:pt x="12350" y="15240"/>
                </a:moveTo>
                <a:lnTo>
                  <a:pt x="11988" y="15240"/>
                </a:lnTo>
                <a:lnTo>
                  <a:pt x="11849" y="13970"/>
                </a:lnTo>
                <a:lnTo>
                  <a:pt x="12350" y="15240"/>
                </a:lnTo>
                <a:close/>
              </a:path>
              <a:path w="2745104" h="219710">
                <a:moveTo>
                  <a:pt x="2733865" y="34290"/>
                </a:moveTo>
                <a:lnTo>
                  <a:pt x="2722321" y="34290"/>
                </a:lnTo>
                <a:lnTo>
                  <a:pt x="2725902" y="29210"/>
                </a:lnTo>
                <a:lnTo>
                  <a:pt x="2725686" y="29210"/>
                </a:lnTo>
                <a:lnTo>
                  <a:pt x="2728760" y="24130"/>
                </a:lnTo>
                <a:lnTo>
                  <a:pt x="2728569" y="24130"/>
                </a:lnTo>
                <a:lnTo>
                  <a:pt x="2731109" y="19050"/>
                </a:lnTo>
                <a:lnTo>
                  <a:pt x="2730931" y="19050"/>
                </a:lnTo>
                <a:lnTo>
                  <a:pt x="2732938" y="13970"/>
                </a:lnTo>
                <a:lnTo>
                  <a:pt x="2732798" y="15240"/>
                </a:lnTo>
                <a:lnTo>
                  <a:pt x="2742608" y="15240"/>
                </a:lnTo>
                <a:lnTo>
                  <a:pt x="2741993" y="17780"/>
                </a:lnTo>
                <a:lnTo>
                  <a:pt x="2741853" y="17780"/>
                </a:lnTo>
                <a:lnTo>
                  <a:pt x="2739847" y="22860"/>
                </a:lnTo>
                <a:lnTo>
                  <a:pt x="2739669" y="22860"/>
                </a:lnTo>
                <a:lnTo>
                  <a:pt x="2736938" y="29210"/>
                </a:lnTo>
                <a:lnTo>
                  <a:pt x="2733865" y="34290"/>
                </a:lnTo>
                <a:close/>
              </a:path>
              <a:path w="2745104" h="219710">
                <a:moveTo>
                  <a:pt x="23272" y="34290"/>
                </a:moveTo>
                <a:lnTo>
                  <a:pt x="22466" y="34290"/>
                </a:lnTo>
                <a:lnTo>
                  <a:pt x="22250" y="33020"/>
                </a:lnTo>
                <a:lnTo>
                  <a:pt x="23272" y="34290"/>
                </a:lnTo>
                <a:close/>
              </a:path>
              <a:path w="2745104" h="219710">
                <a:moveTo>
                  <a:pt x="2664498" y="85090"/>
                </a:moveTo>
                <a:lnTo>
                  <a:pt x="2638005" y="85090"/>
                </a:lnTo>
                <a:lnTo>
                  <a:pt x="2646946" y="81280"/>
                </a:lnTo>
                <a:lnTo>
                  <a:pt x="2646806" y="81280"/>
                </a:lnTo>
                <a:lnTo>
                  <a:pt x="2655417" y="78740"/>
                </a:lnTo>
                <a:lnTo>
                  <a:pt x="2655265" y="78740"/>
                </a:lnTo>
                <a:lnTo>
                  <a:pt x="2663532" y="74930"/>
                </a:lnTo>
                <a:lnTo>
                  <a:pt x="2663393" y="74930"/>
                </a:lnTo>
                <a:lnTo>
                  <a:pt x="2671305" y="71120"/>
                </a:lnTo>
                <a:lnTo>
                  <a:pt x="2671140" y="71120"/>
                </a:lnTo>
                <a:lnTo>
                  <a:pt x="2678696" y="67310"/>
                </a:lnTo>
                <a:lnTo>
                  <a:pt x="2678531" y="67310"/>
                </a:lnTo>
                <a:lnTo>
                  <a:pt x="2685694" y="63500"/>
                </a:lnTo>
                <a:lnTo>
                  <a:pt x="2685516" y="63500"/>
                </a:lnTo>
                <a:lnTo>
                  <a:pt x="2692285" y="59690"/>
                </a:lnTo>
                <a:lnTo>
                  <a:pt x="2692107" y="59690"/>
                </a:lnTo>
                <a:lnTo>
                  <a:pt x="2698457" y="55880"/>
                </a:lnTo>
                <a:lnTo>
                  <a:pt x="2698267" y="55880"/>
                </a:lnTo>
                <a:lnTo>
                  <a:pt x="2704198" y="52070"/>
                </a:lnTo>
                <a:lnTo>
                  <a:pt x="2703995" y="52070"/>
                </a:lnTo>
                <a:lnTo>
                  <a:pt x="2709481" y="46990"/>
                </a:lnTo>
                <a:lnTo>
                  <a:pt x="2709278" y="46990"/>
                </a:lnTo>
                <a:lnTo>
                  <a:pt x="2714320" y="43180"/>
                </a:lnTo>
                <a:lnTo>
                  <a:pt x="2714104" y="43180"/>
                </a:lnTo>
                <a:lnTo>
                  <a:pt x="2718663" y="38100"/>
                </a:lnTo>
                <a:lnTo>
                  <a:pt x="2718447" y="38100"/>
                </a:lnTo>
                <a:lnTo>
                  <a:pt x="2722537" y="33020"/>
                </a:lnTo>
                <a:lnTo>
                  <a:pt x="2722321" y="34290"/>
                </a:lnTo>
                <a:lnTo>
                  <a:pt x="2733865" y="34290"/>
                </a:lnTo>
                <a:lnTo>
                  <a:pt x="2703931" y="63500"/>
                </a:lnTo>
                <a:lnTo>
                  <a:pt x="2697378" y="68580"/>
                </a:lnTo>
                <a:lnTo>
                  <a:pt x="2690431" y="72390"/>
                </a:lnTo>
                <a:lnTo>
                  <a:pt x="2683090" y="76200"/>
                </a:lnTo>
                <a:lnTo>
                  <a:pt x="2675381" y="80010"/>
                </a:lnTo>
                <a:lnTo>
                  <a:pt x="2667304" y="83820"/>
                </a:lnTo>
                <a:lnTo>
                  <a:pt x="2664498" y="85090"/>
                </a:lnTo>
                <a:close/>
              </a:path>
              <a:path w="2745104" h="219710">
                <a:moveTo>
                  <a:pt x="109723" y="85090"/>
                </a:moveTo>
                <a:lnTo>
                  <a:pt x="106781" y="85090"/>
                </a:lnTo>
                <a:lnTo>
                  <a:pt x="106641" y="83820"/>
                </a:lnTo>
                <a:lnTo>
                  <a:pt x="109723" y="85090"/>
                </a:lnTo>
                <a:close/>
              </a:path>
              <a:path w="2745104" h="219710">
                <a:moveTo>
                  <a:pt x="1377175" y="214630"/>
                </a:moveTo>
                <a:lnTo>
                  <a:pt x="1377061" y="212090"/>
                </a:lnTo>
                <a:lnTo>
                  <a:pt x="1376819" y="209550"/>
                </a:lnTo>
                <a:lnTo>
                  <a:pt x="1376413" y="205740"/>
                </a:lnTo>
                <a:lnTo>
                  <a:pt x="1375816" y="203200"/>
                </a:lnTo>
                <a:lnTo>
                  <a:pt x="1374368" y="198120"/>
                </a:lnTo>
                <a:lnTo>
                  <a:pt x="1374228" y="196850"/>
                </a:lnTo>
                <a:lnTo>
                  <a:pt x="1372393" y="192204"/>
                </a:lnTo>
                <a:lnTo>
                  <a:pt x="1372565" y="191770"/>
                </a:lnTo>
                <a:lnTo>
                  <a:pt x="1372742" y="191770"/>
                </a:lnTo>
                <a:lnTo>
                  <a:pt x="1375283" y="186690"/>
                </a:lnTo>
                <a:lnTo>
                  <a:pt x="1402359" y="156210"/>
                </a:lnTo>
                <a:lnTo>
                  <a:pt x="1408493" y="151130"/>
                </a:lnTo>
                <a:lnTo>
                  <a:pt x="1415034" y="147320"/>
                </a:lnTo>
                <a:lnTo>
                  <a:pt x="1421980" y="142240"/>
                </a:lnTo>
                <a:lnTo>
                  <a:pt x="1429321" y="138430"/>
                </a:lnTo>
                <a:lnTo>
                  <a:pt x="1437030" y="134620"/>
                </a:lnTo>
                <a:lnTo>
                  <a:pt x="1445107" y="130810"/>
                </a:lnTo>
                <a:lnTo>
                  <a:pt x="1453540" y="128270"/>
                </a:lnTo>
                <a:lnTo>
                  <a:pt x="1462290" y="124460"/>
                </a:lnTo>
                <a:lnTo>
                  <a:pt x="1471371" y="121920"/>
                </a:lnTo>
                <a:lnTo>
                  <a:pt x="1480756" y="118110"/>
                </a:lnTo>
                <a:lnTo>
                  <a:pt x="1500390" y="113030"/>
                </a:lnTo>
                <a:lnTo>
                  <a:pt x="1510614" y="111760"/>
                </a:lnTo>
                <a:lnTo>
                  <a:pt x="1521091" y="109220"/>
                </a:lnTo>
                <a:lnTo>
                  <a:pt x="1576857" y="102870"/>
                </a:lnTo>
                <a:lnTo>
                  <a:pt x="2523642" y="102870"/>
                </a:lnTo>
                <a:lnTo>
                  <a:pt x="2535224" y="101600"/>
                </a:lnTo>
                <a:lnTo>
                  <a:pt x="2546400" y="101600"/>
                </a:lnTo>
                <a:lnTo>
                  <a:pt x="2557627" y="100330"/>
                </a:lnTo>
                <a:lnTo>
                  <a:pt x="2568536" y="99060"/>
                </a:lnTo>
                <a:lnTo>
                  <a:pt x="2579230" y="97790"/>
                </a:lnTo>
                <a:lnTo>
                  <a:pt x="2589707" y="96520"/>
                </a:lnTo>
                <a:lnTo>
                  <a:pt x="2599931" y="93980"/>
                </a:lnTo>
                <a:lnTo>
                  <a:pt x="2609913" y="92710"/>
                </a:lnTo>
                <a:lnTo>
                  <a:pt x="2619616" y="90170"/>
                </a:lnTo>
                <a:lnTo>
                  <a:pt x="2629027" y="87630"/>
                </a:lnTo>
                <a:lnTo>
                  <a:pt x="2638145" y="83820"/>
                </a:lnTo>
                <a:lnTo>
                  <a:pt x="2638005" y="85090"/>
                </a:lnTo>
                <a:lnTo>
                  <a:pt x="2664498" y="85090"/>
                </a:lnTo>
                <a:lnTo>
                  <a:pt x="2658884" y="87630"/>
                </a:lnTo>
                <a:lnTo>
                  <a:pt x="2650121" y="90170"/>
                </a:lnTo>
                <a:lnTo>
                  <a:pt x="2641053" y="93980"/>
                </a:lnTo>
                <a:lnTo>
                  <a:pt x="2621991" y="99060"/>
                </a:lnTo>
                <a:lnTo>
                  <a:pt x="2601810" y="104140"/>
                </a:lnTo>
                <a:lnTo>
                  <a:pt x="2580627" y="106680"/>
                </a:lnTo>
                <a:lnTo>
                  <a:pt x="2569692" y="109220"/>
                </a:lnTo>
                <a:lnTo>
                  <a:pt x="2558542" y="110490"/>
                </a:lnTo>
                <a:lnTo>
                  <a:pt x="2547200" y="110490"/>
                </a:lnTo>
                <a:lnTo>
                  <a:pt x="2535567" y="111760"/>
                </a:lnTo>
                <a:lnTo>
                  <a:pt x="1588770" y="111760"/>
                </a:lnTo>
                <a:lnTo>
                  <a:pt x="1577200" y="113030"/>
                </a:lnTo>
                <a:lnTo>
                  <a:pt x="1566024" y="113030"/>
                </a:lnTo>
                <a:lnTo>
                  <a:pt x="1554797" y="114300"/>
                </a:lnTo>
                <a:lnTo>
                  <a:pt x="1543888" y="115570"/>
                </a:lnTo>
                <a:lnTo>
                  <a:pt x="1533182" y="116840"/>
                </a:lnTo>
                <a:lnTo>
                  <a:pt x="1522717" y="118110"/>
                </a:lnTo>
                <a:lnTo>
                  <a:pt x="1512481" y="120650"/>
                </a:lnTo>
                <a:lnTo>
                  <a:pt x="1502511" y="123190"/>
                </a:lnTo>
                <a:lnTo>
                  <a:pt x="1497723" y="124460"/>
                </a:lnTo>
                <a:lnTo>
                  <a:pt x="1492935" y="124460"/>
                </a:lnTo>
                <a:lnTo>
                  <a:pt x="1486568" y="127000"/>
                </a:lnTo>
                <a:lnTo>
                  <a:pt x="1483525" y="127000"/>
                </a:lnTo>
                <a:lnTo>
                  <a:pt x="1474279" y="130810"/>
                </a:lnTo>
                <a:lnTo>
                  <a:pt x="1474406" y="130810"/>
                </a:lnTo>
                <a:lnTo>
                  <a:pt x="1465478" y="133350"/>
                </a:lnTo>
                <a:lnTo>
                  <a:pt x="1465618" y="133350"/>
                </a:lnTo>
                <a:lnTo>
                  <a:pt x="1459877" y="135890"/>
                </a:lnTo>
                <a:lnTo>
                  <a:pt x="1457147" y="135890"/>
                </a:lnTo>
                <a:lnTo>
                  <a:pt x="1448879" y="139700"/>
                </a:lnTo>
                <a:lnTo>
                  <a:pt x="1449031" y="139700"/>
                </a:lnTo>
                <a:lnTo>
                  <a:pt x="1441119" y="143510"/>
                </a:lnTo>
                <a:lnTo>
                  <a:pt x="1441272" y="143510"/>
                </a:lnTo>
                <a:lnTo>
                  <a:pt x="1433728" y="147320"/>
                </a:lnTo>
                <a:lnTo>
                  <a:pt x="1433893" y="147320"/>
                </a:lnTo>
                <a:lnTo>
                  <a:pt x="1426730" y="151130"/>
                </a:lnTo>
                <a:lnTo>
                  <a:pt x="1426895" y="151130"/>
                </a:lnTo>
                <a:lnTo>
                  <a:pt x="1420139" y="154940"/>
                </a:lnTo>
                <a:lnTo>
                  <a:pt x="1420317" y="154940"/>
                </a:lnTo>
                <a:lnTo>
                  <a:pt x="1413967" y="158750"/>
                </a:lnTo>
                <a:lnTo>
                  <a:pt x="1414157" y="158750"/>
                </a:lnTo>
                <a:lnTo>
                  <a:pt x="1409709" y="162560"/>
                </a:lnTo>
                <a:lnTo>
                  <a:pt x="1408417" y="162560"/>
                </a:lnTo>
                <a:lnTo>
                  <a:pt x="1402930" y="167640"/>
                </a:lnTo>
                <a:lnTo>
                  <a:pt x="1403134" y="167640"/>
                </a:lnTo>
                <a:lnTo>
                  <a:pt x="1398104" y="171450"/>
                </a:lnTo>
                <a:lnTo>
                  <a:pt x="1398320" y="171450"/>
                </a:lnTo>
                <a:lnTo>
                  <a:pt x="1393748" y="176530"/>
                </a:lnTo>
                <a:lnTo>
                  <a:pt x="1393964" y="176530"/>
                </a:lnTo>
                <a:lnTo>
                  <a:pt x="1389888" y="181610"/>
                </a:lnTo>
                <a:lnTo>
                  <a:pt x="1390103" y="181610"/>
                </a:lnTo>
                <a:lnTo>
                  <a:pt x="1386522" y="185420"/>
                </a:lnTo>
                <a:lnTo>
                  <a:pt x="1386725" y="185420"/>
                </a:lnTo>
                <a:lnTo>
                  <a:pt x="1383652" y="190500"/>
                </a:lnTo>
                <a:lnTo>
                  <a:pt x="1383855" y="190500"/>
                </a:lnTo>
                <a:lnTo>
                  <a:pt x="1381302" y="195580"/>
                </a:lnTo>
                <a:lnTo>
                  <a:pt x="1381480" y="195580"/>
                </a:lnTo>
                <a:lnTo>
                  <a:pt x="1379474" y="200660"/>
                </a:lnTo>
                <a:lnTo>
                  <a:pt x="1379626" y="200660"/>
                </a:lnTo>
                <a:lnTo>
                  <a:pt x="1378165" y="205740"/>
                </a:lnTo>
                <a:lnTo>
                  <a:pt x="1377734" y="208280"/>
                </a:lnTo>
                <a:lnTo>
                  <a:pt x="1377416" y="210820"/>
                </a:lnTo>
                <a:lnTo>
                  <a:pt x="1377327" y="212090"/>
                </a:lnTo>
                <a:lnTo>
                  <a:pt x="1377175" y="214630"/>
                </a:lnTo>
                <a:close/>
              </a:path>
              <a:path w="2745104" h="219710">
                <a:moveTo>
                  <a:pt x="1261402" y="128270"/>
                </a:moveTo>
                <a:lnTo>
                  <a:pt x="1251851" y="124460"/>
                </a:lnTo>
                <a:lnTo>
                  <a:pt x="1282357" y="124460"/>
                </a:lnTo>
                <a:lnTo>
                  <a:pt x="1291107" y="127000"/>
                </a:lnTo>
                <a:lnTo>
                  <a:pt x="1261262" y="127000"/>
                </a:lnTo>
                <a:lnTo>
                  <a:pt x="1261402" y="128270"/>
                </a:lnTo>
                <a:close/>
              </a:path>
              <a:path w="2745104" h="219710">
                <a:moveTo>
                  <a:pt x="1492808" y="125730"/>
                </a:moveTo>
                <a:lnTo>
                  <a:pt x="1492935" y="124460"/>
                </a:lnTo>
                <a:lnTo>
                  <a:pt x="1497723" y="124460"/>
                </a:lnTo>
                <a:lnTo>
                  <a:pt x="1492808" y="125730"/>
                </a:lnTo>
                <a:close/>
              </a:path>
              <a:path w="2745104" h="219710">
                <a:moveTo>
                  <a:pt x="1287779" y="137160"/>
                </a:moveTo>
                <a:lnTo>
                  <a:pt x="1279169" y="133350"/>
                </a:lnTo>
                <a:lnTo>
                  <a:pt x="1279309" y="133350"/>
                </a:lnTo>
                <a:lnTo>
                  <a:pt x="1270380" y="130810"/>
                </a:lnTo>
                <a:lnTo>
                  <a:pt x="1270508" y="130810"/>
                </a:lnTo>
                <a:lnTo>
                  <a:pt x="1261262" y="127000"/>
                </a:lnTo>
                <a:lnTo>
                  <a:pt x="1291107" y="127000"/>
                </a:lnTo>
                <a:lnTo>
                  <a:pt x="1299527" y="130810"/>
                </a:lnTo>
                <a:lnTo>
                  <a:pt x="1307591" y="134620"/>
                </a:lnTo>
                <a:lnTo>
                  <a:pt x="1310161" y="135890"/>
                </a:lnTo>
                <a:lnTo>
                  <a:pt x="1287640" y="135890"/>
                </a:lnTo>
                <a:lnTo>
                  <a:pt x="1287779" y="137160"/>
                </a:lnTo>
                <a:close/>
              </a:path>
              <a:path w="2745104" h="219710">
                <a:moveTo>
                  <a:pt x="1483385" y="128270"/>
                </a:moveTo>
                <a:lnTo>
                  <a:pt x="1483525" y="127000"/>
                </a:lnTo>
                <a:lnTo>
                  <a:pt x="1486568" y="127000"/>
                </a:lnTo>
                <a:lnTo>
                  <a:pt x="1483385" y="128270"/>
                </a:lnTo>
                <a:close/>
              </a:path>
              <a:path w="2745104" h="219710">
                <a:moveTo>
                  <a:pt x="1336560" y="163830"/>
                </a:moveTo>
                <a:lnTo>
                  <a:pt x="1330629" y="158750"/>
                </a:lnTo>
                <a:lnTo>
                  <a:pt x="1330820" y="158750"/>
                </a:lnTo>
                <a:lnTo>
                  <a:pt x="1324470" y="154940"/>
                </a:lnTo>
                <a:lnTo>
                  <a:pt x="1324648" y="154940"/>
                </a:lnTo>
                <a:lnTo>
                  <a:pt x="1317891" y="151130"/>
                </a:lnTo>
                <a:lnTo>
                  <a:pt x="1318056" y="151130"/>
                </a:lnTo>
                <a:lnTo>
                  <a:pt x="1310894" y="147320"/>
                </a:lnTo>
                <a:lnTo>
                  <a:pt x="1311059" y="147320"/>
                </a:lnTo>
                <a:lnTo>
                  <a:pt x="1303515" y="143510"/>
                </a:lnTo>
                <a:lnTo>
                  <a:pt x="1303667" y="143510"/>
                </a:lnTo>
                <a:lnTo>
                  <a:pt x="1295755" y="139700"/>
                </a:lnTo>
                <a:lnTo>
                  <a:pt x="1295908" y="139700"/>
                </a:lnTo>
                <a:lnTo>
                  <a:pt x="1287640" y="135890"/>
                </a:lnTo>
                <a:lnTo>
                  <a:pt x="1310161" y="135890"/>
                </a:lnTo>
                <a:lnTo>
                  <a:pt x="1315300" y="138430"/>
                </a:lnTo>
                <a:lnTo>
                  <a:pt x="1322628" y="142240"/>
                </a:lnTo>
                <a:lnTo>
                  <a:pt x="1329563" y="147320"/>
                </a:lnTo>
                <a:lnTo>
                  <a:pt x="1336103" y="151130"/>
                </a:lnTo>
                <a:lnTo>
                  <a:pt x="1342224" y="154940"/>
                </a:lnTo>
                <a:lnTo>
                  <a:pt x="1347914" y="160020"/>
                </a:lnTo>
                <a:lnTo>
                  <a:pt x="1350530" y="162560"/>
                </a:lnTo>
                <a:lnTo>
                  <a:pt x="1336370" y="162560"/>
                </a:lnTo>
                <a:lnTo>
                  <a:pt x="1336560" y="163830"/>
                </a:lnTo>
                <a:close/>
              </a:path>
              <a:path w="2745104" h="219710">
                <a:moveTo>
                  <a:pt x="1457007" y="137160"/>
                </a:moveTo>
                <a:lnTo>
                  <a:pt x="1457147" y="135890"/>
                </a:lnTo>
                <a:lnTo>
                  <a:pt x="1459877" y="135890"/>
                </a:lnTo>
                <a:lnTo>
                  <a:pt x="1457007" y="137160"/>
                </a:lnTo>
                <a:close/>
              </a:path>
              <a:path w="2745104" h="219710">
                <a:moveTo>
                  <a:pt x="1374736" y="219710"/>
                </a:moveTo>
                <a:lnTo>
                  <a:pt x="1370050" y="219710"/>
                </a:lnTo>
                <a:lnTo>
                  <a:pt x="1368793" y="218440"/>
                </a:lnTo>
                <a:lnTo>
                  <a:pt x="1367955" y="217170"/>
                </a:lnTo>
                <a:lnTo>
                  <a:pt x="1367637" y="215900"/>
                </a:lnTo>
                <a:lnTo>
                  <a:pt x="1367561" y="212090"/>
                </a:lnTo>
                <a:lnTo>
                  <a:pt x="1367345" y="210820"/>
                </a:lnTo>
                <a:lnTo>
                  <a:pt x="1367002" y="208280"/>
                </a:lnTo>
                <a:lnTo>
                  <a:pt x="1366532" y="205740"/>
                </a:lnTo>
                <a:lnTo>
                  <a:pt x="1365173" y="200660"/>
                </a:lnTo>
                <a:lnTo>
                  <a:pt x="1365313" y="200660"/>
                </a:lnTo>
                <a:lnTo>
                  <a:pt x="1363306" y="195580"/>
                </a:lnTo>
                <a:lnTo>
                  <a:pt x="1363484" y="195580"/>
                </a:lnTo>
                <a:lnTo>
                  <a:pt x="1360932" y="190500"/>
                </a:lnTo>
                <a:lnTo>
                  <a:pt x="1361135" y="190500"/>
                </a:lnTo>
                <a:lnTo>
                  <a:pt x="1358061" y="185420"/>
                </a:lnTo>
                <a:lnTo>
                  <a:pt x="1358264" y="185420"/>
                </a:lnTo>
                <a:lnTo>
                  <a:pt x="1354683" y="181610"/>
                </a:lnTo>
                <a:lnTo>
                  <a:pt x="1354899" y="181610"/>
                </a:lnTo>
                <a:lnTo>
                  <a:pt x="1350822" y="176530"/>
                </a:lnTo>
                <a:lnTo>
                  <a:pt x="1351038" y="176530"/>
                </a:lnTo>
                <a:lnTo>
                  <a:pt x="1346466" y="171450"/>
                </a:lnTo>
                <a:lnTo>
                  <a:pt x="1346682" y="171450"/>
                </a:lnTo>
                <a:lnTo>
                  <a:pt x="1341653" y="167640"/>
                </a:lnTo>
                <a:lnTo>
                  <a:pt x="1341856" y="167640"/>
                </a:lnTo>
                <a:lnTo>
                  <a:pt x="1336370" y="162560"/>
                </a:lnTo>
                <a:lnTo>
                  <a:pt x="1350530" y="162560"/>
                </a:lnTo>
                <a:lnTo>
                  <a:pt x="1369504" y="186690"/>
                </a:lnTo>
                <a:lnTo>
                  <a:pt x="1372044" y="191770"/>
                </a:lnTo>
                <a:lnTo>
                  <a:pt x="1372222" y="191770"/>
                </a:lnTo>
                <a:lnTo>
                  <a:pt x="1372393" y="192204"/>
                </a:lnTo>
                <a:lnTo>
                  <a:pt x="1370558" y="196850"/>
                </a:lnTo>
                <a:lnTo>
                  <a:pt x="1370418" y="198120"/>
                </a:lnTo>
                <a:lnTo>
                  <a:pt x="1367637" y="214630"/>
                </a:lnTo>
                <a:lnTo>
                  <a:pt x="1377175" y="214630"/>
                </a:lnTo>
                <a:lnTo>
                  <a:pt x="1377149" y="215900"/>
                </a:lnTo>
                <a:lnTo>
                  <a:pt x="1376832" y="217170"/>
                </a:lnTo>
                <a:lnTo>
                  <a:pt x="1375994" y="218440"/>
                </a:lnTo>
                <a:lnTo>
                  <a:pt x="1374736" y="219710"/>
                </a:lnTo>
                <a:close/>
              </a:path>
              <a:path w="2745104" h="219710">
                <a:moveTo>
                  <a:pt x="1408226" y="163830"/>
                </a:moveTo>
                <a:lnTo>
                  <a:pt x="1408417" y="162560"/>
                </a:lnTo>
                <a:lnTo>
                  <a:pt x="1409709" y="162560"/>
                </a:lnTo>
                <a:lnTo>
                  <a:pt x="1408226" y="163830"/>
                </a:lnTo>
                <a:close/>
              </a:path>
              <a:path w="2745104" h="219710">
                <a:moveTo>
                  <a:pt x="1377149" y="214630"/>
                </a:moveTo>
                <a:lnTo>
                  <a:pt x="1367637" y="214630"/>
                </a:lnTo>
                <a:lnTo>
                  <a:pt x="1367726" y="212090"/>
                </a:lnTo>
                <a:lnTo>
                  <a:pt x="1367942" y="209550"/>
                </a:lnTo>
                <a:lnTo>
                  <a:pt x="1368336" y="207010"/>
                </a:lnTo>
                <a:lnTo>
                  <a:pt x="1368971" y="203200"/>
                </a:lnTo>
                <a:lnTo>
                  <a:pt x="1370418" y="198120"/>
                </a:lnTo>
                <a:lnTo>
                  <a:pt x="1370558" y="196850"/>
                </a:lnTo>
                <a:lnTo>
                  <a:pt x="1372393" y="192204"/>
                </a:lnTo>
                <a:lnTo>
                  <a:pt x="1374228" y="196850"/>
                </a:lnTo>
                <a:lnTo>
                  <a:pt x="1374368" y="198120"/>
                </a:lnTo>
                <a:lnTo>
                  <a:pt x="1375816" y="203200"/>
                </a:lnTo>
                <a:lnTo>
                  <a:pt x="1376413" y="205740"/>
                </a:lnTo>
                <a:lnTo>
                  <a:pt x="1377061" y="212090"/>
                </a:lnTo>
                <a:lnTo>
                  <a:pt x="1377149" y="214630"/>
                </a:lnTo>
                <a:close/>
              </a:path>
              <a:path w="2745104" h="219710">
                <a:moveTo>
                  <a:pt x="1367574" y="213360"/>
                </a:moveTo>
                <a:lnTo>
                  <a:pt x="1367459" y="212090"/>
                </a:lnTo>
                <a:lnTo>
                  <a:pt x="1367574" y="213360"/>
                </a:lnTo>
                <a:close/>
              </a:path>
              <a:path w="2745104" h="219710">
                <a:moveTo>
                  <a:pt x="1377213" y="213360"/>
                </a:moveTo>
                <a:lnTo>
                  <a:pt x="1377226" y="212090"/>
                </a:lnTo>
                <a:lnTo>
                  <a:pt x="1377213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4252" y="2162274"/>
            <a:ext cx="4822190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b="1" spc="-55" dirty="0">
                <a:latin typeface="Arial"/>
                <a:cs typeface="Arial"/>
              </a:rPr>
              <a:t>A</a:t>
            </a:r>
            <a:r>
              <a:rPr sz="8000" b="1" spc="-40" dirty="0">
                <a:latin typeface="Arial"/>
                <a:cs typeface="Arial"/>
              </a:rPr>
              <a:t>d</a:t>
            </a:r>
            <a:r>
              <a:rPr sz="8000" b="1" spc="-50" dirty="0">
                <a:latin typeface="Arial"/>
                <a:cs typeface="Arial"/>
              </a:rPr>
              <a:t>aB</a:t>
            </a:r>
            <a:r>
              <a:rPr sz="8000" b="1" spc="-40" dirty="0">
                <a:latin typeface="Arial"/>
                <a:cs typeface="Arial"/>
              </a:rPr>
              <a:t>oos</a:t>
            </a:r>
            <a:r>
              <a:rPr sz="8000" b="1" spc="-30" dirty="0">
                <a:latin typeface="Arial"/>
                <a:cs typeface="Arial"/>
              </a:rPr>
              <a:t>t</a:t>
            </a:r>
            <a:endParaRPr sz="8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770"/>
              </a:spcBef>
              <a:tabLst>
                <a:tab pos="2122805" algn="l"/>
              </a:tabLst>
            </a:pPr>
            <a:r>
              <a:rPr sz="3600" spc="-30" dirty="0">
                <a:latin typeface="Constantia"/>
                <a:cs typeface="Constantia"/>
              </a:rPr>
              <a:t>A</a:t>
            </a:r>
            <a:r>
              <a:rPr sz="3600" dirty="0">
                <a:latin typeface="Constantia"/>
                <a:cs typeface="Constantia"/>
              </a:rPr>
              <a:t>d</a:t>
            </a:r>
            <a:r>
              <a:rPr sz="3600" spc="-15" dirty="0">
                <a:latin typeface="Constantia"/>
                <a:cs typeface="Constantia"/>
              </a:rPr>
              <a:t>a</a:t>
            </a:r>
            <a:r>
              <a:rPr sz="3600" spc="-25" dirty="0">
                <a:latin typeface="Constantia"/>
                <a:cs typeface="Constantia"/>
              </a:rPr>
              <a:t>p</a:t>
            </a:r>
            <a:r>
              <a:rPr sz="3600" spc="-5" dirty="0">
                <a:latin typeface="Constantia"/>
                <a:cs typeface="Constantia"/>
              </a:rPr>
              <a:t>t</a:t>
            </a:r>
            <a:r>
              <a:rPr sz="3600" spc="-40" dirty="0">
                <a:latin typeface="Constantia"/>
                <a:cs typeface="Constantia"/>
              </a:rPr>
              <a:t>i</a:t>
            </a:r>
            <a:r>
              <a:rPr sz="3600" spc="-110" dirty="0">
                <a:latin typeface="Constantia"/>
                <a:cs typeface="Constantia"/>
              </a:rPr>
              <a:t>v</a:t>
            </a:r>
            <a:r>
              <a:rPr sz="3600" dirty="0">
                <a:latin typeface="Constantia"/>
                <a:cs typeface="Constantia"/>
              </a:rPr>
              <a:t>e	B</a:t>
            </a:r>
            <a:r>
              <a:rPr sz="3600" spc="-20" dirty="0">
                <a:latin typeface="Constantia"/>
                <a:cs typeface="Constantia"/>
              </a:rPr>
              <a:t>oos</a:t>
            </a:r>
            <a:r>
              <a:rPr sz="3600" spc="-5" dirty="0">
                <a:latin typeface="Constantia"/>
                <a:cs typeface="Constantia"/>
              </a:rPr>
              <a:t>t</a:t>
            </a:r>
            <a:r>
              <a:rPr sz="3600" dirty="0">
                <a:latin typeface="Constantia"/>
                <a:cs typeface="Constantia"/>
              </a:rPr>
              <a:t>i</a:t>
            </a:r>
            <a:r>
              <a:rPr sz="3600" spc="-5" dirty="0">
                <a:latin typeface="Constantia"/>
                <a:cs typeface="Constantia"/>
              </a:rPr>
              <a:t>n</a:t>
            </a:r>
            <a:r>
              <a:rPr sz="3600" spc="-20" dirty="0">
                <a:latin typeface="Constantia"/>
                <a:cs typeface="Constantia"/>
              </a:rPr>
              <a:t>g</a:t>
            </a:r>
            <a:endParaRPr sz="3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3600" dirty="0">
                <a:latin typeface="Constantia"/>
                <a:cs typeface="Constantia"/>
              </a:rPr>
              <a:t>A</a:t>
            </a:r>
            <a:r>
              <a:rPr sz="3600" spc="-50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e</a:t>
            </a:r>
            <a:r>
              <a:rPr sz="3600" spc="-15" dirty="0">
                <a:latin typeface="Constantia"/>
                <a:cs typeface="Constantia"/>
              </a:rPr>
              <a:t>a</a:t>
            </a:r>
            <a:r>
              <a:rPr sz="3600" dirty="0">
                <a:latin typeface="Constantia"/>
                <a:cs typeface="Constantia"/>
              </a:rPr>
              <a:t>r</a:t>
            </a:r>
            <a:r>
              <a:rPr sz="3600" spc="-5" dirty="0">
                <a:latin typeface="Constantia"/>
                <a:cs typeface="Constantia"/>
              </a:rPr>
              <a:t>n</a:t>
            </a:r>
            <a:r>
              <a:rPr sz="3600" dirty="0">
                <a:latin typeface="Constantia"/>
                <a:cs typeface="Constantia"/>
              </a:rPr>
              <a:t>i</a:t>
            </a:r>
            <a:r>
              <a:rPr sz="3600" spc="-5" dirty="0">
                <a:latin typeface="Constantia"/>
                <a:cs typeface="Constantia"/>
              </a:rPr>
              <a:t>n</a:t>
            </a:r>
            <a:r>
              <a:rPr sz="3600" spc="-20" dirty="0">
                <a:latin typeface="Constantia"/>
                <a:cs typeface="Constantia"/>
              </a:rPr>
              <a:t>g</a:t>
            </a:r>
            <a:r>
              <a:rPr sz="3600" spc="-85" dirty="0">
                <a:latin typeface="Constantia"/>
                <a:cs typeface="Constantia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al</a:t>
            </a:r>
            <a:r>
              <a:rPr sz="3600" spc="-110" dirty="0">
                <a:latin typeface="Constantia"/>
                <a:cs typeface="Constantia"/>
              </a:rPr>
              <a:t>g</a:t>
            </a:r>
            <a:r>
              <a:rPr sz="3600" spc="-20" dirty="0">
                <a:latin typeface="Constantia"/>
                <a:cs typeface="Constantia"/>
              </a:rPr>
              <a:t>o</a:t>
            </a:r>
            <a:r>
              <a:rPr sz="3600" dirty="0">
                <a:latin typeface="Constantia"/>
                <a:cs typeface="Constantia"/>
              </a:rPr>
              <a:t>ri</a:t>
            </a:r>
            <a:r>
              <a:rPr sz="3600" spc="-5" dirty="0">
                <a:latin typeface="Constantia"/>
                <a:cs typeface="Constantia"/>
              </a:rPr>
              <a:t>t</a:t>
            </a:r>
            <a:r>
              <a:rPr sz="3600" spc="-25" dirty="0">
                <a:latin typeface="Constantia"/>
                <a:cs typeface="Constantia"/>
              </a:rPr>
              <a:t>h</a:t>
            </a:r>
            <a:r>
              <a:rPr sz="3600" dirty="0">
                <a:latin typeface="Constantia"/>
                <a:cs typeface="Constantia"/>
              </a:rPr>
              <a:t>m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385" y="5640353"/>
            <a:ext cx="67703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Bui</a:t>
            </a:r>
            <a:r>
              <a:rPr sz="2400" spc="-1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di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class</a:t>
            </a:r>
            <a:r>
              <a:rPr sz="2400" dirty="0">
                <a:latin typeface="Comic Sans MS"/>
                <a:cs typeface="Comic Sans MS"/>
              </a:rPr>
              <a:t>ifi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 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lo</a:t>
            </a:r>
            <a:r>
              <a:rPr sz="240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</a:t>
            </a:r>
            <a:r>
              <a:rPr sz="2400" spc="-5" dirty="0">
                <a:latin typeface="Comic Sans MS"/>
                <a:cs typeface="Comic Sans MS"/>
              </a:rPr>
              <a:t> w</a:t>
            </a:r>
            <a:r>
              <a:rPr sz="2400" spc="-15" dirty="0">
                <a:latin typeface="Comic Sans MS"/>
                <a:cs typeface="Comic Sans MS"/>
              </a:rPr>
              <a:t>ea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r </a:t>
            </a:r>
            <a:r>
              <a:rPr sz="2400" spc="-1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es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latin typeface="Calibri"/>
                <a:cs typeface="Calibri"/>
              </a:rPr>
              <a:t>AdaBoo</a:t>
            </a:r>
            <a:r>
              <a:rPr sz="4800" spc="-60" dirty="0">
                <a:latin typeface="Calibri"/>
                <a:cs typeface="Calibri"/>
              </a:rPr>
              <a:t>s</a:t>
            </a:r>
            <a:r>
              <a:rPr sz="4800" spc="-15" dirty="0">
                <a:latin typeface="Calibri"/>
                <a:cs typeface="Calibri"/>
              </a:rPr>
              <a:t>t</a:t>
            </a:r>
            <a:r>
              <a:rPr sz="4800" dirty="0"/>
              <a:t>算法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566" y="2048432"/>
            <a:ext cx="2619375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3350" i="1" spc="-40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925" spc="-15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925" spc="-390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21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3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350" spc="-1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350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110" dirty="0">
                <a:solidFill>
                  <a:srgbClr val="7E7E7E"/>
                </a:solidFill>
                <a:latin typeface="Symbol"/>
                <a:cs typeface="Symbol"/>
              </a:rPr>
              <a:t></a:t>
            </a:r>
            <a:r>
              <a:rPr sz="3350" spc="-120" dirty="0">
                <a:solidFill>
                  <a:srgbClr val="7E7E7E"/>
                </a:solidFill>
                <a:latin typeface="Times New Roman"/>
                <a:cs typeface="Times New Roman"/>
              </a:rPr>
              <a:t>{</a:t>
            </a:r>
            <a:r>
              <a:rPr sz="3350" spc="-15" dirty="0">
                <a:solidFill>
                  <a:srgbClr val="7E7E7E"/>
                </a:solidFill>
                <a:latin typeface="Symbol"/>
                <a:cs typeface="Symbol"/>
              </a:rPr>
              <a:t></a:t>
            </a:r>
            <a:r>
              <a:rPr sz="3350" spc="-315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10" dirty="0">
                <a:solidFill>
                  <a:srgbClr val="7E7E7E"/>
                </a:solidFill>
                <a:latin typeface="Times New Roman"/>
                <a:cs typeface="Times New Roman"/>
              </a:rPr>
              <a:t>,</a:t>
            </a:r>
            <a:r>
              <a:rPr sz="3350" spc="-4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350" spc="5" dirty="0">
                <a:solidFill>
                  <a:srgbClr val="7E7E7E"/>
                </a:solidFill>
                <a:latin typeface="Symbol"/>
                <a:cs typeface="Symbol"/>
              </a:rPr>
              <a:t></a:t>
            </a:r>
            <a:r>
              <a:rPr sz="3350" spc="-515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20" dirty="0">
                <a:solidFill>
                  <a:srgbClr val="7E7E7E"/>
                </a:solidFill>
                <a:latin typeface="Times New Roman"/>
                <a:cs typeface="Times New Roman"/>
              </a:rPr>
              <a:t>}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350" i="1" spc="-18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925" spc="-15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925" spc="-165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21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35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350" spc="-1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350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110" dirty="0">
                <a:solidFill>
                  <a:srgbClr val="7E7E7E"/>
                </a:solidFill>
                <a:latin typeface="Symbol"/>
                <a:cs typeface="Symbol"/>
              </a:rPr>
              <a:t></a:t>
            </a:r>
            <a:r>
              <a:rPr sz="3350" spc="-120" dirty="0">
                <a:solidFill>
                  <a:srgbClr val="7E7E7E"/>
                </a:solidFill>
                <a:latin typeface="Times New Roman"/>
                <a:cs typeface="Times New Roman"/>
              </a:rPr>
              <a:t>{</a:t>
            </a:r>
            <a:r>
              <a:rPr sz="3350" spc="-15" dirty="0">
                <a:solidFill>
                  <a:srgbClr val="7E7E7E"/>
                </a:solidFill>
                <a:latin typeface="Symbol"/>
                <a:cs typeface="Symbol"/>
              </a:rPr>
              <a:t></a:t>
            </a:r>
            <a:r>
              <a:rPr sz="3350" spc="-310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10" dirty="0">
                <a:solidFill>
                  <a:srgbClr val="7E7E7E"/>
                </a:solidFill>
                <a:latin typeface="Times New Roman"/>
                <a:cs typeface="Times New Roman"/>
              </a:rPr>
              <a:t>,</a:t>
            </a:r>
            <a:r>
              <a:rPr sz="3350" spc="-459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350" spc="10" dirty="0">
                <a:solidFill>
                  <a:srgbClr val="7E7E7E"/>
                </a:solidFill>
                <a:latin typeface="Symbol"/>
                <a:cs typeface="Symbol"/>
              </a:rPr>
              <a:t></a:t>
            </a:r>
            <a:r>
              <a:rPr sz="3350" spc="-515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20" dirty="0">
                <a:solidFill>
                  <a:srgbClr val="7E7E7E"/>
                </a:solidFill>
                <a:latin typeface="Times New Roman"/>
                <a:cs typeface="Times New Roman"/>
              </a:rPr>
              <a:t>}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627" y="3258155"/>
            <a:ext cx="1778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431" y="3477230"/>
            <a:ext cx="2828925" cy="189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4655" algn="ctr">
              <a:lnSpc>
                <a:spcPct val="100000"/>
              </a:lnSpc>
            </a:pPr>
            <a:r>
              <a:rPr sz="4800" b="1" dirty="0">
                <a:latin typeface="Times New Roman"/>
                <a:cs typeface="Times New Roman"/>
              </a:rPr>
              <a:t>.</a:t>
            </a:r>
            <a:endParaRPr sz="4800">
              <a:latin typeface="Times New Roman"/>
              <a:cs typeface="Times New Roman"/>
            </a:endParaRPr>
          </a:p>
          <a:p>
            <a:pPr marL="278765" indent="-266700">
              <a:lnSpc>
                <a:spcPct val="100000"/>
              </a:lnSpc>
              <a:spcBef>
                <a:spcPts val="400"/>
              </a:spcBef>
            </a:pPr>
            <a:r>
              <a:rPr sz="3350" i="1" spc="-30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925" i="1" spc="-22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25" i="1" spc="225" baseline="-242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21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3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350" spc="-1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350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50" spc="110" dirty="0">
                <a:solidFill>
                  <a:srgbClr val="7E7E7E"/>
                </a:solidFill>
                <a:latin typeface="Symbol"/>
                <a:cs typeface="Symbol"/>
              </a:rPr>
              <a:t></a:t>
            </a:r>
            <a:r>
              <a:rPr sz="3350" spc="-120" dirty="0">
                <a:solidFill>
                  <a:srgbClr val="7E7E7E"/>
                </a:solidFill>
                <a:latin typeface="Times New Roman"/>
                <a:cs typeface="Times New Roman"/>
              </a:rPr>
              <a:t>{</a:t>
            </a:r>
            <a:r>
              <a:rPr sz="3350" spc="-15" dirty="0">
                <a:solidFill>
                  <a:srgbClr val="7E7E7E"/>
                </a:solidFill>
                <a:latin typeface="Symbol"/>
                <a:cs typeface="Symbol"/>
              </a:rPr>
              <a:t></a:t>
            </a:r>
            <a:r>
              <a:rPr sz="3350" spc="-315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10" dirty="0">
                <a:solidFill>
                  <a:srgbClr val="7E7E7E"/>
                </a:solidFill>
                <a:latin typeface="Times New Roman"/>
                <a:cs typeface="Times New Roman"/>
              </a:rPr>
              <a:t>,</a:t>
            </a:r>
            <a:r>
              <a:rPr sz="3350" spc="-4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350" spc="5" dirty="0">
                <a:solidFill>
                  <a:srgbClr val="7E7E7E"/>
                </a:solidFill>
                <a:latin typeface="Symbol"/>
                <a:cs typeface="Symbol"/>
              </a:rPr>
              <a:t></a:t>
            </a:r>
            <a:r>
              <a:rPr sz="3350" spc="-475" dirty="0">
                <a:solidFill>
                  <a:srgbClr val="7E7E7E"/>
                </a:solidFill>
                <a:latin typeface="Times New Roman"/>
                <a:cs typeface="Times New Roman"/>
              </a:rPr>
              <a:t>1</a:t>
            </a:r>
            <a:r>
              <a:rPr sz="3350" spc="-20" dirty="0">
                <a:solidFill>
                  <a:srgbClr val="7E7E7E"/>
                </a:solidFill>
                <a:latin typeface="Times New Roman"/>
                <a:cs typeface="Times New Roman"/>
              </a:rPr>
              <a:t>}</a:t>
            </a:r>
            <a:endParaRPr sz="33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1939"/>
              </a:spcBef>
              <a:tabLst>
                <a:tab pos="1322070" algn="l"/>
              </a:tabLst>
            </a:pPr>
            <a:r>
              <a:rPr sz="2800" spc="-210" dirty="0">
                <a:latin typeface="Constantia"/>
                <a:cs typeface="Constantia"/>
              </a:rPr>
              <a:t>W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k	</a:t>
            </a:r>
            <a:r>
              <a:rPr sz="2800" spc="-1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lassi</a:t>
            </a:r>
            <a:r>
              <a:rPr sz="2800" spc="6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r</a:t>
            </a:r>
            <a:r>
              <a:rPr sz="2800" dirty="0">
                <a:latin typeface="Constantia"/>
                <a:cs typeface="Constantia"/>
              </a:rPr>
              <a:t>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671" y="5874315"/>
            <a:ext cx="319468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3020" algn="l"/>
                <a:tab pos="2470150" algn="l"/>
              </a:tabLst>
            </a:pPr>
            <a:r>
              <a:rPr sz="2800" spc="-5" dirty="0">
                <a:latin typeface="Constantia"/>
                <a:cs typeface="Constantia"/>
              </a:rPr>
              <a:t>sli</a:t>
            </a:r>
            <a:r>
              <a:rPr sz="2800" spc="-3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ht</a:t>
            </a:r>
            <a:r>
              <a:rPr sz="2800" spc="-35" dirty="0">
                <a:latin typeface="Constantia"/>
                <a:cs typeface="Constantia"/>
              </a:rPr>
              <a:t>l</a:t>
            </a:r>
            <a:r>
              <a:rPr sz="2800" dirty="0">
                <a:latin typeface="Constantia"/>
                <a:cs typeface="Constantia"/>
              </a:rPr>
              <a:t>y	</a:t>
            </a:r>
            <a:r>
              <a:rPr sz="2800" spc="-10" dirty="0">
                <a:solidFill>
                  <a:srgbClr val="CC3300"/>
                </a:solidFill>
                <a:latin typeface="Constantia"/>
                <a:cs typeface="Constantia"/>
              </a:rPr>
              <a:t>be</a:t>
            </a:r>
            <a:r>
              <a:rPr sz="2800" spc="-50" dirty="0">
                <a:solidFill>
                  <a:srgbClr val="CC3300"/>
                </a:solidFill>
                <a:latin typeface="Constantia"/>
                <a:cs typeface="Constantia"/>
              </a:rPr>
              <a:t>tt</a:t>
            </a:r>
            <a:r>
              <a:rPr sz="2800" spc="-10" dirty="0">
                <a:solidFill>
                  <a:srgbClr val="CC3300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CC3300"/>
                </a:solidFill>
                <a:latin typeface="Constantia"/>
                <a:cs typeface="Constantia"/>
              </a:rPr>
              <a:t>r	</a:t>
            </a:r>
            <a:r>
              <a:rPr sz="2800" spc="-5" dirty="0">
                <a:solidFill>
                  <a:srgbClr val="CC3300"/>
                </a:solidFill>
                <a:latin typeface="Constantia"/>
                <a:cs typeface="Constantia"/>
              </a:rPr>
              <a:t>tha</a:t>
            </a:r>
            <a:r>
              <a:rPr sz="2800" dirty="0">
                <a:solidFill>
                  <a:srgbClr val="CC3300"/>
                </a:solidFill>
                <a:latin typeface="Constantia"/>
                <a:cs typeface="Constantia"/>
              </a:rPr>
              <a:t>n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209" y="4963725"/>
            <a:ext cx="3518535" cy="110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92505">
              <a:lnSpc>
                <a:spcPts val="5660"/>
              </a:lnSpc>
              <a:tabLst>
                <a:tab pos="2155190" algn="l"/>
              </a:tabLst>
            </a:pPr>
            <a:r>
              <a:rPr sz="2800" spc="-5" dirty="0">
                <a:latin typeface="Constantia"/>
                <a:cs typeface="Constantia"/>
              </a:rPr>
              <a:t>st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g	</a:t>
            </a:r>
            <a:r>
              <a:rPr sz="2800" spc="-1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lassi</a:t>
            </a:r>
            <a:r>
              <a:rPr sz="2800" spc="6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r </a:t>
            </a:r>
            <a:r>
              <a:rPr sz="2800" spc="-55" dirty="0">
                <a:solidFill>
                  <a:srgbClr val="CC3300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CC3300"/>
                </a:solidFill>
                <a:latin typeface="Constantia"/>
                <a:cs typeface="Constantia"/>
              </a:rPr>
              <a:t>a</a:t>
            </a:r>
            <a:r>
              <a:rPr sz="2800" spc="-10" dirty="0">
                <a:solidFill>
                  <a:srgbClr val="CC3300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CC3300"/>
                </a:solidFill>
                <a:latin typeface="Constantia"/>
                <a:cs typeface="Constantia"/>
              </a:rPr>
              <a:t>do</a:t>
            </a:r>
            <a:r>
              <a:rPr sz="2800" dirty="0">
                <a:solidFill>
                  <a:srgbClr val="CC3300"/>
                </a:solidFill>
                <a:latin typeface="Constantia"/>
                <a:cs typeface="Constantia"/>
              </a:rPr>
              <a:t>m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7735" y="3704184"/>
            <a:ext cx="13208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015" y="3104389"/>
            <a:ext cx="378841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i="1" spc="12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75" i="1" spc="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75" i="1" spc="18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2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5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sign</a:t>
            </a:r>
            <a:r>
              <a:rPr sz="2850" i="1" spc="-409" dirty="0">
                <a:latin typeface="Times New Roman"/>
                <a:cs typeface="Times New Roman"/>
              </a:rPr>
              <a:t> </a:t>
            </a:r>
            <a:r>
              <a:rPr sz="4275" baseline="-16569" dirty="0">
                <a:latin typeface="Symbol"/>
                <a:cs typeface="Symbol"/>
              </a:rPr>
              <a:t></a:t>
            </a:r>
            <a:r>
              <a:rPr sz="4275" spc="-517" baseline="-16569" dirty="0">
                <a:latin typeface="Times New Roman"/>
                <a:cs typeface="Times New Roman"/>
              </a:rPr>
              <a:t> </a:t>
            </a:r>
            <a:r>
              <a:rPr sz="6450" spc="-15" baseline="-8397" dirty="0" smtClean="0">
                <a:latin typeface="Symbol"/>
                <a:cs typeface="Symbol"/>
              </a:rPr>
              <a:t></a:t>
            </a:r>
            <a:r>
              <a:rPr sz="3000" i="1" spc="-725" dirty="0" smtClean="0">
                <a:solidFill>
                  <a:srgbClr val="003E7E"/>
                </a:solidFill>
                <a:latin typeface="Symbol"/>
                <a:cs typeface="Symbol"/>
              </a:rPr>
              <a:t></a:t>
            </a:r>
            <a:r>
              <a:rPr lang="en-US" sz="3000" i="1" spc="-725" dirty="0" smtClean="0">
                <a:solidFill>
                  <a:srgbClr val="003E7E"/>
                </a:solidFill>
                <a:latin typeface="Symbol"/>
                <a:cs typeface="Symbol"/>
              </a:rPr>
              <a:t>                 </a:t>
            </a:r>
            <a:r>
              <a:rPr sz="2475" i="1" baseline="-25252" dirty="0" smtClean="0">
                <a:solidFill>
                  <a:srgbClr val="003E7E"/>
                </a:solidFill>
                <a:latin typeface="Times New Roman"/>
                <a:cs typeface="Times New Roman"/>
              </a:rPr>
              <a:t>t</a:t>
            </a:r>
            <a:r>
              <a:rPr sz="2475" i="1" spc="-240" baseline="-25252" dirty="0" smtClean="0">
                <a:solidFill>
                  <a:srgbClr val="003E7E"/>
                </a:solidFill>
                <a:latin typeface="Times New Roman"/>
                <a:cs typeface="Times New Roman"/>
              </a:rPr>
              <a:t> </a:t>
            </a:r>
            <a:r>
              <a:rPr lang="en-US" sz="2475" i="1" spc="-240" baseline="-25252" dirty="0" smtClean="0">
                <a:solidFill>
                  <a:srgbClr val="003E7E"/>
                </a:solidFill>
                <a:latin typeface="Times New Roman"/>
                <a:cs typeface="Times New Roman"/>
              </a:rPr>
              <a:t> </a:t>
            </a:r>
            <a:r>
              <a:rPr sz="2850" i="1" spc="-19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75" i="1" baseline="-25252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75" i="1" spc="30" baseline="-252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spc="2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5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850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50" spc="-3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275" baseline="-16569" dirty="0">
                <a:latin typeface="Symbol"/>
                <a:cs typeface="Symbol"/>
              </a:rPr>
              <a:t>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02284" y="2929337"/>
            <a:ext cx="14414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9136" y="3581400"/>
            <a:ext cx="46545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dirty="0">
                <a:latin typeface="Symbol"/>
                <a:cs typeface="Symbol"/>
              </a:rPr>
              <a:t></a:t>
            </a:r>
            <a:r>
              <a:rPr sz="2850" spc="75" dirty="0">
                <a:latin typeface="Times New Roman"/>
                <a:cs typeface="Times New Roman"/>
              </a:rPr>
              <a:t> </a:t>
            </a:r>
            <a:r>
              <a:rPr sz="2475" i="1" baseline="1683" dirty="0">
                <a:latin typeface="Times New Roman"/>
                <a:cs typeface="Times New Roman"/>
              </a:rPr>
              <a:t>t</a:t>
            </a:r>
            <a:r>
              <a:rPr sz="2475" i="1" spc="-345" baseline="1683" dirty="0">
                <a:latin typeface="Times New Roman"/>
                <a:cs typeface="Times New Roman"/>
              </a:rPr>
              <a:t> </a:t>
            </a:r>
            <a:r>
              <a:rPr sz="2475" spc="7" baseline="1683" dirty="0">
                <a:latin typeface="Symbol"/>
                <a:cs typeface="Symbol"/>
              </a:rPr>
              <a:t></a:t>
            </a:r>
            <a:endParaRPr sz="2475" baseline="1683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9136" y="2943852"/>
            <a:ext cx="16573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dirty="0">
                <a:latin typeface="Symbol"/>
                <a:cs typeface="Symbol"/>
              </a:rPr>
              <a:t>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1728" y="2943852"/>
            <a:ext cx="16573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dirty="0">
                <a:latin typeface="Symbol"/>
                <a:cs typeface="Symbol"/>
              </a:rPr>
              <a:t>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1728" y="3523417"/>
            <a:ext cx="16573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dirty="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3517" y="2050376"/>
            <a:ext cx="329565" cy="2590800"/>
          </a:xfrm>
          <a:custGeom>
            <a:avLst/>
            <a:gdLst/>
            <a:ahLst/>
            <a:cxnLst/>
            <a:rect l="l" t="t" r="r" b="b"/>
            <a:pathLst>
              <a:path w="329564" h="2590800">
                <a:moveTo>
                  <a:pt x="46202" y="12700"/>
                </a:moveTo>
                <a:lnTo>
                  <a:pt x="17538" y="12700"/>
                </a:lnTo>
                <a:lnTo>
                  <a:pt x="8661" y="0"/>
                </a:lnTo>
                <a:lnTo>
                  <a:pt x="37592" y="0"/>
                </a:lnTo>
                <a:lnTo>
                  <a:pt x="46202" y="12700"/>
                </a:lnTo>
                <a:close/>
              </a:path>
              <a:path w="329564" h="2590800">
                <a:moveTo>
                  <a:pt x="70802" y="25400"/>
                </a:moveTo>
                <a:lnTo>
                  <a:pt x="50317" y="25400"/>
                </a:lnTo>
                <a:lnTo>
                  <a:pt x="42138" y="12700"/>
                </a:lnTo>
                <a:lnTo>
                  <a:pt x="62826" y="12700"/>
                </a:lnTo>
                <a:lnTo>
                  <a:pt x="70802" y="25400"/>
                </a:lnTo>
                <a:close/>
              </a:path>
              <a:path w="329564" h="2590800">
                <a:moveTo>
                  <a:pt x="93294" y="38100"/>
                </a:moveTo>
                <a:lnTo>
                  <a:pt x="72948" y="38100"/>
                </a:lnTo>
                <a:lnTo>
                  <a:pt x="65405" y="25400"/>
                </a:lnTo>
                <a:lnTo>
                  <a:pt x="86055" y="25400"/>
                </a:lnTo>
                <a:lnTo>
                  <a:pt x="93294" y="38100"/>
                </a:lnTo>
                <a:close/>
              </a:path>
              <a:path w="329564" h="2590800">
                <a:moveTo>
                  <a:pt x="113360" y="63500"/>
                </a:moveTo>
                <a:lnTo>
                  <a:pt x="99936" y="63500"/>
                </a:lnTo>
                <a:lnTo>
                  <a:pt x="93395" y="50800"/>
                </a:lnTo>
                <a:lnTo>
                  <a:pt x="86931" y="50800"/>
                </a:lnTo>
                <a:lnTo>
                  <a:pt x="79870" y="38100"/>
                </a:lnTo>
                <a:lnTo>
                  <a:pt x="100266" y="38100"/>
                </a:lnTo>
                <a:lnTo>
                  <a:pt x="106959" y="50800"/>
                </a:lnTo>
                <a:lnTo>
                  <a:pt x="113360" y="63500"/>
                </a:lnTo>
                <a:close/>
              </a:path>
              <a:path w="329564" h="2590800">
                <a:moveTo>
                  <a:pt x="130594" y="88900"/>
                </a:moveTo>
                <a:lnTo>
                  <a:pt x="122618" y="88900"/>
                </a:lnTo>
                <a:lnTo>
                  <a:pt x="117271" y="76200"/>
                </a:lnTo>
                <a:lnTo>
                  <a:pt x="111861" y="76200"/>
                </a:lnTo>
                <a:lnTo>
                  <a:pt x="105905" y="63500"/>
                </a:lnTo>
                <a:lnTo>
                  <a:pt x="119456" y="63500"/>
                </a:lnTo>
                <a:lnTo>
                  <a:pt x="125234" y="76200"/>
                </a:lnTo>
                <a:lnTo>
                  <a:pt x="130594" y="88900"/>
                </a:lnTo>
                <a:close/>
              </a:path>
              <a:path w="329564" h="2590800">
                <a:moveTo>
                  <a:pt x="145034" y="114300"/>
                </a:moveTo>
                <a:lnTo>
                  <a:pt x="136359" y="114300"/>
                </a:lnTo>
                <a:lnTo>
                  <a:pt x="132016" y="101600"/>
                </a:lnTo>
                <a:lnTo>
                  <a:pt x="127533" y="101600"/>
                </a:lnTo>
                <a:lnTo>
                  <a:pt x="122504" y="88900"/>
                </a:lnTo>
                <a:lnTo>
                  <a:pt x="135826" y="88900"/>
                </a:lnTo>
                <a:lnTo>
                  <a:pt x="140614" y="101600"/>
                </a:lnTo>
                <a:lnTo>
                  <a:pt x="145034" y="114300"/>
                </a:lnTo>
                <a:close/>
              </a:path>
              <a:path w="329564" h="2590800">
                <a:moveTo>
                  <a:pt x="161404" y="165100"/>
                </a:moveTo>
                <a:lnTo>
                  <a:pt x="152095" y="165100"/>
                </a:lnTo>
                <a:lnTo>
                  <a:pt x="149669" y="152400"/>
                </a:lnTo>
                <a:lnTo>
                  <a:pt x="146888" y="139700"/>
                </a:lnTo>
                <a:lnTo>
                  <a:pt x="143713" y="127000"/>
                </a:lnTo>
                <a:lnTo>
                  <a:pt x="140258" y="127000"/>
                </a:lnTo>
                <a:lnTo>
                  <a:pt x="136271" y="114300"/>
                </a:lnTo>
                <a:lnTo>
                  <a:pt x="149085" y="114300"/>
                </a:lnTo>
                <a:lnTo>
                  <a:pt x="152768" y="127000"/>
                </a:lnTo>
                <a:lnTo>
                  <a:pt x="156057" y="139700"/>
                </a:lnTo>
                <a:lnTo>
                  <a:pt x="158940" y="152400"/>
                </a:lnTo>
                <a:lnTo>
                  <a:pt x="161404" y="165100"/>
                </a:lnTo>
                <a:close/>
              </a:path>
              <a:path w="329564" h="2590800">
                <a:moveTo>
                  <a:pt x="170776" y="1117600"/>
                </a:moveTo>
                <a:lnTo>
                  <a:pt x="159740" y="1117600"/>
                </a:lnTo>
                <a:lnTo>
                  <a:pt x="158584" y="1104900"/>
                </a:lnTo>
                <a:lnTo>
                  <a:pt x="157873" y="1092200"/>
                </a:lnTo>
                <a:lnTo>
                  <a:pt x="157645" y="1079500"/>
                </a:lnTo>
                <a:lnTo>
                  <a:pt x="157645" y="215900"/>
                </a:lnTo>
                <a:lnTo>
                  <a:pt x="157403" y="203200"/>
                </a:lnTo>
                <a:lnTo>
                  <a:pt x="156718" y="190500"/>
                </a:lnTo>
                <a:lnTo>
                  <a:pt x="155587" y="177800"/>
                </a:lnTo>
                <a:lnTo>
                  <a:pt x="154063" y="177800"/>
                </a:lnTo>
                <a:lnTo>
                  <a:pt x="152057" y="165100"/>
                </a:lnTo>
                <a:lnTo>
                  <a:pt x="163449" y="165100"/>
                </a:lnTo>
                <a:lnTo>
                  <a:pt x="165061" y="177800"/>
                </a:lnTo>
                <a:lnTo>
                  <a:pt x="166217" y="190500"/>
                </a:lnTo>
                <a:lnTo>
                  <a:pt x="166928" y="203200"/>
                </a:lnTo>
                <a:lnTo>
                  <a:pt x="167157" y="215900"/>
                </a:lnTo>
                <a:lnTo>
                  <a:pt x="167157" y="1079500"/>
                </a:lnTo>
                <a:lnTo>
                  <a:pt x="167398" y="1092200"/>
                </a:lnTo>
                <a:lnTo>
                  <a:pt x="168084" y="1104900"/>
                </a:lnTo>
                <a:lnTo>
                  <a:pt x="169189" y="1104900"/>
                </a:lnTo>
                <a:lnTo>
                  <a:pt x="170776" y="1117600"/>
                </a:lnTo>
                <a:close/>
              </a:path>
              <a:path w="329564" h="2590800">
                <a:moveTo>
                  <a:pt x="184619" y="1168400"/>
                </a:moveTo>
                <a:lnTo>
                  <a:pt x="172034" y="1168400"/>
                </a:lnTo>
                <a:lnTo>
                  <a:pt x="168757" y="1155700"/>
                </a:lnTo>
                <a:lnTo>
                  <a:pt x="165862" y="1143000"/>
                </a:lnTo>
                <a:lnTo>
                  <a:pt x="163398" y="1130300"/>
                </a:lnTo>
                <a:lnTo>
                  <a:pt x="161353" y="1117600"/>
                </a:lnTo>
                <a:lnTo>
                  <a:pt x="170738" y="1117600"/>
                </a:lnTo>
                <a:lnTo>
                  <a:pt x="172745" y="1130300"/>
                </a:lnTo>
                <a:lnTo>
                  <a:pt x="175133" y="1143000"/>
                </a:lnTo>
                <a:lnTo>
                  <a:pt x="177914" y="1155700"/>
                </a:lnTo>
                <a:lnTo>
                  <a:pt x="181013" y="1155700"/>
                </a:lnTo>
                <a:lnTo>
                  <a:pt x="184619" y="1168400"/>
                </a:lnTo>
                <a:close/>
              </a:path>
              <a:path w="329564" h="2590800">
                <a:moveTo>
                  <a:pt x="202298" y="1206500"/>
                </a:moveTo>
                <a:lnTo>
                  <a:pt x="188975" y="1206500"/>
                </a:lnTo>
                <a:lnTo>
                  <a:pt x="184188" y="1193800"/>
                </a:lnTo>
                <a:lnTo>
                  <a:pt x="179768" y="1181100"/>
                </a:lnTo>
                <a:lnTo>
                  <a:pt x="175717" y="1168400"/>
                </a:lnTo>
                <a:lnTo>
                  <a:pt x="184543" y="1168400"/>
                </a:lnTo>
                <a:lnTo>
                  <a:pt x="188531" y="1181100"/>
                </a:lnTo>
                <a:lnTo>
                  <a:pt x="192786" y="1193800"/>
                </a:lnTo>
                <a:lnTo>
                  <a:pt x="197269" y="1193800"/>
                </a:lnTo>
                <a:lnTo>
                  <a:pt x="202298" y="1206500"/>
                </a:lnTo>
                <a:close/>
              </a:path>
              <a:path w="329564" h="2590800">
                <a:moveTo>
                  <a:pt x="218897" y="1231900"/>
                </a:moveTo>
                <a:lnTo>
                  <a:pt x="205346" y="1231900"/>
                </a:lnTo>
                <a:lnTo>
                  <a:pt x="199567" y="1219200"/>
                </a:lnTo>
                <a:lnTo>
                  <a:pt x="194106" y="1206500"/>
                </a:lnTo>
                <a:lnTo>
                  <a:pt x="202184" y="1206500"/>
                </a:lnTo>
                <a:lnTo>
                  <a:pt x="207530" y="1219200"/>
                </a:lnTo>
                <a:lnTo>
                  <a:pt x="212940" y="1219200"/>
                </a:lnTo>
                <a:lnTo>
                  <a:pt x="218897" y="1231900"/>
                </a:lnTo>
                <a:close/>
              </a:path>
              <a:path w="329564" h="2590800">
                <a:moveTo>
                  <a:pt x="231406" y="1244600"/>
                </a:moveTo>
                <a:lnTo>
                  <a:pt x="217843" y="1244600"/>
                </a:lnTo>
                <a:lnTo>
                  <a:pt x="211442" y="1231900"/>
                </a:lnTo>
                <a:lnTo>
                  <a:pt x="224866" y="1231900"/>
                </a:lnTo>
                <a:lnTo>
                  <a:pt x="231406" y="1244600"/>
                </a:lnTo>
                <a:close/>
              </a:path>
              <a:path w="329564" h="2590800">
                <a:moveTo>
                  <a:pt x="244932" y="1257300"/>
                </a:moveTo>
                <a:lnTo>
                  <a:pt x="231508" y="1257300"/>
                </a:lnTo>
                <a:lnTo>
                  <a:pt x="224536" y="1244600"/>
                </a:lnTo>
                <a:lnTo>
                  <a:pt x="237871" y="1244600"/>
                </a:lnTo>
                <a:lnTo>
                  <a:pt x="244932" y="1257300"/>
                </a:lnTo>
                <a:close/>
              </a:path>
              <a:path w="329564" h="2590800">
                <a:moveTo>
                  <a:pt x="259397" y="1270000"/>
                </a:moveTo>
                <a:lnTo>
                  <a:pt x="246443" y="1270000"/>
                </a:lnTo>
                <a:lnTo>
                  <a:pt x="238747" y="1257300"/>
                </a:lnTo>
                <a:lnTo>
                  <a:pt x="251853" y="1257300"/>
                </a:lnTo>
                <a:lnTo>
                  <a:pt x="259397" y="1270000"/>
                </a:lnTo>
                <a:close/>
              </a:path>
              <a:path w="329564" h="2590800">
                <a:moveTo>
                  <a:pt x="282663" y="1282700"/>
                </a:moveTo>
                <a:lnTo>
                  <a:pt x="261975" y="1282700"/>
                </a:lnTo>
                <a:lnTo>
                  <a:pt x="254000" y="1270000"/>
                </a:lnTo>
                <a:lnTo>
                  <a:pt x="274485" y="1270000"/>
                </a:lnTo>
                <a:lnTo>
                  <a:pt x="282663" y="1282700"/>
                </a:lnTo>
                <a:close/>
              </a:path>
              <a:path w="329564" h="2590800">
                <a:moveTo>
                  <a:pt x="315925" y="1308100"/>
                </a:moveTo>
                <a:lnTo>
                  <a:pt x="278841" y="1308100"/>
                </a:lnTo>
                <a:lnTo>
                  <a:pt x="287464" y="1295400"/>
                </a:lnTo>
                <a:lnTo>
                  <a:pt x="278599" y="1282700"/>
                </a:lnTo>
                <a:lnTo>
                  <a:pt x="324662" y="1282700"/>
                </a:lnTo>
                <a:lnTo>
                  <a:pt x="329222" y="1295400"/>
                </a:lnTo>
                <a:lnTo>
                  <a:pt x="320421" y="1295400"/>
                </a:lnTo>
                <a:lnTo>
                  <a:pt x="315925" y="1308100"/>
                </a:lnTo>
                <a:close/>
              </a:path>
              <a:path w="329564" h="2590800">
                <a:moveTo>
                  <a:pt x="274485" y="1320800"/>
                </a:moveTo>
                <a:lnTo>
                  <a:pt x="254203" y="1320800"/>
                </a:lnTo>
                <a:lnTo>
                  <a:pt x="262191" y="1308100"/>
                </a:lnTo>
                <a:lnTo>
                  <a:pt x="282663" y="1308100"/>
                </a:lnTo>
                <a:lnTo>
                  <a:pt x="274485" y="1320800"/>
                </a:lnTo>
                <a:close/>
              </a:path>
              <a:path w="329564" h="2590800">
                <a:moveTo>
                  <a:pt x="251853" y="1333500"/>
                </a:moveTo>
                <a:lnTo>
                  <a:pt x="238747" y="1333500"/>
                </a:lnTo>
                <a:lnTo>
                  <a:pt x="246443" y="1320800"/>
                </a:lnTo>
                <a:lnTo>
                  <a:pt x="259397" y="1320800"/>
                </a:lnTo>
                <a:lnTo>
                  <a:pt x="251853" y="1333500"/>
                </a:lnTo>
                <a:close/>
              </a:path>
              <a:path w="329564" h="2590800">
                <a:moveTo>
                  <a:pt x="237871" y="1346200"/>
                </a:moveTo>
                <a:lnTo>
                  <a:pt x="224701" y="1346200"/>
                </a:lnTo>
                <a:lnTo>
                  <a:pt x="231686" y="1333500"/>
                </a:lnTo>
                <a:lnTo>
                  <a:pt x="244932" y="1333500"/>
                </a:lnTo>
                <a:lnTo>
                  <a:pt x="237871" y="1346200"/>
                </a:lnTo>
                <a:close/>
              </a:path>
              <a:path w="329564" h="2590800">
                <a:moveTo>
                  <a:pt x="224866" y="1358900"/>
                </a:moveTo>
                <a:lnTo>
                  <a:pt x="211594" y="1358900"/>
                </a:lnTo>
                <a:lnTo>
                  <a:pt x="217843" y="1346200"/>
                </a:lnTo>
                <a:lnTo>
                  <a:pt x="231406" y="1346200"/>
                </a:lnTo>
                <a:lnTo>
                  <a:pt x="224866" y="1358900"/>
                </a:lnTo>
                <a:close/>
              </a:path>
              <a:path w="329564" h="2590800">
                <a:moveTo>
                  <a:pt x="202184" y="1384300"/>
                </a:moveTo>
                <a:lnTo>
                  <a:pt x="194208" y="1384300"/>
                </a:lnTo>
                <a:lnTo>
                  <a:pt x="199682" y="1371600"/>
                </a:lnTo>
                <a:lnTo>
                  <a:pt x="205486" y="1358900"/>
                </a:lnTo>
                <a:lnTo>
                  <a:pt x="218897" y="1358900"/>
                </a:lnTo>
                <a:lnTo>
                  <a:pt x="212940" y="1371600"/>
                </a:lnTo>
                <a:lnTo>
                  <a:pt x="207530" y="1371600"/>
                </a:lnTo>
                <a:lnTo>
                  <a:pt x="202184" y="1384300"/>
                </a:lnTo>
                <a:close/>
              </a:path>
              <a:path w="329564" h="2590800">
                <a:moveTo>
                  <a:pt x="188442" y="1409700"/>
                </a:moveTo>
                <a:lnTo>
                  <a:pt x="179857" y="1409700"/>
                </a:lnTo>
                <a:lnTo>
                  <a:pt x="184289" y="1397000"/>
                </a:lnTo>
                <a:lnTo>
                  <a:pt x="189077" y="1384300"/>
                </a:lnTo>
                <a:lnTo>
                  <a:pt x="202298" y="1384300"/>
                </a:lnTo>
                <a:lnTo>
                  <a:pt x="197269" y="1397000"/>
                </a:lnTo>
                <a:lnTo>
                  <a:pt x="192786" y="1397000"/>
                </a:lnTo>
                <a:lnTo>
                  <a:pt x="188442" y="1409700"/>
                </a:lnTo>
                <a:close/>
              </a:path>
              <a:path w="329564" h="2590800">
                <a:moveTo>
                  <a:pt x="172707" y="1460500"/>
                </a:moveTo>
                <a:lnTo>
                  <a:pt x="163436" y="1460500"/>
                </a:lnTo>
                <a:lnTo>
                  <a:pt x="165912" y="1447800"/>
                </a:lnTo>
                <a:lnTo>
                  <a:pt x="168808" y="1435100"/>
                </a:lnTo>
                <a:lnTo>
                  <a:pt x="172110" y="1422400"/>
                </a:lnTo>
                <a:lnTo>
                  <a:pt x="175793" y="1409700"/>
                </a:lnTo>
                <a:lnTo>
                  <a:pt x="188531" y="1409700"/>
                </a:lnTo>
                <a:lnTo>
                  <a:pt x="184543" y="1422400"/>
                </a:lnTo>
                <a:lnTo>
                  <a:pt x="181089" y="1422400"/>
                </a:lnTo>
                <a:lnTo>
                  <a:pt x="177863" y="1435100"/>
                </a:lnTo>
                <a:lnTo>
                  <a:pt x="175082" y="1447800"/>
                </a:lnTo>
                <a:lnTo>
                  <a:pt x="172707" y="1460500"/>
                </a:lnTo>
                <a:close/>
              </a:path>
              <a:path w="329564" h="2590800">
                <a:moveTo>
                  <a:pt x="165036" y="2413000"/>
                </a:moveTo>
                <a:lnTo>
                  <a:pt x="155587" y="2413000"/>
                </a:lnTo>
                <a:lnTo>
                  <a:pt x="156730" y="2400300"/>
                </a:lnTo>
                <a:lnTo>
                  <a:pt x="157416" y="2387600"/>
                </a:lnTo>
                <a:lnTo>
                  <a:pt x="157645" y="2374900"/>
                </a:lnTo>
                <a:lnTo>
                  <a:pt x="157645" y="1511300"/>
                </a:lnTo>
                <a:lnTo>
                  <a:pt x="157886" y="1498600"/>
                </a:lnTo>
                <a:lnTo>
                  <a:pt x="158597" y="1485900"/>
                </a:lnTo>
                <a:lnTo>
                  <a:pt x="159766" y="1473200"/>
                </a:lnTo>
                <a:lnTo>
                  <a:pt x="161391" y="1460500"/>
                </a:lnTo>
                <a:lnTo>
                  <a:pt x="172745" y="1460500"/>
                </a:lnTo>
                <a:lnTo>
                  <a:pt x="170738" y="1473200"/>
                </a:lnTo>
                <a:lnTo>
                  <a:pt x="169214" y="1473200"/>
                </a:lnTo>
                <a:lnTo>
                  <a:pt x="168071" y="1485900"/>
                </a:lnTo>
                <a:lnTo>
                  <a:pt x="167386" y="1498600"/>
                </a:lnTo>
                <a:lnTo>
                  <a:pt x="167157" y="1511300"/>
                </a:lnTo>
                <a:lnTo>
                  <a:pt x="167157" y="2374900"/>
                </a:lnTo>
                <a:lnTo>
                  <a:pt x="166916" y="2387600"/>
                </a:lnTo>
                <a:lnTo>
                  <a:pt x="166204" y="2400300"/>
                </a:lnTo>
                <a:lnTo>
                  <a:pt x="165036" y="2413000"/>
                </a:lnTo>
                <a:close/>
              </a:path>
              <a:path w="329564" h="2590800">
                <a:moveTo>
                  <a:pt x="149009" y="2476500"/>
                </a:moveTo>
                <a:lnTo>
                  <a:pt x="136271" y="2476500"/>
                </a:lnTo>
                <a:lnTo>
                  <a:pt x="140258" y="2463800"/>
                </a:lnTo>
                <a:lnTo>
                  <a:pt x="143789" y="2451100"/>
                </a:lnTo>
                <a:lnTo>
                  <a:pt x="146888" y="2451100"/>
                </a:lnTo>
                <a:lnTo>
                  <a:pt x="149720" y="2438400"/>
                </a:lnTo>
                <a:lnTo>
                  <a:pt x="152095" y="2425700"/>
                </a:lnTo>
                <a:lnTo>
                  <a:pt x="154063" y="2413000"/>
                </a:lnTo>
                <a:lnTo>
                  <a:pt x="163423" y="2413000"/>
                </a:lnTo>
                <a:lnTo>
                  <a:pt x="161366" y="2425700"/>
                </a:lnTo>
                <a:lnTo>
                  <a:pt x="158889" y="2438400"/>
                </a:lnTo>
                <a:lnTo>
                  <a:pt x="155994" y="2451100"/>
                </a:lnTo>
                <a:lnTo>
                  <a:pt x="152692" y="2463800"/>
                </a:lnTo>
                <a:lnTo>
                  <a:pt x="149009" y="2476500"/>
                </a:lnTo>
                <a:close/>
              </a:path>
              <a:path w="329564" h="2590800">
                <a:moveTo>
                  <a:pt x="135724" y="2501900"/>
                </a:moveTo>
                <a:lnTo>
                  <a:pt x="122504" y="2501900"/>
                </a:lnTo>
                <a:lnTo>
                  <a:pt x="127533" y="2489200"/>
                </a:lnTo>
                <a:lnTo>
                  <a:pt x="132016" y="2489200"/>
                </a:lnTo>
                <a:lnTo>
                  <a:pt x="136359" y="2476500"/>
                </a:lnTo>
                <a:lnTo>
                  <a:pt x="144945" y="2476500"/>
                </a:lnTo>
                <a:lnTo>
                  <a:pt x="140512" y="2489200"/>
                </a:lnTo>
                <a:lnTo>
                  <a:pt x="135724" y="2501900"/>
                </a:lnTo>
                <a:close/>
              </a:path>
              <a:path w="329564" h="2590800">
                <a:moveTo>
                  <a:pt x="119316" y="2527300"/>
                </a:moveTo>
                <a:lnTo>
                  <a:pt x="105905" y="2527300"/>
                </a:lnTo>
                <a:lnTo>
                  <a:pt x="111861" y="2514600"/>
                </a:lnTo>
                <a:lnTo>
                  <a:pt x="117271" y="2514600"/>
                </a:lnTo>
                <a:lnTo>
                  <a:pt x="122618" y="2501900"/>
                </a:lnTo>
                <a:lnTo>
                  <a:pt x="130594" y="2501900"/>
                </a:lnTo>
                <a:lnTo>
                  <a:pt x="125120" y="2514600"/>
                </a:lnTo>
                <a:lnTo>
                  <a:pt x="119316" y="2527300"/>
                </a:lnTo>
                <a:close/>
              </a:path>
              <a:path w="329564" h="2590800">
                <a:moveTo>
                  <a:pt x="106807" y="2540000"/>
                </a:moveTo>
                <a:lnTo>
                  <a:pt x="93395" y="2540000"/>
                </a:lnTo>
                <a:lnTo>
                  <a:pt x="99936" y="2527300"/>
                </a:lnTo>
                <a:lnTo>
                  <a:pt x="113207" y="2527300"/>
                </a:lnTo>
                <a:lnTo>
                  <a:pt x="106807" y="2540000"/>
                </a:lnTo>
                <a:close/>
              </a:path>
              <a:path w="329564" h="2590800">
                <a:moveTo>
                  <a:pt x="93116" y="2552700"/>
                </a:moveTo>
                <a:lnTo>
                  <a:pt x="79870" y="2552700"/>
                </a:lnTo>
                <a:lnTo>
                  <a:pt x="86931" y="2540000"/>
                </a:lnTo>
                <a:lnTo>
                  <a:pt x="100101" y="2540000"/>
                </a:lnTo>
                <a:lnTo>
                  <a:pt x="93116" y="2552700"/>
                </a:lnTo>
                <a:close/>
              </a:path>
              <a:path w="329564" h="2590800">
                <a:moveTo>
                  <a:pt x="78359" y="2565400"/>
                </a:moveTo>
                <a:lnTo>
                  <a:pt x="65405" y="2565400"/>
                </a:lnTo>
                <a:lnTo>
                  <a:pt x="72948" y="2552700"/>
                </a:lnTo>
                <a:lnTo>
                  <a:pt x="85864" y="2552700"/>
                </a:lnTo>
                <a:lnTo>
                  <a:pt x="78359" y="2565400"/>
                </a:lnTo>
                <a:close/>
              </a:path>
              <a:path w="329564" h="2590800">
                <a:moveTo>
                  <a:pt x="62611" y="2578100"/>
                </a:moveTo>
                <a:lnTo>
                  <a:pt x="42138" y="2578100"/>
                </a:lnTo>
                <a:lnTo>
                  <a:pt x="50317" y="2565400"/>
                </a:lnTo>
                <a:lnTo>
                  <a:pt x="70599" y="2565400"/>
                </a:lnTo>
                <a:lnTo>
                  <a:pt x="62611" y="2578100"/>
                </a:lnTo>
                <a:close/>
              </a:path>
              <a:path w="329564" h="2590800">
                <a:moveTo>
                  <a:pt x="37337" y="2590800"/>
                </a:moveTo>
                <a:lnTo>
                  <a:pt x="0" y="2590800"/>
                </a:lnTo>
                <a:lnTo>
                  <a:pt x="4521" y="2578100"/>
                </a:lnTo>
                <a:lnTo>
                  <a:pt x="45961" y="2578100"/>
                </a:lnTo>
                <a:lnTo>
                  <a:pt x="37337" y="259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latin typeface="Calibri"/>
                <a:cs typeface="Calibri"/>
              </a:rPr>
              <a:t>AdaBoo</a:t>
            </a:r>
            <a:r>
              <a:rPr sz="4800" spc="-60" dirty="0">
                <a:latin typeface="Calibri"/>
                <a:cs typeface="Calibri"/>
              </a:rPr>
              <a:t>s</a:t>
            </a:r>
            <a:r>
              <a:rPr sz="4800" spc="-15" dirty="0">
                <a:latin typeface="Calibri"/>
                <a:cs typeface="Calibri"/>
              </a:rPr>
              <a:t>t</a:t>
            </a:r>
            <a:r>
              <a:rPr sz="4800" dirty="0"/>
              <a:t>算法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037195" cy="363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两个问题如何解决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40" dirty="0">
                <a:solidFill>
                  <a:srgbClr val="006FC0"/>
                </a:solidFill>
                <a:latin typeface="宋体"/>
                <a:cs typeface="宋体"/>
              </a:rPr>
              <a:t>每一轮如何改变训练数据的权值或概率分布？</a:t>
            </a:r>
            <a:endParaRPr sz="2400">
              <a:latin typeface="宋体"/>
              <a:cs typeface="宋体"/>
            </a:endParaRPr>
          </a:p>
          <a:p>
            <a:pPr marL="652780" marR="5080" indent="-247015" algn="just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-20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20" dirty="0">
                <a:latin typeface="Constantia"/>
                <a:cs typeface="Constantia"/>
              </a:rPr>
              <a:t>oo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：提高那些被前一轮弱分类器错误分类样本的 权值，降低那些被正确分类样本的权值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20" dirty="0">
                <a:solidFill>
                  <a:srgbClr val="006FC0"/>
                </a:solidFill>
                <a:latin typeface="宋体"/>
                <a:cs typeface="宋体"/>
              </a:rPr>
              <a:t>如何将弱分类器组合成一个强分类器？</a:t>
            </a:r>
            <a:endParaRPr sz="2400">
              <a:latin typeface="宋体"/>
              <a:cs typeface="宋体"/>
            </a:endParaRPr>
          </a:p>
          <a:p>
            <a:pPr marL="652780" marR="5080" indent="-247015" algn="just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-20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20" dirty="0">
                <a:latin typeface="Constantia"/>
                <a:cs typeface="Constantia"/>
              </a:rPr>
              <a:t>oo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：加权多数表决，加大分类误差率小的弱分类 器的权值，使其在表决中起较大的作用，减小分类误差 率大的弱分类器的权值，使其在表决中起较小的作用。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latin typeface="Calibri"/>
                <a:cs typeface="Calibri"/>
              </a:rPr>
              <a:t>AdaBoo</a:t>
            </a:r>
            <a:r>
              <a:rPr sz="4800" spc="-60" dirty="0">
                <a:latin typeface="Calibri"/>
                <a:cs typeface="Calibri"/>
              </a:rPr>
              <a:t>s</a:t>
            </a:r>
            <a:r>
              <a:rPr sz="4800" spc="-15" dirty="0">
                <a:latin typeface="Calibri"/>
                <a:cs typeface="Calibri"/>
              </a:rPr>
              <a:t>t</a:t>
            </a:r>
            <a:r>
              <a:rPr sz="4800" dirty="0"/>
              <a:t>算法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8927" y="1633727"/>
            <a:ext cx="6263640" cy="438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4120" y="5733288"/>
            <a:ext cx="1801495" cy="216535"/>
          </a:xfrm>
          <a:custGeom>
            <a:avLst/>
            <a:gdLst/>
            <a:ahLst/>
            <a:cxnLst/>
            <a:rect l="l" t="t" r="r" b="b"/>
            <a:pathLst>
              <a:path w="1801495" h="216535">
                <a:moveTo>
                  <a:pt x="0" y="0"/>
                </a:moveTo>
                <a:lnTo>
                  <a:pt x="1801368" y="0"/>
                </a:lnTo>
                <a:lnTo>
                  <a:pt x="1801368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064" y="5720550"/>
            <a:ext cx="1825625" cy="241935"/>
          </a:xfrm>
          <a:custGeom>
            <a:avLst/>
            <a:gdLst/>
            <a:ahLst/>
            <a:cxnLst/>
            <a:rect l="l" t="t" r="r" b="b"/>
            <a:pathLst>
              <a:path w="1825625" h="241935">
                <a:moveTo>
                  <a:pt x="1812899" y="241426"/>
                </a:moveTo>
                <a:lnTo>
                  <a:pt x="12700" y="241426"/>
                </a:lnTo>
                <a:lnTo>
                  <a:pt x="10223" y="241185"/>
                </a:lnTo>
                <a:lnTo>
                  <a:pt x="0" y="228726"/>
                </a:lnTo>
                <a:lnTo>
                  <a:pt x="0" y="12700"/>
                </a:lnTo>
                <a:lnTo>
                  <a:pt x="12700" y="0"/>
                </a:lnTo>
                <a:lnTo>
                  <a:pt x="1812899" y="0"/>
                </a:lnTo>
                <a:lnTo>
                  <a:pt x="18255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16026"/>
                </a:lnTo>
                <a:lnTo>
                  <a:pt x="12700" y="216026"/>
                </a:lnTo>
                <a:lnTo>
                  <a:pt x="25400" y="228726"/>
                </a:lnTo>
                <a:lnTo>
                  <a:pt x="1825599" y="228726"/>
                </a:lnTo>
                <a:lnTo>
                  <a:pt x="1825358" y="231203"/>
                </a:lnTo>
                <a:lnTo>
                  <a:pt x="1815376" y="241185"/>
                </a:lnTo>
                <a:lnTo>
                  <a:pt x="1812899" y="241426"/>
                </a:lnTo>
                <a:close/>
              </a:path>
              <a:path w="1825625" h="2419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825625" h="241935">
                <a:moveTo>
                  <a:pt x="18001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800199" y="12700"/>
                </a:lnTo>
                <a:lnTo>
                  <a:pt x="1800199" y="25400"/>
                </a:lnTo>
                <a:close/>
              </a:path>
              <a:path w="1825625" h="241935">
                <a:moveTo>
                  <a:pt x="1800199" y="228726"/>
                </a:moveTo>
                <a:lnTo>
                  <a:pt x="1800199" y="12700"/>
                </a:lnTo>
                <a:lnTo>
                  <a:pt x="1812899" y="25400"/>
                </a:lnTo>
                <a:lnTo>
                  <a:pt x="1825599" y="25400"/>
                </a:lnTo>
                <a:lnTo>
                  <a:pt x="1825599" y="216026"/>
                </a:lnTo>
                <a:lnTo>
                  <a:pt x="1812899" y="216026"/>
                </a:lnTo>
                <a:lnTo>
                  <a:pt x="1800199" y="228726"/>
                </a:lnTo>
                <a:close/>
              </a:path>
              <a:path w="1825625" h="241935">
                <a:moveTo>
                  <a:pt x="1825599" y="25400"/>
                </a:moveTo>
                <a:lnTo>
                  <a:pt x="1812899" y="25400"/>
                </a:lnTo>
                <a:lnTo>
                  <a:pt x="1800199" y="12700"/>
                </a:lnTo>
                <a:lnTo>
                  <a:pt x="1825599" y="12700"/>
                </a:lnTo>
                <a:lnTo>
                  <a:pt x="1825599" y="25400"/>
                </a:lnTo>
                <a:close/>
              </a:path>
              <a:path w="1825625" h="241935">
                <a:moveTo>
                  <a:pt x="25400" y="228726"/>
                </a:moveTo>
                <a:lnTo>
                  <a:pt x="12700" y="216026"/>
                </a:lnTo>
                <a:lnTo>
                  <a:pt x="25400" y="216026"/>
                </a:lnTo>
                <a:lnTo>
                  <a:pt x="25400" y="228726"/>
                </a:lnTo>
                <a:close/>
              </a:path>
              <a:path w="1825625" h="241935">
                <a:moveTo>
                  <a:pt x="1800199" y="228726"/>
                </a:moveTo>
                <a:lnTo>
                  <a:pt x="25400" y="228726"/>
                </a:lnTo>
                <a:lnTo>
                  <a:pt x="25400" y="216026"/>
                </a:lnTo>
                <a:lnTo>
                  <a:pt x="1800199" y="216026"/>
                </a:lnTo>
                <a:lnTo>
                  <a:pt x="1800199" y="228726"/>
                </a:lnTo>
                <a:close/>
              </a:path>
              <a:path w="1825625" h="241935">
                <a:moveTo>
                  <a:pt x="1825599" y="228726"/>
                </a:moveTo>
                <a:lnTo>
                  <a:pt x="1800199" y="228726"/>
                </a:lnTo>
                <a:lnTo>
                  <a:pt x="1812899" y="216026"/>
                </a:lnTo>
                <a:lnTo>
                  <a:pt x="1825599" y="216026"/>
                </a:lnTo>
                <a:lnTo>
                  <a:pt x="1825599" y="22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79" y="5620511"/>
            <a:ext cx="1469390" cy="289560"/>
          </a:xfrm>
          <a:custGeom>
            <a:avLst/>
            <a:gdLst/>
            <a:ahLst/>
            <a:cxnLst/>
            <a:rect l="l" t="t" r="r" b="b"/>
            <a:pathLst>
              <a:path w="1469390" h="289560">
                <a:moveTo>
                  <a:pt x="0" y="0"/>
                </a:moveTo>
                <a:lnTo>
                  <a:pt x="1469135" y="0"/>
                </a:lnTo>
                <a:lnTo>
                  <a:pt x="1469135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4389" y="5609120"/>
            <a:ext cx="1494790" cy="313690"/>
          </a:xfrm>
          <a:custGeom>
            <a:avLst/>
            <a:gdLst/>
            <a:ahLst/>
            <a:cxnLst/>
            <a:rect l="l" t="t" r="r" b="b"/>
            <a:pathLst>
              <a:path w="1494790" h="313689">
                <a:moveTo>
                  <a:pt x="1481950" y="313423"/>
                </a:moveTo>
                <a:lnTo>
                  <a:pt x="12700" y="313423"/>
                </a:lnTo>
                <a:lnTo>
                  <a:pt x="10223" y="313181"/>
                </a:lnTo>
                <a:lnTo>
                  <a:pt x="0" y="300723"/>
                </a:lnTo>
                <a:lnTo>
                  <a:pt x="0" y="12700"/>
                </a:lnTo>
                <a:lnTo>
                  <a:pt x="12700" y="0"/>
                </a:lnTo>
                <a:lnTo>
                  <a:pt x="1481950" y="0"/>
                </a:lnTo>
                <a:lnTo>
                  <a:pt x="149465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8023"/>
                </a:lnTo>
                <a:lnTo>
                  <a:pt x="12700" y="288023"/>
                </a:lnTo>
                <a:lnTo>
                  <a:pt x="25400" y="300723"/>
                </a:lnTo>
                <a:lnTo>
                  <a:pt x="1494650" y="300723"/>
                </a:lnTo>
                <a:lnTo>
                  <a:pt x="1494396" y="303199"/>
                </a:lnTo>
                <a:lnTo>
                  <a:pt x="1484426" y="313181"/>
                </a:lnTo>
                <a:lnTo>
                  <a:pt x="1481950" y="313423"/>
                </a:lnTo>
                <a:close/>
              </a:path>
              <a:path w="1494790" h="3136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494790" h="313689">
                <a:moveTo>
                  <a:pt x="14692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469250" y="12700"/>
                </a:lnTo>
                <a:lnTo>
                  <a:pt x="1469250" y="25400"/>
                </a:lnTo>
                <a:close/>
              </a:path>
              <a:path w="1494790" h="313689">
                <a:moveTo>
                  <a:pt x="1469250" y="300723"/>
                </a:moveTo>
                <a:lnTo>
                  <a:pt x="1469250" y="12700"/>
                </a:lnTo>
                <a:lnTo>
                  <a:pt x="1481950" y="25400"/>
                </a:lnTo>
                <a:lnTo>
                  <a:pt x="1494650" y="25400"/>
                </a:lnTo>
                <a:lnTo>
                  <a:pt x="1494650" y="288023"/>
                </a:lnTo>
                <a:lnTo>
                  <a:pt x="1481950" y="288023"/>
                </a:lnTo>
                <a:lnTo>
                  <a:pt x="1469250" y="300723"/>
                </a:lnTo>
                <a:close/>
              </a:path>
              <a:path w="1494790" h="313689">
                <a:moveTo>
                  <a:pt x="1494650" y="25400"/>
                </a:moveTo>
                <a:lnTo>
                  <a:pt x="1481950" y="25400"/>
                </a:lnTo>
                <a:lnTo>
                  <a:pt x="1469250" y="12700"/>
                </a:lnTo>
                <a:lnTo>
                  <a:pt x="1494650" y="12700"/>
                </a:lnTo>
                <a:lnTo>
                  <a:pt x="1494650" y="25400"/>
                </a:lnTo>
                <a:close/>
              </a:path>
              <a:path w="1494790" h="313689">
                <a:moveTo>
                  <a:pt x="25400" y="300723"/>
                </a:moveTo>
                <a:lnTo>
                  <a:pt x="12700" y="288023"/>
                </a:lnTo>
                <a:lnTo>
                  <a:pt x="25400" y="288023"/>
                </a:lnTo>
                <a:lnTo>
                  <a:pt x="25400" y="300723"/>
                </a:lnTo>
                <a:close/>
              </a:path>
              <a:path w="1494790" h="313689">
                <a:moveTo>
                  <a:pt x="1469250" y="300723"/>
                </a:moveTo>
                <a:lnTo>
                  <a:pt x="25400" y="300723"/>
                </a:lnTo>
                <a:lnTo>
                  <a:pt x="25400" y="288023"/>
                </a:lnTo>
                <a:lnTo>
                  <a:pt x="1469250" y="288023"/>
                </a:lnTo>
                <a:lnTo>
                  <a:pt x="1469250" y="300723"/>
                </a:lnTo>
                <a:close/>
              </a:path>
              <a:path w="1494790" h="313689">
                <a:moveTo>
                  <a:pt x="1494650" y="300723"/>
                </a:moveTo>
                <a:lnTo>
                  <a:pt x="1469250" y="300723"/>
                </a:lnTo>
                <a:lnTo>
                  <a:pt x="1481950" y="288023"/>
                </a:lnTo>
                <a:lnTo>
                  <a:pt x="1494650" y="288023"/>
                </a:lnTo>
                <a:lnTo>
                  <a:pt x="1494650" y="300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8408" y="5733288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0"/>
                </a:moveTo>
                <a:lnTo>
                  <a:pt x="1152143" y="0"/>
                </a:lnTo>
                <a:lnTo>
                  <a:pt x="1152143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327" y="5720550"/>
            <a:ext cx="1177925" cy="241935"/>
          </a:xfrm>
          <a:custGeom>
            <a:avLst/>
            <a:gdLst/>
            <a:ahLst/>
            <a:cxnLst/>
            <a:rect l="l" t="t" r="r" b="b"/>
            <a:pathLst>
              <a:path w="1177925" h="241935">
                <a:moveTo>
                  <a:pt x="1164818" y="241426"/>
                </a:moveTo>
                <a:lnTo>
                  <a:pt x="12700" y="241426"/>
                </a:lnTo>
                <a:lnTo>
                  <a:pt x="10223" y="241185"/>
                </a:lnTo>
                <a:lnTo>
                  <a:pt x="0" y="228726"/>
                </a:lnTo>
                <a:lnTo>
                  <a:pt x="0" y="12700"/>
                </a:lnTo>
                <a:lnTo>
                  <a:pt x="12700" y="0"/>
                </a:lnTo>
                <a:lnTo>
                  <a:pt x="1164818" y="0"/>
                </a:lnTo>
                <a:lnTo>
                  <a:pt x="1177518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16026"/>
                </a:lnTo>
                <a:lnTo>
                  <a:pt x="12700" y="216026"/>
                </a:lnTo>
                <a:lnTo>
                  <a:pt x="25400" y="228726"/>
                </a:lnTo>
                <a:lnTo>
                  <a:pt x="1177518" y="228726"/>
                </a:lnTo>
                <a:lnTo>
                  <a:pt x="1177277" y="231203"/>
                </a:lnTo>
                <a:lnTo>
                  <a:pt x="1167307" y="241185"/>
                </a:lnTo>
                <a:lnTo>
                  <a:pt x="1164818" y="241426"/>
                </a:lnTo>
                <a:close/>
              </a:path>
              <a:path w="1177925" h="2419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77925" h="241935">
                <a:moveTo>
                  <a:pt x="1152118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52118" y="12700"/>
                </a:lnTo>
                <a:lnTo>
                  <a:pt x="1152118" y="25400"/>
                </a:lnTo>
                <a:close/>
              </a:path>
              <a:path w="1177925" h="241935">
                <a:moveTo>
                  <a:pt x="1152118" y="228726"/>
                </a:moveTo>
                <a:lnTo>
                  <a:pt x="1152118" y="12700"/>
                </a:lnTo>
                <a:lnTo>
                  <a:pt x="1164818" y="25400"/>
                </a:lnTo>
                <a:lnTo>
                  <a:pt x="1177518" y="25400"/>
                </a:lnTo>
                <a:lnTo>
                  <a:pt x="1177518" y="216026"/>
                </a:lnTo>
                <a:lnTo>
                  <a:pt x="1164818" y="216026"/>
                </a:lnTo>
                <a:lnTo>
                  <a:pt x="1152118" y="228726"/>
                </a:lnTo>
                <a:close/>
              </a:path>
              <a:path w="1177925" h="241935">
                <a:moveTo>
                  <a:pt x="1177518" y="25400"/>
                </a:moveTo>
                <a:lnTo>
                  <a:pt x="1164818" y="25400"/>
                </a:lnTo>
                <a:lnTo>
                  <a:pt x="1152118" y="12700"/>
                </a:lnTo>
                <a:lnTo>
                  <a:pt x="1177518" y="12700"/>
                </a:lnTo>
                <a:lnTo>
                  <a:pt x="1177518" y="25400"/>
                </a:lnTo>
                <a:close/>
              </a:path>
              <a:path w="1177925" h="241935">
                <a:moveTo>
                  <a:pt x="25400" y="228726"/>
                </a:moveTo>
                <a:lnTo>
                  <a:pt x="12700" y="216026"/>
                </a:lnTo>
                <a:lnTo>
                  <a:pt x="25400" y="216026"/>
                </a:lnTo>
                <a:lnTo>
                  <a:pt x="25400" y="228726"/>
                </a:lnTo>
                <a:close/>
              </a:path>
              <a:path w="1177925" h="241935">
                <a:moveTo>
                  <a:pt x="1152118" y="228726"/>
                </a:moveTo>
                <a:lnTo>
                  <a:pt x="25400" y="228726"/>
                </a:lnTo>
                <a:lnTo>
                  <a:pt x="25400" y="216026"/>
                </a:lnTo>
                <a:lnTo>
                  <a:pt x="1152118" y="216026"/>
                </a:lnTo>
                <a:lnTo>
                  <a:pt x="1152118" y="228726"/>
                </a:lnTo>
                <a:close/>
              </a:path>
              <a:path w="1177925" h="241935">
                <a:moveTo>
                  <a:pt x="1177518" y="228726"/>
                </a:moveTo>
                <a:lnTo>
                  <a:pt x="1152118" y="228726"/>
                </a:lnTo>
                <a:lnTo>
                  <a:pt x="1164818" y="216026"/>
                </a:lnTo>
                <a:lnTo>
                  <a:pt x="1177518" y="216026"/>
                </a:lnTo>
                <a:lnTo>
                  <a:pt x="1177518" y="228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300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输入：二分类的训练数据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4986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067" y="2021258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2496238"/>
            <a:ext cx="514731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输出：最终分类器</a:t>
            </a:r>
            <a:r>
              <a:rPr sz="2600" spc="-10" dirty="0">
                <a:latin typeface="Constantia"/>
                <a:cs typeface="Constantia"/>
              </a:rPr>
              <a:t>G(</a:t>
            </a:r>
            <a:r>
              <a:rPr sz="2600" i="1" spc="-10" dirty="0">
                <a:latin typeface="Constantia"/>
                <a:cs typeface="Constantia"/>
              </a:rPr>
              <a:t>x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5" dirty="0">
                <a:latin typeface="Constantia"/>
                <a:cs typeface="Constantia"/>
              </a:rPr>
              <a:t>1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初始化训练数据的起始权值分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4023" y="1557527"/>
            <a:ext cx="376732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792" y="2078735"/>
            <a:ext cx="1560576" cy="332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2060448"/>
            <a:ext cx="582167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3671" y="2066544"/>
            <a:ext cx="1417320" cy="329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5463" y="4175759"/>
            <a:ext cx="2929128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4152" y="3995928"/>
            <a:ext cx="2831592" cy="722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598728" cy="3929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2030" marR="5080" indent="-989330">
              <a:lnSpc>
                <a:spcPct val="1222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2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个弱分类</a:t>
            </a:r>
            <a:r>
              <a:rPr sz="2550" spc="25" dirty="0">
                <a:latin typeface="宋体"/>
                <a:cs typeface="宋体"/>
              </a:rPr>
              <a:t>器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5" dirty="0">
                <a:latin typeface="Constantia"/>
                <a:cs typeface="Constantia"/>
              </a:rPr>
              <a:t>m=1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，。。</a:t>
            </a:r>
            <a:r>
              <a:rPr sz="2550" spc="10" dirty="0">
                <a:latin typeface="Constantia"/>
                <a:cs typeface="Constantia"/>
              </a:rPr>
              <a:t>M </a:t>
            </a:r>
            <a:endParaRPr lang="en-US" sz="2550" spc="10" dirty="0" smtClean="0">
              <a:latin typeface="Constantia"/>
              <a:cs typeface="Constantia"/>
            </a:endParaRPr>
          </a:p>
          <a:p>
            <a:pPr marL="1002030" marR="5080" indent="-989330">
              <a:lnSpc>
                <a:spcPct val="122200"/>
              </a:lnSpc>
            </a:pPr>
            <a:r>
              <a:rPr lang="en-US" sz="2550" spc="10" dirty="0">
                <a:latin typeface="Constantia"/>
                <a:cs typeface="Constantia"/>
              </a:rPr>
              <a:t>	</a:t>
            </a:r>
            <a:r>
              <a:rPr sz="2550" spc="15" dirty="0" err="1" smtClean="0">
                <a:latin typeface="Constantia"/>
                <a:cs typeface="Constantia"/>
              </a:rPr>
              <a:t>a</a:t>
            </a:r>
            <a:r>
              <a:rPr sz="2550" spc="35" dirty="0" err="1">
                <a:latin typeface="宋体"/>
                <a:cs typeface="宋体"/>
              </a:rPr>
              <a:t>、在权值</a:t>
            </a:r>
            <a:r>
              <a:rPr sz="2550" spc="25" dirty="0" err="1">
                <a:latin typeface="Constantia"/>
                <a:cs typeface="Constantia"/>
              </a:rPr>
              <a:t>D</a:t>
            </a:r>
            <a:r>
              <a:rPr sz="2475" spc="30" baseline="-16835" dirty="0" err="1">
                <a:latin typeface="Constantia"/>
                <a:cs typeface="Constantia"/>
              </a:rPr>
              <a:t>m</a:t>
            </a:r>
            <a:r>
              <a:rPr sz="2550" spc="35" dirty="0" err="1">
                <a:latin typeface="宋体"/>
                <a:cs typeface="宋体"/>
              </a:rPr>
              <a:t>下训练数据集，</a:t>
            </a:r>
            <a:r>
              <a:rPr sz="2550" spc="35" dirty="0" err="1" smtClean="0">
                <a:latin typeface="宋体"/>
                <a:cs typeface="宋体"/>
              </a:rPr>
              <a:t>得到弱分类</a:t>
            </a:r>
            <a:r>
              <a:rPr sz="2550" spc="25" dirty="0" err="1" smtClean="0">
                <a:latin typeface="宋体"/>
                <a:cs typeface="宋体"/>
              </a:rPr>
              <a:t>器</a:t>
            </a:r>
            <a:r>
              <a:rPr lang="en-US" sz="2550" spc="25" dirty="0" err="1" smtClean="0">
                <a:latin typeface="宋体"/>
                <a:cs typeface="宋体"/>
              </a:rPr>
              <a:t>Gm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40940">
              <a:lnSpc>
                <a:spcPts val="1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002030" indent="8890">
              <a:lnSpc>
                <a:spcPct val="100000"/>
              </a:lnSpc>
              <a:spcBef>
                <a:spcPts val="75"/>
              </a:spcBef>
            </a:pP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宋体"/>
                <a:cs typeface="宋体"/>
              </a:rPr>
              <a:t>、计算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475" spc="30" baseline="-1683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的训练误</a:t>
            </a:r>
            <a:r>
              <a:rPr sz="2600" spc="-30" dirty="0">
                <a:latin typeface="宋体"/>
                <a:cs typeface="宋体"/>
              </a:rPr>
              <a:t>差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1505585">
              <a:lnSpc>
                <a:spcPts val="1000"/>
              </a:lnSpc>
            </a:pPr>
            <a:endParaRPr sz="300" dirty="0">
              <a:latin typeface="Times New Roman"/>
              <a:cs typeface="Times New Roman"/>
            </a:endParaRPr>
          </a:p>
          <a:p>
            <a:pPr marL="1002030" marR="1731645" indent="-635">
              <a:lnSpc>
                <a:spcPct val="121500"/>
              </a:lnSpc>
              <a:spcBef>
                <a:spcPts val="1375"/>
              </a:spcBef>
            </a:pPr>
            <a:r>
              <a:rPr sz="2600" spc="-10" dirty="0" err="1">
                <a:latin typeface="Constantia"/>
                <a:cs typeface="Constantia"/>
              </a:rPr>
              <a:t>c</a:t>
            </a:r>
            <a:r>
              <a:rPr sz="2600" spc="-20" dirty="0" err="1">
                <a:latin typeface="宋体"/>
                <a:cs typeface="宋体"/>
              </a:rPr>
              <a:t>、计算</a:t>
            </a:r>
            <a:r>
              <a:rPr sz="2600" spc="-15" dirty="0" err="1">
                <a:latin typeface="Constantia"/>
                <a:cs typeface="Constantia"/>
              </a:rPr>
              <a:t>G</a:t>
            </a:r>
            <a:r>
              <a:rPr sz="2475" spc="30" baseline="-16835" dirty="0" err="1">
                <a:latin typeface="Constantia"/>
                <a:cs typeface="Constantia"/>
              </a:rPr>
              <a:t>m</a:t>
            </a:r>
            <a:r>
              <a:rPr sz="2600" spc="-20" dirty="0" err="1">
                <a:latin typeface="宋体"/>
                <a:cs typeface="宋体"/>
              </a:rPr>
              <a:t>的系</a:t>
            </a:r>
            <a:r>
              <a:rPr sz="2600" spc="-30" dirty="0" err="1">
                <a:latin typeface="宋体"/>
                <a:cs typeface="宋体"/>
              </a:rPr>
              <a:t>数</a:t>
            </a:r>
            <a:r>
              <a:rPr sz="2600" spc="-15" dirty="0">
                <a:latin typeface="宋体"/>
                <a:cs typeface="宋体"/>
              </a:rPr>
              <a:t> </a:t>
            </a:r>
            <a:endParaRPr lang="en-US" sz="2600" spc="-15" dirty="0" smtClean="0">
              <a:latin typeface="宋体"/>
              <a:cs typeface="宋体"/>
            </a:endParaRPr>
          </a:p>
          <a:p>
            <a:pPr marL="1002030" marR="1731645" indent="-635">
              <a:lnSpc>
                <a:spcPct val="121500"/>
              </a:lnSpc>
              <a:spcBef>
                <a:spcPts val="1375"/>
              </a:spcBef>
            </a:pPr>
            <a:r>
              <a:rPr sz="2550" spc="15" dirty="0" err="1" smtClean="0">
                <a:latin typeface="Constantia"/>
                <a:cs typeface="Constantia"/>
              </a:rPr>
              <a:t>d</a:t>
            </a:r>
            <a:r>
              <a:rPr sz="2550" spc="35" dirty="0" err="1">
                <a:latin typeface="宋体"/>
                <a:cs typeface="宋体"/>
              </a:rPr>
              <a:t>、更新训练数据集的权值分</a:t>
            </a:r>
            <a:r>
              <a:rPr sz="2550" spc="25" dirty="0" err="1">
                <a:latin typeface="宋体"/>
                <a:cs typeface="宋体"/>
              </a:rPr>
              <a:t>布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37160">
              <a:lnSpc>
                <a:spcPts val="1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415"/>
              </a:spcBef>
            </a:pPr>
            <a:r>
              <a:rPr sz="2550" spc="15" dirty="0">
                <a:latin typeface="Constantia"/>
                <a:cs typeface="Constantia"/>
              </a:rPr>
              <a:t>Z</a:t>
            </a:r>
            <a:r>
              <a:rPr sz="2550" spc="35" dirty="0">
                <a:latin typeface="宋体"/>
                <a:cs typeface="宋体"/>
              </a:rPr>
              <a:t>是规范化因</a:t>
            </a:r>
            <a:r>
              <a:rPr sz="2550" spc="25" dirty="0">
                <a:latin typeface="宋体"/>
                <a:cs typeface="宋体"/>
              </a:rPr>
              <a:t>子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3429000"/>
            <a:ext cx="2011680" cy="75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6244" y="4786557"/>
            <a:ext cx="3715512" cy="710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5580052"/>
            <a:ext cx="3770376" cy="765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728499"/>
            <a:ext cx="4238625" cy="7005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8091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、构建弱分类器的线性组合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2979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得到最终分类器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3344" y="2060448"/>
            <a:ext cx="2417063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4183" y="3453384"/>
            <a:ext cx="4541520" cy="728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232"/>
            <a:ext cx="1352550" cy="322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步</a:t>
            </a:r>
            <a:r>
              <a:rPr sz="2550" spc="25" dirty="0">
                <a:latin typeface="宋体"/>
                <a:cs typeface="宋体"/>
              </a:rPr>
              <a:t>骤</a:t>
            </a:r>
            <a:r>
              <a:rPr sz="2550" spc="45" dirty="0">
                <a:latin typeface="宋体"/>
                <a:cs typeface="宋体"/>
              </a:rPr>
              <a:t> </a:t>
            </a:r>
            <a:r>
              <a:rPr sz="2550" spc="10" dirty="0">
                <a:latin typeface="Constantia"/>
                <a:cs typeface="Constantia"/>
              </a:rPr>
              <a:t>b</a:t>
            </a:r>
            <a:endParaRPr sz="255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步</a:t>
            </a:r>
            <a:r>
              <a:rPr sz="2600" spc="-30" dirty="0">
                <a:latin typeface="宋体"/>
                <a:cs typeface="宋体"/>
              </a:rPr>
              <a:t>骤</a:t>
            </a:r>
            <a:r>
              <a:rPr sz="2600" spc="20" dirty="0">
                <a:latin typeface="宋体"/>
                <a:cs typeface="宋体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步</a:t>
            </a:r>
            <a:r>
              <a:rPr sz="2600" spc="-30" dirty="0">
                <a:latin typeface="宋体"/>
                <a:cs typeface="宋体"/>
              </a:rPr>
              <a:t>骤</a:t>
            </a:r>
            <a:r>
              <a:rPr sz="2600" spc="20" dirty="0">
                <a:latin typeface="宋体"/>
                <a:cs typeface="宋体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963332"/>
            <a:ext cx="397256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35" dirty="0">
                <a:latin typeface="宋体"/>
                <a:cs typeface="宋体"/>
              </a:rPr>
              <a:t>误分类的样本权值放</a:t>
            </a:r>
            <a:r>
              <a:rPr sz="2550" spc="25" dirty="0">
                <a:latin typeface="宋体"/>
                <a:cs typeface="宋体"/>
              </a:rPr>
              <a:t>大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1727702"/>
            <a:ext cx="3901440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215" y="1584446"/>
            <a:ext cx="1316736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1367" y="3001765"/>
            <a:ext cx="2438400" cy="947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2472" y="4105142"/>
            <a:ext cx="3959352" cy="1584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842501"/>
            <a:ext cx="1639824" cy="682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5255" y="3151118"/>
            <a:ext cx="2791968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的例子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316527"/>
            <a:ext cx="7936865" cy="363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初始</a:t>
            </a:r>
            <a:r>
              <a:rPr sz="2550" spc="25" dirty="0">
                <a:latin typeface="宋体"/>
                <a:cs typeface="宋体"/>
              </a:rPr>
              <a:t>化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20" dirty="0">
                <a:latin typeface="Constantia"/>
                <a:cs typeface="Constantia"/>
              </a:rPr>
              <a:t>m=</a:t>
            </a:r>
            <a:r>
              <a:rPr sz="2550" spc="5" dirty="0">
                <a:latin typeface="Constantia"/>
                <a:cs typeface="Constantia"/>
              </a:rPr>
              <a:t>1</a:t>
            </a:r>
            <a:endParaRPr sz="2550">
              <a:latin typeface="Constantia"/>
              <a:cs typeface="Constantia"/>
            </a:endParaRPr>
          </a:p>
          <a:p>
            <a:pPr marL="287020" marR="5080" indent="-274320">
              <a:lnSpc>
                <a:spcPct val="102099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50" spc="-30" dirty="0">
                <a:solidFill>
                  <a:srgbClr val="33BC55"/>
                </a:solidFill>
                <a:latin typeface="Arial"/>
                <a:cs typeface="Arial"/>
              </a:rPr>
              <a:t> 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35" dirty="0">
                <a:latin typeface="宋体"/>
                <a:cs typeface="宋体"/>
              </a:rPr>
              <a:t>、在权值分布为</a:t>
            </a:r>
            <a:r>
              <a:rPr sz="2550" spc="2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的数据集上，阈值取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.5</a:t>
            </a:r>
            <a:r>
              <a:rPr sz="2550" spc="35" dirty="0">
                <a:latin typeface="宋体"/>
                <a:cs typeface="宋体"/>
              </a:rPr>
              <a:t>，分类</a:t>
            </a:r>
            <a:r>
              <a:rPr sz="2550" spc="25" dirty="0">
                <a:latin typeface="宋体"/>
                <a:cs typeface="宋体"/>
              </a:rPr>
              <a:t>误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差率最小，基本弱分类</a:t>
            </a:r>
            <a:r>
              <a:rPr sz="2550" spc="25" dirty="0">
                <a:latin typeface="宋体"/>
                <a:cs typeface="宋体"/>
              </a:rPr>
              <a:t>器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50" spc="-30" dirty="0">
                <a:solidFill>
                  <a:srgbClr val="33BC55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宋体"/>
                <a:cs typeface="宋体"/>
              </a:rPr>
              <a:t>、</a:t>
            </a:r>
            <a:r>
              <a:rPr sz="2600" spc="-10" dirty="0">
                <a:latin typeface="Constantia"/>
                <a:cs typeface="Constantia"/>
              </a:rPr>
              <a:t>G1(x)</a:t>
            </a:r>
            <a:r>
              <a:rPr sz="2600" spc="-20" dirty="0">
                <a:latin typeface="宋体"/>
                <a:cs typeface="宋体"/>
              </a:rPr>
              <a:t>的误差</a:t>
            </a:r>
            <a:r>
              <a:rPr sz="2600" spc="-30" dirty="0">
                <a:latin typeface="宋体"/>
                <a:cs typeface="宋体"/>
              </a:rPr>
              <a:t>率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48387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20" dirty="0">
                <a:latin typeface="宋体"/>
                <a:cs typeface="宋体"/>
              </a:rPr>
              <a:t>、</a:t>
            </a:r>
            <a:r>
              <a:rPr sz="2600" spc="-10" dirty="0">
                <a:latin typeface="Constantia"/>
                <a:cs typeface="Constantia"/>
              </a:rPr>
              <a:t>G1(x)</a:t>
            </a:r>
            <a:r>
              <a:rPr sz="2600" spc="-20" dirty="0">
                <a:latin typeface="宋体"/>
                <a:cs typeface="宋体"/>
              </a:rPr>
              <a:t>的系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1492" y="4111238"/>
            <a:ext cx="273177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7212" y="5574712"/>
            <a:ext cx="304800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1160773"/>
            <a:ext cx="8787384" cy="115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7272" y="2456174"/>
            <a:ext cx="3297936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5591" y="4111238"/>
            <a:ext cx="2697480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9415" y="5104886"/>
            <a:ext cx="3185160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5696198"/>
            <a:ext cx="2868168" cy="719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13258"/>
            <a:ext cx="4881245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提升方法</a:t>
            </a:r>
            <a:r>
              <a:rPr sz="2550" u="heavy" dirty="0">
                <a:solidFill>
                  <a:srgbClr val="D9BD02"/>
                </a:solidFill>
                <a:latin typeface="Constantia"/>
                <a:cs typeface="Constantia"/>
              </a:rPr>
              <a:t>A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da</a:t>
            </a:r>
            <a:r>
              <a:rPr sz="2550" u="heavy" spc="20" dirty="0">
                <a:solidFill>
                  <a:srgbClr val="D9BD02"/>
                </a:solidFill>
                <a:latin typeface="Constantia"/>
                <a:cs typeface="Constantia"/>
              </a:rPr>
              <a:t>B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oo</a:t>
            </a:r>
            <a:r>
              <a:rPr sz="2550" u="heavy" spc="10" dirty="0">
                <a:solidFill>
                  <a:srgbClr val="D9BD02"/>
                </a:solidFill>
                <a:latin typeface="Constantia"/>
                <a:cs typeface="Constantia"/>
              </a:rPr>
              <a:t>st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算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550" u="heavy" dirty="0">
                <a:solidFill>
                  <a:srgbClr val="D9BD02"/>
                </a:solidFill>
                <a:latin typeface="Constantia"/>
                <a:cs typeface="Constantia"/>
              </a:rPr>
              <a:t>A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daBoo</a:t>
            </a:r>
            <a:r>
              <a:rPr sz="2550" u="heavy" spc="10" dirty="0">
                <a:solidFill>
                  <a:srgbClr val="D9BD02"/>
                </a:solidFill>
                <a:latin typeface="Constantia"/>
                <a:cs typeface="Constantia"/>
              </a:rPr>
              <a:t>st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算法的训练误差分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析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550" u="heavy" dirty="0">
                <a:solidFill>
                  <a:srgbClr val="D9BD02"/>
                </a:solidFill>
                <a:latin typeface="Constantia"/>
                <a:cs typeface="Constantia"/>
              </a:rPr>
              <a:t>A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da</a:t>
            </a:r>
            <a:r>
              <a:rPr sz="2550" u="heavy" spc="20" dirty="0">
                <a:solidFill>
                  <a:srgbClr val="D9BD02"/>
                </a:solidFill>
                <a:latin typeface="Constantia"/>
                <a:cs typeface="Constantia"/>
              </a:rPr>
              <a:t>B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oo</a:t>
            </a:r>
            <a:r>
              <a:rPr sz="2550" u="heavy" spc="10" dirty="0">
                <a:solidFill>
                  <a:srgbClr val="D9BD02"/>
                </a:solidFill>
                <a:latin typeface="Constantia"/>
                <a:cs typeface="Constantia"/>
              </a:rPr>
              <a:t>st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算法的解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释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提升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树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的例子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56247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50" spc="-95" dirty="0">
                <a:solidFill>
                  <a:srgbClr val="33BC55"/>
                </a:solidFill>
                <a:latin typeface="Arial"/>
                <a:cs typeface="Arial"/>
              </a:rPr>
              <a:t> </a:t>
            </a:r>
            <a:r>
              <a:rPr sz="2550" spc="15" dirty="0">
                <a:latin typeface="Constantia"/>
                <a:cs typeface="Constantia"/>
              </a:rPr>
              <a:t>d</a:t>
            </a:r>
            <a:r>
              <a:rPr sz="2550" spc="35" dirty="0">
                <a:latin typeface="宋体"/>
                <a:cs typeface="宋体"/>
              </a:rPr>
              <a:t>、更新训练数据的权值分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871138"/>
            <a:ext cx="811466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弱基本分类器</a:t>
            </a:r>
            <a:r>
              <a:rPr sz="2550" spc="15" dirty="0">
                <a:latin typeface="Constantia"/>
                <a:cs typeface="Constantia"/>
              </a:rPr>
              <a:t>G1(x)=</a:t>
            </a:r>
            <a:r>
              <a:rPr sz="2550" spc="5" dirty="0">
                <a:latin typeface="Constantia"/>
                <a:cs typeface="Constantia"/>
              </a:rPr>
              <a:t>si</a:t>
            </a:r>
            <a:r>
              <a:rPr sz="2550" spc="15" dirty="0">
                <a:latin typeface="Constantia"/>
                <a:cs typeface="Constantia"/>
              </a:rPr>
              <a:t>gn[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0" dirty="0">
                <a:latin typeface="Constantia"/>
                <a:cs typeface="Constantia"/>
              </a:rPr>
              <a:t>1(x)]</a:t>
            </a:r>
            <a:r>
              <a:rPr sz="2550" spc="35" dirty="0">
                <a:latin typeface="宋体"/>
                <a:cs typeface="宋体"/>
              </a:rPr>
              <a:t>在更新的数据集上有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15" dirty="0">
                <a:latin typeface="宋体"/>
                <a:cs typeface="宋体"/>
              </a:rPr>
              <a:t>个 </a:t>
            </a:r>
            <a:r>
              <a:rPr sz="2550" spc="35" dirty="0">
                <a:latin typeface="宋体"/>
                <a:cs typeface="宋体"/>
              </a:rPr>
              <a:t>误分类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39" y="2133600"/>
            <a:ext cx="6547104" cy="252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的例子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63255" cy="322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20" dirty="0">
                <a:latin typeface="Constantia"/>
                <a:cs typeface="Constantia"/>
              </a:rPr>
              <a:t>m=</a:t>
            </a:r>
            <a:r>
              <a:rPr sz="2550" spc="10" dirty="0">
                <a:latin typeface="Constantia"/>
                <a:cs typeface="Constantia"/>
              </a:rPr>
              <a:t>2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35" dirty="0">
                <a:latin typeface="宋体"/>
                <a:cs typeface="宋体"/>
              </a:rPr>
              <a:t>、在权值分布</a:t>
            </a:r>
            <a:r>
              <a:rPr sz="2550" spc="25" dirty="0">
                <a:latin typeface="Constantia"/>
                <a:cs typeface="Constantia"/>
              </a:rPr>
              <a:t>D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上，阈值</a:t>
            </a:r>
            <a:r>
              <a:rPr sz="2550" spc="15" dirty="0">
                <a:latin typeface="Constantia"/>
                <a:cs typeface="Constantia"/>
              </a:rPr>
              <a:t>v=8</a:t>
            </a:r>
            <a:r>
              <a:rPr sz="2550" spc="5" dirty="0">
                <a:latin typeface="Constantia"/>
                <a:cs typeface="Constantia"/>
              </a:rPr>
              <a:t>.5</a:t>
            </a:r>
            <a:r>
              <a:rPr sz="2550" spc="35" dirty="0">
                <a:latin typeface="宋体"/>
                <a:cs typeface="宋体"/>
              </a:rPr>
              <a:t>时，分类误差率最</a:t>
            </a:r>
            <a:r>
              <a:rPr sz="2550" spc="25" dirty="0">
                <a:latin typeface="宋体"/>
                <a:cs typeface="宋体"/>
              </a:rPr>
              <a:t>低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800">
              <a:latin typeface="Times New Roman"/>
              <a:cs typeface="Times New Roman"/>
            </a:endParaRPr>
          </a:p>
          <a:p>
            <a:pPr marL="2584450">
              <a:lnSpc>
                <a:spcPts val="1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、误差</a:t>
            </a:r>
            <a:r>
              <a:rPr sz="2550" spc="25" dirty="0">
                <a:latin typeface="宋体"/>
                <a:cs typeface="宋体"/>
              </a:rPr>
              <a:t>率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、计</a:t>
            </a:r>
            <a:r>
              <a:rPr sz="2550" spc="25" dirty="0">
                <a:latin typeface="宋体"/>
                <a:cs typeface="宋体"/>
              </a:rPr>
              <a:t>算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宋体"/>
                <a:cs typeface="宋体"/>
              </a:rPr>
              <a:t>、更新权值分</a:t>
            </a:r>
            <a:r>
              <a:rPr sz="2600" spc="-30" dirty="0">
                <a:latin typeface="宋体"/>
                <a:cs typeface="宋体"/>
              </a:rPr>
              <a:t>布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434" y="5587627"/>
            <a:ext cx="642874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35" dirty="0">
                <a:latin typeface="宋体"/>
                <a:cs typeface="宋体"/>
              </a:rPr>
              <a:t>分类器</a:t>
            </a:r>
            <a:r>
              <a:rPr sz="2550" spc="15" dirty="0">
                <a:latin typeface="Constantia"/>
                <a:cs typeface="Constantia"/>
              </a:rPr>
              <a:t>G2(x)=</a:t>
            </a:r>
            <a:r>
              <a:rPr sz="2550" spc="5" dirty="0">
                <a:latin typeface="Constantia"/>
                <a:cs typeface="Constantia"/>
              </a:rPr>
              <a:t>si</a:t>
            </a:r>
            <a:r>
              <a:rPr sz="2550" spc="15" dirty="0">
                <a:latin typeface="Constantia"/>
                <a:cs typeface="Constantia"/>
              </a:rPr>
              <a:t>gn[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2(x)]</a:t>
            </a:r>
            <a:r>
              <a:rPr sz="2550" spc="35" dirty="0">
                <a:latin typeface="宋体"/>
                <a:cs typeface="宋体"/>
              </a:rPr>
              <a:t>有三个误分类</a:t>
            </a:r>
            <a:r>
              <a:rPr sz="2550" spc="25" dirty="0">
                <a:latin typeface="宋体"/>
                <a:cs typeface="宋体"/>
              </a:rPr>
              <a:t>点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5243" y="2666148"/>
            <a:ext cx="1438656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9476" y="3248204"/>
            <a:ext cx="1438656" cy="329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6400" y="4239186"/>
            <a:ext cx="6592824" cy="1152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的例子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33409" cy="465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20" dirty="0">
                <a:latin typeface="Constantia"/>
                <a:cs typeface="Constantia"/>
              </a:rPr>
              <a:t>m=</a:t>
            </a:r>
            <a:r>
              <a:rPr sz="2550" spc="10" dirty="0">
                <a:latin typeface="Constantia"/>
                <a:cs typeface="Constantia"/>
              </a:rPr>
              <a:t>3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35" dirty="0">
                <a:latin typeface="宋体"/>
                <a:cs typeface="宋体"/>
              </a:rPr>
              <a:t>、在权值分布</a:t>
            </a:r>
            <a:r>
              <a:rPr sz="2550" spc="25" dirty="0">
                <a:latin typeface="Constantia"/>
                <a:cs typeface="Constantia"/>
              </a:rPr>
              <a:t>D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上，阈值</a:t>
            </a:r>
            <a:r>
              <a:rPr sz="2550" spc="15" dirty="0">
                <a:latin typeface="Constantia"/>
                <a:cs typeface="Constantia"/>
              </a:rPr>
              <a:t>v=</a:t>
            </a:r>
            <a:r>
              <a:rPr sz="2550" spc="10" dirty="0">
                <a:latin typeface="Constantia"/>
                <a:cs typeface="Constantia"/>
              </a:rPr>
              <a:t>5.5</a:t>
            </a:r>
            <a:r>
              <a:rPr sz="2550" spc="35" dirty="0">
                <a:latin typeface="宋体"/>
                <a:cs typeface="宋体"/>
              </a:rPr>
              <a:t>时，分类误差率最</a:t>
            </a:r>
            <a:r>
              <a:rPr sz="2550" spc="25" dirty="0">
                <a:latin typeface="宋体"/>
                <a:cs typeface="宋体"/>
              </a:rPr>
              <a:t>低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800">
              <a:latin typeface="Times New Roman"/>
              <a:cs typeface="Times New Roman"/>
            </a:endParaRPr>
          </a:p>
          <a:p>
            <a:pPr marL="2657475">
              <a:lnSpc>
                <a:spcPts val="1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35" dirty="0">
                <a:latin typeface="宋体"/>
                <a:cs typeface="宋体"/>
              </a:rPr>
              <a:t>、误差</a:t>
            </a:r>
            <a:r>
              <a:rPr sz="2550" spc="25" dirty="0">
                <a:latin typeface="宋体"/>
                <a:cs typeface="宋体"/>
              </a:rPr>
              <a:t>率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、计</a:t>
            </a:r>
            <a:r>
              <a:rPr sz="2550" spc="25" dirty="0">
                <a:latin typeface="宋体"/>
                <a:cs typeface="宋体"/>
              </a:rPr>
              <a:t>算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宋体"/>
                <a:cs typeface="宋体"/>
              </a:rPr>
              <a:t>、更新权值分</a:t>
            </a:r>
            <a:r>
              <a:rPr sz="2600" spc="-30" dirty="0">
                <a:latin typeface="宋体"/>
                <a:cs typeface="宋体"/>
              </a:rPr>
              <a:t>布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750">
              <a:latin typeface="Times New Roman"/>
              <a:cs typeface="Times New Roman"/>
            </a:endParaRPr>
          </a:p>
          <a:p>
            <a:pPr marL="459740">
              <a:lnSpc>
                <a:spcPts val="1000"/>
              </a:lnSpc>
            </a:pPr>
            <a:endParaRPr sz="750">
              <a:latin typeface="Times New Roman"/>
              <a:cs typeface="Times New Roman"/>
            </a:endParaRPr>
          </a:p>
          <a:p>
            <a:pPr marL="1036319">
              <a:lnSpc>
                <a:spcPts val="1000"/>
              </a:lnSpc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35" dirty="0">
                <a:latin typeface="宋体"/>
                <a:cs typeface="宋体"/>
              </a:rPr>
              <a:t>分类器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15" dirty="0">
                <a:latin typeface="Constantia"/>
                <a:cs typeface="Constantia"/>
              </a:rPr>
              <a:t>(x)=</a:t>
            </a:r>
            <a:r>
              <a:rPr sz="2550" spc="5" dirty="0">
                <a:latin typeface="Constantia"/>
                <a:cs typeface="Constantia"/>
              </a:rPr>
              <a:t>si</a:t>
            </a:r>
            <a:r>
              <a:rPr sz="2550" spc="15" dirty="0">
                <a:latin typeface="Constantia"/>
                <a:cs typeface="Constantia"/>
              </a:rPr>
              <a:t>gn[</a:t>
            </a:r>
            <a:r>
              <a:rPr sz="2550" spc="5" dirty="0">
                <a:latin typeface="Constantia"/>
                <a:cs typeface="Constantia"/>
              </a:rPr>
              <a:t>f3</a:t>
            </a:r>
            <a:r>
              <a:rPr sz="2550" spc="15" dirty="0">
                <a:latin typeface="Constantia"/>
                <a:cs typeface="Constantia"/>
              </a:rPr>
              <a:t>(x)]</a:t>
            </a:r>
            <a:r>
              <a:rPr sz="2550" spc="35" dirty="0">
                <a:latin typeface="宋体"/>
                <a:cs typeface="宋体"/>
              </a:rPr>
              <a:t>误分类点为</a:t>
            </a:r>
            <a:r>
              <a:rPr sz="2550" spc="10" dirty="0">
                <a:latin typeface="Constantia"/>
                <a:cs typeface="Constantia"/>
              </a:rPr>
              <a:t>0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3264" y="2971800"/>
            <a:ext cx="1505712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3535880"/>
            <a:ext cx="1539239" cy="298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803" y="5420658"/>
            <a:ext cx="7705344" cy="365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3214" y="4175213"/>
            <a:ext cx="3230880" cy="406400"/>
          </a:xfrm>
          <a:custGeom>
            <a:avLst/>
            <a:gdLst/>
            <a:ahLst/>
            <a:cxnLst/>
            <a:rect l="l" t="t" r="r" b="b"/>
            <a:pathLst>
              <a:path w="3230879" h="406400">
                <a:moveTo>
                  <a:pt x="2971" y="406222"/>
                </a:moveTo>
                <a:lnTo>
                  <a:pt x="0" y="381000"/>
                </a:lnTo>
                <a:lnTo>
                  <a:pt x="100901" y="369087"/>
                </a:lnTo>
                <a:lnTo>
                  <a:pt x="103873" y="394309"/>
                </a:lnTo>
                <a:lnTo>
                  <a:pt x="2971" y="406222"/>
                </a:lnTo>
                <a:close/>
              </a:path>
              <a:path w="3230879" h="406400">
                <a:moveTo>
                  <a:pt x="179552" y="385381"/>
                </a:moveTo>
                <a:lnTo>
                  <a:pt x="176568" y="360159"/>
                </a:lnTo>
                <a:lnTo>
                  <a:pt x="277469" y="348246"/>
                </a:lnTo>
                <a:lnTo>
                  <a:pt x="280441" y="373468"/>
                </a:lnTo>
                <a:lnTo>
                  <a:pt x="179552" y="385381"/>
                </a:lnTo>
                <a:close/>
              </a:path>
              <a:path w="3230879" h="406400">
                <a:moveTo>
                  <a:pt x="356120" y="364528"/>
                </a:moveTo>
                <a:lnTo>
                  <a:pt x="353148" y="339305"/>
                </a:lnTo>
                <a:lnTo>
                  <a:pt x="454037" y="327393"/>
                </a:lnTo>
                <a:lnTo>
                  <a:pt x="457022" y="352628"/>
                </a:lnTo>
                <a:lnTo>
                  <a:pt x="356120" y="364528"/>
                </a:lnTo>
                <a:close/>
              </a:path>
              <a:path w="3230879" h="406400">
                <a:moveTo>
                  <a:pt x="532701" y="343687"/>
                </a:moveTo>
                <a:lnTo>
                  <a:pt x="529717" y="318465"/>
                </a:lnTo>
                <a:lnTo>
                  <a:pt x="630618" y="306552"/>
                </a:lnTo>
                <a:lnTo>
                  <a:pt x="633590" y="331774"/>
                </a:lnTo>
                <a:lnTo>
                  <a:pt x="532701" y="343687"/>
                </a:lnTo>
                <a:close/>
              </a:path>
              <a:path w="3230879" h="406400">
                <a:moveTo>
                  <a:pt x="709269" y="322846"/>
                </a:moveTo>
                <a:lnTo>
                  <a:pt x="706297" y="297624"/>
                </a:lnTo>
                <a:lnTo>
                  <a:pt x="807186" y="285711"/>
                </a:lnTo>
                <a:lnTo>
                  <a:pt x="810171" y="310934"/>
                </a:lnTo>
                <a:lnTo>
                  <a:pt x="709269" y="322846"/>
                </a:lnTo>
                <a:close/>
              </a:path>
              <a:path w="3230879" h="406400">
                <a:moveTo>
                  <a:pt x="885837" y="301993"/>
                </a:moveTo>
                <a:lnTo>
                  <a:pt x="882865" y="276771"/>
                </a:lnTo>
                <a:lnTo>
                  <a:pt x="983767" y="264858"/>
                </a:lnTo>
                <a:lnTo>
                  <a:pt x="986739" y="290093"/>
                </a:lnTo>
                <a:lnTo>
                  <a:pt x="885837" y="301993"/>
                </a:lnTo>
                <a:close/>
              </a:path>
              <a:path w="3230879" h="406400">
                <a:moveTo>
                  <a:pt x="1062418" y="281152"/>
                </a:moveTo>
                <a:lnTo>
                  <a:pt x="1059434" y="255930"/>
                </a:lnTo>
                <a:lnTo>
                  <a:pt x="1160335" y="244017"/>
                </a:lnTo>
                <a:lnTo>
                  <a:pt x="1163320" y="269239"/>
                </a:lnTo>
                <a:lnTo>
                  <a:pt x="1062418" y="281152"/>
                </a:lnTo>
                <a:close/>
              </a:path>
              <a:path w="3230879" h="406400">
                <a:moveTo>
                  <a:pt x="1238986" y="260311"/>
                </a:moveTo>
                <a:lnTo>
                  <a:pt x="1236014" y="235089"/>
                </a:lnTo>
                <a:lnTo>
                  <a:pt x="1336916" y="223177"/>
                </a:lnTo>
                <a:lnTo>
                  <a:pt x="1339888" y="248399"/>
                </a:lnTo>
                <a:lnTo>
                  <a:pt x="1238986" y="260311"/>
                </a:lnTo>
                <a:close/>
              </a:path>
              <a:path w="3230879" h="406400">
                <a:moveTo>
                  <a:pt x="1415567" y="239458"/>
                </a:moveTo>
                <a:lnTo>
                  <a:pt x="1412582" y="214236"/>
                </a:lnTo>
                <a:lnTo>
                  <a:pt x="1513484" y="202323"/>
                </a:lnTo>
                <a:lnTo>
                  <a:pt x="1516468" y="227558"/>
                </a:lnTo>
                <a:lnTo>
                  <a:pt x="1415567" y="239458"/>
                </a:lnTo>
                <a:close/>
              </a:path>
              <a:path w="3230879" h="406400">
                <a:moveTo>
                  <a:pt x="1592135" y="218617"/>
                </a:moveTo>
                <a:lnTo>
                  <a:pt x="1589163" y="193395"/>
                </a:lnTo>
                <a:lnTo>
                  <a:pt x="1690065" y="181483"/>
                </a:lnTo>
                <a:lnTo>
                  <a:pt x="1693037" y="206705"/>
                </a:lnTo>
                <a:lnTo>
                  <a:pt x="1592135" y="218617"/>
                </a:lnTo>
                <a:close/>
              </a:path>
              <a:path w="3230879" h="406400">
                <a:moveTo>
                  <a:pt x="1768716" y="197777"/>
                </a:moveTo>
                <a:lnTo>
                  <a:pt x="1765731" y="172554"/>
                </a:lnTo>
                <a:lnTo>
                  <a:pt x="1866633" y="160642"/>
                </a:lnTo>
                <a:lnTo>
                  <a:pt x="1869617" y="185864"/>
                </a:lnTo>
                <a:lnTo>
                  <a:pt x="1768716" y="197777"/>
                </a:lnTo>
                <a:close/>
              </a:path>
              <a:path w="3230879" h="406400">
                <a:moveTo>
                  <a:pt x="1945284" y="176923"/>
                </a:moveTo>
                <a:lnTo>
                  <a:pt x="1942312" y="151701"/>
                </a:lnTo>
                <a:lnTo>
                  <a:pt x="2043214" y="139788"/>
                </a:lnTo>
                <a:lnTo>
                  <a:pt x="2046185" y="165023"/>
                </a:lnTo>
                <a:lnTo>
                  <a:pt x="1945284" y="176923"/>
                </a:lnTo>
                <a:close/>
              </a:path>
              <a:path w="3230879" h="406400">
                <a:moveTo>
                  <a:pt x="2121865" y="156083"/>
                </a:moveTo>
                <a:lnTo>
                  <a:pt x="2118880" y="130860"/>
                </a:lnTo>
                <a:lnTo>
                  <a:pt x="2219782" y="118948"/>
                </a:lnTo>
                <a:lnTo>
                  <a:pt x="2222766" y="144170"/>
                </a:lnTo>
                <a:lnTo>
                  <a:pt x="2121865" y="156083"/>
                </a:lnTo>
                <a:close/>
              </a:path>
              <a:path w="3230879" h="406400">
                <a:moveTo>
                  <a:pt x="2298433" y="135242"/>
                </a:moveTo>
                <a:lnTo>
                  <a:pt x="2295461" y="110020"/>
                </a:lnTo>
                <a:lnTo>
                  <a:pt x="2396350" y="98107"/>
                </a:lnTo>
                <a:lnTo>
                  <a:pt x="2399334" y="123329"/>
                </a:lnTo>
                <a:lnTo>
                  <a:pt x="2298433" y="135242"/>
                </a:lnTo>
                <a:close/>
              </a:path>
              <a:path w="3230879" h="406400">
                <a:moveTo>
                  <a:pt x="2475014" y="114388"/>
                </a:moveTo>
                <a:lnTo>
                  <a:pt x="2472029" y="89166"/>
                </a:lnTo>
                <a:lnTo>
                  <a:pt x="2572931" y="77254"/>
                </a:lnTo>
                <a:lnTo>
                  <a:pt x="2575902" y="102488"/>
                </a:lnTo>
                <a:lnTo>
                  <a:pt x="2475014" y="114388"/>
                </a:lnTo>
                <a:close/>
              </a:path>
              <a:path w="3230879" h="406400">
                <a:moveTo>
                  <a:pt x="2651582" y="93548"/>
                </a:moveTo>
                <a:lnTo>
                  <a:pt x="2648610" y="68325"/>
                </a:lnTo>
                <a:lnTo>
                  <a:pt x="2749499" y="56413"/>
                </a:lnTo>
                <a:lnTo>
                  <a:pt x="2752483" y="81635"/>
                </a:lnTo>
                <a:lnTo>
                  <a:pt x="2651582" y="93548"/>
                </a:lnTo>
                <a:close/>
              </a:path>
              <a:path w="3230879" h="406400">
                <a:moveTo>
                  <a:pt x="2828150" y="72707"/>
                </a:moveTo>
                <a:lnTo>
                  <a:pt x="2825178" y="47485"/>
                </a:lnTo>
                <a:lnTo>
                  <a:pt x="2926080" y="35572"/>
                </a:lnTo>
                <a:lnTo>
                  <a:pt x="2929051" y="60794"/>
                </a:lnTo>
                <a:lnTo>
                  <a:pt x="2828150" y="72707"/>
                </a:lnTo>
                <a:close/>
              </a:path>
              <a:path w="3230879" h="406400">
                <a:moveTo>
                  <a:pt x="3004731" y="51854"/>
                </a:moveTo>
                <a:lnTo>
                  <a:pt x="3001746" y="26631"/>
                </a:lnTo>
                <a:lnTo>
                  <a:pt x="3102648" y="14719"/>
                </a:lnTo>
                <a:lnTo>
                  <a:pt x="3105632" y="39954"/>
                </a:lnTo>
                <a:lnTo>
                  <a:pt x="3004731" y="51854"/>
                </a:lnTo>
                <a:close/>
              </a:path>
              <a:path w="3230879" h="406400">
                <a:moveTo>
                  <a:pt x="3181299" y="31013"/>
                </a:moveTo>
                <a:lnTo>
                  <a:pt x="3178327" y="5791"/>
                </a:lnTo>
                <a:lnTo>
                  <a:pt x="3227387" y="0"/>
                </a:lnTo>
                <a:lnTo>
                  <a:pt x="3230359" y="25222"/>
                </a:lnTo>
                <a:lnTo>
                  <a:pt x="3181299" y="31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6369" y="3609224"/>
            <a:ext cx="11195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ak C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ssi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ier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2455" y="3853637"/>
            <a:ext cx="1952625" cy="737870"/>
          </a:xfrm>
          <a:custGeom>
            <a:avLst/>
            <a:gdLst/>
            <a:ahLst/>
            <a:cxnLst/>
            <a:rect l="l" t="t" r="r" b="b"/>
            <a:pathLst>
              <a:path w="1952625" h="737870">
                <a:moveTo>
                  <a:pt x="1876336" y="713517"/>
                </a:moveTo>
                <a:lnTo>
                  <a:pt x="0" y="23850"/>
                </a:lnTo>
                <a:lnTo>
                  <a:pt x="8762" y="0"/>
                </a:lnTo>
                <a:lnTo>
                  <a:pt x="1885098" y="689679"/>
                </a:lnTo>
                <a:lnTo>
                  <a:pt x="1876336" y="713517"/>
                </a:lnTo>
                <a:close/>
              </a:path>
              <a:path w="1952625" h="737870">
                <a:moveTo>
                  <a:pt x="1944907" y="720090"/>
                </a:moveTo>
                <a:lnTo>
                  <a:pt x="1894217" y="720090"/>
                </a:lnTo>
                <a:lnTo>
                  <a:pt x="1902980" y="696252"/>
                </a:lnTo>
                <a:lnTo>
                  <a:pt x="1885098" y="689679"/>
                </a:lnTo>
                <a:lnTo>
                  <a:pt x="1893862" y="665835"/>
                </a:lnTo>
                <a:lnTo>
                  <a:pt x="1944907" y="720090"/>
                </a:lnTo>
                <a:close/>
              </a:path>
              <a:path w="1952625" h="737870">
                <a:moveTo>
                  <a:pt x="1894217" y="720090"/>
                </a:moveTo>
                <a:lnTo>
                  <a:pt x="1876336" y="713517"/>
                </a:lnTo>
                <a:lnTo>
                  <a:pt x="1885098" y="689679"/>
                </a:lnTo>
                <a:lnTo>
                  <a:pt x="1902980" y="696252"/>
                </a:lnTo>
                <a:lnTo>
                  <a:pt x="1894217" y="720090"/>
                </a:lnTo>
                <a:close/>
              </a:path>
              <a:path w="1952625" h="737870">
                <a:moveTo>
                  <a:pt x="1867573" y="737362"/>
                </a:moveTo>
                <a:lnTo>
                  <a:pt x="1876336" y="713517"/>
                </a:lnTo>
                <a:lnTo>
                  <a:pt x="1894217" y="720090"/>
                </a:lnTo>
                <a:lnTo>
                  <a:pt x="1944907" y="720090"/>
                </a:lnTo>
                <a:lnTo>
                  <a:pt x="1952244" y="727887"/>
                </a:lnTo>
                <a:lnTo>
                  <a:pt x="1867573" y="737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6914" y="3710824"/>
            <a:ext cx="97409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W</a:t>
            </a:r>
            <a:r>
              <a:rPr sz="1800" b="1" spc="-10" dirty="0">
                <a:latin typeface="Times New Roman"/>
                <a:cs typeface="Times New Roman"/>
              </a:rPr>
              <a:t>ei</a:t>
            </a:r>
            <a:r>
              <a:rPr sz="1800" b="1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ts </a:t>
            </a:r>
            <a:r>
              <a:rPr sz="1800" b="1" spc="-5" dirty="0">
                <a:latin typeface="Times New Roman"/>
                <a:cs typeface="Times New Roman"/>
              </a:rPr>
              <a:t>In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7771" y="3090519"/>
            <a:ext cx="3280410" cy="942975"/>
          </a:xfrm>
          <a:custGeom>
            <a:avLst/>
            <a:gdLst/>
            <a:ahLst/>
            <a:cxnLst/>
            <a:rect l="l" t="t" r="r" b="b"/>
            <a:pathLst>
              <a:path w="3280410" h="942975">
                <a:moveTo>
                  <a:pt x="3203202" y="24464"/>
                </a:moveTo>
                <a:lnTo>
                  <a:pt x="3196374" y="0"/>
                </a:lnTo>
                <a:lnTo>
                  <a:pt x="3280016" y="16217"/>
                </a:lnTo>
                <a:lnTo>
                  <a:pt x="3276565" y="19342"/>
                </a:lnTo>
                <a:lnTo>
                  <a:pt x="3221558" y="19342"/>
                </a:lnTo>
                <a:lnTo>
                  <a:pt x="3203202" y="24464"/>
                </a:lnTo>
                <a:close/>
              </a:path>
              <a:path w="3280410" h="942975">
                <a:moveTo>
                  <a:pt x="3210032" y="48934"/>
                </a:moveTo>
                <a:lnTo>
                  <a:pt x="3203202" y="24464"/>
                </a:lnTo>
                <a:lnTo>
                  <a:pt x="3221558" y="19342"/>
                </a:lnTo>
                <a:lnTo>
                  <a:pt x="3228378" y="43814"/>
                </a:lnTo>
                <a:lnTo>
                  <a:pt x="3210032" y="48934"/>
                </a:lnTo>
                <a:close/>
              </a:path>
              <a:path w="3280410" h="942975">
                <a:moveTo>
                  <a:pt x="3216859" y="73393"/>
                </a:moveTo>
                <a:lnTo>
                  <a:pt x="3210032" y="48934"/>
                </a:lnTo>
                <a:lnTo>
                  <a:pt x="3228378" y="43814"/>
                </a:lnTo>
                <a:lnTo>
                  <a:pt x="3221558" y="19342"/>
                </a:lnTo>
                <a:lnTo>
                  <a:pt x="3276565" y="19342"/>
                </a:lnTo>
                <a:lnTo>
                  <a:pt x="3216859" y="73393"/>
                </a:lnTo>
                <a:close/>
              </a:path>
              <a:path w="3280410" h="942975">
                <a:moveTo>
                  <a:pt x="6832" y="942848"/>
                </a:moveTo>
                <a:lnTo>
                  <a:pt x="0" y="918387"/>
                </a:lnTo>
                <a:lnTo>
                  <a:pt x="3203202" y="24464"/>
                </a:lnTo>
                <a:lnTo>
                  <a:pt x="3210032" y="48934"/>
                </a:lnTo>
                <a:lnTo>
                  <a:pt x="6832" y="942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3504" y="4011028"/>
            <a:ext cx="1913255" cy="1457960"/>
          </a:xfrm>
          <a:custGeom>
            <a:avLst/>
            <a:gdLst/>
            <a:ahLst/>
            <a:cxnLst/>
            <a:rect l="l" t="t" r="r" b="b"/>
            <a:pathLst>
              <a:path w="1913254" h="1457960">
                <a:moveTo>
                  <a:pt x="1844332" y="1421912"/>
                </a:moveTo>
                <a:lnTo>
                  <a:pt x="0" y="20218"/>
                </a:lnTo>
                <a:lnTo>
                  <a:pt x="15366" y="0"/>
                </a:lnTo>
                <a:lnTo>
                  <a:pt x="1859697" y="1401692"/>
                </a:lnTo>
                <a:lnTo>
                  <a:pt x="1844332" y="1421912"/>
                </a:lnTo>
                <a:close/>
              </a:path>
              <a:path w="1913254" h="1457960">
                <a:moveTo>
                  <a:pt x="1900640" y="1433436"/>
                </a:moveTo>
                <a:lnTo>
                  <a:pt x="1859495" y="1433436"/>
                </a:lnTo>
                <a:lnTo>
                  <a:pt x="1874862" y="1413217"/>
                </a:lnTo>
                <a:lnTo>
                  <a:pt x="1859697" y="1401692"/>
                </a:lnTo>
                <a:lnTo>
                  <a:pt x="1875066" y="1381467"/>
                </a:lnTo>
                <a:lnTo>
                  <a:pt x="1900640" y="1433436"/>
                </a:lnTo>
                <a:close/>
              </a:path>
              <a:path w="1913254" h="1457960">
                <a:moveTo>
                  <a:pt x="1859495" y="1433436"/>
                </a:moveTo>
                <a:lnTo>
                  <a:pt x="1844332" y="1421912"/>
                </a:lnTo>
                <a:lnTo>
                  <a:pt x="1859697" y="1401692"/>
                </a:lnTo>
                <a:lnTo>
                  <a:pt x="1874862" y="1413217"/>
                </a:lnTo>
                <a:lnTo>
                  <a:pt x="1859495" y="1433436"/>
                </a:lnTo>
                <a:close/>
              </a:path>
              <a:path w="1913254" h="1457960">
                <a:moveTo>
                  <a:pt x="1912683" y="1457909"/>
                </a:moveTo>
                <a:lnTo>
                  <a:pt x="1828965" y="1442135"/>
                </a:lnTo>
                <a:lnTo>
                  <a:pt x="1844332" y="1421912"/>
                </a:lnTo>
                <a:lnTo>
                  <a:pt x="1859495" y="1433436"/>
                </a:lnTo>
                <a:lnTo>
                  <a:pt x="1900640" y="1433436"/>
                </a:lnTo>
                <a:lnTo>
                  <a:pt x="1912683" y="1457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704" y="3833596"/>
            <a:ext cx="3963035" cy="200660"/>
          </a:xfrm>
          <a:custGeom>
            <a:avLst/>
            <a:gdLst/>
            <a:ahLst/>
            <a:cxnLst/>
            <a:rect l="l" t="t" r="r" b="b"/>
            <a:pathLst>
              <a:path w="3963034" h="200660">
                <a:moveTo>
                  <a:pt x="3888206" y="76136"/>
                </a:moveTo>
                <a:lnTo>
                  <a:pt x="3887228" y="50757"/>
                </a:lnTo>
                <a:lnTo>
                  <a:pt x="3906266" y="50025"/>
                </a:lnTo>
                <a:lnTo>
                  <a:pt x="3905288" y="24650"/>
                </a:lnTo>
                <a:lnTo>
                  <a:pt x="3886222" y="24650"/>
                </a:lnTo>
                <a:lnTo>
                  <a:pt x="3885272" y="0"/>
                </a:lnTo>
                <a:lnTo>
                  <a:pt x="3939714" y="24650"/>
                </a:lnTo>
                <a:lnTo>
                  <a:pt x="3905288" y="24650"/>
                </a:lnTo>
                <a:lnTo>
                  <a:pt x="3886250" y="25382"/>
                </a:lnTo>
                <a:lnTo>
                  <a:pt x="3941331" y="25382"/>
                </a:lnTo>
                <a:lnTo>
                  <a:pt x="3962882" y="35140"/>
                </a:lnTo>
                <a:lnTo>
                  <a:pt x="3888206" y="76136"/>
                </a:lnTo>
                <a:close/>
              </a:path>
              <a:path w="3963034" h="200660">
                <a:moveTo>
                  <a:pt x="3887228" y="50757"/>
                </a:moveTo>
                <a:lnTo>
                  <a:pt x="3886250" y="25382"/>
                </a:lnTo>
                <a:lnTo>
                  <a:pt x="3905288" y="24650"/>
                </a:lnTo>
                <a:lnTo>
                  <a:pt x="3906266" y="50025"/>
                </a:lnTo>
                <a:lnTo>
                  <a:pt x="3887228" y="50757"/>
                </a:lnTo>
                <a:close/>
              </a:path>
              <a:path w="3963034" h="200660">
                <a:moveTo>
                  <a:pt x="965" y="200228"/>
                </a:moveTo>
                <a:lnTo>
                  <a:pt x="0" y="174853"/>
                </a:lnTo>
                <a:lnTo>
                  <a:pt x="3886250" y="25382"/>
                </a:lnTo>
                <a:lnTo>
                  <a:pt x="3887228" y="50757"/>
                </a:lnTo>
                <a:lnTo>
                  <a:pt x="965" y="2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3214" y="4175213"/>
            <a:ext cx="3230880" cy="406400"/>
          </a:xfrm>
          <a:custGeom>
            <a:avLst/>
            <a:gdLst/>
            <a:ahLst/>
            <a:cxnLst/>
            <a:rect l="l" t="t" r="r" b="b"/>
            <a:pathLst>
              <a:path w="3230879" h="406400">
                <a:moveTo>
                  <a:pt x="2971" y="406222"/>
                </a:moveTo>
                <a:lnTo>
                  <a:pt x="0" y="381000"/>
                </a:lnTo>
                <a:lnTo>
                  <a:pt x="100901" y="369087"/>
                </a:lnTo>
                <a:lnTo>
                  <a:pt x="103873" y="394309"/>
                </a:lnTo>
                <a:lnTo>
                  <a:pt x="2971" y="406222"/>
                </a:lnTo>
                <a:close/>
              </a:path>
              <a:path w="3230879" h="406400">
                <a:moveTo>
                  <a:pt x="179552" y="385381"/>
                </a:moveTo>
                <a:lnTo>
                  <a:pt x="176568" y="360159"/>
                </a:lnTo>
                <a:lnTo>
                  <a:pt x="277469" y="348246"/>
                </a:lnTo>
                <a:lnTo>
                  <a:pt x="280441" y="373468"/>
                </a:lnTo>
                <a:lnTo>
                  <a:pt x="179552" y="385381"/>
                </a:lnTo>
                <a:close/>
              </a:path>
              <a:path w="3230879" h="406400">
                <a:moveTo>
                  <a:pt x="356120" y="364528"/>
                </a:moveTo>
                <a:lnTo>
                  <a:pt x="353148" y="339305"/>
                </a:lnTo>
                <a:lnTo>
                  <a:pt x="454037" y="327393"/>
                </a:lnTo>
                <a:lnTo>
                  <a:pt x="457022" y="352628"/>
                </a:lnTo>
                <a:lnTo>
                  <a:pt x="356120" y="364528"/>
                </a:lnTo>
                <a:close/>
              </a:path>
              <a:path w="3230879" h="406400">
                <a:moveTo>
                  <a:pt x="532701" y="343687"/>
                </a:moveTo>
                <a:lnTo>
                  <a:pt x="529717" y="318465"/>
                </a:lnTo>
                <a:lnTo>
                  <a:pt x="630618" y="306552"/>
                </a:lnTo>
                <a:lnTo>
                  <a:pt x="633590" y="331774"/>
                </a:lnTo>
                <a:lnTo>
                  <a:pt x="532701" y="343687"/>
                </a:lnTo>
                <a:close/>
              </a:path>
              <a:path w="3230879" h="406400">
                <a:moveTo>
                  <a:pt x="709269" y="322846"/>
                </a:moveTo>
                <a:lnTo>
                  <a:pt x="706297" y="297624"/>
                </a:lnTo>
                <a:lnTo>
                  <a:pt x="807186" y="285711"/>
                </a:lnTo>
                <a:lnTo>
                  <a:pt x="810171" y="310934"/>
                </a:lnTo>
                <a:lnTo>
                  <a:pt x="709269" y="322846"/>
                </a:lnTo>
                <a:close/>
              </a:path>
              <a:path w="3230879" h="406400">
                <a:moveTo>
                  <a:pt x="885837" y="301993"/>
                </a:moveTo>
                <a:lnTo>
                  <a:pt x="882865" y="276771"/>
                </a:lnTo>
                <a:lnTo>
                  <a:pt x="983767" y="264858"/>
                </a:lnTo>
                <a:lnTo>
                  <a:pt x="986739" y="290093"/>
                </a:lnTo>
                <a:lnTo>
                  <a:pt x="885837" y="301993"/>
                </a:lnTo>
                <a:close/>
              </a:path>
              <a:path w="3230879" h="406400">
                <a:moveTo>
                  <a:pt x="1062418" y="281152"/>
                </a:moveTo>
                <a:lnTo>
                  <a:pt x="1059434" y="255930"/>
                </a:lnTo>
                <a:lnTo>
                  <a:pt x="1160335" y="244017"/>
                </a:lnTo>
                <a:lnTo>
                  <a:pt x="1163320" y="269239"/>
                </a:lnTo>
                <a:lnTo>
                  <a:pt x="1062418" y="281152"/>
                </a:lnTo>
                <a:close/>
              </a:path>
              <a:path w="3230879" h="406400">
                <a:moveTo>
                  <a:pt x="1238986" y="260311"/>
                </a:moveTo>
                <a:lnTo>
                  <a:pt x="1236014" y="235089"/>
                </a:lnTo>
                <a:lnTo>
                  <a:pt x="1336916" y="223177"/>
                </a:lnTo>
                <a:lnTo>
                  <a:pt x="1339888" y="248399"/>
                </a:lnTo>
                <a:lnTo>
                  <a:pt x="1238986" y="260311"/>
                </a:lnTo>
                <a:close/>
              </a:path>
              <a:path w="3230879" h="406400">
                <a:moveTo>
                  <a:pt x="1415567" y="239458"/>
                </a:moveTo>
                <a:lnTo>
                  <a:pt x="1412582" y="214236"/>
                </a:lnTo>
                <a:lnTo>
                  <a:pt x="1513484" y="202323"/>
                </a:lnTo>
                <a:lnTo>
                  <a:pt x="1516468" y="227558"/>
                </a:lnTo>
                <a:lnTo>
                  <a:pt x="1415567" y="239458"/>
                </a:lnTo>
                <a:close/>
              </a:path>
              <a:path w="3230879" h="406400">
                <a:moveTo>
                  <a:pt x="1592135" y="218617"/>
                </a:moveTo>
                <a:lnTo>
                  <a:pt x="1589163" y="193395"/>
                </a:lnTo>
                <a:lnTo>
                  <a:pt x="1690065" y="181483"/>
                </a:lnTo>
                <a:lnTo>
                  <a:pt x="1693037" y="206705"/>
                </a:lnTo>
                <a:lnTo>
                  <a:pt x="1592135" y="218617"/>
                </a:lnTo>
                <a:close/>
              </a:path>
              <a:path w="3230879" h="406400">
                <a:moveTo>
                  <a:pt x="1768716" y="197777"/>
                </a:moveTo>
                <a:lnTo>
                  <a:pt x="1765731" y="172554"/>
                </a:lnTo>
                <a:lnTo>
                  <a:pt x="1866633" y="160642"/>
                </a:lnTo>
                <a:lnTo>
                  <a:pt x="1869617" y="185864"/>
                </a:lnTo>
                <a:lnTo>
                  <a:pt x="1768716" y="197777"/>
                </a:lnTo>
                <a:close/>
              </a:path>
              <a:path w="3230879" h="406400">
                <a:moveTo>
                  <a:pt x="1945284" y="176923"/>
                </a:moveTo>
                <a:lnTo>
                  <a:pt x="1942312" y="151701"/>
                </a:lnTo>
                <a:lnTo>
                  <a:pt x="2043214" y="139788"/>
                </a:lnTo>
                <a:lnTo>
                  <a:pt x="2046185" y="165023"/>
                </a:lnTo>
                <a:lnTo>
                  <a:pt x="1945284" y="176923"/>
                </a:lnTo>
                <a:close/>
              </a:path>
              <a:path w="3230879" h="406400">
                <a:moveTo>
                  <a:pt x="2121865" y="156083"/>
                </a:moveTo>
                <a:lnTo>
                  <a:pt x="2118880" y="130860"/>
                </a:lnTo>
                <a:lnTo>
                  <a:pt x="2219782" y="118948"/>
                </a:lnTo>
                <a:lnTo>
                  <a:pt x="2222766" y="144170"/>
                </a:lnTo>
                <a:lnTo>
                  <a:pt x="2121865" y="156083"/>
                </a:lnTo>
                <a:close/>
              </a:path>
              <a:path w="3230879" h="406400">
                <a:moveTo>
                  <a:pt x="2298433" y="135242"/>
                </a:moveTo>
                <a:lnTo>
                  <a:pt x="2295461" y="110020"/>
                </a:lnTo>
                <a:lnTo>
                  <a:pt x="2396350" y="98107"/>
                </a:lnTo>
                <a:lnTo>
                  <a:pt x="2399334" y="123329"/>
                </a:lnTo>
                <a:lnTo>
                  <a:pt x="2298433" y="135242"/>
                </a:lnTo>
                <a:close/>
              </a:path>
              <a:path w="3230879" h="406400">
                <a:moveTo>
                  <a:pt x="2475014" y="114388"/>
                </a:moveTo>
                <a:lnTo>
                  <a:pt x="2472029" y="89166"/>
                </a:lnTo>
                <a:lnTo>
                  <a:pt x="2572931" y="77254"/>
                </a:lnTo>
                <a:lnTo>
                  <a:pt x="2575902" y="102488"/>
                </a:lnTo>
                <a:lnTo>
                  <a:pt x="2475014" y="114388"/>
                </a:lnTo>
                <a:close/>
              </a:path>
              <a:path w="3230879" h="406400">
                <a:moveTo>
                  <a:pt x="2651582" y="93548"/>
                </a:moveTo>
                <a:lnTo>
                  <a:pt x="2648610" y="68325"/>
                </a:lnTo>
                <a:lnTo>
                  <a:pt x="2749499" y="56413"/>
                </a:lnTo>
                <a:lnTo>
                  <a:pt x="2752483" y="81635"/>
                </a:lnTo>
                <a:lnTo>
                  <a:pt x="2651582" y="93548"/>
                </a:lnTo>
                <a:close/>
              </a:path>
              <a:path w="3230879" h="406400">
                <a:moveTo>
                  <a:pt x="2828150" y="72707"/>
                </a:moveTo>
                <a:lnTo>
                  <a:pt x="2825178" y="47485"/>
                </a:lnTo>
                <a:lnTo>
                  <a:pt x="2926080" y="35572"/>
                </a:lnTo>
                <a:lnTo>
                  <a:pt x="2929051" y="60794"/>
                </a:lnTo>
                <a:lnTo>
                  <a:pt x="2828150" y="72707"/>
                </a:lnTo>
                <a:close/>
              </a:path>
              <a:path w="3230879" h="406400">
                <a:moveTo>
                  <a:pt x="3004731" y="51854"/>
                </a:moveTo>
                <a:lnTo>
                  <a:pt x="3001746" y="26631"/>
                </a:lnTo>
                <a:lnTo>
                  <a:pt x="3102648" y="14719"/>
                </a:lnTo>
                <a:lnTo>
                  <a:pt x="3105632" y="39954"/>
                </a:lnTo>
                <a:lnTo>
                  <a:pt x="3004731" y="51854"/>
                </a:lnTo>
                <a:close/>
              </a:path>
              <a:path w="3230879" h="406400">
                <a:moveTo>
                  <a:pt x="3181299" y="31013"/>
                </a:moveTo>
                <a:lnTo>
                  <a:pt x="3178327" y="5791"/>
                </a:lnTo>
                <a:lnTo>
                  <a:pt x="3227387" y="0"/>
                </a:lnTo>
                <a:lnTo>
                  <a:pt x="3230359" y="25222"/>
                </a:lnTo>
                <a:lnTo>
                  <a:pt x="3181299" y="31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248" y="2789745"/>
            <a:ext cx="853440" cy="3019425"/>
          </a:xfrm>
          <a:custGeom>
            <a:avLst/>
            <a:gdLst/>
            <a:ahLst/>
            <a:cxnLst/>
            <a:rect l="l" t="t" r="r" b="b"/>
            <a:pathLst>
              <a:path w="853440" h="3019425">
                <a:moveTo>
                  <a:pt x="828408" y="3019107"/>
                </a:moveTo>
                <a:lnTo>
                  <a:pt x="801458" y="2921152"/>
                </a:lnTo>
                <a:lnTo>
                  <a:pt x="825957" y="2914408"/>
                </a:lnTo>
                <a:lnTo>
                  <a:pt x="852893" y="3012376"/>
                </a:lnTo>
                <a:lnTo>
                  <a:pt x="828408" y="3019107"/>
                </a:lnTo>
                <a:close/>
              </a:path>
              <a:path w="853440" h="3019425">
                <a:moveTo>
                  <a:pt x="781265" y="2847670"/>
                </a:moveTo>
                <a:lnTo>
                  <a:pt x="754316" y="2749715"/>
                </a:lnTo>
                <a:lnTo>
                  <a:pt x="778814" y="2742971"/>
                </a:lnTo>
                <a:lnTo>
                  <a:pt x="805751" y="2840939"/>
                </a:lnTo>
                <a:lnTo>
                  <a:pt x="781265" y="2847670"/>
                </a:lnTo>
                <a:close/>
              </a:path>
              <a:path w="853440" h="3019425">
                <a:moveTo>
                  <a:pt x="734110" y="2676232"/>
                </a:moveTo>
                <a:lnTo>
                  <a:pt x="707174" y="2578277"/>
                </a:lnTo>
                <a:lnTo>
                  <a:pt x="731672" y="2571534"/>
                </a:lnTo>
                <a:lnTo>
                  <a:pt x="758609" y="2669501"/>
                </a:lnTo>
                <a:lnTo>
                  <a:pt x="734110" y="2676232"/>
                </a:lnTo>
                <a:close/>
              </a:path>
              <a:path w="853440" h="3019425">
                <a:moveTo>
                  <a:pt x="686968" y="2504808"/>
                </a:moveTo>
                <a:lnTo>
                  <a:pt x="660031" y="2406840"/>
                </a:lnTo>
                <a:lnTo>
                  <a:pt x="684517" y="2400109"/>
                </a:lnTo>
                <a:lnTo>
                  <a:pt x="711466" y="2498064"/>
                </a:lnTo>
                <a:lnTo>
                  <a:pt x="686968" y="2504808"/>
                </a:lnTo>
                <a:close/>
              </a:path>
              <a:path w="853440" h="3019425">
                <a:moveTo>
                  <a:pt x="639826" y="2333371"/>
                </a:moveTo>
                <a:lnTo>
                  <a:pt x="612889" y="2235403"/>
                </a:lnTo>
                <a:lnTo>
                  <a:pt x="637374" y="2228672"/>
                </a:lnTo>
                <a:lnTo>
                  <a:pt x="664311" y="2326627"/>
                </a:lnTo>
                <a:lnTo>
                  <a:pt x="639826" y="2333371"/>
                </a:lnTo>
                <a:close/>
              </a:path>
              <a:path w="853440" h="3019425">
                <a:moveTo>
                  <a:pt x="592683" y="2161933"/>
                </a:moveTo>
                <a:lnTo>
                  <a:pt x="565746" y="2063965"/>
                </a:lnTo>
                <a:lnTo>
                  <a:pt x="590232" y="2057234"/>
                </a:lnTo>
                <a:lnTo>
                  <a:pt x="617169" y="2155202"/>
                </a:lnTo>
                <a:lnTo>
                  <a:pt x="592683" y="2161933"/>
                </a:lnTo>
                <a:close/>
              </a:path>
              <a:path w="853440" h="3019425">
                <a:moveTo>
                  <a:pt x="545541" y="1990496"/>
                </a:moveTo>
                <a:lnTo>
                  <a:pt x="518591" y="1892528"/>
                </a:lnTo>
                <a:lnTo>
                  <a:pt x="543090" y="1885797"/>
                </a:lnTo>
                <a:lnTo>
                  <a:pt x="570026" y="1983765"/>
                </a:lnTo>
                <a:lnTo>
                  <a:pt x="545541" y="1990496"/>
                </a:lnTo>
                <a:close/>
              </a:path>
              <a:path w="853440" h="3019425">
                <a:moveTo>
                  <a:pt x="498386" y="1819059"/>
                </a:moveTo>
                <a:lnTo>
                  <a:pt x="471449" y="1721091"/>
                </a:lnTo>
                <a:lnTo>
                  <a:pt x="495947" y="1714360"/>
                </a:lnTo>
                <a:lnTo>
                  <a:pt x="522884" y="1812328"/>
                </a:lnTo>
                <a:lnTo>
                  <a:pt x="498386" y="1819059"/>
                </a:lnTo>
                <a:close/>
              </a:path>
              <a:path w="853440" h="3019425">
                <a:moveTo>
                  <a:pt x="451243" y="1647621"/>
                </a:moveTo>
                <a:lnTo>
                  <a:pt x="424306" y="1549666"/>
                </a:lnTo>
                <a:lnTo>
                  <a:pt x="448792" y="1542923"/>
                </a:lnTo>
                <a:lnTo>
                  <a:pt x="475742" y="1640890"/>
                </a:lnTo>
                <a:lnTo>
                  <a:pt x="451243" y="1647621"/>
                </a:lnTo>
                <a:close/>
              </a:path>
              <a:path w="853440" h="3019425">
                <a:moveTo>
                  <a:pt x="404101" y="1476184"/>
                </a:moveTo>
                <a:lnTo>
                  <a:pt x="377164" y="1378229"/>
                </a:lnTo>
                <a:lnTo>
                  <a:pt x="401650" y="1371485"/>
                </a:lnTo>
                <a:lnTo>
                  <a:pt x="428586" y="1469453"/>
                </a:lnTo>
                <a:lnTo>
                  <a:pt x="404101" y="1476184"/>
                </a:lnTo>
                <a:close/>
              </a:path>
              <a:path w="853440" h="3019425">
                <a:moveTo>
                  <a:pt x="356958" y="1304747"/>
                </a:moveTo>
                <a:lnTo>
                  <a:pt x="330022" y="1206792"/>
                </a:lnTo>
                <a:lnTo>
                  <a:pt x="354507" y="1200048"/>
                </a:lnTo>
                <a:lnTo>
                  <a:pt x="381444" y="1298016"/>
                </a:lnTo>
                <a:lnTo>
                  <a:pt x="356958" y="1304747"/>
                </a:lnTo>
                <a:close/>
              </a:path>
              <a:path w="853440" h="3019425">
                <a:moveTo>
                  <a:pt x="309816" y="1133322"/>
                </a:moveTo>
                <a:lnTo>
                  <a:pt x="282867" y="1035354"/>
                </a:lnTo>
                <a:lnTo>
                  <a:pt x="307365" y="1028623"/>
                </a:lnTo>
                <a:lnTo>
                  <a:pt x="334302" y="1126578"/>
                </a:lnTo>
                <a:lnTo>
                  <a:pt x="309816" y="1133322"/>
                </a:lnTo>
                <a:close/>
              </a:path>
              <a:path w="853440" h="3019425">
                <a:moveTo>
                  <a:pt x="262661" y="961885"/>
                </a:moveTo>
                <a:lnTo>
                  <a:pt x="235724" y="863917"/>
                </a:lnTo>
                <a:lnTo>
                  <a:pt x="260223" y="857186"/>
                </a:lnTo>
                <a:lnTo>
                  <a:pt x="287159" y="955141"/>
                </a:lnTo>
                <a:lnTo>
                  <a:pt x="262661" y="961885"/>
                </a:lnTo>
                <a:close/>
              </a:path>
              <a:path w="853440" h="3019425">
                <a:moveTo>
                  <a:pt x="215518" y="790448"/>
                </a:moveTo>
                <a:lnTo>
                  <a:pt x="188582" y="692480"/>
                </a:lnTo>
                <a:lnTo>
                  <a:pt x="213067" y="685749"/>
                </a:lnTo>
                <a:lnTo>
                  <a:pt x="240017" y="783717"/>
                </a:lnTo>
                <a:lnTo>
                  <a:pt x="215518" y="790448"/>
                </a:lnTo>
                <a:close/>
              </a:path>
              <a:path w="853440" h="3019425">
                <a:moveTo>
                  <a:pt x="168376" y="619010"/>
                </a:moveTo>
                <a:lnTo>
                  <a:pt x="141439" y="521042"/>
                </a:lnTo>
                <a:lnTo>
                  <a:pt x="165925" y="514311"/>
                </a:lnTo>
                <a:lnTo>
                  <a:pt x="192862" y="612279"/>
                </a:lnTo>
                <a:lnTo>
                  <a:pt x="168376" y="619010"/>
                </a:lnTo>
                <a:close/>
              </a:path>
              <a:path w="853440" h="3019425">
                <a:moveTo>
                  <a:pt x="121234" y="447573"/>
                </a:moveTo>
                <a:lnTo>
                  <a:pt x="94297" y="349605"/>
                </a:lnTo>
                <a:lnTo>
                  <a:pt x="118783" y="342874"/>
                </a:lnTo>
                <a:lnTo>
                  <a:pt x="145719" y="440842"/>
                </a:lnTo>
                <a:lnTo>
                  <a:pt x="121234" y="447573"/>
                </a:lnTo>
                <a:close/>
              </a:path>
              <a:path w="853440" h="3019425">
                <a:moveTo>
                  <a:pt x="74091" y="276136"/>
                </a:moveTo>
                <a:lnTo>
                  <a:pt x="47142" y="178181"/>
                </a:lnTo>
                <a:lnTo>
                  <a:pt x="71640" y="171437"/>
                </a:lnTo>
                <a:lnTo>
                  <a:pt x="98577" y="269405"/>
                </a:lnTo>
                <a:lnTo>
                  <a:pt x="74091" y="276136"/>
                </a:lnTo>
                <a:close/>
              </a:path>
              <a:path w="853440" h="3019425">
                <a:moveTo>
                  <a:pt x="26936" y="104698"/>
                </a:moveTo>
                <a:lnTo>
                  <a:pt x="0" y="6743"/>
                </a:lnTo>
                <a:lnTo>
                  <a:pt x="24498" y="0"/>
                </a:lnTo>
                <a:lnTo>
                  <a:pt x="51435" y="97967"/>
                </a:lnTo>
                <a:lnTo>
                  <a:pt x="26936" y="10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082" y="4725236"/>
            <a:ext cx="11195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ak C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ssi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ier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0010" y="4335271"/>
            <a:ext cx="3050540" cy="644525"/>
          </a:xfrm>
          <a:custGeom>
            <a:avLst/>
            <a:gdLst/>
            <a:ahLst/>
            <a:cxnLst/>
            <a:rect l="l" t="t" r="r" b="b"/>
            <a:pathLst>
              <a:path w="3050540" h="644525">
                <a:moveTo>
                  <a:pt x="2973277" y="24906"/>
                </a:moveTo>
                <a:lnTo>
                  <a:pt x="2968294" y="0"/>
                </a:lnTo>
                <a:lnTo>
                  <a:pt x="3045925" y="21170"/>
                </a:lnTo>
                <a:lnTo>
                  <a:pt x="2991954" y="21170"/>
                </a:lnTo>
                <a:lnTo>
                  <a:pt x="2973277" y="24906"/>
                </a:lnTo>
                <a:close/>
              </a:path>
              <a:path w="3050540" h="644525">
                <a:moveTo>
                  <a:pt x="2978260" y="49810"/>
                </a:moveTo>
                <a:lnTo>
                  <a:pt x="2973277" y="24906"/>
                </a:lnTo>
                <a:lnTo>
                  <a:pt x="2991954" y="21170"/>
                </a:lnTo>
                <a:lnTo>
                  <a:pt x="2996933" y="46075"/>
                </a:lnTo>
                <a:lnTo>
                  <a:pt x="2978260" y="49810"/>
                </a:lnTo>
                <a:close/>
              </a:path>
              <a:path w="3050540" h="644525">
                <a:moveTo>
                  <a:pt x="2983242" y="74714"/>
                </a:moveTo>
                <a:lnTo>
                  <a:pt x="2978260" y="49810"/>
                </a:lnTo>
                <a:lnTo>
                  <a:pt x="2996933" y="46075"/>
                </a:lnTo>
                <a:lnTo>
                  <a:pt x="2991954" y="21170"/>
                </a:lnTo>
                <a:lnTo>
                  <a:pt x="3045925" y="21170"/>
                </a:lnTo>
                <a:lnTo>
                  <a:pt x="3050489" y="22415"/>
                </a:lnTo>
                <a:lnTo>
                  <a:pt x="2983242" y="74714"/>
                </a:lnTo>
                <a:close/>
              </a:path>
              <a:path w="3050540" h="644525">
                <a:moveTo>
                  <a:pt x="4978" y="644474"/>
                </a:moveTo>
                <a:lnTo>
                  <a:pt x="0" y="619556"/>
                </a:lnTo>
                <a:lnTo>
                  <a:pt x="2973277" y="24906"/>
                </a:lnTo>
                <a:lnTo>
                  <a:pt x="2978260" y="49810"/>
                </a:lnTo>
                <a:lnTo>
                  <a:pt x="4978" y="644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248" y="2789745"/>
            <a:ext cx="853440" cy="3019425"/>
          </a:xfrm>
          <a:custGeom>
            <a:avLst/>
            <a:gdLst/>
            <a:ahLst/>
            <a:cxnLst/>
            <a:rect l="l" t="t" r="r" b="b"/>
            <a:pathLst>
              <a:path w="853440" h="3019425">
                <a:moveTo>
                  <a:pt x="828408" y="3019107"/>
                </a:moveTo>
                <a:lnTo>
                  <a:pt x="801458" y="2921152"/>
                </a:lnTo>
                <a:lnTo>
                  <a:pt x="825957" y="2914408"/>
                </a:lnTo>
                <a:lnTo>
                  <a:pt x="852893" y="3012376"/>
                </a:lnTo>
                <a:lnTo>
                  <a:pt x="828408" y="3019107"/>
                </a:lnTo>
                <a:close/>
              </a:path>
              <a:path w="853440" h="3019425">
                <a:moveTo>
                  <a:pt x="781265" y="2847670"/>
                </a:moveTo>
                <a:lnTo>
                  <a:pt x="754316" y="2749715"/>
                </a:lnTo>
                <a:lnTo>
                  <a:pt x="778814" y="2742971"/>
                </a:lnTo>
                <a:lnTo>
                  <a:pt x="805751" y="2840939"/>
                </a:lnTo>
                <a:lnTo>
                  <a:pt x="781265" y="2847670"/>
                </a:lnTo>
                <a:close/>
              </a:path>
              <a:path w="853440" h="3019425">
                <a:moveTo>
                  <a:pt x="734110" y="2676232"/>
                </a:moveTo>
                <a:lnTo>
                  <a:pt x="707174" y="2578277"/>
                </a:lnTo>
                <a:lnTo>
                  <a:pt x="731672" y="2571534"/>
                </a:lnTo>
                <a:lnTo>
                  <a:pt x="758609" y="2669501"/>
                </a:lnTo>
                <a:lnTo>
                  <a:pt x="734110" y="2676232"/>
                </a:lnTo>
                <a:close/>
              </a:path>
              <a:path w="853440" h="3019425">
                <a:moveTo>
                  <a:pt x="686968" y="2504808"/>
                </a:moveTo>
                <a:lnTo>
                  <a:pt x="660031" y="2406840"/>
                </a:lnTo>
                <a:lnTo>
                  <a:pt x="684517" y="2400109"/>
                </a:lnTo>
                <a:lnTo>
                  <a:pt x="711466" y="2498064"/>
                </a:lnTo>
                <a:lnTo>
                  <a:pt x="686968" y="2504808"/>
                </a:lnTo>
                <a:close/>
              </a:path>
              <a:path w="853440" h="3019425">
                <a:moveTo>
                  <a:pt x="639826" y="2333371"/>
                </a:moveTo>
                <a:lnTo>
                  <a:pt x="612889" y="2235403"/>
                </a:lnTo>
                <a:lnTo>
                  <a:pt x="637374" y="2228672"/>
                </a:lnTo>
                <a:lnTo>
                  <a:pt x="664311" y="2326627"/>
                </a:lnTo>
                <a:lnTo>
                  <a:pt x="639826" y="2333371"/>
                </a:lnTo>
                <a:close/>
              </a:path>
              <a:path w="853440" h="3019425">
                <a:moveTo>
                  <a:pt x="592683" y="2161933"/>
                </a:moveTo>
                <a:lnTo>
                  <a:pt x="565746" y="2063965"/>
                </a:lnTo>
                <a:lnTo>
                  <a:pt x="590232" y="2057234"/>
                </a:lnTo>
                <a:lnTo>
                  <a:pt x="617169" y="2155202"/>
                </a:lnTo>
                <a:lnTo>
                  <a:pt x="592683" y="2161933"/>
                </a:lnTo>
                <a:close/>
              </a:path>
              <a:path w="853440" h="3019425">
                <a:moveTo>
                  <a:pt x="545541" y="1990496"/>
                </a:moveTo>
                <a:lnTo>
                  <a:pt x="518591" y="1892528"/>
                </a:lnTo>
                <a:lnTo>
                  <a:pt x="543090" y="1885797"/>
                </a:lnTo>
                <a:lnTo>
                  <a:pt x="570026" y="1983765"/>
                </a:lnTo>
                <a:lnTo>
                  <a:pt x="545541" y="1990496"/>
                </a:lnTo>
                <a:close/>
              </a:path>
              <a:path w="853440" h="3019425">
                <a:moveTo>
                  <a:pt x="498386" y="1819059"/>
                </a:moveTo>
                <a:lnTo>
                  <a:pt x="471449" y="1721091"/>
                </a:lnTo>
                <a:lnTo>
                  <a:pt x="495947" y="1714360"/>
                </a:lnTo>
                <a:lnTo>
                  <a:pt x="522884" y="1812328"/>
                </a:lnTo>
                <a:lnTo>
                  <a:pt x="498386" y="1819059"/>
                </a:lnTo>
                <a:close/>
              </a:path>
              <a:path w="853440" h="3019425">
                <a:moveTo>
                  <a:pt x="451243" y="1647621"/>
                </a:moveTo>
                <a:lnTo>
                  <a:pt x="424306" y="1549666"/>
                </a:lnTo>
                <a:lnTo>
                  <a:pt x="448792" y="1542923"/>
                </a:lnTo>
                <a:lnTo>
                  <a:pt x="475742" y="1640890"/>
                </a:lnTo>
                <a:lnTo>
                  <a:pt x="451243" y="1647621"/>
                </a:lnTo>
                <a:close/>
              </a:path>
              <a:path w="853440" h="3019425">
                <a:moveTo>
                  <a:pt x="404101" y="1476184"/>
                </a:moveTo>
                <a:lnTo>
                  <a:pt x="377164" y="1378229"/>
                </a:lnTo>
                <a:lnTo>
                  <a:pt x="401650" y="1371485"/>
                </a:lnTo>
                <a:lnTo>
                  <a:pt x="428586" y="1469453"/>
                </a:lnTo>
                <a:lnTo>
                  <a:pt x="404101" y="1476184"/>
                </a:lnTo>
                <a:close/>
              </a:path>
              <a:path w="853440" h="3019425">
                <a:moveTo>
                  <a:pt x="356958" y="1304747"/>
                </a:moveTo>
                <a:lnTo>
                  <a:pt x="330022" y="1206792"/>
                </a:lnTo>
                <a:lnTo>
                  <a:pt x="354507" y="1200048"/>
                </a:lnTo>
                <a:lnTo>
                  <a:pt x="381444" y="1298016"/>
                </a:lnTo>
                <a:lnTo>
                  <a:pt x="356958" y="1304747"/>
                </a:lnTo>
                <a:close/>
              </a:path>
              <a:path w="853440" h="3019425">
                <a:moveTo>
                  <a:pt x="309816" y="1133322"/>
                </a:moveTo>
                <a:lnTo>
                  <a:pt x="282867" y="1035354"/>
                </a:lnTo>
                <a:lnTo>
                  <a:pt x="307365" y="1028623"/>
                </a:lnTo>
                <a:lnTo>
                  <a:pt x="334302" y="1126578"/>
                </a:lnTo>
                <a:lnTo>
                  <a:pt x="309816" y="1133322"/>
                </a:lnTo>
                <a:close/>
              </a:path>
              <a:path w="853440" h="3019425">
                <a:moveTo>
                  <a:pt x="262661" y="961885"/>
                </a:moveTo>
                <a:lnTo>
                  <a:pt x="235724" y="863917"/>
                </a:lnTo>
                <a:lnTo>
                  <a:pt x="260223" y="857186"/>
                </a:lnTo>
                <a:lnTo>
                  <a:pt x="287159" y="955141"/>
                </a:lnTo>
                <a:lnTo>
                  <a:pt x="262661" y="961885"/>
                </a:lnTo>
                <a:close/>
              </a:path>
              <a:path w="853440" h="3019425">
                <a:moveTo>
                  <a:pt x="215518" y="790448"/>
                </a:moveTo>
                <a:lnTo>
                  <a:pt x="188582" y="692480"/>
                </a:lnTo>
                <a:lnTo>
                  <a:pt x="213067" y="685749"/>
                </a:lnTo>
                <a:lnTo>
                  <a:pt x="240017" y="783717"/>
                </a:lnTo>
                <a:lnTo>
                  <a:pt x="215518" y="790448"/>
                </a:lnTo>
                <a:close/>
              </a:path>
              <a:path w="853440" h="3019425">
                <a:moveTo>
                  <a:pt x="168376" y="619010"/>
                </a:moveTo>
                <a:lnTo>
                  <a:pt x="141439" y="521042"/>
                </a:lnTo>
                <a:lnTo>
                  <a:pt x="165925" y="514311"/>
                </a:lnTo>
                <a:lnTo>
                  <a:pt x="192862" y="612279"/>
                </a:lnTo>
                <a:lnTo>
                  <a:pt x="168376" y="619010"/>
                </a:lnTo>
                <a:close/>
              </a:path>
              <a:path w="853440" h="3019425">
                <a:moveTo>
                  <a:pt x="121234" y="447573"/>
                </a:moveTo>
                <a:lnTo>
                  <a:pt x="94297" y="349605"/>
                </a:lnTo>
                <a:lnTo>
                  <a:pt x="118783" y="342874"/>
                </a:lnTo>
                <a:lnTo>
                  <a:pt x="145719" y="440842"/>
                </a:lnTo>
                <a:lnTo>
                  <a:pt x="121234" y="447573"/>
                </a:lnTo>
                <a:close/>
              </a:path>
              <a:path w="853440" h="3019425">
                <a:moveTo>
                  <a:pt x="74091" y="276136"/>
                </a:moveTo>
                <a:lnTo>
                  <a:pt x="47142" y="178181"/>
                </a:lnTo>
                <a:lnTo>
                  <a:pt x="71640" y="171437"/>
                </a:lnTo>
                <a:lnTo>
                  <a:pt x="98577" y="269405"/>
                </a:lnTo>
                <a:lnTo>
                  <a:pt x="74091" y="276136"/>
                </a:lnTo>
                <a:close/>
              </a:path>
              <a:path w="853440" h="3019425">
                <a:moveTo>
                  <a:pt x="26936" y="104698"/>
                </a:moveTo>
                <a:lnTo>
                  <a:pt x="0" y="6743"/>
                </a:lnTo>
                <a:lnTo>
                  <a:pt x="24498" y="0"/>
                </a:lnTo>
                <a:lnTo>
                  <a:pt x="51435" y="97967"/>
                </a:lnTo>
                <a:lnTo>
                  <a:pt x="26936" y="10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7277" y="3712411"/>
            <a:ext cx="97409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W</a:t>
            </a:r>
            <a:r>
              <a:rPr sz="1800" b="1" spc="-10" dirty="0">
                <a:latin typeface="Times New Roman"/>
                <a:cs typeface="Times New Roman"/>
              </a:rPr>
              <a:t>ei</a:t>
            </a:r>
            <a:r>
              <a:rPr sz="1800" b="1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ts </a:t>
            </a:r>
            <a:r>
              <a:rPr sz="1800" b="1" spc="-5" dirty="0">
                <a:latin typeface="Times New Roman"/>
                <a:cs typeface="Times New Roman"/>
              </a:rPr>
              <a:t>In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4333" y="3972382"/>
            <a:ext cx="2747010" cy="790575"/>
          </a:xfrm>
          <a:custGeom>
            <a:avLst/>
            <a:gdLst/>
            <a:ahLst/>
            <a:cxnLst/>
            <a:rect l="l" t="t" r="r" b="b"/>
            <a:pathLst>
              <a:path w="2747010" h="790575">
                <a:moveTo>
                  <a:pt x="2669787" y="766082"/>
                </a:moveTo>
                <a:lnTo>
                  <a:pt x="0" y="24485"/>
                </a:lnTo>
                <a:lnTo>
                  <a:pt x="6807" y="0"/>
                </a:lnTo>
                <a:lnTo>
                  <a:pt x="2676585" y="741610"/>
                </a:lnTo>
                <a:lnTo>
                  <a:pt x="2669787" y="766082"/>
                </a:lnTo>
                <a:close/>
              </a:path>
              <a:path w="2747010" h="790575">
                <a:moveTo>
                  <a:pt x="2743214" y="771182"/>
                </a:moveTo>
                <a:lnTo>
                  <a:pt x="2688145" y="771182"/>
                </a:lnTo>
                <a:lnTo>
                  <a:pt x="2694940" y="746709"/>
                </a:lnTo>
                <a:lnTo>
                  <a:pt x="2676585" y="741610"/>
                </a:lnTo>
                <a:lnTo>
                  <a:pt x="2683382" y="717143"/>
                </a:lnTo>
                <a:lnTo>
                  <a:pt x="2743214" y="771182"/>
                </a:lnTo>
                <a:close/>
              </a:path>
              <a:path w="2747010" h="790575">
                <a:moveTo>
                  <a:pt x="2688145" y="771182"/>
                </a:moveTo>
                <a:lnTo>
                  <a:pt x="2669787" y="766082"/>
                </a:lnTo>
                <a:lnTo>
                  <a:pt x="2676585" y="741610"/>
                </a:lnTo>
                <a:lnTo>
                  <a:pt x="2694940" y="746709"/>
                </a:lnTo>
                <a:lnTo>
                  <a:pt x="2688145" y="771182"/>
                </a:lnTo>
                <a:close/>
              </a:path>
              <a:path w="2747010" h="790575">
                <a:moveTo>
                  <a:pt x="2662986" y="790562"/>
                </a:moveTo>
                <a:lnTo>
                  <a:pt x="2669787" y="766082"/>
                </a:lnTo>
                <a:lnTo>
                  <a:pt x="2688145" y="771182"/>
                </a:lnTo>
                <a:lnTo>
                  <a:pt x="2743214" y="771182"/>
                </a:lnTo>
                <a:lnTo>
                  <a:pt x="2746603" y="774242"/>
                </a:lnTo>
                <a:lnTo>
                  <a:pt x="2662986" y="790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1247" y="3973703"/>
            <a:ext cx="2826385" cy="1687830"/>
          </a:xfrm>
          <a:custGeom>
            <a:avLst/>
            <a:gdLst/>
            <a:ahLst/>
            <a:cxnLst/>
            <a:rect l="l" t="t" r="r" b="b"/>
            <a:pathLst>
              <a:path w="2826385" h="1687829">
                <a:moveTo>
                  <a:pt x="2753902" y="1659298"/>
                </a:moveTo>
                <a:lnTo>
                  <a:pt x="0" y="21831"/>
                </a:lnTo>
                <a:lnTo>
                  <a:pt x="12979" y="0"/>
                </a:lnTo>
                <a:lnTo>
                  <a:pt x="2766882" y="1637467"/>
                </a:lnTo>
                <a:lnTo>
                  <a:pt x="2753902" y="1659298"/>
                </a:lnTo>
                <a:close/>
              </a:path>
              <a:path w="2826385" h="1687829">
                <a:moveTo>
                  <a:pt x="2814149" y="1669034"/>
                </a:moveTo>
                <a:lnTo>
                  <a:pt x="2770276" y="1669034"/>
                </a:lnTo>
                <a:lnTo>
                  <a:pt x="2783255" y="1647202"/>
                </a:lnTo>
                <a:lnTo>
                  <a:pt x="2766882" y="1637467"/>
                </a:lnTo>
                <a:lnTo>
                  <a:pt x="2779864" y="1615630"/>
                </a:lnTo>
                <a:lnTo>
                  <a:pt x="2814149" y="1669034"/>
                </a:lnTo>
                <a:close/>
              </a:path>
              <a:path w="2826385" h="1687829">
                <a:moveTo>
                  <a:pt x="2770276" y="1669034"/>
                </a:moveTo>
                <a:lnTo>
                  <a:pt x="2753902" y="1659298"/>
                </a:lnTo>
                <a:lnTo>
                  <a:pt x="2766882" y="1637467"/>
                </a:lnTo>
                <a:lnTo>
                  <a:pt x="2783255" y="1647202"/>
                </a:lnTo>
                <a:lnTo>
                  <a:pt x="2770276" y="1669034"/>
                </a:lnTo>
                <a:close/>
              </a:path>
              <a:path w="2826385" h="1687829">
                <a:moveTo>
                  <a:pt x="2825889" y="1687322"/>
                </a:moveTo>
                <a:lnTo>
                  <a:pt x="2740926" y="1681124"/>
                </a:lnTo>
                <a:lnTo>
                  <a:pt x="2753902" y="1659298"/>
                </a:lnTo>
                <a:lnTo>
                  <a:pt x="2770276" y="1669034"/>
                </a:lnTo>
                <a:lnTo>
                  <a:pt x="2814149" y="1669034"/>
                </a:lnTo>
                <a:lnTo>
                  <a:pt x="2825889" y="1687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2490" y="2855823"/>
            <a:ext cx="177800" cy="3122295"/>
          </a:xfrm>
          <a:custGeom>
            <a:avLst/>
            <a:gdLst/>
            <a:ahLst/>
            <a:cxnLst/>
            <a:rect l="l" t="t" r="r" b="b"/>
            <a:pathLst>
              <a:path w="177800" h="3122295">
                <a:moveTo>
                  <a:pt x="152222" y="3121736"/>
                </a:moveTo>
                <a:lnTo>
                  <a:pt x="147269" y="3020250"/>
                </a:lnTo>
                <a:lnTo>
                  <a:pt x="172643" y="3019018"/>
                </a:lnTo>
                <a:lnTo>
                  <a:pt x="177596" y="3120491"/>
                </a:lnTo>
                <a:lnTo>
                  <a:pt x="152222" y="3121736"/>
                </a:lnTo>
                <a:close/>
              </a:path>
              <a:path w="177800" h="3122295">
                <a:moveTo>
                  <a:pt x="143560" y="2944139"/>
                </a:moveTo>
                <a:lnTo>
                  <a:pt x="138607" y="2842666"/>
                </a:lnTo>
                <a:lnTo>
                  <a:pt x="163982" y="2841421"/>
                </a:lnTo>
                <a:lnTo>
                  <a:pt x="168935" y="2942907"/>
                </a:lnTo>
                <a:lnTo>
                  <a:pt x="143560" y="2944139"/>
                </a:lnTo>
                <a:close/>
              </a:path>
              <a:path w="177800" h="3122295">
                <a:moveTo>
                  <a:pt x="134899" y="2766555"/>
                </a:moveTo>
                <a:lnTo>
                  <a:pt x="129946" y="2665082"/>
                </a:lnTo>
                <a:lnTo>
                  <a:pt x="155321" y="2663837"/>
                </a:lnTo>
                <a:lnTo>
                  <a:pt x="160274" y="2765323"/>
                </a:lnTo>
                <a:lnTo>
                  <a:pt x="134899" y="2766555"/>
                </a:lnTo>
                <a:close/>
              </a:path>
              <a:path w="177800" h="3122295">
                <a:moveTo>
                  <a:pt x="126237" y="2588971"/>
                </a:moveTo>
                <a:lnTo>
                  <a:pt x="121285" y="2487485"/>
                </a:lnTo>
                <a:lnTo>
                  <a:pt x="146659" y="2486253"/>
                </a:lnTo>
                <a:lnTo>
                  <a:pt x="151599" y="2587726"/>
                </a:lnTo>
                <a:lnTo>
                  <a:pt x="126237" y="2588971"/>
                </a:lnTo>
                <a:close/>
              </a:path>
              <a:path w="177800" h="3122295">
                <a:moveTo>
                  <a:pt x="117576" y="2411374"/>
                </a:moveTo>
                <a:lnTo>
                  <a:pt x="112623" y="2309901"/>
                </a:lnTo>
                <a:lnTo>
                  <a:pt x="137998" y="2308656"/>
                </a:lnTo>
                <a:lnTo>
                  <a:pt x="142938" y="2410142"/>
                </a:lnTo>
                <a:lnTo>
                  <a:pt x="117576" y="2411374"/>
                </a:lnTo>
                <a:close/>
              </a:path>
              <a:path w="177800" h="3122295">
                <a:moveTo>
                  <a:pt x="108915" y="2233790"/>
                </a:moveTo>
                <a:lnTo>
                  <a:pt x="103962" y="2132304"/>
                </a:lnTo>
                <a:lnTo>
                  <a:pt x="129324" y="2131072"/>
                </a:lnTo>
                <a:lnTo>
                  <a:pt x="134277" y="2232545"/>
                </a:lnTo>
                <a:lnTo>
                  <a:pt x="108915" y="2233790"/>
                </a:lnTo>
                <a:close/>
              </a:path>
              <a:path w="177800" h="3122295">
                <a:moveTo>
                  <a:pt x="100253" y="2056206"/>
                </a:moveTo>
                <a:lnTo>
                  <a:pt x="95300" y="1954720"/>
                </a:lnTo>
                <a:lnTo>
                  <a:pt x="120662" y="1953488"/>
                </a:lnTo>
                <a:lnTo>
                  <a:pt x="125615" y="2054961"/>
                </a:lnTo>
                <a:lnTo>
                  <a:pt x="100253" y="2056206"/>
                </a:lnTo>
                <a:close/>
              </a:path>
              <a:path w="177800" h="3122295">
                <a:moveTo>
                  <a:pt x="91579" y="1878609"/>
                </a:moveTo>
                <a:lnTo>
                  <a:pt x="86639" y="1777136"/>
                </a:lnTo>
                <a:lnTo>
                  <a:pt x="112001" y="1775891"/>
                </a:lnTo>
                <a:lnTo>
                  <a:pt x="116954" y="1877377"/>
                </a:lnTo>
                <a:lnTo>
                  <a:pt x="91579" y="1878609"/>
                </a:lnTo>
                <a:close/>
              </a:path>
              <a:path w="177800" h="3122295">
                <a:moveTo>
                  <a:pt x="82918" y="1701025"/>
                </a:moveTo>
                <a:lnTo>
                  <a:pt x="77965" y="1599539"/>
                </a:lnTo>
                <a:lnTo>
                  <a:pt x="103339" y="1598307"/>
                </a:lnTo>
                <a:lnTo>
                  <a:pt x="108292" y="1699780"/>
                </a:lnTo>
                <a:lnTo>
                  <a:pt x="82918" y="1701025"/>
                </a:lnTo>
                <a:close/>
              </a:path>
              <a:path w="177800" h="3122295">
                <a:moveTo>
                  <a:pt x="74256" y="1523428"/>
                </a:moveTo>
                <a:lnTo>
                  <a:pt x="69303" y="1421955"/>
                </a:lnTo>
                <a:lnTo>
                  <a:pt x="94678" y="1420710"/>
                </a:lnTo>
                <a:lnTo>
                  <a:pt x="99631" y="1522196"/>
                </a:lnTo>
                <a:lnTo>
                  <a:pt x="74256" y="1523428"/>
                </a:lnTo>
                <a:close/>
              </a:path>
              <a:path w="177800" h="3122295">
                <a:moveTo>
                  <a:pt x="65595" y="1345844"/>
                </a:moveTo>
                <a:lnTo>
                  <a:pt x="60642" y="1244371"/>
                </a:lnTo>
                <a:lnTo>
                  <a:pt x="86017" y="1243126"/>
                </a:lnTo>
                <a:lnTo>
                  <a:pt x="90970" y="1344612"/>
                </a:lnTo>
                <a:lnTo>
                  <a:pt x="65595" y="1345844"/>
                </a:lnTo>
                <a:close/>
              </a:path>
              <a:path w="177800" h="3122295">
                <a:moveTo>
                  <a:pt x="56934" y="1168260"/>
                </a:moveTo>
                <a:lnTo>
                  <a:pt x="51981" y="1066774"/>
                </a:lnTo>
                <a:lnTo>
                  <a:pt x="77355" y="1065542"/>
                </a:lnTo>
                <a:lnTo>
                  <a:pt x="82308" y="1167015"/>
                </a:lnTo>
                <a:lnTo>
                  <a:pt x="56934" y="1168260"/>
                </a:lnTo>
                <a:close/>
              </a:path>
              <a:path w="177800" h="3122295">
                <a:moveTo>
                  <a:pt x="48272" y="990663"/>
                </a:moveTo>
                <a:lnTo>
                  <a:pt x="43319" y="889190"/>
                </a:lnTo>
                <a:lnTo>
                  <a:pt x="68694" y="887945"/>
                </a:lnTo>
                <a:lnTo>
                  <a:pt x="73634" y="989431"/>
                </a:lnTo>
                <a:lnTo>
                  <a:pt x="48272" y="990663"/>
                </a:lnTo>
                <a:close/>
              </a:path>
              <a:path w="177800" h="3122295">
                <a:moveTo>
                  <a:pt x="39611" y="813079"/>
                </a:moveTo>
                <a:lnTo>
                  <a:pt x="34658" y="711593"/>
                </a:lnTo>
                <a:lnTo>
                  <a:pt x="60032" y="710361"/>
                </a:lnTo>
                <a:lnTo>
                  <a:pt x="64973" y="811834"/>
                </a:lnTo>
                <a:lnTo>
                  <a:pt x="39611" y="813079"/>
                </a:lnTo>
                <a:close/>
              </a:path>
              <a:path w="177800" h="3122295">
                <a:moveTo>
                  <a:pt x="30949" y="635495"/>
                </a:moveTo>
                <a:lnTo>
                  <a:pt x="25996" y="534009"/>
                </a:lnTo>
                <a:lnTo>
                  <a:pt x="51358" y="532777"/>
                </a:lnTo>
                <a:lnTo>
                  <a:pt x="56311" y="634250"/>
                </a:lnTo>
                <a:lnTo>
                  <a:pt x="30949" y="635495"/>
                </a:lnTo>
                <a:close/>
              </a:path>
              <a:path w="177800" h="3122295">
                <a:moveTo>
                  <a:pt x="22275" y="457898"/>
                </a:moveTo>
                <a:lnTo>
                  <a:pt x="17335" y="356425"/>
                </a:lnTo>
                <a:lnTo>
                  <a:pt x="42697" y="355180"/>
                </a:lnTo>
                <a:lnTo>
                  <a:pt x="47650" y="456666"/>
                </a:lnTo>
                <a:lnTo>
                  <a:pt x="22275" y="457898"/>
                </a:lnTo>
                <a:close/>
              </a:path>
              <a:path w="177800" h="3122295">
                <a:moveTo>
                  <a:pt x="13614" y="280314"/>
                </a:moveTo>
                <a:lnTo>
                  <a:pt x="8674" y="178828"/>
                </a:lnTo>
                <a:lnTo>
                  <a:pt x="34036" y="177596"/>
                </a:lnTo>
                <a:lnTo>
                  <a:pt x="38988" y="279069"/>
                </a:lnTo>
                <a:lnTo>
                  <a:pt x="13614" y="280314"/>
                </a:lnTo>
                <a:close/>
              </a:path>
              <a:path w="177800" h="3122295">
                <a:moveTo>
                  <a:pt x="4952" y="102717"/>
                </a:moveTo>
                <a:lnTo>
                  <a:pt x="0" y="1244"/>
                </a:lnTo>
                <a:lnTo>
                  <a:pt x="25374" y="0"/>
                </a:lnTo>
                <a:lnTo>
                  <a:pt x="30327" y="101485"/>
                </a:lnTo>
                <a:lnTo>
                  <a:pt x="4952" y="102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4732" y="4639511"/>
            <a:ext cx="11195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</a:pPr>
            <a:r>
              <a:rPr sz="1800" b="1" spc="-100" dirty="0">
                <a:latin typeface="Times New Roman"/>
                <a:cs typeface="Times New Roman"/>
              </a:rPr>
              <a:t>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ak C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ssi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ier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4323" y="4724971"/>
            <a:ext cx="2211070" cy="198120"/>
          </a:xfrm>
          <a:custGeom>
            <a:avLst/>
            <a:gdLst/>
            <a:ahLst/>
            <a:cxnLst/>
            <a:rect l="l" t="t" r="r" b="b"/>
            <a:pathLst>
              <a:path w="2211070" h="198120">
                <a:moveTo>
                  <a:pt x="2137283" y="76022"/>
                </a:moveTo>
                <a:lnTo>
                  <a:pt x="2135534" y="50675"/>
                </a:lnTo>
                <a:lnTo>
                  <a:pt x="2154529" y="49364"/>
                </a:lnTo>
                <a:lnTo>
                  <a:pt x="2152789" y="24028"/>
                </a:lnTo>
                <a:lnTo>
                  <a:pt x="2133695" y="24028"/>
                </a:lnTo>
                <a:lnTo>
                  <a:pt x="2132037" y="0"/>
                </a:lnTo>
                <a:lnTo>
                  <a:pt x="2189706" y="24028"/>
                </a:lnTo>
                <a:lnTo>
                  <a:pt x="2152789" y="24028"/>
                </a:lnTo>
                <a:lnTo>
                  <a:pt x="2133786" y="25338"/>
                </a:lnTo>
                <a:lnTo>
                  <a:pt x="2192851" y="25338"/>
                </a:lnTo>
                <a:lnTo>
                  <a:pt x="2210676" y="32765"/>
                </a:lnTo>
                <a:lnTo>
                  <a:pt x="2137283" y="76022"/>
                </a:lnTo>
                <a:close/>
              </a:path>
              <a:path w="2211070" h="198120">
                <a:moveTo>
                  <a:pt x="2135534" y="50675"/>
                </a:moveTo>
                <a:lnTo>
                  <a:pt x="2133786" y="25338"/>
                </a:lnTo>
                <a:lnTo>
                  <a:pt x="2152789" y="24028"/>
                </a:lnTo>
                <a:lnTo>
                  <a:pt x="2154529" y="49364"/>
                </a:lnTo>
                <a:lnTo>
                  <a:pt x="2135534" y="50675"/>
                </a:lnTo>
                <a:close/>
              </a:path>
              <a:path w="2211070" h="198120">
                <a:moveTo>
                  <a:pt x="1752" y="197840"/>
                </a:moveTo>
                <a:lnTo>
                  <a:pt x="0" y="172491"/>
                </a:lnTo>
                <a:lnTo>
                  <a:pt x="2133786" y="25338"/>
                </a:lnTo>
                <a:lnTo>
                  <a:pt x="2135534" y="50675"/>
                </a:lnTo>
                <a:lnTo>
                  <a:pt x="1752" y="197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51573"/>
            <a:ext cx="468122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sz="4400" spc="-15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4646"/>
                </a:solidFill>
                <a:latin typeface="Calibri"/>
                <a:cs typeface="Calibri"/>
              </a:rPr>
              <a:t>	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ill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u</a:t>
            </a:r>
            <a:r>
              <a:rPr sz="4400" spc="-7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400" spc="-110" dirty="0">
                <a:solidFill>
                  <a:srgbClr val="004646"/>
                </a:solidFill>
                <a:latin typeface="Calibri"/>
                <a:cs typeface="Calibri"/>
              </a:rPr>
              <a:t>r</a:t>
            </a:r>
            <a:r>
              <a:rPr sz="4400" spc="-65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4646"/>
                </a:solidFill>
                <a:latin typeface="Calibri"/>
                <a:cs typeface="Calibri"/>
              </a:rPr>
              <a:t>ti</a:t>
            </a:r>
            <a:r>
              <a:rPr sz="4400" spc="-20" dirty="0">
                <a:solidFill>
                  <a:srgbClr val="004646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004646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4152" y="2593848"/>
            <a:ext cx="3834384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39" y="4017211"/>
            <a:ext cx="222948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Fi</a:t>
            </a:r>
            <a:r>
              <a:rPr sz="1800" b="1" spc="-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ssi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ier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Times New Roman"/>
                <a:cs typeface="Times New Roman"/>
              </a:rPr>
              <a:t>com</a:t>
            </a:r>
            <a:r>
              <a:rPr sz="1800" b="1" spc="-5" dirty="0">
                <a:latin typeface="Times New Roman"/>
                <a:cs typeface="Times New Roman"/>
              </a:rPr>
              <a:t>bin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w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ak </a:t>
            </a:r>
            <a:r>
              <a:rPr sz="1800" b="1" spc="-10" dirty="0">
                <a:latin typeface="Times New Roman"/>
                <a:cs typeface="Times New Roman"/>
              </a:rPr>
              <a:t>cl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ssi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ier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3214" y="4175213"/>
            <a:ext cx="3230880" cy="406400"/>
          </a:xfrm>
          <a:custGeom>
            <a:avLst/>
            <a:gdLst/>
            <a:ahLst/>
            <a:cxnLst/>
            <a:rect l="l" t="t" r="r" b="b"/>
            <a:pathLst>
              <a:path w="3230879" h="406400">
                <a:moveTo>
                  <a:pt x="2971" y="406222"/>
                </a:moveTo>
                <a:lnTo>
                  <a:pt x="0" y="381000"/>
                </a:lnTo>
                <a:lnTo>
                  <a:pt x="100901" y="369087"/>
                </a:lnTo>
                <a:lnTo>
                  <a:pt x="103873" y="394309"/>
                </a:lnTo>
                <a:lnTo>
                  <a:pt x="2971" y="406222"/>
                </a:lnTo>
                <a:close/>
              </a:path>
              <a:path w="3230879" h="406400">
                <a:moveTo>
                  <a:pt x="179552" y="385381"/>
                </a:moveTo>
                <a:lnTo>
                  <a:pt x="176568" y="360159"/>
                </a:lnTo>
                <a:lnTo>
                  <a:pt x="277469" y="348246"/>
                </a:lnTo>
                <a:lnTo>
                  <a:pt x="280441" y="373468"/>
                </a:lnTo>
                <a:lnTo>
                  <a:pt x="179552" y="385381"/>
                </a:lnTo>
                <a:close/>
              </a:path>
              <a:path w="3230879" h="406400">
                <a:moveTo>
                  <a:pt x="356120" y="364528"/>
                </a:moveTo>
                <a:lnTo>
                  <a:pt x="353148" y="339305"/>
                </a:lnTo>
                <a:lnTo>
                  <a:pt x="454037" y="327393"/>
                </a:lnTo>
                <a:lnTo>
                  <a:pt x="457022" y="352628"/>
                </a:lnTo>
                <a:lnTo>
                  <a:pt x="356120" y="364528"/>
                </a:lnTo>
                <a:close/>
              </a:path>
              <a:path w="3230879" h="406400">
                <a:moveTo>
                  <a:pt x="532701" y="343687"/>
                </a:moveTo>
                <a:lnTo>
                  <a:pt x="529717" y="318465"/>
                </a:lnTo>
                <a:lnTo>
                  <a:pt x="630618" y="306552"/>
                </a:lnTo>
                <a:lnTo>
                  <a:pt x="633590" y="331774"/>
                </a:lnTo>
                <a:lnTo>
                  <a:pt x="532701" y="343687"/>
                </a:lnTo>
                <a:close/>
              </a:path>
              <a:path w="3230879" h="406400">
                <a:moveTo>
                  <a:pt x="709269" y="322846"/>
                </a:moveTo>
                <a:lnTo>
                  <a:pt x="706297" y="297624"/>
                </a:lnTo>
                <a:lnTo>
                  <a:pt x="807186" y="285711"/>
                </a:lnTo>
                <a:lnTo>
                  <a:pt x="810171" y="310934"/>
                </a:lnTo>
                <a:lnTo>
                  <a:pt x="709269" y="322846"/>
                </a:lnTo>
                <a:close/>
              </a:path>
              <a:path w="3230879" h="406400">
                <a:moveTo>
                  <a:pt x="885837" y="301993"/>
                </a:moveTo>
                <a:lnTo>
                  <a:pt x="882865" y="276771"/>
                </a:lnTo>
                <a:lnTo>
                  <a:pt x="983767" y="264858"/>
                </a:lnTo>
                <a:lnTo>
                  <a:pt x="986739" y="290093"/>
                </a:lnTo>
                <a:lnTo>
                  <a:pt x="885837" y="301993"/>
                </a:lnTo>
                <a:close/>
              </a:path>
              <a:path w="3230879" h="406400">
                <a:moveTo>
                  <a:pt x="1062418" y="281152"/>
                </a:moveTo>
                <a:lnTo>
                  <a:pt x="1059434" y="255930"/>
                </a:lnTo>
                <a:lnTo>
                  <a:pt x="1160335" y="244017"/>
                </a:lnTo>
                <a:lnTo>
                  <a:pt x="1163320" y="269239"/>
                </a:lnTo>
                <a:lnTo>
                  <a:pt x="1062418" y="281152"/>
                </a:lnTo>
                <a:close/>
              </a:path>
              <a:path w="3230879" h="406400">
                <a:moveTo>
                  <a:pt x="1238986" y="260311"/>
                </a:moveTo>
                <a:lnTo>
                  <a:pt x="1236014" y="235089"/>
                </a:lnTo>
                <a:lnTo>
                  <a:pt x="1336916" y="223177"/>
                </a:lnTo>
                <a:lnTo>
                  <a:pt x="1339888" y="248399"/>
                </a:lnTo>
                <a:lnTo>
                  <a:pt x="1238986" y="260311"/>
                </a:lnTo>
                <a:close/>
              </a:path>
              <a:path w="3230879" h="406400">
                <a:moveTo>
                  <a:pt x="1415567" y="239458"/>
                </a:moveTo>
                <a:lnTo>
                  <a:pt x="1412582" y="214236"/>
                </a:lnTo>
                <a:lnTo>
                  <a:pt x="1513484" y="202323"/>
                </a:lnTo>
                <a:lnTo>
                  <a:pt x="1516468" y="227558"/>
                </a:lnTo>
                <a:lnTo>
                  <a:pt x="1415567" y="239458"/>
                </a:lnTo>
                <a:close/>
              </a:path>
              <a:path w="3230879" h="406400">
                <a:moveTo>
                  <a:pt x="1592135" y="218617"/>
                </a:moveTo>
                <a:lnTo>
                  <a:pt x="1589163" y="193395"/>
                </a:lnTo>
                <a:lnTo>
                  <a:pt x="1690065" y="181483"/>
                </a:lnTo>
                <a:lnTo>
                  <a:pt x="1693037" y="206705"/>
                </a:lnTo>
                <a:lnTo>
                  <a:pt x="1592135" y="218617"/>
                </a:lnTo>
                <a:close/>
              </a:path>
              <a:path w="3230879" h="406400">
                <a:moveTo>
                  <a:pt x="1768716" y="197777"/>
                </a:moveTo>
                <a:lnTo>
                  <a:pt x="1765731" y="172554"/>
                </a:lnTo>
                <a:lnTo>
                  <a:pt x="1866633" y="160642"/>
                </a:lnTo>
                <a:lnTo>
                  <a:pt x="1869617" y="185864"/>
                </a:lnTo>
                <a:lnTo>
                  <a:pt x="1768716" y="197777"/>
                </a:lnTo>
                <a:close/>
              </a:path>
              <a:path w="3230879" h="406400">
                <a:moveTo>
                  <a:pt x="1945284" y="176923"/>
                </a:moveTo>
                <a:lnTo>
                  <a:pt x="1942312" y="151701"/>
                </a:lnTo>
                <a:lnTo>
                  <a:pt x="2043214" y="139788"/>
                </a:lnTo>
                <a:lnTo>
                  <a:pt x="2046185" y="165023"/>
                </a:lnTo>
                <a:lnTo>
                  <a:pt x="1945284" y="176923"/>
                </a:lnTo>
                <a:close/>
              </a:path>
              <a:path w="3230879" h="406400">
                <a:moveTo>
                  <a:pt x="2121865" y="156083"/>
                </a:moveTo>
                <a:lnTo>
                  <a:pt x="2118880" y="130860"/>
                </a:lnTo>
                <a:lnTo>
                  <a:pt x="2219782" y="118948"/>
                </a:lnTo>
                <a:lnTo>
                  <a:pt x="2222766" y="144170"/>
                </a:lnTo>
                <a:lnTo>
                  <a:pt x="2121865" y="156083"/>
                </a:lnTo>
                <a:close/>
              </a:path>
              <a:path w="3230879" h="406400">
                <a:moveTo>
                  <a:pt x="2298433" y="135242"/>
                </a:moveTo>
                <a:lnTo>
                  <a:pt x="2295461" y="110020"/>
                </a:lnTo>
                <a:lnTo>
                  <a:pt x="2396350" y="98107"/>
                </a:lnTo>
                <a:lnTo>
                  <a:pt x="2399334" y="123329"/>
                </a:lnTo>
                <a:lnTo>
                  <a:pt x="2298433" y="135242"/>
                </a:lnTo>
                <a:close/>
              </a:path>
              <a:path w="3230879" h="406400">
                <a:moveTo>
                  <a:pt x="2475014" y="114388"/>
                </a:moveTo>
                <a:lnTo>
                  <a:pt x="2472029" y="89166"/>
                </a:lnTo>
                <a:lnTo>
                  <a:pt x="2572931" y="77254"/>
                </a:lnTo>
                <a:lnTo>
                  <a:pt x="2575902" y="102488"/>
                </a:lnTo>
                <a:lnTo>
                  <a:pt x="2475014" y="114388"/>
                </a:lnTo>
                <a:close/>
              </a:path>
              <a:path w="3230879" h="406400">
                <a:moveTo>
                  <a:pt x="2651582" y="93548"/>
                </a:moveTo>
                <a:lnTo>
                  <a:pt x="2648610" y="68325"/>
                </a:lnTo>
                <a:lnTo>
                  <a:pt x="2749499" y="56413"/>
                </a:lnTo>
                <a:lnTo>
                  <a:pt x="2752483" y="81635"/>
                </a:lnTo>
                <a:lnTo>
                  <a:pt x="2651582" y="93548"/>
                </a:lnTo>
                <a:close/>
              </a:path>
              <a:path w="3230879" h="406400">
                <a:moveTo>
                  <a:pt x="2828150" y="72707"/>
                </a:moveTo>
                <a:lnTo>
                  <a:pt x="2825178" y="47485"/>
                </a:lnTo>
                <a:lnTo>
                  <a:pt x="2926080" y="35572"/>
                </a:lnTo>
                <a:lnTo>
                  <a:pt x="2929051" y="60794"/>
                </a:lnTo>
                <a:lnTo>
                  <a:pt x="2828150" y="72707"/>
                </a:lnTo>
                <a:close/>
              </a:path>
              <a:path w="3230879" h="406400">
                <a:moveTo>
                  <a:pt x="3004731" y="51854"/>
                </a:moveTo>
                <a:lnTo>
                  <a:pt x="3001746" y="26631"/>
                </a:lnTo>
                <a:lnTo>
                  <a:pt x="3102648" y="14719"/>
                </a:lnTo>
                <a:lnTo>
                  <a:pt x="3105632" y="39954"/>
                </a:lnTo>
                <a:lnTo>
                  <a:pt x="3004731" y="51854"/>
                </a:lnTo>
                <a:close/>
              </a:path>
              <a:path w="3230879" h="406400">
                <a:moveTo>
                  <a:pt x="3181299" y="31013"/>
                </a:moveTo>
                <a:lnTo>
                  <a:pt x="3178327" y="5791"/>
                </a:lnTo>
                <a:lnTo>
                  <a:pt x="3227387" y="0"/>
                </a:lnTo>
                <a:lnTo>
                  <a:pt x="3230359" y="25222"/>
                </a:lnTo>
                <a:lnTo>
                  <a:pt x="3181299" y="31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3248" y="2789745"/>
            <a:ext cx="853440" cy="3019425"/>
          </a:xfrm>
          <a:custGeom>
            <a:avLst/>
            <a:gdLst/>
            <a:ahLst/>
            <a:cxnLst/>
            <a:rect l="l" t="t" r="r" b="b"/>
            <a:pathLst>
              <a:path w="853440" h="3019425">
                <a:moveTo>
                  <a:pt x="828408" y="3019107"/>
                </a:moveTo>
                <a:lnTo>
                  <a:pt x="801458" y="2921152"/>
                </a:lnTo>
                <a:lnTo>
                  <a:pt x="825957" y="2914408"/>
                </a:lnTo>
                <a:lnTo>
                  <a:pt x="852893" y="3012376"/>
                </a:lnTo>
                <a:lnTo>
                  <a:pt x="828408" y="3019107"/>
                </a:lnTo>
                <a:close/>
              </a:path>
              <a:path w="853440" h="3019425">
                <a:moveTo>
                  <a:pt x="781265" y="2847670"/>
                </a:moveTo>
                <a:lnTo>
                  <a:pt x="754316" y="2749715"/>
                </a:lnTo>
                <a:lnTo>
                  <a:pt x="778814" y="2742971"/>
                </a:lnTo>
                <a:lnTo>
                  <a:pt x="805751" y="2840939"/>
                </a:lnTo>
                <a:lnTo>
                  <a:pt x="781265" y="2847670"/>
                </a:lnTo>
                <a:close/>
              </a:path>
              <a:path w="853440" h="3019425">
                <a:moveTo>
                  <a:pt x="734110" y="2676232"/>
                </a:moveTo>
                <a:lnTo>
                  <a:pt x="707174" y="2578277"/>
                </a:lnTo>
                <a:lnTo>
                  <a:pt x="731672" y="2571534"/>
                </a:lnTo>
                <a:lnTo>
                  <a:pt x="758609" y="2669501"/>
                </a:lnTo>
                <a:lnTo>
                  <a:pt x="734110" y="2676232"/>
                </a:lnTo>
                <a:close/>
              </a:path>
              <a:path w="853440" h="3019425">
                <a:moveTo>
                  <a:pt x="686968" y="2504808"/>
                </a:moveTo>
                <a:lnTo>
                  <a:pt x="660031" y="2406840"/>
                </a:lnTo>
                <a:lnTo>
                  <a:pt x="684517" y="2400109"/>
                </a:lnTo>
                <a:lnTo>
                  <a:pt x="711466" y="2498064"/>
                </a:lnTo>
                <a:lnTo>
                  <a:pt x="686968" y="2504808"/>
                </a:lnTo>
                <a:close/>
              </a:path>
              <a:path w="853440" h="3019425">
                <a:moveTo>
                  <a:pt x="639826" y="2333371"/>
                </a:moveTo>
                <a:lnTo>
                  <a:pt x="612889" y="2235403"/>
                </a:lnTo>
                <a:lnTo>
                  <a:pt x="637374" y="2228672"/>
                </a:lnTo>
                <a:lnTo>
                  <a:pt x="664311" y="2326627"/>
                </a:lnTo>
                <a:lnTo>
                  <a:pt x="639826" y="2333371"/>
                </a:lnTo>
                <a:close/>
              </a:path>
              <a:path w="853440" h="3019425">
                <a:moveTo>
                  <a:pt x="592683" y="2161933"/>
                </a:moveTo>
                <a:lnTo>
                  <a:pt x="565746" y="2063965"/>
                </a:lnTo>
                <a:lnTo>
                  <a:pt x="590232" y="2057234"/>
                </a:lnTo>
                <a:lnTo>
                  <a:pt x="617169" y="2155202"/>
                </a:lnTo>
                <a:lnTo>
                  <a:pt x="592683" y="2161933"/>
                </a:lnTo>
                <a:close/>
              </a:path>
              <a:path w="853440" h="3019425">
                <a:moveTo>
                  <a:pt x="545541" y="1990496"/>
                </a:moveTo>
                <a:lnTo>
                  <a:pt x="518591" y="1892528"/>
                </a:lnTo>
                <a:lnTo>
                  <a:pt x="543090" y="1885797"/>
                </a:lnTo>
                <a:lnTo>
                  <a:pt x="570026" y="1983765"/>
                </a:lnTo>
                <a:lnTo>
                  <a:pt x="545541" y="1990496"/>
                </a:lnTo>
                <a:close/>
              </a:path>
              <a:path w="853440" h="3019425">
                <a:moveTo>
                  <a:pt x="498386" y="1819059"/>
                </a:moveTo>
                <a:lnTo>
                  <a:pt x="471449" y="1721091"/>
                </a:lnTo>
                <a:lnTo>
                  <a:pt x="495947" y="1714360"/>
                </a:lnTo>
                <a:lnTo>
                  <a:pt x="522884" y="1812328"/>
                </a:lnTo>
                <a:lnTo>
                  <a:pt x="498386" y="1819059"/>
                </a:lnTo>
                <a:close/>
              </a:path>
              <a:path w="853440" h="3019425">
                <a:moveTo>
                  <a:pt x="451243" y="1647621"/>
                </a:moveTo>
                <a:lnTo>
                  <a:pt x="424306" y="1549666"/>
                </a:lnTo>
                <a:lnTo>
                  <a:pt x="448792" y="1542923"/>
                </a:lnTo>
                <a:lnTo>
                  <a:pt x="475742" y="1640890"/>
                </a:lnTo>
                <a:lnTo>
                  <a:pt x="451243" y="1647621"/>
                </a:lnTo>
                <a:close/>
              </a:path>
              <a:path w="853440" h="3019425">
                <a:moveTo>
                  <a:pt x="404101" y="1476184"/>
                </a:moveTo>
                <a:lnTo>
                  <a:pt x="377164" y="1378229"/>
                </a:lnTo>
                <a:lnTo>
                  <a:pt x="401650" y="1371485"/>
                </a:lnTo>
                <a:lnTo>
                  <a:pt x="428586" y="1469453"/>
                </a:lnTo>
                <a:lnTo>
                  <a:pt x="404101" y="1476184"/>
                </a:lnTo>
                <a:close/>
              </a:path>
              <a:path w="853440" h="3019425">
                <a:moveTo>
                  <a:pt x="356958" y="1304747"/>
                </a:moveTo>
                <a:lnTo>
                  <a:pt x="330022" y="1206792"/>
                </a:lnTo>
                <a:lnTo>
                  <a:pt x="354507" y="1200048"/>
                </a:lnTo>
                <a:lnTo>
                  <a:pt x="381444" y="1298016"/>
                </a:lnTo>
                <a:lnTo>
                  <a:pt x="356958" y="1304747"/>
                </a:lnTo>
                <a:close/>
              </a:path>
              <a:path w="853440" h="3019425">
                <a:moveTo>
                  <a:pt x="309816" y="1133322"/>
                </a:moveTo>
                <a:lnTo>
                  <a:pt x="282867" y="1035354"/>
                </a:lnTo>
                <a:lnTo>
                  <a:pt x="307365" y="1028623"/>
                </a:lnTo>
                <a:lnTo>
                  <a:pt x="334302" y="1126578"/>
                </a:lnTo>
                <a:lnTo>
                  <a:pt x="309816" y="1133322"/>
                </a:lnTo>
                <a:close/>
              </a:path>
              <a:path w="853440" h="3019425">
                <a:moveTo>
                  <a:pt x="262661" y="961885"/>
                </a:moveTo>
                <a:lnTo>
                  <a:pt x="235724" y="863917"/>
                </a:lnTo>
                <a:lnTo>
                  <a:pt x="260223" y="857186"/>
                </a:lnTo>
                <a:lnTo>
                  <a:pt x="287159" y="955141"/>
                </a:lnTo>
                <a:lnTo>
                  <a:pt x="262661" y="961885"/>
                </a:lnTo>
                <a:close/>
              </a:path>
              <a:path w="853440" h="3019425">
                <a:moveTo>
                  <a:pt x="215518" y="790448"/>
                </a:moveTo>
                <a:lnTo>
                  <a:pt x="188582" y="692480"/>
                </a:lnTo>
                <a:lnTo>
                  <a:pt x="213067" y="685749"/>
                </a:lnTo>
                <a:lnTo>
                  <a:pt x="240017" y="783717"/>
                </a:lnTo>
                <a:lnTo>
                  <a:pt x="215518" y="790448"/>
                </a:lnTo>
                <a:close/>
              </a:path>
              <a:path w="853440" h="3019425">
                <a:moveTo>
                  <a:pt x="168376" y="619010"/>
                </a:moveTo>
                <a:lnTo>
                  <a:pt x="141439" y="521042"/>
                </a:lnTo>
                <a:lnTo>
                  <a:pt x="165925" y="514311"/>
                </a:lnTo>
                <a:lnTo>
                  <a:pt x="192862" y="612279"/>
                </a:lnTo>
                <a:lnTo>
                  <a:pt x="168376" y="619010"/>
                </a:lnTo>
                <a:close/>
              </a:path>
              <a:path w="853440" h="3019425">
                <a:moveTo>
                  <a:pt x="121234" y="447573"/>
                </a:moveTo>
                <a:lnTo>
                  <a:pt x="94297" y="349605"/>
                </a:lnTo>
                <a:lnTo>
                  <a:pt x="118783" y="342874"/>
                </a:lnTo>
                <a:lnTo>
                  <a:pt x="145719" y="440842"/>
                </a:lnTo>
                <a:lnTo>
                  <a:pt x="121234" y="447573"/>
                </a:lnTo>
                <a:close/>
              </a:path>
              <a:path w="853440" h="3019425">
                <a:moveTo>
                  <a:pt x="74091" y="276136"/>
                </a:moveTo>
                <a:lnTo>
                  <a:pt x="47142" y="178181"/>
                </a:lnTo>
                <a:lnTo>
                  <a:pt x="71640" y="171437"/>
                </a:lnTo>
                <a:lnTo>
                  <a:pt x="98577" y="269405"/>
                </a:lnTo>
                <a:lnTo>
                  <a:pt x="74091" y="276136"/>
                </a:lnTo>
                <a:close/>
              </a:path>
              <a:path w="853440" h="3019425">
                <a:moveTo>
                  <a:pt x="26936" y="104698"/>
                </a:moveTo>
                <a:lnTo>
                  <a:pt x="0" y="6743"/>
                </a:lnTo>
                <a:lnTo>
                  <a:pt x="24498" y="0"/>
                </a:lnTo>
                <a:lnTo>
                  <a:pt x="51435" y="97967"/>
                </a:lnTo>
                <a:lnTo>
                  <a:pt x="26936" y="10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2490" y="2855823"/>
            <a:ext cx="177800" cy="3122295"/>
          </a:xfrm>
          <a:custGeom>
            <a:avLst/>
            <a:gdLst/>
            <a:ahLst/>
            <a:cxnLst/>
            <a:rect l="l" t="t" r="r" b="b"/>
            <a:pathLst>
              <a:path w="177800" h="3122295">
                <a:moveTo>
                  <a:pt x="152222" y="3121736"/>
                </a:moveTo>
                <a:lnTo>
                  <a:pt x="147269" y="3020250"/>
                </a:lnTo>
                <a:lnTo>
                  <a:pt x="172643" y="3019018"/>
                </a:lnTo>
                <a:lnTo>
                  <a:pt x="177596" y="3120491"/>
                </a:lnTo>
                <a:lnTo>
                  <a:pt x="152222" y="3121736"/>
                </a:lnTo>
                <a:close/>
              </a:path>
              <a:path w="177800" h="3122295">
                <a:moveTo>
                  <a:pt x="143560" y="2944139"/>
                </a:moveTo>
                <a:lnTo>
                  <a:pt x="138607" y="2842666"/>
                </a:lnTo>
                <a:lnTo>
                  <a:pt x="163982" y="2841421"/>
                </a:lnTo>
                <a:lnTo>
                  <a:pt x="168935" y="2942907"/>
                </a:lnTo>
                <a:lnTo>
                  <a:pt x="143560" y="2944139"/>
                </a:lnTo>
                <a:close/>
              </a:path>
              <a:path w="177800" h="3122295">
                <a:moveTo>
                  <a:pt x="134899" y="2766555"/>
                </a:moveTo>
                <a:lnTo>
                  <a:pt x="129946" y="2665082"/>
                </a:lnTo>
                <a:lnTo>
                  <a:pt x="155321" y="2663837"/>
                </a:lnTo>
                <a:lnTo>
                  <a:pt x="160274" y="2765323"/>
                </a:lnTo>
                <a:lnTo>
                  <a:pt x="134899" y="2766555"/>
                </a:lnTo>
                <a:close/>
              </a:path>
              <a:path w="177800" h="3122295">
                <a:moveTo>
                  <a:pt x="126237" y="2588971"/>
                </a:moveTo>
                <a:lnTo>
                  <a:pt x="121285" y="2487485"/>
                </a:lnTo>
                <a:lnTo>
                  <a:pt x="146659" y="2486253"/>
                </a:lnTo>
                <a:lnTo>
                  <a:pt x="151599" y="2587726"/>
                </a:lnTo>
                <a:lnTo>
                  <a:pt x="126237" y="2588971"/>
                </a:lnTo>
                <a:close/>
              </a:path>
              <a:path w="177800" h="3122295">
                <a:moveTo>
                  <a:pt x="117576" y="2411374"/>
                </a:moveTo>
                <a:lnTo>
                  <a:pt x="112623" y="2309901"/>
                </a:lnTo>
                <a:lnTo>
                  <a:pt x="137998" y="2308656"/>
                </a:lnTo>
                <a:lnTo>
                  <a:pt x="142938" y="2410142"/>
                </a:lnTo>
                <a:lnTo>
                  <a:pt x="117576" y="2411374"/>
                </a:lnTo>
                <a:close/>
              </a:path>
              <a:path w="177800" h="3122295">
                <a:moveTo>
                  <a:pt x="108915" y="2233790"/>
                </a:moveTo>
                <a:lnTo>
                  <a:pt x="103962" y="2132304"/>
                </a:lnTo>
                <a:lnTo>
                  <a:pt x="129324" y="2131072"/>
                </a:lnTo>
                <a:lnTo>
                  <a:pt x="134277" y="2232545"/>
                </a:lnTo>
                <a:lnTo>
                  <a:pt x="108915" y="2233790"/>
                </a:lnTo>
                <a:close/>
              </a:path>
              <a:path w="177800" h="3122295">
                <a:moveTo>
                  <a:pt x="100253" y="2056206"/>
                </a:moveTo>
                <a:lnTo>
                  <a:pt x="95300" y="1954720"/>
                </a:lnTo>
                <a:lnTo>
                  <a:pt x="120662" y="1953488"/>
                </a:lnTo>
                <a:lnTo>
                  <a:pt x="125615" y="2054961"/>
                </a:lnTo>
                <a:lnTo>
                  <a:pt x="100253" y="2056206"/>
                </a:lnTo>
                <a:close/>
              </a:path>
              <a:path w="177800" h="3122295">
                <a:moveTo>
                  <a:pt x="91579" y="1878609"/>
                </a:moveTo>
                <a:lnTo>
                  <a:pt x="86639" y="1777136"/>
                </a:lnTo>
                <a:lnTo>
                  <a:pt x="112001" y="1775891"/>
                </a:lnTo>
                <a:lnTo>
                  <a:pt x="116954" y="1877377"/>
                </a:lnTo>
                <a:lnTo>
                  <a:pt x="91579" y="1878609"/>
                </a:lnTo>
                <a:close/>
              </a:path>
              <a:path w="177800" h="3122295">
                <a:moveTo>
                  <a:pt x="82918" y="1701025"/>
                </a:moveTo>
                <a:lnTo>
                  <a:pt x="77965" y="1599539"/>
                </a:lnTo>
                <a:lnTo>
                  <a:pt x="103339" y="1598307"/>
                </a:lnTo>
                <a:lnTo>
                  <a:pt x="108292" y="1699780"/>
                </a:lnTo>
                <a:lnTo>
                  <a:pt x="82918" y="1701025"/>
                </a:lnTo>
                <a:close/>
              </a:path>
              <a:path w="177800" h="3122295">
                <a:moveTo>
                  <a:pt x="74256" y="1523428"/>
                </a:moveTo>
                <a:lnTo>
                  <a:pt x="69303" y="1421955"/>
                </a:lnTo>
                <a:lnTo>
                  <a:pt x="94678" y="1420710"/>
                </a:lnTo>
                <a:lnTo>
                  <a:pt x="99631" y="1522196"/>
                </a:lnTo>
                <a:lnTo>
                  <a:pt x="74256" y="1523428"/>
                </a:lnTo>
                <a:close/>
              </a:path>
              <a:path w="177800" h="3122295">
                <a:moveTo>
                  <a:pt x="65595" y="1345844"/>
                </a:moveTo>
                <a:lnTo>
                  <a:pt x="60642" y="1244371"/>
                </a:lnTo>
                <a:lnTo>
                  <a:pt x="86017" y="1243126"/>
                </a:lnTo>
                <a:lnTo>
                  <a:pt x="90970" y="1344612"/>
                </a:lnTo>
                <a:lnTo>
                  <a:pt x="65595" y="1345844"/>
                </a:lnTo>
                <a:close/>
              </a:path>
              <a:path w="177800" h="3122295">
                <a:moveTo>
                  <a:pt x="56934" y="1168260"/>
                </a:moveTo>
                <a:lnTo>
                  <a:pt x="51981" y="1066774"/>
                </a:lnTo>
                <a:lnTo>
                  <a:pt x="77355" y="1065542"/>
                </a:lnTo>
                <a:lnTo>
                  <a:pt x="82308" y="1167015"/>
                </a:lnTo>
                <a:lnTo>
                  <a:pt x="56934" y="1168260"/>
                </a:lnTo>
                <a:close/>
              </a:path>
              <a:path w="177800" h="3122295">
                <a:moveTo>
                  <a:pt x="48272" y="990663"/>
                </a:moveTo>
                <a:lnTo>
                  <a:pt x="43319" y="889190"/>
                </a:lnTo>
                <a:lnTo>
                  <a:pt x="68694" y="887945"/>
                </a:lnTo>
                <a:lnTo>
                  <a:pt x="73634" y="989431"/>
                </a:lnTo>
                <a:lnTo>
                  <a:pt x="48272" y="990663"/>
                </a:lnTo>
                <a:close/>
              </a:path>
              <a:path w="177800" h="3122295">
                <a:moveTo>
                  <a:pt x="39611" y="813079"/>
                </a:moveTo>
                <a:lnTo>
                  <a:pt x="34658" y="711593"/>
                </a:lnTo>
                <a:lnTo>
                  <a:pt x="60032" y="710361"/>
                </a:lnTo>
                <a:lnTo>
                  <a:pt x="64973" y="811834"/>
                </a:lnTo>
                <a:lnTo>
                  <a:pt x="39611" y="813079"/>
                </a:lnTo>
                <a:close/>
              </a:path>
              <a:path w="177800" h="3122295">
                <a:moveTo>
                  <a:pt x="30949" y="635495"/>
                </a:moveTo>
                <a:lnTo>
                  <a:pt x="25996" y="534009"/>
                </a:lnTo>
                <a:lnTo>
                  <a:pt x="51358" y="532777"/>
                </a:lnTo>
                <a:lnTo>
                  <a:pt x="56311" y="634250"/>
                </a:lnTo>
                <a:lnTo>
                  <a:pt x="30949" y="635495"/>
                </a:lnTo>
                <a:close/>
              </a:path>
              <a:path w="177800" h="3122295">
                <a:moveTo>
                  <a:pt x="22275" y="457898"/>
                </a:moveTo>
                <a:lnTo>
                  <a:pt x="17335" y="356425"/>
                </a:lnTo>
                <a:lnTo>
                  <a:pt x="42697" y="355180"/>
                </a:lnTo>
                <a:lnTo>
                  <a:pt x="47650" y="456666"/>
                </a:lnTo>
                <a:lnTo>
                  <a:pt x="22275" y="457898"/>
                </a:lnTo>
                <a:close/>
              </a:path>
              <a:path w="177800" h="3122295">
                <a:moveTo>
                  <a:pt x="13614" y="280314"/>
                </a:moveTo>
                <a:lnTo>
                  <a:pt x="8674" y="178828"/>
                </a:lnTo>
                <a:lnTo>
                  <a:pt x="34036" y="177596"/>
                </a:lnTo>
                <a:lnTo>
                  <a:pt x="38988" y="279069"/>
                </a:lnTo>
                <a:lnTo>
                  <a:pt x="13614" y="280314"/>
                </a:lnTo>
                <a:close/>
              </a:path>
              <a:path w="177800" h="3122295">
                <a:moveTo>
                  <a:pt x="4952" y="102717"/>
                </a:moveTo>
                <a:lnTo>
                  <a:pt x="0" y="1244"/>
                </a:lnTo>
                <a:lnTo>
                  <a:pt x="25374" y="0"/>
                </a:lnTo>
                <a:lnTo>
                  <a:pt x="30327" y="101485"/>
                </a:lnTo>
                <a:lnTo>
                  <a:pt x="4952" y="102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821245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二、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d</a:t>
            </a: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a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B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oo</a:t>
            </a:r>
            <a:r>
              <a:rPr sz="4950" spc="-60" dirty="0">
                <a:solidFill>
                  <a:srgbClr val="004646"/>
                </a:solidFill>
                <a:latin typeface="Calibri"/>
                <a:cs typeface="Calibri"/>
              </a:rPr>
              <a:t>s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t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的训练误差分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析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0201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的训练误差分</a:t>
            </a:r>
            <a:r>
              <a:rPr sz="2550" spc="25" dirty="0">
                <a:latin typeface="宋体"/>
                <a:cs typeface="宋体"/>
              </a:rPr>
              <a:t>析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一、提升方法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dirty="0">
                <a:latin typeface="Constantia"/>
                <a:cs typeface="Constantia"/>
              </a:rPr>
              <a:t>A</a:t>
            </a:r>
            <a:r>
              <a:rPr spc="15" dirty="0">
                <a:latin typeface="Constantia"/>
                <a:cs typeface="Constantia"/>
              </a:rPr>
              <a:t>daBoo</a:t>
            </a:r>
            <a:r>
              <a:rPr spc="10" dirty="0">
                <a:latin typeface="Constantia"/>
                <a:cs typeface="Constantia"/>
              </a:rPr>
              <a:t>st</a:t>
            </a:r>
            <a:r>
              <a:rPr spc="35" dirty="0"/>
              <a:t>的起</a:t>
            </a:r>
            <a:r>
              <a:rPr spc="25" dirty="0"/>
              <a:t>源</a:t>
            </a:r>
            <a:endParaRPr sz="2450">
              <a:latin typeface="Constantia"/>
              <a:cs typeface="Constantia"/>
            </a:endParaRPr>
          </a:p>
          <a:p>
            <a:pPr marL="42545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/>
              <a:t>怎样实现弱学习转为强学</a:t>
            </a:r>
            <a:r>
              <a:rPr sz="2600" spc="-30" dirty="0"/>
              <a:t>习</a:t>
            </a:r>
            <a:endParaRPr sz="26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Baggi</a:t>
            </a:r>
            <a:r>
              <a:rPr sz="2600" spc="-15" dirty="0">
                <a:latin typeface="Constantia"/>
                <a:cs typeface="Constantia"/>
              </a:rPr>
              <a:t>ng</a:t>
            </a:r>
            <a:endParaRPr sz="2600">
              <a:latin typeface="Constantia"/>
              <a:cs typeface="Constantia"/>
            </a:endParaRPr>
          </a:p>
          <a:p>
            <a:pPr marL="42545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pc="35" dirty="0"/>
              <a:t>怎样组合弱分类</a:t>
            </a:r>
            <a:r>
              <a:rPr spc="25" dirty="0"/>
              <a:t>器</a:t>
            </a:r>
            <a:endParaRPr sz="245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dirty="0">
                <a:latin typeface="Constantia"/>
                <a:cs typeface="Constantia"/>
              </a:rPr>
              <a:t>A</a:t>
            </a:r>
            <a:r>
              <a:rPr spc="15" dirty="0">
                <a:latin typeface="Constantia"/>
                <a:cs typeface="Constantia"/>
              </a:rPr>
              <a:t>daBoo</a:t>
            </a:r>
            <a:r>
              <a:rPr spc="10" dirty="0">
                <a:latin typeface="Constantia"/>
                <a:cs typeface="Constantia"/>
              </a:rPr>
              <a:t>st</a:t>
            </a:r>
            <a:r>
              <a:rPr spc="35" dirty="0"/>
              <a:t>的提</a:t>
            </a:r>
            <a:r>
              <a:rPr spc="25" dirty="0"/>
              <a:t>出</a:t>
            </a:r>
            <a:endParaRPr sz="2450">
              <a:latin typeface="Constantia"/>
              <a:cs typeface="Constantia"/>
            </a:endParaRPr>
          </a:p>
          <a:p>
            <a:pPr marL="42545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dirty="0">
                <a:latin typeface="Constantia"/>
                <a:cs typeface="Constantia"/>
              </a:rPr>
              <a:t>A</a:t>
            </a:r>
            <a:r>
              <a:rPr spc="15" dirty="0">
                <a:latin typeface="Constantia"/>
                <a:cs typeface="Constantia"/>
              </a:rPr>
              <a:t>daBoo</a:t>
            </a:r>
            <a:r>
              <a:rPr spc="10" dirty="0">
                <a:latin typeface="Constantia"/>
                <a:cs typeface="Constantia"/>
              </a:rPr>
              <a:t>st</a:t>
            </a:r>
            <a:r>
              <a:rPr spc="35" dirty="0"/>
              <a:t>的基本概</a:t>
            </a:r>
            <a:r>
              <a:rPr spc="25" dirty="0"/>
              <a:t>念</a:t>
            </a:r>
            <a:endParaRPr sz="24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的训练误差分</a:t>
            </a:r>
            <a:r>
              <a:rPr dirty="0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8453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20" dirty="0">
                <a:latin typeface="宋体"/>
                <a:cs typeface="宋体"/>
              </a:rPr>
              <a:t>由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73386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定理：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算法最终分类器的训练误差界为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484375"/>
            <a:ext cx="3715512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9" y="2203704"/>
            <a:ext cx="229819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3495" y="2926079"/>
            <a:ext cx="4867656" cy="77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8824" y="4565903"/>
            <a:ext cx="6141720" cy="792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的训练误差分</a:t>
            </a:r>
            <a:r>
              <a:rPr dirty="0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2496238"/>
            <a:ext cx="373951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证明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前面部分很明显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1177290">
              <a:lnSpc>
                <a:spcPts val="3065"/>
              </a:lnSpc>
              <a:spcBef>
                <a:spcPts val="620"/>
              </a:spcBef>
            </a:pPr>
            <a:r>
              <a:rPr sz="2600" spc="-20" dirty="0">
                <a:latin typeface="宋体"/>
                <a:cs typeface="宋体"/>
              </a:rPr>
              <a:t>证后面，</a:t>
            </a:r>
            <a:r>
              <a:rPr sz="2600" spc="-30" dirty="0">
                <a:latin typeface="宋体"/>
                <a:cs typeface="宋体"/>
              </a:rPr>
              <a:t>由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719" y="1447800"/>
            <a:ext cx="614172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5" y="3907535"/>
            <a:ext cx="3712464" cy="353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3984" y="2441448"/>
            <a:ext cx="4526279" cy="441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4459" y="2431923"/>
            <a:ext cx="4545330" cy="4426585"/>
          </a:xfrm>
          <a:custGeom>
            <a:avLst/>
            <a:gdLst/>
            <a:ahLst/>
            <a:cxnLst/>
            <a:rect l="l" t="t" r="r" b="b"/>
            <a:pathLst>
              <a:path w="4545330" h="4426584">
                <a:moveTo>
                  <a:pt x="9525" y="4426077"/>
                </a:moveTo>
                <a:lnTo>
                  <a:pt x="0" y="4426077"/>
                </a:lnTo>
                <a:lnTo>
                  <a:pt x="0" y="0"/>
                </a:lnTo>
                <a:lnTo>
                  <a:pt x="4545330" y="0"/>
                </a:lnTo>
                <a:lnTo>
                  <a:pt x="45453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426077"/>
                </a:lnTo>
                <a:close/>
              </a:path>
              <a:path w="4545330" h="442658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545330" h="4426584">
                <a:moveTo>
                  <a:pt x="45358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535805" y="4762"/>
                </a:lnTo>
                <a:lnTo>
                  <a:pt x="4535805" y="9525"/>
                </a:lnTo>
                <a:close/>
              </a:path>
              <a:path w="4545330" h="4426584">
                <a:moveTo>
                  <a:pt x="4545330" y="4426077"/>
                </a:moveTo>
                <a:lnTo>
                  <a:pt x="4535805" y="4426077"/>
                </a:lnTo>
                <a:lnTo>
                  <a:pt x="4535805" y="4762"/>
                </a:lnTo>
                <a:lnTo>
                  <a:pt x="4540567" y="9525"/>
                </a:lnTo>
                <a:lnTo>
                  <a:pt x="4545330" y="9525"/>
                </a:lnTo>
                <a:lnTo>
                  <a:pt x="4545330" y="4426077"/>
                </a:lnTo>
                <a:close/>
              </a:path>
              <a:path w="4545330" h="4426584">
                <a:moveTo>
                  <a:pt x="4545330" y="9525"/>
                </a:moveTo>
                <a:lnTo>
                  <a:pt x="4540567" y="9525"/>
                </a:lnTo>
                <a:lnTo>
                  <a:pt x="4535805" y="4762"/>
                </a:lnTo>
                <a:lnTo>
                  <a:pt x="4545330" y="4762"/>
                </a:lnTo>
                <a:lnTo>
                  <a:pt x="454533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5928" y="3931920"/>
            <a:ext cx="378460" cy="177165"/>
          </a:xfrm>
          <a:custGeom>
            <a:avLst/>
            <a:gdLst/>
            <a:ahLst/>
            <a:cxnLst/>
            <a:rect l="l" t="t" r="r" b="b"/>
            <a:pathLst>
              <a:path w="378460" h="177164">
                <a:moveTo>
                  <a:pt x="289560" y="176783"/>
                </a:moveTo>
                <a:lnTo>
                  <a:pt x="289560" y="134112"/>
                </a:lnTo>
                <a:lnTo>
                  <a:pt x="0" y="134112"/>
                </a:lnTo>
                <a:lnTo>
                  <a:pt x="0" y="45719"/>
                </a:lnTo>
                <a:lnTo>
                  <a:pt x="289560" y="45719"/>
                </a:lnTo>
                <a:lnTo>
                  <a:pt x="289560" y="0"/>
                </a:lnTo>
                <a:lnTo>
                  <a:pt x="377951" y="88391"/>
                </a:lnTo>
                <a:lnTo>
                  <a:pt x="289560" y="17678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3240" y="3920388"/>
            <a:ext cx="402590" cy="201930"/>
          </a:xfrm>
          <a:custGeom>
            <a:avLst/>
            <a:gdLst/>
            <a:ahLst/>
            <a:cxnLst/>
            <a:rect l="l" t="t" r="r" b="b"/>
            <a:pathLst>
              <a:path w="402589" h="201929">
                <a:moveTo>
                  <a:pt x="288721" y="56781"/>
                </a:moveTo>
                <a:lnTo>
                  <a:pt x="288721" y="12661"/>
                </a:lnTo>
                <a:lnTo>
                  <a:pt x="289013" y="9969"/>
                </a:lnTo>
                <a:lnTo>
                  <a:pt x="300520" y="0"/>
                </a:lnTo>
                <a:lnTo>
                  <a:pt x="303237" y="101"/>
                </a:lnTo>
                <a:lnTo>
                  <a:pt x="305866" y="762"/>
                </a:lnTo>
                <a:lnTo>
                  <a:pt x="308292" y="1981"/>
                </a:lnTo>
                <a:lnTo>
                  <a:pt x="310400" y="3683"/>
                </a:lnTo>
                <a:lnTo>
                  <a:pt x="319379" y="12661"/>
                </a:lnTo>
                <a:lnTo>
                  <a:pt x="314121" y="12661"/>
                </a:lnTo>
                <a:lnTo>
                  <a:pt x="292442" y="21653"/>
                </a:lnTo>
                <a:lnTo>
                  <a:pt x="314121" y="43332"/>
                </a:lnTo>
                <a:lnTo>
                  <a:pt x="314121" y="44081"/>
                </a:lnTo>
                <a:lnTo>
                  <a:pt x="301421" y="44081"/>
                </a:lnTo>
                <a:lnTo>
                  <a:pt x="288721" y="56781"/>
                </a:lnTo>
                <a:close/>
              </a:path>
              <a:path w="402589" h="201929">
                <a:moveTo>
                  <a:pt x="314121" y="43332"/>
                </a:moveTo>
                <a:lnTo>
                  <a:pt x="292442" y="21653"/>
                </a:lnTo>
                <a:lnTo>
                  <a:pt x="314121" y="12661"/>
                </a:lnTo>
                <a:lnTo>
                  <a:pt x="314121" y="43332"/>
                </a:lnTo>
                <a:close/>
              </a:path>
              <a:path w="402589" h="201929">
                <a:moveTo>
                  <a:pt x="371697" y="100907"/>
                </a:moveTo>
                <a:lnTo>
                  <a:pt x="314121" y="43332"/>
                </a:lnTo>
                <a:lnTo>
                  <a:pt x="314121" y="12661"/>
                </a:lnTo>
                <a:lnTo>
                  <a:pt x="319379" y="12661"/>
                </a:lnTo>
                <a:lnTo>
                  <a:pt x="398640" y="91922"/>
                </a:lnTo>
                <a:lnTo>
                  <a:pt x="380682" y="91922"/>
                </a:lnTo>
                <a:lnTo>
                  <a:pt x="371697" y="100907"/>
                </a:lnTo>
                <a:close/>
              </a:path>
              <a:path w="402589" h="201929">
                <a:moveTo>
                  <a:pt x="288721" y="157721"/>
                </a:moveTo>
                <a:lnTo>
                  <a:pt x="12700" y="157721"/>
                </a:lnTo>
                <a:lnTo>
                  <a:pt x="10223" y="157479"/>
                </a:lnTo>
                <a:lnTo>
                  <a:pt x="0" y="145021"/>
                </a:lnTo>
                <a:lnTo>
                  <a:pt x="0" y="56781"/>
                </a:lnTo>
                <a:lnTo>
                  <a:pt x="12700" y="44081"/>
                </a:lnTo>
                <a:lnTo>
                  <a:pt x="288721" y="44081"/>
                </a:lnTo>
                <a:lnTo>
                  <a:pt x="288721" y="56781"/>
                </a:lnTo>
                <a:lnTo>
                  <a:pt x="25400" y="56781"/>
                </a:lnTo>
                <a:lnTo>
                  <a:pt x="12700" y="69481"/>
                </a:lnTo>
                <a:lnTo>
                  <a:pt x="25400" y="69481"/>
                </a:lnTo>
                <a:lnTo>
                  <a:pt x="25400" y="132321"/>
                </a:lnTo>
                <a:lnTo>
                  <a:pt x="12700" y="132321"/>
                </a:lnTo>
                <a:lnTo>
                  <a:pt x="25400" y="145021"/>
                </a:lnTo>
                <a:lnTo>
                  <a:pt x="288721" y="145021"/>
                </a:lnTo>
                <a:lnTo>
                  <a:pt x="288721" y="157721"/>
                </a:lnTo>
                <a:close/>
              </a:path>
              <a:path w="402589" h="201929">
                <a:moveTo>
                  <a:pt x="301421" y="69481"/>
                </a:moveTo>
                <a:lnTo>
                  <a:pt x="25400" y="69481"/>
                </a:lnTo>
                <a:lnTo>
                  <a:pt x="25400" y="56781"/>
                </a:lnTo>
                <a:lnTo>
                  <a:pt x="288721" y="56781"/>
                </a:lnTo>
                <a:lnTo>
                  <a:pt x="301421" y="44081"/>
                </a:lnTo>
                <a:lnTo>
                  <a:pt x="314121" y="44081"/>
                </a:lnTo>
                <a:lnTo>
                  <a:pt x="314121" y="56781"/>
                </a:lnTo>
                <a:lnTo>
                  <a:pt x="303898" y="69240"/>
                </a:lnTo>
                <a:lnTo>
                  <a:pt x="301421" y="69481"/>
                </a:lnTo>
                <a:close/>
              </a:path>
              <a:path w="402589" h="201929">
                <a:moveTo>
                  <a:pt x="25400" y="69481"/>
                </a:moveTo>
                <a:lnTo>
                  <a:pt x="12700" y="69481"/>
                </a:lnTo>
                <a:lnTo>
                  <a:pt x="25400" y="56781"/>
                </a:lnTo>
                <a:lnTo>
                  <a:pt x="25400" y="69481"/>
                </a:lnTo>
                <a:close/>
              </a:path>
              <a:path w="402589" h="201929">
                <a:moveTo>
                  <a:pt x="380682" y="109893"/>
                </a:moveTo>
                <a:lnTo>
                  <a:pt x="371703" y="100901"/>
                </a:lnTo>
                <a:lnTo>
                  <a:pt x="380682" y="91922"/>
                </a:lnTo>
                <a:lnTo>
                  <a:pt x="380682" y="109893"/>
                </a:lnTo>
                <a:close/>
              </a:path>
              <a:path w="402589" h="201929">
                <a:moveTo>
                  <a:pt x="398640" y="109893"/>
                </a:moveTo>
                <a:lnTo>
                  <a:pt x="380682" y="109893"/>
                </a:lnTo>
                <a:lnTo>
                  <a:pt x="380682" y="91922"/>
                </a:lnTo>
                <a:lnTo>
                  <a:pt x="398640" y="91922"/>
                </a:lnTo>
                <a:lnTo>
                  <a:pt x="400227" y="93852"/>
                </a:lnTo>
                <a:lnTo>
                  <a:pt x="401396" y="96050"/>
                </a:lnTo>
                <a:lnTo>
                  <a:pt x="402120" y="98425"/>
                </a:lnTo>
                <a:lnTo>
                  <a:pt x="402360" y="100907"/>
                </a:lnTo>
                <a:lnTo>
                  <a:pt x="402120" y="103390"/>
                </a:lnTo>
                <a:lnTo>
                  <a:pt x="401396" y="105765"/>
                </a:lnTo>
                <a:lnTo>
                  <a:pt x="400227" y="107962"/>
                </a:lnTo>
                <a:lnTo>
                  <a:pt x="398640" y="109893"/>
                </a:lnTo>
                <a:close/>
              </a:path>
              <a:path w="402589" h="201929">
                <a:moveTo>
                  <a:pt x="319392" y="189141"/>
                </a:moveTo>
                <a:lnTo>
                  <a:pt x="314121" y="189141"/>
                </a:lnTo>
                <a:lnTo>
                  <a:pt x="314121" y="158483"/>
                </a:lnTo>
                <a:lnTo>
                  <a:pt x="371697" y="100907"/>
                </a:lnTo>
                <a:lnTo>
                  <a:pt x="380682" y="109893"/>
                </a:lnTo>
                <a:lnTo>
                  <a:pt x="398640" y="109893"/>
                </a:lnTo>
                <a:lnTo>
                  <a:pt x="319392" y="189141"/>
                </a:lnTo>
                <a:close/>
              </a:path>
              <a:path w="402589" h="201929">
                <a:moveTo>
                  <a:pt x="25400" y="145021"/>
                </a:moveTo>
                <a:lnTo>
                  <a:pt x="12700" y="132321"/>
                </a:lnTo>
                <a:lnTo>
                  <a:pt x="25400" y="132321"/>
                </a:lnTo>
                <a:lnTo>
                  <a:pt x="25400" y="145021"/>
                </a:lnTo>
                <a:close/>
              </a:path>
              <a:path w="402589" h="201929">
                <a:moveTo>
                  <a:pt x="314121" y="157721"/>
                </a:moveTo>
                <a:lnTo>
                  <a:pt x="301421" y="157721"/>
                </a:lnTo>
                <a:lnTo>
                  <a:pt x="288721" y="145021"/>
                </a:lnTo>
                <a:lnTo>
                  <a:pt x="25400" y="145021"/>
                </a:lnTo>
                <a:lnTo>
                  <a:pt x="25400" y="132321"/>
                </a:lnTo>
                <a:lnTo>
                  <a:pt x="301421" y="132321"/>
                </a:lnTo>
                <a:lnTo>
                  <a:pt x="314121" y="145021"/>
                </a:lnTo>
                <a:lnTo>
                  <a:pt x="314121" y="157721"/>
                </a:lnTo>
                <a:close/>
              </a:path>
              <a:path w="402589" h="201929">
                <a:moveTo>
                  <a:pt x="300520" y="201815"/>
                </a:moveTo>
                <a:lnTo>
                  <a:pt x="288721" y="189141"/>
                </a:lnTo>
                <a:lnTo>
                  <a:pt x="288721" y="145021"/>
                </a:lnTo>
                <a:lnTo>
                  <a:pt x="301421" y="157721"/>
                </a:lnTo>
                <a:lnTo>
                  <a:pt x="314121" y="157721"/>
                </a:lnTo>
                <a:lnTo>
                  <a:pt x="314121" y="158483"/>
                </a:lnTo>
                <a:lnTo>
                  <a:pt x="292442" y="180162"/>
                </a:lnTo>
                <a:lnTo>
                  <a:pt x="314121" y="189141"/>
                </a:lnTo>
                <a:lnTo>
                  <a:pt x="319392" y="189141"/>
                </a:lnTo>
                <a:lnTo>
                  <a:pt x="310400" y="198132"/>
                </a:lnTo>
                <a:lnTo>
                  <a:pt x="308292" y="199834"/>
                </a:lnTo>
                <a:lnTo>
                  <a:pt x="305866" y="201040"/>
                </a:lnTo>
                <a:lnTo>
                  <a:pt x="303237" y="201714"/>
                </a:lnTo>
                <a:lnTo>
                  <a:pt x="300520" y="201815"/>
                </a:lnTo>
                <a:close/>
              </a:path>
              <a:path w="402589" h="201929">
                <a:moveTo>
                  <a:pt x="314121" y="189141"/>
                </a:moveTo>
                <a:lnTo>
                  <a:pt x="292442" y="180162"/>
                </a:lnTo>
                <a:lnTo>
                  <a:pt x="314121" y="158483"/>
                </a:lnTo>
                <a:lnTo>
                  <a:pt x="314121" y="189141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6935" y="6105144"/>
            <a:ext cx="740663" cy="752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6480047"/>
            <a:ext cx="905510" cy="189230"/>
          </a:xfrm>
          <a:custGeom>
            <a:avLst/>
            <a:gdLst/>
            <a:ahLst/>
            <a:cxnLst/>
            <a:rect l="l" t="t" r="r" b="b"/>
            <a:pathLst>
              <a:path w="905510" h="189229">
                <a:moveTo>
                  <a:pt x="94487" y="188975"/>
                </a:moveTo>
                <a:lnTo>
                  <a:pt x="0" y="94487"/>
                </a:lnTo>
                <a:lnTo>
                  <a:pt x="94487" y="0"/>
                </a:lnTo>
                <a:lnTo>
                  <a:pt x="94487" y="48768"/>
                </a:lnTo>
                <a:lnTo>
                  <a:pt x="905255" y="48768"/>
                </a:lnTo>
                <a:lnTo>
                  <a:pt x="905255" y="143255"/>
                </a:lnTo>
                <a:lnTo>
                  <a:pt x="94487" y="143255"/>
                </a:lnTo>
                <a:lnTo>
                  <a:pt x="94487" y="188975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7808" y="6468478"/>
            <a:ext cx="930910" cy="213995"/>
          </a:xfrm>
          <a:custGeom>
            <a:avLst/>
            <a:gdLst/>
            <a:ahLst/>
            <a:cxnLst/>
            <a:rect l="l" t="t" r="r" b="b"/>
            <a:pathLst>
              <a:path w="930910" h="213995">
                <a:moveTo>
                  <a:pt x="107721" y="213550"/>
                </a:moveTo>
                <a:lnTo>
                  <a:pt x="3721" y="115747"/>
                </a:lnTo>
                <a:lnTo>
                  <a:pt x="0" y="106768"/>
                </a:lnTo>
                <a:lnTo>
                  <a:pt x="253" y="104292"/>
                </a:lnTo>
                <a:lnTo>
                  <a:pt x="97828" y="3683"/>
                </a:lnTo>
                <a:lnTo>
                  <a:pt x="107721" y="0"/>
                </a:lnTo>
                <a:lnTo>
                  <a:pt x="110388" y="482"/>
                </a:lnTo>
                <a:lnTo>
                  <a:pt x="119506" y="12661"/>
                </a:lnTo>
                <a:lnTo>
                  <a:pt x="94106" y="12661"/>
                </a:lnTo>
                <a:lnTo>
                  <a:pt x="94106" y="43319"/>
                </a:lnTo>
                <a:lnTo>
                  <a:pt x="39636" y="97789"/>
                </a:lnTo>
                <a:lnTo>
                  <a:pt x="21678" y="97789"/>
                </a:lnTo>
                <a:lnTo>
                  <a:pt x="21678" y="115747"/>
                </a:lnTo>
                <a:lnTo>
                  <a:pt x="39636" y="115747"/>
                </a:lnTo>
                <a:lnTo>
                  <a:pt x="94106" y="170218"/>
                </a:lnTo>
                <a:lnTo>
                  <a:pt x="94106" y="200875"/>
                </a:lnTo>
                <a:lnTo>
                  <a:pt x="119506" y="200875"/>
                </a:lnTo>
                <a:lnTo>
                  <a:pt x="110388" y="213067"/>
                </a:lnTo>
                <a:lnTo>
                  <a:pt x="107721" y="213550"/>
                </a:lnTo>
                <a:close/>
              </a:path>
              <a:path w="930910" h="213995">
                <a:moveTo>
                  <a:pt x="94106" y="43319"/>
                </a:moveTo>
                <a:lnTo>
                  <a:pt x="94106" y="12661"/>
                </a:lnTo>
                <a:lnTo>
                  <a:pt x="115785" y="21640"/>
                </a:lnTo>
                <a:lnTo>
                  <a:pt x="94106" y="43319"/>
                </a:lnTo>
                <a:close/>
              </a:path>
              <a:path w="930910" h="213995">
                <a:moveTo>
                  <a:pt x="905509" y="72415"/>
                </a:moveTo>
                <a:lnTo>
                  <a:pt x="106806" y="72415"/>
                </a:lnTo>
                <a:lnTo>
                  <a:pt x="104330" y="72174"/>
                </a:lnTo>
                <a:lnTo>
                  <a:pt x="94106" y="59715"/>
                </a:lnTo>
                <a:lnTo>
                  <a:pt x="94106" y="43319"/>
                </a:lnTo>
                <a:lnTo>
                  <a:pt x="115785" y="21640"/>
                </a:lnTo>
                <a:lnTo>
                  <a:pt x="94106" y="12661"/>
                </a:lnTo>
                <a:lnTo>
                  <a:pt x="119506" y="12661"/>
                </a:lnTo>
                <a:lnTo>
                  <a:pt x="119506" y="47015"/>
                </a:lnTo>
                <a:lnTo>
                  <a:pt x="106806" y="47015"/>
                </a:lnTo>
                <a:lnTo>
                  <a:pt x="119506" y="59715"/>
                </a:lnTo>
                <a:lnTo>
                  <a:pt x="905509" y="59715"/>
                </a:lnTo>
                <a:lnTo>
                  <a:pt x="905509" y="72415"/>
                </a:lnTo>
                <a:close/>
              </a:path>
              <a:path w="930910" h="213995">
                <a:moveTo>
                  <a:pt x="119506" y="59715"/>
                </a:moveTo>
                <a:lnTo>
                  <a:pt x="106806" y="47015"/>
                </a:lnTo>
                <a:lnTo>
                  <a:pt x="119506" y="47015"/>
                </a:lnTo>
                <a:lnTo>
                  <a:pt x="119506" y="59715"/>
                </a:lnTo>
                <a:close/>
              </a:path>
              <a:path w="930910" h="213995">
                <a:moveTo>
                  <a:pt x="930909" y="72415"/>
                </a:moveTo>
                <a:lnTo>
                  <a:pt x="918209" y="72415"/>
                </a:lnTo>
                <a:lnTo>
                  <a:pt x="905509" y="59715"/>
                </a:lnTo>
                <a:lnTo>
                  <a:pt x="119506" y="59715"/>
                </a:lnTo>
                <a:lnTo>
                  <a:pt x="119506" y="47015"/>
                </a:lnTo>
                <a:lnTo>
                  <a:pt x="918209" y="47015"/>
                </a:lnTo>
                <a:lnTo>
                  <a:pt x="930909" y="59715"/>
                </a:lnTo>
                <a:lnTo>
                  <a:pt x="930909" y="72415"/>
                </a:lnTo>
                <a:close/>
              </a:path>
              <a:path w="930910" h="213995">
                <a:moveTo>
                  <a:pt x="905509" y="153822"/>
                </a:moveTo>
                <a:lnTo>
                  <a:pt x="905509" y="59715"/>
                </a:lnTo>
                <a:lnTo>
                  <a:pt x="918209" y="72415"/>
                </a:lnTo>
                <a:lnTo>
                  <a:pt x="930909" y="72415"/>
                </a:lnTo>
                <a:lnTo>
                  <a:pt x="930909" y="141122"/>
                </a:lnTo>
                <a:lnTo>
                  <a:pt x="918209" y="141122"/>
                </a:lnTo>
                <a:lnTo>
                  <a:pt x="905509" y="153822"/>
                </a:lnTo>
                <a:close/>
              </a:path>
              <a:path w="930910" h="213995">
                <a:moveTo>
                  <a:pt x="21678" y="115747"/>
                </a:moveTo>
                <a:lnTo>
                  <a:pt x="21678" y="97789"/>
                </a:lnTo>
                <a:lnTo>
                  <a:pt x="30657" y="106768"/>
                </a:lnTo>
                <a:lnTo>
                  <a:pt x="21678" y="115747"/>
                </a:lnTo>
                <a:close/>
              </a:path>
              <a:path w="930910" h="213995">
                <a:moveTo>
                  <a:pt x="30657" y="106768"/>
                </a:moveTo>
                <a:lnTo>
                  <a:pt x="21678" y="97789"/>
                </a:lnTo>
                <a:lnTo>
                  <a:pt x="39636" y="97789"/>
                </a:lnTo>
                <a:lnTo>
                  <a:pt x="30657" y="106768"/>
                </a:lnTo>
                <a:close/>
              </a:path>
              <a:path w="930910" h="213995">
                <a:moveTo>
                  <a:pt x="39636" y="115747"/>
                </a:moveTo>
                <a:lnTo>
                  <a:pt x="21678" y="115747"/>
                </a:lnTo>
                <a:lnTo>
                  <a:pt x="30657" y="106768"/>
                </a:lnTo>
                <a:lnTo>
                  <a:pt x="39636" y="115747"/>
                </a:lnTo>
                <a:close/>
              </a:path>
              <a:path w="930910" h="213995">
                <a:moveTo>
                  <a:pt x="119506" y="200875"/>
                </a:moveTo>
                <a:lnTo>
                  <a:pt x="94106" y="200875"/>
                </a:lnTo>
                <a:lnTo>
                  <a:pt x="115785" y="191896"/>
                </a:lnTo>
                <a:lnTo>
                  <a:pt x="94106" y="170218"/>
                </a:lnTo>
                <a:lnTo>
                  <a:pt x="94106" y="153822"/>
                </a:lnTo>
                <a:lnTo>
                  <a:pt x="94361" y="151345"/>
                </a:lnTo>
                <a:lnTo>
                  <a:pt x="106806" y="141122"/>
                </a:lnTo>
                <a:lnTo>
                  <a:pt x="905509" y="141122"/>
                </a:lnTo>
                <a:lnTo>
                  <a:pt x="905509" y="153822"/>
                </a:lnTo>
                <a:lnTo>
                  <a:pt x="119506" y="153822"/>
                </a:lnTo>
                <a:lnTo>
                  <a:pt x="106806" y="166522"/>
                </a:lnTo>
                <a:lnTo>
                  <a:pt x="119506" y="166522"/>
                </a:lnTo>
                <a:lnTo>
                  <a:pt x="119506" y="200875"/>
                </a:lnTo>
                <a:close/>
              </a:path>
              <a:path w="930910" h="213995">
                <a:moveTo>
                  <a:pt x="918209" y="166522"/>
                </a:moveTo>
                <a:lnTo>
                  <a:pt x="119506" y="166522"/>
                </a:lnTo>
                <a:lnTo>
                  <a:pt x="119506" y="153822"/>
                </a:lnTo>
                <a:lnTo>
                  <a:pt x="905509" y="153822"/>
                </a:lnTo>
                <a:lnTo>
                  <a:pt x="918209" y="141122"/>
                </a:lnTo>
                <a:lnTo>
                  <a:pt x="930909" y="141122"/>
                </a:lnTo>
                <a:lnTo>
                  <a:pt x="930909" y="153822"/>
                </a:lnTo>
                <a:lnTo>
                  <a:pt x="920686" y="166281"/>
                </a:lnTo>
                <a:lnTo>
                  <a:pt x="918209" y="166522"/>
                </a:lnTo>
                <a:close/>
              </a:path>
              <a:path w="930910" h="213995">
                <a:moveTo>
                  <a:pt x="119506" y="166522"/>
                </a:moveTo>
                <a:lnTo>
                  <a:pt x="106806" y="166522"/>
                </a:lnTo>
                <a:lnTo>
                  <a:pt x="119506" y="153822"/>
                </a:lnTo>
                <a:lnTo>
                  <a:pt x="119506" y="166522"/>
                </a:lnTo>
                <a:close/>
              </a:path>
              <a:path w="930910" h="213995">
                <a:moveTo>
                  <a:pt x="94106" y="200875"/>
                </a:moveTo>
                <a:lnTo>
                  <a:pt x="94106" y="170218"/>
                </a:lnTo>
                <a:lnTo>
                  <a:pt x="115785" y="191896"/>
                </a:lnTo>
                <a:lnTo>
                  <a:pt x="94106" y="20087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的训练误差分</a:t>
            </a:r>
            <a:r>
              <a:rPr dirty="0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80" y="1558978"/>
            <a:ext cx="667829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定理：二分类问题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的训练误差界为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80" y="3446833"/>
            <a:ext cx="2005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证明：前面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751" y="2017776"/>
            <a:ext cx="7964424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7015" y="2898648"/>
            <a:ext cx="1234439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992" y="3788664"/>
            <a:ext cx="4852415" cy="2807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的训练误差分</a:t>
            </a:r>
            <a:r>
              <a:rPr dirty="0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80" y="1558978"/>
            <a:ext cx="667829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定理：二分类问题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的训练误差界为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80" y="3446833"/>
            <a:ext cx="200533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证明：后面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927735">
              <a:lnSpc>
                <a:spcPct val="100000"/>
              </a:lnSpc>
              <a:spcBef>
                <a:spcPts val="665"/>
              </a:spcBef>
            </a:pP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475" spc="7" baseline="21885" dirty="0">
                <a:latin typeface="Constantia"/>
                <a:cs typeface="Constantia"/>
              </a:rPr>
              <a:t>x</a:t>
            </a:r>
            <a:r>
              <a:rPr sz="2550" spc="25" dirty="0">
                <a:latin typeface="宋体"/>
                <a:cs typeface="宋体"/>
              </a:rPr>
              <a:t>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735" y="3921178"/>
            <a:ext cx="31845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在</a:t>
            </a:r>
            <a:r>
              <a:rPr sz="2550" spc="15" dirty="0">
                <a:latin typeface="Constantia"/>
                <a:cs typeface="Constantia"/>
              </a:rPr>
              <a:t>x=0</a:t>
            </a:r>
            <a:r>
              <a:rPr sz="2550" spc="35" dirty="0">
                <a:latin typeface="宋体"/>
                <a:cs typeface="宋体"/>
              </a:rPr>
              <a:t>的泰劳展开得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315" y="534611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进而得证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751" y="2017776"/>
            <a:ext cx="7964424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7015" y="2898648"/>
            <a:ext cx="1234439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7711" y="3925823"/>
            <a:ext cx="813815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3783" y="4386071"/>
            <a:ext cx="3151632" cy="554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的训练误差分</a:t>
            </a:r>
            <a:r>
              <a:rPr dirty="0"/>
              <a:t>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80" y="1558978"/>
            <a:ext cx="695134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定理：如果存在</a:t>
            </a:r>
            <a:r>
              <a:rPr sz="2550" spc="10" dirty="0">
                <a:latin typeface="Arial"/>
                <a:cs typeface="Arial"/>
              </a:rPr>
              <a:t>γ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10" dirty="0">
                <a:latin typeface="Constantia"/>
                <a:cs typeface="Constantia"/>
              </a:rPr>
              <a:t>&gt;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0</a:t>
            </a:r>
            <a:r>
              <a:rPr sz="2550" spc="35" dirty="0">
                <a:latin typeface="宋体"/>
                <a:cs typeface="宋体"/>
              </a:rPr>
              <a:t>，对所有的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有</a:t>
            </a:r>
            <a:r>
              <a:rPr sz="2550" spc="10" dirty="0">
                <a:latin typeface="Arial"/>
                <a:cs typeface="Arial"/>
              </a:rPr>
              <a:t>γ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475" spc="15" baseline="-16835" dirty="0">
                <a:latin typeface="Constantia"/>
                <a:cs typeface="Constantia"/>
              </a:rPr>
              <a:t>m</a:t>
            </a:r>
            <a:r>
              <a:rPr sz="2475" spc="-30" baseline="-1683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≥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Arial"/>
                <a:cs typeface="Arial"/>
              </a:rPr>
              <a:t>γ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25" dirty="0">
                <a:latin typeface="宋体"/>
                <a:cs typeface="宋体"/>
              </a:rPr>
              <a:t>则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80" y="3446833"/>
            <a:ext cx="8236584" cy="292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即：训练误差为指数下降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2600" spc="-20" dirty="0">
                <a:latin typeface="宋体"/>
                <a:cs typeface="宋体"/>
              </a:rPr>
              <a:t>注意：</a:t>
            </a:r>
            <a:r>
              <a:rPr sz="2600" spc="-3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daBoo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算法不需要知道下界</a:t>
            </a:r>
            <a:r>
              <a:rPr sz="2600" spc="-10" dirty="0">
                <a:latin typeface="Arial"/>
                <a:cs typeface="Arial"/>
              </a:rPr>
              <a:t>γ</a:t>
            </a:r>
            <a:r>
              <a:rPr sz="2600" spc="-20" dirty="0">
                <a:latin typeface="宋体"/>
                <a:cs typeface="宋体"/>
              </a:rPr>
              <a:t>，这正是</a:t>
            </a:r>
            <a:r>
              <a:rPr sz="2600" spc="-75" dirty="0">
                <a:latin typeface="Constantia"/>
                <a:cs typeface="Constantia"/>
              </a:rPr>
              <a:t>F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und</a:t>
            </a:r>
            <a:r>
              <a:rPr sz="2600" spc="-20" dirty="0">
                <a:latin typeface="宋体"/>
                <a:cs typeface="宋体"/>
              </a:rPr>
              <a:t>与 </a:t>
            </a:r>
            <a:r>
              <a:rPr sz="2550" spc="15" dirty="0">
                <a:latin typeface="Constantia"/>
                <a:cs typeface="Constantia"/>
              </a:rPr>
              <a:t>Schap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35" dirty="0">
                <a:latin typeface="宋体"/>
                <a:cs typeface="宋体"/>
              </a:rPr>
              <a:t>设计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时所考虑的，与一些早期的提升</a:t>
            </a:r>
            <a:r>
              <a:rPr sz="2550" spc="25" dirty="0">
                <a:latin typeface="宋体"/>
                <a:cs typeface="宋体"/>
              </a:rPr>
              <a:t>方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法不同，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具有适应性，即它能适应弱分类器</a:t>
            </a:r>
            <a:r>
              <a:rPr sz="2550" spc="25" dirty="0">
                <a:latin typeface="宋体"/>
                <a:cs typeface="宋体"/>
              </a:rPr>
              <a:t>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自的训练误差率，这也是它的名称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20" dirty="0">
                <a:latin typeface="宋体"/>
                <a:cs typeface="宋体"/>
              </a:rPr>
              <a:t>适应的提升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的由来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da</a:t>
            </a:r>
            <a:r>
              <a:rPr sz="2600" spc="-20" dirty="0">
                <a:latin typeface="宋体"/>
                <a:cs typeface="宋体"/>
              </a:rPr>
              <a:t>是</a:t>
            </a:r>
            <a:r>
              <a:rPr sz="2600" spc="-3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dapt</a:t>
            </a:r>
            <a:r>
              <a:rPr sz="2600" spc="-40" dirty="0">
                <a:latin typeface="Constantia"/>
                <a:cs typeface="Constantia"/>
              </a:rPr>
              <a:t>i</a:t>
            </a:r>
            <a:r>
              <a:rPr sz="2600" spc="-7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宋体"/>
                <a:cs typeface="宋体"/>
              </a:rPr>
              <a:t>的简</a:t>
            </a:r>
            <a:r>
              <a:rPr sz="2600" spc="-30" dirty="0">
                <a:latin typeface="宋体"/>
                <a:cs typeface="宋体"/>
              </a:rPr>
              <a:t>写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4455" y="2182367"/>
            <a:ext cx="4895088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三、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算法的解</a:t>
            </a:r>
            <a:r>
              <a:rPr dirty="0"/>
              <a:t>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02082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前向分布算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前向分布算法与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5" dirty="0">
                <a:latin typeface="Constantia"/>
                <a:cs typeface="Constantia"/>
              </a:rPr>
              <a:t>st</a:t>
            </a:r>
            <a:endParaRPr sz="25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10" dirty="0"/>
              <a:t>算法的解</a:t>
            </a:r>
            <a:r>
              <a:rPr dirty="0"/>
              <a:t>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pc="15" dirty="0">
                <a:solidFill>
                  <a:srgbClr val="FF0000"/>
                </a:solidFill>
                <a:latin typeface="Constantia"/>
                <a:cs typeface="Constantia"/>
              </a:rPr>
              <a:t>daBoo</a:t>
            </a:r>
            <a:r>
              <a:rPr spc="5" dirty="0">
                <a:solidFill>
                  <a:srgbClr val="FF0000"/>
                </a:solidFill>
                <a:latin typeface="Constantia"/>
                <a:cs typeface="Constantia"/>
              </a:rPr>
              <a:t>st</a:t>
            </a:r>
            <a:endParaRPr sz="2450">
              <a:latin typeface="Constantia"/>
              <a:cs typeface="Constantia"/>
            </a:endParaRPr>
          </a:p>
          <a:p>
            <a:pPr marL="254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/>
              <a:t>模型：加法模</a:t>
            </a:r>
            <a:r>
              <a:rPr sz="2600" spc="-30" dirty="0"/>
              <a:t>型</a:t>
            </a:r>
            <a:endParaRPr sz="26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pc="35" dirty="0"/>
              <a:t>损失函数：指数函</a:t>
            </a:r>
            <a:r>
              <a:rPr spc="25" dirty="0"/>
              <a:t>数</a:t>
            </a:r>
            <a:endParaRPr sz="2450">
              <a:latin typeface="Arial"/>
              <a:cs typeface="Arial"/>
            </a:endParaRPr>
          </a:p>
          <a:p>
            <a:pPr marL="2540">
              <a:lnSpc>
                <a:spcPts val="302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pc="35" dirty="0"/>
              <a:t>学习算法：前向分步算法的二分类学习算</a:t>
            </a:r>
            <a:r>
              <a:rPr spc="25" dirty="0"/>
              <a:t>法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3" y="2593848"/>
            <a:ext cx="2791967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4160" y="2017776"/>
            <a:ext cx="2030095" cy="460375"/>
          </a:xfrm>
          <a:custGeom>
            <a:avLst/>
            <a:gdLst/>
            <a:ahLst/>
            <a:cxnLst/>
            <a:rect l="l" t="t" r="r" b="b"/>
            <a:pathLst>
              <a:path w="2030095" h="460375">
                <a:moveTo>
                  <a:pt x="0" y="0"/>
                </a:moveTo>
                <a:lnTo>
                  <a:pt x="2029967" y="0"/>
                </a:lnTo>
                <a:lnTo>
                  <a:pt x="2029967" y="460248"/>
                </a:lnTo>
                <a:lnTo>
                  <a:pt x="0" y="460248"/>
                </a:lnTo>
                <a:lnTo>
                  <a:pt x="0" y="0"/>
                </a:lnTo>
                <a:close/>
              </a:path>
            </a:pathLst>
          </a:custGeom>
          <a:solidFill>
            <a:srgbClr val="E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63" y="1582282"/>
            <a:ext cx="452183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723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加法模型（</a:t>
            </a:r>
            <a:r>
              <a:rPr sz="2550" spc="15" dirty="0">
                <a:latin typeface="Constantia"/>
                <a:cs typeface="Constantia"/>
              </a:rPr>
              <a:t>add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-25" dirty="0">
                <a:latin typeface="Constantia"/>
                <a:cs typeface="Constantia"/>
              </a:rPr>
              <a:t>i</a:t>
            </a:r>
            <a:r>
              <a:rPr sz="2550" spc="-50" dirty="0">
                <a:latin typeface="Constantia"/>
                <a:cs typeface="Constantia"/>
              </a:rPr>
              <a:t>v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20" dirty="0">
                <a:latin typeface="Constantia"/>
                <a:cs typeface="Constantia"/>
              </a:rPr>
              <a:t>mod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  <a:p>
            <a:pPr marL="2564765">
              <a:lnSpc>
                <a:spcPts val="2835"/>
              </a:lnSpc>
              <a:spcBef>
                <a:spcPts val="905"/>
              </a:spcBef>
            </a:pPr>
            <a:r>
              <a:rPr sz="2400" dirty="0">
                <a:latin typeface="宋体"/>
                <a:cs typeface="宋体"/>
              </a:rPr>
              <a:t>基函数的参数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63" y="4419462"/>
            <a:ext cx="826452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给定训练数据和损失函</a:t>
            </a:r>
            <a:r>
              <a:rPr sz="2550" spc="25" dirty="0">
                <a:latin typeface="宋体"/>
                <a:cs typeface="宋体"/>
              </a:rPr>
              <a:t>数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-220" dirty="0">
                <a:latin typeface="Constantia"/>
                <a:cs typeface="Constantia"/>
              </a:rPr>
              <a:t>y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学习加法模型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15" dirty="0">
                <a:latin typeface="宋体"/>
                <a:cs typeface="宋体"/>
              </a:rPr>
              <a:t>成 </a:t>
            </a:r>
            <a:r>
              <a:rPr sz="2550" spc="35" dirty="0">
                <a:latin typeface="宋体"/>
                <a:cs typeface="宋体"/>
              </a:rPr>
              <a:t>为经验风险极小化即损失函数极小化问题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1788" y="2720733"/>
            <a:ext cx="1270635" cy="529590"/>
          </a:xfrm>
          <a:custGeom>
            <a:avLst/>
            <a:gdLst/>
            <a:ahLst/>
            <a:cxnLst/>
            <a:rect l="l" t="t" r="r" b="b"/>
            <a:pathLst>
              <a:path w="1270635" h="529589">
                <a:moveTo>
                  <a:pt x="1257630" y="529463"/>
                </a:moveTo>
                <a:lnTo>
                  <a:pt x="12700" y="529463"/>
                </a:lnTo>
                <a:lnTo>
                  <a:pt x="10223" y="529209"/>
                </a:lnTo>
                <a:lnTo>
                  <a:pt x="0" y="516763"/>
                </a:lnTo>
                <a:lnTo>
                  <a:pt x="0" y="12700"/>
                </a:lnTo>
                <a:lnTo>
                  <a:pt x="12700" y="0"/>
                </a:lnTo>
                <a:lnTo>
                  <a:pt x="1257630" y="0"/>
                </a:lnTo>
                <a:lnTo>
                  <a:pt x="127033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04063"/>
                </a:lnTo>
                <a:lnTo>
                  <a:pt x="12700" y="504063"/>
                </a:lnTo>
                <a:lnTo>
                  <a:pt x="25400" y="516763"/>
                </a:lnTo>
                <a:lnTo>
                  <a:pt x="1270330" y="516763"/>
                </a:lnTo>
                <a:lnTo>
                  <a:pt x="1270088" y="519239"/>
                </a:lnTo>
                <a:lnTo>
                  <a:pt x="1260106" y="529209"/>
                </a:lnTo>
                <a:lnTo>
                  <a:pt x="1257630" y="529463"/>
                </a:lnTo>
                <a:close/>
              </a:path>
              <a:path w="1270635" h="5295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70635" h="529589">
                <a:moveTo>
                  <a:pt x="124493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44930" y="12700"/>
                </a:lnTo>
                <a:lnTo>
                  <a:pt x="1244930" y="25400"/>
                </a:lnTo>
                <a:close/>
              </a:path>
              <a:path w="1270635" h="529589">
                <a:moveTo>
                  <a:pt x="1244930" y="516763"/>
                </a:moveTo>
                <a:lnTo>
                  <a:pt x="1244930" y="12700"/>
                </a:lnTo>
                <a:lnTo>
                  <a:pt x="1257630" y="25400"/>
                </a:lnTo>
                <a:lnTo>
                  <a:pt x="1270330" y="25400"/>
                </a:lnTo>
                <a:lnTo>
                  <a:pt x="1270330" y="504063"/>
                </a:lnTo>
                <a:lnTo>
                  <a:pt x="1257630" y="504063"/>
                </a:lnTo>
                <a:lnTo>
                  <a:pt x="1244930" y="516763"/>
                </a:lnTo>
                <a:close/>
              </a:path>
              <a:path w="1270635" h="529589">
                <a:moveTo>
                  <a:pt x="1270330" y="25400"/>
                </a:moveTo>
                <a:lnTo>
                  <a:pt x="1257630" y="25400"/>
                </a:lnTo>
                <a:lnTo>
                  <a:pt x="1244930" y="12700"/>
                </a:lnTo>
                <a:lnTo>
                  <a:pt x="1270330" y="12700"/>
                </a:lnTo>
                <a:lnTo>
                  <a:pt x="1270330" y="25400"/>
                </a:lnTo>
                <a:close/>
              </a:path>
              <a:path w="1270635" h="529589">
                <a:moveTo>
                  <a:pt x="25400" y="516763"/>
                </a:moveTo>
                <a:lnTo>
                  <a:pt x="12700" y="504063"/>
                </a:lnTo>
                <a:lnTo>
                  <a:pt x="25400" y="504063"/>
                </a:lnTo>
                <a:lnTo>
                  <a:pt x="25400" y="516763"/>
                </a:lnTo>
                <a:close/>
              </a:path>
              <a:path w="1270635" h="529589">
                <a:moveTo>
                  <a:pt x="1244930" y="516763"/>
                </a:moveTo>
                <a:lnTo>
                  <a:pt x="25400" y="516763"/>
                </a:lnTo>
                <a:lnTo>
                  <a:pt x="25400" y="504063"/>
                </a:lnTo>
                <a:lnTo>
                  <a:pt x="1244930" y="504063"/>
                </a:lnTo>
                <a:lnTo>
                  <a:pt x="1244930" y="516763"/>
                </a:lnTo>
                <a:close/>
              </a:path>
              <a:path w="1270635" h="529589">
                <a:moveTo>
                  <a:pt x="1270330" y="516763"/>
                </a:moveTo>
                <a:lnTo>
                  <a:pt x="1244930" y="516763"/>
                </a:lnTo>
                <a:lnTo>
                  <a:pt x="1257630" y="504063"/>
                </a:lnTo>
                <a:lnTo>
                  <a:pt x="1270330" y="504063"/>
                </a:lnTo>
                <a:lnTo>
                  <a:pt x="1270330" y="516763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5733" y="2819869"/>
            <a:ext cx="1424940" cy="424180"/>
          </a:xfrm>
          <a:custGeom>
            <a:avLst/>
            <a:gdLst/>
            <a:ahLst/>
            <a:cxnLst/>
            <a:rect l="l" t="t" r="r" b="b"/>
            <a:pathLst>
              <a:path w="1424939" h="424180">
                <a:moveTo>
                  <a:pt x="1105765" y="403415"/>
                </a:moveTo>
                <a:lnTo>
                  <a:pt x="1072857" y="403415"/>
                </a:lnTo>
                <a:lnTo>
                  <a:pt x="1082802" y="398792"/>
                </a:lnTo>
                <a:lnTo>
                  <a:pt x="1076719" y="398727"/>
                </a:lnTo>
                <a:lnTo>
                  <a:pt x="1405216" y="0"/>
                </a:lnTo>
                <a:lnTo>
                  <a:pt x="1424825" y="16154"/>
                </a:lnTo>
                <a:lnTo>
                  <a:pt x="1105765" y="403415"/>
                </a:lnTo>
                <a:close/>
              </a:path>
              <a:path w="1424939" h="424180">
                <a:moveTo>
                  <a:pt x="1082522" y="424179"/>
                </a:moveTo>
                <a:lnTo>
                  <a:pt x="0" y="412648"/>
                </a:lnTo>
                <a:lnTo>
                  <a:pt x="279" y="387248"/>
                </a:lnTo>
                <a:lnTo>
                  <a:pt x="1076719" y="398727"/>
                </a:lnTo>
                <a:lnTo>
                  <a:pt x="1072857" y="403415"/>
                </a:lnTo>
                <a:lnTo>
                  <a:pt x="1105765" y="403415"/>
                </a:lnTo>
                <a:lnTo>
                  <a:pt x="1084783" y="424002"/>
                </a:lnTo>
                <a:lnTo>
                  <a:pt x="1082522" y="424179"/>
                </a:lnTo>
                <a:close/>
              </a:path>
              <a:path w="1424939" h="424180">
                <a:moveTo>
                  <a:pt x="1072857" y="403415"/>
                </a:moveTo>
                <a:lnTo>
                  <a:pt x="1076719" y="398727"/>
                </a:lnTo>
                <a:lnTo>
                  <a:pt x="1082802" y="398792"/>
                </a:lnTo>
                <a:lnTo>
                  <a:pt x="1072857" y="40341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4984" y="2734055"/>
            <a:ext cx="1243965" cy="502920"/>
          </a:xfrm>
          <a:prstGeom prst="rect">
            <a:avLst/>
          </a:prstGeom>
          <a:solidFill>
            <a:srgbClr val="50742E"/>
          </a:solidFill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基函数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5447" y="2414016"/>
            <a:ext cx="158750" cy="360045"/>
          </a:xfrm>
          <a:custGeom>
            <a:avLst/>
            <a:gdLst/>
            <a:ahLst/>
            <a:cxnLst/>
            <a:rect l="l" t="t" r="r" b="b"/>
            <a:pathLst>
              <a:path w="158750" h="360044">
                <a:moveTo>
                  <a:pt x="118872" y="280415"/>
                </a:moveTo>
                <a:lnTo>
                  <a:pt x="39624" y="280415"/>
                </a:lnTo>
                <a:lnTo>
                  <a:pt x="39624" y="0"/>
                </a:lnTo>
                <a:lnTo>
                  <a:pt x="118872" y="0"/>
                </a:lnTo>
                <a:lnTo>
                  <a:pt x="118872" y="280415"/>
                </a:lnTo>
                <a:close/>
              </a:path>
              <a:path w="158750" h="360044">
                <a:moveTo>
                  <a:pt x="79248" y="359663"/>
                </a:moveTo>
                <a:lnTo>
                  <a:pt x="0" y="280415"/>
                </a:lnTo>
                <a:lnTo>
                  <a:pt x="158496" y="280415"/>
                </a:lnTo>
                <a:lnTo>
                  <a:pt x="79248" y="35966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2570" y="2399880"/>
            <a:ext cx="184785" cy="385445"/>
          </a:xfrm>
          <a:custGeom>
            <a:avLst/>
            <a:gdLst/>
            <a:ahLst/>
            <a:cxnLst/>
            <a:rect l="l" t="t" r="r" b="b"/>
            <a:pathLst>
              <a:path w="184785" h="385444">
                <a:moveTo>
                  <a:pt x="39789" y="293090"/>
                </a:moveTo>
                <a:lnTo>
                  <a:pt x="39789" y="12700"/>
                </a:lnTo>
                <a:lnTo>
                  <a:pt x="40030" y="10223"/>
                </a:lnTo>
                <a:lnTo>
                  <a:pt x="52489" y="0"/>
                </a:lnTo>
                <a:lnTo>
                  <a:pt x="132130" y="0"/>
                </a:lnTo>
                <a:lnTo>
                  <a:pt x="144830" y="12700"/>
                </a:lnTo>
                <a:lnTo>
                  <a:pt x="65189" y="12700"/>
                </a:lnTo>
                <a:lnTo>
                  <a:pt x="52489" y="25400"/>
                </a:lnTo>
                <a:lnTo>
                  <a:pt x="65189" y="25400"/>
                </a:lnTo>
                <a:lnTo>
                  <a:pt x="65189" y="280390"/>
                </a:lnTo>
                <a:lnTo>
                  <a:pt x="52489" y="280390"/>
                </a:lnTo>
                <a:lnTo>
                  <a:pt x="39789" y="293090"/>
                </a:lnTo>
                <a:close/>
              </a:path>
              <a:path w="184785" h="385444">
                <a:moveTo>
                  <a:pt x="65189" y="25400"/>
                </a:moveTo>
                <a:lnTo>
                  <a:pt x="52489" y="25400"/>
                </a:lnTo>
                <a:lnTo>
                  <a:pt x="65189" y="12700"/>
                </a:lnTo>
                <a:lnTo>
                  <a:pt x="65189" y="25400"/>
                </a:lnTo>
                <a:close/>
              </a:path>
              <a:path w="184785" h="385444">
                <a:moveTo>
                  <a:pt x="119430" y="25400"/>
                </a:moveTo>
                <a:lnTo>
                  <a:pt x="65189" y="25400"/>
                </a:lnTo>
                <a:lnTo>
                  <a:pt x="65189" y="12700"/>
                </a:lnTo>
                <a:lnTo>
                  <a:pt x="119430" y="12700"/>
                </a:lnTo>
                <a:lnTo>
                  <a:pt x="119430" y="25400"/>
                </a:lnTo>
                <a:close/>
              </a:path>
              <a:path w="184785" h="385444">
                <a:moveTo>
                  <a:pt x="141287" y="305790"/>
                </a:moveTo>
                <a:lnTo>
                  <a:pt x="132130" y="305790"/>
                </a:lnTo>
                <a:lnTo>
                  <a:pt x="129654" y="305549"/>
                </a:lnTo>
                <a:lnTo>
                  <a:pt x="119430" y="293090"/>
                </a:lnTo>
                <a:lnTo>
                  <a:pt x="119430" y="12700"/>
                </a:lnTo>
                <a:lnTo>
                  <a:pt x="132130" y="25400"/>
                </a:lnTo>
                <a:lnTo>
                  <a:pt x="144830" y="25400"/>
                </a:lnTo>
                <a:lnTo>
                  <a:pt x="144830" y="280390"/>
                </a:lnTo>
                <a:lnTo>
                  <a:pt x="132130" y="280390"/>
                </a:lnTo>
                <a:lnTo>
                  <a:pt x="144830" y="293090"/>
                </a:lnTo>
                <a:lnTo>
                  <a:pt x="153987" y="293090"/>
                </a:lnTo>
                <a:lnTo>
                  <a:pt x="141287" y="305790"/>
                </a:lnTo>
                <a:close/>
              </a:path>
              <a:path w="184785" h="385444">
                <a:moveTo>
                  <a:pt x="144830" y="25400"/>
                </a:moveTo>
                <a:lnTo>
                  <a:pt x="132130" y="25400"/>
                </a:lnTo>
                <a:lnTo>
                  <a:pt x="119430" y="12700"/>
                </a:lnTo>
                <a:lnTo>
                  <a:pt x="144830" y="12700"/>
                </a:lnTo>
                <a:lnTo>
                  <a:pt x="144830" y="25400"/>
                </a:lnTo>
                <a:close/>
              </a:path>
              <a:path w="184785" h="385444">
                <a:moveTo>
                  <a:pt x="92303" y="385432"/>
                </a:moveTo>
                <a:lnTo>
                  <a:pt x="3683" y="302082"/>
                </a:lnTo>
                <a:lnTo>
                  <a:pt x="0" y="292188"/>
                </a:lnTo>
                <a:lnTo>
                  <a:pt x="482" y="289521"/>
                </a:lnTo>
                <a:lnTo>
                  <a:pt x="12661" y="280390"/>
                </a:lnTo>
                <a:lnTo>
                  <a:pt x="39789" y="280390"/>
                </a:lnTo>
                <a:lnTo>
                  <a:pt x="39789" y="284111"/>
                </a:lnTo>
                <a:lnTo>
                  <a:pt x="21640" y="284111"/>
                </a:lnTo>
                <a:lnTo>
                  <a:pt x="12661" y="305790"/>
                </a:lnTo>
                <a:lnTo>
                  <a:pt x="43319" y="305790"/>
                </a:lnTo>
                <a:lnTo>
                  <a:pt x="92303" y="354774"/>
                </a:lnTo>
                <a:lnTo>
                  <a:pt x="83324" y="363753"/>
                </a:lnTo>
                <a:lnTo>
                  <a:pt x="119243" y="363753"/>
                </a:lnTo>
                <a:lnTo>
                  <a:pt x="101282" y="381711"/>
                </a:lnTo>
                <a:lnTo>
                  <a:pt x="99364" y="383298"/>
                </a:lnTo>
                <a:lnTo>
                  <a:pt x="97167" y="384467"/>
                </a:lnTo>
                <a:lnTo>
                  <a:pt x="94780" y="385191"/>
                </a:lnTo>
                <a:lnTo>
                  <a:pt x="92303" y="385432"/>
                </a:lnTo>
                <a:close/>
              </a:path>
              <a:path w="184785" h="385444">
                <a:moveTo>
                  <a:pt x="65189" y="293090"/>
                </a:moveTo>
                <a:lnTo>
                  <a:pt x="39789" y="293090"/>
                </a:lnTo>
                <a:lnTo>
                  <a:pt x="52489" y="280390"/>
                </a:lnTo>
                <a:lnTo>
                  <a:pt x="65189" y="280390"/>
                </a:lnTo>
                <a:lnTo>
                  <a:pt x="65189" y="293090"/>
                </a:lnTo>
                <a:close/>
              </a:path>
              <a:path w="184785" h="385444">
                <a:moveTo>
                  <a:pt x="144830" y="293090"/>
                </a:moveTo>
                <a:lnTo>
                  <a:pt x="132130" y="280390"/>
                </a:lnTo>
                <a:lnTo>
                  <a:pt x="144830" y="280390"/>
                </a:lnTo>
                <a:lnTo>
                  <a:pt x="144830" y="293090"/>
                </a:lnTo>
                <a:close/>
              </a:path>
              <a:path w="184785" h="385444">
                <a:moveTo>
                  <a:pt x="153987" y="293090"/>
                </a:moveTo>
                <a:lnTo>
                  <a:pt x="144830" y="293090"/>
                </a:lnTo>
                <a:lnTo>
                  <a:pt x="144830" y="280390"/>
                </a:lnTo>
                <a:lnTo>
                  <a:pt x="171945" y="280390"/>
                </a:lnTo>
                <a:lnTo>
                  <a:pt x="174650" y="280682"/>
                </a:lnTo>
                <a:lnTo>
                  <a:pt x="177228" y="281546"/>
                </a:lnTo>
                <a:lnTo>
                  <a:pt x="179552" y="282930"/>
                </a:lnTo>
                <a:lnTo>
                  <a:pt x="180822" y="284111"/>
                </a:lnTo>
                <a:lnTo>
                  <a:pt x="162966" y="284111"/>
                </a:lnTo>
                <a:lnTo>
                  <a:pt x="153987" y="293090"/>
                </a:lnTo>
                <a:close/>
              </a:path>
              <a:path w="184785" h="385444">
                <a:moveTo>
                  <a:pt x="43319" y="305790"/>
                </a:moveTo>
                <a:lnTo>
                  <a:pt x="12661" y="305790"/>
                </a:lnTo>
                <a:lnTo>
                  <a:pt x="21640" y="284111"/>
                </a:lnTo>
                <a:lnTo>
                  <a:pt x="43319" y="305790"/>
                </a:lnTo>
                <a:close/>
              </a:path>
              <a:path w="184785" h="385444">
                <a:moveTo>
                  <a:pt x="52489" y="305790"/>
                </a:moveTo>
                <a:lnTo>
                  <a:pt x="43319" y="305790"/>
                </a:lnTo>
                <a:lnTo>
                  <a:pt x="21640" y="284111"/>
                </a:lnTo>
                <a:lnTo>
                  <a:pt x="39789" y="284111"/>
                </a:lnTo>
                <a:lnTo>
                  <a:pt x="39789" y="293090"/>
                </a:lnTo>
                <a:lnTo>
                  <a:pt x="65189" y="293090"/>
                </a:lnTo>
                <a:lnTo>
                  <a:pt x="54965" y="305549"/>
                </a:lnTo>
                <a:lnTo>
                  <a:pt x="52489" y="305790"/>
                </a:lnTo>
                <a:close/>
              </a:path>
              <a:path w="184785" h="385444">
                <a:moveTo>
                  <a:pt x="119243" y="363753"/>
                </a:moveTo>
                <a:lnTo>
                  <a:pt x="101282" y="363753"/>
                </a:lnTo>
                <a:lnTo>
                  <a:pt x="92303" y="354774"/>
                </a:lnTo>
                <a:lnTo>
                  <a:pt x="162966" y="284111"/>
                </a:lnTo>
                <a:lnTo>
                  <a:pt x="171945" y="305790"/>
                </a:lnTo>
                <a:lnTo>
                  <a:pt x="177215" y="305790"/>
                </a:lnTo>
                <a:lnTo>
                  <a:pt x="119243" y="363753"/>
                </a:lnTo>
                <a:close/>
              </a:path>
              <a:path w="184785" h="385444">
                <a:moveTo>
                  <a:pt x="177215" y="305790"/>
                </a:moveTo>
                <a:lnTo>
                  <a:pt x="171945" y="305790"/>
                </a:lnTo>
                <a:lnTo>
                  <a:pt x="162966" y="284111"/>
                </a:lnTo>
                <a:lnTo>
                  <a:pt x="180822" y="284111"/>
                </a:lnTo>
                <a:lnTo>
                  <a:pt x="181546" y="284784"/>
                </a:lnTo>
                <a:lnTo>
                  <a:pt x="183095" y="287007"/>
                </a:lnTo>
                <a:lnTo>
                  <a:pt x="184137" y="289521"/>
                </a:lnTo>
                <a:lnTo>
                  <a:pt x="184619" y="292188"/>
                </a:lnTo>
                <a:lnTo>
                  <a:pt x="184518" y="294906"/>
                </a:lnTo>
                <a:lnTo>
                  <a:pt x="183845" y="297535"/>
                </a:lnTo>
                <a:lnTo>
                  <a:pt x="182625" y="299961"/>
                </a:lnTo>
                <a:lnTo>
                  <a:pt x="180924" y="302082"/>
                </a:lnTo>
                <a:lnTo>
                  <a:pt x="177215" y="305790"/>
                </a:lnTo>
                <a:close/>
              </a:path>
              <a:path w="184785" h="385444">
                <a:moveTo>
                  <a:pt x="101282" y="363753"/>
                </a:moveTo>
                <a:lnTo>
                  <a:pt x="83324" y="363753"/>
                </a:lnTo>
                <a:lnTo>
                  <a:pt x="92303" y="354774"/>
                </a:lnTo>
                <a:lnTo>
                  <a:pt x="101282" y="363753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0383" y="3816096"/>
            <a:ext cx="2030095" cy="463550"/>
          </a:xfrm>
          <a:prstGeom prst="rect">
            <a:avLst/>
          </a:prstGeom>
          <a:solidFill>
            <a:srgbClr val="E0E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基函数的系数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7623" y="3169920"/>
            <a:ext cx="70485" cy="576580"/>
          </a:xfrm>
          <a:custGeom>
            <a:avLst/>
            <a:gdLst/>
            <a:ahLst/>
            <a:cxnLst/>
            <a:rect l="l" t="t" r="r" b="b"/>
            <a:pathLst>
              <a:path w="70485" h="576579">
                <a:moveTo>
                  <a:pt x="70103" y="33527"/>
                </a:moveTo>
                <a:lnTo>
                  <a:pt x="0" y="33527"/>
                </a:lnTo>
                <a:lnTo>
                  <a:pt x="36575" y="0"/>
                </a:lnTo>
                <a:lnTo>
                  <a:pt x="70103" y="33527"/>
                </a:lnTo>
                <a:close/>
              </a:path>
              <a:path w="70485" h="576579">
                <a:moveTo>
                  <a:pt x="51815" y="576071"/>
                </a:moveTo>
                <a:lnTo>
                  <a:pt x="18287" y="576071"/>
                </a:lnTo>
                <a:lnTo>
                  <a:pt x="18287" y="33527"/>
                </a:lnTo>
                <a:lnTo>
                  <a:pt x="51815" y="33527"/>
                </a:lnTo>
                <a:lnTo>
                  <a:pt x="51815" y="576071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4060" y="3155962"/>
            <a:ext cx="97790" cy="601980"/>
          </a:xfrm>
          <a:custGeom>
            <a:avLst/>
            <a:gdLst/>
            <a:ahLst/>
            <a:cxnLst/>
            <a:rect l="l" t="t" r="r" b="b"/>
            <a:pathLst>
              <a:path w="97789" h="601979">
                <a:moveTo>
                  <a:pt x="17970" y="61404"/>
                </a:moveTo>
                <a:lnTo>
                  <a:pt x="12661" y="61404"/>
                </a:lnTo>
                <a:lnTo>
                  <a:pt x="9969" y="61112"/>
                </a:lnTo>
                <a:lnTo>
                  <a:pt x="0" y="49606"/>
                </a:lnTo>
                <a:lnTo>
                  <a:pt x="88" y="46888"/>
                </a:lnTo>
                <a:lnTo>
                  <a:pt x="39687" y="3721"/>
                </a:lnTo>
                <a:lnTo>
                  <a:pt x="48666" y="0"/>
                </a:lnTo>
                <a:lnTo>
                  <a:pt x="51142" y="241"/>
                </a:lnTo>
                <a:lnTo>
                  <a:pt x="53530" y="965"/>
                </a:lnTo>
                <a:lnTo>
                  <a:pt x="55727" y="2133"/>
                </a:lnTo>
                <a:lnTo>
                  <a:pt x="57645" y="3721"/>
                </a:lnTo>
                <a:lnTo>
                  <a:pt x="75603" y="21678"/>
                </a:lnTo>
                <a:lnTo>
                  <a:pt x="39687" y="21678"/>
                </a:lnTo>
                <a:lnTo>
                  <a:pt x="48666" y="30657"/>
                </a:lnTo>
                <a:lnTo>
                  <a:pt x="43319" y="36004"/>
                </a:lnTo>
                <a:lnTo>
                  <a:pt x="12661" y="36004"/>
                </a:lnTo>
                <a:lnTo>
                  <a:pt x="17921" y="48704"/>
                </a:lnTo>
                <a:lnTo>
                  <a:pt x="17970" y="61404"/>
                </a:lnTo>
                <a:close/>
              </a:path>
              <a:path w="97789" h="601979">
                <a:moveTo>
                  <a:pt x="48666" y="30657"/>
                </a:moveTo>
                <a:lnTo>
                  <a:pt x="39687" y="21678"/>
                </a:lnTo>
                <a:lnTo>
                  <a:pt x="57645" y="21678"/>
                </a:lnTo>
                <a:lnTo>
                  <a:pt x="48666" y="30657"/>
                </a:lnTo>
                <a:close/>
              </a:path>
              <a:path w="97789" h="601979">
                <a:moveTo>
                  <a:pt x="57716" y="39708"/>
                </a:moveTo>
                <a:lnTo>
                  <a:pt x="48666" y="30657"/>
                </a:lnTo>
                <a:lnTo>
                  <a:pt x="57645" y="21678"/>
                </a:lnTo>
                <a:lnTo>
                  <a:pt x="75603" y="21678"/>
                </a:lnTo>
                <a:lnTo>
                  <a:pt x="89928" y="36004"/>
                </a:lnTo>
                <a:lnTo>
                  <a:pt x="66675" y="36004"/>
                </a:lnTo>
                <a:lnTo>
                  <a:pt x="64198" y="36245"/>
                </a:lnTo>
                <a:lnTo>
                  <a:pt x="61810" y="36969"/>
                </a:lnTo>
                <a:lnTo>
                  <a:pt x="59613" y="38138"/>
                </a:lnTo>
                <a:lnTo>
                  <a:pt x="57716" y="39708"/>
                </a:lnTo>
                <a:close/>
              </a:path>
              <a:path w="97789" h="601979">
                <a:moveTo>
                  <a:pt x="24295" y="55029"/>
                </a:moveTo>
                <a:lnTo>
                  <a:pt x="17970" y="48704"/>
                </a:lnTo>
                <a:lnTo>
                  <a:pt x="12661" y="36004"/>
                </a:lnTo>
                <a:lnTo>
                  <a:pt x="30670" y="36004"/>
                </a:lnTo>
                <a:lnTo>
                  <a:pt x="33147" y="36245"/>
                </a:lnTo>
                <a:lnTo>
                  <a:pt x="35521" y="36969"/>
                </a:lnTo>
                <a:lnTo>
                  <a:pt x="37718" y="38138"/>
                </a:lnTo>
                <a:lnTo>
                  <a:pt x="39621" y="39702"/>
                </a:lnTo>
                <a:lnTo>
                  <a:pt x="24295" y="55029"/>
                </a:lnTo>
                <a:close/>
              </a:path>
              <a:path w="97789" h="601979">
                <a:moveTo>
                  <a:pt x="39621" y="39702"/>
                </a:moveTo>
                <a:lnTo>
                  <a:pt x="37718" y="38138"/>
                </a:lnTo>
                <a:lnTo>
                  <a:pt x="35521" y="36969"/>
                </a:lnTo>
                <a:lnTo>
                  <a:pt x="33147" y="36245"/>
                </a:lnTo>
                <a:lnTo>
                  <a:pt x="30670" y="36004"/>
                </a:lnTo>
                <a:lnTo>
                  <a:pt x="43319" y="36004"/>
                </a:lnTo>
                <a:lnTo>
                  <a:pt x="39621" y="39702"/>
                </a:lnTo>
                <a:close/>
              </a:path>
              <a:path w="97789" h="601979">
                <a:moveTo>
                  <a:pt x="73044" y="55035"/>
                </a:moveTo>
                <a:lnTo>
                  <a:pt x="57723" y="39702"/>
                </a:lnTo>
                <a:lnTo>
                  <a:pt x="59613" y="38138"/>
                </a:lnTo>
                <a:lnTo>
                  <a:pt x="61810" y="36969"/>
                </a:lnTo>
                <a:lnTo>
                  <a:pt x="64198" y="36245"/>
                </a:lnTo>
                <a:lnTo>
                  <a:pt x="66675" y="36004"/>
                </a:lnTo>
                <a:lnTo>
                  <a:pt x="84670" y="36004"/>
                </a:lnTo>
                <a:lnTo>
                  <a:pt x="79410" y="48704"/>
                </a:lnTo>
                <a:lnTo>
                  <a:pt x="73044" y="55035"/>
                </a:lnTo>
                <a:close/>
              </a:path>
              <a:path w="97789" h="601979">
                <a:moveTo>
                  <a:pt x="84670" y="61404"/>
                </a:moveTo>
                <a:lnTo>
                  <a:pt x="79375" y="61404"/>
                </a:lnTo>
                <a:lnTo>
                  <a:pt x="79410" y="48704"/>
                </a:lnTo>
                <a:lnTo>
                  <a:pt x="84670" y="36004"/>
                </a:lnTo>
                <a:lnTo>
                  <a:pt x="89928" y="36004"/>
                </a:lnTo>
                <a:lnTo>
                  <a:pt x="97345" y="49606"/>
                </a:lnTo>
                <a:lnTo>
                  <a:pt x="96862" y="52285"/>
                </a:lnTo>
                <a:lnTo>
                  <a:pt x="84670" y="61404"/>
                </a:lnTo>
                <a:close/>
              </a:path>
              <a:path w="97789" h="601979">
                <a:moveTo>
                  <a:pt x="43370" y="61404"/>
                </a:moveTo>
                <a:lnTo>
                  <a:pt x="30670" y="61404"/>
                </a:lnTo>
                <a:lnTo>
                  <a:pt x="24295" y="55029"/>
                </a:lnTo>
                <a:lnTo>
                  <a:pt x="39621" y="39702"/>
                </a:lnTo>
                <a:lnTo>
                  <a:pt x="41224" y="41643"/>
                </a:lnTo>
                <a:lnTo>
                  <a:pt x="42405" y="43840"/>
                </a:lnTo>
                <a:lnTo>
                  <a:pt x="43129" y="46228"/>
                </a:lnTo>
                <a:lnTo>
                  <a:pt x="43370" y="48704"/>
                </a:lnTo>
                <a:lnTo>
                  <a:pt x="43370" y="61404"/>
                </a:lnTo>
                <a:close/>
              </a:path>
              <a:path w="97789" h="601979">
                <a:moveTo>
                  <a:pt x="53975" y="588759"/>
                </a:moveTo>
                <a:lnTo>
                  <a:pt x="53975" y="48704"/>
                </a:lnTo>
                <a:lnTo>
                  <a:pt x="54216" y="46228"/>
                </a:lnTo>
                <a:lnTo>
                  <a:pt x="54940" y="43840"/>
                </a:lnTo>
                <a:lnTo>
                  <a:pt x="56108" y="41643"/>
                </a:lnTo>
                <a:lnTo>
                  <a:pt x="57716" y="39708"/>
                </a:lnTo>
                <a:lnTo>
                  <a:pt x="73044" y="55035"/>
                </a:lnTo>
                <a:lnTo>
                  <a:pt x="66675" y="61404"/>
                </a:lnTo>
                <a:lnTo>
                  <a:pt x="79375" y="61404"/>
                </a:lnTo>
                <a:lnTo>
                  <a:pt x="79375" y="576059"/>
                </a:lnTo>
                <a:lnTo>
                  <a:pt x="66675" y="576059"/>
                </a:lnTo>
                <a:lnTo>
                  <a:pt x="53975" y="588759"/>
                </a:lnTo>
                <a:close/>
              </a:path>
              <a:path w="97789" h="601979">
                <a:moveTo>
                  <a:pt x="17970" y="48821"/>
                </a:moveTo>
                <a:close/>
              </a:path>
              <a:path w="97789" h="601979">
                <a:moveTo>
                  <a:pt x="21640" y="57683"/>
                </a:moveTo>
                <a:lnTo>
                  <a:pt x="17970" y="48821"/>
                </a:lnTo>
                <a:lnTo>
                  <a:pt x="24288" y="55035"/>
                </a:lnTo>
                <a:lnTo>
                  <a:pt x="21640" y="57683"/>
                </a:lnTo>
                <a:close/>
              </a:path>
              <a:path w="97789" h="601979">
                <a:moveTo>
                  <a:pt x="75692" y="57683"/>
                </a:moveTo>
                <a:lnTo>
                  <a:pt x="73050" y="55029"/>
                </a:lnTo>
                <a:lnTo>
                  <a:pt x="79375" y="48704"/>
                </a:lnTo>
                <a:lnTo>
                  <a:pt x="75692" y="57683"/>
                </a:lnTo>
                <a:close/>
              </a:path>
              <a:path w="97789" h="601979">
                <a:moveTo>
                  <a:pt x="79375" y="48791"/>
                </a:moveTo>
                <a:close/>
              </a:path>
              <a:path w="97789" h="601979">
                <a:moveTo>
                  <a:pt x="79375" y="57683"/>
                </a:moveTo>
                <a:lnTo>
                  <a:pt x="75692" y="57683"/>
                </a:lnTo>
                <a:lnTo>
                  <a:pt x="79375" y="48791"/>
                </a:lnTo>
                <a:lnTo>
                  <a:pt x="79375" y="57683"/>
                </a:lnTo>
                <a:close/>
              </a:path>
              <a:path w="97789" h="601979">
                <a:moveTo>
                  <a:pt x="66675" y="601459"/>
                </a:moveTo>
                <a:lnTo>
                  <a:pt x="30670" y="601459"/>
                </a:lnTo>
                <a:lnTo>
                  <a:pt x="28193" y="601218"/>
                </a:lnTo>
                <a:lnTo>
                  <a:pt x="17970" y="588759"/>
                </a:lnTo>
                <a:lnTo>
                  <a:pt x="17970" y="48821"/>
                </a:lnTo>
                <a:lnTo>
                  <a:pt x="21640" y="57683"/>
                </a:lnTo>
                <a:lnTo>
                  <a:pt x="26949" y="57683"/>
                </a:lnTo>
                <a:lnTo>
                  <a:pt x="30670" y="61404"/>
                </a:lnTo>
                <a:lnTo>
                  <a:pt x="43370" y="61404"/>
                </a:lnTo>
                <a:lnTo>
                  <a:pt x="43370" y="576059"/>
                </a:lnTo>
                <a:lnTo>
                  <a:pt x="30670" y="576059"/>
                </a:lnTo>
                <a:lnTo>
                  <a:pt x="43370" y="588759"/>
                </a:lnTo>
                <a:lnTo>
                  <a:pt x="79375" y="588759"/>
                </a:lnTo>
                <a:lnTo>
                  <a:pt x="79133" y="591235"/>
                </a:lnTo>
                <a:lnTo>
                  <a:pt x="69151" y="601218"/>
                </a:lnTo>
                <a:lnTo>
                  <a:pt x="66675" y="601459"/>
                </a:lnTo>
                <a:close/>
              </a:path>
              <a:path w="97789" h="601979">
                <a:moveTo>
                  <a:pt x="26949" y="57683"/>
                </a:moveTo>
                <a:lnTo>
                  <a:pt x="21640" y="57683"/>
                </a:lnTo>
                <a:lnTo>
                  <a:pt x="24301" y="55035"/>
                </a:lnTo>
                <a:lnTo>
                  <a:pt x="26949" y="57683"/>
                </a:lnTo>
                <a:close/>
              </a:path>
              <a:path w="97789" h="601979">
                <a:moveTo>
                  <a:pt x="79375" y="61404"/>
                </a:moveTo>
                <a:lnTo>
                  <a:pt x="66675" y="61404"/>
                </a:lnTo>
                <a:lnTo>
                  <a:pt x="73044" y="55035"/>
                </a:lnTo>
                <a:lnTo>
                  <a:pt x="75692" y="57683"/>
                </a:lnTo>
                <a:lnTo>
                  <a:pt x="79375" y="57683"/>
                </a:lnTo>
                <a:lnTo>
                  <a:pt x="79375" y="61404"/>
                </a:lnTo>
                <a:close/>
              </a:path>
              <a:path w="97789" h="601979">
                <a:moveTo>
                  <a:pt x="43370" y="588759"/>
                </a:moveTo>
                <a:lnTo>
                  <a:pt x="30670" y="576059"/>
                </a:lnTo>
                <a:lnTo>
                  <a:pt x="43370" y="576059"/>
                </a:lnTo>
                <a:lnTo>
                  <a:pt x="43370" y="588759"/>
                </a:lnTo>
                <a:close/>
              </a:path>
              <a:path w="97789" h="601979">
                <a:moveTo>
                  <a:pt x="53975" y="588759"/>
                </a:moveTo>
                <a:lnTo>
                  <a:pt x="43370" y="588759"/>
                </a:lnTo>
                <a:lnTo>
                  <a:pt x="43370" y="576059"/>
                </a:lnTo>
                <a:lnTo>
                  <a:pt x="53975" y="576059"/>
                </a:lnTo>
                <a:lnTo>
                  <a:pt x="53975" y="588759"/>
                </a:lnTo>
                <a:close/>
              </a:path>
              <a:path w="97789" h="601979">
                <a:moveTo>
                  <a:pt x="79375" y="588759"/>
                </a:moveTo>
                <a:lnTo>
                  <a:pt x="53975" y="588759"/>
                </a:lnTo>
                <a:lnTo>
                  <a:pt x="66675" y="576059"/>
                </a:lnTo>
                <a:lnTo>
                  <a:pt x="79375" y="576059"/>
                </a:lnTo>
                <a:lnTo>
                  <a:pt x="79375" y="588759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1328" y="3557015"/>
            <a:ext cx="229819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0935" y="3380232"/>
            <a:ext cx="646430" cy="512445"/>
          </a:xfrm>
          <a:custGeom>
            <a:avLst/>
            <a:gdLst/>
            <a:ahLst/>
            <a:cxnLst/>
            <a:rect l="l" t="t" r="r" b="b"/>
            <a:pathLst>
              <a:path w="646429" h="512445">
                <a:moveTo>
                  <a:pt x="414527" y="512063"/>
                </a:moveTo>
                <a:lnTo>
                  <a:pt x="460248" y="441959"/>
                </a:lnTo>
                <a:lnTo>
                  <a:pt x="0" y="140207"/>
                </a:lnTo>
                <a:lnTo>
                  <a:pt x="112775" y="115823"/>
                </a:lnTo>
                <a:lnTo>
                  <a:pt x="88391" y="0"/>
                </a:lnTo>
                <a:lnTo>
                  <a:pt x="551688" y="301751"/>
                </a:lnTo>
                <a:lnTo>
                  <a:pt x="612166" y="301751"/>
                </a:lnTo>
                <a:lnTo>
                  <a:pt x="646176" y="463295"/>
                </a:lnTo>
                <a:lnTo>
                  <a:pt x="414527" y="512063"/>
                </a:lnTo>
                <a:close/>
              </a:path>
              <a:path w="646429" h="512445">
                <a:moveTo>
                  <a:pt x="612166" y="301751"/>
                </a:moveTo>
                <a:lnTo>
                  <a:pt x="551688" y="301751"/>
                </a:lnTo>
                <a:lnTo>
                  <a:pt x="597408" y="231647"/>
                </a:lnTo>
                <a:lnTo>
                  <a:pt x="612166" y="301751"/>
                </a:lnTo>
                <a:close/>
              </a:path>
            </a:pathLst>
          </a:custGeom>
          <a:solidFill>
            <a:srgbClr val="007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6877" y="3367494"/>
            <a:ext cx="671830" cy="536575"/>
          </a:xfrm>
          <a:custGeom>
            <a:avLst/>
            <a:gdLst/>
            <a:ahLst/>
            <a:cxnLst/>
            <a:rect l="l" t="t" r="r" b="b"/>
            <a:pathLst>
              <a:path w="671829" h="536575">
                <a:moveTo>
                  <a:pt x="112650" y="117853"/>
                </a:moveTo>
                <a:lnTo>
                  <a:pt x="91186" y="15278"/>
                </a:lnTo>
                <a:lnTo>
                  <a:pt x="90919" y="12573"/>
                </a:lnTo>
                <a:lnTo>
                  <a:pt x="91236" y="9880"/>
                </a:lnTo>
                <a:lnTo>
                  <a:pt x="102819" y="0"/>
                </a:lnTo>
                <a:lnTo>
                  <a:pt x="105524" y="114"/>
                </a:lnTo>
                <a:lnTo>
                  <a:pt x="108153" y="812"/>
                </a:lnTo>
                <a:lnTo>
                  <a:pt x="110566" y="2044"/>
                </a:lnTo>
                <a:lnTo>
                  <a:pt x="122839" y="10071"/>
                </a:lnTo>
                <a:lnTo>
                  <a:pt x="116052" y="10071"/>
                </a:lnTo>
                <a:lnTo>
                  <a:pt x="96672" y="23304"/>
                </a:lnTo>
                <a:lnTo>
                  <a:pt x="122329" y="40084"/>
                </a:lnTo>
                <a:lnTo>
                  <a:pt x="138050" y="115252"/>
                </a:lnTo>
                <a:lnTo>
                  <a:pt x="125082" y="115252"/>
                </a:lnTo>
                <a:lnTo>
                  <a:pt x="112650" y="117853"/>
                </a:lnTo>
                <a:close/>
              </a:path>
              <a:path w="671829" h="536575">
                <a:moveTo>
                  <a:pt x="122329" y="40084"/>
                </a:moveTo>
                <a:lnTo>
                  <a:pt x="96672" y="23304"/>
                </a:lnTo>
                <a:lnTo>
                  <a:pt x="116052" y="10071"/>
                </a:lnTo>
                <a:lnTo>
                  <a:pt x="122329" y="40084"/>
                </a:lnTo>
                <a:close/>
              </a:path>
              <a:path w="671829" h="536575">
                <a:moveTo>
                  <a:pt x="565607" y="327431"/>
                </a:moveTo>
                <a:lnTo>
                  <a:pt x="122329" y="40084"/>
                </a:lnTo>
                <a:lnTo>
                  <a:pt x="116052" y="10071"/>
                </a:lnTo>
                <a:lnTo>
                  <a:pt x="122839" y="10071"/>
                </a:lnTo>
                <a:lnTo>
                  <a:pt x="561807" y="297148"/>
                </a:lnTo>
                <a:lnTo>
                  <a:pt x="554850" y="307784"/>
                </a:lnTo>
                <a:lnTo>
                  <a:pt x="585204" y="307784"/>
                </a:lnTo>
                <a:lnTo>
                  <a:pt x="568083" y="327164"/>
                </a:lnTo>
                <a:lnTo>
                  <a:pt x="565607" y="327431"/>
                </a:lnTo>
                <a:close/>
              </a:path>
              <a:path w="671829" h="536575">
                <a:moveTo>
                  <a:pt x="115252" y="130289"/>
                </a:moveTo>
                <a:lnTo>
                  <a:pt x="112650" y="117853"/>
                </a:lnTo>
                <a:lnTo>
                  <a:pt x="125082" y="115252"/>
                </a:lnTo>
                <a:lnTo>
                  <a:pt x="115252" y="130289"/>
                </a:lnTo>
                <a:close/>
              </a:path>
              <a:path w="671829" h="536575">
                <a:moveTo>
                  <a:pt x="140086" y="130289"/>
                </a:moveTo>
                <a:lnTo>
                  <a:pt x="115252" y="130289"/>
                </a:lnTo>
                <a:lnTo>
                  <a:pt x="125082" y="115252"/>
                </a:lnTo>
                <a:lnTo>
                  <a:pt x="138050" y="115252"/>
                </a:lnTo>
                <a:lnTo>
                  <a:pt x="140106" y="125082"/>
                </a:lnTo>
                <a:lnTo>
                  <a:pt x="140373" y="127558"/>
                </a:lnTo>
                <a:lnTo>
                  <a:pt x="140157" y="130048"/>
                </a:lnTo>
                <a:lnTo>
                  <a:pt x="140086" y="130289"/>
                </a:lnTo>
                <a:close/>
              </a:path>
              <a:path w="671829" h="536575">
                <a:moveTo>
                  <a:pt x="456948" y="457488"/>
                </a:moveTo>
                <a:lnTo>
                  <a:pt x="5715" y="162382"/>
                </a:lnTo>
                <a:lnTo>
                  <a:pt x="0" y="150736"/>
                </a:lnTo>
                <a:lnTo>
                  <a:pt x="508" y="148069"/>
                </a:lnTo>
                <a:lnTo>
                  <a:pt x="112650" y="117853"/>
                </a:lnTo>
                <a:lnTo>
                  <a:pt x="115252" y="130289"/>
                </a:lnTo>
                <a:lnTo>
                  <a:pt x="140086" y="130289"/>
                </a:lnTo>
                <a:lnTo>
                  <a:pt x="125479" y="141122"/>
                </a:lnTo>
                <a:lnTo>
                  <a:pt x="19621" y="141122"/>
                </a:lnTo>
                <a:lnTo>
                  <a:pt x="15265" y="164172"/>
                </a:lnTo>
                <a:lnTo>
                  <a:pt x="54866" y="164172"/>
                </a:lnTo>
                <a:lnTo>
                  <a:pt x="481482" y="443179"/>
                </a:lnTo>
                <a:lnTo>
                  <a:pt x="483425" y="444741"/>
                </a:lnTo>
                <a:lnTo>
                  <a:pt x="485013" y="446646"/>
                </a:lnTo>
                <a:lnTo>
                  <a:pt x="485125" y="446849"/>
                </a:lnTo>
                <a:lnTo>
                  <a:pt x="463905" y="446849"/>
                </a:lnTo>
                <a:lnTo>
                  <a:pt x="456948" y="457488"/>
                </a:lnTo>
                <a:close/>
              </a:path>
              <a:path w="671829" h="536575">
                <a:moveTo>
                  <a:pt x="15265" y="164172"/>
                </a:moveTo>
                <a:lnTo>
                  <a:pt x="19621" y="141122"/>
                </a:lnTo>
                <a:lnTo>
                  <a:pt x="45271" y="157897"/>
                </a:lnTo>
                <a:lnTo>
                  <a:pt x="15265" y="164172"/>
                </a:lnTo>
                <a:close/>
              </a:path>
              <a:path w="671829" h="536575">
                <a:moveTo>
                  <a:pt x="45271" y="157897"/>
                </a:moveTo>
                <a:lnTo>
                  <a:pt x="19621" y="141122"/>
                </a:lnTo>
                <a:lnTo>
                  <a:pt x="125479" y="141122"/>
                </a:lnTo>
                <a:lnTo>
                  <a:pt x="45271" y="157897"/>
                </a:lnTo>
                <a:close/>
              </a:path>
              <a:path w="671829" h="536575">
                <a:moveTo>
                  <a:pt x="54866" y="164172"/>
                </a:moveTo>
                <a:lnTo>
                  <a:pt x="15265" y="164172"/>
                </a:lnTo>
                <a:lnTo>
                  <a:pt x="45271" y="157897"/>
                </a:lnTo>
                <a:lnTo>
                  <a:pt x="54866" y="164172"/>
                </a:lnTo>
                <a:close/>
              </a:path>
              <a:path w="671829" h="536575">
                <a:moveTo>
                  <a:pt x="585204" y="307784"/>
                </a:moveTo>
                <a:lnTo>
                  <a:pt x="554850" y="307784"/>
                </a:lnTo>
                <a:lnTo>
                  <a:pt x="572439" y="304101"/>
                </a:lnTo>
                <a:lnTo>
                  <a:pt x="561807" y="297148"/>
                </a:lnTo>
                <a:lnTo>
                  <a:pt x="600329" y="238251"/>
                </a:lnTo>
                <a:lnTo>
                  <a:pt x="611962" y="232537"/>
                </a:lnTo>
                <a:lnTo>
                  <a:pt x="614629" y="233045"/>
                </a:lnTo>
                <a:lnTo>
                  <a:pt x="624481" y="247802"/>
                </a:lnTo>
                <a:lnTo>
                  <a:pt x="598525" y="247802"/>
                </a:lnTo>
                <a:lnTo>
                  <a:pt x="604803" y="277813"/>
                </a:lnTo>
                <a:lnTo>
                  <a:pt x="585204" y="307784"/>
                </a:lnTo>
                <a:close/>
              </a:path>
              <a:path w="671829" h="536575">
                <a:moveTo>
                  <a:pt x="604803" y="277813"/>
                </a:moveTo>
                <a:lnTo>
                  <a:pt x="598525" y="247802"/>
                </a:lnTo>
                <a:lnTo>
                  <a:pt x="621588" y="252145"/>
                </a:lnTo>
                <a:lnTo>
                  <a:pt x="604803" y="277813"/>
                </a:lnTo>
                <a:close/>
              </a:path>
              <a:path w="671829" h="536575">
                <a:moveTo>
                  <a:pt x="644044" y="465388"/>
                </a:moveTo>
                <a:lnTo>
                  <a:pt x="604803" y="277813"/>
                </a:lnTo>
                <a:lnTo>
                  <a:pt x="621588" y="252145"/>
                </a:lnTo>
                <a:lnTo>
                  <a:pt x="598525" y="247802"/>
                </a:lnTo>
                <a:lnTo>
                  <a:pt x="624481" y="247802"/>
                </a:lnTo>
                <a:lnTo>
                  <a:pt x="669456" y="462788"/>
                </a:lnTo>
                <a:lnTo>
                  <a:pt x="656475" y="462788"/>
                </a:lnTo>
                <a:lnTo>
                  <a:pt x="644044" y="465388"/>
                </a:lnTo>
                <a:close/>
              </a:path>
              <a:path w="671829" h="536575">
                <a:moveTo>
                  <a:pt x="554850" y="307784"/>
                </a:moveTo>
                <a:lnTo>
                  <a:pt x="561807" y="297148"/>
                </a:lnTo>
                <a:lnTo>
                  <a:pt x="572439" y="304101"/>
                </a:lnTo>
                <a:lnTo>
                  <a:pt x="554850" y="307784"/>
                </a:lnTo>
                <a:close/>
              </a:path>
              <a:path w="671829" h="536575">
                <a:moveTo>
                  <a:pt x="467575" y="464438"/>
                </a:moveTo>
                <a:lnTo>
                  <a:pt x="456948" y="457488"/>
                </a:lnTo>
                <a:lnTo>
                  <a:pt x="463905" y="446849"/>
                </a:lnTo>
                <a:lnTo>
                  <a:pt x="467575" y="464438"/>
                </a:lnTo>
                <a:close/>
              </a:path>
              <a:path w="671829" h="536575">
                <a:moveTo>
                  <a:pt x="482744" y="464438"/>
                </a:moveTo>
                <a:lnTo>
                  <a:pt x="467575" y="464438"/>
                </a:lnTo>
                <a:lnTo>
                  <a:pt x="463905" y="446849"/>
                </a:lnTo>
                <a:lnTo>
                  <a:pt x="485125" y="446849"/>
                </a:lnTo>
                <a:lnTo>
                  <a:pt x="486219" y="448830"/>
                </a:lnTo>
                <a:lnTo>
                  <a:pt x="486956" y="451205"/>
                </a:lnTo>
                <a:lnTo>
                  <a:pt x="487222" y="453682"/>
                </a:lnTo>
                <a:lnTo>
                  <a:pt x="487006" y="456158"/>
                </a:lnTo>
                <a:lnTo>
                  <a:pt x="486308" y="458546"/>
                </a:lnTo>
                <a:lnTo>
                  <a:pt x="485152" y="460756"/>
                </a:lnTo>
                <a:lnTo>
                  <a:pt x="482744" y="464438"/>
                </a:lnTo>
                <a:close/>
              </a:path>
              <a:path w="671829" h="536575">
                <a:moveTo>
                  <a:pt x="428955" y="536041"/>
                </a:moveTo>
                <a:lnTo>
                  <a:pt x="416382" y="524141"/>
                </a:lnTo>
                <a:lnTo>
                  <a:pt x="416496" y="521436"/>
                </a:lnTo>
                <a:lnTo>
                  <a:pt x="417195" y="518807"/>
                </a:lnTo>
                <a:lnTo>
                  <a:pt x="418426" y="516394"/>
                </a:lnTo>
                <a:lnTo>
                  <a:pt x="456948" y="457488"/>
                </a:lnTo>
                <a:lnTo>
                  <a:pt x="467575" y="464438"/>
                </a:lnTo>
                <a:lnTo>
                  <a:pt x="482744" y="464438"/>
                </a:lnTo>
                <a:lnTo>
                  <a:pt x="456464" y="504630"/>
                </a:lnTo>
                <a:lnTo>
                  <a:pt x="426453" y="510908"/>
                </a:lnTo>
                <a:lnTo>
                  <a:pt x="439686" y="530288"/>
                </a:lnTo>
                <a:lnTo>
                  <a:pt x="457874" y="530288"/>
                </a:lnTo>
                <a:lnTo>
                  <a:pt x="431647" y="535774"/>
                </a:lnTo>
                <a:lnTo>
                  <a:pt x="428955" y="536041"/>
                </a:lnTo>
                <a:close/>
              </a:path>
              <a:path w="671829" h="536575">
                <a:moveTo>
                  <a:pt x="646645" y="477824"/>
                </a:moveTo>
                <a:lnTo>
                  <a:pt x="644044" y="465388"/>
                </a:lnTo>
                <a:lnTo>
                  <a:pt x="656475" y="462788"/>
                </a:lnTo>
                <a:lnTo>
                  <a:pt x="646645" y="477824"/>
                </a:lnTo>
                <a:close/>
              </a:path>
              <a:path w="671829" h="536575">
                <a:moveTo>
                  <a:pt x="671492" y="477824"/>
                </a:moveTo>
                <a:lnTo>
                  <a:pt x="646645" y="477824"/>
                </a:lnTo>
                <a:lnTo>
                  <a:pt x="656475" y="462788"/>
                </a:lnTo>
                <a:lnTo>
                  <a:pt x="669456" y="462788"/>
                </a:lnTo>
                <a:lnTo>
                  <a:pt x="671512" y="472617"/>
                </a:lnTo>
                <a:lnTo>
                  <a:pt x="671779" y="475094"/>
                </a:lnTo>
                <a:lnTo>
                  <a:pt x="671563" y="477583"/>
                </a:lnTo>
                <a:lnTo>
                  <a:pt x="671492" y="477824"/>
                </a:lnTo>
                <a:close/>
              </a:path>
              <a:path w="671829" h="536575">
                <a:moveTo>
                  <a:pt x="457874" y="530288"/>
                </a:moveTo>
                <a:lnTo>
                  <a:pt x="439686" y="530288"/>
                </a:lnTo>
                <a:lnTo>
                  <a:pt x="456464" y="504630"/>
                </a:lnTo>
                <a:lnTo>
                  <a:pt x="644044" y="465388"/>
                </a:lnTo>
                <a:lnTo>
                  <a:pt x="646645" y="477824"/>
                </a:lnTo>
                <a:lnTo>
                  <a:pt x="671492" y="477824"/>
                </a:lnTo>
                <a:lnTo>
                  <a:pt x="661682" y="487654"/>
                </a:lnTo>
                <a:lnTo>
                  <a:pt x="457874" y="530288"/>
                </a:lnTo>
                <a:close/>
              </a:path>
              <a:path w="671829" h="536575">
                <a:moveTo>
                  <a:pt x="439686" y="530288"/>
                </a:moveTo>
                <a:lnTo>
                  <a:pt x="426453" y="510908"/>
                </a:lnTo>
                <a:lnTo>
                  <a:pt x="456464" y="504630"/>
                </a:lnTo>
                <a:lnTo>
                  <a:pt x="439686" y="53028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9111" y="5373623"/>
            <a:ext cx="4056888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5725" y="5626595"/>
            <a:ext cx="2348865" cy="471805"/>
          </a:xfrm>
          <a:custGeom>
            <a:avLst/>
            <a:gdLst/>
            <a:ahLst/>
            <a:cxnLst/>
            <a:rect l="l" t="t" r="r" b="b"/>
            <a:pathLst>
              <a:path w="2348865" h="471804">
                <a:moveTo>
                  <a:pt x="2343861" y="471195"/>
                </a:moveTo>
                <a:lnTo>
                  <a:pt x="4762" y="471195"/>
                </a:lnTo>
                <a:lnTo>
                  <a:pt x="3289" y="470954"/>
                </a:lnTo>
                <a:lnTo>
                  <a:pt x="1955" y="470281"/>
                </a:lnTo>
                <a:lnTo>
                  <a:pt x="901" y="469226"/>
                </a:lnTo>
                <a:lnTo>
                  <a:pt x="228" y="467906"/>
                </a:lnTo>
                <a:lnTo>
                  <a:pt x="0" y="466432"/>
                </a:lnTo>
                <a:lnTo>
                  <a:pt x="0" y="4762"/>
                </a:lnTo>
                <a:lnTo>
                  <a:pt x="4762" y="0"/>
                </a:lnTo>
                <a:lnTo>
                  <a:pt x="2343861" y="0"/>
                </a:lnTo>
                <a:lnTo>
                  <a:pt x="23486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2348623" y="466432"/>
                </a:lnTo>
                <a:lnTo>
                  <a:pt x="2348382" y="467906"/>
                </a:lnTo>
                <a:lnTo>
                  <a:pt x="2347709" y="469226"/>
                </a:lnTo>
                <a:lnTo>
                  <a:pt x="2346655" y="470281"/>
                </a:lnTo>
                <a:lnTo>
                  <a:pt x="2345334" y="470954"/>
                </a:lnTo>
                <a:lnTo>
                  <a:pt x="2343861" y="471195"/>
                </a:lnTo>
                <a:close/>
              </a:path>
              <a:path w="234886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348865" h="471804">
                <a:moveTo>
                  <a:pt x="23390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339098" y="4762"/>
                </a:lnTo>
                <a:lnTo>
                  <a:pt x="2339098" y="9525"/>
                </a:lnTo>
                <a:close/>
              </a:path>
              <a:path w="2348865" h="471804">
                <a:moveTo>
                  <a:pt x="2339098" y="466432"/>
                </a:moveTo>
                <a:lnTo>
                  <a:pt x="2339098" y="4762"/>
                </a:lnTo>
                <a:lnTo>
                  <a:pt x="2343861" y="9525"/>
                </a:lnTo>
                <a:lnTo>
                  <a:pt x="2348623" y="9525"/>
                </a:lnTo>
                <a:lnTo>
                  <a:pt x="2348623" y="461670"/>
                </a:lnTo>
                <a:lnTo>
                  <a:pt x="2343861" y="461670"/>
                </a:lnTo>
                <a:lnTo>
                  <a:pt x="2339098" y="466432"/>
                </a:lnTo>
                <a:close/>
              </a:path>
              <a:path w="2348865" h="471804">
                <a:moveTo>
                  <a:pt x="2348623" y="9525"/>
                </a:moveTo>
                <a:lnTo>
                  <a:pt x="2343861" y="9525"/>
                </a:lnTo>
                <a:lnTo>
                  <a:pt x="2339098" y="4762"/>
                </a:lnTo>
                <a:lnTo>
                  <a:pt x="2348623" y="4762"/>
                </a:lnTo>
                <a:lnTo>
                  <a:pt x="2348623" y="9525"/>
                </a:lnTo>
                <a:close/>
              </a:path>
              <a:path w="2348865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2348865" h="471804">
                <a:moveTo>
                  <a:pt x="2339098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2339098" y="461670"/>
                </a:lnTo>
                <a:lnTo>
                  <a:pt x="2339098" y="466432"/>
                </a:lnTo>
                <a:close/>
              </a:path>
              <a:path w="2348865" h="471804">
                <a:moveTo>
                  <a:pt x="2348623" y="466432"/>
                </a:moveTo>
                <a:lnTo>
                  <a:pt x="2339098" y="466432"/>
                </a:lnTo>
                <a:lnTo>
                  <a:pt x="2343861" y="461670"/>
                </a:lnTo>
                <a:lnTo>
                  <a:pt x="2348623" y="461670"/>
                </a:lnTo>
                <a:lnTo>
                  <a:pt x="2348623" y="466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40423" y="5632703"/>
            <a:ext cx="2338070" cy="460375"/>
          </a:xfrm>
          <a:prstGeom prst="rect">
            <a:avLst/>
          </a:prstGeom>
          <a:solidFill>
            <a:srgbClr val="69B4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复杂的优化问题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" y="1582282"/>
            <a:ext cx="8221980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7809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前向分步算法</a:t>
            </a:r>
            <a:r>
              <a:rPr sz="2550" spc="-80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-5" dirty="0">
                <a:latin typeface="Constantia"/>
                <a:cs typeface="Constantia"/>
              </a:rPr>
              <a:t>w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d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ta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ise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15" dirty="0">
                <a:latin typeface="Constantia"/>
                <a:cs typeface="Constantia"/>
              </a:rPr>
              <a:t>th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-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求解思路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652780" marR="234315" indent="-24701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20" dirty="0">
                <a:latin typeface="宋体"/>
                <a:cs typeface="宋体"/>
              </a:rPr>
              <a:t>根据学习的是加法模型，如果能够从前向后，每一步只 学习一个基函数及其系数，逐步逼近优化目标函数式，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20" dirty="0">
                <a:latin typeface="宋体"/>
                <a:cs typeface="宋体"/>
              </a:rPr>
              <a:t>具体，每步只需优化如下损失函数：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1655" y="4690871"/>
            <a:ext cx="3599688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783" y="3194304"/>
            <a:ext cx="3002280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0" y="4126991"/>
            <a:ext cx="204470" cy="360045"/>
          </a:xfrm>
          <a:custGeom>
            <a:avLst/>
            <a:gdLst/>
            <a:ahLst/>
            <a:cxnLst/>
            <a:rect l="l" t="t" r="r" b="b"/>
            <a:pathLst>
              <a:path w="204470" h="360045">
                <a:moveTo>
                  <a:pt x="152400" y="259080"/>
                </a:moveTo>
                <a:lnTo>
                  <a:pt x="48767" y="259080"/>
                </a:lnTo>
                <a:lnTo>
                  <a:pt x="48767" y="0"/>
                </a:lnTo>
                <a:lnTo>
                  <a:pt x="152400" y="0"/>
                </a:lnTo>
                <a:lnTo>
                  <a:pt x="152400" y="259080"/>
                </a:lnTo>
                <a:close/>
              </a:path>
              <a:path w="204470" h="360045">
                <a:moveTo>
                  <a:pt x="100583" y="359663"/>
                </a:moveTo>
                <a:lnTo>
                  <a:pt x="0" y="259080"/>
                </a:lnTo>
                <a:lnTo>
                  <a:pt x="204215" y="259080"/>
                </a:lnTo>
                <a:lnTo>
                  <a:pt x="100583" y="35966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3029" y="4114736"/>
            <a:ext cx="230504" cy="385445"/>
          </a:xfrm>
          <a:custGeom>
            <a:avLst/>
            <a:gdLst/>
            <a:ahLst/>
            <a:cxnLst/>
            <a:rect l="l" t="t" r="r" b="b"/>
            <a:pathLst>
              <a:path w="230504" h="385445">
                <a:moveTo>
                  <a:pt x="51244" y="270205"/>
                </a:moveTo>
                <a:lnTo>
                  <a:pt x="51244" y="12700"/>
                </a:lnTo>
                <a:lnTo>
                  <a:pt x="51485" y="10210"/>
                </a:lnTo>
                <a:lnTo>
                  <a:pt x="63944" y="0"/>
                </a:lnTo>
                <a:lnTo>
                  <a:pt x="166471" y="0"/>
                </a:lnTo>
                <a:lnTo>
                  <a:pt x="179171" y="12700"/>
                </a:lnTo>
                <a:lnTo>
                  <a:pt x="76644" y="12700"/>
                </a:lnTo>
                <a:lnTo>
                  <a:pt x="63944" y="25400"/>
                </a:lnTo>
                <a:lnTo>
                  <a:pt x="76644" y="25400"/>
                </a:lnTo>
                <a:lnTo>
                  <a:pt x="76644" y="257505"/>
                </a:lnTo>
                <a:lnTo>
                  <a:pt x="63944" y="257505"/>
                </a:lnTo>
                <a:lnTo>
                  <a:pt x="51244" y="270205"/>
                </a:lnTo>
                <a:close/>
              </a:path>
              <a:path w="230504" h="385445">
                <a:moveTo>
                  <a:pt x="76644" y="25400"/>
                </a:moveTo>
                <a:lnTo>
                  <a:pt x="63944" y="25400"/>
                </a:lnTo>
                <a:lnTo>
                  <a:pt x="76644" y="12700"/>
                </a:lnTo>
                <a:lnTo>
                  <a:pt x="76644" y="25400"/>
                </a:lnTo>
                <a:close/>
              </a:path>
              <a:path w="230504" h="385445">
                <a:moveTo>
                  <a:pt x="153771" y="25400"/>
                </a:moveTo>
                <a:lnTo>
                  <a:pt x="76644" y="25400"/>
                </a:lnTo>
                <a:lnTo>
                  <a:pt x="76644" y="12700"/>
                </a:lnTo>
                <a:lnTo>
                  <a:pt x="153771" y="12700"/>
                </a:lnTo>
                <a:lnTo>
                  <a:pt x="153771" y="25400"/>
                </a:lnTo>
                <a:close/>
              </a:path>
              <a:path w="230504" h="385445">
                <a:moveTo>
                  <a:pt x="187081" y="282905"/>
                </a:moveTo>
                <a:lnTo>
                  <a:pt x="166471" y="282905"/>
                </a:lnTo>
                <a:lnTo>
                  <a:pt x="163995" y="282651"/>
                </a:lnTo>
                <a:lnTo>
                  <a:pt x="153771" y="270205"/>
                </a:lnTo>
                <a:lnTo>
                  <a:pt x="153771" y="12700"/>
                </a:lnTo>
                <a:lnTo>
                  <a:pt x="166471" y="25400"/>
                </a:lnTo>
                <a:lnTo>
                  <a:pt x="179171" y="25400"/>
                </a:lnTo>
                <a:lnTo>
                  <a:pt x="179171" y="257505"/>
                </a:lnTo>
                <a:lnTo>
                  <a:pt x="166471" y="257505"/>
                </a:lnTo>
                <a:lnTo>
                  <a:pt x="179171" y="270205"/>
                </a:lnTo>
                <a:lnTo>
                  <a:pt x="199782" y="270205"/>
                </a:lnTo>
                <a:lnTo>
                  <a:pt x="187081" y="282905"/>
                </a:lnTo>
                <a:close/>
              </a:path>
              <a:path w="230504" h="385445">
                <a:moveTo>
                  <a:pt x="179171" y="25400"/>
                </a:moveTo>
                <a:lnTo>
                  <a:pt x="166471" y="25400"/>
                </a:lnTo>
                <a:lnTo>
                  <a:pt x="153771" y="12700"/>
                </a:lnTo>
                <a:lnTo>
                  <a:pt x="179171" y="12700"/>
                </a:lnTo>
                <a:lnTo>
                  <a:pt x="179171" y="25400"/>
                </a:lnTo>
                <a:close/>
              </a:path>
              <a:path w="230504" h="385445">
                <a:moveTo>
                  <a:pt x="115201" y="385432"/>
                </a:moveTo>
                <a:lnTo>
                  <a:pt x="3695" y="279184"/>
                </a:lnTo>
                <a:lnTo>
                  <a:pt x="0" y="269290"/>
                </a:lnTo>
                <a:lnTo>
                  <a:pt x="482" y="266623"/>
                </a:lnTo>
                <a:lnTo>
                  <a:pt x="12674" y="257505"/>
                </a:lnTo>
                <a:lnTo>
                  <a:pt x="51244" y="257505"/>
                </a:lnTo>
                <a:lnTo>
                  <a:pt x="51244" y="261226"/>
                </a:lnTo>
                <a:lnTo>
                  <a:pt x="21653" y="261226"/>
                </a:lnTo>
                <a:lnTo>
                  <a:pt x="12674" y="282905"/>
                </a:lnTo>
                <a:lnTo>
                  <a:pt x="43332" y="282905"/>
                </a:lnTo>
                <a:lnTo>
                  <a:pt x="115202" y="354775"/>
                </a:lnTo>
                <a:lnTo>
                  <a:pt x="106222" y="363753"/>
                </a:lnTo>
                <a:lnTo>
                  <a:pt x="142140" y="363753"/>
                </a:lnTo>
                <a:lnTo>
                  <a:pt x="124180" y="381711"/>
                </a:lnTo>
                <a:lnTo>
                  <a:pt x="122262" y="383298"/>
                </a:lnTo>
                <a:lnTo>
                  <a:pt x="120065" y="384467"/>
                </a:lnTo>
                <a:lnTo>
                  <a:pt x="117678" y="385190"/>
                </a:lnTo>
                <a:lnTo>
                  <a:pt x="115201" y="385432"/>
                </a:lnTo>
                <a:close/>
              </a:path>
              <a:path w="230504" h="385445">
                <a:moveTo>
                  <a:pt x="76644" y="270205"/>
                </a:moveTo>
                <a:lnTo>
                  <a:pt x="51244" y="270205"/>
                </a:lnTo>
                <a:lnTo>
                  <a:pt x="63944" y="257505"/>
                </a:lnTo>
                <a:lnTo>
                  <a:pt x="76644" y="257505"/>
                </a:lnTo>
                <a:lnTo>
                  <a:pt x="76644" y="270205"/>
                </a:lnTo>
                <a:close/>
              </a:path>
              <a:path w="230504" h="385445">
                <a:moveTo>
                  <a:pt x="179171" y="270205"/>
                </a:moveTo>
                <a:lnTo>
                  <a:pt x="166471" y="257505"/>
                </a:lnTo>
                <a:lnTo>
                  <a:pt x="179171" y="257505"/>
                </a:lnTo>
                <a:lnTo>
                  <a:pt x="179171" y="270205"/>
                </a:lnTo>
                <a:close/>
              </a:path>
              <a:path w="230504" h="385445">
                <a:moveTo>
                  <a:pt x="199782" y="270205"/>
                </a:moveTo>
                <a:lnTo>
                  <a:pt x="179171" y="270205"/>
                </a:lnTo>
                <a:lnTo>
                  <a:pt x="179171" y="257505"/>
                </a:lnTo>
                <a:lnTo>
                  <a:pt x="217741" y="257505"/>
                </a:lnTo>
                <a:lnTo>
                  <a:pt x="220433" y="257784"/>
                </a:lnTo>
                <a:lnTo>
                  <a:pt x="223012" y="258648"/>
                </a:lnTo>
                <a:lnTo>
                  <a:pt x="225348" y="260032"/>
                </a:lnTo>
                <a:lnTo>
                  <a:pt x="226632" y="261226"/>
                </a:lnTo>
                <a:lnTo>
                  <a:pt x="208762" y="261226"/>
                </a:lnTo>
                <a:lnTo>
                  <a:pt x="199782" y="270205"/>
                </a:lnTo>
                <a:close/>
              </a:path>
              <a:path w="230504" h="385445">
                <a:moveTo>
                  <a:pt x="43332" y="282905"/>
                </a:moveTo>
                <a:lnTo>
                  <a:pt x="12674" y="282905"/>
                </a:lnTo>
                <a:lnTo>
                  <a:pt x="21653" y="261226"/>
                </a:lnTo>
                <a:lnTo>
                  <a:pt x="43332" y="282905"/>
                </a:lnTo>
                <a:close/>
              </a:path>
              <a:path w="230504" h="385445">
                <a:moveTo>
                  <a:pt x="63944" y="282905"/>
                </a:moveTo>
                <a:lnTo>
                  <a:pt x="43332" y="282905"/>
                </a:lnTo>
                <a:lnTo>
                  <a:pt x="21653" y="261226"/>
                </a:lnTo>
                <a:lnTo>
                  <a:pt x="51244" y="261226"/>
                </a:lnTo>
                <a:lnTo>
                  <a:pt x="51244" y="270205"/>
                </a:lnTo>
                <a:lnTo>
                  <a:pt x="76644" y="270205"/>
                </a:lnTo>
                <a:lnTo>
                  <a:pt x="66421" y="282651"/>
                </a:lnTo>
                <a:lnTo>
                  <a:pt x="63944" y="282905"/>
                </a:lnTo>
                <a:close/>
              </a:path>
              <a:path w="230504" h="385445">
                <a:moveTo>
                  <a:pt x="142140" y="363753"/>
                </a:moveTo>
                <a:lnTo>
                  <a:pt x="124180" y="363753"/>
                </a:lnTo>
                <a:lnTo>
                  <a:pt x="115202" y="354775"/>
                </a:lnTo>
                <a:lnTo>
                  <a:pt x="208762" y="261226"/>
                </a:lnTo>
                <a:lnTo>
                  <a:pt x="217741" y="282905"/>
                </a:lnTo>
                <a:lnTo>
                  <a:pt x="222998" y="282905"/>
                </a:lnTo>
                <a:lnTo>
                  <a:pt x="142140" y="363753"/>
                </a:lnTo>
                <a:close/>
              </a:path>
              <a:path w="230504" h="385445">
                <a:moveTo>
                  <a:pt x="222998" y="282905"/>
                </a:moveTo>
                <a:lnTo>
                  <a:pt x="217741" y="282905"/>
                </a:lnTo>
                <a:lnTo>
                  <a:pt x="208762" y="261226"/>
                </a:lnTo>
                <a:lnTo>
                  <a:pt x="226632" y="261226"/>
                </a:lnTo>
                <a:lnTo>
                  <a:pt x="227342" y="261886"/>
                </a:lnTo>
                <a:lnTo>
                  <a:pt x="228879" y="264109"/>
                </a:lnTo>
                <a:lnTo>
                  <a:pt x="229920" y="266623"/>
                </a:lnTo>
                <a:lnTo>
                  <a:pt x="230403" y="269290"/>
                </a:lnTo>
                <a:lnTo>
                  <a:pt x="230314" y="272008"/>
                </a:lnTo>
                <a:lnTo>
                  <a:pt x="229641" y="274637"/>
                </a:lnTo>
                <a:lnTo>
                  <a:pt x="228422" y="277063"/>
                </a:lnTo>
                <a:lnTo>
                  <a:pt x="226720" y="279184"/>
                </a:lnTo>
                <a:lnTo>
                  <a:pt x="222998" y="282905"/>
                </a:lnTo>
                <a:close/>
              </a:path>
              <a:path w="230504" h="385445">
                <a:moveTo>
                  <a:pt x="124180" y="363753"/>
                </a:moveTo>
                <a:lnTo>
                  <a:pt x="106222" y="363753"/>
                </a:lnTo>
                <a:lnTo>
                  <a:pt x="115202" y="354775"/>
                </a:lnTo>
                <a:lnTo>
                  <a:pt x="124180" y="363753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979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输入：训练数据</a:t>
            </a:r>
            <a:r>
              <a:rPr sz="2600" spc="-30" dirty="0">
                <a:latin typeface="宋体"/>
                <a:cs typeface="宋体"/>
              </a:rPr>
              <a:t>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4986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7367" y="2021258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损失函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9127" y="202125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，基函数</a:t>
            </a:r>
            <a:r>
              <a:rPr sz="2550" spc="25" dirty="0">
                <a:latin typeface="宋体"/>
                <a:cs typeface="宋体"/>
              </a:rPr>
              <a:t>集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2496238"/>
            <a:ext cx="3579495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输出：加法模型</a:t>
            </a:r>
            <a:r>
              <a:rPr sz="2600" spc="-10" dirty="0">
                <a:latin typeface="Constantia"/>
                <a:cs typeface="Constantia"/>
              </a:rPr>
              <a:t>f(x)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1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初始</a:t>
            </a:r>
            <a:r>
              <a:rPr sz="2600" spc="-30" dirty="0">
                <a:latin typeface="宋体"/>
                <a:cs typeface="宋体"/>
              </a:rPr>
              <a:t>化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f</a:t>
            </a:r>
            <a:r>
              <a:rPr sz="2475" i="1" spc="15" baseline="-16835" dirty="0">
                <a:latin typeface="Constantia"/>
                <a:cs typeface="Constantia"/>
              </a:rPr>
              <a:t>0</a:t>
            </a:r>
            <a:r>
              <a:rPr sz="2600" i="1" spc="-10" dirty="0">
                <a:latin typeface="Constantia"/>
                <a:cs typeface="Constantia"/>
              </a:rPr>
              <a:t>(x)=</a:t>
            </a:r>
            <a:r>
              <a:rPr sz="2600" i="1" spc="-15" dirty="0">
                <a:latin typeface="Constantia"/>
                <a:cs typeface="Constantia"/>
              </a:rPr>
              <a:t>0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i="1" spc="10" dirty="0">
                <a:latin typeface="Constantia"/>
                <a:cs typeface="Constantia"/>
              </a:rPr>
              <a:t>2</a:t>
            </a:r>
            <a:r>
              <a:rPr sz="2550" i="1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对</a:t>
            </a:r>
            <a:r>
              <a:rPr sz="2550" spc="15" dirty="0">
                <a:latin typeface="Constantia"/>
                <a:cs typeface="Constantia"/>
              </a:rPr>
              <a:t>m=1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，。。。</a:t>
            </a:r>
            <a:r>
              <a:rPr sz="2550" spc="20" dirty="0">
                <a:latin typeface="Constantia"/>
                <a:cs typeface="Constantia"/>
              </a:rPr>
              <a:t>M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024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35" dirty="0">
                <a:latin typeface="宋体"/>
                <a:cs typeface="宋体"/>
              </a:rPr>
              <a:t>、极小化损失函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4899741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627" y="4871138"/>
            <a:ext cx="240220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得到参数</a:t>
            </a:r>
            <a:r>
              <a:rPr sz="2550" spc="15" dirty="0">
                <a:latin typeface="Arial"/>
                <a:cs typeface="Arial"/>
              </a:rPr>
              <a:t>β</a:t>
            </a:r>
            <a:r>
              <a:rPr sz="2475" spc="30" baseline="-1683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Arial"/>
                <a:cs typeface="Arial"/>
              </a:rPr>
              <a:t>γ</a:t>
            </a:r>
            <a:r>
              <a:rPr sz="2475" spc="15" baseline="-16835" dirty="0">
                <a:latin typeface="Constantia"/>
                <a:cs typeface="Constantia"/>
              </a:rPr>
              <a:t>m</a:t>
            </a:r>
            <a:endParaRPr sz="2475" baseline="-16835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272" y="5346118"/>
            <a:ext cx="263588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563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15" dirty="0">
                <a:latin typeface="Constantia"/>
                <a:cs typeface="Constantia"/>
              </a:rPr>
              <a:t>b</a:t>
            </a:r>
            <a:r>
              <a:rPr sz="2550" spc="25" dirty="0">
                <a:latin typeface="宋体"/>
                <a:cs typeface="宋体"/>
              </a:rPr>
              <a:t>、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更</a:t>
            </a:r>
            <a:r>
              <a:rPr sz="2550" spc="25" dirty="0">
                <a:latin typeface="宋体"/>
                <a:cs typeface="宋体"/>
              </a:rPr>
              <a:t>新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4262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	</a:t>
            </a:r>
            <a:r>
              <a:rPr sz="2550" spc="35" dirty="0">
                <a:latin typeface="宋体"/>
                <a:cs typeface="宋体"/>
              </a:rPr>
              <a:t>得到加法模</a:t>
            </a:r>
            <a:r>
              <a:rPr sz="2550" spc="25" dirty="0">
                <a:latin typeface="宋体"/>
                <a:cs typeface="宋体"/>
              </a:rPr>
              <a:t>型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7223" y="1557527"/>
            <a:ext cx="376732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5639" y="2002535"/>
            <a:ext cx="1127760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344" y="2042160"/>
            <a:ext cx="975359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4792" y="4276344"/>
            <a:ext cx="5111496" cy="664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1072" y="5385815"/>
            <a:ext cx="3096768" cy="350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4704" y="6138671"/>
            <a:ext cx="3468624" cy="701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245" y="1575269"/>
            <a:ext cx="8769350" cy="371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00" dirty="0">
                <a:latin typeface="Comic Sans MS"/>
                <a:cs typeface="Comic Sans MS"/>
              </a:rPr>
              <a:t>1984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15" dirty="0">
                <a:latin typeface="Comic Sans MS"/>
                <a:cs typeface="Comic Sans MS"/>
              </a:rPr>
              <a:t>Kea</a:t>
            </a:r>
            <a:r>
              <a:rPr sz="2400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spc="-15" dirty="0">
                <a:latin typeface="Comic Sans MS"/>
                <a:cs typeface="Comic Sans MS"/>
              </a:rPr>
              <a:t>Val</a:t>
            </a:r>
            <a:r>
              <a:rPr sz="2400" dirty="0">
                <a:latin typeface="Comic Sans MS"/>
                <a:cs typeface="Comic Sans MS"/>
              </a:rPr>
              <a:t>i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nt</a:t>
            </a:r>
            <a:r>
              <a:rPr sz="240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30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00" dirty="0">
                <a:solidFill>
                  <a:srgbClr val="006FC0"/>
                </a:solidFill>
                <a:latin typeface="宋体"/>
                <a:cs typeface="宋体"/>
              </a:rPr>
              <a:t>强可学习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(s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rongly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learnable)</a:t>
            </a:r>
            <a:r>
              <a:rPr sz="2400" dirty="0">
                <a:solidFill>
                  <a:srgbClr val="001F5F"/>
                </a:solidFill>
                <a:latin typeface="宋体"/>
                <a:cs typeface="宋体"/>
              </a:rPr>
              <a:t>和</a:t>
            </a:r>
            <a:r>
              <a:rPr sz="2400" dirty="0">
                <a:solidFill>
                  <a:srgbClr val="006FC0"/>
                </a:solidFill>
                <a:latin typeface="宋体"/>
                <a:cs typeface="宋体"/>
              </a:rPr>
              <a:t>弱可学习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(weakly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learnable)</a:t>
            </a:r>
            <a:endParaRPr sz="2400">
              <a:latin typeface="Arial"/>
              <a:cs typeface="Arial"/>
            </a:endParaRPr>
          </a:p>
          <a:p>
            <a:pPr marL="652780" marR="5080" indent="-247015">
              <a:lnSpc>
                <a:spcPct val="99700"/>
              </a:lnSpc>
              <a:spcBef>
                <a:spcPts val="540"/>
              </a:spcBef>
            </a:pPr>
            <a:r>
              <a:rPr sz="1900" spc="3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在概率近似正确（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probabl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approxi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atel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correct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AC</a:t>
            </a: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学习的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框 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架中，一个概念（类），如果存在一个多项式的学习算法能够学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习 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它，并且正确率很高，称这个概念是强可学习的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652780" marR="5080" indent="-247015">
              <a:lnSpc>
                <a:spcPct val="100000"/>
              </a:lnSpc>
              <a:spcBef>
                <a:spcPts val="525"/>
              </a:spcBef>
            </a:pPr>
            <a:r>
              <a:rPr sz="1900" spc="3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一个概念（类），如果存在一个多项式的学习算法能够学习它，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学 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习的正确率仅比随机猜测略好，则称这个概念是弱可学习的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30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00" dirty="0">
                <a:latin typeface="Comic Sans MS"/>
                <a:cs typeface="Comic Sans MS"/>
              </a:rPr>
              <a:t>1989</a:t>
            </a:r>
            <a:r>
              <a:rPr sz="2400" spc="-10" dirty="0">
                <a:latin typeface="Comic Sans MS"/>
                <a:cs typeface="Comic Sans MS"/>
              </a:rPr>
              <a:t>,</a:t>
            </a:r>
            <a:r>
              <a:rPr sz="2400" dirty="0">
                <a:latin typeface="Comic Sans MS"/>
                <a:cs typeface="Comic Sans MS"/>
              </a:rPr>
              <a:t> S</a:t>
            </a:r>
            <a:r>
              <a:rPr sz="2400" spc="-15" dirty="0">
                <a:latin typeface="Comic Sans MS"/>
                <a:cs typeface="Comic Sans MS"/>
              </a:rPr>
              <a:t>chap</a:t>
            </a:r>
            <a:r>
              <a:rPr sz="2400" dirty="0">
                <a:latin typeface="Comic Sans MS"/>
                <a:cs typeface="Comic Sans MS"/>
              </a:rPr>
              <a:t>ir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证明</a:t>
            </a:r>
            <a:r>
              <a:rPr sz="2400" dirty="0">
                <a:solidFill>
                  <a:srgbClr val="001F5F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652780" marR="10795" indent="-247015">
              <a:lnSpc>
                <a:spcPts val="2630"/>
              </a:lnSpc>
              <a:spcBef>
                <a:spcPts val="495"/>
              </a:spcBef>
            </a:pPr>
            <a:r>
              <a:rPr sz="1900" spc="3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在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AC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学习的框架下，一个概念是强可学习的充分必要条件是这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个 </a:t>
            </a:r>
            <a:r>
              <a:rPr sz="2200" spc="-10" dirty="0">
                <a:solidFill>
                  <a:srgbClr val="001F5F"/>
                </a:solidFill>
                <a:latin typeface="宋体"/>
                <a:cs typeface="宋体"/>
              </a:rPr>
              <a:t>概念是弱可学习</a:t>
            </a:r>
            <a:r>
              <a:rPr sz="2200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前向分步算法与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173720" cy="3865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定理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287020" marR="195580" indent="-274320">
              <a:lnSpc>
                <a:spcPct val="102000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算法是前向分步加法算法的特例，模型是</a:t>
            </a:r>
            <a:r>
              <a:rPr sz="2550" spc="25" dirty="0">
                <a:latin typeface="宋体"/>
                <a:cs typeface="宋体"/>
              </a:rPr>
              <a:t>由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基本分类器组成的加法模型，损失函数是指数函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50" spc="-30" dirty="0">
                <a:solidFill>
                  <a:srgbClr val="33BC55"/>
                </a:solidFill>
                <a:latin typeface="Arial"/>
                <a:cs typeface="Arial"/>
              </a:rPr>
              <a:t> </a:t>
            </a:r>
            <a:r>
              <a:rPr sz="2550" spc="35" dirty="0">
                <a:latin typeface="宋体"/>
                <a:cs typeface="宋体"/>
              </a:rPr>
              <a:t>证明</a:t>
            </a:r>
            <a:r>
              <a:rPr sz="2550" spc="25" dirty="0">
                <a:latin typeface="宋体"/>
                <a:cs typeface="宋体"/>
              </a:rPr>
              <a:t>：</a:t>
            </a:r>
            <a:r>
              <a:rPr sz="2550" spc="4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前面部分很明显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287020" marR="5080" indent="-274320">
              <a:lnSpc>
                <a:spcPct val="101600"/>
              </a:lnSpc>
              <a:spcBef>
                <a:spcPts val="580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600" spc="-20" dirty="0">
                <a:latin typeface="宋体"/>
                <a:cs typeface="宋体"/>
              </a:rPr>
              <a:t>后面部分证明损失函数是指数函数（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x</a:t>
            </a:r>
            <a:r>
              <a:rPr sz="2600" spc="-10" dirty="0">
                <a:latin typeface="Constantia"/>
                <a:cs typeface="Constantia"/>
              </a:rPr>
              <a:t>pon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ntial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lo</a:t>
            </a:r>
            <a:r>
              <a:rPr sz="2600" spc="-15" dirty="0">
                <a:latin typeface="Constantia"/>
                <a:cs typeface="Constantia"/>
              </a:rPr>
              <a:t>ss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unct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550" spc="35" dirty="0">
                <a:latin typeface="宋体"/>
                <a:cs typeface="宋体"/>
              </a:rPr>
              <a:t>假设经过</a:t>
            </a:r>
            <a:r>
              <a:rPr sz="2550" spc="15" dirty="0">
                <a:latin typeface="Constantia"/>
                <a:cs typeface="Constantia"/>
              </a:rPr>
              <a:t>m-1</a:t>
            </a:r>
            <a:r>
              <a:rPr sz="2550" spc="35" dirty="0">
                <a:latin typeface="宋体"/>
                <a:cs typeface="宋体"/>
              </a:rPr>
              <a:t>轮迭代前向分步算法得到</a:t>
            </a:r>
            <a:r>
              <a:rPr sz="2550" i="1" spc="5" dirty="0">
                <a:latin typeface="Constantia"/>
                <a:cs typeface="Constantia"/>
              </a:rPr>
              <a:t>f</a:t>
            </a:r>
            <a:r>
              <a:rPr sz="2475" i="1" spc="22" baseline="-16835" dirty="0">
                <a:latin typeface="Constantia"/>
                <a:cs typeface="Constantia"/>
              </a:rPr>
              <a:t>m</a:t>
            </a:r>
            <a:r>
              <a:rPr sz="2475" i="1" spc="7" baseline="-16835" dirty="0">
                <a:latin typeface="Constantia"/>
                <a:cs typeface="Constantia"/>
              </a:rPr>
              <a:t>-1</a:t>
            </a:r>
            <a:r>
              <a:rPr sz="2550" i="1" spc="15" dirty="0">
                <a:latin typeface="Constantia"/>
                <a:cs typeface="Constantia"/>
              </a:rPr>
              <a:t>(x)</a:t>
            </a:r>
            <a:r>
              <a:rPr sz="2550" i="1" spc="5" dirty="0">
                <a:latin typeface="Constantia"/>
                <a:cs typeface="Constantia"/>
              </a:rPr>
              <a:t>:</a:t>
            </a:r>
            <a:endParaRPr sz="255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883410">
              <a:lnSpc>
                <a:spcPts val="1000"/>
              </a:lnSpc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545465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	</a:t>
            </a:r>
            <a:r>
              <a:rPr sz="2700" spc="200" dirty="0">
                <a:latin typeface="宋体"/>
                <a:cs typeface="宋体"/>
              </a:rPr>
              <a:t>在第</a:t>
            </a:r>
            <a:r>
              <a:rPr sz="2550" spc="200" dirty="0">
                <a:latin typeface="Constantia"/>
                <a:cs typeface="Constantia"/>
              </a:rPr>
              <a:t>m</a:t>
            </a:r>
            <a:r>
              <a:rPr sz="2700" spc="200" dirty="0">
                <a:latin typeface="宋体"/>
                <a:cs typeface="宋体"/>
              </a:rPr>
              <a:t>轮迭代得到</a:t>
            </a:r>
          </a:p>
        </p:txBody>
      </p:sp>
      <p:sp>
        <p:nvSpPr>
          <p:cNvPr id="4" name="object 4"/>
          <p:cNvSpPr/>
          <p:nvPr/>
        </p:nvSpPr>
        <p:spPr>
          <a:xfrm>
            <a:off x="4724400" y="2770632"/>
            <a:ext cx="194462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3095" y="3776471"/>
            <a:ext cx="3023616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6408" y="4965231"/>
            <a:ext cx="2642616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5573326"/>
            <a:ext cx="3578352" cy="414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前向分步算法与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2934970" cy="225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在第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轮迭代得</a:t>
            </a:r>
            <a:r>
              <a:rPr sz="2550" spc="25" dirty="0">
                <a:latin typeface="宋体"/>
                <a:cs typeface="宋体"/>
              </a:rPr>
              <a:t>到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目</a:t>
            </a:r>
            <a:r>
              <a:rPr sz="2550" spc="25" dirty="0">
                <a:latin typeface="宋体"/>
                <a:cs typeface="宋体"/>
              </a:rPr>
              <a:t>标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062" y="2509573"/>
            <a:ext cx="6456680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5727" y="1917192"/>
            <a:ext cx="3578352" cy="414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6296" y="2636520"/>
            <a:ext cx="6239256" cy="749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792" y="3392423"/>
            <a:ext cx="5303520" cy="755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9295" y="4245864"/>
            <a:ext cx="2871216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6703" y="4797552"/>
            <a:ext cx="5797550" cy="502920"/>
          </a:xfrm>
          <a:custGeom>
            <a:avLst/>
            <a:gdLst/>
            <a:ahLst/>
            <a:cxnLst/>
            <a:rect l="l" t="t" r="r" b="b"/>
            <a:pathLst>
              <a:path w="5797550" h="502920">
                <a:moveTo>
                  <a:pt x="0" y="0"/>
                </a:moveTo>
                <a:lnTo>
                  <a:pt x="5797296" y="0"/>
                </a:lnTo>
                <a:lnTo>
                  <a:pt x="579729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5159" y="4784445"/>
            <a:ext cx="5808980" cy="529590"/>
          </a:xfrm>
          <a:custGeom>
            <a:avLst/>
            <a:gdLst/>
            <a:ahLst/>
            <a:cxnLst/>
            <a:rect l="l" t="t" r="r" b="b"/>
            <a:pathLst>
              <a:path w="5808980" h="529589">
                <a:moveTo>
                  <a:pt x="5808840" y="529463"/>
                </a:moveTo>
                <a:lnTo>
                  <a:pt x="12700" y="529463"/>
                </a:lnTo>
                <a:lnTo>
                  <a:pt x="10223" y="529221"/>
                </a:lnTo>
                <a:lnTo>
                  <a:pt x="0" y="516763"/>
                </a:lnTo>
                <a:lnTo>
                  <a:pt x="0" y="12700"/>
                </a:lnTo>
                <a:lnTo>
                  <a:pt x="12700" y="0"/>
                </a:lnTo>
                <a:lnTo>
                  <a:pt x="5808840" y="0"/>
                </a:lnTo>
                <a:lnTo>
                  <a:pt x="580884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04063"/>
                </a:lnTo>
                <a:lnTo>
                  <a:pt x="12700" y="504063"/>
                </a:lnTo>
                <a:lnTo>
                  <a:pt x="25400" y="516763"/>
                </a:lnTo>
                <a:lnTo>
                  <a:pt x="5808840" y="516763"/>
                </a:lnTo>
                <a:lnTo>
                  <a:pt x="5808840" y="529463"/>
                </a:lnTo>
                <a:close/>
              </a:path>
              <a:path w="5808980" h="529589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5808980" h="529589">
                <a:moveTo>
                  <a:pt x="579614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5796140" y="12700"/>
                </a:lnTo>
                <a:lnTo>
                  <a:pt x="5796140" y="25400"/>
                </a:lnTo>
                <a:close/>
              </a:path>
              <a:path w="5808980" h="529589">
                <a:moveTo>
                  <a:pt x="5796140" y="516763"/>
                </a:moveTo>
                <a:lnTo>
                  <a:pt x="5796140" y="12700"/>
                </a:lnTo>
                <a:lnTo>
                  <a:pt x="5808840" y="25400"/>
                </a:lnTo>
                <a:lnTo>
                  <a:pt x="5808840" y="504063"/>
                </a:lnTo>
                <a:lnTo>
                  <a:pt x="5796140" y="516763"/>
                </a:lnTo>
                <a:close/>
              </a:path>
              <a:path w="5808980" h="529589">
                <a:moveTo>
                  <a:pt x="5808840" y="25400"/>
                </a:moveTo>
                <a:lnTo>
                  <a:pt x="5796140" y="12700"/>
                </a:lnTo>
                <a:lnTo>
                  <a:pt x="5808840" y="12700"/>
                </a:lnTo>
                <a:lnTo>
                  <a:pt x="5808840" y="25400"/>
                </a:lnTo>
                <a:close/>
              </a:path>
              <a:path w="5808980" h="529589">
                <a:moveTo>
                  <a:pt x="25400" y="516763"/>
                </a:moveTo>
                <a:lnTo>
                  <a:pt x="12700" y="504063"/>
                </a:lnTo>
                <a:lnTo>
                  <a:pt x="25400" y="504063"/>
                </a:lnTo>
                <a:lnTo>
                  <a:pt x="25400" y="516763"/>
                </a:lnTo>
                <a:close/>
              </a:path>
              <a:path w="5808980" h="529589">
                <a:moveTo>
                  <a:pt x="5796140" y="516763"/>
                </a:moveTo>
                <a:lnTo>
                  <a:pt x="25400" y="516763"/>
                </a:lnTo>
                <a:lnTo>
                  <a:pt x="25400" y="504063"/>
                </a:lnTo>
                <a:lnTo>
                  <a:pt x="5796140" y="504063"/>
                </a:lnTo>
                <a:lnTo>
                  <a:pt x="5796140" y="516763"/>
                </a:lnTo>
                <a:close/>
              </a:path>
              <a:path w="5808980" h="529589">
                <a:moveTo>
                  <a:pt x="5808840" y="516763"/>
                </a:moveTo>
                <a:lnTo>
                  <a:pt x="5796140" y="516763"/>
                </a:lnTo>
                <a:lnTo>
                  <a:pt x="5808840" y="504063"/>
                </a:lnTo>
                <a:lnTo>
                  <a:pt x="5808840" y="516763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1640" y="4665586"/>
            <a:ext cx="554355" cy="135890"/>
          </a:xfrm>
          <a:custGeom>
            <a:avLst/>
            <a:gdLst/>
            <a:ahLst/>
            <a:cxnLst/>
            <a:rect l="l" t="t" r="r" b="b"/>
            <a:pathLst>
              <a:path w="554354" h="135889">
                <a:moveTo>
                  <a:pt x="438058" y="39465"/>
                </a:moveTo>
                <a:lnTo>
                  <a:pt x="0" y="25387"/>
                </a:lnTo>
                <a:lnTo>
                  <a:pt x="812" y="0"/>
                </a:lnTo>
                <a:lnTo>
                  <a:pt x="443814" y="14236"/>
                </a:lnTo>
                <a:lnTo>
                  <a:pt x="470880" y="36017"/>
                </a:lnTo>
                <a:lnTo>
                  <a:pt x="434530" y="36017"/>
                </a:lnTo>
                <a:lnTo>
                  <a:pt x="438058" y="39465"/>
                </a:lnTo>
                <a:close/>
              </a:path>
              <a:path w="554354" h="135889">
                <a:moveTo>
                  <a:pt x="443001" y="39623"/>
                </a:moveTo>
                <a:lnTo>
                  <a:pt x="438058" y="39465"/>
                </a:lnTo>
                <a:lnTo>
                  <a:pt x="434530" y="36017"/>
                </a:lnTo>
                <a:lnTo>
                  <a:pt x="443001" y="39623"/>
                </a:lnTo>
                <a:close/>
              </a:path>
              <a:path w="554354" h="135889">
                <a:moveTo>
                  <a:pt x="474571" y="39623"/>
                </a:moveTo>
                <a:lnTo>
                  <a:pt x="443001" y="39623"/>
                </a:lnTo>
                <a:lnTo>
                  <a:pt x="434530" y="36017"/>
                </a:lnTo>
                <a:lnTo>
                  <a:pt x="470880" y="36017"/>
                </a:lnTo>
                <a:lnTo>
                  <a:pt x="474571" y="39623"/>
                </a:lnTo>
                <a:close/>
              </a:path>
              <a:path w="554354" h="135889">
                <a:moveTo>
                  <a:pt x="536422" y="135585"/>
                </a:moveTo>
                <a:lnTo>
                  <a:pt x="438058" y="39465"/>
                </a:lnTo>
                <a:lnTo>
                  <a:pt x="443001" y="39623"/>
                </a:lnTo>
                <a:lnTo>
                  <a:pt x="474571" y="39623"/>
                </a:lnTo>
                <a:lnTo>
                  <a:pt x="554177" y="117424"/>
                </a:lnTo>
                <a:lnTo>
                  <a:pt x="536422" y="13558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272" y="4879675"/>
            <a:ext cx="8425815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152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宋体"/>
                <a:cs typeface="宋体"/>
              </a:rPr>
              <a:t>不依赖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α</a:t>
            </a:r>
            <a:r>
              <a:rPr sz="2000" spc="-10" dirty="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sz="2000" spc="-50" dirty="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宋体"/>
                <a:cs typeface="宋体"/>
              </a:rPr>
              <a:t>依赖于</a:t>
            </a:r>
            <a:r>
              <a:rPr sz="2000" i="1" spc="-10" dirty="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sz="1950" i="1" spc="-15" baseline="-17094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1950" i="1" spc="-7" baseline="-17094" dirty="0">
                <a:solidFill>
                  <a:srgbClr val="FFFFFF"/>
                </a:solidFill>
                <a:latin typeface="Constantia"/>
                <a:cs typeface="Constantia"/>
              </a:rPr>
              <a:t>-1</a:t>
            </a:r>
            <a:r>
              <a:rPr sz="2000" spc="-10" dirty="0">
                <a:solidFill>
                  <a:srgbClr val="FFFFFF"/>
                </a:solidFill>
                <a:latin typeface="Constantia"/>
                <a:cs typeface="Constantia"/>
              </a:rPr>
              <a:t>(x),</a:t>
            </a:r>
            <a:r>
              <a:rPr sz="2000" spc="-10" dirty="0">
                <a:solidFill>
                  <a:srgbClr val="FFFFFF"/>
                </a:solidFill>
                <a:latin typeface="宋体"/>
                <a:cs typeface="宋体"/>
              </a:rPr>
              <a:t>随着每一轮迭代改</a:t>
            </a:r>
            <a:r>
              <a:rPr sz="2000" spc="-20" dirty="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现证使上式最小</a:t>
            </a:r>
            <a:r>
              <a:rPr sz="2600" spc="-30" dirty="0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就是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算法得到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6432" y="5376671"/>
            <a:ext cx="1530096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8847" y="5903976"/>
            <a:ext cx="1389888" cy="371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前向分步算法与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1658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首先，</a:t>
            </a:r>
            <a:r>
              <a:rPr sz="2550" spc="25" dirty="0">
                <a:latin typeface="宋体"/>
                <a:cs typeface="宋体"/>
              </a:rPr>
              <a:t>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8612" y="1546278"/>
            <a:ext cx="305308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；对任意</a:t>
            </a:r>
            <a:r>
              <a:rPr sz="2550" spc="10" dirty="0">
                <a:latin typeface="Arial"/>
                <a:cs typeface="Arial"/>
              </a:rPr>
              <a:t>α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10" dirty="0">
                <a:latin typeface="Constantia"/>
                <a:cs typeface="Constantia"/>
              </a:rPr>
              <a:t>&gt;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0</a:t>
            </a:r>
            <a:r>
              <a:rPr sz="2550" spc="35" dirty="0">
                <a:latin typeface="宋体"/>
                <a:cs typeface="宋体"/>
              </a:rPr>
              <a:t>，使</a:t>
            </a:r>
            <a:r>
              <a:rPr sz="2550" spc="25" dirty="0">
                <a:latin typeface="宋体"/>
                <a:cs typeface="宋体"/>
              </a:rPr>
              <a:t>式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2971218"/>
            <a:ext cx="40265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最小的</a:t>
            </a:r>
            <a:r>
              <a:rPr sz="2600" spc="-10" dirty="0">
                <a:latin typeface="Constantia"/>
                <a:cs typeface="Constantia"/>
              </a:rPr>
              <a:t>G(x)</a:t>
            </a:r>
            <a:r>
              <a:rPr sz="2600" spc="-20" dirty="0">
                <a:latin typeface="宋体"/>
                <a:cs typeface="宋体"/>
              </a:rPr>
              <a:t>由下式得</a:t>
            </a:r>
            <a:r>
              <a:rPr sz="2600" spc="-30" dirty="0">
                <a:latin typeface="宋体"/>
                <a:cs typeface="宋体"/>
              </a:rPr>
              <a:t>到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272" y="4871138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25" dirty="0">
                <a:latin typeface="宋体"/>
                <a:cs typeface="宋体"/>
              </a:rPr>
              <a:t>即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072" y="4871138"/>
            <a:ext cx="43668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为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算法的基本分类</a:t>
            </a:r>
            <a:r>
              <a:rPr sz="2550" spc="25" dirty="0">
                <a:latin typeface="宋体"/>
                <a:cs typeface="宋体"/>
              </a:rPr>
              <a:t>器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8872" y="4871138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，为</a:t>
            </a:r>
            <a:r>
              <a:rPr sz="2550" spc="25" dirty="0">
                <a:latin typeface="宋体"/>
                <a:cs typeface="宋体"/>
              </a:rPr>
              <a:t>使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592" y="5267378"/>
            <a:ext cx="724408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第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轮加权训练数据分类误差率最小的基本分类</a:t>
            </a:r>
            <a:r>
              <a:rPr sz="2600" spc="-30" dirty="0">
                <a:latin typeface="宋体"/>
                <a:cs typeface="宋体"/>
              </a:rPr>
              <a:t>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9216" y="1609344"/>
            <a:ext cx="640080" cy="307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792" y="2112264"/>
            <a:ext cx="5303520" cy="755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783" y="3358896"/>
            <a:ext cx="4465320" cy="83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4379976"/>
            <a:ext cx="2535936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407" y="4828032"/>
            <a:ext cx="746759" cy="411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4840223"/>
            <a:ext cx="752856" cy="387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前向分步算法与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158051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8250" algn="l"/>
              </a:tabLs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25" dirty="0">
                <a:latin typeface="宋体"/>
                <a:cs typeface="宋体"/>
              </a:rPr>
              <a:t>求	由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198882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将已求得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182" y="3921178"/>
            <a:ext cx="435546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代入，对</a:t>
            </a:r>
            <a:r>
              <a:rPr sz="2550" spc="15" dirty="0">
                <a:latin typeface="Arial"/>
                <a:cs typeface="Arial"/>
              </a:rPr>
              <a:t>α</a:t>
            </a:r>
            <a:r>
              <a:rPr sz="2550" spc="35" dirty="0">
                <a:latin typeface="宋体"/>
                <a:cs typeface="宋体"/>
              </a:rPr>
              <a:t>求导并使导数为</a:t>
            </a:r>
            <a:r>
              <a:rPr sz="2550" spc="15" dirty="0">
                <a:latin typeface="Constantia"/>
                <a:cs typeface="Constantia"/>
              </a:rPr>
              <a:t>0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2896" y="1527047"/>
            <a:ext cx="405384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4664" y="1450847"/>
            <a:ext cx="5797295" cy="2377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3639" y="3904488"/>
            <a:ext cx="752856" cy="387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1904" y="4364735"/>
            <a:ext cx="2121408" cy="829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8423" y="5205984"/>
            <a:ext cx="5654039" cy="151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0303" y="6412991"/>
            <a:ext cx="3663950" cy="445134"/>
          </a:xfrm>
          <a:custGeom>
            <a:avLst/>
            <a:gdLst/>
            <a:ahLst/>
            <a:cxnLst/>
            <a:rect l="l" t="t" r="r" b="b"/>
            <a:pathLst>
              <a:path w="3663950" h="445134">
                <a:moveTo>
                  <a:pt x="0" y="0"/>
                </a:moveTo>
                <a:lnTo>
                  <a:pt x="3663696" y="0"/>
                </a:lnTo>
                <a:lnTo>
                  <a:pt x="3663696" y="445008"/>
                </a:lnTo>
                <a:lnTo>
                  <a:pt x="0" y="445008"/>
                </a:lnTo>
                <a:lnTo>
                  <a:pt x="0" y="0"/>
                </a:lnTo>
                <a:close/>
              </a:path>
            </a:pathLst>
          </a:custGeom>
          <a:solidFill>
            <a:srgbClr val="2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0199" y="6472999"/>
            <a:ext cx="3465829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与</a:t>
            </a:r>
            <a:r>
              <a:rPr sz="2400" spc="-20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20" dirty="0">
                <a:latin typeface="Constantia"/>
                <a:cs typeface="Constantia"/>
              </a:rPr>
              <a:t>oo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dirty="0">
                <a:latin typeface="Arial"/>
                <a:cs typeface="Arial"/>
              </a:rPr>
              <a:t>α</a:t>
            </a:r>
            <a:r>
              <a:rPr sz="2325" spc="-7" baseline="-17921" dirty="0">
                <a:latin typeface="Constantia"/>
                <a:cs typeface="Constantia"/>
              </a:rPr>
              <a:t>m</a:t>
            </a:r>
            <a:r>
              <a:rPr sz="2400" dirty="0">
                <a:latin typeface="宋体"/>
                <a:cs typeface="宋体"/>
              </a:rPr>
              <a:t>完全一致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前向分步算法与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oo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630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每一轮样本权值的更新，由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7982584" cy="170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可得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与</a:t>
            </a:r>
            <a:r>
              <a:rPr sz="2600" spc="-3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daBoo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的权值更新一致，相差规范化因子，因</a:t>
            </a:r>
            <a:r>
              <a:rPr sz="2600" spc="-30" dirty="0">
                <a:latin typeface="宋体"/>
                <a:cs typeface="宋体"/>
              </a:rPr>
              <a:t>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等价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4455" y="2130551"/>
            <a:ext cx="3489960" cy="45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567" y="2819400"/>
            <a:ext cx="3124200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6272" y="3724655"/>
            <a:ext cx="3493008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四、提升</a:t>
            </a:r>
            <a:r>
              <a:rPr dirty="0"/>
              <a:t>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988820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提升树模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提升树算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2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梯度提</a:t>
            </a:r>
            <a:r>
              <a:rPr sz="2550" spc="25" dirty="0">
                <a:latin typeface="宋体"/>
                <a:cs typeface="宋体"/>
              </a:rPr>
              <a:t>升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提升树模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362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提升树是以分类树或回归树为基本分类器的提升方法</a:t>
            </a:r>
            <a:r>
              <a:rPr sz="2600" spc="-30" dirty="0">
                <a:latin typeface="宋体"/>
                <a:cs typeface="宋体"/>
              </a:rPr>
              <a:t>；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提升树被认为是统计学习中性能最好的方法之一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提升树模</a:t>
            </a:r>
            <a:r>
              <a:rPr sz="2550" spc="25" dirty="0">
                <a:latin typeface="宋体"/>
                <a:cs typeface="宋体"/>
              </a:rPr>
              <a:t>型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5" dirty="0">
                <a:latin typeface="Constantia"/>
                <a:cs typeface="Constantia"/>
              </a:rPr>
              <a:t>(boo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g</a:t>
            </a:r>
            <a:r>
              <a:rPr sz="2550" spc="-1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ee)</a:t>
            </a:r>
            <a:endParaRPr sz="2550">
              <a:latin typeface="Constantia"/>
              <a:cs typeface="Constantia"/>
            </a:endParaRPr>
          </a:p>
          <a:p>
            <a:pPr marL="652780" marR="50165" indent="-247015">
              <a:lnSpc>
                <a:spcPct val="100000"/>
              </a:lnSpc>
              <a:spcBef>
                <a:spcPts val="600"/>
              </a:spcBef>
            </a:pPr>
            <a:r>
              <a:rPr sz="2050" spc="-25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-25" dirty="0">
                <a:latin typeface="宋体"/>
                <a:cs typeface="宋体"/>
              </a:rPr>
              <a:t>提升方法实际采用：</a:t>
            </a:r>
            <a:r>
              <a:rPr sz="2400" spc="-25" dirty="0">
                <a:solidFill>
                  <a:srgbClr val="C00000"/>
                </a:solidFill>
                <a:latin typeface="宋体"/>
                <a:cs typeface="宋体"/>
              </a:rPr>
              <a:t>加法模型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10" dirty="0">
                <a:latin typeface="宋体"/>
                <a:cs typeface="宋体"/>
              </a:rPr>
              <a:t>即基函数的线性组合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spc="-10" dirty="0">
                <a:latin typeface="宋体"/>
                <a:cs typeface="宋体"/>
              </a:rPr>
              <a:t>与前 </a:t>
            </a:r>
            <a:r>
              <a:rPr sz="2400" spc="-10" dirty="0">
                <a:solidFill>
                  <a:srgbClr val="C00000"/>
                </a:solidFill>
                <a:latin typeface="宋体"/>
                <a:cs typeface="宋体"/>
              </a:rPr>
              <a:t>向分步算法，</a:t>
            </a:r>
            <a:r>
              <a:rPr sz="2400" spc="-10" dirty="0">
                <a:latin typeface="宋体"/>
                <a:cs typeface="宋体"/>
              </a:rPr>
              <a:t>以</a:t>
            </a:r>
            <a:r>
              <a:rPr sz="2400" spc="-10" dirty="0">
                <a:solidFill>
                  <a:srgbClr val="C00000"/>
                </a:solidFill>
                <a:latin typeface="宋体"/>
                <a:cs typeface="宋体"/>
              </a:rPr>
              <a:t>决策树</a:t>
            </a:r>
            <a:r>
              <a:rPr sz="2400" spc="-10" dirty="0">
                <a:latin typeface="宋体"/>
                <a:cs typeface="宋体"/>
              </a:rPr>
              <a:t>为基函数；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20" dirty="0">
                <a:latin typeface="宋体"/>
                <a:cs typeface="宋体"/>
              </a:rPr>
              <a:t>对分类问题决策树是二叉分类树，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40" dirty="0">
                <a:latin typeface="宋体"/>
                <a:cs typeface="宋体"/>
              </a:rPr>
              <a:t>对回归问题决策树是二叉回归树，</a:t>
            </a:r>
            <a:endParaRPr sz="2400">
              <a:latin typeface="宋体"/>
              <a:cs typeface="宋体"/>
            </a:endParaRPr>
          </a:p>
          <a:p>
            <a:pPr marL="927100" marR="119380" indent="-247015">
              <a:lnSpc>
                <a:spcPct val="102400"/>
              </a:lnSpc>
              <a:spcBef>
                <a:spcPts val="505"/>
              </a:spcBef>
            </a:pPr>
            <a:r>
              <a:rPr sz="1450" spc="10" dirty="0">
                <a:solidFill>
                  <a:srgbClr val="258768"/>
                </a:solidFill>
                <a:latin typeface="Arial"/>
                <a:cs typeface="Arial"/>
              </a:rPr>
              <a:t></a:t>
            </a:r>
            <a:r>
              <a:rPr sz="1450" spc="75" dirty="0">
                <a:solidFill>
                  <a:srgbClr val="258768"/>
                </a:solidFill>
                <a:latin typeface="Arial"/>
                <a:cs typeface="Arial"/>
              </a:rPr>
              <a:t> </a:t>
            </a:r>
            <a:r>
              <a:rPr sz="2050" spc="25" dirty="0">
                <a:latin typeface="宋体"/>
                <a:cs typeface="宋体"/>
              </a:rPr>
              <a:t>基本分类器</a:t>
            </a:r>
            <a:r>
              <a:rPr sz="2050" spc="15" dirty="0">
                <a:latin typeface="Constantia"/>
                <a:cs typeface="Constantia"/>
              </a:rPr>
              <a:t>x&lt;v</a:t>
            </a:r>
            <a:r>
              <a:rPr sz="2050" spc="25" dirty="0">
                <a:latin typeface="宋体"/>
                <a:cs typeface="宋体"/>
              </a:rPr>
              <a:t>或</a:t>
            </a:r>
            <a:r>
              <a:rPr sz="2050" spc="15" dirty="0">
                <a:latin typeface="Constantia"/>
                <a:cs typeface="Constantia"/>
              </a:rPr>
              <a:t>x&gt;v</a:t>
            </a:r>
            <a:r>
              <a:rPr sz="2050" spc="25" dirty="0">
                <a:latin typeface="宋体"/>
                <a:cs typeface="宋体"/>
              </a:rPr>
              <a:t>，可以看作是由一个根结点直接连接两</a:t>
            </a:r>
            <a:r>
              <a:rPr sz="2050" spc="20" dirty="0">
                <a:latin typeface="宋体"/>
                <a:cs typeface="宋体"/>
              </a:rPr>
              <a:t>个</a:t>
            </a:r>
            <a:r>
              <a:rPr sz="2050" spc="10" dirty="0">
                <a:latin typeface="宋体"/>
                <a:cs typeface="宋体"/>
              </a:rPr>
              <a:t> </a:t>
            </a:r>
            <a:r>
              <a:rPr sz="2050" spc="25" dirty="0">
                <a:latin typeface="宋体"/>
                <a:cs typeface="宋体"/>
              </a:rPr>
              <a:t>叶结点的简单决策树，即所谓的决策树桩</a:t>
            </a:r>
            <a:r>
              <a:rPr sz="2050" spc="10" dirty="0">
                <a:latin typeface="Constantia"/>
                <a:cs typeface="Constantia"/>
              </a:rPr>
              <a:t>(d</a:t>
            </a:r>
            <a:r>
              <a:rPr sz="2050" spc="5" dirty="0">
                <a:latin typeface="Constantia"/>
                <a:cs typeface="Constantia"/>
              </a:rPr>
              <a:t>e</a:t>
            </a:r>
            <a:r>
              <a:rPr sz="2050" spc="10" dirty="0">
                <a:latin typeface="Constantia"/>
                <a:cs typeface="Constantia"/>
              </a:rPr>
              <a:t>c</a:t>
            </a:r>
            <a:r>
              <a:rPr sz="2050" spc="5" dirty="0">
                <a:latin typeface="Constantia"/>
                <a:cs typeface="Constantia"/>
              </a:rPr>
              <a:t>i</a:t>
            </a:r>
            <a:r>
              <a:rPr sz="2050" spc="10" dirty="0">
                <a:latin typeface="Constantia"/>
                <a:cs typeface="Constantia"/>
              </a:rPr>
              <a:t>s</a:t>
            </a:r>
            <a:r>
              <a:rPr sz="2050" spc="5" dirty="0">
                <a:latin typeface="Constantia"/>
                <a:cs typeface="Constantia"/>
              </a:rPr>
              <a:t>i</a:t>
            </a:r>
            <a:r>
              <a:rPr sz="2050" spc="15" dirty="0">
                <a:latin typeface="Constantia"/>
                <a:cs typeface="Constantia"/>
              </a:rPr>
              <a:t>o</a:t>
            </a:r>
            <a:r>
              <a:rPr sz="2050" spc="10" dirty="0">
                <a:latin typeface="Constantia"/>
                <a:cs typeface="Constantia"/>
              </a:rPr>
              <a:t>n</a:t>
            </a:r>
            <a:r>
              <a:rPr sz="2050" spc="-70" dirty="0">
                <a:latin typeface="Constantia"/>
                <a:cs typeface="Constantia"/>
              </a:rPr>
              <a:t> </a:t>
            </a:r>
            <a:r>
              <a:rPr sz="2050" spc="10" dirty="0">
                <a:latin typeface="Constantia"/>
                <a:cs typeface="Constantia"/>
              </a:rPr>
              <a:t>s</a:t>
            </a:r>
            <a:r>
              <a:rPr sz="2050" spc="5" dirty="0">
                <a:latin typeface="Constantia"/>
                <a:cs typeface="Constantia"/>
              </a:rPr>
              <a:t>t</a:t>
            </a:r>
            <a:r>
              <a:rPr sz="2050" spc="15" dirty="0">
                <a:latin typeface="Constantia"/>
                <a:cs typeface="Constantia"/>
              </a:rPr>
              <a:t>u</a:t>
            </a:r>
            <a:r>
              <a:rPr sz="2050" spc="25" dirty="0">
                <a:latin typeface="Constantia"/>
                <a:cs typeface="Constantia"/>
              </a:rPr>
              <a:t>m</a:t>
            </a:r>
            <a:r>
              <a:rPr sz="2050" spc="10" dirty="0">
                <a:latin typeface="Constantia"/>
                <a:cs typeface="Constantia"/>
              </a:rPr>
              <a:t>p)</a:t>
            </a:r>
            <a:r>
              <a:rPr sz="2050" spc="20" dirty="0">
                <a:latin typeface="宋体"/>
                <a:cs typeface="宋体"/>
              </a:rPr>
              <a:t>。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5230367"/>
            <a:ext cx="259080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1975" y="6224015"/>
            <a:ext cx="6696456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提升树算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483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前向分步算法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首先确定初始提升树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第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步的模型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marR="160655" indent="-274320">
              <a:lnSpc>
                <a:spcPct val="1026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其中，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475" spc="30" baseline="-16835" dirty="0">
                <a:latin typeface="Constantia"/>
                <a:cs typeface="Constantia"/>
              </a:rPr>
              <a:t>m</a:t>
            </a:r>
            <a:r>
              <a:rPr sz="2475" spc="7" baseline="-16835" dirty="0">
                <a:latin typeface="Constantia"/>
                <a:cs typeface="Constantia"/>
              </a:rPr>
              <a:t>-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为当前模型，通过经验风险极小化确定</a:t>
            </a:r>
            <a:r>
              <a:rPr sz="2550" spc="25" dirty="0">
                <a:latin typeface="宋体"/>
                <a:cs typeface="宋体"/>
              </a:rPr>
              <a:t>下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一棵决策树的参数</a:t>
            </a:r>
            <a:r>
              <a:rPr sz="2550" spc="15" dirty="0">
                <a:latin typeface="Arial"/>
                <a:cs typeface="Arial"/>
              </a:rPr>
              <a:t>θ</a:t>
            </a:r>
            <a:r>
              <a:rPr sz="2475" spc="15" baseline="-16835" dirty="0">
                <a:latin typeface="Constantia"/>
                <a:cs typeface="Constantia"/>
              </a:rPr>
              <a:t>m</a:t>
            </a:r>
            <a:endParaRPr sz="2475" baseline="-16835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550">
              <a:latin typeface="Times New Roman"/>
              <a:cs typeface="Times New Roman"/>
            </a:endParaRPr>
          </a:p>
          <a:p>
            <a:pPr marL="1289050">
              <a:lnSpc>
                <a:spcPts val="1000"/>
              </a:lnSpc>
            </a:pPr>
            <a:endParaRPr sz="55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1000"/>
              </a:lnSpc>
              <a:spcBef>
                <a:spcPts val="39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由于树的线性组合可以很好地拟合训练数据，即使数</a:t>
            </a:r>
            <a:r>
              <a:rPr sz="2600" spc="-30" dirty="0">
                <a:latin typeface="宋体"/>
                <a:cs typeface="宋体"/>
              </a:rPr>
              <a:t>据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中的输入与输出之间的关系很复杂也是如此，所以提</a:t>
            </a:r>
            <a:r>
              <a:rPr sz="2550" spc="25" dirty="0">
                <a:latin typeface="宋体"/>
                <a:cs typeface="宋体"/>
              </a:rPr>
              <a:t>升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树是一个高功能的学习算法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2581655"/>
            <a:ext cx="342900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2128" y="1990344"/>
            <a:ext cx="1158239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提升树算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592820" cy="340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针对不同问题的提升树学习算法，使用的损失函数不同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40" dirty="0">
                <a:latin typeface="宋体"/>
                <a:cs typeface="宋体"/>
              </a:rPr>
              <a:t>用平方误差损失函数的回归问题，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20" dirty="0">
                <a:latin typeface="宋体"/>
                <a:cs typeface="宋体"/>
              </a:rPr>
              <a:t>用指数损失函数的分类问题，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Arial"/>
                <a:cs typeface="Arial"/>
              </a:rPr>
              <a:t></a:t>
            </a:r>
            <a:r>
              <a:rPr sz="2400" spc="-25" dirty="0">
                <a:latin typeface="宋体"/>
                <a:cs typeface="宋体"/>
              </a:rPr>
              <a:t>用一般损失函数的一般决策问题。</a:t>
            </a:r>
            <a:endParaRPr sz="2400">
              <a:latin typeface="宋体"/>
              <a:cs typeface="宋体"/>
            </a:endParaRPr>
          </a:p>
          <a:p>
            <a:pPr marL="287020" marR="374650" indent="-274320">
              <a:lnSpc>
                <a:spcPct val="101099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对二类分类问题：提升树算法只需将</a:t>
            </a:r>
            <a:r>
              <a:rPr sz="2550" dirty="0">
                <a:latin typeface="Constantia"/>
                <a:cs typeface="Constantia"/>
              </a:rPr>
              <a:t>A</a:t>
            </a:r>
            <a:r>
              <a:rPr sz="2550" spc="15" dirty="0">
                <a:latin typeface="Constantia"/>
                <a:cs typeface="Constantia"/>
              </a:rPr>
              <a:t>daBoo</a:t>
            </a:r>
            <a:r>
              <a:rPr sz="2550" spc="10" dirty="0">
                <a:latin typeface="Constantia"/>
                <a:cs typeface="Constantia"/>
              </a:rPr>
              <a:t>st</a:t>
            </a:r>
            <a:r>
              <a:rPr sz="2550" spc="35" dirty="0">
                <a:latin typeface="宋体"/>
                <a:cs typeface="宋体"/>
              </a:rPr>
              <a:t>算法</a:t>
            </a:r>
            <a:r>
              <a:rPr sz="2550" spc="25" dirty="0">
                <a:latin typeface="宋体"/>
                <a:cs typeface="宋体"/>
              </a:rPr>
              <a:t>中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的基本分类器限制为二类分类树即可，这时的提升树</a:t>
            </a:r>
            <a:r>
              <a:rPr sz="2550" spc="25" dirty="0">
                <a:latin typeface="宋体"/>
                <a:cs typeface="宋体"/>
              </a:rPr>
              <a:t>算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法是</a:t>
            </a:r>
            <a:r>
              <a:rPr sz="2600" spc="-3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daBoo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算法的特殊情况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讨论回归问题提升树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提升树算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075295" cy="271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回归问题提升树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已知训练数据集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750">
              <a:latin typeface="Times New Roman"/>
              <a:cs typeface="Times New Roman"/>
            </a:endParaRPr>
          </a:p>
          <a:p>
            <a:pPr marL="1362075">
              <a:lnSpc>
                <a:spcPts val="1000"/>
              </a:lnSpc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为输入空间，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为输出空</a:t>
            </a:r>
            <a:r>
              <a:rPr sz="2600" spc="-30" dirty="0">
                <a:latin typeface="宋体"/>
                <a:cs typeface="宋体"/>
              </a:rPr>
              <a:t>间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00"/>
              </a:lnSpc>
              <a:spcBef>
                <a:spcPts val="60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将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划分为</a:t>
            </a:r>
            <a:r>
              <a:rPr sz="2550" spc="10" dirty="0">
                <a:latin typeface="Constantia"/>
                <a:cs typeface="Constantia"/>
              </a:rPr>
              <a:t>J</a:t>
            </a:r>
            <a:r>
              <a:rPr sz="2550" spc="35" dirty="0">
                <a:latin typeface="宋体"/>
                <a:cs typeface="宋体"/>
              </a:rPr>
              <a:t>个互不相交的区域</a:t>
            </a:r>
            <a:r>
              <a:rPr sz="2550" spc="15" dirty="0">
                <a:latin typeface="Constantia"/>
                <a:cs typeface="Constantia"/>
              </a:rPr>
              <a:t>R1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R2</a:t>
            </a:r>
            <a:r>
              <a:rPr sz="2550" spc="5" dirty="0">
                <a:latin typeface="Constantia"/>
                <a:cs typeface="Constantia"/>
              </a:rPr>
              <a:t>,..</a:t>
            </a:r>
            <a:r>
              <a:rPr sz="2550" spc="20" dirty="0">
                <a:latin typeface="Constantia"/>
                <a:cs typeface="Constantia"/>
              </a:rPr>
              <a:t>R</a:t>
            </a:r>
            <a:r>
              <a:rPr sz="2550" spc="-60" dirty="0">
                <a:latin typeface="Constantia"/>
                <a:cs typeface="Constantia"/>
              </a:rPr>
              <a:t>j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并且在每个</a:t>
            </a:r>
            <a:r>
              <a:rPr sz="2550" spc="25" dirty="0">
                <a:latin typeface="宋体"/>
                <a:cs typeface="宋体"/>
              </a:rPr>
              <a:t>区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域上确定输出的常量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475" baseline="-16835" dirty="0">
                <a:latin typeface="Constantia"/>
                <a:cs typeface="Constantia"/>
              </a:rPr>
              <a:t>j</a:t>
            </a:r>
            <a:r>
              <a:rPr sz="2550" spc="35" dirty="0">
                <a:latin typeface="宋体"/>
                <a:cs typeface="宋体"/>
              </a:rPr>
              <a:t>，那么，树可表示为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6782" y="2983918"/>
            <a:ext cx="142049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2600" spc="-3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5742358"/>
            <a:ext cx="506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J</a:t>
            </a:r>
            <a:r>
              <a:rPr sz="2600" spc="-20" dirty="0">
                <a:latin typeface="宋体"/>
                <a:cs typeface="宋体"/>
              </a:rPr>
              <a:t>是回归树的复杂度即叶结点个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1981" y="2845234"/>
            <a:ext cx="1225296" cy="277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1864" y="4291584"/>
            <a:ext cx="2819400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816" y="5123688"/>
            <a:ext cx="4117848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4" y="1559097"/>
            <a:ext cx="818769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800" spc="-10" dirty="0">
                <a:solidFill>
                  <a:srgbClr val="001F5F"/>
                </a:solidFill>
                <a:latin typeface="宋体"/>
                <a:cs typeface="宋体"/>
              </a:rPr>
              <a:t>问题的提出</a:t>
            </a:r>
            <a:r>
              <a:rPr sz="2800" dirty="0">
                <a:solidFill>
                  <a:srgbClr val="001F5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70"/>
              </a:spcBef>
            </a:pPr>
            <a:r>
              <a:rPr sz="2650" spc="-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800" spc="-10" dirty="0">
                <a:solidFill>
                  <a:srgbClr val="001F5F"/>
                </a:solidFill>
                <a:latin typeface="宋体"/>
                <a:cs typeface="宋体"/>
              </a:rPr>
              <a:t>只要找到一个比随机猜测略好的弱学习算法就可</a:t>
            </a:r>
            <a:r>
              <a:rPr sz="2800" dirty="0">
                <a:solidFill>
                  <a:srgbClr val="001F5F"/>
                </a:solidFill>
                <a:latin typeface="宋体"/>
                <a:cs typeface="宋体"/>
              </a:rPr>
              <a:t>以 </a:t>
            </a:r>
            <a:r>
              <a:rPr sz="2800" spc="-10" dirty="0">
                <a:solidFill>
                  <a:srgbClr val="001F5F"/>
                </a:solidFill>
                <a:latin typeface="宋体"/>
                <a:cs typeface="宋体"/>
              </a:rPr>
              <a:t>直接将其提升为强学习算法，而不必直接去找很</a:t>
            </a:r>
            <a:r>
              <a:rPr sz="2800" dirty="0">
                <a:solidFill>
                  <a:srgbClr val="001F5F"/>
                </a:solidFill>
                <a:latin typeface="宋体"/>
                <a:cs typeface="宋体"/>
              </a:rPr>
              <a:t>难 </a:t>
            </a:r>
            <a:r>
              <a:rPr sz="2800" spc="-10" dirty="0">
                <a:solidFill>
                  <a:srgbClr val="001F5F"/>
                </a:solidFill>
                <a:latin typeface="宋体"/>
                <a:cs typeface="宋体"/>
              </a:rPr>
              <a:t>获得的强学习算法</a:t>
            </a:r>
            <a:r>
              <a:rPr sz="2550" spc="25" dirty="0">
                <a:solidFill>
                  <a:srgbClr val="001F5F"/>
                </a:solidFill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提升树算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649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前向分步算法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7107555" cy="195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Aft>
                <a:spcPts val="1800"/>
              </a:spcAft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在前向分步算法的第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步，给定当前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475" spc="30" baseline="-16835" dirty="0">
                <a:latin typeface="Constantia"/>
                <a:cs typeface="Constantia"/>
              </a:rPr>
              <a:t>m</a:t>
            </a:r>
            <a:r>
              <a:rPr sz="2475" spc="7" baseline="-16835" dirty="0">
                <a:latin typeface="Constantia"/>
                <a:cs typeface="Constantia"/>
              </a:rPr>
              <a:t>-1</a:t>
            </a:r>
            <a:r>
              <a:rPr sz="2475" baseline="-16835" dirty="0">
                <a:latin typeface="Constantia"/>
                <a:cs typeface="Constantia"/>
              </a:rPr>
              <a:t> </a:t>
            </a:r>
            <a:r>
              <a:rPr sz="2475" spc="37" baseline="-168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需求</a:t>
            </a:r>
            <a:r>
              <a:rPr sz="2600" spc="-30" dirty="0">
                <a:latin typeface="宋体"/>
                <a:cs typeface="宋体"/>
              </a:rPr>
              <a:t>解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 dirty="0">
              <a:latin typeface="Times New Roman"/>
              <a:cs typeface="Times New Roman"/>
            </a:endParaRPr>
          </a:p>
          <a:p>
            <a:pPr marL="1505585">
              <a:lnSpc>
                <a:spcPts val="1000"/>
              </a:lnSpc>
            </a:pPr>
            <a:endParaRPr sz="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2450" dirty="0" smtClean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 err="1" smtClean="0">
                <a:latin typeface="宋体"/>
                <a:cs typeface="宋体"/>
              </a:rPr>
              <a:t>得到第</a:t>
            </a:r>
            <a:r>
              <a:rPr sz="2600" spc="-20" dirty="0" err="1">
                <a:latin typeface="Constantia"/>
                <a:cs typeface="Constantia"/>
              </a:rPr>
              <a:t>m</a:t>
            </a:r>
            <a:r>
              <a:rPr sz="2600" spc="-20" dirty="0" err="1">
                <a:latin typeface="宋体"/>
                <a:cs typeface="宋体"/>
              </a:rPr>
              <a:t>棵树的参</a:t>
            </a:r>
            <a:r>
              <a:rPr sz="2600" spc="-30" dirty="0" err="1">
                <a:latin typeface="宋体"/>
                <a:cs typeface="宋体"/>
              </a:rPr>
              <a:t>数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采用平方损失函数</a:t>
            </a:r>
            <a:r>
              <a:rPr sz="2550" spc="25" dirty="0">
                <a:latin typeface="宋体"/>
                <a:cs typeface="宋体"/>
              </a:rPr>
              <a:t>时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2253" y="4280798"/>
            <a:ext cx="281368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5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7039" y="1414272"/>
            <a:ext cx="4968240" cy="158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6726" y="3997831"/>
            <a:ext cx="496824" cy="4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138" y="4473465"/>
            <a:ext cx="2590800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4937651"/>
            <a:ext cx="3749040" cy="128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3364096"/>
            <a:ext cx="4491038" cy="6771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回归问题的提升树算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466344" y="1627632"/>
            <a:ext cx="6370320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0632" y="2154935"/>
            <a:ext cx="3227832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5775959"/>
            <a:ext cx="3252216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2545079"/>
            <a:ext cx="3425952" cy="1719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1407" y="4334255"/>
            <a:ext cx="4343400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304" y="4730496"/>
            <a:ext cx="6080760" cy="859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3152" y="5992367"/>
            <a:ext cx="2167128" cy="652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63" y="613398"/>
            <a:ext cx="8552815" cy="4437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 dirty="0">
              <a:latin typeface="微软雅黑"/>
              <a:cs typeface="微软雅黑"/>
            </a:endParaRPr>
          </a:p>
          <a:p>
            <a:pPr marL="286385" marR="5080" indent="-274320">
              <a:lnSpc>
                <a:spcPct val="102099"/>
              </a:lnSpc>
              <a:spcBef>
                <a:spcPts val="1964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20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的取值范围</a:t>
            </a:r>
            <a:r>
              <a:rPr sz="2550" spc="15" dirty="0">
                <a:latin typeface="Constantia"/>
                <a:cs typeface="Constantia"/>
              </a:rPr>
              <a:t>[0</a:t>
            </a:r>
            <a:r>
              <a:rPr sz="2550" spc="5" dirty="0">
                <a:latin typeface="Constantia"/>
                <a:cs typeface="Constantia"/>
              </a:rPr>
              <a:t>.5,</a:t>
            </a:r>
            <a:r>
              <a:rPr sz="2550" spc="15" dirty="0">
                <a:latin typeface="Constantia"/>
                <a:cs typeface="Constantia"/>
              </a:rPr>
              <a:t> 10</a:t>
            </a:r>
            <a:r>
              <a:rPr sz="2550" spc="5" dirty="0">
                <a:latin typeface="Constantia"/>
                <a:cs typeface="Constantia"/>
              </a:rPr>
              <a:t>.5</a:t>
            </a:r>
            <a:r>
              <a:rPr sz="2550" spc="10" dirty="0">
                <a:latin typeface="Constantia"/>
                <a:cs typeface="Constantia"/>
              </a:rPr>
              <a:t>]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550" spc="35" dirty="0">
                <a:latin typeface="宋体"/>
                <a:cs typeface="宋体"/>
              </a:rPr>
              <a:t>的取值范围：</a:t>
            </a:r>
            <a:r>
              <a:rPr sz="2550" spc="10" dirty="0">
                <a:latin typeface="Constantia"/>
                <a:cs typeface="Constantia"/>
              </a:rPr>
              <a:t>[</a:t>
            </a:r>
            <a:r>
              <a:rPr sz="2550" spc="5" dirty="0" smtClean="0">
                <a:latin typeface="Constantia"/>
                <a:cs typeface="Constantia"/>
              </a:rPr>
              <a:t>5.</a:t>
            </a:r>
            <a:r>
              <a:rPr sz="2550" spc="15" dirty="0" smtClean="0">
                <a:latin typeface="Constantia"/>
                <a:cs typeface="Constantia"/>
              </a:rPr>
              <a:t>0</a:t>
            </a:r>
            <a:r>
              <a:rPr sz="2550" spc="5" dirty="0" smtClean="0">
                <a:latin typeface="Constantia"/>
                <a:cs typeface="Constantia"/>
              </a:rPr>
              <a:t>,</a:t>
            </a:r>
            <a:r>
              <a:rPr sz="2550" spc="15" dirty="0" smtClean="0">
                <a:latin typeface="Constantia"/>
                <a:cs typeface="Constantia"/>
              </a:rPr>
              <a:t>10</a:t>
            </a:r>
            <a:r>
              <a:rPr sz="2550" spc="5" dirty="0" smtClean="0">
                <a:latin typeface="Constantia"/>
                <a:cs typeface="Constantia"/>
              </a:rPr>
              <a:t>.</a:t>
            </a:r>
            <a:r>
              <a:rPr sz="2550" spc="15" dirty="0" smtClean="0">
                <a:latin typeface="Constantia"/>
                <a:cs typeface="Constantia"/>
              </a:rPr>
              <a:t>0</a:t>
            </a:r>
            <a:r>
              <a:rPr sz="2550" spc="15" dirty="0">
                <a:latin typeface="Constantia"/>
                <a:cs typeface="Constantia"/>
              </a:rPr>
              <a:t>]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用树桩</a:t>
            </a:r>
            <a:r>
              <a:rPr sz="2550" spc="25" dirty="0">
                <a:latin typeface="宋体"/>
                <a:cs typeface="宋体"/>
              </a:rPr>
              <a:t>做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基函数</a:t>
            </a:r>
            <a:r>
              <a:rPr sz="2550" spc="25" dirty="0">
                <a:latin typeface="宋体"/>
                <a:cs typeface="宋体"/>
              </a:rPr>
              <a:t>；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281940">
              <a:lnSpc>
                <a:spcPts val="1000"/>
              </a:lnSpc>
            </a:pPr>
            <a:endParaRPr sz="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 smtClean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endParaRPr lang="en-US" sz="2450" dirty="0" smtClean="0">
              <a:solidFill>
                <a:srgbClr val="33BC5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50" spc="-20" dirty="0" smtClean="0">
                <a:solidFill>
                  <a:srgbClr val="33BC55"/>
                </a:solidFill>
                <a:latin typeface="Arial"/>
                <a:cs typeface="Arial"/>
              </a:rPr>
              <a:t>    </a:t>
            </a:r>
            <a:r>
              <a:rPr sz="2600" spc="-20" dirty="0" smtClean="0">
                <a:latin typeface="宋体"/>
                <a:cs typeface="宋体"/>
              </a:rPr>
              <a:t>求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1(x)</a:t>
            </a:r>
            <a:r>
              <a:rPr sz="2600" spc="-20" dirty="0">
                <a:latin typeface="宋体"/>
                <a:cs typeface="宋体"/>
              </a:rPr>
              <a:t>回归树</a:t>
            </a:r>
            <a:r>
              <a:rPr sz="2600" spc="-10" dirty="0">
                <a:latin typeface="Constantia"/>
                <a:cs typeface="Constantia"/>
              </a:rPr>
              <a:t>T1(x)</a:t>
            </a:r>
            <a:r>
              <a:rPr sz="2600" spc="-30" dirty="0">
                <a:latin typeface="宋体"/>
                <a:cs typeface="宋体"/>
              </a:rPr>
              <a:t>，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" dirty="0">
              <a:latin typeface="Times New Roman"/>
              <a:cs typeface="Times New Roman"/>
            </a:endParaRPr>
          </a:p>
          <a:p>
            <a:pPr marL="1577340">
              <a:lnSpc>
                <a:spcPts val="1000"/>
              </a:lnSpc>
            </a:pPr>
            <a:endParaRPr sz="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求切分点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容易求得在</a:t>
            </a:r>
            <a:r>
              <a:rPr sz="2600" spc="-10" dirty="0">
                <a:latin typeface="Constantia"/>
                <a:cs typeface="Constantia"/>
              </a:rPr>
              <a:t>R1,R2</a:t>
            </a:r>
            <a:r>
              <a:rPr sz="2600" spc="-20" dirty="0">
                <a:latin typeface="宋体"/>
                <a:cs typeface="宋体"/>
              </a:rPr>
              <a:t>内部使平方损失误差达到最小值的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,c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8355" y="5257800"/>
            <a:ext cx="3410711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8920" y="5806440"/>
            <a:ext cx="3529583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362200"/>
            <a:ext cx="7620000" cy="706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3663544"/>
            <a:ext cx="4729163" cy="97075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129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63" y="1559613"/>
            <a:ext cx="19888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各切分点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63" y="5346118"/>
            <a:ext cx="1635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回归树</a:t>
            </a:r>
            <a:r>
              <a:rPr sz="2550" spc="2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1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32" y="1941576"/>
            <a:ext cx="5129784" cy="356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2502407"/>
            <a:ext cx="5833872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" y="3218688"/>
            <a:ext cx="7559040" cy="1225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19" y="4559808"/>
            <a:ext cx="7705344" cy="694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0360" y="5516879"/>
            <a:ext cx="2956560" cy="1225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2971218"/>
            <a:ext cx="41757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用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>
                <a:latin typeface="宋体"/>
                <a:cs typeface="宋体"/>
              </a:rPr>
              <a:t>拟合数据的平方误差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178"/>
            <a:ext cx="26816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550" spc="35" dirty="0">
                <a:latin typeface="宋体"/>
                <a:cs typeface="宋体"/>
              </a:rPr>
              <a:t>第二步：求</a:t>
            </a:r>
            <a:r>
              <a:rPr sz="2550" spc="15" dirty="0">
                <a:latin typeface="Constantia"/>
                <a:cs typeface="Constantia"/>
              </a:rPr>
              <a:t>T2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6935" y="1557527"/>
            <a:ext cx="158496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928" y="2060448"/>
            <a:ext cx="8939784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7272" y="3374135"/>
            <a:ext cx="4151376" cy="701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6120" y="4221479"/>
            <a:ext cx="3005328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5013959"/>
            <a:ext cx="5093208" cy="1078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8983" y="6135623"/>
            <a:ext cx="3834384" cy="643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：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7632" y="908303"/>
            <a:ext cx="5084064" cy="293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9136" y="4023359"/>
            <a:ext cx="5330952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3167" y="6111240"/>
            <a:ext cx="4056888" cy="652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梯度提</a:t>
            </a:r>
            <a:r>
              <a:rPr dirty="0"/>
              <a:t>升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216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274320">
              <a:lnSpc>
                <a:spcPct val="1014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450" spc="-30" dirty="0">
                <a:solidFill>
                  <a:srgbClr val="33BC55"/>
                </a:solidFill>
                <a:latin typeface="Arial"/>
                <a:cs typeface="Arial"/>
              </a:rPr>
              <a:t> </a:t>
            </a:r>
            <a:r>
              <a:rPr sz="2000" spc="35" dirty="0"/>
              <a:t>提升树利用加法模型与前向分步算法实现学习的优</a:t>
            </a:r>
            <a:r>
              <a:rPr sz="2000" spc="25" dirty="0"/>
              <a:t>化</a:t>
            </a:r>
            <a:r>
              <a:rPr sz="2000" spc="10" dirty="0"/>
              <a:t> </a:t>
            </a:r>
            <a:r>
              <a:rPr sz="2000" spc="35" dirty="0"/>
              <a:t>过程，当损失函数是平方损失和指数损失函数时，每</a:t>
            </a:r>
            <a:r>
              <a:rPr sz="2000" spc="25" dirty="0"/>
              <a:t>一</a:t>
            </a:r>
            <a:r>
              <a:rPr sz="2000" spc="10" dirty="0"/>
              <a:t> </a:t>
            </a:r>
            <a:r>
              <a:rPr sz="2000" spc="-20" dirty="0"/>
              <a:t>步优化是很简单的，但对一般损失函数而言，往往每</a:t>
            </a:r>
            <a:r>
              <a:rPr sz="2000" spc="-30" dirty="0"/>
              <a:t>一</a:t>
            </a:r>
            <a:r>
              <a:rPr sz="2000" spc="-15" dirty="0"/>
              <a:t> </a:t>
            </a:r>
            <a:r>
              <a:rPr sz="2000" spc="35" dirty="0"/>
              <a:t>步优化并不那么容易</a:t>
            </a:r>
            <a:r>
              <a:rPr sz="2000" spc="25" dirty="0"/>
              <a:t>。</a:t>
            </a:r>
            <a:endParaRPr sz="2000" dirty="0">
              <a:latin typeface="Arial"/>
              <a:cs typeface="Arial"/>
            </a:endParaRPr>
          </a:p>
          <a:p>
            <a:pPr marL="316865" marR="205104" indent="-274320">
              <a:lnSpc>
                <a:spcPct val="100299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000" spc="35" dirty="0"/>
              <a:t>针对这一问题，</a:t>
            </a:r>
            <a:r>
              <a:rPr sz="2000" spc="-50" dirty="0">
                <a:latin typeface="Constantia"/>
                <a:cs typeface="Constantia"/>
              </a:rPr>
              <a:t>F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spc="5" dirty="0">
                <a:latin typeface="Constantia"/>
                <a:cs typeface="Constantia"/>
              </a:rPr>
              <a:t>ei</a:t>
            </a:r>
            <a:r>
              <a:rPr sz="2000" spc="20" dirty="0">
                <a:latin typeface="Constantia"/>
                <a:cs typeface="Constantia"/>
              </a:rPr>
              <a:t>dmao</a:t>
            </a:r>
            <a:r>
              <a:rPr sz="2000" spc="35" dirty="0"/>
              <a:t>提出了梯度提升</a:t>
            </a:r>
            <a:r>
              <a:rPr sz="2000" spc="15" dirty="0">
                <a:latin typeface="Constantia"/>
                <a:cs typeface="Constantia"/>
              </a:rPr>
              <a:t>(g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spc="15" dirty="0">
                <a:latin typeface="Constantia"/>
                <a:cs typeface="Constantia"/>
              </a:rPr>
              <a:t>ad</a:t>
            </a:r>
            <a:r>
              <a:rPr sz="2000" spc="5" dirty="0">
                <a:latin typeface="Constantia"/>
                <a:cs typeface="Constantia"/>
              </a:rPr>
              <a:t>ie</a:t>
            </a:r>
            <a:r>
              <a:rPr sz="2000" spc="15" dirty="0">
                <a:latin typeface="Constantia"/>
                <a:cs typeface="Constantia"/>
              </a:rPr>
              <a:t>n</a:t>
            </a:r>
            <a:r>
              <a:rPr sz="2000" spc="5" dirty="0">
                <a:latin typeface="Constantia"/>
                <a:cs typeface="Constantia"/>
              </a:rPr>
              <a:t>t </a:t>
            </a:r>
            <a:r>
              <a:rPr sz="2000" spc="-10" dirty="0">
                <a:latin typeface="Constantia"/>
                <a:cs typeface="Constantia"/>
              </a:rPr>
              <a:t>boo</a:t>
            </a:r>
            <a:r>
              <a:rPr sz="2000" spc="-15" dirty="0">
                <a:latin typeface="Constantia"/>
                <a:cs typeface="Constantia"/>
              </a:rPr>
              <a:t>s</a:t>
            </a:r>
            <a:r>
              <a:rPr sz="2000" spc="-5" dirty="0">
                <a:latin typeface="Constantia"/>
                <a:cs typeface="Constantia"/>
              </a:rPr>
              <a:t>t</a:t>
            </a:r>
            <a:r>
              <a:rPr sz="2000" spc="-10" dirty="0">
                <a:latin typeface="Constantia"/>
                <a:cs typeface="Constantia"/>
              </a:rPr>
              <a:t>ing)</a:t>
            </a:r>
            <a:r>
              <a:rPr sz="2000" spc="-20" dirty="0"/>
              <a:t>算法</a:t>
            </a:r>
            <a:r>
              <a:rPr sz="2000" spc="-10" dirty="0">
                <a:latin typeface="Constantia"/>
                <a:cs typeface="Constantia"/>
              </a:rPr>
              <a:t>.</a:t>
            </a:r>
            <a:r>
              <a:rPr sz="2000" spc="-20" dirty="0"/>
              <a:t>这是利用最速下降法的近似方法，其</a:t>
            </a:r>
            <a:r>
              <a:rPr sz="2000" spc="-30" dirty="0"/>
              <a:t>关</a:t>
            </a:r>
            <a:endParaRPr sz="2000" dirty="0">
              <a:latin typeface="Constantia"/>
              <a:cs typeface="Constantia"/>
            </a:endParaRPr>
          </a:p>
          <a:p>
            <a:pPr marL="316865">
              <a:lnSpc>
                <a:spcPts val="2965"/>
              </a:lnSpc>
              <a:spcBef>
                <a:spcPts val="5"/>
              </a:spcBef>
            </a:pPr>
            <a:r>
              <a:rPr sz="2000" spc="-20" dirty="0"/>
              <a:t>键是利用损失函数的负梯度在当前模型的</a:t>
            </a:r>
            <a:r>
              <a:rPr sz="2000" spc="-30" dirty="0"/>
              <a:t>值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440690" y="5105400"/>
            <a:ext cx="8262620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2600" spc="-20" dirty="0">
                <a:latin typeface="宋体"/>
                <a:cs typeface="宋体"/>
              </a:rPr>
              <a:t>作为回归问题提升树算法中的残差的近似值，拟合一</a:t>
            </a:r>
            <a:r>
              <a:rPr sz="2600" spc="-30" dirty="0">
                <a:latin typeface="宋体"/>
                <a:cs typeface="宋体"/>
              </a:rPr>
              <a:t>个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回归树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3765035"/>
            <a:ext cx="3166872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梯度提升算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688848" y="1484375"/>
            <a:ext cx="171602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7376" y="1520952"/>
            <a:ext cx="3529584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848" y="2313432"/>
            <a:ext cx="3502152" cy="82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67" y="2727960"/>
            <a:ext cx="4126991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751" y="3931920"/>
            <a:ext cx="7293864" cy="73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1167" y="4507991"/>
            <a:ext cx="4879847" cy="755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848" y="5324855"/>
            <a:ext cx="4821936" cy="841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0527" y="6047232"/>
            <a:ext cx="4379976" cy="810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581" y="3415600"/>
            <a:ext cx="1717675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5" dirty="0">
                <a:solidFill>
                  <a:srgbClr val="33BC55"/>
                </a:solidFill>
                <a:latin typeface="Arial"/>
                <a:cs typeface="Arial"/>
              </a:rPr>
              <a:t></a:t>
            </a:r>
            <a:r>
              <a:rPr sz="4350" spc="5" dirty="0">
                <a:solidFill>
                  <a:srgbClr val="C00000"/>
                </a:solidFill>
                <a:latin typeface="Constantia"/>
                <a:cs typeface="Constantia"/>
              </a:rPr>
              <a:t>EN</a:t>
            </a:r>
            <a:r>
              <a:rPr sz="4350" dirty="0">
                <a:solidFill>
                  <a:srgbClr val="C00000"/>
                </a:solidFill>
                <a:latin typeface="Constantia"/>
                <a:cs typeface="Constantia"/>
              </a:rPr>
              <a:t>D</a:t>
            </a:r>
            <a:endParaRPr sz="43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75" y="1486991"/>
            <a:ext cx="7840980" cy="445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indent="-32384" algn="just">
              <a:lnSpc>
                <a:spcPct val="100000"/>
              </a:lnSpc>
            </a:pPr>
            <a:r>
              <a:rPr sz="3200" spc="-25" dirty="0">
                <a:latin typeface="宋体"/>
                <a:cs typeface="宋体"/>
              </a:rPr>
              <a:t>怎样实现弱学习转为强学习</a:t>
            </a:r>
            <a:r>
              <a:rPr sz="3200" spc="-35" dirty="0"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5080" indent="32384" algn="just">
              <a:lnSpc>
                <a:spcPct val="80600"/>
              </a:lnSpc>
            </a:pPr>
            <a:r>
              <a:rPr sz="3200" spc="-25" dirty="0">
                <a:latin typeface="宋体"/>
                <a:cs typeface="宋体"/>
              </a:rPr>
              <a:t>例如：学习算法</a:t>
            </a:r>
            <a:r>
              <a:rPr sz="3200" spc="-15" dirty="0">
                <a:latin typeface="Constantia"/>
                <a:cs typeface="Constantia"/>
              </a:rPr>
              <a:t>A</a:t>
            </a:r>
            <a:r>
              <a:rPr sz="3200" spc="-25" dirty="0">
                <a:latin typeface="宋体"/>
                <a:cs typeface="宋体"/>
              </a:rPr>
              <a:t>在</a:t>
            </a:r>
            <a:r>
              <a:rPr sz="3200" spc="-15" dirty="0">
                <a:latin typeface="Constantia"/>
                <a:cs typeface="Constantia"/>
              </a:rPr>
              <a:t>a</a:t>
            </a:r>
            <a:r>
              <a:rPr sz="3200" spc="-25" dirty="0">
                <a:latin typeface="宋体"/>
                <a:cs typeface="宋体"/>
              </a:rPr>
              <a:t>情况下失效，学习算</a:t>
            </a:r>
            <a:r>
              <a:rPr sz="3200" spc="-35" dirty="0">
                <a:latin typeface="宋体"/>
                <a:cs typeface="宋体"/>
              </a:rPr>
              <a:t>法</a:t>
            </a:r>
            <a:r>
              <a:rPr sz="3200" spc="-20" dirty="0">
                <a:latin typeface="宋体"/>
                <a:cs typeface="宋体"/>
              </a:rPr>
              <a:t> </a:t>
            </a:r>
            <a:r>
              <a:rPr sz="3200" spc="-15" dirty="0">
                <a:latin typeface="Constantia"/>
                <a:cs typeface="Constantia"/>
              </a:rPr>
              <a:t>B</a:t>
            </a:r>
            <a:r>
              <a:rPr sz="3200" spc="-25" dirty="0">
                <a:latin typeface="宋体"/>
                <a:cs typeface="宋体"/>
              </a:rPr>
              <a:t>在</a:t>
            </a:r>
            <a:r>
              <a:rPr sz="3200" spc="-15" dirty="0">
                <a:latin typeface="Constantia"/>
                <a:cs typeface="Constantia"/>
              </a:rPr>
              <a:t>b</a:t>
            </a:r>
            <a:r>
              <a:rPr sz="3200" spc="-25" dirty="0">
                <a:latin typeface="宋体"/>
                <a:cs typeface="宋体"/>
              </a:rPr>
              <a:t>情况下失效，那么在</a:t>
            </a:r>
            <a:r>
              <a:rPr sz="3200" spc="-15" dirty="0">
                <a:latin typeface="Constantia"/>
                <a:cs typeface="Constantia"/>
              </a:rPr>
              <a:t>a</a:t>
            </a:r>
            <a:r>
              <a:rPr sz="3200" spc="-25" dirty="0">
                <a:latin typeface="宋体"/>
                <a:cs typeface="宋体"/>
              </a:rPr>
              <a:t>情况下可以用</a:t>
            </a:r>
            <a:r>
              <a:rPr sz="3200" spc="-15" dirty="0">
                <a:latin typeface="Constantia"/>
                <a:cs typeface="Constantia"/>
              </a:rPr>
              <a:t>B</a:t>
            </a:r>
            <a:r>
              <a:rPr sz="3200" spc="-25" dirty="0">
                <a:latin typeface="宋体"/>
                <a:cs typeface="宋体"/>
              </a:rPr>
              <a:t>算 </a:t>
            </a:r>
            <a:r>
              <a:rPr sz="3150" spc="40" dirty="0">
                <a:latin typeface="宋体"/>
                <a:cs typeface="宋体"/>
              </a:rPr>
              <a:t>法，在</a:t>
            </a:r>
            <a:r>
              <a:rPr sz="3150" spc="20" dirty="0">
                <a:latin typeface="Constantia"/>
                <a:cs typeface="Constantia"/>
              </a:rPr>
              <a:t>b</a:t>
            </a:r>
            <a:r>
              <a:rPr sz="3150" spc="40" dirty="0">
                <a:latin typeface="宋体"/>
                <a:cs typeface="宋体"/>
              </a:rPr>
              <a:t>情况下可以用</a:t>
            </a:r>
            <a:r>
              <a:rPr sz="3150" spc="25" dirty="0">
                <a:latin typeface="Constantia"/>
                <a:cs typeface="Constantia"/>
              </a:rPr>
              <a:t>A</a:t>
            </a:r>
            <a:r>
              <a:rPr sz="3150" spc="40" dirty="0">
                <a:latin typeface="宋体"/>
                <a:cs typeface="宋体"/>
              </a:rPr>
              <a:t>算法解决。这说明</a:t>
            </a:r>
            <a:r>
              <a:rPr sz="3150" spc="30" dirty="0">
                <a:latin typeface="宋体"/>
                <a:cs typeface="宋体"/>
              </a:rPr>
              <a:t>通</a:t>
            </a:r>
            <a:r>
              <a:rPr sz="3150" spc="15" dirty="0">
                <a:latin typeface="宋体"/>
                <a:cs typeface="宋体"/>
              </a:rPr>
              <a:t> </a:t>
            </a:r>
            <a:r>
              <a:rPr sz="3150" spc="40" dirty="0">
                <a:latin typeface="宋体"/>
                <a:cs typeface="宋体"/>
              </a:rPr>
              <a:t>过某种合适的方式把各种算法组合起来，</a:t>
            </a:r>
            <a:r>
              <a:rPr sz="3150" spc="30" dirty="0">
                <a:latin typeface="宋体"/>
                <a:cs typeface="宋体"/>
              </a:rPr>
              <a:t>可</a:t>
            </a:r>
            <a:r>
              <a:rPr sz="3150" spc="15" dirty="0">
                <a:latin typeface="宋体"/>
                <a:cs typeface="宋体"/>
              </a:rPr>
              <a:t> </a:t>
            </a:r>
            <a:r>
              <a:rPr sz="3200" spc="-25" dirty="0">
                <a:latin typeface="宋体"/>
                <a:cs typeface="宋体"/>
              </a:rPr>
              <a:t>以提高准确率</a:t>
            </a:r>
            <a:r>
              <a:rPr sz="3200" spc="-35" dirty="0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44450" algn="just">
              <a:lnSpc>
                <a:spcPct val="100000"/>
              </a:lnSpc>
              <a:spcBef>
                <a:spcPts val="40"/>
              </a:spcBef>
            </a:pPr>
            <a:r>
              <a:rPr sz="3150" spc="40" dirty="0">
                <a:latin typeface="宋体"/>
                <a:cs typeface="宋体"/>
              </a:rPr>
              <a:t>为实现弱学习互补，面临两个问题</a:t>
            </a:r>
            <a:r>
              <a:rPr sz="3150" spc="30" dirty="0">
                <a:latin typeface="宋体"/>
                <a:cs typeface="宋体"/>
              </a:rPr>
              <a:t>：</a:t>
            </a:r>
            <a:endParaRPr sz="3150">
              <a:latin typeface="宋体"/>
              <a:cs typeface="宋体"/>
            </a:endParaRPr>
          </a:p>
          <a:p>
            <a:pPr marL="44450" algn="just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258768"/>
                </a:solidFill>
                <a:latin typeface="宋体"/>
                <a:cs typeface="宋体"/>
              </a:rPr>
              <a:t>（</a:t>
            </a:r>
            <a:r>
              <a:rPr sz="3200" spc="-10" dirty="0">
                <a:solidFill>
                  <a:srgbClr val="258768"/>
                </a:solidFill>
                <a:latin typeface="Constantia"/>
                <a:cs typeface="Constantia"/>
              </a:rPr>
              <a:t>1</a:t>
            </a:r>
            <a:r>
              <a:rPr sz="3200" spc="-25" dirty="0">
                <a:solidFill>
                  <a:srgbClr val="258768"/>
                </a:solidFill>
                <a:latin typeface="宋体"/>
                <a:cs typeface="宋体"/>
              </a:rPr>
              <a:t>）怎样获得不同的弱分类器</a:t>
            </a:r>
            <a:r>
              <a:rPr sz="3200" spc="-35" dirty="0">
                <a:solidFill>
                  <a:srgbClr val="258768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  <a:p>
            <a:pPr marL="44450" algn="just">
              <a:lnSpc>
                <a:spcPct val="100000"/>
              </a:lnSpc>
              <a:spcBef>
                <a:spcPts val="45"/>
              </a:spcBef>
            </a:pPr>
            <a:r>
              <a:rPr sz="3150" spc="40" dirty="0">
                <a:solidFill>
                  <a:srgbClr val="258768"/>
                </a:solidFill>
                <a:latin typeface="宋体"/>
                <a:cs typeface="宋体"/>
              </a:rPr>
              <a:t>（</a:t>
            </a:r>
            <a:r>
              <a:rPr sz="3150" spc="20" dirty="0">
                <a:solidFill>
                  <a:srgbClr val="258768"/>
                </a:solidFill>
                <a:latin typeface="Constantia"/>
                <a:cs typeface="Constantia"/>
              </a:rPr>
              <a:t>2</a:t>
            </a:r>
            <a:r>
              <a:rPr sz="3150" spc="40" dirty="0">
                <a:solidFill>
                  <a:srgbClr val="258768"/>
                </a:solidFill>
                <a:latin typeface="宋体"/>
                <a:cs typeface="宋体"/>
              </a:rPr>
              <a:t>）怎样组合弱分类器</a:t>
            </a:r>
            <a:r>
              <a:rPr sz="3150" spc="30" dirty="0">
                <a:solidFill>
                  <a:srgbClr val="258768"/>
                </a:solidFill>
                <a:latin typeface="宋体"/>
                <a:cs typeface="宋体"/>
              </a:rPr>
              <a:t>？</a:t>
            </a:r>
            <a:endParaRPr sz="3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295" y="1638954"/>
            <a:ext cx="7472045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怎样获得不同的弱分类器</a:t>
            </a:r>
            <a:r>
              <a:rPr sz="2800" dirty="0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使用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不同的弱学习算法</a:t>
            </a:r>
            <a:r>
              <a:rPr sz="2800" spc="-10" dirty="0">
                <a:latin typeface="宋体"/>
                <a:cs typeface="宋体"/>
              </a:rPr>
              <a:t>得到不同基本学习</a:t>
            </a:r>
            <a:r>
              <a:rPr sz="2800" dirty="0">
                <a:latin typeface="宋体"/>
                <a:cs typeface="宋体"/>
              </a:rPr>
              <a:t>器</a:t>
            </a:r>
            <a:endParaRPr sz="2800">
              <a:latin typeface="宋体"/>
              <a:cs typeface="宋体"/>
            </a:endParaRPr>
          </a:p>
          <a:p>
            <a:pPr marL="12700" indent="393065">
              <a:lnSpc>
                <a:spcPct val="100000"/>
              </a:lnSpc>
              <a:spcBef>
                <a:spcPts val="300"/>
              </a:spcBef>
            </a:pPr>
            <a:r>
              <a:rPr sz="2050" spc="865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050" spc="2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参数估计、非参数估计…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使用相同的弱学习算法，但用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不同的参</a:t>
            </a:r>
            <a:r>
              <a:rPr sz="2800" dirty="0">
                <a:solidFill>
                  <a:srgbClr val="C00000"/>
                </a:solidFill>
                <a:latin typeface="宋体"/>
                <a:cs typeface="宋体"/>
              </a:rPr>
              <a:t>数</a:t>
            </a:r>
            <a:endParaRPr sz="28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300"/>
              </a:spcBef>
            </a:pPr>
            <a:r>
              <a:rPr sz="2000" spc="88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宋体"/>
                <a:cs typeface="宋体"/>
              </a:rPr>
              <a:t>不同的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dirty="0">
                <a:latin typeface="宋体"/>
                <a:cs typeface="宋体"/>
              </a:rPr>
              <a:t>，神经网络不同的隐含层…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3690"/>
              </a:lnSpc>
              <a:spcBef>
                <a:spcPts val="160"/>
              </a:spcBef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相同输入对象的</a:t>
            </a:r>
            <a:r>
              <a:rPr sz="2800" spc="-10" dirty="0">
                <a:solidFill>
                  <a:srgbClr val="258768"/>
                </a:solidFill>
                <a:latin typeface="宋体"/>
                <a:cs typeface="宋体"/>
              </a:rPr>
              <a:t>不同表示</a:t>
            </a:r>
            <a:r>
              <a:rPr sz="2800" spc="-10" dirty="0">
                <a:latin typeface="宋体"/>
                <a:cs typeface="宋体"/>
              </a:rPr>
              <a:t>凸显事物不同的特</a:t>
            </a:r>
            <a:r>
              <a:rPr sz="2800" dirty="0">
                <a:latin typeface="宋体"/>
                <a:cs typeface="宋体"/>
              </a:rPr>
              <a:t>征 </a:t>
            </a: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使用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不同的训练</a:t>
            </a:r>
            <a:r>
              <a:rPr sz="2800" dirty="0">
                <a:solidFill>
                  <a:srgbClr val="C00000"/>
                </a:solidFill>
                <a:latin typeface="宋体"/>
                <a:cs typeface="宋体"/>
              </a:rPr>
              <a:t>集</a:t>
            </a:r>
            <a:endParaRPr sz="2800">
              <a:latin typeface="宋体"/>
              <a:cs typeface="宋体"/>
            </a:endParaRPr>
          </a:p>
          <a:p>
            <a:pPr marL="281305" marR="4418330">
              <a:lnSpc>
                <a:spcPts val="3690"/>
              </a:lnSpc>
            </a:pPr>
            <a:r>
              <a:rPr sz="2800" spc="-10" dirty="0">
                <a:solidFill>
                  <a:srgbClr val="258768"/>
                </a:solidFill>
                <a:latin typeface="宋体"/>
                <a:cs typeface="宋体"/>
              </a:rPr>
              <a:t>装袋（</a:t>
            </a:r>
            <a:r>
              <a:rPr sz="2800" spc="-10" dirty="0">
                <a:solidFill>
                  <a:srgbClr val="258768"/>
                </a:solidFill>
                <a:latin typeface="Constantia"/>
                <a:cs typeface="Constantia"/>
              </a:rPr>
              <a:t>b</a:t>
            </a:r>
            <a:r>
              <a:rPr sz="2800" spc="-5" dirty="0">
                <a:solidFill>
                  <a:srgbClr val="258768"/>
                </a:solidFill>
                <a:latin typeface="Constantia"/>
                <a:cs typeface="Constantia"/>
              </a:rPr>
              <a:t>aggi</a:t>
            </a:r>
            <a:r>
              <a:rPr sz="2800" spc="-10" dirty="0">
                <a:solidFill>
                  <a:srgbClr val="258768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258768"/>
                </a:solidFill>
                <a:latin typeface="Constantia"/>
                <a:cs typeface="Constantia"/>
              </a:rPr>
              <a:t>g</a:t>
            </a:r>
            <a:r>
              <a:rPr sz="2800" dirty="0">
                <a:solidFill>
                  <a:srgbClr val="258768"/>
                </a:solidFill>
                <a:latin typeface="宋体"/>
                <a:cs typeface="宋体"/>
              </a:rPr>
              <a:t>） </a:t>
            </a:r>
            <a:r>
              <a:rPr sz="2800" spc="-10" dirty="0">
                <a:solidFill>
                  <a:srgbClr val="258768"/>
                </a:solidFill>
                <a:latin typeface="宋体"/>
                <a:cs typeface="宋体"/>
              </a:rPr>
              <a:t>提升（</a:t>
            </a:r>
            <a:r>
              <a:rPr sz="2800" spc="-10" dirty="0">
                <a:solidFill>
                  <a:srgbClr val="258768"/>
                </a:solidFill>
                <a:latin typeface="Constantia"/>
                <a:cs typeface="Constantia"/>
              </a:rPr>
              <a:t>b</a:t>
            </a:r>
            <a:r>
              <a:rPr sz="2800" spc="-5" dirty="0">
                <a:solidFill>
                  <a:srgbClr val="258768"/>
                </a:solidFill>
                <a:latin typeface="Constantia"/>
                <a:cs typeface="Constantia"/>
              </a:rPr>
              <a:t>oosti</a:t>
            </a:r>
            <a:r>
              <a:rPr sz="2800" spc="-10" dirty="0">
                <a:solidFill>
                  <a:srgbClr val="258768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258768"/>
                </a:solidFill>
                <a:latin typeface="Constantia"/>
                <a:cs typeface="Constantia"/>
              </a:rPr>
              <a:t>g</a:t>
            </a:r>
            <a:r>
              <a:rPr sz="2800" dirty="0">
                <a:solidFill>
                  <a:srgbClr val="258768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sz="2650" spc="-5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aggi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0" dirty="0"/>
              <a:t>，也称为自举汇聚法</a:t>
            </a:r>
            <a:r>
              <a:rPr sz="2800" spc="-5" dirty="0">
                <a:latin typeface="Constantia"/>
                <a:cs typeface="Constantia"/>
              </a:rPr>
              <a:t>(</a:t>
            </a: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oost</a:t>
            </a:r>
            <a:r>
              <a:rPr sz="2800" spc="-5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p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agg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gati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35" dirty="0">
                <a:latin typeface="Constantia"/>
                <a:cs typeface="Constantia"/>
              </a:rPr>
              <a:t>g</a:t>
            </a:r>
            <a:r>
              <a:rPr sz="2800" dirty="0">
                <a:latin typeface="Constantia"/>
                <a:cs typeface="Constantia"/>
              </a:rPr>
              <a:t>)</a:t>
            </a:r>
          </a:p>
          <a:p>
            <a:pPr marL="507365">
              <a:lnSpc>
                <a:spcPct val="100000"/>
              </a:lnSpc>
              <a:spcBef>
                <a:spcPts val="300"/>
              </a:spcBef>
            </a:pPr>
            <a:r>
              <a:rPr sz="2000" spc="20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20" dirty="0"/>
              <a:t>从原始数据集选择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5" dirty="0"/>
              <a:t>次后得到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5" dirty="0"/>
              <a:t>个新数据集</a:t>
            </a:r>
            <a:endParaRPr sz="2400" dirty="0">
              <a:latin typeface="Constantia"/>
              <a:cs typeface="Constantia"/>
            </a:endParaRPr>
          </a:p>
          <a:p>
            <a:pPr marL="507365">
              <a:lnSpc>
                <a:spcPct val="100000"/>
              </a:lnSpc>
              <a:spcBef>
                <a:spcPts val="284"/>
              </a:spcBef>
            </a:pPr>
            <a:r>
              <a:rPr sz="2000" spc="20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20" dirty="0"/>
              <a:t>新数据集和原数据集的大小相等</a:t>
            </a:r>
            <a:endParaRPr sz="2400" dirty="0">
              <a:latin typeface="Arial"/>
              <a:cs typeface="Arial"/>
            </a:endParaRPr>
          </a:p>
          <a:p>
            <a:pPr marL="755015" marR="309880" indent="-247015">
              <a:lnSpc>
                <a:spcPts val="2590"/>
              </a:lnSpc>
              <a:spcBef>
                <a:spcPts val="610"/>
              </a:spcBef>
            </a:pPr>
            <a:r>
              <a:rPr sz="2050" spc="-25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-25" dirty="0"/>
              <a:t>每个数据集都是通过在原始数据集中随机选择样本来进 行替换而得到的。</a:t>
            </a:r>
            <a:endParaRPr sz="2400" dirty="0">
              <a:latin typeface="Arial"/>
              <a:cs typeface="Arial"/>
            </a:endParaRPr>
          </a:p>
          <a:p>
            <a:pPr marL="755015" marR="154305" indent="-247015">
              <a:lnSpc>
                <a:spcPts val="2590"/>
              </a:lnSpc>
              <a:spcBef>
                <a:spcPts val="575"/>
              </a:spcBef>
            </a:pPr>
            <a:r>
              <a:rPr sz="2050" spc="-25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5" dirty="0"/>
              <a:t>个数据集建好之后，将某个学习算法分别作用于每个数 据集就得到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5" dirty="0"/>
              <a:t>个分类器。</a:t>
            </a:r>
            <a:endParaRPr sz="2400" dirty="0">
              <a:latin typeface="Constantia"/>
              <a:cs typeface="Constantia"/>
            </a:endParaRPr>
          </a:p>
          <a:p>
            <a:pPr marL="507365">
              <a:lnSpc>
                <a:spcPct val="100000"/>
              </a:lnSpc>
              <a:spcBef>
                <a:spcPts val="245"/>
              </a:spcBef>
            </a:pPr>
            <a:r>
              <a:rPr sz="2050" spc="-25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-25" dirty="0"/>
              <a:t>选择分类器投票结果中最多的类别作为最后的分类结果。</a:t>
            </a:r>
            <a:endParaRPr sz="24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284"/>
              </a:spcBef>
            </a:pPr>
            <a:r>
              <a:rPr sz="2000" spc="20" dirty="0">
                <a:solidFill>
                  <a:srgbClr val="0066FF"/>
                </a:solidFill>
                <a:latin typeface="Arial"/>
                <a:cs typeface="Arial"/>
              </a:rPr>
              <a:t></a:t>
            </a:r>
            <a:r>
              <a:rPr sz="2400" spc="20" dirty="0"/>
              <a:t>改进的</a:t>
            </a:r>
            <a:r>
              <a:rPr sz="2400" spc="20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aggi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dirty="0"/>
              <a:t>算法，如随机森林等。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提升方法的基本思</a:t>
            </a:r>
            <a:r>
              <a:rPr dirty="0"/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097"/>
            <a:ext cx="8208009" cy="43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怎样组合弱分类器</a:t>
            </a:r>
            <a:r>
              <a:rPr sz="2800" dirty="0">
                <a:latin typeface="宋体"/>
                <a:cs typeface="宋体"/>
              </a:rPr>
              <a:t>？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多专家组</a:t>
            </a:r>
            <a:r>
              <a:rPr sz="2800" dirty="0">
                <a:latin typeface="宋体"/>
                <a:cs typeface="宋体"/>
              </a:rPr>
              <a:t>合</a:t>
            </a:r>
          </a:p>
          <a:p>
            <a:pPr marL="287020" marR="11430" algn="just">
              <a:lnSpc>
                <a:spcPct val="99800"/>
              </a:lnSpc>
              <a:spcBef>
                <a:spcPts val="690"/>
              </a:spcBef>
            </a:pPr>
            <a:r>
              <a:rPr sz="2800" spc="-10" dirty="0">
                <a:latin typeface="宋体"/>
                <a:cs typeface="宋体"/>
              </a:rPr>
              <a:t>一种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并行</a:t>
            </a:r>
            <a:r>
              <a:rPr sz="2800" spc="-10" dirty="0">
                <a:latin typeface="宋体"/>
                <a:cs typeface="宋体"/>
              </a:rPr>
              <a:t>结构，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所有</a:t>
            </a:r>
            <a:r>
              <a:rPr sz="2800" spc="-10" dirty="0">
                <a:latin typeface="宋体"/>
                <a:cs typeface="宋体"/>
              </a:rPr>
              <a:t>的弱分类器都给出各自的预</a:t>
            </a:r>
            <a:r>
              <a:rPr sz="2800" dirty="0">
                <a:latin typeface="宋体"/>
                <a:cs typeface="宋体"/>
              </a:rPr>
              <a:t>测 </a:t>
            </a:r>
            <a:r>
              <a:rPr sz="2800" spc="-10" dirty="0">
                <a:latin typeface="宋体"/>
                <a:cs typeface="宋体"/>
              </a:rPr>
              <a:t>结果，通过“组合器”把这些预测结果转换为最</a:t>
            </a:r>
            <a:r>
              <a:rPr sz="2800" dirty="0">
                <a:latin typeface="宋体"/>
                <a:cs typeface="宋体"/>
              </a:rPr>
              <a:t>终 </a:t>
            </a:r>
            <a:r>
              <a:rPr sz="2800" spc="-10" dirty="0">
                <a:latin typeface="宋体"/>
                <a:cs typeface="宋体"/>
              </a:rPr>
              <a:t>结果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5" dirty="0">
                <a:latin typeface="Constantia"/>
                <a:cs typeface="Constantia"/>
              </a:rPr>
              <a:t>.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投票（</a:t>
            </a:r>
            <a:r>
              <a:rPr sz="2800" spc="-75" dirty="0">
                <a:solidFill>
                  <a:srgbClr val="C00000"/>
                </a:solidFill>
                <a:latin typeface="Constantia"/>
                <a:cs typeface="Constantia"/>
              </a:rPr>
              <a:t>v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oti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g</a:t>
            </a:r>
            <a:r>
              <a:rPr sz="2800" spc="-10" dirty="0">
                <a:solidFill>
                  <a:srgbClr val="258768"/>
                </a:solidFill>
                <a:latin typeface="宋体"/>
                <a:cs typeface="宋体"/>
              </a:rPr>
              <a:t>）</a:t>
            </a:r>
            <a:r>
              <a:rPr sz="2800" spc="-10" dirty="0">
                <a:latin typeface="宋体"/>
                <a:cs typeface="宋体"/>
              </a:rPr>
              <a:t>及其变种、混合专家模</a:t>
            </a:r>
            <a:r>
              <a:rPr sz="2800" dirty="0">
                <a:latin typeface="宋体"/>
                <a:cs typeface="宋体"/>
              </a:rPr>
              <a:t>型</a:t>
            </a:r>
          </a:p>
          <a:p>
            <a:pPr marL="287020" marR="5080" indent="-274320">
              <a:lnSpc>
                <a:spcPct val="119900"/>
              </a:lnSpc>
            </a:pPr>
            <a:r>
              <a:rPr sz="2650" spc="1140" dirty="0">
                <a:solidFill>
                  <a:srgbClr val="0066FF"/>
                </a:solidFill>
                <a:latin typeface="Arial"/>
                <a:cs typeface="Arial"/>
              </a:rPr>
              <a:t>u</a:t>
            </a:r>
            <a:r>
              <a:rPr sz="2800" spc="-10" dirty="0">
                <a:latin typeface="宋体"/>
                <a:cs typeface="宋体"/>
              </a:rPr>
              <a:t>多级组</a:t>
            </a:r>
            <a:r>
              <a:rPr sz="2800" dirty="0">
                <a:latin typeface="宋体"/>
                <a:cs typeface="宋体"/>
              </a:rPr>
              <a:t>合 </a:t>
            </a:r>
            <a:r>
              <a:rPr sz="2800" spc="-10" dirty="0" err="1">
                <a:latin typeface="宋体"/>
                <a:cs typeface="宋体"/>
              </a:rPr>
              <a:t>一种</a:t>
            </a:r>
            <a:r>
              <a:rPr sz="2800" spc="-10" dirty="0" err="1">
                <a:solidFill>
                  <a:srgbClr val="C00000"/>
                </a:solidFill>
                <a:latin typeface="宋体"/>
                <a:cs typeface="宋体"/>
              </a:rPr>
              <a:t>串行</a:t>
            </a:r>
            <a:r>
              <a:rPr sz="2800" spc="-10" dirty="0" err="1">
                <a:latin typeface="宋体"/>
                <a:cs typeface="宋体"/>
              </a:rPr>
              <a:t>结构，</a:t>
            </a:r>
            <a:r>
              <a:rPr sz="2800" spc="-10" dirty="0" err="1" smtClean="0">
                <a:latin typeface="宋体"/>
                <a:cs typeface="宋体"/>
              </a:rPr>
              <a:t>其中下一个分类器只在前一个分</a:t>
            </a:r>
            <a:r>
              <a:rPr sz="2800" dirty="0" err="1" smtClean="0">
                <a:latin typeface="宋体"/>
                <a:cs typeface="宋体"/>
              </a:rPr>
              <a:t>类</a:t>
            </a:r>
            <a:r>
              <a:rPr sz="2800" spc="-10" dirty="0" err="1" smtClean="0">
                <a:latin typeface="宋体"/>
                <a:cs typeface="宋体"/>
              </a:rPr>
              <a:t>器预测不够准</a:t>
            </a:r>
            <a:r>
              <a:rPr sz="2800" spc="-10" dirty="0" err="1">
                <a:latin typeface="宋体"/>
                <a:cs typeface="宋体"/>
              </a:rPr>
              <a:t>（不够自信）</a:t>
            </a:r>
            <a:r>
              <a:rPr sz="2800" spc="-10" dirty="0" err="1" smtClean="0">
                <a:latin typeface="宋体"/>
                <a:cs typeface="宋体"/>
              </a:rPr>
              <a:t>的实例上进行训练或</a:t>
            </a:r>
            <a:r>
              <a:rPr sz="2800" dirty="0" err="1" smtClean="0">
                <a:latin typeface="宋体"/>
                <a:cs typeface="宋体"/>
              </a:rPr>
              <a:t>检</a:t>
            </a:r>
            <a:r>
              <a:rPr sz="2800" spc="-10" dirty="0" err="1" smtClean="0">
                <a:latin typeface="宋体"/>
                <a:cs typeface="宋体"/>
              </a:rPr>
              <a:t>测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g</a:t>
            </a:r>
            <a:r>
              <a:rPr sz="2800" spc="-10" dirty="0">
                <a:latin typeface="Constantia"/>
                <a:cs typeface="Constantia"/>
              </a:rPr>
              <a:t>.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宋体"/>
                <a:cs typeface="宋体"/>
              </a:rPr>
              <a:t>级联算法（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as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adi</a:t>
            </a:r>
            <a:r>
              <a:rPr sz="2800" spc="-10" dirty="0">
                <a:solidFill>
                  <a:srgbClr val="C00000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C00000"/>
                </a:solidFill>
                <a:latin typeface="Constantia"/>
                <a:cs typeface="Constantia"/>
              </a:rPr>
              <a:t>g</a:t>
            </a:r>
            <a:r>
              <a:rPr sz="2800" dirty="0">
                <a:solidFill>
                  <a:srgbClr val="C00000"/>
                </a:solidFill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85</TotalTime>
  <Words>1148</Words>
  <Application>Microsoft Office PowerPoint</Application>
  <PresentationFormat>全屏显示(4:3)</PresentationFormat>
  <Paragraphs>327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宋体</vt:lpstr>
      <vt:lpstr>微软雅黑</vt:lpstr>
      <vt:lpstr>Arial</vt:lpstr>
      <vt:lpstr>Calibri</vt:lpstr>
      <vt:lpstr>Calibri Light</vt:lpstr>
      <vt:lpstr>Comic Sans MS</vt:lpstr>
      <vt:lpstr>Constantia</vt:lpstr>
      <vt:lpstr>Symbol</vt:lpstr>
      <vt:lpstr>Times New Roman</vt:lpstr>
      <vt:lpstr>董</vt:lpstr>
      <vt:lpstr>PowerPoint 演示文稿</vt:lpstr>
      <vt:lpstr>PowerPoint 演示文稿</vt:lpstr>
      <vt:lpstr>一、提升方法AdaBoost算法</vt:lpstr>
      <vt:lpstr>提升方法的基本思路</vt:lpstr>
      <vt:lpstr>提升方法的基本思路</vt:lpstr>
      <vt:lpstr>提升方法的基本思路</vt:lpstr>
      <vt:lpstr>提升方法的基本思路</vt:lpstr>
      <vt:lpstr>提升方法的基本思路</vt:lpstr>
      <vt:lpstr>提升方法的基本思路</vt:lpstr>
      <vt:lpstr>AdaBoost算法</vt:lpstr>
      <vt:lpstr>AdaBoost算法</vt:lpstr>
      <vt:lpstr>AdaBoost算法</vt:lpstr>
      <vt:lpstr>AdaBoost算法</vt:lpstr>
      <vt:lpstr>AdaBoost算法</vt:lpstr>
      <vt:lpstr>AdaBoost算法</vt:lpstr>
      <vt:lpstr>AdaBoost算法</vt:lpstr>
      <vt:lpstr>AdaBoost算法</vt:lpstr>
      <vt:lpstr>AdaBoost算法</vt:lpstr>
      <vt:lpstr>AdaBoost的例子：</vt:lpstr>
      <vt:lpstr>AdaBoost的例子：</vt:lpstr>
      <vt:lpstr>AdaBoost的例子：</vt:lpstr>
      <vt:lpstr>AdaBoost的例子：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AdaBoost的训练误差分析</vt:lpstr>
      <vt:lpstr>AdaBoost的训练误差分析</vt:lpstr>
      <vt:lpstr>AdaBoost的训练误差分析</vt:lpstr>
      <vt:lpstr>AdaBoost的训练误差分析</vt:lpstr>
      <vt:lpstr>AdaBoost的训练误差分析</vt:lpstr>
      <vt:lpstr>三、AdaBoost算法的解释</vt:lpstr>
      <vt:lpstr>AdaBoost算法的解释</vt:lpstr>
      <vt:lpstr>前向分步算法</vt:lpstr>
      <vt:lpstr>前向分步算法</vt:lpstr>
      <vt:lpstr>前向分步算法</vt:lpstr>
      <vt:lpstr>前向分步算法与AdaBoost</vt:lpstr>
      <vt:lpstr>前向分步算法与AdaBoost</vt:lpstr>
      <vt:lpstr>前向分步算法与AdaBoost</vt:lpstr>
      <vt:lpstr>前向分步算法与AdaBoost</vt:lpstr>
      <vt:lpstr>前向分步算法与AdaBoost</vt:lpstr>
      <vt:lpstr>四、提升树</vt:lpstr>
      <vt:lpstr>提升树模型</vt:lpstr>
      <vt:lpstr>提升树算法</vt:lpstr>
      <vt:lpstr>提升树算法</vt:lpstr>
      <vt:lpstr>提升树算法</vt:lpstr>
      <vt:lpstr>提升树算法</vt:lpstr>
      <vt:lpstr>回归问题的提升树算法</vt:lpstr>
      <vt:lpstr>PowerPoint 演示文稿</vt:lpstr>
      <vt:lpstr>PowerPoint 演示文稿</vt:lpstr>
      <vt:lpstr>PowerPoint 演示文稿</vt:lpstr>
      <vt:lpstr>PowerPoint 演示文稿</vt:lpstr>
      <vt:lpstr>梯度提升</vt:lpstr>
      <vt:lpstr>梯度提升算法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13</cp:revision>
  <dcterms:created xsi:type="dcterms:W3CDTF">2019-02-12T08:34:30Z</dcterms:created>
  <dcterms:modified xsi:type="dcterms:W3CDTF">2020-04-26T04:56:31Z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