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jpg"/>
  <Override PartName="/ppt/notesSlides/notesSlide5.xml" ContentType="application/vnd.openxmlformats-officedocument.presentationml.notesSlide+xml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notesSlides/notesSlide6.xml" ContentType="application/vnd.openxmlformats-officedocument.presentationml.notesSlide+xml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notesSlides/notesSlide7.xml" ContentType="application/vnd.openxmlformats-officedocument.presentationml.notesSlide+xml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notesSlides/notesSlide8.xml" ContentType="application/vnd.openxmlformats-officedocument.presentationml.notesSlide+xml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notesSlides/notesSlide9.xml" ContentType="application/vnd.openxmlformats-officedocument.presentationml.notesSlide+xml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notesSlides/notesSlide10.xml" ContentType="application/vnd.openxmlformats-officedocument.presentationml.notesSlide+xml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notesSlides/notesSlide11.xml" ContentType="application/vnd.openxmlformats-officedocument.presentationml.notesSlide+xml"/>
  <Override PartName="/ppt/media/image41.jpg" ContentType="image/jpg"/>
  <Override PartName="/ppt/media/image42.jpg" ContentType="image/jpg"/>
  <Override PartName="/ppt/notesSlides/notesSlide12.xml" ContentType="application/vnd.openxmlformats-officedocument.presentationml.notesSlide+xml"/>
  <Override PartName="/ppt/media/image43.jpg" ContentType="image/jpg"/>
  <Override PartName="/ppt/media/image44.jpg" ContentType="image/jpg"/>
  <Override PartName="/ppt/media/image45.jpg" ContentType="image/jpg"/>
  <Override PartName="/ppt/notesSlides/notesSlide13.xml" ContentType="application/vnd.openxmlformats-officedocument.presentationml.notesSlide+xml"/>
  <Override PartName="/ppt/media/image46.jpg" ContentType="image/jpg"/>
  <Override PartName="/ppt/media/image47.jpg" ContentType="image/jpg"/>
  <Override PartName="/ppt/notesSlides/notesSlide14.xml" ContentType="application/vnd.openxmlformats-officedocument.presentationml.notesSlide+xml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notesSlides/notesSlide15.xml" ContentType="application/vnd.openxmlformats-officedocument.presentationml.notesSlide+xml"/>
  <Override PartName="/ppt/media/image53.jpg" ContentType="image/jpg"/>
  <Override PartName="/ppt/notesSlides/notesSlide16.xml" ContentType="application/vnd.openxmlformats-officedocument.presentationml.notesSlide+xml"/>
  <Override PartName="/ppt/media/image54.jpg" ContentType="image/jp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notesSlides/notesSlide20.xml" ContentType="application/vnd.openxmlformats-officedocument.presentationml.notesSlide+xml"/>
  <Override PartName="/ppt/media/image59.jpg" ContentType="image/jpg"/>
  <Override PartName="/ppt/media/image60.jpg" ContentType="image/jpg"/>
  <Override PartName="/ppt/media/image61.jpg" ContentType="image/jpg"/>
  <Override PartName="/ppt/notesSlides/notesSlide21.xml" ContentType="application/vnd.openxmlformats-officedocument.presentationml.notesSlide+xml"/>
  <Override PartName="/ppt/media/image62.jpg" ContentType="image/jpg"/>
  <Override PartName="/ppt/media/image63.jpg" ContentType="image/jp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64.jpg" ContentType="image/jpg"/>
  <Override PartName="/ppt/media/image65.jpg" ContentType="image/jpg"/>
  <Override PartName="/ppt/media/image66.jpg" ContentType="image/jpg"/>
  <Override PartName="/ppt/media/image67.jpg" ContentType="image/jpg"/>
  <Override PartName="/ppt/media/image68.jpg" ContentType="image/jpg"/>
  <Override PartName="/ppt/notesSlides/notesSlide24.xml" ContentType="application/vnd.openxmlformats-officedocument.presentationml.notesSlide+xml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notesSlides/notesSlide25.xml" ContentType="application/vnd.openxmlformats-officedocument.presentationml.notesSlide+xml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notesSlides/notesSlide26.xml" ContentType="application/vnd.openxmlformats-officedocument.presentationml.notesSlide+xml"/>
  <Override PartName="/ppt/media/image77.jpg" ContentType="image/jpg"/>
  <Override PartName="/ppt/notesSlides/notesSlide27.xml" ContentType="application/vnd.openxmlformats-officedocument.presentationml.notesSlide+xml"/>
  <Override PartName="/ppt/media/image78.jpg" ContentType="image/jpg"/>
  <Override PartName="/ppt/media/image79.jpg" ContentType="image/jpg"/>
  <Override PartName="/ppt/notesSlides/notesSlide28.xml" ContentType="application/vnd.openxmlformats-officedocument.presentationml.notesSlide+xml"/>
  <Override PartName="/ppt/media/image80.jpg" ContentType="image/jpg"/>
  <Override PartName="/ppt/notesSlides/notesSlide29.xml" ContentType="application/vnd.openxmlformats-officedocument.presentationml.notesSlide+xml"/>
  <Override PartName="/ppt/media/image81.jpg" ContentType="image/jpg"/>
  <Override PartName="/ppt/media/image82.jpg" ContentType="image/jpg"/>
  <Override PartName="/ppt/notesSlides/notesSlide30.xml" ContentType="application/vnd.openxmlformats-officedocument.presentationml.notesSlide+xml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media/image87.jpg" ContentType="image/jpg"/>
  <Override PartName="/ppt/notesSlides/notesSlide31.xml" ContentType="application/vnd.openxmlformats-officedocument.presentationml.notesSlide+xml"/>
  <Override PartName="/ppt/media/image88.jpg" ContentType="image/jpg"/>
  <Override PartName="/ppt/notesSlides/notesSlide32.xml" ContentType="application/vnd.openxmlformats-officedocument.presentationml.notesSlide+xml"/>
  <Override PartName="/ppt/media/image89.jpg" ContentType="image/jpg"/>
  <Override PartName="/ppt/media/image90.jpg" ContentType="image/jpg"/>
  <Override PartName="/ppt/media/image91.jpg" ContentType="image/jp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6.jpg" ContentType="image/jpg"/>
  <Override PartName="/ppt/media/image97.jpg" ContentType="image/jpg"/>
  <Override PartName="/ppt/media/image98.jpg" ContentType="image/jpg"/>
  <Override PartName="/ppt/notesSlides/notesSlide35.xml" ContentType="application/vnd.openxmlformats-officedocument.presentationml.notesSlide+xml"/>
  <Override PartName="/ppt/media/image99.jpg" ContentType="image/jpg"/>
  <Override PartName="/ppt/media/image100.jpg" ContentType="image/jpg"/>
  <Override PartName="/ppt/media/image101.jpg" ContentType="image/jpg"/>
  <Override PartName="/ppt/media/image102.jpg" ContentType="image/jpg"/>
  <Override PartName="/ppt/media/image103.jpg" ContentType="image/jpg"/>
  <Override PartName="/ppt/media/image104.jpg" ContentType="image/jpg"/>
  <Override PartName="/ppt/media/image105.jpg" ContentType="image/jpg"/>
  <Override PartName="/ppt/notesSlides/notesSlide36.xml" ContentType="application/vnd.openxmlformats-officedocument.presentationml.notesSlide+xml"/>
  <Override PartName="/ppt/media/image106.jpg" ContentType="image/jpg"/>
  <Override PartName="/ppt/media/image107.jpg" ContentType="image/jpg"/>
  <Override PartName="/ppt/media/image108.jpg" ContentType="image/jpg"/>
  <Override PartName="/ppt/media/image109.jpg" ContentType="image/jpg"/>
  <Override PartName="/ppt/media/image110.jpg" ContentType="image/jpg"/>
  <Override PartName="/ppt/media/image111.jpg" ContentType="image/jpg"/>
  <Override PartName="/ppt/notesSlides/notesSlide37.xml" ContentType="application/vnd.openxmlformats-officedocument.presentationml.notesSlide+xml"/>
  <Override PartName="/ppt/media/image112.jpg" ContentType="image/jpg"/>
  <Override PartName="/ppt/media/image113.jpg" ContentType="image/jpg"/>
  <Override PartName="/ppt/media/image114.jpg" ContentType="image/jpg"/>
  <Override PartName="/ppt/media/image115.jpg" ContentType="image/jpg"/>
  <Override PartName="/ppt/media/image116.jpg" ContentType="image/jpg"/>
  <Override PartName="/ppt/media/image117.jpg" ContentType="image/jpg"/>
  <Override PartName="/ppt/media/image118.jpg" ContentType="image/jpg"/>
  <Override PartName="/ppt/media/image119.jpg" ContentType="image/jpg"/>
  <Override PartName="/ppt/media/image120.jpg" ContentType="image/jpg"/>
  <Override PartName="/ppt/media/image121.jpg" ContentType="image/jpg"/>
  <Override PartName="/ppt/media/image122.jpg" ContentType="image/jpg"/>
  <Override PartName="/ppt/notesSlides/notesSlide38.xml" ContentType="application/vnd.openxmlformats-officedocument.presentationml.notesSlide+xml"/>
  <Override PartName="/ppt/media/image123.jpg" ContentType="image/jpg"/>
  <Override PartName="/ppt/media/image124.jpg" ContentType="image/jpg"/>
  <Override PartName="/ppt/media/image125.jpg" ContentType="image/jpg"/>
  <Override PartName="/ppt/media/image126.jpg" ContentType="image/jpg"/>
  <Override PartName="/ppt/media/image127.jpg" ContentType="image/jpg"/>
  <Override PartName="/ppt/notesSlides/notesSlide39.xml" ContentType="application/vnd.openxmlformats-officedocument.presentationml.notesSlide+xml"/>
  <Override PartName="/ppt/media/image128.jpg" ContentType="image/jpg"/>
  <Override PartName="/ppt/media/image129.jpg" ContentType="image/jpg"/>
  <Override PartName="/ppt/media/image130.jpg" ContentType="image/jpg"/>
  <Override PartName="/ppt/media/image131.jpg" ContentType="image/jpg"/>
  <Override PartName="/ppt/media/image132.jpg" ContentType="image/jpg"/>
  <Override PartName="/ppt/media/image133.jpg" ContentType="image/jpg"/>
  <Override PartName="/ppt/notesSlides/notesSlide40.xml" ContentType="application/vnd.openxmlformats-officedocument.presentationml.notesSlide+xml"/>
  <Override PartName="/ppt/media/image134.jpg" ContentType="image/jpg"/>
  <Override PartName="/ppt/media/image135.jpg" ContentType="image/jpg"/>
  <Override PartName="/ppt/media/image136.jpg" ContentType="image/jpg"/>
  <Override PartName="/ppt/notesSlides/notesSlide41.xml" ContentType="application/vnd.openxmlformats-officedocument.presentationml.notesSlide+xml"/>
  <Override PartName="/ppt/media/image137.jpg" ContentType="image/jpg"/>
  <Override PartName="/ppt/media/image138.jpg" ContentType="image/jpg"/>
  <Override PartName="/ppt/media/image139.jpg" ContentType="image/jpg"/>
  <Override PartName="/ppt/media/image140.jpg" ContentType="image/jpg"/>
  <Override PartName="/ppt/media/image141.jpg" ContentType="image/jpg"/>
  <Override PartName="/ppt/media/image142.jpg" ContentType="image/jpg"/>
  <Override PartName="/ppt/notesSlides/notesSlide42.xml" ContentType="application/vnd.openxmlformats-officedocument.presentationml.notesSlide+xml"/>
  <Override PartName="/ppt/media/image143.jpg" ContentType="image/jpg"/>
  <Override PartName="/ppt/media/image144.jpg" ContentType="image/jpg"/>
  <Override PartName="/ppt/media/image145.jpg" ContentType="image/jpg"/>
  <Override PartName="/ppt/media/image146.jpg" ContentType="image/jpg"/>
  <Override PartName="/ppt/media/image147.jpg" ContentType="image/jpg"/>
  <Override PartName="/ppt/media/image148.jpg" ContentType="image/jpg"/>
  <Override PartName="/ppt/media/image149.jpg" ContentType="image/jpg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media/image150.jpg" ContentType="image/jpg"/>
  <Override PartName="/ppt/media/image151.jpg" ContentType="image/jpg"/>
  <Override PartName="/ppt/media/image152.jpg" ContentType="image/jpg"/>
  <Override PartName="/ppt/media/image153.jpg" ContentType="image/jpg"/>
  <Override PartName="/ppt/media/image154.jpg" ContentType="image/jpg"/>
  <Override PartName="/ppt/media/image155.jpg" ContentType="image/jpg"/>
  <Override PartName="/ppt/media/image156.jpg" ContentType="image/jpg"/>
  <Override PartName="/ppt/notesSlides/notesSlide45.xml" ContentType="application/vnd.openxmlformats-officedocument.presentationml.notesSlide+xml"/>
  <Override PartName="/ppt/media/image157.jpg" ContentType="image/jpg"/>
  <Override PartName="/ppt/media/image158.jpg" ContentType="image/jpg"/>
  <Override PartName="/ppt/media/image159.jpg" ContentType="image/jpg"/>
  <Override PartName="/ppt/media/image160.jpg" ContentType="image/jpg"/>
  <Override PartName="/ppt/media/image161.jpg" ContentType="image/jpg"/>
  <Override PartName="/ppt/media/image162.jpg" ContentType="image/jpg"/>
  <Override PartName="/ppt/media/image163.jpg" ContentType="image/jpg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1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802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78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90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50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160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39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838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086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64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427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35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61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060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109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80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545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87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419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1859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1525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89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629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51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762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886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316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971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162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571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17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854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55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1603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539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143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750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793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0695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2987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31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71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44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41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07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6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9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65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027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65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1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50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2019/4/2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23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0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26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08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2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7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2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7" Type="http://schemas.openxmlformats.org/officeDocument/2006/relationships/image" Target="../media/image6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7" Type="http://schemas.openxmlformats.org/officeDocument/2006/relationships/image" Target="../media/image8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jpg"/><Relationship Id="rId3" Type="http://schemas.openxmlformats.org/officeDocument/2006/relationships/image" Target="../media/image92.jpg"/><Relationship Id="rId7" Type="http://schemas.openxmlformats.org/officeDocument/2006/relationships/image" Target="../media/image10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11" Type="http://schemas.openxmlformats.org/officeDocument/2006/relationships/image" Target="../media/image105.jpg"/><Relationship Id="rId5" Type="http://schemas.openxmlformats.org/officeDocument/2006/relationships/image" Target="../media/image99.jpg"/><Relationship Id="rId10" Type="http://schemas.openxmlformats.org/officeDocument/2006/relationships/image" Target="../media/image104.jpg"/><Relationship Id="rId4" Type="http://schemas.openxmlformats.org/officeDocument/2006/relationships/image" Target="../media/image98.jpg"/><Relationship Id="rId9" Type="http://schemas.openxmlformats.org/officeDocument/2006/relationships/image" Target="../media/image103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g"/><Relationship Id="rId3" Type="http://schemas.openxmlformats.org/officeDocument/2006/relationships/image" Target="../media/image106.jpg"/><Relationship Id="rId7" Type="http://schemas.openxmlformats.org/officeDocument/2006/relationships/image" Target="../media/image9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07.jpg"/><Relationship Id="rId9" Type="http://schemas.openxmlformats.org/officeDocument/2006/relationships/image" Target="../media/image111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g"/><Relationship Id="rId13" Type="http://schemas.openxmlformats.org/officeDocument/2006/relationships/image" Target="../media/image122.jpg"/><Relationship Id="rId3" Type="http://schemas.openxmlformats.org/officeDocument/2006/relationships/image" Target="../media/image112.jpg"/><Relationship Id="rId7" Type="http://schemas.openxmlformats.org/officeDocument/2006/relationships/image" Target="../media/image116.jpg"/><Relationship Id="rId12" Type="http://schemas.openxmlformats.org/officeDocument/2006/relationships/image" Target="../media/image12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5.jpg"/><Relationship Id="rId11" Type="http://schemas.openxmlformats.org/officeDocument/2006/relationships/image" Target="../media/image120.jpg"/><Relationship Id="rId5" Type="http://schemas.openxmlformats.org/officeDocument/2006/relationships/image" Target="../media/image114.jpg"/><Relationship Id="rId10" Type="http://schemas.openxmlformats.org/officeDocument/2006/relationships/image" Target="../media/image119.jpg"/><Relationship Id="rId4" Type="http://schemas.openxmlformats.org/officeDocument/2006/relationships/image" Target="../media/image113.jpg"/><Relationship Id="rId9" Type="http://schemas.openxmlformats.org/officeDocument/2006/relationships/image" Target="../media/image11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g"/><Relationship Id="rId7" Type="http://schemas.openxmlformats.org/officeDocument/2006/relationships/image" Target="../media/image12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jpg"/><Relationship Id="rId5" Type="http://schemas.openxmlformats.org/officeDocument/2006/relationships/image" Target="../media/image125.jpg"/><Relationship Id="rId4" Type="http://schemas.openxmlformats.org/officeDocument/2006/relationships/image" Target="../media/image124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jpg"/><Relationship Id="rId3" Type="http://schemas.openxmlformats.org/officeDocument/2006/relationships/image" Target="../media/image128.jpg"/><Relationship Id="rId7" Type="http://schemas.openxmlformats.org/officeDocument/2006/relationships/image" Target="../media/image13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jpg"/><Relationship Id="rId5" Type="http://schemas.openxmlformats.org/officeDocument/2006/relationships/image" Target="../media/image130.jpg"/><Relationship Id="rId4" Type="http://schemas.openxmlformats.org/officeDocument/2006/relationships/image" Target="../media/image12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jpg"/><Relationship Id="rId3" Type="http://schemas.openxmlformats.org/officeDocument/2006/relationships/image" Target="../media/image137.jpg"/><Relationship Id="rId7" Type="http://schemas.openxmlformats.org/officeDocument/2006/relationships/image" Target="../media/image14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jpg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g"/><Relationship Id="rId3" Type="http://schemas.openxmlformats.org/officeDocument/2006/relationships/image" Target="../media/image143.jpg"/><Relationship Id="rId7" Type="http://schemas.openxmlformats.org/officeDocument/2006/relationships/image" Target="../media/image14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6.jpg"/><Relationship Id="rId5" Type="http://schemas.openxmlformats.org/officeDocument/2006/relationships/image" Target="../media/image145.jpg"/><Relationship Id="rId4" Type="http://schemas.openxmlformats.org/officeDocument/2006/relationships/image" Target="../media/image144.jpg"/><Relationship Id="rId9" Type="http://schemas.openxmlformats.org/officeDocument/2006/relationships/image" Target="../media/image149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jpg"/><Relationship Id="rId3" Type="http://schemas.openxmlformats.org/officeDocument/2006/relationships/image" Target="../media/image150.jpg"/><Relationship Id="rId7" Type="http://schemas.openxmlformats.org/officeDocument/2006/relationships/image" Target="../media/image15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3.jpg"/><Relationship Id="rId5" Type="http://schemas.openxmlformats.org/officeDocument/2006/relationships/image" Target="../media/image152.jpg"/><Relationship Id="rId4" Type="http://schemas.openxmlformats.org/officeDocument/2006/relationships/image" Target="../media/image151.jpg"/><Relationship Id="rId9" Type="http://schemas.openxmlformats.org/officeDocument/2006/relationships/image" Target="../media/image156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jpg"/><Relationship Id="rId3" Type="http://schemas.openxmlformats.org/officeDocument/2006/relationships/image" Target="../media/image157.jpg"/><Relationship Id="rId7" Type="http://schemas.openxmlformats.org/officeDocument/2006/relationships/image" Target="../media/image16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0.jpg"/><Relationship Id="rId5" Type="http://schemas.openxmlformats.org/officeDocument/2006/relationships/image" Target="../media/image159.jpg"/><Relationship Id="rId4" Type="http://schemas.openxmlformats.org/officeDocument/2006/relationships/image" Target="../media/image158.jpg"/><Relationship Id="rId9" Type="http://schemas.openxmlformats.org/officeDocument/2006/relationships/image" Target="../media/image163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9" y="2331720"/>
            <a:ext cx="4206240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277" y="3878252"/>
            <a:ext cx="7986395" cy="1804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700"/>
              </a:lnSpc>
            </a:pPr>
            <a:r>
              <a:rPr sz="2600" spc="-20" dirty="0">
                <a:latin typeface="Constantia"/>
                <a:cs typeface="Constantia"/>
              </a:rPr>
              <a:t>Q</a:t>
            </a:r>
            <a:r>
              <a:rPr sz="2600" spc="-20" dirty="0">
                <a:latin typeface="宋体"/>
                <a:cs typeface="宋体"/>
              </a:rPr>
              <a:t>函数定义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完全数据的对数似然函数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ogP(</a:t>
            </a:r>
            <a:r>
              <a:rPr sz="2550" spc="-204" dirty="0">
                <a:latin typeface="Constantia"/>
                <a:cs typeface="Constantia"/>
              </a:rPr>
              <a:t>Y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Z|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 err="1" smtClean="0">
                <a:latin typeface="宋体"/>
                <a:cs typeface="宋体"/>
              </a:rPr>
              <a:t>关于在给定观测</a:t>
            </a:r>
            <a:r>
              <a:rPr sz="2550" spc="25" dirty="0" err="1" smtClean="0">
                <a:latin typeface="宋体"/>
                <a:cs typeface="宋体"/>
              </a:rPr>
              <a:t>数</a:t>
            </a:r>
            <a:r>
              <a:rPr sz="2550" spc="35" dirty="0" err="1" smtClean="0">
                <a:latin typeface="宋体"/>
                <a:cs typeface="宋体"/>
              </a:rPr>
              <a:t>据</a:t>
            </a:r>
            <a:r>
              <a:rPr sz="2550" spc="15" dirty="0" err="1">
                <a:latin typeface="Constantia"/>
                <a:cs typeface="Constantia"/>
              </a:rPr>
              <a:t>Y</a:t>
            </a:r>
            <a:r>
              <a:rPr sz="2550" spc="35" dirty="0" err="1" smtClean="0">
                <a:latin typeface="宋体"/>
                <a:cs typeface="宋体"/>
              </a:rPr>
              <a:t>和当前</a:t>
            </a:r>
            <a:r>
              <a:rPr lang="zh-CN" altLang="en-US" sz="2550" spc="35" dirty="0" smtClean="0">
                <a:latin typeface="宋体"/>
                <a:cs typeface="宋体"/>
              </a:rPr>
              <a:t>参</a:t>
            </a:r>
            <a:r>
              <a:rPr sz="2550" spc="35" dirty="0" err="1" smtClean="0">
                <a:latin typeface="宋体"/>
                <a:cs typeface="宋体"/>
              </a:rPr>
              <a:t>数</a:t>
            </a:r>
            <a:r>
              <a:rPr sz="2550" spc="20" dirty="0" err="1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下对未观测数据</a:t>
            </a:r>
            <a:r>
              <a:rPr sz="2550" spc="15" dirty="0">
                <a:latin typeface="Constantia"/>
                <a:cs typeface="Constantia"/>
              </a:rPr>
              <a:t>Z</a:t>
            </a:r>
            <a:r>
              <a:rPr sz="2550" spc="35" dirty="0">
                <a:latin typeface="宋体"/>
                <a:cs typeface="宋体"/>
              </a:rPr>
              <a:t>的条件概率分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P(Z|</a:t>
            </a:r>
            <a:r>
              <a:rPr sz="2600" spc="-24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的期望称为</a:t>
            </a:r>
            <a:r>
              <a:rPr sz="2600" spc="-20" dirty="0">
                <a:latin typeface="Constantia"/>
                <a:cs typeface="Constantia"/>
              </a:rPr>
              <a:t>Q</a:t>
            </a:r>
            <a:r>
              <a:rPr sz="2600" spc="-20" dirty="0">
                <a:latin typeface="宋体"/>
                <a:cs typeface="宋体"/>
              </a:rPr>
              <a:t>函数，即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751" y="1917192"/>
            <a:ext cx="5233416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8824" y="2566416"/>
            <a:ext cx="526999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1304" y="3142488"/>
            <a:ext cx="3834384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8488" y="5876544"/>
            <a:ext cx="5416296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30234" cy="21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算法说明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2099"/>
              </a:lnSpc>
              <a:spcBef>
                <a:spcPts val="6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步骤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，完成一次迭代：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到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spc="7" baseline="21885" dirty="0">
                <a:latin typeface="Constantia"/>
                <a:cs typeface="Constantia"/>
              </a:rPr>
              <a:t>i+</a:t>
            </a:r>
            <a:r>
              <a:rPr sz="2475" spc="15" baseline="21885" dirty="0">
                <a:latin typeface="Constantia"/>
                <a:cs typeface="Constantia"/>
              </a:rPr>
              <a:t>1)</a:t>
            </a:r>
            <a:r>
              <a:rPr sz="2550" spc="35" dirty="0">
                <a:latin typeface="宋体"/>
                <a:cs typeface="宋体"/>
              </a:rPr>
              <a:t>，将证明每次迭代</a:t>
            </a:r>
            <a:r>
              <a:rPr sz="2550" spc="25" dirty="0">
                <a:latin typeface="宋体"/>
                <a:cs typeface="宋体"/>
              </a:rPr>
              <a:t>使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似然函数增大或达到局部最大值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步骤</a:t>
            </a:r>
            <a:r>
              <a:rPr sz="2550" spc="15" dirty="0">
                <a:latin typeface="Constantia"/>
                <a:cs typeface="Constantia"/>
              </a:rPr>
              <a:t>4</a:t>
            </a:r>
            <a:r>
              <a:rPr sz="2550" spc="35" dirty="0">
                <a:latin typeface="宋体"/>
                <a:cs typeface="宋体"/>
              </a:rPr>
              <a:t>，停止迭代的条</a:t>
            </a:r>
            <a:r>
              <a:rPr sz="2550" spc="25" dirty="0">
                <a:latin typeface="宋体"/>
                <a:cs typeface="宋体"/>
              </a:rPr>
              <a:t>件</a:t>
            </a:r>
            <a:endParaRPr sz="2550">
              <a:latin typeface="宋体"/>
              <a:cs typeface="宋体"/>
            </a:endParaRPr>
          </a:p>
          <a:p>
            <a:pPr marR="1379855" algn="ctr">
              <a:lnSpc>
                <a:spcPts val="2965"/>
              </a:lnSpc>
              <a:spcBef>
                <a:spcPts val="630"/>
              </a:spcBef>
            </a:pPr>
            <a:r>
              <a:rPr sz="2600" spc="-30" dirty="0">
                <a:latin typeface="宋体"/>
                <a:cs typeface="宋体"/>
              </a:rPr>
              <a:t>或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416" y="3374135"/>
            <a:ext cx="2273808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5591" y="3355847"/>
            <a:ext cx="4319016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算法的导</a:t>
            </a:r>
            <a:r>
              <a:rPr dirty="0"/>
              <a:t>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76287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为什么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算法能近似实现对观测数据的极大似然</a:t>
            </a:r>
            <a:r>
              <a:rPr sz="2550" spc="25" dirty="0">
                <a:latin typeface="宋体"/>
                <a:cs typeface="宋体"/>
              </a:rPr>
              <a:t>估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计</a:t>
            </a:r>
            <a:r>
              <a:rPr sz="2550" spc="25" dirty="0">
                <a:latin typeface="宋体"/>
                <a:cs typeface="宋体"/>
              </a:rPr>
              <a:t>？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417498"/>
            <a:ext cx="1780539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极大化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25" dirty="0">
                <a:latin typeface="宋体"/>
                <a:cs typeface="宋体"/>
              </a:rPr>
              <a:t>不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4455" y="2430198"/>
            <a:ext cx="4901565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完全数据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关于参数Θ的极大</a:t>
            </a:r>
            <a:r>
              <a:rPr sz="2550" spc="25" dirty="0">
                <a:latin typeface="宋体"/>
                <a:cs typeface="宋体"/>
              </a:rPr>
              <a:t>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8782" y="2417498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然函数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4318053"/>
            <a:ext cx="596328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难点：有未观测数据，包含和的对数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通过迭代逐步近似极大化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35" dirty="0">
                <a:latin typeface="宋体"/>
                <a:cs typeface="宋体"/>
              </a:rPr>
              <a:t>Θ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35" dirty="0">
                <a:latin typeface="宋体"/>
                <a:cs typeface="宋体"/>
              </a:rPr>
              <a:t>希</a:t>
            </a:r>
            <a:r>
              <a:rPr sz="2550" spc="25" dirty="0">
                <a:latin typeface="宋体"/>
                <a:cs typeface="宋体"/>
              </a:rPr>
              <a:t>望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917243"/>
            <a:ext cx="4901184" cy="633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9192" y="3531669"/>
            <a:ext cx="3785616" cy="786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3914" y="5263641"/>
            <a:ext cx="1776984" cy="356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算法的导</a:t>
            </a:r>
            <a:r>
              <a:rPr dirty="0"/>
              <a:t>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649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考虑二者的差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24199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45" dirty="0">
                <a:latin typeface="Constantia"/>
                <a:cs typeface="Constantia"/>
              </a:rPr>
              <a:t>J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on</a:t>
            </a:r>
            <a:r>
              <a:rPr sz="2600" spc="-20" dirty="0">
                <a:latin typeface="宋体"/>
                <a:cs typeface="宋体"/>
              </a:rPr>
              <a:t>不等式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2130551"/>
            <a:ext cx="7568183" cy="7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645408"/>
            <a:ext cx="9144000" cy="2487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算法的导</a:t>
            </a:r>
            <a:r>
              <a:rPr dirty="0"/>
              <a:t>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99821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令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则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871773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选择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1990344"/>
            <a:ext cx="8138159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0632" y="3212592"/>
            <a:ext cx="2654808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" y="4437888"/>
            <a:ext cx="721461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7272" y="3788664"/>
            <a:ext cx="3023616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0" y="5157215"/>
            <a:ext cx="3587496" cy="576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40519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E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M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算法的导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出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3309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省去和Θ无关的项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276855"/>
            <a:ext cx="8891016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40519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E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M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算法的解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释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136842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开</a:t>
            </a:r>
            <a:r>
              <a:rPr sz="2550" spc="25" dirty="0">
                <a:latin typeface="宋体"/>
                <a:cs typeface="宋体"/>
              </a:rPr>
              <a:t>始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719" y="2276855"/>
            <a:ext cx="5907024" cy="430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7226934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E</a:t>
            </a:r>
            <a:r>
              <a:rPr sz="4950" spc="10" dirty="0">
                <a:solidFill>
                  <a:srgbClr val="004646"/>
                </a:solidFill>
                <a:latin typeface="Calibri"/>
                <a:cs typeface="Calibri"/>
              </a:rPr>
              <a:t>M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在非监督学习中的应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用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204834" cy="115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 algn="just">
              <a:lnSpc>
                <a:spcPct val="101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生成模型由联合概率分布</a:t>
            </a:r>
            <a:r>
              <a:rPr sz="2550" spc="15" dirty="0">
                <a:latin typeface="Constantia"/>
                <a:cs typeface="Constantia"/>
              </a:rPr>
              <a:t>P(X</a:t>
            </a:r>
            <a:r>
              <a:rPr sz="2550" spc="10" dirty="0">
                <a:latin typeface="Constantia"/>
                <a:cs typeface="Constantia"/>
              </a:rPr>
              <a:t>,Y)</a:t>
            </a:r>
            <a:r>
              <a:rPr sz="2550" spc="35" dirty="0">
                <a:latin typeface="宋体"/>
                <a:cs typeface="宋体"/>
              </a:rPr>
              <a:t>表示，可以认为非监</a:t>
            </a:r>
            <a:r>
              <a:rPr sz="2550" spc="25" dirty="0">
                <a:latin typeface="宋体"/>
                <a:cs typeface="宋体"/>
              </a:rPr>
              <a:t>督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学习训练数据是联合概率分布产生的数据，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为观测</a:t>
            </a:r>
            <a:r>
              <a:rPr sz="2600" spc="-30" dirty="0">
                <a:latin typeface="宋体"/>
                <a:cs typeface="宋体"/>
              </a:rPr>
              <a:t>数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据，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为未观测数据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二、</a:t>
            </a: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算法的收敛</a:t>
            </a:r>
            <a:r>
              <a:rPr dirty="0"/>
              <a:t>性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5" dirty="0">
                <a:latin typeface="Constantia"/>
                <a:cs typeface="Constantia"/>
              </a:rPr>
              <a:t>M</a:t>
            </a:r>
            <a:r>
              <a:rPr spc="35" dirty="0"/>
              <a:t>，提供一种近似计算含有隐变量概率模型的极大</a:t>
            </a:r>
            <a:r>
              <a:rPr spc="25" dirty="0"/>
              <a:t>似</a:t>
            </a:r>
            <a:r>
              <a:rPr spc="10" dirty="0"/>
              <a:t> </a:t>
            </a:r>
            <a:r>
              <a:rPr spc="35" dirty="0"/>
              <a:t>然估计的方法</a:t>
            </a:r>
            <a:r>
              <a:rPr spc="25" dirty="0"/>
              <a:t>，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5" dirty="0">
                <a:latin typeface="Constantia"/>
                <a:cs typeface="Constantia"/>
              </a:rPr>
              <a:t>M</a:t>
            </a:r>
            <a:r>
              <a:rPr spc="35" dirty="0"/>
              <a:t>，最大优点：简单性和普适性</a:t>
            </a:r>
            <a:r>
              <a:rPr spc="25" dirty="0"/>
              <a:t>；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疑问</a:t>
            </a:r>
            <a:r>
              <a:rPr sz="2600" spc="-30" dirty="0"/>
              <a:t>：</a:t>
            </a:r>
            <a:endParaRPr sz="2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/>
              <a:t>、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/>
              <a:t>算法得到的估计序列是否收敛</a:t>
            </a:r>
            <a:r>
              <a:rPr sz="2600" spc="-30" dirty="0"/>
              <a:t>？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2</a:t>
            </a:r>
            <a:r>
              <a:rPr spc="35" dirty="0"/>
              <a:t>、如果收敛，是否是全局极大值或局部极大值</a:t>
            </a:r>
            <a:r>
              <a:rPr spc="25" dirty="0"/>
              <a:t>？</a:t>
            </a:r>
            <a:endParaRPr sz="24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152400"/>
            <a:ext cx="7886700" cy="1080039"/>
          </a:xfrm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算法的收敛</a:t>
            </a:r>
            <a:r>
              <a:rPr dirty="0"/>
              <a:t>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8664"/>
            <a:ext cx="83400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两个收敛定理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定理</a:t>
            </a:r>
            <a:r>
              <a:rPr sz="2550" spc="15" dirty="0">
                <a:latin typeface="Constantia"/>
                <a:cs typeface="Constantia"/>
              </a:rPr>
              <a:t>9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：设</a:t>
            </a:r>
            <a:r>
              <a:rPr sz="2550" spc="15" dirty="0">
                <a:latin typeface="Constantia"/>
                <a:cs typeface="Constantia"/>
              </a:rPr>
              <a:t>P(Y</a:t>
            </a:r>
            <a:r>
              <a:rPr sz="2550" spc="10" dirty="0">
                <a:latin typeface="Constantia"/>
                <a:cs typeface="Constantia"/>
              </a:rPr>
              <a:t>|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为观测数据的似然函数，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)(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=1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..</a:t>
            </a:r>
            <a:r>
              <a:rPr sz="2550" spc="25" dirty="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2459249"/>
            <a:ext cx="28263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为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参数估计序</a:t>
            </a:r>
            <a:r>
              <a:rPr sz="2600" spc="-30" dirty="0">
                <a:latin typeface="宋体"/>
                <a:cs typeface="宋体"/>
              </a:rPr>
              <a:t>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5215" y="2471949"/>
            <a:ext cx="3037840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2658745" algn="l"/>
              </a:tabLst>
            </a:pPr>
            <a:r>
              <a:rPr sz="2600" spc="-30" dirty="0">
                <a:latin typeface="宋体"/>
                <a:cs typeface="宋体"/>
              </a:rPr>
              <a:t>，	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2094" y="2459249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为对应的</a:t>
            </a:r>
            <a:r>
              <a:rPr sz="2600" spc="-30" dirty="0">
                <a:latin typeface="宋体"/>
                <a:cs typeface="宋体"/>
              </a:rPr>
              <a:t>似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55489"/>
            <a:ext cx="6804025" cy="131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然函数序列，则</a:t>
            </a:r>
            <a:r>
              <a:rPr sz="2550" spc="15" dirty="0">
                <a:latin typeface="Constantia"/>
                <a:cs typeface="Constantia"/>
              </a:rPr>
              <a:t>P(Y</a:t>
            </a:r>
            <a:r>
              <a:rPr sz="2550" spc="10" dirty="0">
                <a:latin typeface="Constantia"/>
                <a:cs typeface="Constantia"/>
              </a:rPr>
              <a:t>|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是单调递增的，即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600">
              <a:latin typeface="Times New Roman"/>
              <a:cs typeface="Times New Roman"/>
            </a:endParaRPr>
          </a:p>
          <a:p>
            <a:pPr marL="2451100">
              <a:lnSpc>
                <a:spcPts val="1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证明：</a:t>
            </a:r>
            <a:r>
              <a:rPr sz="2550" spc="25" dirty="0">
                <a:latin typeface="宋体"/>
                <a:cs typeface="宋体"/>
              </a:rPr>
              <a:t>由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706004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7703" y="2498846"/>
            <a:ext cx="2935224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4120" y="3955789"/>
            <a:ext cx="2795016" cy="749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5232" y="4891525"/>
            <a:ext cx="5727192" cy="356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639" y="5684006"/>
            <a:ext cx="5321808" cy="597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278"/>
            <a:ext cx="6065520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E</a:t>
            </a:r>
            <a:r>
              <a:rPr sz="2550" u="heavy" spc="20" dirty="0">
                <a:solidFill>
                  <a:srgbClr val="D9BD02"/>
                </a:solidFill>
                <a:latin typeface="Constantia"/>
                <a:cs typeface="Constantia"/>
              </a:rPr>
              <a:t>M 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算法的引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入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550" u="heavy" spc="15" dirty="0">
                <a:solidFill>
                  <a:srgbClr val="D9BD02"/>
                </a:solidFill>
                <a:latin typeface="Constantia"/>
                <a:cs typeface="Constantia"/>
              </a:rPr>
              <a:t>E</a:t>
            </a:r>
            <a:r>
              <a:rPr sz="2550" u="heavy" spc="20" dirty="0">
                <a:solidFill>
                  <a:srgbClr val="D9BD02"/>
                </a:solidFill>
                <a:latin typeface="Constantia"/>
                <a:cs typeface="Constantia"/>
              </a:rPr>
              <a:t>M 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算法的收敛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性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600" u="heavy" spc="-15" dirty="0">
                <a:solidFill>
                  <a:srgbClr val="D9BD02"/>
                </a:solidFill>
                <a:latin typeface="Constantia"/>
                <a:cs typeface="Constantia"/>
              </a:rPr>
              <a:t>E</a:t>
            </a:r>
            <a:r>
              <a:rPr sz="2600" u="heavy" spc="-25" dirty="0">
                <a:solidFill>
                  <a:srgbClr val="D9BD02"/>
                </a:solidFill>
                <a:latin typeface="Constantia"/>
                <a:cs typeface="Constantia"/>
              </a:rPr>
              <a:t>M</a:t>
            </a:r>
            <a:r>
              <a:rPr sz="2600" u="heavy" spc="0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算法在高斯混合模型学习中的应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用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600" u="heavy" spc="-15" dirty="0">
                <a:solidFill>
                  <a:srgbClr val="D9BD02"/>
                </a:solidFill>
                <a:latin typeface="Constantia"/>
                <a:cs typeface="Constantia"/>
              </a:rPr>
              <a:t>E</a:t>
            </a:r>
            <a:r>
              <a:rPr sz="2600" u="heavy" spc="-25" dirty="0">
                <a:solidFill>
                  <a:srgbClr val="D9BD02"/>
                </a:solidFill>
                <a:latin typeface="Constantia"/>
                <a:cs typeface="Constantia"/>
              </a:rPr>
              <a:t>M</a:t>
            </a:r>
            <a:r>
              <a:rPr sz="2600" u="heavy" spc="0" dirty="0">
                <a:solidFill>
                  <a:srgbClr val="D9BD02"/>
                </a:solidFill>
                <a:latin typeface="Constantia"/>
                <a:cs typeface="Constantia"/>
              </a:rPr>
              <a:t> 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算法的推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广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算法的收敛</a:t>
            </a:r>
            <a:r>
              <a:rPr dirty="0"/>
              <a:t>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998219" cy="225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令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则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346753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只需证右端非</a:t>
            </a:r>
            <a:r>
              <a:rPr sz="2600" spc="-30" dirty="0">
                <a:latin typeface="宋体"/>
                <a:cs typeface="宋体"/>
              </a:rPr>
              <a:t>负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1773935"/>
            <a:ext cx="5669279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4895" y="2779776"/>
            <a:ext cx="5068824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31" y="4148328"/>
            <a:ext cx="8817864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算法的收敛</a:t>
            </a:r>
            <a:r>
              <a:rPr dirty="0"/>
              <a:t>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61518"/>
            <a:ext cx="496189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前半部分，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spc="7" baseline="21885" dirty="0">
                <a:latin typeface="Constantia"/>
                <a:cs typeface="Constantia"/>
              </a:rPr>
              <a:t>i+</a:t>
            </a:r>
            <a:r>
              <a:rPr sz="2475" spc="15" baseline="21885" dirty="0">
                <a:latin typeface="Constantia"/>
                <a:cs typeface="Constantia"/>
              </a:rPr>
              <a:t>1)</a:t>
            </a:r>
            <a:r>
              <a:rPr sz="2600" spc="-20" dirty="0">
                <a:latin typeface="宋体"/>
                <a:cs typeface="宋体"/>
              </a:rPr>
              <a:t>为极大值，所</a:t>
            </a:r>
            <a:r>
              <a:rPr sz="2600" spc="-30" dirty="0">
                <a:latin typeface="宋体"/>
                <a:cs typeface="宋体"/>
              </a:rPr>
              <a:t>以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后半部分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276855"/>
            <a:ext cx="3938016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0967" y="3212592"/>
            <a:ext cx="6065520" cy="2953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算法的收敛</a:t>
            </a:r>
            <a:r>
              <a:rPr dirty="0"/>
              <a:t>性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3367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定理</a:t>
            </a:r>
            <a:r>
              <a:rPr spc="15" dirty="0">
                <a:latin typeface="Constantia"/>
                <a:cs typeface="Constantia"/>
              </a:rPr>
              <a:t>9</a:t>
            </a:r>
            <a:r>
              <a:rPr spc="5" dirty="0">
                <a:latin typeface="Constantia"/>
                <a:cs typeface="Constantia"/>
              </a:rPr>
              <a:t>.</a:t>
            </a:r>
            <a:r>
              <a:rPr spc="15" dirty="0">
                <a:latin typeface="Constantia"/>
                <a:cs typeface="Constantia"/>
              </a:rPr>
              <a:t>2</a:t>
            </a:r>
            <a:r>
              <a:rPr spc="5" dirty="0">
                <a:latin typeface="Constantia"/>
                <a:cs typeface="Constantia"/>
              </a:rPr>
              <a:t>:</a:t>
            </a:r>
            <a:endParaRPr sz="24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35" dirty="0"/>
              <a:t>设</a:t>
            </a:r>
            <a:r>
              <a:rPr sz="2400" spc="15" dirty="0">
                <a:latin typeface="Constantia"/>
                <a:cs typeface="Constantia"/>
              </a:rPr>
              <a:t>L(</a:t>
            </a:r>
            <a:r>
              <a:rPr sz="2400" spc="20" dirty="0">
                <a:latin typeface="Arial"/>
                <a:cs typeface="Arial"/>
              </a:rPr>
              <a:t>Θ</a:t>
            </a:r>
            <a:r>
              <a:rPr sz="2400" spc="15" dirty="0">
                <a:latin typeface="Constantia"/>
                <a:cs typeface="Constantia"/>
              </a:rPr>
              <a:t>)=</a:t>
            </a:r>
            <a:r>
              <a:rPr sz="2400" spc="5" dirty="0">
                <a:latin typeface="Constantia"/>
                <a:cs typeface="Constantia"/>
              </a:rPr>
              <a:t>l</a:t>
            </a:r>
            <a:r>
              <a:rPr sz="2400" spc="15" dirty="0">
                <a:latin typeface="Constantia"/>
                <a:cs typeface="Constantia"/>
              </a:rPr>
              <a:t>ogP(Y</a:t>
            </a:r>
            <a:r>
              <a:rPr sz="2400" spc="10" dirty="0">
                <a:latin typeface="Constantia"/>
                <a:cs typeface="Constantia"/>
              </a:rPr>
              <a:t>|</a:t>
            </a:r>
            <a:r>
              <a:rPr sz="2400" spc="20" dirty="0">
                <a:latin typeface="Arial"/>
                <a:cs typeface="Arial"/>
              </a:rPr>
              <a:t>Θ</a:t>
            </a:r>
            <a:r>
              <a:rPr sz="2400" spc="10" dirty="0">
                <a:latin typeface="Constantia"/>
                <a:cs typeface="Constantia"/>
              </a:rPr>
              <a:t>)</a:t>
            </a:r>
            <a:r>
              <a:rPr sz="2400" spc="5" dirty="0">
                <a:latin typeface="Constantia"/>
                <a:cs typeface="Constantia"/>
              </a:rPr>
              <a:t>,</a:t>
            </a:r>
            <a:r>
              <a:rPr sz="2400" spc="35" dirty="0" err="1"/>
              <a:t>为观测数据的对数似然函数，</a:t>
            </a:r>
            <a:r>
              <a:rPr sz="2400" spc="15" dirty="0" err="1" smtClean="0">
                <a:latin typeface="Arial"/>
                <a:cs typeface="Arial"/>
              </a:rPr>
              <a:t>Θ</a:t>
            </a:r>
            <a:r>
              <a:rPr sz="2400" spc="15" baseline="21885" dirty="0" smtClean="0">
                <a:latin typeface="Constantia"/>
                <a:cs typeface="Constantia"/>
              </a:rPr>
              <a:t>(</a:t>
            </a:r>
            <a:r>
              <a:rPr sz="2400" baseline="21885" dirty="0" err="1" smtClean="0">
                <a:latin typeface="Constantia"/>
                <a:cs typeface="Constantia"/>
              </a:rPr>
              <a:t>i</a:t>
            </a:r>
            <a:r>
              <a:rPr sz="2400" spc="15" baseline="21885" dirty="0">
                <a:latin typeface="Constantia"/>
                <a:cs typeface="Constantia"/>
              </a:rPr>
              <a:t>)(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15" dirty="0">
                <a:latin typeface="Constantia"/>
                <a:cs typeface="Constantia"/>
              </a:rPr>
              <a:t>=1</a:t>
            </a:r>
            <a:r>
              <a:rPr sz="2400" spc="5" dirty="0">
                <a:latin typeface="Constantia"/>
                <a:cs typeface="Constantia"/>
              </a:rPr>
              <a:t>,</a:t>
            </a:r>
            <a:r>
              <a:rPr sz="2400" spc="15" dirty="0">
                <a:latin typeface="Constantia"/>
                <a:cs typeface="Constantia"/>
              </a:rPr>
              <a:t>2</a:t>
            </a:r>
            <a:r>
              <a:rPr sz="2400" spc="5" dirty="0">
                <a:latin typeface="Constantia"/>
                <a:cs typeface="Constantia"/>
              </a:rPr>
              <a:t>..</a:t>
            </a:r>
            <a:r>
              <a:rPr sz="2400" spc="35" dirty="0"/>
              <a:t>）</a:t>
            </a:r>
            <a:r>
              <a:rPr sz="2550" spc="35" dirty="0"/>
              <a:t>为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/>
              <a:t>算法得到的参数估计序列，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 err="1" smtClean="0"/>
              <a:t>为</a:t>
            </a:r>
            <a:r>
              <a:rPr sz="2550" spc="25" dirty="0" err="1" smtClean="0"/>
              <a:t>对</a:t>
            </a:r>
            <a:r>
              <a:rPr spc="35" dirty="0" err="1" smtClean="0"/>
              <a:t>应的对数似然函数序列</a:t>
            </a:r>
            <a:r>
              <a:rPr spc="25" dirty="0"/>
              <a:t>，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/>
              <a:t>、如果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|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/>
              <a:t>有上界，则</a:t>
            </a:r>
            <a:r>
              <a:rPr sz="2600" spc="-10" dirty="0">
                <a:latin typeface="Constantia"/>
                <a:cs typeface="Constantia"/>
              </a:rPr>
              <a:t>L(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)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=logP(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|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/>
              <a:t>收敛到</a:t>
            </a:r>
            <a:r>
              <a:rPr sz="2600" spc="-30" dirty="0"/>
              <a:t>某</a:t>
            </a:r>
            <a:r>
              <a:rPr sz="2600" spc="-15" dirty="0"/>
              <a:t> </a:t>
            </a:r>
            <a:r>
              <a:rPr sz="2600" spc="-20" dirty="0"/>
              <a:t>一值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475" spc="7" baseline="21885" dirty="0">
                <a:latin typeface="Constantia"/>
                <a:cs typeface="Constantia"/>
              </a:rPr>
              <a:t>*</a:t>
            </a:r>
            <a:r>
              <a:rPr sz="2475" spc="15" baseline="21885" dirty="0">
                <a:latin typeface="Constantia"/>
                <a:cs typeface="Constantia"/>
              </a:rPr>
              <a:t> </a:t>
            </a:r>
            <a:r>
              <a:rPr sz="2600" spc="-30" dirty="0"/>
              <a:t>；</a:t>
            </a:r>
            <a:endParaRPr sz="2600" dirty="0">
              <a:latin typeface="Constantia"/>
              <a:cs typeface="Constantia"/>
            </a:endParaRPr>
          </a:p>
          <a:p>
            <a:pPr marL="287020" marR="27305" indent="-274320">
              <a:lnSpc>
                <a:spcPct val="102000"/>
              </a:lnSpc>
              <a:spcBef>
                <a:spcPts val="60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2</a:t>
            </a:r>
            <a:r>
              <a:rPr spc="35" dirty="0"/>
              <a:t>、在函数</a:t>
            </a:r>
            <a:r>
              <a:rPr spc="20" dirty="0">
                <a:latin typeface="Constantia"/>
                <a:cs typeface="Constantia"/>
              </a:rPr>
              <a:t>Q(</a:t>
            </a:r>
            <a:r>
              <a:rPr spc="20" dirty="0">
                <a:latin typeface="Arial"/>
                <a:cs typeface="Arial"/>
              </a:rPr>
              <a:t>Θ</a:t>
            </a:r>
            <a:r>
              <a:rPr spc="5" dirty="0">
                <a:latin typeface="Constantia"/>
                <a:cs typeface="Constantia"/>
              </a:rPr>
              <a:t>,</a:t>
            </a:r>
            <a:r>
              <a:rPr spc="15" dirty="0">
                <a:latin typeface="Constantia"/>
                <a:cs typeface="Constantia"/>
              </a:rPr>
              <a:t> </a:t>
            </a:r>
            <a:r>
              <a:rPr spc="20" dirty="0">
                <a:latin typeface="Arial"/>
                <a:cs typeface="Arial"/>
              </a:rPr>
              <a:t>Θ</a:t>
            </a:r>
            <a:r>
              <a:rPr spc="5" dirty="0">
                <a:latin typeface="Constantia"/>
                <a:cs typeface="Constantia"/>
              </a:rPr>
              <a:t>’</a:t>
            </a:r>
            <a:r>
              <a:rPr spc="10" dirty="0">
                <a:latin typeface="Constantia"/>
                <a:cs typeface="Constantia"/>
              </a:rPr>
              <a:t>)</a:t>
            </a:r>
            <a:r>
              <a:rPr spc="35" dirty="0"/>
              <a:t>与</a:t>
            </a:r>
            <a:r>
              <a:rPr spc="15" dirty="0">
                <a:latin typeface="Constantia"/>
                <a:cs typeface="Constantia"/>
              </a:rPr>
              <a:t>L(</a:t>
            </a:r>
            <a:r>
              <a:rPr spc="20" dirty="0">
                <a:latin typeface="Arial"/>
                <a:cs typeface="Arial"/>
              </a:rPr>
              <a:t>Θ</a:t>
            </a:r>
            <a:r>
              <a:rPr spc="10" dirty="0">
                <a:latin typeface="Constantia"/>
                <a:cs typeface="Constantia"/>
              </a:rPr>
              <a:t>)</a:t>
            </a:r>
            <a:r>
              <a:rPr spc="35" dirty="0"/>
              <a:t>满足一定条件下，由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5" dirty="0">
                <a:latin typeface="Constantia"/>
                <a:cs typeface="Constantia"/>
              </a:rPr>
              <a:t>M</a:t>
            </a:r>
            <a:r>
              <a:rPr spc="35" dirty="0"/>
              <a:t>算</a:t>
            </a:r>
            <a:r>
              <a:rPr spc="25" dirty="0"/>
              <a:t>法</a:t>
            </a:r>
            <a:r>
              <a:rPr spc="10" dirty="0"/>
              <a:t> </a:t>
            </a:r>
            <a:r>
              <a:rPr spc="35" dirty="0"/>
              <a:t>得到的参数估计序列</a:t>
            </a:r>
            <a:r>
              <a:rPr spc="20" dirty="0">
                <a:latin typeface="Arial"/>
                <a:cs typeface="Arial"/>
              </a:rPr>
              <a:t>Θ</a:t>
            </a:r>
            <a:r>
              <a:rPr sz="2475" spc="1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i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550" spc="35" dirty="0"/>
              <a:t>的收敛值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475" spc="7" baseline="21885" dirty="0">
                <a:latin typeface="Constantia"/>
                <a:cs typeface="Constantia"/>
              </a:rPr>
              <a:t>*</a:t>
            </a:r>
            <a:r>
              <a:rPr sz="2550" spc="35" dirty="0"/>
              <a:t>是</a:t>
            </a:r>
            <a:r>
              <a:rPr sz="2550" spc="15" dirty="0">
                <a:latin typeface="Constantia"/>
                <a:cs typeface="Constantia"/>
              </a:rPr>
              <a:t>L(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/>
              <a:t>的稳定点</a:t>
            </a:r>
            <a:r>
              <a:rPr sz="2550" spc="25" dirty="0"/>
              <a:t>。</a:t>
            </a:r>
            <a:endParaRPr sz="255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455" y="304800"/>
            <a:ext cx="822325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三、</a:t>
            </a:r>
            <a:r>
              <a:rPr sz="4500" spc="-10" dirty="0">
                <a:solidFill>
                  <a:srgbClr val="004646"/>
                </a:solidFill>
                <a:latin typeface="Calibri"/>
                <a:cs typeface="Calibri"/>
              </a:rPr>
              <a:t>EM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算法在高斯混合模型学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习 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中的应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用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3529" y="1939198"/>
            <a:ext cx="3929379" cy="93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1939198"/>
            <a:ext cx="3712463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2948086"/>
            <a:ext cx="271881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4100229"/>
            <a:ext cx="1463039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1328" y="4100229"/>
            <a:ext cx="2014727" cy="441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3344" y="4819558"/>
            <a:ext cx="5398008" cy="935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745804"/>
            <a:ext cx="2649220" cy="454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高斯混合模型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概率分布模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系数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高斯分布密度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第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个分模型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2860">
              <a:lnSpc>
                <a:spcPts val="2835"/>
              </a:lnSpc>
            </a:pPr>
            <a:r>
              <a:rPr sz="2400" dirty="0">
                <a:latin typeface="宋体"/>
                <a:cs typeface="宋体"/>
              </a:rPr>
              <a:t>可任意高斯模型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9670"/>
            <a:ext cx="7886700" cy="1080039"/>
          </a:xfrm>
          <a:prstGeom prst="rect">
            <a:avLst/>
          </a:prstGeom>
        </p:spPr>
        <p:txBody>
          <a:bodyPr vert="horz" wrap="square" lIns="0" tIns="6999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高斯混合模型参数估计的</a:t>
            </a:r>
            <a:r>
              <a:rPr sz="4450" dirty="0">
                <a:latin typeface="Calibri"/>
                <a:cs typeface="Calibri"/>
              </a:rPr>
              <a:t>E</a:t>
            </a:r>
            <a:r>
              <a:rPr sz="4450" spc="10" dirty="0">
                <a:latin typeface="Calibri"/>
                <a:cs typeface="Calibri"/>
              </a:rPr>
              <a:t>M</a:t>
            </a:r>
            <a:r>
              <a:rPr sz="4450" spc="10" dirty="0"/>
              <a:t>算</a:t>
            </a:r>
            <a:r>
              <a:rPr sz="4450" dirty="0"/>
              <a:t>法</a:t>
            </a:r>
            <a:endParaRPr sz="44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692086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假设观测数据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…</a:t>
            </a:r>
            <a:r>
              <a:rPr sz="2550" spc="5" dirty="0">
                <a:latin typeface="Constantia"/>
                <a:cs typeface="Constantia"/>
              </a:rPr>
              <a:t>.y</a:t>
            </a:r>
            <a:r>
              <a:rPr sz="2475" spc="22" baseline="-16835" dirty="0">
                <a:latin typeface="Constantia"/>
                <a:cs typeface="Constantia"/>
              </a:rPr>
              <a:t>N</a:t>
            </a:r>
            <a:r>
              <a:rPr sz="2550" spc="35" dirty="0">
                <a:latin typeface="宋体"/>
                <a:cs typeface="宋体"/>
              </a:rPr>
              <a:t>由高斯混合模型生成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7375525" cy="1710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用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算法估计参数</a:t>
            </a:r>
            <a:r>
              <a:rPr sz="2550" spc="25" dirty="0">
                <a:latin typeface="宋体"/>
                <a:cs typeface="宋体"/>
              </a:rPr>
              <a:t>；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、明确隐变量，写出完全数据的对数似然函数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558165" marR="257175" indent="-152400">
              <a:lnSpc>
                <a:spcPct val="120000"/>
              </a:lnSpc>
              <a:spcBef>
                <a:spcPts val="2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设想观测数据</a:t>
            </a:r>
            <a:r>
              <a:rPr sz="2400" spc="40" dirty="0">
                <a:latin typeface="Constantia"/>
                <a:cs typeface="Constantia"/>
              </a:rPr>
              <a:t>yi</a:t>
            </a:r>
            <a:r>
              <a:rPr sz="2400" spc="40" dirty="0">
                <a:latin typeface="宋体"/>
                <a:cs typeface="宋体"/>
              </a:rPr>
              <a:t>是依概率</a:t>
            </a:r>
            <a:r>
              <a:rPr sz="2400" i="1" spc="-15" dirty="0">
                <a:latin typeface="Constantia"/>
                <a:cs typeface="Constantia"/>
              </a:rPr>
              <a:t>a</a:t>
            </a:r>
            <a:r>
              <a:rPr sz="2325" i="1" spc="-22" baseline="-17921" dirty="0">
                <a:latin typeface="Constantia"/>
                <a:cs typeface="Constantia"/>
              </a:rPr>
              <a:t>k</a:t>
            </a:r>
            <a:r>
              <a:rPr sz="2400" spc="-15" dirty="0">
                <a:latin typeface="宋体"/>
                <a:cs typeface="宋体"/>
              </a:rPr>
              <a:t>选择第</a:t>
            </a:r>
            <a:r>
              <a:rPr sz="2400" spc="-15" dirty="0">
                <a:latin typeface="Constantia"/>
                <a:cs typeface="Constantia"/>
              </a:rPr>
              <a:t>k</a:t>
            </a:r>
            <a:r>
              <a:rPr sz="2400" spc="-15" dirty="0">
                <a:latin typeface="宋体"/>
                <a:cs typeface="宋体"/>
              </a:rPr>
              <a:t>个高斯分模型 生成，隐变量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16935" y="2060448"/>
            <a:ext cx="3529584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9023" y="2996183"/>
            <a:ext cx="4090416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5616" y="4364735"/>
            <a:ext cx="1176527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5318759"/>
            <a:ext cx="5434584" cy="774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latin typeface="Calibri"/>
                <a:cs typeface="Calibri"/>
              </a:rPr>
              <a:t>EM</a:t>
            </a:r>
            <a:r>
              <a:rPr sz="4500" spc="-10" dirty="0"/>
              <a:t>算法在高斯混合模型学习中</a:t>
            </a:r>
            <a:r>
              <a:rPr sz="4500" dirty="0"/>
              <a:t>的 </a:t>
            </a:r>
            <a:r>
              <a:rPr sz="4500" spc="-10" dirty="0"/>
              <a:t>应</a:t>
            </a:r>
            <a:r>
              <a:rPr sz="4500" dirty="0"/>
              <a:t>用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37552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、明确隐变量，写出完全数据的对数似然函数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完全数据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2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似然函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462" y="2509573"/>
            <a:ext cx="7025005" cy="408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2095" y="1990344"/>
            <a:ext cx="5087111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711" y="2609088"/>
            <a:ext cx="6806184" cy="3986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495" y="4724400"/>
            <a:ext cx="1359408" cy="786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927" y="5660135"/>
            <a:ext cx="1271016" cy="774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10125"/>
            <a:ext cx="822325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solidFill>
                  <a:srgbClr val="004646"/>
                </a:solidFill>
                <a:latin typeface="Calibri"/>
                <a:cs typeface="Calibri"/>
              </a:rPr>
              <a:t>EM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算法在高斯混合模型学习中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的 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应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用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37552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、明确隐变量，写出完全数据的对数似然函数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" y="2420111"/>
            <a:ext cx="9107424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latin typeface="Calibri"/>
                <a:cs typeface="Calibri"/>
              </a:rPr>
              <a:t>EM</a:t>
            </a:r>
            <a:r>
              <a:rPr sz="4500" spc="-10" dirty="0"/>
              <a:t>算法在高斯混合模型学习中</a:t>
            </a:r>
            <a:r>
              <a:rPr sz="4500" dirty="0"/>
              <a:t>的 </a:t>
            </a:r>
            <a:r>
              <a:rPr sz="4500" spc="-10" dirty="0"/>
              <a:t>应</a:t>
            </a:r>
            <a:r>
              <a:rPr sz="4500" dirty="0"/>
              <a:t>用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96975"/>
            <a:ext cx="47478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2</a:t>
            </a:r>
            <a:r>
              <a:rPr sz="2600" spc="-20" dirty="0">
                <a:latin typeface="宋体"/>
                <a:cs typeface="宋体"/>
              </a:rPr>
              <a:t>、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算法的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宋体"/>
                <a:cs typeface="宋体"/>
              </a:rPr>
              <a:t>步，确定</a:t>
            </a:r>
            <a:r>
              <a:rPr sz="2600" spc="-20" dirty="0">
                <a:latin typeface="Constantia"/>
                <a:cs typeface="Constantia"/>
              </a:rPr>
              <a:t>Q</a:t>
            </a:r>
            <a:r>
              <a:rPr sz="2600" spc="-20" dirty="0">
                <a:latin typeface="宋体"/>
                <a:cs typeface="宋体"/>
              </a:rPr>
              <a:t>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796815"/>
            <a:ext cx="804354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第</a:t>
            </a:r>
            <a:r>
              <a:rPr sz="2600" spc="-10" dirty="0">
                <a:latin typeface="Constantia"/>
                <a:cs typeface="Constantia"/>
              </a:rPr>
              <a:t>j</a:t>
            </a:r>
            <a:r>
              <a:rPr sz="2600" spc="-20" dirty="0">
                <a:latin typeface="宋体"/>
                <a:cs typeface="宋体"/>
              </a:rPr>
              <a:t>个观测数据来自第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个分模型的概率，称为分模型</a:t>
            </a:r>
            <a:r>
              <a:rPr sz="2600" spc="-15" dirty="0">
                <a:latin typeface="Constantia"/>
                <a:cs typeface="Constantia"/>
              </a:rPr>
              <a:t>k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对观测数据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475" baseline="-16835" dirty="0">
                <a:latin typeface="Constantia"/>
                <a:cs typeface="Constantia"/>
              </a:rPr>
              <a:t>j</a:t>
            </a:r>
            <a:r>
              <a:rPr sz="2600" spc="-20" dirty="0">
                <a:latin typeface="宋体"/>
                <a:cs typeface="宋体"/>
              </a:rPr>
              <a:t>的响应度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566416"/>
            <a:ext cx="9144000" cy="2115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40" y="4940808"/>
            <a:ext cx="4306824" cy="521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10125"/>
            <a:ext cx="822325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solidFill>
                  <a:srgbClr val="004646"/>
                </a:solidFill>
                <a:latin typeface="Calibri"/>
                <a:cs typeface="Calibri"/>
              </a:rPr>
              <a:t>EM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算法在高斯混合模型学习中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的 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应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用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4789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35" dirty="0">
                <a:latin typeface="宋体"/>
                <a:cs typeface="宋体"/>
              </a:rPr>
              <a:t>步，确定</a:t>
            </a:r>
            <a:r>
              <a:rPr sz="2550" spc="25" dirty="0">
                <a:latin typeface="Constantia"/>
                <a:cs typeface="Constantia"/>
              </a:rPr>
              <a:t>Q</a:t>
            </a:r>
            <a:r>
              <a:rPr sz="2550" spc="35" dirty="0">
                <a:latin typeface="宋体"/>
                <a:cs typeface="宋体"/>
              </a:rPr>
              <a:t>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2133600"/>
            <a:ext cx="6922008" cy="440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10125"/>
            <a:ext cx="8223250" cy="125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solidFill>
                  <a:srgbClr val="004646"/>
                </a:solidFill>
                <a:latin typeface="Calibri"/>
                <a:cs typeface="Calibri"/>
              </a:rPr>
              <a:t>EM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算法在高斯混合模型学习中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的 </a:t>
            </a:r>
            <a:r>
              <a:rPr sz="4500" spc="-10" dirty="0">
                <a:solidFill>
                  <a:srgbClr val="004646"/>
                </a:solidFill>
                <a:latin typeface="微软雅黑"/>
                <a:cs typeface="微软雅黑"/>
              </a:rPr>
              <a:t>应</a:t>
            </a:r>
            <a:r>
              <a:rPr sz="4500" dirty="0">
                <a:solidFill>
                  <a:srgbClr val="004646"/>
                </a:solidFill>
                <a:latin typeface="微软雅黑"/>
                <a:cs typeface="微软雅黑"/>
              </a:rPr>
              <a:t>用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4789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35" dirty="0">
                <a:latin typeface="宋体"/>
                <a:cs typeface="宋体"/>
              </a:rPr>
              <a:t>步，确定</a:t>
            </a:r>
            <a:r>
              <a:rPr sz="2550" spc="25" dirty="0">
                <a:latin typeface="Constantia"/>
                <a:cs typeface="Constantia"/>
              </a:rPr>
              <a:t>Q</a:t>
            </a:r>
            <a:r>
              <a:rPr sz="2550" spc="35" dirty="0">
                <a:latin typeface="宋体"/>
                <a:cs typeface="宋体"/>
              </a:rPr>
              <a:t>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060448"/>
            <a:ext cx="4383024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3" y="2996183"/>
            <a:ext cx="9104376" cy="938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</a:t>
            </a:r>
            <a:r>
              <a:rPr dirty="0">
                <a:latin typeface="Calibri"/>
                <a:cs typeface="Calibri"/>
              </a:rPr>
              <a:t>EM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10" dirty="0"/>
              <a:t>算法的引</a:t>
            </a:r>
            <a:r>
              <a:rPr dirty="0"/>
              <a:t>入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65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0" dirty="0">
                <a:latin typeface="Constantia"/>
                <a:cs typeface="Constantia"/>
              </a:rPr>
              <a:t>M</a:t>
            </a:r>
            <a:r>
              <a:rPr spc="25" dirty="0">
                <a:latin typeface="Constantia"/>
                <a:cs typeface="Constantia"/>
              </a:rPr>
              <a:t> </a:t>
            </a:r>
            <a:r>
              <a:rPr spc="35" dirty="0"/>
              <a:t>算</a:t>
            </a:r>
            <a:r>
              <a:rPr spc="25" dirty="0"/>
              <a:t>法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0" dirty="0">
                <a:latin typeface="Constantia"/>
                <a:cs typeface="Constantia"/>
              </a:rPr>
              <a:t>M</a:t>
            </a:r>
            <a:r>
              <a:rPr spc="25" dirty="0">
                <a:latin typeface="Constantia"/>
                <a:cs typeface="Constantia"/>
              </a:rPr>
              <a:t> </a:t>
            </a:r>
            <a:r>
              <a:rPr spc="35" dirty="0"/>
              <a:t>算法的导</a:t>
            </a:r>
            <a:r>
              <a:rPr spc="25" dirty="0"/>
              <a:t>出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15" dirty="0">
                <a:latin typeface="Constantia"/>
                <a:cs typeface="Constantia"/>
              </a:rPr>
              <a:t>E</a:t>
            </a:r>
            <a:r>
              <a:rPr spc="20" dirty="0">
                <a:latin typeface="Constantia"/>
                <a:cs typeface="Constantia"/>
              </a:rPr>
              <a:t>M</a:t>
            </a:r>
            <a:r>
              <a:rPr spc="25" dirty="0">
                <a:latin typeface="Constantia"/>
                <a:cs typeface="Constantia"/>
              </a:rPr>
              <a:t> </a:t>
            </a:r>
            <a:r>
              <a:rPr spc="35" dirty="0"/>
              <a:t>算法在非监督学习中的应</a:t>
            </a:r>
            <a:r>
              <a:rPr spc="25" dirty="0"/>
              <a:t>用</a:t>
            </a:r>
            <a:endParaRPr sz="245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500" spc="-10" dirty="0">
                <a:latin typeface="Calibri"/>
                <a:cs typeface="Calibri"/>
              </a:rPr>
              <a:t>EM</a:t>
            </a:r>
            <a:r>
              <a:rPr sz="4500" spc="-10" dirty="0"/>
              <a:t>算法在高斯混合模型学习中</a:t>
            </a:r>
            <a:r>
              <a:rPr sz="4500" dirty="0"/>
              <a:t>的 </a:t>
            </a:r>
            <a:r>
              <a:rPr sz="4500" spc="-10" dirty="0"/>
              <a:t>应</a:t>
            </a:r>
            <a:r>
              <a:rPr sz="4500" dirty="0"/>
              <a:t>用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3919854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、确定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步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ts val="3020"/>
              </a:lnSpc>
              <a:spcBef>
                <a:spcPts val="680"/>
              </a:spcBef>
              <a:tabLst>
                <a:tab pos="49212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求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322897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31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采用求导的方法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2057400"/>
            <a:ext cx="3901440" cy="579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4816" y="2773679"/>
            <a:ext cx="6120384" cy="509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831" y="4261103"/>
            <a:ext cx="2313432" cy="1975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9607" y="4507991"/>
            <a:ext cx="2590799" cy="1527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2888" y="4437888"/>
            <a:ext cx="2377440" cy="1368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95" y="0"/>
            <a:ext cx="7886700" cy="1080039"/>
          </a:xfrm>
          <a:prstGeom prst="rect">
            <a:avLst/>
          </a:prstGeom>
        </p:spPr>
        <p:txBody>
          <a:bodyPr vert="horz" wrap="square" lIns="0" tIns="6999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高斯混合模型参数估计的</a:t>
            </a:r>
            <a:r>
              <a:rPr sz="4450" dirty="0">
                <a:latin typeface="Calibri"/>
                <a:cs typeface="Calibri"/>
              </a:rPr>
              <a:t>E</a:t>
            </a:r>
            <a:r>
              <a:rPr sz="4450" spc="10" dirty="0">
                <a:latin typeface="Calibri"/>
                <a:cs typeface="Calibri"/>
              </a:rPr>
              <a:t>M</a:t>
            </a:r>
            <a:r>
              <a:rPr sz="4450" spc="10" dirty="0"/>
              <a:t>算</a:t>
            </a:r>
            <a:r>
              <a:rPr sz="4450" dirty="0"/>
              <a:t>法</a:t>
            </a:r>
            <a:endParaRPr sz="44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输入：观测数据</a:t>
            </a:r>
            <a:r>
              <a:rPr spc="10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…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spc="22" baseline="-16835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/>
              <a:t>高斯混合模</a:t>
            </a:r>
            <a:r>
              <a:rPr sz="2550" spc="25" dirty="0"/>
              <a:t>型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输出：高斯混合模型参</a:t>
            </a:r>
            <a:r>
              <a:rPr sz="2600" spc="-30" dirty="0"/>
              <a:t>数</a:t>
            </a:r>
            <a:endParaRPr sz="2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20" dirty="0"/>
              <a:t>、设定初始值开始迭</a:t>
            </a:r>
            <a:r>
              <a:rPr sz="2600" spc="-30" dirty="0"/>
              <a:t>代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2</a:t>
            </a:r>
            <a:r>
              <a:rPr sz="2600" spc="-20" dirty="0"/>
              <a:t>、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20" dirty="0"/>
              <a:t>步，响应度计</a:t>
            </a:r>
            <a:r>
              <a:rPr sz="2600" spc="-30" dirty="0"/>
              <a:t>算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3788664"/>
            <a:ext cx="3264408" cy="158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20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高斯混合模型参数估计的</a:t>
            </a:r>
            <a:r>
              <a:rPr sz="4450" dirty="0">
                <a:latin typeface="Calibri"/>
                <a:cs typeface="Calibri"/>
              </a:rPr>
              <a:t>E</a:t>
            </a:r>
            <a:r>
              <a:rPr sz="4450" spc="10" dirty="0">
                <a:latin typeface="Calibri"/>
                <a:cs typeface="Calibri"/>
              </a:rPr>
              <a:t>M</a:t>
            </a:r>
            <a:r>
              <a:rPr sz="4450" spc="10" dirty="0"/>
              <a:t>算</a:t>
            </a:r>
            <a:r>
              <a:rPr sz="4450" dirty="0"/>
              <a:t>法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96975"/>
            <a:ext cx="6070600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输入：观测数据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,y</a:t>
            </a:r>
            <a:r>
              <a:rPr sz="2475" spc="15" baseline="-16835" dirty="0">
                <a:latin typeface="Constantia"/>
                <a:cs typeface="Constantia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…y</a:t>
            </a:r>
            <a:r>
              <a:rPr sz="2475" spc="22" baseline="-1683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高斯混合模</a:t>
            </a:r>
            <a:r>
              <a:rPr sz="2600" spc="-30" dirty="0"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输出：高斯混合模型参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3</a:t>
            </a:r>
            <a:r>
              <a:rPr sz="2550" spc="35" dirty="0">
                <a:latin typeface="宋体"/>
                <a:cs typeface="宋体"/>
              </a:rPr>
              <a:t>、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步，计算新一轮迭代的模型参数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897786"/>
            <a:ext cx="379539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4</a:t>
            </a:r>
            <a:r>
              <a:rPr sz="2600" spc="-20" dirty="0">
                <a:latin typeface="宋体"/>
                <a:cs typeface="宋体"/>
              </a:rPr>
              <a:t>、重复</a:t>
            </a:r>
            <a:r>
              <a:rPr sz="2600" spc="-10" dirty="0">
                <a:latin typeface="Constantia"/>
                <a:cs typeface="Constantia"/>
              </a:rPr>
              <a:t>2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5" dirty="0">
                <a:latin typeface="Constantia"/>
                <a:cs typeface="Constantia"/>
              </a:rPr>
              <a:t>3</a:t>
            </a:r>
            <a:r>
              <a:rPr sz="2600" spc="-20" dirty="0">
                <a:latin typeface="宋体"/>
                <a:cs typeface="宋体"/>
              </a:rPr>
              <a:t>步直到收</a:t>
            </a:r>
            <a:r>
              <a:rPr sz="2600" spc="-30" dirty="0">
                <a:latin typeface="宋体"/>
                <a:cs typeface="宋体"/>
              </a:rPr>
              <a:t>敛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344" y="3745991"/>
            <a:ext cx="2087880" cy="193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344" y="3913632"/>
            <a:ext cx="2807208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6728" y="3880103"/>
            <a:ext cx="1871472" cy="1493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四、</a:t>
            </a: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算法的推</a:t>
            </a:r>
            <a:r>
              <a:rPr dirty="0"/>
              <a:t>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6327140" cy="210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算法可以解释为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0" dirty="0">
                <a:latin typeface="Constantia"/>
                <a:cs typeface="Constantia"/>
              </a:rPr>
              <a:t>F</a:t>
            </a:r>
            <a:r>
              <a:rPr sz="2550" spc="35" dirty="0">
                <a:latin typeface="宋体"/>
                <a:cs typeface="宋体"/>
              </a:rPr>
              <a:t>函数的极大</a:t>
            </a:r>
            <a:r>
              <a:rPr sz="2550" spc="10" dirty="0">
                <a:latin typeface="Constantia"/>
                <a:cs typeface="Constantia"/>
              </a:rPr>
              <a:t>---</a:t>
            </a:r>
            <a:r>
              <a:rPr sz="2550" spc="35" dirty="0">
                <a:latin typeface="宋体"/>
                <a:cs typeface="宋体"/>
              </a:rPr>
              <a:t>极大算法（</a:t>
            </a:r>
            <a:r>
              <a:rPr sz="2550" spc="20" dirty="0">
                <a:latin typeface="Constantia"/>
                <a:cs typeface="Constantia"/>
              </a:rPr>
              <a:t>max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endParaRPr sz="255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sz="2550" spc="15" dirty="0">
                <a:latin typeface="Constantia"/>
                <a:cs typeface="Constantia"/>
              </a:rPr>
              <a:t>–max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50" dirty="0">
                <a:latin typeface="Constantia"/>
                <a:cs typeface="Constantia"/>
              </a:rPr>
              <a:t>g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20" dirty="0">
                <a:latin typeface="Constantia"/>
                <a:cs typeface="Constantia"/>
              </a:rPr>
              <a:t>thm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287020" marR="5080" indent="-274320">
              <a:lnSpc>
                <a:spcPct val="100299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广义期望极大</a:t>
            </a:r>
            <a:r>
              <a:rPr sz="2550" spc="15" dirty="0">
                <a:latin typeface="Constantia"/>
                <a:cs typeface="Constantia"/>
              </a:rPr>
              <a:t>(G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-15" dirty="0">
                <a:latin typeface="Constantia"/>
                <a:cs typeface="Constantia"/>
              </a:rPr>
              <a:t>x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ctat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M</a:t>
            </a:r>
            <a:r>
              <a:rPr sz="2600" spc="-10" dirty="0">
                <a:latin typeface="Constantia"/>
                <a:cs typeface="Constantia"/>
              </a:rPr>
              <a:t>axi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10" dirty="0">
                <a:latin typeface="Constantia"/>
                <a:cs typeface="Constantia"/>
              </a:rPr>
              <a:t>ization.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GEM</a:t>
            </a:r>
            <a:r>
              <a:rPr sz="2600" spc="-1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228600"/>
            <a:ext cx="7886700" cy="1080039"/>
          </a:xfrm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829"/>
            <a:ext cx="4820920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假设隐变量数据</a:t>
            </a:r>
            <a:r>
              <a:rPr sz="2550" spc="15" dirty="0">
                <a:latin typeface="Constantia"/>
                <a:cs typeface="Constantia"/>
              </a:rPr>
              <a:t>Z</a:t>
            </a:r>
            <a:r>
              <a:rPr sz="2550" spc="35" dirty="0">
                <a:latin typeface="宋体"/>
                <a:cs typeface="宋体"/>
              </a:rPr>
              <a:t>的概率分布</a:t>
            </a:r>
            <a:r>
              <a:rPr sz="2550" spc="25" dirty="0">
                <a:latin typeface="宋体"/>
                <a:cs typeface="宋体"/>
              </a:rPr>
              <a:t>为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025" y="1986809"/>
            <a:ext cx="267208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9614" algn="l"/>
              </a:tabLst>
            </a:pP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定义分</a:t>
            </a:r>
            <a:r>
              <a:rPr sz="2550" spc="25" dirty="0">
                <a:latin typeface="宋体"/>
                <a:cs typeface="宋体"/>
              </a:rPr>
              <a:t>布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与</a:t>
            </a:r>
            <a:r>
              <a:rPr sz="2550" spc="25" dirty="0">
                <a:latin typeface="宋体"/>
                <a:cs typeface="宋体"/>
              </a:rPr>
              <a:t>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383049"/>
            <a:ext cx="1528445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数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20" dirty="0">
                <a:latin typeface="宋体"/>
                <a:cs typeface="宋体"/>
              </a:rPr>
              <a:t>的函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5979" y="2383049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33644"/>
            <a:ext cx="7662545" cy="226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熵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函数是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20" dirty="0">
                <a:latin typeface="宋体"/>
                <a:cs typeface="宋体"/>
              </a:rPr>
              <a:t>的连续函数，重要性质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66598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引理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550" spc="1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：对于固定的</a:t>
            </a:r>
            <a:r>
              <a:rPr sz="2550" spc="10" dirty="0">
                <a:latin typeface="Arial"/>
                <a:cs typeface="Arial"/>
              </a:rPr>
              <a:t>θ</a:t>
            </a:r>
            <a:r>
              <a:rPr sz="2550" spc="-50" dirty="0">
                <a:latin typeface="Arial"/>
                <a:cs typeface="Arial"/>
              </a:rPr>
              <a:t> </a:t>
            </a:r>
            <a:r>
              <a:rPr sz="2550" spc="35" dirty="0">
                <a:latin typeface="宋体"/>
                <a:cs typeface="宋体"/>
              </a:rPr>
              <a:t>，存在唯一的分</a:t>
            </a:r>
            <a:r>
              <a:rPr sz="2550" spc="25" dirty="0">
                <a:latin typeface="宋体"/>
                <a:cs typeface="宋体"/>
              </a:rPr>
              <a:t>布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35" dirty="0">
                <a:latin typeface="宋体"/>
                <a:cs typeface="宋体"/>
              </a:rPr>
              <a:t>极大</a:t>
            </a:r>
            <a:r>
              <a:rPr sz="2550" spc="25" dirty="0">
                <a:latin typeface="宋体"/>
                <a:cs typeface="宋体"/>
              </a:rPr>
              <a:t>化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82486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这时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1583" y="4269733"/>
            <a:ext cx="893444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707909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并</a:t>
            </a:r>
            <a:r>
              <a:rPr sz="2600" spc="-30" dirty="0">
                <a:latin typeface="宋体"/>
                <a:cs typeface="宋体"/>
              </a:rPr>
              <a:t>且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510" y="5707909"/>
            <a:ext cx="227203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随</a:t>
            </a:r>
            <a:r>
              <a:rPr sz="2600" spc="-15" dirty="0">
                <a:latin typeface="Arial"/>
                <a:cs typeface="Arial"/>
              </a:rPr>
              <a:t>θ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20" dirty="0">
                <a:latin typeface="宋体"/>
                <a:cs typeface="宋体"/>
              </a:rPr>
              <a:t>连续变化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1328" y="1953254"/>
            <a:ext cx="576072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9207" y="1934965"/>
            <a:ext cx="286511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1304" y="2800598"/>
            <a:ext cx="4608576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0192" y="3446774"/>
            <a:ext cx="259080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3031" y="4239254"/>
            <a:ext cx="280416" cy="402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1583" y="4269733"/>
            <a:ext cx="893064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967" y="2373877"/>
            <a:ext cx="822959" cy="353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5576" y="4903718"/>
            <a:ext cx="2404872" cy="5029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6296" y="5607806"/>
            <a:ext cx="359664" cy="518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0864" y="4653782"/>
            <a:ext cx="359663" cy="518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49" y="685394"/>
            <a:ext cx="8115934" cy="153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F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函数的极大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—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极大算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  <a:p>
            <a:pPr marL="286385" marR="5080" indent="-274320">
              <a:lnSpc>
                <a:spcPct val="101299"/>
              </a:lnSpc>
              <a:spcBef>
                <a:spcPts val="810"/>
              </a:spcBef>
              <a:tabLst>
                <a:tab pos="128206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证明：对于固定的</a:t>
            </a:r>
            <a:r>
              <a:rPr sz="2550" spc="15" dirty="0">
                <a:latin typeface="Arial"/>
                <a:cs typeface="Arial"/>
              </a:rPr>
              <a:t>θ</a:t>
            </a:r>
            <a:r>
              <a:rPr sz="2550" spc="35" dirty="0">
                <a:latin typeface="宋体"/>
                <a:cs typeface="宋体"/>
              </a:rPr>
              <a:t>，拉格朗日函数方法对最优化问</a:t>
            </a:r>
            <a:r>
              <a:rPr sz="2550" spc="25" dirty="0">
                <a:latin typeface="宋体"/>
                <a:cs typeface="宋体"/>
              </a:rPr>
              <a:t>题</a:t>
            </a:r>
            <a:r>
              <a:rPr sz="2550" spc="15" dirty="0">
                <a:latin typeface="宋体"/>
                <a:cs typeface="宋体"/>
              </a:rPr>
              <a:t> 求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649" y="2812264"/>
            <a:ext cx="668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30" dirty="0">
                <a:latin typeface="宋体"/>
                <a:cs typeface="宋体"/>
              </a:rPr>
              <a:t>对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7019" y="2812264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求偏</a:t>
            </a:r>
            <a:r>
              <a:rPr sz="2600" spc="-30" dirty="0">
                <a:latin typeface="宋体"/>
                <a:cs typeface="宋体"/>
              </a:rPr>
              <a:t>导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0319" y="2801111"/>
            <a:ext cx="4859655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49" y="3762225"/>
            <a:ext cx="363982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令偏导为</a:t>
            </a:r>
            <a:r>
              <a:rPr sz="2600" spc="-10" dirty="0">
                <a:latin typeface="Constantia"/>
                <a:cs typeface="Constantia"/>
              </a:rPr>
              <a:t>0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得：分子分母成比例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649" y="5187165"/>
            <a:ext cx="998219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5954" y="5187165"/>
            <a:ext cx="684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7552" y="2816351"/>
            <a:ext cx="576072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88864" y="5041391"/>
            <a:ext cx="2404872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9592" y="2020823"/>
            <a:ext cx="6214872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4639" y="2801111"/>
            <a:ext cx="4684775" cy="734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7167" y="3715511"/>
            <a:ext cx="4486656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7552" y="1844039"/>
            <a:ext cx="576072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1752" y="4209288"/>
            <a:ext cx="2127504" cy="78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1744" y="4956047"/>
            <a:ext cx="1453895" cy="588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656" y="5900928"/>
            <a:ext cx="4434840" cy="332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6967" y="5876544"/>
            <a:ext cx="3115056" cy="3535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6975"/>
            <a:ext cx="17532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引理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9.2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46935"/>
            <a:ext cx="174371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.3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设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54" y="3421915"/>
            <a:ext cx="3656329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为观测数据的对数似然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355" y="3416808"/>
            <a:ext cx="20173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494" y="3896895"/>
            <a:ext cx="56457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为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算法得到的参数估计序列，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5369" y="3896895"/>
            <a:ext cx="1014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，如</a:t>
            </a:r>
            <a:r>
              <a:rPr sz="2600" spc="-30" dirty="0">
                <a:latin typeface="宋体"/>
                <a:cs typeface="宋体"/>
              </a:rPr>
              <a:t>果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3714" y="4371875"/>
            <a:ext cx="66719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  <a:tab pos="1670685" algn="l"/>
                <a:tab pos="6329680" algn="l"/>
              </a:tabLst>
            </a:pPr>
            <a:r>
              <a:rPr sz="2600" spc="-30" dirty="0">
                <a:latin typeface="宋体"/>
                <a:cs typeface="宋体"/>
              </a:rPr>
              <a:t>在	和	</a:t>
            </a:r>
            <a:r>
              <a:rPr sz="2600" spc="-20" dirty="0">
                <a:latin typeface="宋体"/>
                <a:cs typeface="宋体"/>
              </a:rPr>
              <a:t>有局部极大值，那么</a:t>
            </a:r>
            <a:r>
              <a:rPr sz="2600" spc="-10" dirty="0">
                <a:latin typeface="Constantia"/>
                <a:cs typeface="Constantia"/>
              </a:rPr>
              <a:t>L(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也</a:t>
            </a:r>
            <a:r>
              <a:rPr sz="2600" spc="-30" dirty="0">
                <a:latin typeface="宋体"/>
                <a:cs typeface="宋体"/>
              </a:rPr>
              <a:t>在</a:t>
            </a:r>
            <a:r>
              <a:rPr sz="2600" dirty="0">
                <a:latin typeface="宋体"/>
                <a:cs typeface="宋体"/>
              </a:rPr>
              <a:t>	</a:t>
            </a:r>
            <a:r>
              <a:rPr sz="2600" spc="-30" dirty="0">
                <a:latin typeface="宋体"/>
                <a:cs typeface="宋体"/>
              </a:rPr>
              <a:t>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768115"/>
            <a:ext cx="589470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  <a:tabLst>
                <a:tab pos="4889500" algn="l"/>
                <a:tab pos="5552440" algn="l"/>
              </a:tabLst>
            </a:pPr>
            <a:r>
              <a:rPr sz="2550" spc="35" dirty="0">
                <a:latin typeface="宋体"/>
                <a:cs typeface="宋体"/>
              </a:rPr>
              <a:t>局部极大值，类似地，如</a:t>
            </a:r>
            <a:r>
              <a:rPr sz="2550" spc="25" dirty="0">
                <a:latin typeface="宋体"/>
                <a:cs typeface="宋体"/>
              </a:rPr>
              <a:t>果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25" dirty="0">
                <a:latin typeface="宋体"/>
                <a:cs typeface="宋体"/>
              </a:rPr>
              <a:t>在</a:t>
            </a:r>
            <a:r>
              <a:rPr sz="2550" dirty="0">
                <a:latin typeface="宋体"/>
                <a:cs typeface="宋体"/>
              </a:rPr>
              <a:t>	</a:t>
            </a:r>
            <a:r>
              <a:rPr sz="2550" spc="25" dirty="0">
                <a:latin typeface="宋体"/>
                <a:cs typeface="宋体"/>
              </a:rPr>
              <a:t>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6740" y="4768115"/>
            <a:ext cx="13449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达到全</a:t>
            </a:r>
            <a:r>
              <a:rPr sz="2550" spc="25" dirty="0">
                <a:latin typeface="宋体"/>
                <a:cs typeface="宋体"/>
              </a:rPr>
              <a:t>局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5164355"/>
            <a:ext cx="327660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最大值，那么</a:t>
            </a:r>
            <a:r>
              <a:rPr sz="2600" spc="-10" dirty="0">
                <a:latin typeface="Constantia"/>
                <a:cs typeface="Constantia"/>
              </a:rPr>
              <a:t>L(</a:t>
            </a:r>
            <a:r>
              <a:rPr sz="2600" spc="-10" dirty="0">
                <a:latin typeface="Arial"/>
                <a:cs typeface="Arial"/>
              </a:rPr>
              <a:t>θ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也</a:t>
            </a:r>
            <a:r>
              <a:rPr sz="2600" spc="-30" dirty="0">
                <a:latin typeface="宋体"/>
                <a:cs typeface="宋体"/>
              </a:rPr>
              <a:t>在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7520" y="5164355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20" dirty="0">
                <a:latin typeface="宋体"/>
                <a:cs typeface="宋体"/>
              </a:rPr>
              <a:t>达到全局最大值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1744" y="2350007"/>
            <a:ext cx="323392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5503" y="2350007"/>
            <a:ext cx="2642616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8719" y="3441191"/>
            <a:ext cx="2045208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49440" y="3416808"/>
            <a:ext cx="1972055" cy="374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16623" y="3877055"/>
            <a:ext cx="822959" cy="353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240" y="4322064"/>
            <a:ext cx="822960" cy="353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9800" y="4291584"/>
            <a:ext cx="344424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7039" y="4291584"/>
            <a:ext cx="393191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68768" y="4364735"/>
            <a:ext cx="359664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8847" y="4760976"/>
            <a:ext cx="822960" cy="353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1096" y="4703064"/>
            <a:ext cx="344424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8335" y="4703064"/>
            <a:ext cx="393191" cy="3931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9520" y="5129784"/>
            <a:ext cx="359663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425" y="1996975"/>
            <a:ext cx="288353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证明：由定理</a:t>
            </a:r>
            <a:r>
              <a:rPr sz="2600" spc="-10" dirty="0">
                <a:latin typeface="Constantia"/>
                <a:cs typeface="Constantia"/>
              </a:rPr>
              <a:t>9.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,9.2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4815" y="2471955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成立；特别的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709" y="2946935"/>
            <a:ext cx="3543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76" y="2493264"/>
            <a:ext cx="4785360" cy="301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2977895"/>
            <a:ext cx="4517136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0967" y="3557015"/>
            <a:ext cx="3645407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4078223"/>
            <a:ext cx="3950208" cy="414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2311" y="4614671"/>
            <a:ext cx="5760720" cy="344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2311" y="5013959"/>
            <a:ext cx="6912864" cy="353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7927" y="5516879"/>
            <a:ext cx="1606296" cy="390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0632" y="5495544"/>
            <a:ext cx="890016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9415" y="5516879"/>
            <a:ext cx="4690872" cy="332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7927" y="6050279"/>
            <a:ext cx="4919472" cy="3291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4024" y="6452615"/>
            <a:ext cx="4626864" cy="362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7014"/>
            <a:ext cx="810196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4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算法的一次迭代可由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函数的极大</a:t>
            </a:r>
            <a:r>
              <a:rPr sz="2600" spc="-5" dirty="0">
                <a:latin typeface="Constantia"/>
                <a:cs typeface="Constantia"/>
              </a:rPr>
              <a:t>----</a:t>
            </a:r>
            <a:r>
              <a:rPr sz="2600" spc="-20" dirty="0">
                <a:latin typeface="宋体"/>
                <a:cs typeface="宋体"/>
              </a:rPr>
              <a:t>极大算法实现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344" y="2795016"/>
            <a:ext cx="4322063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1559" y="2801111"/>
            <a:ext cx="3959351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208" y="3404615"/>
            <a:ext cx="1240536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483864"/>
            <a:ext cx="2023872" cy="338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4148328"/>
            <a:ext cx="7019544" cy="862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7014"/>
            <a:ext cx="810196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4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 marR="5080">
              <a:lnSpc>
                <a:spcPts val="3740"/>
              </a:lnSpc>
              <a:spcBef>
                <a:spcPts val="235"/>
              </a:spcBef>
            </a:pP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算法的一次迭代可由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函数的极大</a:t>
            </a:r>
            <a:r>
              <a:rPr sz="2600" spc="-5" dirty="0">
                <a:latin typeface="Constantia"/>
                <a:cs typeface="Constantia"/>
              </a:rPr>
              <a:t>----</a:t>
            </a:r>
            <a:r>
              <a:rPr sz="2600" spc="-20" dirty="0">
                <a:latin typeface="宋体"/>
                <a:cs typeface="宋体"/>
              </a:rPr>
              <a:t>极大算法实现</a:t>
            </a:r>
            <a:r>
              <a:rPr sz="2600" spc="-30" dirty="0">
                <a:latin typeface="宋体"/>
                <a:cs typeface="宋体"/>
              </a:rPr>
              <a:t>。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证明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39" y="3203448"/>
            <a:ext cx="4358640" cy="32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1975" y="3627120"/>
            <a:ext cx="3672840" cy="42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7423" y="3709415"/>
            <a:ext cx="3096768" cy="295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4148328"/>
            <a:ext cx="6809232" cy="1152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5434584"/>
            <a:ext cx="2377440" cy="320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0527" y="5876544"/>
            <a:ext cx="4145279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三硬币模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三硬币模型：硬币</a:t>
            </a:r>
            <a:r>
              <a:rPr spc="20" dirty="0">
                <a:latin typeface="Constantia"/>
                <a:cs typeface="Constantia"/>
              </a:rPr>
              <a:t>A</a:t>
            </a:r>
            <a:r>
              <a:rPr spc="35" dirty="0"/>
              <a:t>、</a:t>
            </a:r>
            <a:r>
              <a:rPr spc="20" dirty="0">
                <a:latin typeface="Constantia"/>
                <a:cs typeface="Constantia"/>
              </a:rPr>
              <a:t>B</a:t>
            </a:r>
            <a:r>
              <a:rPr spc="35" dirty="0"/>
              <a:t>、</a:t>
            </a:r>
            <a:r>
              <a:rPr spc="20" dirty="0">
                <a:latin typeface="Constantia"/>
                <a:cs typeface="Constantia"/>
              </a:rPr>
              <a:t>C</a:t>
            </a:r>
            <a:r>
              <a:rPr spc="35" dirty="0"/>
              <a:t>，正面概率</a:t>
            </a:r>
            <a:r>
              <a:rPr spc="25" dirty="0">
                <a:latin typeface="Arial"/>
                <a:cs typeface="Arial"/>
              </a:rPr>
              <a:t>π</a:t>
            </a:r>
            <a:r>
              <a:rPr spc="35" dirty="0"/>
              <a:t>，</a:t>
            </a:r>
            <a:r>
              <a:rPr spc="15" dirty="0">
                <a:latin typeface="Constantia"/>
                <a:cs typeface="Constantia"/>
              </a:rPr>
              <a:t>p</a:t>
            </a:r>
            <a:r>
              <a:rPr spc="35" dirty="0"/>
              <a:t>，</a:t>
            </a:r>
            <a:r>
              <a:rPr spc="15" dirty="0">
                <a:latin typeface="Constantia"/>
                <a:cs typeface="Constantia"/>
              </a:rPr>
              <a:t>q</a:t>
            </a:r>
            <a:r>
              <a:rPr spc="25" dirty="0"/>
              <a:t>，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20" dirty="0">
                <a:latin typeface="Constantia"/>
                <a:cs typeface="Constantia"/>
              </a:rPr>
              <a:t>A</a:t>
            </a:r>
            <a:r>
              <a:rPr spc="35" dirty="0"/>
              <a:t>正面时选</a:t>
            </a:r>
            <a:r>
              <a:rPr spc="20" dirty="0">
                <a:latin typeface="Constantia"/>
                <a:cs typeface="Constantia"/>
              </a:rPr>
              <a:t>B</a:t>
            </a:r>
            <a:r>
              <a:rPr spc="35" dirty="0"/>
              <a:t>，反面选</a:t>
            </a:r>
            <a:r>
              <a:rPr spc="20" dirty="0">
                <a:latin typeface="Constantia"/>
                <a:cs typeface="Constantia"/>
              </a:rPr>
              <a:t>C</a:t>
            </a:r>
            <a:r>
              <a:rPr spc="25" dirty="0"/>
              <a:t>，</a:t>
            </a:r>
            <a:endParaRPr sz="2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得到结果：</a:t>
            </a:r>
            <a:r>
              <a:rPr sz="2600" spc="-10" dirty="0">
                <a:latin typeface="Constantia"/>
                <a:cs typeface="Constantia"/>
              </a:rPr>
              <a:t>1101001011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问题：只能看结果，不能看中间过程，估算</a:t>
            </a:r>
            <a:r>
              <a:rPr sz="2600" spc="-10" dirty="0">
                <a:latin typeface="Arial"/>
                <a:cs typeface="Arial"/>
              </a:rPr>
              <a:t>π</a:t>
            </a:r>
            <a:r>
              <a:rPr sz="2600" spc="-20" dirty="0"/>
              <a:t>，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spc="-20" dirty="0"/>
              <a:t>，</a:t>
            </a:r>
            <a:r>
              <a:rPr sz="2600" spc="-10" dirty="0">
                <a:latin typeface="Constantia"/>
                <a:cs typeface="Constantia"/>
              </a:rPr>
              <a:t>q</a:t>
            </a:r>
            <a:r>
              <a:rPr sz="2600" spc="-30" dirty="0"/>
              <a:t>，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ts val="307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解：模</a:t>
            </a:r>
            <a:r>
              <a:rPr sz="2600" spc="-30" dirty="0"/>
              <a:t>型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871138"/>
            <a:ext cx="8231505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2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随机变量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是观测变量，表示一次试验观测的结果是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15" dirty="0">
                <a:latin typeface="宋体"/>
                <a:cs typeface="宋体"/>
              </a:rPr>
              <a:t>或 </a:t>
            </a:r>
            <a:r>
              <a:rPr sz="2600" spc="-10" dirty="0">
                <a:latin typeface="Constantia"/>
                <a:cs typeface="Constantia"/>
              </a:rPr>
              <a:t>0</a:t>
            </a:r>
            <a:r>
              <a:rPr sz="2600" spc="-20" dirty="0">
                <a:latin typeface="宋体"/>
                <a:cs typeface="宋体"/>
              </a:rPr>
              <a:t>，随机变量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600" spc="-20" dirty="0">
                <a:latin typeface="宋体"/>
                <a:cs typeface="宋体"/>
              </a:rPr>
              <a:t>是隐变量，表示未观测到的掷硬币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宋体"/>
                <a:cs typeface="宋体"/>
              </a:rPr>
              <a:t>的</a:t>
            </a:r>
            <a:r>
              <a:rPr sz="2600" spc="-30" dirty="0">
                <a:latin typeface="宋体"/>
                <a:cs typeface="宋体"/>
              </a:rPr>
              <a:t>结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果，这一模型是以上数据的生成模型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4495" y="3715511"/>
            <a:ext cx="5111496" cy="966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7014"/>
            <a:ext cx="8101965" cy="1279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550" spc="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550" spc="15" dirty="0">
                <a:solidFill>
                  <a:srgbClr val="FF0000"/>
                </a:solidFill>
                <a:latin typeface="Constantia"/>
                <a:cs typeface="Constantia"/>
              </a:rPr>
              <a:t>4</a:t>
            </a:r>
            <a:r>
              <a:rPr sz="2550" spc="2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 marR="5080">
              <a:lnSpc>
                <a:spcPts val="3740"/>
              </a:lnSpc>
              <a:spcBef>
                <a:spcPts val="235"/>
              </a:spcBef>
            </a:pP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算法的一次迭代可由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宋体"/>
                <a:cs typeface="宋体"/>
              </a:rPr>
              <a:t>函数的极大</a:t>
            </a:r>
            <a:r>
              <a:rPr sz="2600" spc="-5" dirty="0">
                <a:latin typeface="Constantia"/>
                <a:cs typeface="Constantia"/>
              </a:rPr>
              <a:t>----</a:t>
            </a:r>
            <a:r>
              <a:rPr sz="2600" spc="-20" dirty="0">
                <a:latin typeface="宋体"/>
                <a:cs typeface="宋体"/>
              </a:rPr>
              <a:t>极大算法实现</a:t>
            </a:r>
            <a:r>
              <a:rPr sz="2600" spc="-30" dirty="0">
                <a:latin typeface="宋体"/>
                <a:cs typeface="宋体"/>
              </a:rPr>
              <a:t>。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证明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84194"/>
            <a:ext cx="8119109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2550" spc="35" dirty="0">
                <a:latin typeface="宋体"/>
                <a:cs typeface="宋体"/>
              </a:rPr>
              <a:t>通过以上两步完成了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算法的一次迭代，由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算法与</a:t>
            </a:r>
            <a:r>
              <a:rPr sz="2550" spc="10" dirty="0">
                <a:latin typeface="Constantia"/>
                <a:cs typeface="Constantia"/>
              </a:rPr>
              <a:t>F </a:t>
            </a:r>
            <a:r>
              <a:rPr sz="2600" spc="-20" dirty="0">
                <a:latin typeface="宋体"/>
                <a:cs typeface="宋体"/>
              </a:rPr>
              <a:t>函数的极大</a:t>
            </a:r>
            <a:r>
              <a:rPr sz="2600" spc="-5" dirty="0">
                <a:latin typeface="Constantia"/>
                <a:cs typeface="Constantia"/>
              </a:rPr>
              <a:t>---</a:t>
            </a:r>
            <a:r>
              <a:rPr sz="2600" spc="-20" dirty="0">
                <a:latin typeface="宋体"/>
                <a:cs typeface="宋体"/>
              </a:rPr>
              <a:t>极大算法得到的参数估计序</a:t>
            </a:r>
            <a:r>
              <a:rPr sz="2600" spc="-30" dirty="0">
                <a:latin typeface="宋体"/>
                <a:cs typeface="宋体"/>
              </a:rPr>
              <a:t>列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15"/>
              </a:lnSpc>
              <a:spcBef>
                <a:spcPts val="675"/>
              </a:spcBef>
            </a:pPr>
            <a:r>
              <a:rPr sz="2550" spc="35" dirty="0">
                <a:latin typeface="宋体"/>
                <a:cs typeface="宋体"/>
              </a:rPr>
              <a:t>是一致的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127" y="3032760"/>
            <a:ext cx="6263640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7424" y="3715511"/>
            <a:ext cx="6099048" cy="530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6288" y="5084064"/>
            <a:ext cx="209702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739" y="-17106"/>
            <a:ext cx="7886700" cy="1080039"/>
          </a:xfrm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029" y="5361137"/>
            <a:ext cx="200533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500"/>
              </a:lnSpc>
            </a:pP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问题和方法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600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550" spc="35" dirty="0">
                <a:solidFill>
                  <a:srgbClr val="FF0000"/>
                </a:solidFill>
                <a:latin typeface="宋体"/>
                <a:cs typeface="宋体"/>
              </a:rPr>
              <a:t>通过：</a:t>
            </a:r>
            <a:r>
              <a:rPr sz="2550" spc="25" dirty="0">
                <a:latin typeface="宋体"/>
                <a:cs typeface="宋体"/>
              </a:rPr>
              <a:t>找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661827"/>
            <a:ext cx="6489192" cy="2014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1872" y="3783236"/>
            <a:ext cx="3154679" cy="38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0185" y="3844195"/>
            <a:ext cx="302056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5633" y="4325780"/>
            <a:ext cx="5449824" cy="743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6209" y="5356003"/>
            <a:ext cx="4779263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3289" y="5898548"/>
            <a:ext cx="3816096" cy="353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886700" cy="1325563"/>
          </a:xfrm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1108710" y="1625216"/>
            <a:ext cx="4166616" cy="1642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6517" y="3377816"/>
            <a:ext cx="6409944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038" y="3926456"/>
            <a:ext cx="606551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8661" y="3926456"/>
            <a:ext cx="4998720" cy="1078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710" y="5151751"/>
            <a:ext cx="3014472" cy="377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5270" y="5584568"/>
            <a:ext cx="3176016" cy="432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6517" y="6063104"/>
            <a:ext cx="3651504" cy="323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33400"/>
            <a:ext cx="660527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dirty="0">
                <a:solidFill>
                  <a:srgbClr val="004646"/>
                </a:solidFill>
                <a:latin typeface="Calibri"/>
                <a:cs typeface="Calibri"/>
              </a:rPr>
              <a:t>F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函数的极大</a:t>
            </a:r>
            <a:r>
              <a:rPr sz="4950" spc="5" dirty="0">
                <a:solidFill>
                  <a:srgbClr val="004646"/>
                </a:solidFill>
                <a:latin typeface="Calibri"/>
                <a:cs typeface="Calibri"/>
              </a:rPr>
              <a:t>—</a:t>
            </a: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极大算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9050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35" dirty="0"/>
              <a:t>当参数</a:t>
            </a:r>
            <a:r>
              <a:rPr spc="15" dirty="0">
                <a:latin typeface="Arial"/>
                <a:cs typeface="Arial"/>
              </a:rPr>
              <a:t>θ</a:t>
            </a:r>
            <a:r>
              <a:rPr spc="35" dirty="0"/>
              <a:t>的维数为</a:t>
            </a:r>
            <a:r>
              <a:rPr spc="15" dirty="0">
                <a:latin typeface="Constantia"/>
                <a:cs typeface="Constantia"/>
              </a:rPr>
              <a:t>d</a:t>
            </a:r>
            <a:r>
              <a:rPr spc="35" dirty="0"/>
              <a:t>大于等于</a:t>
            </a:r>
            <a:r>
              <a:rPr spc="15" dirty="0">
                <a:latin typeface="Constantia"/>
                <a:cs typeface="Constantia"/>
              </a:rPr>
              <a:t>2</a:t>
            </a:r>
            <a:r>
              <a:rPr spc="35" dirty="0"/>
              <a:t>时，可采用一种特殊</a:t>
            </a:r>
            <a:r>
              <a:rPr spc="25" dirty="0"/>
              <a:t>的</a:t>
            </a:r>
            <a:endParaRPr sz="2450" dirty="0">
              <a:latin typeface="Constantia"/>
              <a:cs typeface="Constantia"/>
            </a:endParaRPr>
          </a:p>
          <a:p>
            <a:pPr marL="287020" marR="5080">
              <a:lnSpc>
                <a:spcPct val="100000"/>
              </a:lnSpc>
              <a:spcBef>
                <a:spcPts val="10"/>
              </a:spcBef>
            </a:pPr>
            <a:r>
              <a:rPr sz="2600" spc="-15" dirty="0">
                <a:latin typeface="Constantia"/>
                <a:cs typeface="Constantia"/>
              </a:rPr>
              <a:t>GEM</a:t>
            </a:r>
            <a:r>
              <a:rPr sz="2600" spc="-20" dirty="0"/>
              <a:t>算法，算法的</a:t>
            </a:r>
            <a:r>
              <a:rPr sz="2600" spc="-15" dirty="0">
                <a:latin typeface="Constantia"/>
                <a:cs typeface="Constantia"/>
              </a:rPr>
              <a:t>M</a:t>
            </a:r>
            <a:r>
              <a:rPr sz="2600" spc="-20" dirty="0"/>
              <a:t>步分解为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20" dirty="0"/>
              <a:t>次条件极大化，每次</a:t>
            </a:r>
            <a:r>
              <a:rPr sz="2600" spc="-30" dirty="0"/>
              <a:t>只</a:t>
            </a:r>
            <a:r>
              <a:rPr sz="2600" spc="-15" dirty="0"/>
              <a:t> </a:t>
            </a:r>
            <a:r>
              <a:rPr sz="2600" spc="-20" dirty="0"/>
              <a:t>改变参数向量的一个分量，其余分量不改变</a:t>
            </a:r>
            <a:r>
              <a:rPr sz="2600" spc="-30" dirty="0"/>
              <a:t>。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1115567" y="1917192"/>
            <a:ext cx="3285744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6047" y="2779776"/>
            <a:ext cx="6592824" cy="1234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391" y="4081271"/>
            <a:ext cx="3133344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1664" y="4151376"/>
            <a:ext cx="2002536" cy="356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391" y="4581144"/>
            <a:ext cx="4617720" cy="957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" y="5516879"/>
            <a:ext cx="4614672" cy="33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272" y="6019800"/>
            <a:ext cx="8168640" cy="3566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10" dirty="0"/>
              <a:t>函数的极大</a:t>
            </a:r>
            <a:r>
              <a:rPr spc="5" dirty="0">
                <a:latin typeface="Calibri"/>
                <a:cs typeface="Calibri"/>
              </a:rPr>
              <a:t>—</a:t>
            </a:r>
            <a:r>
              <a:rPr spc="10" dirty="0"/>
              <a:t>极大算</a:t>
            </a:r>
            <a:r>
              <a:rPr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682751" y="2350007"/>
            <a:ext cx="7034783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751" y="2926079"/>
            <a:ext cx="3096768" cy="341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520" y="2926079"/>
            <a:ext cx="859536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751" y="3502152"/>
            <a:ext cx="8208264" cy="335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751" y="4221479"/>
            <a:ext cx="576072" cy="332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1135" y="4221479"/>
            <a:ext cx="2916936" cy="3779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176" y="4867655"/>
            <a:ext cx="3992879" cy="374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三硬币模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5121275" cy="370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观测数据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未观测数据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似然函数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即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极大似然估计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该问题没有解析解，</a:t>
            </a:r>
            <a:r>
              <a:rPr sz="2550" spc="15" dirty="0">
                <a:latin typeface="Constantia"/>
                <a:cs typeface="Constantia"/>
              </a:rPr>
              <a:t>E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迭代法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7272" y="1484375"/>
            <a:ext cx="2014727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304" y="2029967"/>
            <a:ext cx="1975104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6104" y="2493264"/>
            <a:ext cx="3773424" cy="597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3935" y="3310128"/>
            <a:ext cx="5599175" cy="621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91255" y="4148328"/>
            <a:ext cx="2761488" cy="502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226867"/>
            <a:ext cx="3519170" cy="218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选取初值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第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步的估计值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EM</a:t>
            </a:r>
            <a:r>
              <a:rPr sz="2600" spc="-20" dirty="0">
                <a:latin typeface="宋体"/>
                <a:cs typeface="宋体"/>
              </a:rPr>
              <a:t>算法第</a:t>
            </a:r>
            <a:r>
              <a:rPr sz="2600" spc="-10" dirty="0">
                <a:latin typeface="Constantia"/>
                <a:cs typeface="Constantia"/>
              </a:rPr>
              <a:t>i+1</a:t>
            </a:r>
            <a:r>
              <a:rPr sz="2600" spc="-20" dirty="0">
                <a:latin typeface="宋体"/>
                <a:cs typeface="宋体"/>
              </a:rPr>
              <a:t>次迭代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7020" marR="23495" indent="-27432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宋体"/>
                <a:cs typeface="宋体"/>
              </a:rPr>
              <a:t>步：计算在模型参</a:t>
            </a:r>
            <a:r>
              <a:rPr sz="2600" spc="-30" dirty="0">
                <a:latin typeface="宋体"/>
                <a:cs typeface="宋体"/>
              </a:rPr>
              <a:t>数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硬币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宋体"/>
                <a:cs typeface="宋体"/>
              </a:rPr>
              <a:t>的概率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417" y="2638472"/>
            <a:ext cx="29178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下观测数据</a:t>
            </a:r>
            <a:r>
              <a:rPr sz="2600" spc="-10" dirty="0">
                <a:latin typeface="Constantia"/>
                <a:cs typeface="Constantia"/>
              </a:rPr>
              <a:t>yi</a:t>
            </a:r>
            <a:r>
              <a:rPr sz="2600" spc="-20" dirty="0">
                <a:latin typeface="宋体"/>
                <a:cs typeface="宋体"/>
              </a:rPr>
              <a:t>来自</a:t>
            </a:r>
            <a:r>
              <a:rPr sz="2600" spc="-30" dirty="0">
                <a:latin typeface="宋体"/>
                <a:cs typeface="宋体"/>
              </a:rPr>
              <a:t>掷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72" y="4459652"/>
            <a:ext cx="47669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步</a:t>
            </a:r>
            <a:r>
              <a:rPr sz="2550" spc="5" dirty="0">
                <a:latin typeface="Constantia"/>
                <a:cs typeface="Constantia"/>
              </a:rPr>
              <a:t>: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计算模型参数的新估计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0423" y="1151629"/>
            <a:ext cx="255422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3344" y="1657598"/>
            <a:ext cx="2054352" cy="362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671" y="2593333"/>
            <a:ext cx="1731264" cy="393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567" y="3510782"/>
            <a:ext cx="6986016" cy="810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48" y="5184133"/>
            <a:ext cx="2164080" cy="786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4304" y="4967725"/>
            <a:ext cx="1737360" cy="1252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4584" y="4894574"/>
            <a:ext cx="2487167" cy="1441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101473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20" dirty="0">
                <a:latin typeface="宋体"/>
                <a:cs typeface="宋体"/>
              </a:rPr>
              <a:t>初值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833"/>
            <a:ext cx="4646930" cy="225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利用迭代公式，得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 marR="5080">
              <a:lnSpc>
                <a:spcPct val="239699"/>
              </a:lnSpc>
            </a:pPr>
            <a:r>
              <a:rPr sz="2600" spc="-20" dirty="0">
                <a:latin typeface="宋体"/>
                <a:cs typeface="宋体"/>
              </a:rPr>
              <a:t>继续迭代，得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得到模型参数的极大似然估计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4144" y="2060448"/>
            <a:ext cx="4443983" cy="469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8048" y="2779776"/>
            <a:ext cx="4395216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3361396"/>
            <a:ext cx="4559808" cy="469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7649" y="3846941"/>
            <a:ext cx="3429000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7711" y="4867655"/>
            <a:ext cx="459638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2888" y="5876544"/>
            <a:ext cx="3745991" cy="356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6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00533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</a:pPr>
            <a:r>
              <a:rPr sz="2600" spc="-20" dirty="0">
                <a:latin typeface="宋体"/>
                <a:cs typeface="宋体"/>
              </a:rPr>
              <a:t>如果取初值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4100195" cy="86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完全数</a:t>
            </a:r>
            <a:r>
              <a:rPr sz="2550" spc="25" dirty="0">
                <a:latin typeface="宋体"/>
                <a:cs typeface="宋体"/>
              </a:rPr>
              <a:t>据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20" dirty="0">
                <a:latin typeface="Constantia"/>
                <a:cs typeface="Constantia"/>
              </a:rPr>
              <a:t>omp</a:t>
            </a:r>
            <a:r>
              <a:rPr sz="2550" spc="5" dirty="0">
                <a:latin typeface="Constantia"/>
                <a:cs typeface="Constantia"/>
              </a:rPr>
              <a:t>le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-dat</a:t>
            </a:r>
            <a:r>
              <a:rPr sz="2550" spc="10" dirty="0">
                <a:latin typeface="Constantia"/>
                <a:cs typeface="Constantia"/>
              </a:rPr>
              <a:t>a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550" spc="35" dirty="0">
                <a:latin typeface="宋体"/>
                <a:cs typeface="宋体"/>
              </a:rPr>
              <a:t>不完全数</a:t>
            </a:r>
            <a:r>
              <a:rPr sz="2550" spc="25" dirty="0">
                <a:latin typeface="宋体"/>
                <a:cs typeface="宋体"/>
              </a:rPr>
              <a:t>据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n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20" dirty="0">
                <a:latin typeface="Constantia"/>
                <a:cs typeface="Constantia"/>
              </a:rPr>
              <a:t>omp</a:t>
            </a:r>
            <a:r>
              <a:rPr sz="2550" spc="5" dirty="0">
                <a:latin typeface="Constantia"/>
                <a:cs typeface="Constantia"/>
              </a:rPr>
              <a:t>le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15" dirty="0">
                <a:latin typeface="Constantia"/>
                <a:cs typeface="Constantia"/>
              </a:rPr>
              <a:t>-dat</a:t>
            </a:r>
            <a:r>
              <a:rPr sz="2550" spc="10" dirty="0">
                <a:latin typeface="Constantia"/>
                <a:cs typeface="Constantia"/>
              </a:rPr>
              <a:t>a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7711" y="2133600"/>
            <a:ext cx="4471416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8048" y="2852927"/>
            <a:ext cx="5157215" cy="344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4815" y="3931920"/>
            <a:ext cx="1002791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1664" y="3429000"/>
            <a:ext cx="1335024" cy="36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1080039"/>
          </a:xfrm>
          <a:prstGeom prst="rect">
            <a:avLst/>
          </a:prstGeom>
        </p:spPr>
        <p:txBody>
          <a:bodyPr vert="horz" wrap="square" lIns="0" tIns="61597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M</a:t>
            </a:r>
            <a:r>
              <a:rPr spc="10" dirty="0"/>
              <a:t>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0429"/>
            <a:ext cx="7990840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 marR="5080" indent="-915035">
              <a:lnSpc>
                <a:spcPct val="121500"/>
              </a:lnSpc>
            </a:pPr>
            <a:r>
              <a:rPr sz="2600" spc="-20" dirty="0">
                <a:latin typeface="宋体"/>
                <a:cs typeface="宋体"/>
              </a:rPr>
              <a:t>输入：观测变量数据</a:t>
            </a:r>
            <a:r>
              <a:rPr sz="2600" spc="-24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宋体"/>
                <a:cs typeface="宋体"/>
              </a:rPr>
              <a:t>隐变量数据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600" spc="-20" dirty="0">
                <a:latin typeface="宋体"/>
                <a:cs typeface="宋体"/>
              </a:rPr>
              <a:t>，联合分布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4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,Z|</a:t>
            </a:r>
            <a:r>
              <a:rPr sz="2600" spc="-20" dirty="0">
                <a:latin typeface="Arial"/>
                <a:cs typeface="Arial"/>
              </a:rPr>
              <a:t>Θ</a:t>
            </a:r>
            <a:r>
              <a:rPr sz="2600" spc="-10" dirty="0">
                <a:latin typeface="Constantia"/>
                <a:cs typeface="Constantia"/>
              </a:rPr>
              <a:t>) </a:t>
            </a:r>
            <a:r>
              <a:rPr sz="2550" spc="35" dirty="0">
                <a:latin typeface="宋体"/>
                <a:cs typeface="宋体"/>
              </a:rPr>
              <a:t>条件分布</a:t>
            </a:r>
            <a:r>
              <a:rPr sz="2550" spc="15" dirty="0">
                <a:latin typeface="Constantia"/>
                <a:cs typeface="Constantia"/>
              </a:rPr>
              <a:t>P(Z|</a:t>
            </a:r>
            <a:r>
              <a:rPr sz="2550" spc="-204" dirty="0">
                <a:latin typeface="Constantia"/>
                <a:cs typeface="Constantia"/>
              </a:rPr>
              <a:t>Y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0" dirty="0">
                <a:latin typeface="Arial"/>
                <a:cs typeface="Arial"/>
              </a:rPr>
              <a:t>Θ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spc="-20" dirty="0">
                <a:latin typeface="宋体"/>
                <a:cs typeface="宋体"/>
              </a:rPr>
              <a:t>输出：模型参数</a:t>
            </a:r>
            <a:r>
              <a:rPr sz="2600" spc="-25" dirty="0">
                <a:latin typeface="Arial"/>
                <a:cs typeface="Arial"/>
              </a:rPr>
              <a:t>Θ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864" y="6015249"/>
            <a:ext cx="476948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给定观测数据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和当前参数估计</a:t>
            </a:r>
            <a:r>
              <a:rPr sz="2600" spc="-25" dirty="0">
                <a:latin typeface="Arial"/>
                <a:cs typeface="Arial"/>
              </a:rPr>
              <a:t>Θ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495" y="3245606"/>
            <a:ext cx="5129784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3748525"/>
            <a:ext cx="6376415" cy="35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567" y="4251445"/>
            <a:ext cx="4062983" cy="393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4757413"/>
            <a:ext cx="5245608" cy="110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883</TotalTime>
  <Words>942</Words>
  <Application>Microsoft Office PowerPoint</Application>
  <PresentationFormat>全屏显示(4:3)</PresentationFormat>
  <Paragraphs>215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一、EM 算法的引入</vt:lpstr>
      <vt:lpstr>三硬币模型</vt:lpstr>
      <vt:lpstr>三硬币模型</vt:lpstr>
      <vt:lpstr>EM算法</vt:lpstr>
      <vt:lpstr>EM算法</vt:lpstr>
      <vt:lpstr>EM算法</vt:lpstr>
      <vt:lpstr>EM算法</vt:lpstr>
      <vt:lpstr>EM算法</vt:lpstr>
      <vt:lpstr>EM算法</vt:lpstr>
      <vt:lpstr>EM算法的导出</vt:lpstr>
      <vt:lpstr>EM算法的导出</vt:lpstr>
      <vt:lpstr>EM算法的导出</vt:lpstr>
      <vt:lpstr>PowerPoint 演示文稿</vt:lpstr>
      <vt:lpstr>PowerPoint 演示文稿</vt:lpstr>
      <vt:lpstr>PowerPoint 演示文稿</vt:lpstr>
      <vt:lpstr>二、EM算法的收敛性</vt:lpstr>
      <vt:lpstr>EM算法的收敛性</vt:lpstr>
      <vt:lpstr>EM算法的收敛性</vt:lpstr>
      <vt:lpstr>EM算法的收敛性</vt:lpstr>
      <vt:lpstr>EM算法的收敛性</vt:lpstr>
      <vt:lpstr>PowerPoint 演示文稿</vt:lpstr>
      <vt:lpstr>高斯混合模型参数估计的EM算法</vt:lpstr>
      <vt:lpstr>EM算法在高斯混合模型学习中的 应用</vt:lpstr>
      <vt:lpstr>PowerPoint 演示文稿</vt:lpstr>
      <vt:lpstr>EM算法在高斯混合模型学习中的 应用</vt:lpstr>
      <vt:lpstr>PowerPoint 演示文稿</vt:lpstr>
      <vt:lpstr>PowerPoint 演示文稿</vt:lpstr>
      <vt:lpstr>EM算法在高斯混合模型学习中的 应用</vt:lpstr>
      <vt:lpstr>高斯混合模型参数估计的EM算法</vt:lpstr>
      <vt:lpstr>高斯混合模型参数估计的EM算法</vt:lpstr>
      <vt:lpstr>四、EM算法的推广</vt:lpstr>
      <vt:lpstr>F函数的极大—极大算法</vt:lpstr>
      <vt:lpstr>PowerPoint 演示文稿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F函数的极大—极大算法</vt:lpstr>
      <vt:lpstr>当参数θ的维数为d大于等于2时，可采用一种特殊的 GEM算法，算法的M步分解为d次条件极大化，每次只 改变参数向量的一个分量，其余分量不改变。</vt:lpstr>
      <vt:lpstr>F函数的极大—极大算法</vt:lpstr>
      <vt:lpstr>F函数的极大—极大算法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13</cp:revision>
  <dcterms:created xsi:type="dcterms:W3CDTF">2019-02-12T08:35:21Z</dcterms:created>
  <dcterms:modified xsi:type="dcterms:W3CDTF">2019-04-02T11:43:28Z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