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3"/>
  </p:notesMasterIdLst>
  <p:sldIdLst>
    <p:sldId id="259" r:id="rId2"/>
    <p:sldId id="263" r:id="rId3"/>
    <p:sldId id="264" r:id="rId4"/>
    <p:sldId id="265" r:id="rId5"/>
    <p:sldId id="305" r:id="rId6"/>
    <p:sldId id="281" r:id="rId7"/>
    <p:sldId id="282" r:id="rId8"/>
    <p:sldId id="280" r:id="rId9"/>
    <p:sldId id="283" r:id="rId10"/>
    <p:sldId id="284" r:id="rId11"/>
    <p:sldId id="285" r:id="rId12"/>
    <p:sldId id="287" r:id="rId13"/>
    <p:sldId id="288" r:id="rId14"/>
    <p:sldId id="289" r:id="rId15"/>
    <p:sldId id="290" r:id="rId16"/>
    <p:sldId id="291" r:id="rId17"/>
    <p:sldId id="292" r:id="rId18"/>
    <p:sldId id="293" r:id="rId19"/>
    <p:sldId id="297" r:id="rId20"/>
    <p:sldId id="308" r:id="rId21"/>
    <p:sldId id="298" r:id="rId22"/>
    <p:sldId id="299" r:id="rId23"/>
    <p:sldId id="300" r:id="rId24"/>
    <p:sldId id="311" r:id="rId25"/>
    <p:sldId id="260" r:id="rId26"/>
    <p:sldId id="261" r:id="rId27"/>
    <p:sldId id="262" r:id="rId28"/>
    <p:sldId id="302" r:id="rId29"/>
    <p:sldId id="303" r:id="rId30"/>
    <p:sldId id="304" r:id="rId31"/>
    <p:sldId id="279"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EDCC"/>
    <a:srgbClr val="AB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CDC13-191A-461F-982B-9F2902872718}" type="doc">
      <dgm:prSet loTypeId="urn:microsoft.com/office/officeart/2005/8/layout/process1" loCatId="process" qsTypeId="urn:microsoft.com/office/officeart/2005/8/quickstyle/simple1" qsCatId="simple" csTypeId="urn:microsoft.com/office/officeart/2005/8/colors/accent1_2" csCatId="accent1" phldr="1"/>
      <dgm:spPr/>
    </dgm:pt>
    <dgm:pt modelId="{D1C77F9F-B447-4899-BE51-C5F4DF0ECE01}">
      <dgm:prSet phldrT="[文本]"/>
      <dgm:spPr/>
      <dgm:t>
        <a:bodyPr/>
        <a:lstStyle/>
        <a:p>
          <a:r>
            <a:rPr lang="zh-CN" altLang="en-US" dirty="0" smtClean="0"/>
            <a:t>产生初始候选子集</a:t>
          </a:r>
          <a:endParaRPr lang="zh-CN" altLang="en-US" dirty="0"/>
        </a:p>
      </dgm:t>
    </dgm:pt>
    <dgm:pt modelId="{5FF7FA40-C405-40E0-B1FC-14274B5AD9AD}" type="parTrans" cxnId="{4566B88E-CE16-483E-9259-30620732BDB3}">
      <dgm:prSet/>
      <dgm:spPr/>
      <dgm:t>
        <a:bodyPr/>
        <a:lstStyle/>
        <a:p>
          <a:endParaRPr lang="zh-CN" altLang="en-US"/>
        </a:p>
      </dgm:t>
    </dgm:pt>
    <dgm:pt modelId="{9C898CE1-613D-47DE-9921-BAA7E92EF284}" type="sibTrans" cxnId="{4566B88E-CE16-483E-9259-30620732BDB3}">
      <dgm:prSet/>
      <dgm:spPr/>
      <dgm:t>
        <a:bodyPr/>
        <a:lstStyle/>
        <a:p>
          <a:endParaRPr lang="zh-CN" altLang="en-US"/>
        </a:p>
      </dgm:t>
    </dgm:pt>
    <dgm:pt modelId="{03CD8F39-DB55-4143-A47C-51E22AD826F1}">
      <dgm:prSet phldrT="[文本]"/>
      <dgm:spPr/>
      <dgm:t>
        <a:bodyPr/>
        <a:lstStyle/>
        <a:p>
          <a:r>
            <a:rPr lang="zh-CN" altLang="en-US" dirty="0" smtClean="0"/>
            <a:t>评价候选子集的好坏</a:t>
          </a:r>
          <a:endParaRPr lang="zh-CN" altLang="en-US" dirty="0"/>
        </a:p>
      </dgm:t>
    </dgm:pt>
    <dgm:pt modelId="{185AD99D-F329-4C8E-9918-8CB1A5968858}" type="parTrans" cxnId="{107FC09C-BA92-4C55-9CF3-405EC167A512}">
      <dgm:prSet/>
      <dgm:spPr/>
      <dgm:t>
        <a:bodyPr/>
        <a:lstStyle/>
        <a:p>
          <a:endParaRPr lang="zh-CN" altLang="en-US"/>
        </a:p>
      </dgm:t>
    </dgm:pt>
    <dgm:pt modelId="{3D6D331E-F4C1-48BF-A493-C9787BA5AC82}" type="sibTrans" cxnId="{107FC09C-BA92-4C55-9CF3-405EC167A512}">
      <dgm:prSet/>
      <dgm:spPr/>
      <dgm:t>
        <a:bodyPr/>
        <a:lstStyle/>
        <a:p>
          <a:endParaRPr lang="zh-CN" altLang="en-US"/>
        </a:p>
      </dgm:t>
    </dgm:pt>
    <dgm:pt modelId="{C829AFD7-D88F-41D1-AF8A-A146DDED5ED3}">
      <dgm:prSet phldrT="[文本]"/>
      <dgm:spPr/>
      <dgm:t>
        <a:bodyPr/>
        <a:lstStyle/>
        <a:p>
          <a:r>
            <a:rPr lang="zh-CN" altLang="en-US" dirty="0" smtClean="0"/>
            <a:t>基于评价结果产生下一个候选子集</a:t>
          </a:r>
          <a:endParaRPr lang="zh-CN" altLang="en-US" dirty="0"/>
        </a:p>
      </dgm:t>
    </dgm:pt>
    <dgm:pt modelId="{9FA83764-3D80-4674-923F-97C70504516C}" type="parTrans" cxnId="{C0020718-155F-4F8E-B3A9-B794CC21C2ED}">
      <dgm:prSet/>
      <dgm:spPr/>
      <dgm:t>
        <a:bodyPr/>
        <a:lstStyle/>
        <a:p>
          <a:endParaRPr lang="zh-CN" altLang="en-US"/>
        </a:p>
      </dgm:t>
    </dgm:pt>
    <dgm:pt modelId="{7090DF00-1D4A-4FA1-B31B-58BCB6CFD893}" type="sibTrans" cxnId="{C0020718-155F-4F8E-B3A9-B794CC21C2ED}">
      <dgm:prSet/>
      <dgm:spPr/>
      <dgm:t>
        <a:bodyPr/>
        <a:lstStyle/>
        <a:p>
          <a:endParaRPr lang="zh-CN" altLang="en-US"/>
        </a:p>
      </dgm:t>
    </dgm:pt>
    <dgm:pt modelId="{A996E2B1-6632-403D-B5B1-0D9569E853B5}" type="pres">
      <dgm:prSet presAssocID="{D1ECDC13-191A-461F-982B-9F2902872718}" presName="Name0" presStyleCnt="0">
        <dgm:presLayoutVars>
          <dgm:dir/>
          <dgm:resizeHandles val="exact"/>
        </dgm:presLayoutVars>
      </dgm:prSet>
      <dgm:spPr/>
    </dgm:pt>
    <dgm:pt modelId="{D8A84710-4996-4C77-A1DD-D8842EDD8047}" type="pres">
      <dgm:prSet presAssocID="{D1C77F9F-B447-4899-BE51-C5F4DF0ECE01}" presName="node" presStyleLbl="node1" presStyleIdx="0" presStyleCnt="3">
        <dgm:presLayoutVars>
          <dgm:bulletEnabled val="1"/>
        </dgm:presLayoutVars>
      </dgm:prSet>
      <dgm:spPr/>
      <dgm:t>
        <a:bodyPr/>
        <a:lstStyle/>
        <a:p>
          <a:endParaRPr lang="zh-CN" altLang="en-US"/>
        </a:p>
      </dgm:t>
    </dgm:pt>
    <dgm:pt modelId="{558BC5DE-665D-4ADF-A3D7-0DC46436CCD8}" type="pres">
      <dgm:prSet presAssocID="{9C898CE1-613D-47DE-9921-BAA7E92EF284}" presName="sibTrans" presStyleLbl="sibTrans2D1" presStyleIdx="0" presStyleCnt="2"/>
      <dgm:spPr/>
      <dgm:t>
        <a:bodyPr/>
        <a:lstStyle/>
        <a:p>
          <a:endParaRPr lang="zh-CN" altLang="en-US"/>
        </a:p>
      </dgm:t>
    </dgm:pt>
    <dgm:pt modelId="{C6B9F39F-4BD1-4178-BACB-B2A4477065A6}" type="pres">
      <dgm:prSet presAssocID="{9C898CE1-613D-47DE-9921-BAA7E92EF284}" presName="connectorText" presStyleLbl="sibTrans2D1" presStyleIdx="0" presStyleCnt="2"/>
      <dgm:spPr/>
      <dgm:t>
        <a:bodyPr/>
        <a:lstStyle/>
        <a:p>
          <a:endParaRPr lang="zh-CN" altLang="en-US"/>
        </a:p>
      </dgm:t>
    </dgm:pt>
    <dgm:pt modelId="{9080954D-C80C-4956-8BF3-ADB4FACDDBC7}" type="pres">
      <dgm:prSet presAssocID="{03CD8F39-DB55-4143-A47C-51E22AD826F1}" presName="node" presStyleLbl="node1" presStyleIdx="1" presStyleCnt="3">
        <dgm:presLayoutVars>
          <dgm:bulletEnabled val="1"/>
        </dgm:presLayoutVars>
      </dgm:prSet>
      <dgm:spPr/>
      <dgm:t>
        <a:bodyPr/>
        <a:lstStyle/>
        <a:p>
          <a:endParaRPr lang="zh-CN" altLang="en-US"/>
        </a:p>
      </dgm:t>
    </dgm:pt>
    <dgm:pt modelId="{65E9B4F3-98DD-441F-AE7F-4B2AEC56C51C}" type="pres">
      <dgm:prSet presAssocID="{3D6D331E-F4C1-48BF-A493-C9787BA5AC82}" presName="sibTrans" presStyleLbl="sibTrans2D1" presStyleIdx="1" presStyleCnt="2"/>
      <dgm:spPr/>
      <dgm:t>
        <a:bodyPr/>
        <a:lstStyle/>
        <a:p>
          <a:endParaRPr lang="zh-CN" altLang="en-US"/>
        </a:p>
      </dgm:t>
    </dgm:pt>
    <dgm:pt modelId="{40541501-6293-4703-8586-4AD96D452A06}" type="pres">
      <dgm:prSet presAssocID="{3D6D331E-F4C1-48BF-A493-C9787BA5AC82}" presName="connectorText" presStyleLbl="sibTrans2D1" presStyleIdx="1" presStyleCnt="2"/>
      <dgm:spPr/>
      <dgm:t>
        <a:bodyPr/>
        <a:lstStyle/>
        <a:p>
          <a:endParaRPr lang="zh-CN" altLang="en-US"/>
        </a:p>
      </dgm:t>
    </dgm:pt>
    <dgm:pt modelId="{6ED35884-B6D1-4133-BAF0-47ED263A5C6F}" type="pres">
      <dgm:prSet presAssocID="{C829AFD7-D88F-41D1-AF8A-A146DDED5ED3}" presName="node" presStyleLbl="node1" presStyleIdx="2" presStyleCnt="3">
        <dgm:presLayoutVars>
          <dgm:bulletEnabled val="1"/>
        </dgm:presLayoutVars>
      </dgm:prSet>
      <dgm:spPr/>
      <dgm:t>
        <a:bodyPr/>
        <a:lstStyle/>
        <a:p>
          <a:endParaRPr lang="zh-CN" altLang="en-US"/>
        </a:p>
      </dgm:t>
    </dgm:pt>
  </dgm:ptLst>
  <dgm:cxnLst>
    <dgm:cxn modelId="{8379B51D-F64C-4B7D-AFA6-BF0B5C76C0C6}" type="presOf" srcId="{C829AFD7-D88F-41D1-AF8A-A146DDED5ED3}" destId="{6ED35884-B6D1-4133-BAF0-47ED263A5C6F}" srcOrd="0" destOrd="0" presId="urn:microsoft.com/office/officeart/2005/8/layout/process1"/>
    <dgm:cxn modelId="{0AA0706A-AA3F-4580-AEDF-8AFF97F8BF3B}" type="presOf" srcId="{3D6D331E-F4C1-48BF-A493-C9787BA5AC82}" destId="{40541501-6293-4703-8586-4AD96D452A06}" srcOrd="1" destOrd="0" presId="urn:microsoft.com/office/officeart/2005/8/layout/process1"/>
    <dgm:cxn modelId="{6B94003E-F8E1-4365-B98B-26428C3F4D26}" type="presOf" srcId="{3D6D331E-F4C1-48BF-A493-C9787BA5AC82}" destId="{65E9B4F3-98DD-441F-AE7F-4B2AEC56C51C}" srcOrd="0" destOrd="0" presId="urn:microsoft.com/office/officeart/2005/8/layout/process1"/>
    <dgm:cxn modelId="{4566B88E-CE16-483E-9259-30620732BDB3}" srcId="{D1ECDC13-191A-461F-982B-9F2902872718}" destId="{D1C77F9F-B447-4899-BE51-C5F4DF0ECE01}" srcOrd="0" destOrd="0" parTransId="{5FF7FA40-C405-40E0-B1FC-14274B5AD9AD}" sibTransId="{9C898CE1-613D-47DE-9921-BAA7E92EF284}"/>
    <dgm:cxn modelId="{ABDB11CB-B112-41DC-8AE8-D18D82880A9F}" type="presOf" srcId="{D1C77F9F-B447-4899-BE51-C5F4DF0ECE01}" destId="{D8A84710-4996-4C77-A1DD-D8842EDD8047}" srcOrd="0" destOrd="0" presId="urn:microsoft.com/office/officeart/2005/8/layout/process1"/>
    <dgm:cxn modelId="{107FC09C-BA92-4C55-9CF3-405EC167A512}" srcId="{D1ECDC13-191A-461F-982B-9F2902872718}" destId="{03CD8F39-DB55-4143-A47C-51E22AD826F1}" srcOrd="1" destOrd="0" parTransId="{185AD99D-F329-4C8E-9918-8CB1A5968858}" sibTransId="{3D6D331E-F4C1-48BF-A493-C9787BA5AC82}"/>
    <dgm:cxn modelId="{34530449-4DB4-401F-B696-56C73C50EBF4}" type="presOf" srcId="{9C898CE1-613D-47DE-9921-BAA7E92EF284}" destId="{C6B9F39F-4BD1-4178-BACB-B2A4477065A6}" srcOrd="1" destOrd="0" presId="urn:microsoft.com/office/officeart/2005/8/layout/process1"/>
    <dgm:cxn modelId="{2403BD51-EA27-4A57-9E65-8E657CAA2FDC}" type="presOf" srcId="{03CD8F39-DB55-4143-A47C-51E22AD826F1}" destId="{9080954D-C80C-4956-8BF3-ADB4FACDDBC7}" srcOrd="0" destOrd="0" presId="urn:microsoft.com/office/officeart/2005/8/layout/process1"/>
    <dgm:cxn modelId="{C0020718-155F-4F8E-B3A9-B794CC21C2ED}" srcId="{D1ECDC13-191A-461F-982B-9F2902872718}" destId="{C829AFD7-D88F-41D1-AF8A-A146DDED5ED3}" srcOrd="2" destOrd="0" parTransId="{9FA83764-3D80-4674-923F-97C70504516C}" sibTransId="{7090DF00-1D4A-4FA1-B31B-58BCB6CFD893}"/>
    <dgm:cxn modelId="{E7ED6B20-74A4-4E3E-ACB0-7E7F73604B6D}" type="presOf" srcId="{D1ECDC13-191A-461F-982B-9F2902872718}" destId="{A996E2B1-6632-403D-B5B1-0D9569E853B5}" srcOrd="0" destOrd="0" presId="urn:microsoft.com/office/officeart/2005/8/layout/process1"/>
    <dgm:cxn modelId="{3949024F-B79A-4C95-B7A2-8520A524DD41}" type="presOf" srcId="{9C898CE1-613D-47DE-9921-BAA7E92EF284}" destId="{558BC5DE-665D-4ADF-A3D7-0DC46436CCD8}" srcOrd="0" destOrd="0" presId="urn:microsoft.com/office/officeart/2005/8/layout/process1"/>
    <dgm:cxn modelId="{B83B4D89-7DEE-4653-A5F0-320A7EC68DEC}" type="presParOf" srcId="{A996E2B1-6632-403D-B5B1-0D9569E853B5}" destId="{D8A84710-4996-4C77-A1DD-D8842EDD8047}" srcOrd="0" destOrd="0" presId="urn:microsoft.com/office/officeart/2005/8/layout/process1"/>
    <dgm:cxn modelId="{9076520F-B30D-4ADA-999C-FB4F3AA05B9F}" type="presParOf" srcId="{A996E2B1-6632-403D-B5B1-0D9569E853B5}" destId="{558BC5DE-665D-4ADF-A3D7-0DC46436CCD8}" srcOrd="1" destOrd="0" presId="urn:microsoft.com/office/officeart/2005/8/layout/process1"/>
    <dgm:cxn modelId="{453F48D4-A984-429F-8A1C-F1FF85FDB30A}" type="presParOf" srcId="{558BC5DE-665D-4ADF-A3D7-0DC46436CCD8}" destId="{C6B9F39F-4BD1-4178-BACB-B2A4477065A6}" srcOrd="0" destOrd="0" presId="urn:microsoft.com/office/officeart/2005/8/layout/process1"/>
    <dgm:cxn modelId="{C38CECA8-2E1B-4210-98DB-8904F5EAA715}" type="presParOf" srcId="{A996E2B1-6632-403D-B5B1-0D9569E853B5}" destId="{9080954D-C80C-4956-8BF3-ADB4FACDDBC7}" srcOrd="2" destOrd="0" presId="urn:microsoft.com/office/officeart/2005/8/layout/process1"/>
    <dgm:cxn modelId="{074C062B-BCA2-4F1D-B7A7-1F33F2CB0614}" type="presParOf" srcId="{A996E2B1-6632-403D-B5B1-0D9569E853B5}" destId="{65E9B4F3-98DD-441F-AE7F-4B2AEC56C51C}" srcOrd="3" destOrd="0" presId="urn:microsoft.com/office/officeart/2005/8/layout/process1"/>
    <dgm:cxn modelId="{102A8D54-C5BE-4644-9268-31ABFBF4B7A3}" type="presParOf" srcId="{65E9B4F3-98DD-441F-AE7F-4B2AEC56C51C}" destId="{40541501-6293-4703-8586-4AD96D452A06}" srcOrd="0" destOrd="0" presId="urn:microsoft.com/office/officeart/2005/8/layout/process1"/>
    <dgm:cxn modelId="{FF2100CA-B3AF-43FA-BF8C-4A582689B5F6}" type="presParOf" srcId="{A996E2B1-6632-403D-B5B1-0D9569E853B5}" destId="{6ED35884-B6D1-4133-BAF0-47ED263A5C6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84710-4996-4C77-A1DD-D8842EDD8047}">
      <dsp:nvSpPr>
        <dsp:cNvPr id="0" name=""/>
        <dsp:cNvSpPr/>
      </dsp:nvSpPr>
      <dsp:spPr>
        <a:xfrm>
          <a:off x="5357" y="1529063"/>
          <a:ext cx="1601390" cy="1005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产生初始候选子集</a:t>
          </a:r>
          <a:endParaRPr lang="zh-CN" altLang="en-US" sz="1800" kern="1200" dirty="0"/>
        </a:p>
      </dsp:txBody>
      <dsp:txXfrm>
        <a:off x="34818" y="1558524"/>
        <a:ext cx="1542468" cy="946951"/>
      </dsp:txXfrm>
    </dsp:sp>
    <dsp:sp modelId="{558BC5DE-665D-4ADF-A3D7-0DC46436CCD8}">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66887" y="1912856"/>
        <a:ext cx="237646" cy="238286"/>
      </dsp:txXfrm>
    </dsp:sp>
    <dsp:sp modelId="{9080954D-C80C-4956-8BF3-ADB4FACDDBC7}">
      <dsp:nvSpPr>
        <dsp:cNvPr id="0" name=""/>
        <dsp:cNvSpPr/>
      </dsp:nvSpPr>
      <dsp:spPr>
        <a:xfrm>
          <a:off x="2247304" y="1529063"/>
          <a:ext cx="1601390" cy="1005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评价候选子集的好坏</a:t>
          </a:r>
          <a:endParaRPr lang="zh-CN" altLang="en-US" sz="1800" kern="1200" dirty="0"/>
        </a:p>
      </dsp:txBody>
      <dsp:txXfrm>
        <a:off x="2276765" y="1558524"/>
        <a:ext cx="1542468" cy="946951"/>
      </dsp:txXfrm>
    </dsp:sp>
    <dsp:sp modelId="{65E9B4F3-98DD-441F-AE7F-4B2AEC56C51C}">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08834" y="1912856"/>
        <a:ext cx="237646" cy="238286"/>
      </dsp:txXfrm>
    </dsp:sp>
    <dsp:sp modelId="{6ED35884-B6D1-4133-BAF0-47ED263A5C6F}">
      <dsp:nvSpPr>
        <dsp:cNvPr id="0" name=""/>
        <dsp:cNvSpPr/>
      </dsp:nvSpPr>
      <dsp:spPr>
        <a:xfrm>
          <a:off x="4489251" y="1529063"/>
          <a:ext cx="1601390" cy="1005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基于评价结果产生下一个候选子集</a:t>
          </a:r>
          <a:endParaRPr lang="zh-CN" altLang="en-US" sz="1800" kern="1200" dirty="0"/>
        </a:p>
      </dsp:txBody>
      <dsp:txXfrm>
        <a:off x="4518712" y="1558524"/>
        <a:ext cx="1542468" cy="9469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D1F3A-F2B2-4BEC-B9E4-0B18867CBE0F}" type="datetimeFigureOut">
              <a:rPr lang="zh-CN" altLang="en-US" smtClean="0"/>
              <a:t>2018/5/14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1D9A5-1E6E-447C-8F4C-2999CC5545A1}" type="slidenum">
              <a:rPr lang="zh-CN" altLang="en-US" smtClean="0"/>
              <a:t>‹#›</a:t>
            </a:fld>
            <a:endParaRPr lang="zh-CN" altLang="en-US"/>
          </a:p>
        </p:txBody>
      </p:sp>
    </p:spTree>
    <p:extLst>
      <p:ext uri="{BB962C8B-B14F-4D97-AF65-F5344CB8AC3E}">
        <p14:creationId xmlns:p14="http://schemas.microsoft.com/office/powerpoint/2010/main" val="163583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1D9A5-1E6E-447C-8F4C-2999CC5545A1}" type="slidenum">
              <a:rPr lang="zh-CN" altLang="en-US" smtClean="0"/>
              <a:t>30</a:t>
            </a:fld>
            <a:endParaRPr lang="zh-CN" altLang="en-US"/>
          </a:p>
        </p:txBody>
      </p:sp>
    </p:spTree>
    <p:extLst>
      <p:ext uri="{BB962C8B-B14F-4D97-AF65-F5344CB8AC3E}">
        <p14:creationId xmlns:p14="http://schemas.microsoft.com/office/powerpoint/2010/main" val="3953708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0796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8256997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4812114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2621287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8166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829460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3835009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1510890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2202978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0840342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0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7342675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4842495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716467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54769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7543706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640271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702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7486608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767573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673" r:id="rId9"/>
    <p:sldLayoutId id="2147483674" r:id="rId10"/>
    <p:sldLayoutId id="2147483675" r:id="rId11"/>
    <p:sldLayoutId id="2147483676" r:id="rId12"/>
    <p:sldLayoutId id="2147483677" r:id="rId13"/>
    <p:sldLayoutId id="2147483689" r:id="rId14"/>
    <p:sldLayoutId id="2147483691" r:id="rId15"/>
    <p:sldLayoutId id="2147483692" r:id="rId16"/>
    <p:sldLayoutId id="2147483693" r:id="rId17"/>
    <p:sldLayoutId id="2147483694" r:id="rId18"/>
    <p:sldLayoutId id="2147483695" r:id="rId19"/>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12.png"/><Relationship Id="rId7"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9"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20.png"/><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30.png"/><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31.png"/><Relationship Id="rId9"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5.png"/><Relationship Id="rId7" Type="http://schemas.openxmlformats.org/officeDocument/2006/relationships/image" Target="../media/image23.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2.wmf"/><Relationship Id="rId4" Type="http://schemas.openxmlformats.org/officeDocument/2006/relationships/oleObject" Target="../embeddings/oleObject9.bin"/><Relationship Id="rId9" Type="http://schemas.openxmlformats.org/officeDocument/2006/relationships/image" Target="../media/image24.wmf"/></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36.png"/><Relationship Id="rId7" Type="http://schemas.openxmlformats.org/officeDocument/2006/relationships/image" Target="../media/image28.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9.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8.emf"/><Relationship Id="rId3" Type="http://schemas.openxmlformats.org/officeDocument/2006/relationships/image" Target="../media/image57.png"/><Relationship Id="rId7" Type="http://schemas.openxmlformats.org/officeDocument/2006/relationships/image" Target="../media/image37.png"/><Relationship Id="rId12" Type="http://schemas.openxmlformats.org/officeDocument/2006/relationships/image" Target="../media/image33.wmf"/><Relationship Id="rId17" Type="http://schemas.openxmlformats.org/officeDocument/2006/relationships/image" Target="../media/image42.emf"/><Relationship Id="rId2" Type="http://schemas.openxmlformats.org/officeDocument/2006/relationships/slideLayout" Target="../slideLayouts/slideLayout3.xml"/><Relationship Id="rId16" Type="http://schemas.openxmlformats.org/officeDocument/2006/relationships/image" Target="../media/image41.emf"/><Relationship Id="rId1" Type="http://schemas.openxmlformats.org/officeDocument/2006/relationships/vmlDrawing" Target="../drawings/vmlDrawing8.vml"/><Relationship Id="rId6" Type="http://schemas.openxmlformats.org/officeDocument/2006/relationships/image" Target="../media/image34.png"/><Relationship Id="rId11" Type="http://schemas.openxmlformats.org/officeDocument/2006/relationships/oleObject" Target="../embeddings/oleObject20.bin"/><Relationship Id="rId5" Type="http://schemas.openxmlformats.org/officeDocument/2006/relationships/image" Target="../media/image31.wmf"/><Relationship Id="rId15" Type="http://schemas.openxmlformats.org/officeDocument/2006/relationships/image" Target="../media/image40.emf"/><Relationship Id="rId10" Type="http://schemas.openxmlformats.org/officeDocument/2006/relationships/oleObject" Target="../embeddings/oleObject19.bin"/><Relationship Id="rId4" Type="http://schemas.openxmlformats.org/officeDocument/2006/relationships/oleObject" Target="../embeddings/oleObject17.bin"/><Relationship Id="rId9" Type="http://schemas.openxmlformats.org/officeDocument/2006/relationships/image" Target="../media/image32.wmf"/><Relationship Id="rId14" Type="http://schemas.openxmlformats.org/officeDocument/2006/relationships/image" Target="../media/image3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8.png"/><Relationship Id="rId1" Type="http://schemas.openxmlformats.org/officeDocument/2006/relationships/slideLayout" Target="../slideLayouts/slideLayout3.xml"/><Relationship Id="rId10" Type="http://schemas.openxmlformats.org/officeDocument/2006/relationships/image" Target="../media/image44.emf"/><Relationship Id="rId9" Type="http://schemas.openxmlformats.org/officeDocument/2006/relationships/image" Target="../media/image43.emf"/></Relationships>
</file>

<file path=ppt/slides/_rels/slide27.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73.png"/><Relationship Id="rId7" Type="http://schemas.openxmlformats.org/officeDocument/2006/relationships/image" Target="../media/image46.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45.wmf"/><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notesSlide" Target="../notesSlides/notesSlide1.xml"/><Relationship Id="rId7" Type="http://schemas.openxmlformats.org/officeDocument/2006/relationships/image" Target="../media/image84.png"/><Relationship Id="rId17" Type="http://schemas.openxmlformats.org/officeDocument/2006/relationships/image" Target="../media/image53.emf"/><Relationship Id="rId2" Type="http://schemas.openxmlformats.org/officeDocument/2006/relationships/slideLayout" Target="../slideLayouts/slideLayout3.xml"/><Relationship Id="rId16" Type="http://schemas.openxmlformats.org/officeDocument/2006/relationships/image" Target="../media/image87.png"/><Relationship Id="rId1" Type="http://schemas.openxmlformats.org/officeDocument/2006/relationships/vmlDrawing" Target="../drawings/vmlDrawing10.vml"/><Relationship Id="rId6" Type="http://schemas.openxmlformats.org/officeDocument/2006/relationships/image" Target="../media/image51.wmf"/><Relationship Id="rId5" Type="http://schemas.openxmlformats.org/officeDocument/2006/relationships/oleObject" Target="../embeddings/oleObject23.bin"/><Relationship Id="rId4" Type="http://schemas.openxmlformats.org/officeDocument/2006/relationships/image" Target="../media/image83.png"/><Relationship Id="rId9" Type="http://schemas.openxmlformats.org/officeDocument/2006/relationships/image" Target="../media/image52.png"/></Relationships>
</file>

<file path=ppt/slides/_rels/slide3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smtClean="0">
                <a:latin typeface="Verdana" pitchFamily="34" charset="0"/>
                <a:ea typeface="幼圆" pitchFamily="49" charset="-122"/>
                <a:cs typeface="Verdana" pitchFamily="34" charset="0"/>
              </a:rPr>
              <a:t>第十一</a:t>
            </a:r>
            <a:r>
              <a:rPr kumimoji="1" lang="zh-CN" altLang="en-US" b="1" dirty="0">
                <a:latin typeface="Verdana" pitchFamily="34" charset="0"/>
                <a:ea typeface="幼圆" pitchFamily="49" charset="-122"/>
                <a:cs typeface="Verdana" pitchFamily="34" charset="0"/>
              </a:rPr>
              <a:t>章</a:t>
            </a:r>
            <a:r>
              <a:rPr kumimoji="1" lang="zh-CN" altLang="en-US" b="1" dirty="0" smtClean="0">
                <a:latin typeface="Verdana" pitchFamily="34" charset="0"/>
                <a:ea typeface="幼圆" pitchFamily="49" charset="-122"/>
                <a:cs typeface="Verdana" pitchFamily="34" charset="0"/>
              </a:rPr>
              <a:t>：特征选择与稀疏学习</a:t>
            </a:r>
            <a:endParaRPr lang="zh-CN" altLang="en-US" dirty="0"/>
          </a:p>
        </p:txBody>
      </p:sp>
      <p:sp>
        <p:nvSpPr>
          <p:cNvPr id="3" name="文本框 2"/>
          <p:cNvSpPr txBox="1"/>
          <p:nvPr/>
        </p:nvSpPr>
        <p:spPr>
          <a:xfrm>
            <a:off x="4114800"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403143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用信息熵进行子集</a:t>
            </a:r>
            <a:r>
              <a:rPr lang="zh-CN" altLang="en-US" dirty="0"/>
              <a:t>评价</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smtClean="0"/>
                  <a:t>特征子集</a:t>
                </a:r>
                <a14:m>
                  <m:oMath xmlns:m="http://schemas.openxmlformats.org/officeDocument/2006/math">
                    <m:r>
                      <a:rPr lang="en-US" altLang="zh-CN" b="0" i="1" smtClean="0">
                        <a:latin typeface="Cambria Math" panose="02040503050406030204" pitchFamily="18" charset="0"/>
                      </a:rPr>
                      <m:t>𝐴</m:t>
                    </m:r>
                  </m:oMath>
                </a14:m>
                <a:r>
                  <a:rPr lang="zh-CN" altLang="en-US" dirty="0" smtClean="0"/>
                  <a:t>确定了对数据集</a:t>
                </a:r>
                <a14:m>
                  <m:oMath xmlns:m="http://schemas.openxmlformats.org/officeDocument/2006/math">
                    <m:r>
                      <a:rPr lang="en-US" altLang="zh-CN" b="0" i="1" smtClean="0">
                        <a:latin typeface="Cambria Math" panose="02040503050406030204" pitchFamily="18" charset="0"/>
                      </a:rPr>
                      <m:t>𝐷</m:t>
                    </m:r>
                  </m:oMath>
                </a14:m>
                <a:r>
                  <a:rPr lang="zh-CN" altLang="en-US" dirty="0" smtClean="0"/>
                  <a:t>的一个划分</a:t>
                </a:r>
                <a:endParaRPr lang="en-US" altLang="zh-CN" dirty="0"/>
              </a:p>
              <a:p>
                <a:pPr lvl="1"/>
                <a14:m>
                  <m:oMath xmlns:m="http://schemas.openxmlformats.org/officeDocument/2006/math">
                    <m:r>
                      <a:rPr lang="en-US" altLang="zh-CN" b="0" i="1" smtClean="0">
                        <a:latin typeface="Cambria Math" panose="02040503050406030204" pitchFamily="18" charset="0"/>
                      </a:rPr>
                      <m:t>𝐴</m:t>
                    </m:r>
                  </m:oMath>
                </a14:m>
                <a:r>
                  <a:rPr lang="zh-CN" altLang="en-US" dirty="0" smtClean="0"/>
                  <a:t>上的取值将</a:t>
                </a:r>
                <a:r>
                  <a:rPr lang="zh-CN" altLang="en-US" dirty="0"/>
                  <a:t>数据</a:t>
                </a:r>
                <a:r>
                  <a:rPr lang="zh-CN" altLang="en-US" dirty="0" smtClean="0"/>
                  <a:t>集</a:t>
                </a:r>
                <a14:m>
                  <m:oMath xmlns:m="http://schemas.openxmlformats.org/officeDocument/2006/math">
                    <m:r>
                      <a:rPr lang="en-US" altLang="zh-CN" b="0" i="1" smtClean="0">
                        <a:latin typeface="Cambria Math" panose="02040503050406030204" pitchFamily="18" charset="0"/>
                      </a:rPr>
                      <m:t>𝐷</m:t>
                    </m:r>
                  </m:oMath>
                </a14:m>
                <a:r>
                  <a:rPr lang="zh-CN" altLang="en-US" dirty="0" smtClean="0"/>
                  <a:t>分为</a:t>
                </a:r>
                <a14:m>
                  <m:oMath xmlns:m="http://schemas.openxmlformats.org/officeDocument/2006/math">
                    <m:r>
                      <a:rPr lang="en-US" altLang="zh-CN" b="0" i="1" smtClean="0">
                        <a:latin typeface="Cambria Math" panose="02040503050406030204" pitchFamily="18" charset="0"/>
                      </a:rPr>
                      <m:t>𝑉</m:t>
                    </m:r>
                  </m:oMath>
                </a14:m>
                <a:r>
                  <a:rPr lang="zh-CN" altLang="en-US" dirty="0" smtClean="0"/>
                  <a:t>份</a:t>
                </a:r>
                <a:r>
                  <a:rPr lang="zh-CN" altLang="en-US" dirty="0"/>
                  <a:t>，每一份用</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oMath>
                </a14:m>
                <a:r>
                  <a:rPr lang="zh-CN" altLang="en-US" dirty="0" smtClean="0"/>
                  <a:t>表示</a:t>
                </a:r>
                <a:endParaRPr lang="en-US" altLang="zh-CN" dirty="0" smtClean="0"/>
              </a:p>
              <a:p>
                <a:pPr lvl="1"/>
                <a:endParaRPr lang="en-US" altLang="zh-CN" dirty="0"/>
              </a:p>
              <a:p>
                <a:pPr lvl="1"/>
                <a14:m>
                  <m:oMath xmlns:m="http://schemas.openxmlformats.org/officeDocument/2006/math">
                    <m:r>
                      <m:rPr>
                        <m:sty m:val="p"/>
                      </m:rPr>
                      <a:rPr lang="en-US" altLang="zh-CN" b="0" i="0" smtClean="0">
                        <a:latin typeface="Cambria Math" panose="02040503050406030204" pitchFamily="18" charset="0"/>
                      </a:rPr>
                      <m:t>Ent</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r>
                      <a:rPr lang="en-US" altLang="zh-CN" b="0" i="1" smtClean="0">
                        <a:latin typeface="Cambria Math" panose="02040503050406030204" pitchFamily="18" charset="0"/>
                      </a:rPr>
                      <m:t>)</m:t>
                    </m:r>
                  </m:oMath>
                </a14:m>
                <a:r>
                  <a:rPr lang="zh-CN" altLang="en-US" dirty="0" smtClean="0"/>
                  <a:t>表示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oMath>
                </a14:m>
                <a:r>
                  <a:rPr lang="zh-CN" altLang="en-US" dirty="0" smtClean="0"/>
                  <a:t>上的信息熵 </a:t>
                </a:r>
                <a:endParaRPr lang="en-US" altLang="zh-CN" dirty="0"/>
              </a:p>
              <a:p>
                <a:endParaRPr lang="en-US" altLang="zh-CN" dirty="0"/>
              </a:p>
              <a:p>
                <a:r>
                  <a:rPr lang="zh-CN" altLang="en-US" dirty="0" smtClean="0"/>
                  <a:t>样本标记</a:t>
                </a:r>
                <a14:m>
                  <m:oMath xmlns:m="http://schemas.openxmlformats.org/officeDocument/2006/math">
                    <m:r>
                      <a:rPr lang="en-US" altLang="zh-CN" b="0" i="1" smtClean="0">
                        <a:latin typeface="Cambria Math" panose="02040503050406030204" pitchFamily="18" charset="0"/>
                      </a:rPr>
                      <m:t>𝑌</m:t>
                    </m:r>
                  </m:oMath>
                </a14:m>
                <a:r>
                  <a:rPr lang="zh-CN" altLang="en-US" dirty="0" smtClean="0"/>
                  <a:t>对应着对</a:t>
                </a:r>
                <a:r>
                  <a:rPr lang="zh-CN" altLang="en-US" dirty="0"/>
                  <a:t>数据</a:t>
                </a:r>
                <a:r>
                  <a:rPr lang="zh-CN" altLang="en-US" dirty="0" smtClean="0"/>
                  <a:t>集</a:t>
                </a:r>
                <a14:m>
                  <m:oMath xmlns:m="http://schemas.openxmlformats.org/officeDocument/2006/math">
                    <m:r>
                      <a:rPr lang="en-US" altLang="zh-CN" b="0" i="1" smtClean="0">
                        <a:latin typeface="Cambria Math" panose="02040503050406030204" pitchFamily="18" charset="0"/>
                      </a:rPr>
                      <m:t>𝐷</m:t>
                    </m:r>
                  </m:oMath>
                </a14:m>
                <a:r>
                  <a:rPr lang="zh-CN" altLang="en-US" dirty="0" smtClean="0"/>
                  <a:t>的真实划分</a:t>
                </a:r>
                <a:endParaRPr lang="en-US" altLang="zh-CN" dirty="0" smtClean="0"/>
              </a:p>
              <a:p>
                <a:pPr lvl="1"/>
                <a14:m>
                  <m:oMath xmlns:m="http://schemas.openxmlformats.org/officeDocument/2006/math">
                    <m:r>
                      <m:rPr>
                        <m:sty m:val="p"/>
                      </m:rPr>
                      <a:rPr lang="en-US" altLang="zh-CN">
                        <a:latin typeface="Cambria Math" panose="02040503050406030204" pitchFamily="18" charset="0"/>
                      </a:rPr>
                      <m:t>Ent</m:t>
                    </m:r>
                    <m:r>
                      <a:rPr lang="en-US" altLang="zh-CN" i="1">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oMath>
                </a14:m>
                <a:r>
                  <a:rPr lang="zh-CN" altLang="en-US" dirty="0"/>
                  <a:t>表示</a:t>
                </a:r>
                <a14:m>
                  <m:oMath xmlns:m="http://schemas.openxmlformats.org/officeDocument/2006/math">
                    <m:r>
                      <a:rPr lang="en-US" altLang="zh-CN" b="0" i="1" smtClean="0">
                        <a:latin typeface="Cambria Math" panose="02040503050406030204" pitchFamily="18" charset="0"/>
                      </a:rPr>
                      <m:t>𝐷</m:t>
                    </m:r>
                  </m:oMath>
                </a14:m>
                <a:r>
                  <a:rPr lang="zh-CN" altLang="en-US" dirty="0"/>
                  <a:t>上的</a:t>
                </a:r>
                <a:r>
                  <a:rPr lang="zh-CN" altLang="en-US" dirty="0" smtClean="0"/>
                  <a:t>信息熵</a:t>
                </a:r>
                <a:endParaRPr lang="en-US" altLang="zh-CN" dirty="0"/>
              </a:p>
              <a:p>
                <a:pPr lvl="1"/>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3"/>
                <a:stretch>
                  <a:fillRect l="-778" t="-1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03295" y="4665527"/>
                <a:ext cx="4000405"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特征子集</a:t>
                </a:r>
                <a14:m>
                  <m:oMath xmlns:m="http://schemas.openxmlformats.org/officeDocument/2006/math">
                    <m:r>
                      <a:rPr lang="en-US" altLang="zh-CN" sz="2800" b="0" i="1" smtClean="0">
                        <a:solidFill>
                          <a:schemeClr val="accent4"/>
                        </a:solidFill>
                        <a:latin typeface="Cambria Math" panose="02040503050406030204" pitchFamily="18" charset="0"/>
                        <a:ea typeface="微软雅黑" panose="020B0503020204020204" pitchFamily="34" charset="-122"/>
                      </a:rPr>
                      <m:t>𝐴</m:t>
                    </m:r>
                  </m:oMath>
                </a14:m>
                <a:r>
                  <a:rPr lang="zh-CN" altLang="en-US" sz="2800" dirty="0" smtClean="0">
                    <a:solidFill>
                      <a:schemeClr val="accent4"/>
                    </a:solidFill>
                    <a:latin typeface="微软雅黑" panose="020B0503020204020204" pitchFamily="34" charset="-122"/>
                    <a:ea typeface="微软雅黑" panose="020B0503020204020204" pitchFamily="34" charset="-122"/>
                  </a:rPr>
                  <a:t>的信息增益为：</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03295" y="4665527"/>
                <a:ext cx="4000405" cy="523220"/>
              </a:xfrm>
              <a:prstGeom prst="rect">
                <a:avLst/>
              </a:prstGeom>
              <a:blipFill rotWithShape="0">
                <a:blip r:embed="rId6"/>
                <a:stretch>
                  <a:fillRect l="-3044" t="-11628" r="-12024" b="-313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934932" y="2516238"/>
                <a:ext cx="2676805" cy="147732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en-US" altLang="zh-CN" b="0" i="1" smtClean="0">
                        <a:latin typeface="Cambria Math" panose="02040503050406030204" pitchFamily="18" charset="0"/>
                        <a:ea typeface="+mj-ea"/>
                      </a:rPr>
                      <m:t>𝐷</m:t>
                    </m:r>
                  </m:oMath>
                </a14:m>
                <a:r>
                  <a:rPr lang="zh-CN" altLang="en-US" dirty="0" smtClean="0">
                    <a:latin typeface="+mj-lt"/>
                    <a:ea typeface="+mj-ea"/>
                  </a:rPr>
                  <a:t>上的信息熵定义为</a:t>
                </a:r>
                <a:endParaRPr lang="en-US" altLang="zh-CN" dirty="0" smtClean="0">
                  <a:latin typeface="+mj-lt"/>
                  <a:ea typeface="+mj-ea"/>
                </a:endParaRPr>
              </a:p>
              <a:p>
                <a:endParaRPr lang="en-US" altLang="zh-CN" dirty="0">
                  <a:latin typeface="+mj-lt"/>
                  <a:ea typeface="+mj-ea"/>
                </a:endParaRPr>
              </a:p>
              <a:p>
                <a:endParaRPr lang="en-US" altLang="zh-CN" dirty="0" smtClean="0">
                  <a:latin typeface="+mj-lt"/>
                  <a:ea typeface="+mj-ea"/>
                </a:endParaRPr>
              </a:p>
              <a:p>
                <a:endParaRPr lang="en-US" altLang="zh-CN" dirty="0" smtClean="0">
                  <a:latin typeface="+mj-lt"/>
                  <a:ea typeface="+mj-ea"/>
                </a:endParaRPr>
              </a:p>
              <a:p>
                <a:r>
                  <a:rPr lang="zh-CN" altLang="en-US" dirty="0"/>
                  <a:t>第</a:t>
                </a:r>
                <a14:m>
                  <m:oMath xmlns:m="http://schemas.openxmlformats.org/officeDocument/2006/math">
                    <m:r>
                      <a:rPr lang="en-US" altLang="zh-CN" i="1">
                        <a:latin typeface="Cambria Math" panose="02040503050406030204" pitchFamily="18" charset="0"/>
                      </a:rPr>
                      <m:t>𝑖</m:t>
                    </m:r>
                  </m:oMath>
                </a14:m>
                <a:r>
                  <a:rPr lang="zh-CN" altLang="en-US" dirty="0"/>
                  <a:t>类样本所占比例为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endParaRPr lang="en-US" altLang="zh-CN" dirty="0">
                  <a:latin typeface="+mj-lt"/>
                  <a:ea typeface="+mj-ea"/>
                </a:endParaRPr>
              </a:p>
            </p:txBody>
          </p:sp>
        </mc:Choice>
        <mc:Fallback>
          <p:sp>
            <p:nvSpPr>
              <p:cNvPr id="7" name="文本框 6"/>
              <p:cNvSpPr txBox="1">
                <a:spLocks noRot="1" noChangeAspect="1" noMove="1" noResize="1" noEditPoints="1" noAdjustHandles="1" noChangeArrowheads="1" noChangeShapeType="1" noTextEdit="1"/>
              </p:cNvSpPr>
              <p:nvPr/>
            </p:nvSpPr>
            <p:spPr>
              <a:xfrm>
                <a:off x="5934932" y="2516238"/>
                <a:ext cx="2676805" cy="1477328"/>
              </a:xfrm>
              <a:prstGeom prst="rect">
                <a:avLst/>
              </a:prstGeom>
              <a:blipFill rotWithShape="0">
                <a:blip r:embed="rId7"/>
                <a:stretch>
                  <a:fillRect l="-1814" t="-2869" b="-4508"/>
                </a:stretch>
              </a:blipFill>
            </p:spPr>
            <p:txBody>
              <a:bodyPr/>
              <a:lstStyle/>
              <a:p>
                <a:r>
                  <a:rPr lang="zh-CN" altLang="en-US">
                    <a:noFill/>
                  </a:rPr>
                  <a:t> </a:t>
                </a:r>
              </a:p>
            </p:txBody>
          </p:sp>
        </mc:Fallback>
      </mc:AlternateContent>
      <p:pic>
        <p:nvPicPr>
          <p:cNvPr id="3" name="图片 2"/>
          <p:cNvPicPr>
            <a:picLocks noChangeAspect="1"/>
          </p:cNvPicPr>
          <p:nvPr/>
        </p:nvPicPr>
        <p:blipFill>
          <a:blip r:embed="rId8"/>
          <a:stretch>
            <a:fillRect/>
          </a:stretch>
        </p:blipFill>
        <p:spPr>
          <a:xfrm>
            <a:off x="1371600" y="5288045"/>
            <a:ext cx="5354246" cy="1129914"/>
          </a:xfrm>
          <a:prstGeom prst="rect">
            <a:avLst/>
          </a:prstGeom>
        </p:spPr>
      </p:pic>
      <p:pic>
        <p:nvPicPr>
          <p:cNvPr id="9" name="图片 8"/>
          <p:cNvPicPr>
            <a:picLocks noChangeAspect="1"/>
          </p:cNvPicPr>
          <p:nvPr/>
        </p:nvPicPr>
        <p:blipFill>
          <a:blip r:embed="rId9"/>
          <a:stretch>
            <a:fillRect/>
          </a:stretch>
        </p:blipFill>
        <p:spPr>
          <a:xfrm>
            <a:off x="5948910" y="2908006"/>
            <a:ext cx="2198140" cy="721602"/>
          </a:xfrm>
          <a:prstGeom prst="rect">
            <a:avLst/>
          </a:prstGeom>
        </p:spPr>
      </p:pic>
    </p:spTree>
    <p:extLst>
      <p:ext uri="{BB962C8B-B14F-4D97-AF65-F5344CB8AC3E}">
        <p14:creationId xmlns:p14="http://schemas.microsoft.com/office/powerpoint/2010/main" val="53141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常见的特征选择方法</a:t>
            </a:r>
            <a:endParaRPr lang="zh-CN" altLang="en-US" dirty="0"/>
          </a:p>
        </p:txBody>
      </p:sp>
      <p:sp>
        <p:nvSpPr>
          <p:cNvPr id="3" name="内容占位符 2"/>
          <p:cNvSpPr>
            <a:spLocks noGrp="1"/>
          </p:cNvSpPr>
          <p:nvPr>
            <p:ph idx="1"/>
          </p:nvPr>
        </p:nvSpPr>
        <p:spPr>
          <a:xfrm>
            <a:off x="260350" y="2312894"/>
            <a:ext cx="8616950" cy="3776417"/>
          </a:xfrm>
        </p:spPr>
        <p:txBody>
          <a:bodyPr/>
          <a:lstStyle/>
          <a:p>
            <a:pPr marL="0" indent="0">
              <a:buNone/>
            </a:pPr>
            <a:r>
              <a:rPr lang="zh-CN" altLang="en-US" dirty="0" smtClean="0"/>
              <a:t>常见的特征选择方法大致分为如下三类：</a:t>
            </a:r>
            <a:endParaRPr lang="en-US" altLang="zh-CN" dirty="0" smtClean="0"/>
          </a:p>
          <a:p>
            <a:pPr marL="0" indent="0">
              <a:buNone/>
            </a:pPr>
            <a:endParaRPr lang="en-US" altLang="zh-CN" dirty="0" smtClean="0"/>
          </a:p>
          <a:p>
            <a:r>
              <a:rPr lang="zh-CN" altLang="en-US" dirty="0" smtClean="0"/>
              <a:t>过滤式</a:t>
            </a:r>
            <a:endParaRPr lang="en-US" altLang="zh-CN" dirty="0" smtClean="0"/>
          </a:p>
          <a:p>
            <a:endParaRPr lang="en-US" altLang="zh-CN" dirty="0"/>
          </a:p>
          <a:p>
            <a:r>
              <a:rPr lang="zh-CN" altLang="en-US" dirty="0" smtClean="0"/>
              <a:t>包裹式</a:t>
            </a:r>
            <a:endParaRPr lang="en-US" altLang="zh-CN" dirty="0" smtClean="0"/>
          </a:p>
          <a:p>
            <a:endParaRPr lang="en-US" altLang="zh-CN" dirty="0"/>
          </a:p>
          <a:p>
            <a:r>
              <a:rPr lang="zh-CN" altLang="en-US" dirty="0" smtClean="0"/>
              <a:t>嵌入式</a:t>
            </a:r>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将特征子集搜索机制与子集评价机制相结合，即可得到特征选择方法</a:t>
            </a:r>
            <a:endParaRPr lang="zh-CN" altLang="en-US" sz="3000" dirty="0">
              <a:solidFill>
                <a:schemeClr val="tx2"/>
              </a:solidFill>
            </a:endParaRPr>
          </a:p>
        </p:txBody>
      </p:sp>
    </p:spTree>
    <p:extLst>
      <p:ext uri="{BB962C8B-B14F-4D97-AF65-F5344CB8AC3E}">
        <p14:creationId xmlns:p14="http://schemas.microsoft.com/office/powerpoint/2010/main" val="96985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过滤式选择</a:t>
            </a:r>
            <a:endParaRPr lang="zh-CN" altLang="en-US" dirty="0"/>
          </a:p>
        </p:txBody>
      </p:sp>
      <p:sp>
        <p:nvSpPr>
          <p:cNvPr id="3" name="内容占位符 2"/>
          <p:cNvSpPr>
            <a:spLocks noGrp="1"/>
          </p:cNvSpPr>
          <p:nvPr>
            <p:ph idx="1"/>
          </p:nvPr>
        </p:nvSpPr>
        <p:spPr>
          <a:xfrm>
            <a:off x="260350" y="2272554"/>
            <a:ext cx="8616950" cy="4141894"/>
          </a:xfrm>
        </p:spPr>
        <p:txBody>
          <a:bodyPr>
            <a:normAutofit/>
          </a:bodyPr>
          <a:lstStyle/>
          <a:p>
            <a:r>
              <a:rPr lang="en-US" altLang="zh-CN" dirty="0"/>
              <a:t>Relief (Relevant Features) </a:t>
            </a:r>
            <a:r>
              <a:rPr lang="zh-CN" altLang="en-US" dirty="0"/>
              <a:t>方法 </a:t>
            </a:r>
            <a:r>
              <a:rPr lang="en-US" altLang="zh-CN" sz="1600" dirty="0"/>
              <a:t>[Kira and Rendell, 1992</a:t>
            </a:r>
            <a:r>
              <a:rPr lang="en-US" altLang="zh-CN" sz="1600" dirty="0" smtClean="0"/>
              <a:t>]</a:t>
            </a:r>
          </a:p>
          <a:p>
            <a:pPr lvl="1"/>
            <a:r>
              <a:rPr lang="zh-CN" altLang="en-US" dirty="0"/>
              <a:t>为</a:t>
            </a:r>
            <a:r>
              <a:rPr lang="zh-CN" altLang="en-US" dirty="0" smtClean="0"/>
              <a:t>每个初始特征</a:t>
            </a:r>
            <a:r>
              <a:rPr lang="zh-CN" altLang="en-US" dirty="0"/>
              <a:t>赋予一个</a:t>
            </a:r>
            <a:r>
              <a:rPr lang="zh-CN" altLang="en-US" dirty="0" smtClean="0"/>
              <a:t>“</a:t>
            </a:r>
            <a:r>
              <a:rPr lang="zh-CN" altLang="en-US" b="1" dirty="0" smtClean="0"/>
              <a:t>相关统计量</a:t>
            </a:r>
            <a:r>
              <a:rPr lang="zh-CN" altLang="en-US" dirty="0" smtClean="0"/>
              <a:t>”，度量特征的重要性</a:t>
            </a:r>
            <a:endParaRPr lang="en-US" altLang="zh-CN" dirty="0" smtClean="0"/>
          </a:p>
          <a:p>
            <a:pPr lvl="1"/>
            <a:endParaRPr lang="en-US" altLang="zh-CN" dirty="0"/>
          </a:p>
          <a:p>
            <a:pPr lvl="1"/>
            <a:r>
              <a:rPr lang="zh-CN" altLang="en-US" dirty="0" smtClean="0"/>
              <a:t>特征子集的重要性由子集中每个特征所对应的相关统计量之和决定</a:t>
            </a:r>
            <a:endParaRPr lang="en-US" altLang="zh-CN" dirty="0" smtClean="0"/>
          </a:p>
          <a:p>
            <a:pPr lvl="1"/>
            <a:endParaRPr lang="en-US" altLang="zh-CN" dirty="0"/>
          </a:p>
          <a:p>
            <a:pPr lvl="1"/>
            <a:r>
              <a:rPr lang="zh-CN" altLang="en-US" dirty="0" smtClean="0"/>
              <a:t>设计一个阈值，然后选择比阈值大的相关统计量分量所对应的特征</a:t>
            </a:r>
            <a:endParaRPr lang="en-US" altLang="zh-CN" dirty="0" smtClean="0"/>
          </a:p>
          <a:p>
            <a:pPr lvl="1"/>
            <a:endParaRPr lang="en-US" altLang="zh-CN" dirty="0"/>
          </a:p>
          <a:p>
            <a:pPr lvl="1"/>
            <a:r>
              <a:rPr lang="zh-CN" altLang="en-US" dirty="0" smtClean="0"/>
              <a:t>或者指定欲选取的特征个数，然后选择相关统计量分量最大的指定个数特征</a:t>
            </a:r>
            <a:endParaRPr lang="en-US" altLang="zh-CN" dirty="0"/>
          </a:p>
          <a:p>
            <a:pPr lvl="1"/>
            <a:endParaRPr lang="en-US" altLang="zh-CN" dirty="0" smtClean="0"/>
          </a:p>
          <a:p>
            <a:pPr marL="325800" lvl="1" indent="0" algn="ctr">
              <a:buNone/>
            </a:pPr>
            <a:r>
              <a:rPr lang="zh-CN" altLang="en-US" sz="2800" dirty="0" smtClean="0">
                <a:solidFill>
                  <a:srgbClr val="C00000"/>
                </a:solidFill>
                <a:latin typeface="微软雅黑" panose="020B0503020204020204" pitchFamily="34" charset="-122"/>
                <a:ea typeface="微软雅黑" panose="020B0503020204020204" pitchFamily="34" charset="-122"/>
              </a:rPr>
              <a:t>如何确定相关统计量？</a:t>
            </a:r>
            <a:endParaRPr lang="en-US" altLang="zh-CN" sz="28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rPr>
              <a:t>先用特征选择</a:t>
            </a:r>
            <a:r>
              <a:rPr lang="zh-CN" altLang="en-US" sz="3000" dirty="0" smtClean="0">
                <a:solidFill>
                  <a:schemeClr val="tx2"/>
                </a:solidFill>
              </a:rPr>
              <a:t>过程过滤原始数据，</a:t>
            </a:r>
            <a:r>
              <a:rPr lang="zh-CN" altLang="en-US" sz="3000" dirty="0">
                <a:solidFill>
                  <a:schemeClr val="tx2"/>
                </a:solidFill>
              </a:rPr>
              <a:t>再用过滤后的特征来训练模型</a:t>
            </a:r>
            <a:r>
              <a:rPr lang="zh-CN" altLang="en-US" sz="3000" dirty="0" smtClean="0">
                <a:solidFill>
                  <a:schemeClr val="tx2"/>
                </a:solidFill>
              </a:rPr>
              <a:t>；特征选择</a:t>
            </a:r>
            <a:r>
              <a:rPr lang="zh-CN" altLang="en-US" sz="3000" dirty="0">
                <a:solidFill>
                  <a:schemeClr val="tx2"/>
                </a:solidFill>
              </a:rPr>
              <a:t>过程与后续学习器</a:t>
            </a:r>
            <a:r>
              <a:rPr lang="zh-CN" altLang="en-US" sz="3000" dirty="0" smtClean="0">
                <a:solidFill>
                  <a:schemeClr val="tx2"/>
                </a:solidFill>
              </a:rPr>
              <a:t>无关</a:t>
            </a:r>
            <a:endParaRPr lang="zh-CN" altLang="en-US" sz="3000" dirty="0">
              <a:solidFill>
                <a:schemeClr val="tx2"/>
              </a:solidFill>
            </a:endParaRPr>
          </a:p>
        </p:txBody>
      </p:sp>
    </p:spTree>
    <p:extLst>
      <p:ext uri="{BB962C8B-B14F-4D97-AF65-F5344CB8AC3E}">
        <p14:creationId xmlns:p14="http://schemas.microsoft.com/office/powerpoint/2010/main" val="399829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Relief</a:t>
            </a:r>
            <a:r>
              <a:rPr lang="zh-CN" altLang="en-US" dirty="0" smtClean="0"/>
              <a:t>方法中相关统计量的确定</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猜中近邻（</a:t>
                </a:r>
                <a:r>
                  <a:rPr lang="en-US" altLang="zh-CN" dirty="0" smtClean="0"/>
                  <a:t>near-hit</a:t>
                </a:r>
                <a:r>
                  <a:rPr lang="zh-CN" altLang="en-US" dirty="0" smtClean="0"/>
                  <a:t>）：</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oMath>
                </a14:m>
                <a:r>
                  <a:rPr lang="zh-CN" altLang="en-US" dirty="0" smtClean="0"/>
                  <a:t>的同类样本中的最近邻</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𝑛h</m:t>
                        </m:r>
                      </m:sub>
                    </m:sSub>
                  </m:oMath>
                </a14:m>
                <a:endParaRPr lang="en-US" altLang="zh-CN" dirty="0" smtClean="0"/>
              </a:p>
              <a:p>
                <a:endParaRPr lang="en-US" altLang="zh-CN" dirty="0"/>
              </a:p>
              <a:p>
                <a:r>
                  <a:rPr lang="zh-CN" altLang="en-US" dirty="0" smtClean="0"/>
                  <a:t>猜错近邻（</a:t>
                </a:r>
                <a:r>
                  <a:rPr lang="en-US" altLang="zh-CN" dirty="0" smtClean="0"/>
                  <a:t>near-miss</a:t>
                </a:r>
                <a:r>
                  <a:rPr lang="zh-CN" altLang="en-US" dirty="0" smtClean="0"/>
                  <a:t>）</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smtClean="0"/>
                  <a:t>的</a:t>
                </a:r>
                <a:r>
                  <a:rPr lang="zh-CN" altLang="en-US" dirty="0"/>
                  <a:t>异</a:t>
                </a:r>
                <a:r>
                  <a:rPr lang="zh-CN" altLang="en-US" dirty="0" smtClean="0"/>
                  <a:t>类</a:t>
                </a:r>
                <a:r>
                  <a:rPr lang="zh-CN" altLang="en-US" dirty="0"/>
                  <a:t>样本中的最近邻</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r>
                          <m:rPr>
                            <m:sty m:val="p"/>
                          </m:rPr>
                          <a:rPr lang="en-US" altLang="zh-CN" i="1" smtClean="0">
                            <a:latin typeface="Cambria Math" panose="02040503050406030204" pitchFamily="18" charset="0"/>
                          </a:rPr>
                          <m:t>m</m:t>
                        </m:r>
                      </m:sub>
                    </m:sSub>
                  </m:oMath>
                </a14:m>
                <a:endParaRPr lang="en-US" altLang="zh-CN" dirty="0" smtClean="0"/>
              </a:p>
              <a:p>
                <a:endParaRPr lang="en-US" altLang="zh-CN" dirty="0"/>
              </a:p>
              <a:p>
                <a:r>
                  <a:rPr lang="zh-CN" altLang="en-US" dirty="0" smtClean="0"/>
                  <a:t>相关统计量对应于属性</a:t>
                </a:r>
                <a14:m>
                  <m:oMath xmlns:m="http://schemas.openxmlformats.org/officeDocument/2006/math">
                    <m:r>
                      <a:rPr lang="en-US" altLang="zh-CN" b="0" i="1" smtClean="0">
                        <a:latin typeface="Cambria Math" panose="02040503050406030204" pitchFamily="18" charset="0"/>
                      </a:rPr>
                      <m:t>𝑗</m:t>
                    </m:r>
                  </m:oMath>
                </a14:m>
                <a:r>
                  <a:rPr lang="zh-CN" altLang="en-US" dirty="0" smtClean="0"/>
                  <a:t>的分量为</a:t>
                </a:r>
                <a:endParaRPr lang="en-US" altLang="zh-CN" dirty="0" smtClean="0"/>
              </a:p>
              <a:p>
                <a:endParaRPr lang="en-US" altLang="zh-CN" dirty="0"/>
              </a:p>
              <a:p>
                <a:endParaRPr lang="en-US" altLang="zh-CN" dirty="0" smtClean="0"/>
              </a:p>
              <a:p>
                <a:endParaRPr lang="en-US" altLang="zh-CN" dirty="0"/>
              </a:p>
              <a:p>
                <a:r>
                  <a:rPr lang="zh-CN" altLang="en-US" dirty="0"/>
                  <a:t>相关统计量越大，</a:t>
                </a:r>
                <a:r>
                  <a:rPr lang="zh-CN" altLang="en-US" dirty="0" smtClean="0"/>
                  <a:t>属性</a:t>
                </a:r>
                <a14:m>
                  <m:oMath xmlns:m="http://schemas.openxmlformats.org/officeDocument/2006/math">
                    <m:r>
                      <a:rPr lang="en-US" altLang="zh-CN" i="1">
                        <a:latin typeface="Cambria Math" panose="02040503050406030204" pitchFamily="18" charset="0"/>
                      </a:rPr>
                      <m:t>𝑗</m:t>
                    </m:r>
                  </m:oMath>
                </a14:m>
                <a:r>
                  <a:rPr lang="zh-CN" altLang="en-US" dirty="0" smtClean="0"/>
                  <a:t>上</a:t>
                </a:r>
                <a:r>
                  <a:rPr lang="zh-CN" altLang="en-US" dirty="0"/>
                  <a:t>，猜对近邻比猜错近邻越近，即</a:t>
                </a:r>
                <a:r>
                  <a:rPr lang="zh-CN" altLang="en-US" dirty="0" smtClean="0"/>
                  <a:t>属性</a:t>
                </a:r>
                <a14:m>
                  <m:oMath xmlns:m="http://schemas.openxmlformats.org/officeDocument/2006/math">
                    <m:r>
                      <a:rPr lang="en-US" altLang="zh-CN" i="1">
                        <a:latin typeface="Cambria Math" panose="02040503050406030204" pitchFamily="18" charset="0"/>
                      </a:rPr>
                      <m:t>𝑗</m:t>
                    </m:r>
                  </m:oMath>
                </a14:m>
                <a:r>
                  <a:rPr lang="zh-CN" altLang="en-US" dirty="0" smtClean="0"/>
                  <a:t>对</a:t>
                </a:r>
                <a:r>
                  <a:rPr lang="zh-CN" altLang="en-US" dirty="0"/>
                  <a:t>区分对错越</a:t>
                </a:r>
                <a:r>
                  <a:rPr lang="zh-CN" altLang="en-US" dirty="0" smtClean="0"/>
                  <a:t>有用</a:t>
                </a:r>
                <a:endParaRPr lang="en-US" altLang="zh-CN" dirty="0" smtClean="0"/>
              </a:p>
              <a:p>
                <a:endParaRPr lang="en-US" altLang="zh-CN" dirty="0"/>
              </a:p>
              <a:p>
                <a:r>
                  <a:rPr lang="en-US" altLang="zh-CN" dirty="0" smtClean="0"/>
                  <a:t>Relief</a:t>
                </a:r>
                <a:r>
                  <a:rPr lang="zh-CN" altLang="en-US" dirty="0" smtClean="0"/>
                  <a:t>方法的时间开销随采样次数以及原始特征数线性增长，运行效率很高</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2596" r="-708" b="-1112"/>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88403729"/>
              </p:ext>
            </p:extLst>
          </p:nvPr>
        </p:nvGraphicFramePr>
        <p:xfrm>
          <a:off x="734545" y="3496923"/>
          <a:ext cx="4710113" cy="617538"/>
        </p:xfrm>
        <a:graphic>
          <a:graphicData uri="http://schemas.openxmlformats.org/presentationml/2006/ole">
            <mc:AlternateContent xmlns:mc="http://schemas.openxmlformats.org/markup-compatibility/2006">
              <mc:Choice xmlns:v="urn:schemas-microsoft-com:vml" Requires="v">
                <p:oleObj spid="_x0000_s13780" name="Formula" r:id="rId4" imgW="4708080" imgH="619920" progId="Equation.Ribbit">
                  <p:embed/>
                </p:oleObj>
              </mc:Choice>
              <mc:Fallback>
                <p:oleObj name="Formula" r:id="rId4" imgW="4708080" imgH="619920" progId="Equation.Ribbit">
                  <p:embed/>
                  <p:pic>
                    <p:nvPicPr>
                      <p:cNvPr id="0" name=""/>
                      <p:cNvPicPr>
                        <a:picLocks noChangeAspect="1" noChangeArrowheads="1"/>
                      </p:cNvPicPr>
                      <p:nvPr/>
                    </p:nvPicPr>
                    <p:blipFill>
                      <a:blip r:embed="rId5"/>
                      <a:srcRect/>
                      <a:stretch>
                        <a:fillRect/>
                      </a:stretch>
                    </p:blipFill>
                    <p:spPr bwMode="auto">
                      <a:xfrm>
                        <a:off x="734545" y="3496923"/>
                        <a:ext cx="471011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文本框 4"/>
              <p:cNvSpPr txBox="1"/>
              <p:nvPr/>
            </p:nvSpPr>
            <p:spPr>
              <a:xfrm>
                <a:off x="5746673" y="2380272"/>
                <a:ext cx="3130627" cy="1737655"/>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latin typeface="+mj-lt"/>
                    <a:ea typeface="+mj-ea"/>
                  </a:rPr>
                  <a:t>若</a:t>
                </a:r>
                <a14:m>
                  <m:oMath xmlns:m="http://schemas.openxmlformats.org/officeDocument/2006/math">
                    <m:r>
                      <a:rPr lang="en-US" altLang="zh-CN" b="0" i="1" smtClean="0">
                        <a:latin typeface="Cambria Math" panose="02040503050406030204" pitchFamily="18" charset="0"/>
                        <a:ea typeface="+mj-ea"/>
                      </a:rPr>
                      <m:t>𝑗</m:t>
                    </m:r>
                  </m:oMath>
                </a14:m>
                <a:r>
                  <a:rPr lang="zh-CN" altLang="en-US" dirty="0" smtClean="0">
                    <a:latin typeface="+mj-lt"/>
                    <a:ea typeface="+mj-ea"/>
                  </a:rPr>
                  <a:t>为离散型，则</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oMath>
                </a14:m>
                <a:r>
                  <a:rPr lang="zh-CN" altLang="en-US" dirty="0" smtClean="0">
                    <a:latin typeface="+mj-lt"/>
                    <a:ea typeface="+mj-ea"/>
                  </a:rPr>
                  <a:t>时</a:t>
                </a:r>
                <a14:m>
                  <m:oMath xmlns:m="http://schemas.openxmlformats.org/officeDocument/2006/math">
                    <m:r>
                      <m:rPr>
                        <m:sty m:val="p"/>
                      </m:rPr>
                      <a:rPr lang="en-US" altLang="zh-CN">
                        <a:latin typeface="Cambria Math" panose="02040503050406030204" pitchFamily="18" charset="0"/>
                      </a:rPr>
                      <m:t>diff</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b="0" i="1" smtClean="0">
                        <a:latin typeface="Cambria Math" panose="02040503050406030204" pitchFamily="18" charset="0"/>
                      </a:rPr>
                      <m:t>=0</m:t>
                    </m:r>
                  </m:oMath>
                </a14:m>
                <a:r>
                  <a:rPr lang="zh-CN" altLang="en-US" dirty="0" smtClean="0">
                    <a:latin typeface="+mj-lt"/>
                    <a:ea typeface="+mj-ea"/>
                  </a:rPr>
                  <a:t>，否则为</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 </m:t>
                    </m:r>
                  </m:oMath>
                </a14:m>
                <a:r>
                  <a:rPr lang="zh-CN" altLang="en-US" dirty="0" smtClean="0">
                    <a:latin typeface="+mj-lt"/>
                    <a:ea typeface="+mj-ea"/>
                  </a:rPr>
                  <a:t>；若</a:t>
                </a:r>
                <a14:m>
                  <m:oMath xmlns:m="http://schemas.openxmlformats.org/officeDocument/2006/math">
                    <m:r>
                      <a:rPr lang="en-US" altLang="zh-CN" i="1">
                        <a:latin typeface="Cambria Math" panose="02040503050406030204" pitchFamily="18" charset="0"/>
                      </a:rPr>
                      <m:t>𝑗</m:t>
                    </m:r>
                  </m:oMath>
                </a14:m>
                <a:r>
                  <a:rPr lang="zh-CN" altLang="en-US" dirty="0" smtClean="0">
                    <a:latin typeface="+mj-lt"/>
                    <a:ea typeface="+mj-ea"/>
                  </a:rPr>
                  <a:t>为连续型，</a:t>
                </a:r>
                <a:r>
                  <a:rPr lang="zh-CN" altLang="en-US" dirty="0">
                    <a:latin typeface="+mj-lt"/>
                    <a:ea typeface="+mj-ea"/>
                  </a:rPr>
                  <a:t>则</a:t>
                </a:r>
                <a14:m>
                  <m:oMath xmlns:m="http://schemas.openxmlformats.org/officeDocument/2006/math">
                    <m:r>
                      <m:rPr>
                        <m:sty m:val="p"/>
                      </m:rPr>
                      <a:rPr lang="en-US" altLang="zh-CN">
                        <a:latin typeface="Cambria Math" panose="02040503050406030204" pitchFamily="18" charset="0"/>
                      </a:rPr>
                      <m:t>diff</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zh-CN" altLang="en-US" dirty="0" smtClean="0">
                    <a:latin typeface="+mj-lt"/>
                    <a:ea typeface="+mj-ea"/>
                  </a:rPr>
                  <a:t>，注意</a:t>
                </a:r>
                <a14:m>
                  <m:oMath xmlns:m="http://schemas.openxmlformats.org/officeDocument/2006/math">
                    <m:sSubSup>
                      <m:sSubSupPr>
                        <m:ctrlPr>
                          <a:rPr lang="en-US" altLang="zh-CN" b="0" i="1" smtClean="0">
                            <a:latin typeface="Cambria Math" panose="02040503050406030204" pitchFamily="18" charset="0"/>
                            <a:ea typeface="+mj-ea"/>
                          </a:rPr>
                        </m:ctrlPr>
                      </m:sSubSupPr>
                      <m:e>
                        <m:r>
                          <a:rPr lang="en-US" altLang="zh-CN" b="0" i="1" smtClean="0">
                            <a:latin typeface="Cambria Math" panose="02040503050406030204" pitchFamily="18" charset="0"/>
                            <a:ea typeface="+mj-ea"/>
                          </a:rPr>
                          <m:t>𝑥</m:t>
                        </m:r>
                      </m:e>
                      <m:sub>
                        <m:r>
                          <a:rPr lang="en-US" altLang="zh-CN" b="0" i="1" smtClean="0">
                            <a:latin typeface="Cambria Math" panose="02040503050406030204" pitchFamily="18" charset="0"/>
                            <a:ea typeface="+mj-ea"/>
                          </a:rPr>
                          <m:t>𝑎</m:t>
                        </m:r>
                      </m:sub>
                      <m:sup>
                        <m:r>
                          <a:rPr lang="en-US" altLang="zh-CN" b="0" i="1" smtClean="0">
                            <a:latin typeface="Cambria Math" panose="02040503050406030204" pitchFamily="18" charset="0"/>
                            <a:ea typeface="+mj-ea"/>
                          </a:rPr>
                          <m:t>𝑗</m:t>
                        </m:r>
                      </m:sup>
                    </m:sSubSup>
                    <m:r>
                      <a:rPr lang="en-US" altLang="zh-CN" b="0" i="1" smtClean="0">
                        <a:latin typeface="Cambria Math" panose="02040503050406030204" pitchFamily="18" charset="0"/>
                        <a:ea typeface="+mj-ea"/>
                      </a:rPr>
                      <m:t>,  </m:t>
                    </m:r>
                    <m:sSubSup>
                      <m:sSubSupPr>
                        <m:ctrlPr>
                          <a:rPr lang="en-US" altLang="zh-CN" b="0" i="1" smtClean="0">
                            <a:latin typeface="Cambria Math" panose="02040503050406030204" pitchFamily="18" charset="0"/>
                            <a:ea typeface="+mj-ea"/>
                          </a:rPr>
                        </m:ctrlPr>
                      </m:sSubSupPr>
                      <m:e>
                        <m:r>
                          <a:rPr lang="en-US" altLang="zh-CN" b="0" i="1" smtClean="0">
                            <a:latin typeface="Cambria Math" panose="02040503050406030204" pitchFamily="18" charset="0"/>
                            <a:ea typeface="+mj-ea"/>
                          </a:rPr>
                          <m:t>𝑥</m:t>
                        </m:r>
                      </m:e>
                      <m:sub>
                        <m:r>
                          <a:rPr lang="en-US" altLang="zh-CN" b="0" i="1" smtClean="0">
                            <a:latin typeface="Cambria Math" panose="02040503050406030204" pitchFamily="18" charset="0"/>
                            <a:ea typeface="+mj-ea"/>
                          </a:rPr>
                          <m:t>𝑏</m:t>
                        </m:r>
                      </m:sub>
                      <m:sup>
                        <m:r>
                          <a:rPr lang="en-US" altLang="zh-CN" b="0" i="1" smtClean="0">
                            <a:latin typeface="Cambria Math" panose="02040503050406030204" pitchFamily="18" charset="0"/>
                            <a:ea typeface="+mj-ea"/>
                          </a:rPr>
                          <m:t>𝑗</m:t>
                        </m:r>
                      </m:sup>
                    </m:sSubSup>
                  </m:oMath>
                </a14:m>
                <a:r>
                  <a:rPr lang="zh-CN" altLang="en-US" dirty="0" smtClean="0">
                    <a:latin typeface="+mj-lt"/>
                    <a:ea typeface="+mj-ea"/>
                  </a:rPr>
                  <a:t>已规范化到</a:t>
                </a:r>
                <a14:m>
                  <m:oMath xmlns:m="http://schemas.openxmlformats.org/officeDocument/2006/math">
                    <m:r>
                      <a:rPr lang="en-US" altLang="zh-CN" b="0" i="1" smtClean="0">
                        <a:latin typeface="Cambria Math" panose="02040503050406030204" pitchFamily="18" charset="0"/>
                        <a:ea typeface="+mj-ea"/>
                      </a:rPr>
                      <m:t>[0,1]</m:t>
                    </m:r>
                  </m:oMath>
                </a14:m>
                <a:r>
                  <a:rPr lang="zh-CN" altLang="en-US" dirty="0" smtClean="0">
                    <a:latin typeface="+mj-lt"/>
                    <a:ea typeface="+mj-ea"/>
                  </a:rPr>
                  <a:t>区间</a:t>
                </a:r>
                <a:endParaRPr lang="zh-CN" altLang="en-US" dirty="0">
                  <a:latin typeface="+mj-lt"/>
                  <a:ea typeface="+mj-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746673" y="2380272"/>
                <a:ext cx="3130627" cy="1737655"/>
              </a:xfrm>
              <a:prstGeom prst="rect">
                <a:avLst/>
              </a:prstGeom>
              <a:blipFill rotWithShape="0">
                <a:blip r:embed="rId6"/>
                <a:stretch>
                  <a:fillRect l="-1553" r="-777" b="-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482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Relief</a:t>
            </a:r>
            <a:r>
              <a:rPr lang="zh-CN" altLang="en-US" dirty="0" smtClean="0"/>
              <a:t>方法的多类拓展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2103718"/>
                <a:ext cx="8616950" cy="4112593"/>
              </a:xfrm>
            </p:spPr>
            <p:txBody>
              <a:bodyPr/>
              <a:lstStyle/>
              <a:p>
                <a:r>
                  <a:rPr lang="zh-CN" altLang="en-US" dirty="0" smtClean="0"/>
                  <a:t>数据集中的样本来自   个类别，其中</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oMath>
                </a14:m>
                <a:r>
                  <a:rPr lang="zh-CN" altLang="en-US" dirty="0" smtClean="0"/>
                  <a:t>属于第</a:t>
                </a:r>
                <a14:m>
                  <m:oMath xmlns:m="http://schemas.openxmlformats.org/officeDocument/2006/math">
                    <m:r>
                      <a:rPr lang="en-US" altLang="zh-CN" b="0" i="1" smtClean="0">
                        <a:latin typeface="Cambria Math" panose="02040503050406030204" pitchFamily="18" charset="0"/>
                      </a:rPr>
                      <m:t>𝑘</m:t>
                    </m:r>
                  </m:oMath>
                </a14:m>
                <a:r>
                  <a:rPr lang="zh-CN" altLang="en-US" dirty="0" smtClean="0"/>
                  <a:t>类</a:t>
                </a:r>
                <a:endParaRPr lang="en-US" altLang="zh-CN" dirty="0" smtClean="0"/>
              </a:p>
              <a:p>
                <a:endParaRPr lang="en-US" altLang="zh-CN" dirty="0"/>
              </a:p>
              <a:p>
                <a:r>
                  <a:rPr lang="zh-CN" altLang="en-US" dirty="0" smtClean="0"/>
                  <a:t>猜中近邻：第</a:t>
                </a:r>
                <a14:m>
                  <m:oMath xmlns:m="http://schemas.openxmlformats.org/officeDocument/2006/math">
                    <m:r>
                      <a:rPr lang="en-US" altLang="zh-CN" i="1">
                        <a:latin typeface="Cambria Math" panose="02040503050406030204" pitchFamily="18" charset="0"/>
                      </a:rPr>
                      <m:t>𝑘</m:t>
                    </m:r>
                  </m:oMath>
                </a14:m>
                <a:r>
                  <a:rPr lang="zh-CN" altLang="en-US" dirty="0" smtClean="0"/>
                  <a:t>类中</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smtClean="0"/>
                  <a:t>的最近邻</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𝑛h</m:t>
                        </m:r>
                      </m:sub>
                    </m:sSub>
                  </m:oMath>
                </a14:m>
                <a:endParaRPr lang="en-US" altLang="zh-CN" dirty="0" smtClean="0"/>
              </a:p>
              <a:p>
                <a:endParaRPr lang="en-US" altLang="zh-CN" dirty="0"/>
              </a:p>
              <a:p>
                <a:r>
                  <a:rPr lang="zh-CN" altLang="en-US" dirty="0" smtClean="0"/>
                  <a:t>猜错近邻：第</a:t>
                </a:r>
                <a14:m>
                  <m:oMath xmlns:m="http://schemas.openxmlformats.org/officeDocument/2006/math">
                    <m:r>
                      <a:rPr lang="en-US" altLang="zh-CN" i="1">
                        <a:latin typeface="Cambria Math" panose="02040503050406030204" pitchFamily="18" charset="0"/>
                      </a:rPr>
                      <m:t>𝑘</m:t>
                    </m:r>
                  </m:oMath>
                </a14:m>
                <a:r>
                  <a:rPr lang="zh-CN" altLang="en-US" dirty="0" smtClean="0"/>
                  <a:t>类之外的每个类中找到一个</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smtClean="0"/>
                  <a:t>的最近邻作为猜错近邻，记为</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=1,2,…,      ;</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en-US" altLang="zh-CN" dirty="0" smtClean="0"/>
              </a:p>
              <a:p>
                <a:endParaRPr lang="en-US" altLang="zh-CN" dirty="0"/>
              </a:p>
              <a:p>
                <a:r>
                  <a:rPr lang="zh-CN" altLang="en-US" dirty="0" smtClean="0"/>
                  <a:t>相关统计量对应于属性的分量为</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2103718"/>
                <a:ext cx="8616950" cy="4112593"/>
              </a:xfrm>
              <a:blipFill rotWithShape="0">
                <a:blip r:embed="rId3"/>
                <a:stretch>
                  <a:fillRect l="-778" t="-2074"/>
                </a:stretch>
              </a:blipFill>
            </p:spPr>
            <p:txBody>
              <a:bodyPr/>
              <a:lstStyle/>
              <a:p>
                <a:r>
                  <a:rPr lang="zh-CN" altLang="en-US">
                    <a:noFill/>
                  </a:rPr>
                  <a:t> </a:t>
                </a:r>
              </a:p>
            </p:txBody>
          </p:sp>
        </mc:Fallback>
      </mc:AlternateContent>
      <p:sp>
        <p:nvSpPr>
          <p:cNvPr id="4" name="文本占位符 2"/>
          <p:cNvSpPr txBox="1">
            <a:spLocks/>
          </p:cNvSpPr>
          <p:nvPr/>
        </p:nvSpPr>
        <p:spPr>
          <a:xfrm>
            <a:off x="260350" y="1022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000" dirty="0" smtClean="0">
                <a:solidFill>
                  <a:schemeClr val="tx2"/>
                </a:solidFill>
              </a:rPr>
              <a:t>Relief</a:t>
            </a:r>
            <a:r>
              <a:rPr lang="zh-CN" altLang="en-US" sz="3000" dirty="0" smtClean="0">
                <a:solidFill>
                  <a:schemeClr val="tx2"/>
                </a:solidFill>
              </a:rPr>
              <a:t>方法是为二分类问题设计的，其扩展变体</a:t>
            </a:r>
            <a:r>
              <a:rPr lang="en-US" altLang="zh-CN" sz="3000" dirty="0" smtClean="0">
                <a:solidFill>
                  <a:schemeClr val="tx2"/>
                </a:solidFill>
              </a:rPr>
              <a:t>Relief-F</a:t>
            </a:r>
            <a:r>
              <a:rPr lang="en-US" altLang="zh-CN" sz="1600" dirty="0" smtClean="0"/>
              <a:t>[</a:t>
            </a:r>
            <a:r>
              <a:rPr lang="en-US" altLang="zh-CN" sz="1600" dirty="0" err="1" smtClean="0"/>
              <a:t>Kononenko</a:t>
            </a:r>
            <a:r>
              <a:rPr lang="en-US" altLang="zh-CN" sz="1600" dirty="0" smtClean="0"/>
              <a:t>, 1994]</a:t>
            </a:r>
            <a:r>
              <a:rPr lang="zh-CN" altLang="en-US" sz="3000" dirty="0" smtClean="0">
                <a:solidFill>
                  <a:schemeClr val="tx2"/>
                </a:solidFill>
              </a:rPr>
              <a:t>能处理多分类问题</a:t>
            </a:r>
            <a:endParaRPr lang="zh-CN" altLang="en-US" sz="3000" dirty="0">
              <a:solidFill>
                <a:schemeClr val="tx2"/>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63088178"/>
              </p:ext>
            </p:extLst>
          </p:nvPr>
        </p:nvGraphicFramePr>
        <p:xfrm>
          <a:off x="3207778" y="2171234"/>
          <a:ext cx="309562" cy="296862"/>
        </p:xfrm>
        <a:graphic>
          <a:graphicData uri="http://schemas.openxmlformats.org/presentationml/2006/ole">
            <mc:AlternateContent xmlns:mc="http://schemas.openxmlformats.org/markup-compatibility/2006">
              <mc:Choice xmlns:v="urn:schemas-microsoft-com:vml" Requires="v">
                <p:oleObj spid="_x0000_s35128" name="Formula" r:id="rId4" imgW="309960" imgH="297360" progId="Equation.Ribbit">
                  <p:embed/>
                </p:oleObj>
              </mc:Choice>
              <mc:Fallback>
                <p:oleObj name="Formula" r:id="rId4" imgW="309960" imgH="297360" progId="Equation.Ribbit">
                  <p:embed/>
                  <p:pic>
                    <p:nvPicPr>
                      <p:cNvPr id="0" name=""/>
                      <p:cNvPicPr/>
                      <p:nvPr/>
                    </p:nvPicPr>
                    <p:blipFill>
                      <a:blip r:embed="rId5"/>
                      <a:stretch>
                        <a:fillRect/>
                      </a:stretch>
                    </p:blipFill>
                    <p:spPr>
                      <a:xfrm>
                        <a:off x="3207778" y="2171234"/>
                        <a:ext cx="309562" cy="2968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51898790"/>
              </p:ext>
            </p:extLst>
          </p:nvPr>
        </p:nvGraphicFramePr>
        <p:xfrm>
          <a:off x="3894138" y="4188216"/>
          <a:ext cx="309562" cy="296862"/>
        </p:xfrm>
        <a:graphic>
          <a:graphicData uri="http://schemas.openxmlformats.org/presentationml/2006/ole">
            <mc:AlternateContent xmlns:mc="http://schemas.openxmlformats.org/markup-compatibility/2006">
              <mc:Choice xmlns:v="urn:schemas-microsoft-com:vml" Requires="v">
                <p:oleObj spid="_x0000_s35129" name="Formula" r:id="rId6" imgW="309960" imgH="297360" progId="Equation.Ribbit">
                  <p:embed/>
                </p:oleObj>
              </mc:Choice>
              <mc:Fallback>
                <p:oleObj name="Formula" r:id="rId6" imgW="309960" imgH="297360" progId="Equation.Ribbit">
                  <p:embed/>
                  <p:pic>
                    <p:nvPicPr>
                      <p:cNvPr id="0" name=""/>
                      <p:cNvPicPr/>
                      <p:nvPr/>
                    </p:nvPicPr>
                    <p:blipFill>
                      <a:blip r:embed="rId5"/>
                      <a:stretch>
                        <a:fillRect/>
                      </a:stretch>
                    </p:blipFill>
                    <p:spPr>
                      <a:xfrm>
                        <a:off x="3894138" y="4188216"/>
                        <a:ext cx="309562" cy="29686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82263981"/>
              </p:ext>
            </p:extLst>
          </p:nvPr>
        </p:nvGraphicFramePr>
        <p:xfrm>
          <a:off x="1119188" y="5480050"/>
          <a:ext cx="6115050" cy="709613"/>
        </p:xfrm>
        <a:graphic>
          <a:graphicData uri="http://schemas.openxmlformats.org/presentationml/2006/ole">
            <mc:AlternateContent xmlns:mc="http://schemas.openxmlformats.org/markup-compatibility/2006">
              <mc:Choice xmlns:v="urn:schemas-microsoft-com:vml" Requires="v">
                <p:oleObj spid="_x0000_s35130" name="Formula" r:id="rId7" imgW="6111360" imgH="713880" progId="Equation.Ribbit">
                  <p:embed/>
                </p:oleObj>
              </mc:Choice>
              <mc:Fallback>
                <p:oleObj name="Formula" r:id="rId7" imgW="6111360" imgH="713880" progId="Equation.Ribbit">
                  <p:embed/>
                  <p:pic>
                    <p:nvPicPr>
                      <p:cNvPr id="0" name=""/>
                      <p:cNvPicPr>
                        <a:picLocks noChangeAspect="1" noChangeArrowheads="1"/>
                      </p:cNvPicPr>
                      <p:nvPr/>
                    </p:nvPicPr>
                    <p:blipFill>
                      <a:blip r:embed="rId8"/>
                      <a:srcRect/>
                      <a:stretch>
                        <a:fillRect/>
                      </a:stretch>
                    </p:blipFill>
                    <p:spPr bwMode="auto">
                      <a:xfrm>
                        <a:off x="1119188" y="5480050"/>
                        <a:ext cx="611505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7322445" y="5213853"/>
                <a:ext cx="1649209" cy="923330"/>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ea typeface="+mj-ea"/>
                          </a:rPr>
                        </m:ctrlPr>
                      </m:sSubPr>
                      <m:e>
                        <m:r>
                          <a:rPr lang="en-US" altLang="zh-CN" b="0" i="1" smtClean="0">
                            <a:latin typeface="Cambria Math" panose="02040503050406030204" pitchFamily="18" charset="0"/>
                            <a:ea typeface="+mj-ea"/>
                          </a:rPr>
                          <m:t>𝑝</m:t>
                        </m:r>
                      </m:e>
                      <m:sub>
                        <m:r>
                          <a:rPr lang="en-US" altLang="zh-CN" b="0" i="1" smtClean="0">
                            <a:latin typeface="Cambria Math" panose="02040503050406030204" pitchFamily="18" charset="0"/>
                            <a:ea typeface="+mj-ea"/>
                          </a:rPr>
                          <m:t>𝑙</m:t>
                        </m:r>
                      </m:sub>
                    </m:sSub>
                  </m:oMath>
                </a14:m>
                <a:r>
                  <a:rPr lang="zh-CN" altLang="en-US" dirty="0" smtClean="0">
                    <a:latin typeface="+mj-lt"/>
                    <a:ea typeface="+mj-ea"/>
                  </a:rPr>
                  <a:t>为第</a:t>
                </a:r>
                <a14:m>
                  <m:oMath xmlns:m="http://schemas.openxmlformats.org/officeDocument/2006/math">
                    <m:r>
                      <a:rPr lang="en-US" altLang="zh-CN" b="0" i="1" smtClean="0">
                        <a:latin typeface="Cambria Math" panose="02040503050406030204" pitchFamily="18" charset="0"/>
                        <a:ea typeface="+mj-ea"/>
                      </a:rPr>
                      <m:t>𝑙</m:t>
                    </m:r>
                  </m:oMath>
                </a14:m>
                <a:r>
                  <a:rPr lang="zh-CN" altLang="en-US" dirty="0" smtClean="0">
                    <a:latin typeface="+mj-lt"/>
                    <a:ea typeface="+mj-ea"/>
                  </a:rPr>
                  <a:t>类样本在数据集</a:t>
                </a:r>
                <a14:m>
                  <m:oMath xmlns:m="http://schemas.openxmlformats.org/officeDocument/2006/math">
                    <m:r>
                      <a:rPr lang="en-US" altLang="zh-CN" b="0" i="1" smtClean="0">
                        <a:latin typeface="Cambria Math" panose="02040503050406030204" pitchFamily="18" charset="0"/>
                        <a:ea typeface="+mj-ea"/>
                      </a:rPr>
                      <m:t>𝐷</m:t>
                    </m:r>
                  </m:oMath>
                </a14:m>
                <a:r>
                  <a:rPr lang="zh-CN" altLang="en-US" dirty="0" smtClean="0">
                    <a:latin typeface="+mj-lt"/>
                    <a:ea typeface="+mj-ea"/>
                  </a:rPr>
                  <a:t>中所占的比例</a:t>
                </a:r>
                <a:endParaRPr lang="zh-CN" altLang="en-US" dirty="0">
                  <a:latin typeface="+mj-lt"/>
                  <a:ea typeface="+mj-ea"/>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7322445" y="5213853"/>
                <a:ext cx="1649209" cy="923330"/>
              </a:xfrm>
              <a:prstGeom prst="rect">
                <a:avLst/>
              </a:prstGeom>
              <a:blipFill rotWithShape="0">
                <a:blip r:embed="rId9"/>
                <a:stretch>
                  <a:fillRect l="-2564" t="-3896" b="-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7025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包裹式选择</a:t>
            </a:r>
            <a:endParaRPr lang="zh-CN" altLang="en-US" dirty="0"/>
          </a:p>
        </p:txBody>
      </p:sp>
      <p:sp>
        <p:nvSpPr>
          <p:cNvPr id="3" name="内容占位符 2"/>
          <p:cNvSpPr>
            <a:spLocks noGrp="1"/>
          </p:cNvSpPr>
          <p:nvPr>
            <p:ph idx="1"/>
          </p:nvPr>
        </p:nvSpPr>
        <p:spPr>
          <a:xfrm>
            <a:off x="260350" y="2259107"/>
            <a:ext cx="8616950" cy="3830204"/>
          </a:xfrm>
        </p:spPr>
        <p:txBody>
          <a:bodyPr/>
          <a:lstStyle/>
          <a:p>
            <a:r>
              <a:rPr lang="zh-CN" altLang="en-US" dirty="0"/>
              <a:t>包裹式特征选择的目的就是为给定学习器选择最有利于其性能、“量身定做”的特征</a:t>
            </a:r>
            <a:r>
              <a:rPr lang="zh-CN" altLang="en-US" dirty="0" smtClean="0"/>
              <a:t>子集</a:t>
            </a:r>
            <a:endParaRPr lang="en-US" altLang="zh-CN" dirty="0" smtClean="0"/>
          </a:p>
          <a:p>
            <a:endParaRPr lang="en-US" altLang="zh-CN" dirty="0"/>
          </a:p>
          <a:p>
            <a:r>
              <a:rPr lang="zh-CN" altLang="en-US" dirty="0" smtClean="0"/>
              <a:t>包裹式选择方法直接针对给定学习器进行优化，因此从最终学习器性能来看，包裹式特征选择比过滤式特征选择更好</a:t>
            </a:r>
            <a:endParaRPr lang="en-US" altLang="zh-CN" dirty="0" smtClean="0"/>
          </a:p>
          <a:p>
            <a:endParaRPr lang="en-US" altLang="zh-CN" dirty="0"/>
          </a:p>
          <a:p>
            <a:r>
              <a:rPr lang="zh-CN" altLang="en-US" dirty="0" smtClean="0"/>
              <a:t>包裹式特征选择过程中需多次训练学习器，计算开销通常比过滤式特征选择大得多</a:t>
            </a:r>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包裹式选择直接把最终将要使用的学习器的性能作为特征子集的评价准则</a:t>
            </a:r>
            <a:endParaRPr lang="zh-CN" altLang="en-US" sz="3000" dirty="0">
              <a:solidFill>
                <a:schemeClr val="tx2"/>
              </a:solidFill>
            </a:endParaRPr>
          </a:p>
        </p:txBody>
      </p:sp>
    </p:spTree>
    <p:extLst>
      <p:ext uri="{BB962C8B-B14F-4D97-AF65-F5344CB8AC3E}">
        <p14:creationId xmlns:p14="http://schemas.microsoft.com/office/powerpoint/2010/main" val="1800613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LVW</a:t>
            </a:r>
            <a:r>
              <a:rPr lang="zh-CN" altLang="en-US" dirty="0" smtClean="0"/>
              <a:t>包裹式特征选择方法</a:t>
            </a:r>
            <a:endParaRPr lang="zh-CN" altLang="en-US" dirty="0"/>
          </a:p>
        </p:txBody>
      </p:sp>
      <p:sp>
        <p:nvSpPr>
          <p:cNvPr id="3" name="内容占位符 2"/>
          <p:cNvSpPr>
            <a:spLocks noGrp="1"/>
          </p:cNvSpPr>
          <p:nvPr>
            <p:ph idx="1"/>
          </p:nvPr>
        </p:nvSpPr>
        <p:spPr>
          <a:xfrm>
            <a:off x="260350" y="2606722"/>
            <a:ext cx="8616950" cy="3780430"/>
          </a:xfrm>
        </p:spPr>
        <p:txBody>
          <a:bodyPr>
            <a:normAutofit/>
          </a:bodyPr>
          <a:lstStyle/>
          <a:p>
            <a:pPr marL="0" indent="0">
              <a:buNone/>
            </a:pPr>
            <a:r>
              <a:rPr lang="zh-CN" altLang="en-US" dirty="0" smtClean="0"/>
              <a:t>基本步骤</a:t>
            </a:r>
            <a:endParaRPr lang="en-US" altLang="zh-CN" dirty="0"/>
          </a:p>
          <a:p>
            <a:r>
              <a:rPr lang="zh-CN" altLang="en-US" dirty="0" smtClean="0"/>
              <a:t>在循环的每一轮随机产生一个特征子集</a:t>
            </a:r>
            <a:endParaRPr lang="en-US" altLang="zh-CN" dirty="0" smtClean="0"/>
          </a:p>
          <a:p>
            <a:endParaRPr lang="en-US" altLang="zh-CN" dirty="0"/>
          </a:p>
          <a:p>
            <a:pPr marL="228600" lvl="1">
              <a:spcBef>
                <a:spcPts val="1000"/>
              </a:spcBef>
              <a:buSzPct val="100000"/>
              <a:buFont typeface="Wingdings" panose="05000000000000000000" pitchFamily="2" charset="2"/>
              <a:buChar char="p"/>
            </a:pPr>
            <a:r>
              <a:rPr lang="zh-CN" altLang="en-US" sz="2200" dirty="0" smtClean="0"/>
              <a:t>在随机产生</a:t>
            </a:r>
            <a:r>
              <a:rPr lang="zh-CN" altLang="en-US" sz="2200" dirty="0"/>
              <a:t>的特征子集上通过交叉验证推断当前特征子集的</a:t>
            </a:r>
            <a:r>
              <a:rPr lang="zh-CN" altLang="en-US" sz="2200" dirty="0" smtClean="0"/>
              <a:t>误差</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r>
              <a:rPr lang="zh-CN" altLang="en-US" sz="2200" dirty="0" smtClean="0"/>
              <a:t>进行多次循环，在多个随机产生的特征子集中选择误差最小的特征子集作为最终解</a:t>
            </a:r>
            <a:r>
              <a:rPr lang="en-US" altLang="zh-CN" sz="2200" dirty="0" smtClean="0"/>
              <a:t>*</a:t>
            </a:r>
          </a:p>
          <a:p>
            <a:pPr marL="0" lvl="1" indent="0" algn="ctr">
              <a:spcBef>
                <a:spcPts val="1000"/>
              </a:spcBef>
              <a:buSzPct val="100000"/>
              <a:buNone/>
            </a:pPr>
            <a:r>
              <a:rPr lang="en-US" altLang="zh-CN" sz="2200" dirty="0" smtClean="0">
                <a:latin typeface="+mn-ea"/>
                <a:ea typeface="+mn-ea"/>
              </a:rPr>
              <a:t>                       </a:t>
            </a:r>
          </a:p>
          <a:p>
            <a:pPr marL="0" lvl="1" indent="0" algn="r">
              <a:spcBef>
                <a:spcPts val="1000"/>
              </a:spcBef>
              <a:buSzPct val="100000"/>
              <a:buNone/>
            </a:pPr>
            <a:r>
              <a:rPr lang="en-US" altLang="zh-CN" sz="1800" dirty="0" smtClean="0">
                <a:latin typeface="+mn-ea"/>
                <a:ea typeface="+mn-ea"/>
              </a:rPr>
              <a:t>*</a:t>
            </a:r>
            <a:r>
              <a:rPr lang="zh-CN" altLang="en-US" sz="1800" dirty="0" smtClean="0">
                <a:latin typeface="+mn-ea"/>
                <a:ea typeface="+mn-ea"/>
              </a:rPr>
              <a:t>若有运行时间限制，则该算法有可能给不出解</a:t>
            </a:r>
            <a:endParaRPr lang="en-US" altLang="zh-CN" sz="1800" dirty="0">
              <a:latin typeface="+mn-ea"/>
              <a:ea typeface="+mn-ea"/>
            </a:endParaRPr>
          </a:p>
          <a:p>
            <a:pPr marL="228600" lvl="1">
              <a:spcBef>
                <a:spcPts val="1000"/>
              </a:spcBef>
              <a:buSzPct val="100000"/>
              <a:buFont typeface="Wingdings" panose="05000000000000000000" pitchFamily="2" charset="2"/>
              <a:buChar char="p"/>
            </a:pPr>
            <a:endParaRPr lang="en-US" altLang="zh-CN" sz="2200" dirty="0"/>
          </a:p>
          <a:p>
            <a:endParaRPr lang="en-US" altLang="zh-CN" dirty="0" smtClean="0"/>
          </a:p>
          <a:p>
            <a:endParaRPr lang="en-US" altLang="zh-CN" dirty="0"/>
          </a:p>
          <a:p>
            <a:endParaRPr lang="zh-CN" altLang="en-US" dirty="0"/>
          </a:p>
        </p:txBody>
      </p:sp>
      <p:sp>
        <p:nvSpPr>
          <p:cNvPr id="4" name="文本占位符 2"/>
          <p:cNvSpPr txBox="1">
            <a:spLocks/>
          </p:cNvSpPr>
          <p:nvPr/>
        </p:nvSpPr>
        <p:spPr>
          <a:xfrm>
            <a:off x="260350" y="1022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000" dirty="0" smtClean="0">
                <a:solidFill>
                  <a:schemeClr val="tx2"/>
                </a:solidFill>
              </a:rPr>
              <a:t>LVW</a:t>
            </a:r>
            <a:r>
              <a:rPr lang="zh-CN" altLang="en-US" sz="3000" dirty="0">
                <a:solidFill>
                  <a:schemeClr val="tx2"/>
                </a:solidFill>
              </a:rPr>
              <a:t>（</a:t>
            </a:r>
            <a:r>
              <a:rPr lang="en-US" altLang="zh-CN" sz="3000" dirty="0" smtClean="0">
                <a:solidFill>
                  <a:schemeClr val="tx2"/>
                </a:solidFill>
              </a:rPr>
              <a:t>Las Vegas Wrapper</a:t>
            </a:r>
            <a:r>
              <a:rPr lang="zh-CN" altLang="en-US" sz="3000" dirty="0" smtClean="0">
                <a:solidFill>
                  <a:schemeClr val="tx2"/>
                </a:solidFill>
              </a:rPr>
              <a:t>）</a:t>
            </a:r>
            <a:r>
              <a:rPr lang="en-US" altLang="zh-CN" sz="1600" dirty="0" smtClean="0"/>
              <a:t>[Liu and </a:t>
            </a:r>
            <a:r>
              <a:rPr lang="en-US" altLang="zh-CN" sz="1600" dirty="0" err="1" smtClean="0"/>
              <a:t>Setiono</a:t>
            </a:r>
            <a:r>
              <a:rPr lang="en-US" altLang="zh-CN" sz="1600" dirty="0" smtClean="0"/>
              <a:t>, 1996] </a:t>
            </a:r>
            <a:r>
              <a:rPr lang="zh-CN" altLang="en-US" sz="3000" dirty="0" smtClean="0">
                <a:solidFill>
                  <a:schemeClr val="tx2"/>
                </a:solidFill>
              </a:rPr>
              <a:t>在拉斯维加斯方法框架下使用随机策略来进行子集搜索，并以最终分类器的误差作为特征子集评价</a:t>
            </a:r>
            <a:r>
              <a:rPr lang="zh-CN" altLang="en-US" sz="3000" dirty="0">
                <a:solidFill>
                  <a:schemeClr val="tx2"/>
                </a:solidFill>
              </a:rPr>
              <a:t>准则</a:t>
            </a:r>
          </a:p>
        </p:txBody>
      </p:sp>
    </p:spTree>
    <p:extLst>
      <p:ext uri="{BB962C8B-B14F-4D97-AF65-F5344CB8AC3E}">
        <p14:creationId xmlns:p14="http://schemas.microsoft.com/office/powerpoint/2010/main" val="1542723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嵌入式选择</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2649072"/>
                <a:ext cx="8616950" cy="3751728"/>
              </a:xfrm>
            </p:spPr>
            <p:txBody>
              <a:bodyPr>
                <a:normAutofit/>
              </a:bodyPr>
              <a:lstStyle/>
              <a:p>
                <a:r>
                  <a:rPr lang="zh-CN" altLang="en-US" dirty="0" smtClean="0"/>
                  <a:t>考虑最简单的线性回归模型，以平方误差为损失函数，并引入</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m:t>
                        </m:r>
                      </m:e>
                      <m:sub>
                        <m:r>
                          <a:rPr lang="en-US" altLang="zh-CN" b="0" i="0" smtClean="0">
                            <a:latin typeface="Cambria Math" panose="02040503050406030204" pitchFamily="18" charset="0"/>
                          </a:rPr>
                          <m:t>2</m:t>
                        </m:r>
                      </m:sub>
                    </m:sSub>
                  </m:oMath>
                </a14:m>
                <a:r>
                  <a:rPr lang="zh-CN" altLang="en-US" dirty="0" smtClean="0"/>
                  <a:t>范数正则化项防止过拟合，则有</a:t>
                </a:r>
                <a:endParaRPr lang="en-US" altLang="zh-CN" dirty="0" smtClean="0"/>
              </a:p>
              <a:p>
                <a:endParaRPr lang="en-US" altLang="zh-CN" dirty="0"/>
              </a:p>
              <a:p>
                <a:endParaRPr lang="en-US" altLang="zh-CN" dirty="0" smtClean="0"/>
              </a:p>
              <a:p>
                <a:endParaRPr lang="en-US" altLang="zh-CN" dirty="0" smtClean="0"/>
              </a:p>
              <a:p>
                <a:r>
                  <a:rPr lang="zh-CN" altLang="en-US" dirty="0" smtClean="0"/>
                  <a:t>将</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a:latin typeface="Cambria Math" panose="02040503050406030204" pitchFamily="18" charset="0"/>
                          </a:rPr>
                          <m:t>2</m:t>
                        </m:r>
                      </m:sub>
                    </m:sSub>
                  </m:oMath>
                </a14:m>
                <a:r>
                  <a:rPr lang="zh-CN" altLang="en-US" dirty="0" smtClean="0"/>
                  <a:t>范数替换为</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a:latin typeface="Cambria Math" panose="02040503050406030204" pitchFamily="18" charset="0"/>
                          </a:rPr>
                          <m:t>2</m:t>
                        </m:r>
                      </m:sub>
                    </m:sSub>
                  </m:oMath>
                </a14:m>
                <a:r>
                  <a:rPr lang="zh-CN" altLang="en-US" dirty="0" smtClean="0"/>
                  <a:t>范数，则有</a:t>
                </a:r>
                <a:r>
                  <a:rPr lang="en-US" altLang="zh-CN" b="1" dirty="0">
                    <a:solidFill>
                      <a:srgbClr val="C30D23"/>
                    </a:solidFill>
                  </a:rPr>
                  <a:t>LASSO</a:t>
                </a:r>
                <a:r>
                  <a:rPr lang="zh-CN" altLang="en-US" b="1" dirty="0">
                    <a:solidFill>
                      <a:srgbClr val="C30D23"/>
                    </a:solidFill>
                  </a:rPr>
                  <a:t> </a:t>
                </a:r>
                <a:r>
                  <a:rPr lang="en-US" altLang="zh-CN" sz="1600" dirty="0"/>
                  <a:t>[Tibshirani, 1996]</a:t>
                </a:r>
                <a:endParaRPr lang="zh-CN" altLang="en-US" sz="1600"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2649072"/>
                <a:ext cx="8616950" cy="3751728"/>
              </a:xfrm>
              <a:blipFill rotWithShape="0">
                <a:blip r:embed="rId3"/>
                <a:stretch>
                  <a:fillRect l="-778" t="-2439"/>
                </a:stretch>
              </a:blipFill>
            </p:spPr>
            <p:txBody>
              <a:bodyPr/>
              <a:lstStyle/>
              <a:p>
                <a:r>
                  <a:rPr lang="zh-CN" altLang="en-US">
                    <a:noFill/>
                  </a:rPr>
                  <a:t> </a:t>
                </a:r>
              </a:p>
            </p:txBody>
          </p:sp>
        </mc:Fallback>
      </mc:AlternateContent>
      <p:sp>
        <p:nvSpPr>
          <p:cNvPr id="5"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嵌入式特征选择是将特征选择过程与学习器训练过程融为一体，两者在同一个优化过程中完成，在学习器训练过程中自动地进行特征选择</a:t>
            </a:r>
            <a:endParaRPr lang="zh-CN" altLang="en-US" sz="3000" dirty="0">
              <a:solidFill>
                <a:schemeClr val="tx2"/>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14281644"/>
              </p:ext>
            </p:extLst>
          </p:nvPr>
        </p:nvGraphicFramePr>
        <p:xfrm>
          <a:off x="1327150" y="3502025"/>
          <a:ext cx="3460750" cy="788988"/>
        </p:xfrm>
        <a:graphic>
          <a:graphicData uri="http://schemas.openxmlformats.org/presentationml/2006/ole">
            <mc:AlternateContent xmlns:mc="http://schemas.openxmlformats.org/markup-compatibility/2006">
              <mc:Choice xmlns:v="urn:schemas-microsoft-com:vml" Requires="v">
                <p:oleObj spid="_x0000_s16190" name="Formula" r:id="rId4" imgW="3461040" imgH="788760" progId="Equation.Ribbit">
                  <p:embed/>
                </p:oleObj>
              </mc:Choice>
              <mc:Fallback>
                <p:oleObj name="Formula" r:id="rId4" imgW="3461040" imgH="788760" progId="Equation.Ribbit">
                  <p:embed/>
                  <p:pic>
                    <p:nvPicPr>
                      <p:cNvPr id="0" name=""/>
                      <p:cNvPicPr>
                        <a:picLocks noChangeAspect="1" noChangeArrowheads="1"/>
                      </p:cNvPicPr>
                      <p:nvPr/>
                    </p:nvPicPr>
                    <p:blipFill>
                      <a:blip r:embed="rId5"/>
                      <a:srcRect/>
                      <a:stretch>
                        <a:fillRect/>
                      </a:stretch>
                    </p:blipFill>
                    <p:spPr bwMode="auto">
                      <a:xfrm>
                        <a:off x="1327150" y="3502025"/>
                        <a:ext cx="346075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5227199" y="3674900"/>
            <a:ext cx="3464341" cy="615553"/>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dirty="0">
                <a:solidFill>
                  <a:schemeClr val="tx1"/>
                </a:solidFill>
              </a:rPr>
              <a:t>岭回归</a:t>
            </a:r>
            <a:r>
              <a:rPr lang="zh-CN" altLang="en-US" dirty="0"/>
              <a:t> </a:t>
            </a:r>
            <a:r>
              <a:rPr lang="en-US" altLang="zh-CN" dirty="0"/>
              <a:t>(ridge regression) </a:t>
            </a:r>
            <a:r>
              <a:rPr lang="en-US" altLang="zh-CN" sz="1600" dirty="0"/>
              <a:t>[Tikhonov and </a:t>
            </a:r>
            <a:r>
              <a:rPr lang="en-US" altLang="zh-CN" sz="1600" dirty="0" err="1"/>
              <a:t>Arsenin</a:t>
            </a:r>
            <a:r>
              <a:rPr lang="en-US" altLang="zh-CN" sz="1600" dirty="0"/>
              <a:t>, 1977]</a:t>
            </a:r>
            <a:endParaRPr lang="zh-CN" altLang="en-US" sz="1600" dirty="0"/>
          </a:p>
        </p:txBody>
      </p:sp>
      <p:graphicFrame>
        <p:nvGraphicFramePr>
          <p:cNvPr id="9" name="对象 8"/>
          <p:cNvGraphicFramePr>
            <a:graphicFrameLocks noChangeAspect="1"/>
          </p:cNvGraphicFramePr>
          <p:nvPr>
            <p:extLst>
              <p:ext uri="{D42A27DB-BD31-4B8C-83A1-F6EECF244321}">
                <p14:modId xmlns:p14="http://schemas.microsoft.com/office/powerpoint/2010/main" val="1956409608"/>
              </p:ext>
            </p:extLst>
          </p:nvPr>
        </p:nvGraphicFramePr>
        <p:xfrm>
          <a:off x="1454150" y="5207000"/>
          <a:ext cx="3454400" cy="788988"/>
        </p:xfrm>
        <a:graphic>
          <a:graphicData uri="http://schemas.openxmlformats.org/presentationml/2006/ole">
            <mc:AlternateContent xmlns:mc="http://schemas.openxmlformats.org/markup-compatibility/2006">
              <mc:Choice xmlns:v="urn:schemas-microsoft-com:vml" Requires="v">
                <p:oleObj spid="_x0000_s16191" name="Formula" r:id="rId6" imgW="3454560" imgH="788760" progId="Equation.Ribbit">
                  <p:embed/>
                </p:oleObj>
              </mc:Choice>
              <mc:Fallback>
                <p:oleObj name="Formula" r:id="rId6" imgW="3454560" imgH="788760" progId="Equation.Ribbit">
                  <p:embed/>
                  <p:pic>
                    <p:nvPicPr>
                      <p:cNvPr id="0" name=""/>
                      <p:cNvPicPr>
                        <a:picLocks noChangeAspect="1" noChangeArrowheads="1"/>
                      </p:cNvPicPr>
                      <p:nvPr/>
                    </p:nvPicPr>
                    <p:blipFill>
                      <a:blip r:embed="rId7"/>
                      <a:srcRect/>
                      <a:stretch>
                        <a:fillRect/>
                      </a:stretch>
                    </p:blipFill>
                    <p:spPr bwMode="auto">
                      <a:xfrm>
                        <a:off x="1454150" y="5207000"/>
                        <a:ext cx="34544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8"/>
          <p:cNvSpPr>
            <a:spLocks noChangeArrowheads="1"/>
          </p:cNvSpPr>
          <p:nvPr/>
        </p:nvSpPr>
        <p:spPr bwMode="auto">
          <a:xfrm>
            <a:off x="5227200" y="5197673"/>
            <a:ext cx="3464341" cy="646973"/>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smtClean="0">
                <a:ln>
                  <a:noFill/>
                </a:ln>
                <a:solidFill>
                  <a:schemeClr val="bg1"/>
                </a:solidFill>
                <a:effectLst/>
                <a:uLnTx/>
                <a:uFillTx/>
                <a:latin typeface="+mj-ea"/>
                <a:ea typeface="+mj-ea"/>
              </a:rPr>
              <a:t>易获得稀疏解，是一种嵌入式特征选择方法</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p:spTree>
    <p:extLst>
      <p:ext uri="{BB962C8B-B14F-4D97-AF65-F5344CB8AC3E}">
        <p14:creationId xmlns:p14="http://schemas.microsoft.com/office/powerpoint/2010/main" val="1191853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endParaRPr lang="zh-CN" altLang="en-US"/>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使用</a:t>
                </a:r>
                <a14:m>
                  <m:oMath xmlns:m="http://schemas.openxmlformats.org/officeDocument/2006/math">
                    <m:sSub>
                      <m:sSubPr>
                        <m:ctrlPr>
                          <a:rPr lang="en-US" altLang="zh-CN" b="1"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1" dirty="0" smtClean="0">
                            <a:latin typeface="Cambria Math" panose="02040503050406030204" pitchFamily="18" charset="0"/>
                          </a:rPr>
                          <m:t>1</m:t>
                        </m:r>
                      </m:sub>
                    </m:sSub>
                  </m:oMath>
                </a14:m>
                <a:r>
                  <a:rPr lang="zh-CN" altLang="en-US" dirty="0" smtClean="0"/>
                  <a:t>范数正则化易获得稀疏解</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l="-2398" t="-9375" b="-148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804576" y="1515277"/>
                <a:ext cx="3097297" cy="378565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solidFill>
                      <a:schemeClr val="tx1"/>
                    </a:solidFill>
                  </a:rPr>
                  <a:t>假设</a:t>
                </a:r>
                <a14:m>
                  <m:oMath xmlns:m="http://schemas.openxmlformats.org/officeDocument/2006/math">
                    <m:r>
                      <a:rPr lang="en-US" altLang="zh-CN" sz="2000" b="1" i="1">
                        <a:solidFill>
                          <a:schemeClr val="tx1"/>
                        </a:solidFill>
                        <a:latin typeface="Cambria Math" panose="02040503050406030204" pitchFamily="18" charset="0"/>
                      </a:rPr>
                      <m:t>𝒙</m:t>
                    </m:r>
                  </m:oMath>
                </a14:m>
                <a:r>
                  <a:rPr lang="zh-CN" altLang="en-US" sz="2000" dirty="0">
                    <a:solidFill>
                      <a:schemeClr val="tx1"/>
                    </a:solidFill>
                  </a:rPr>
                  <a:t>仅有两个属性，</a:t>
                </a:r>
                <a:r>
                  <a:rPr lang="zh-CN" altLang="en-US" sz="2000" dirty="0" smtClean="0">
                    <a:solidFill>
                      <a:schemeClr val="tx1"/>
                    </a:solidFill>
                  </a:rPr>
                  <a:t>那么</a:t>
                </a:r>
                <a14:m>
                  <m:oMath xmlns:m="http://schemas.openxmlformats.org/officeDocument/2006/math">
                    <m:r>
                      <a:rPr lang="en-US" altLang="zh-CN" sz="2000" b="1" i="1" smtClean="0">
                        <a:solidFill>
                          <a:schemeClr val="tx1"/>
                        </a:solidFill>
                        <a:latin typeface="Cambria Math" panose="02040503050406030204" pitchFamily="18" charset="0"/>
                      </a:rPr>
                      <m:t>𝒘</m:t>
                    </m:r>
                  </m:oMath>
                </a14:m>
                <a:r>
                  <a:rPr lang="zh-CN" altLang="en-US" sz="2000" dirty="0" smtClean="0">
                    <a:solidFill>
                      <a:schemeClr val="tx1"/>
                    </a:solidFill>
                    <a:latin typeface="+mj-ea"/>
                    <a:ea typeface="+mj-ea"/>
                  </a:rPr>
                  <a:t>有两个分量</a:t>
                </a:r>
                <a14:m>
                  <m:oMath xmlns:m="http://schemas.openxmlformats.org/officeDocument/2006/math">
                    <m:sSub>
                      <m:sSubPr>
                        <m:ctrlPr>
                          <a:rPr lang="en-US" altLang="zh-CN" sz="2000" b="0" i="1" smtClean="0">
                            <a:solidFill>
                              <a:schemeClr val="tx1"/>
                            </a:solidFill>
                            <a:latin typeface="Cambria Math" panose="02040503050406030204" pitchFamily="18" charset="0"/>
                            <a:ea typeface="+mj-ea"/>
                          </a:rPr>
                        </m:ctrlPr>
                      </m:sSubPr>
                      <m:e>
                        <m:r>
                          <a:rPr lang="en-US" altLang="zh-CN" sz="2000" b="0" i="1" smtClean="0">
                            <a:solidFill>
                              <a:schemeClr val="tx1"/>
                            </a:solidFill>
                            <a:latin typeface="Cambria Math" panose="02040503050406030204" pitchFamily="18" charset="0"/>
                            <a:ea typeface="+mj-ea"/>
                          </a:rPr>
                          <m:t>𝑤</m:t>
                        </m:r>
                      </m:e>
                      <m:sub>
                        <m:r>
                          <a:rPr lang="en-US" altLang="zh-CN" sz="2000" b="0" i="1" smtClean="0">
                            <a:solidFill>
                              <a:schemeClr val="tx1"/>
                            </a:solidFill>
                            <a:latin typeface="Cambria Math" panose="02040503050406030204" pitchFamily="18" charset="0"/>
                            <a:ea typeface="+mj-ea"/>
                          </a:rPr>
                          <m:t>1</m:t>
                        </m:r>
                      </m:sub>
                    </m:sSub>
                    <m:r>
                      <a:rPr lang="zh-CN" altLang="en-US" sz="2000" i="1">
                        <a:solidFill>
                          <a:schemeClr val="tx1"/>
                        </a:solidFill>
                        <a:latin typeface="Cambria Math" panose="02040503050406030204" pitchFamily="18" charset="0"/>
                        <a:ea typeface="+mj-ea"/>
                      </a:rPr>
                      <m:t>和</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𝑤</m:t>
                        </m:r>
                      </m:e>
                      <m:sub>
                        <m:r>
                          <a:rPr lang="en-US" altLang="zh-CN" sz="2000" b="0" i="1" smtClean="0">
                            <a:solidFill>
                              <a:schemeClr val="tx1"/>
                            </a:solidFill>
                            <a:latin typeface="Cambria Math" panose="02040503050406030204" pitchFamily="18" charset="0"/>
                          </a:rPr>
                          <m:t>2</m:t>
                        </m:r>
                      </m:sub>
                    </m:sSub>
                  </m:oMath>
                </a14:m>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 那么目标优化的解要在平方误差项与正则化项之间折中</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即出现在图中平方误差项等值线与正则化等值线相交处</a:t>
                </a:r>
                <a:r>
                  <a:rPr lang="en-US" altLang="zh-CN" sz="2000" dirty="0" smtClean="0">
                    <a:solidFill>
                      <a:schemeClr val="tx1"/>
                    </a:solidFill>
                    <a:latin typeface="+mj-ea"/>
                    <a:ea typeface="+mj-ea"/>
                  </a:rPr>
                  <a:t>.</a:t>
                </a:r>
              </a:p>
              <a:p>
                <a:endParaRPr lang="en-US" altLang="zh-CN" sz="2000" dirty="0">
                  <a:solidFill>
                    <a:schemeClr val="tx1"/>
                  </a:solidFill>
                  <a:latin typeface="+mj-ea"/>
                  <a:ea typeface="+mj-ea"/>
                </a:endParaRPr>
              </a:p>
              <a:p>
                <a:r>
                  <a:rPr lang="zh-CN" altLang="en-US" sz="2000" dirty="0" smtClean="0">
                    <a:solidFill>
                      <a:schemeClr val="tx1"/>
                    </a:solidFill>
                    <a:latin typeface="+mj-ea"/>
                    <a:ea typeface="+mj-ea"/>
                  </a:rPr>
                  <a:t>从图中看出</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采用</a:t>
                </a:r>
                <a14:m>
                  <m:oMath xmlns:m="http://schemas.openxmlformats.org/officeDocument/2006/math">
                    <m:sSub>
                      <m:sSubPr>
                        <m:ctrlPr>
                          <a:rPr lang="en-US" altLang="zh-CN" sz="2000" i="1">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L</m:t>
                        </m:r>
                      </m:e>
                      <m:sub>
                        <m:r>
                          <a:rPr lang="en-US" altLang="zh-CN" sz="2000">
                            <a:solidFill>
                              <a:schemeClr val="tx1"/>
                            </a:solidFill>
                            <a:latin typeface="Cambria Math" panose="02040503050406030204" pitchFamily="18" charset="0"/>
                          </a:rPr>
                          <m:t>1</m:t>
                        </m:r>
                      </m:sub>
                    </m:sSub>
                  </m:oMath>
                </a14:m>
                <a:r>
                  <a:rPr lang="zh-CN" altLang="en-US" sz="2000" dirty="0" smtClean="0">
                    <a:solidFill>
                      <a:schemeClr val="tx1"/>
                    </a:solidFill>
                    <a:latin typeface="+mj-ea"/>
                    <a:ea typeface="+mj-ea"/>
                  </a:rPr>
                  <a:t>范数时交点常出现在坐标轴上</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即产生</a:t>
                </a:r>
                <a14:m>
                  <m:oMath xmlns:m="http://schemas.openxmlformats.org/officeDocument/2006/math">
                    <m:sSub>
                      <m:sSubPr>
                        <m:ctrlPr>
                          <a:rPr lang="en-US" altLang="zh-CN" sz="2000" b="0" i="1" smtClean="0">
                            <a:solidFill>
                              <a:schemeClr val="tx1"/>
                            </a:solidFill>
                            <a:latin typeface="Cambria Math" panose="02040503050406030204" pitchFamily="18" charset="0"/>
                            <a:ea typeface="+mj-ea"/>
                          </a:rPr>
                        </m:ctrlPr>
                      </m:sSubPr>
                      <m:e>
                        <m:r>
                          <a:rPr lang="en-US" altLang="zh-CN" sz="2000" b="0" i="1" smtClean="0">
                            <a:solidFill>
                              <a:schemeClr val="tx1"/>
                            </a:solidFill>
                            <a:latin typeface="Cambria Math" panose="02040503050406030204" pitchFamily="18" charset="0"/>
                            <a:ea typeface="+mj-ea"/>
                          </a:rPr>
                          <m:t>𝑤</m:t>
                        </m:r>
                      </m:e>
                      <m:sub>
                        <m:r>
                          <a:rPr lang="en-US" altLang="zh-CN" sz="2000" b="0" i="1" smtClean="0">
                            <a:solidFill>
                              <a:schemeClr val="tx1"/>
                            </a:solidFill>
                            <a:latin typeface="Cambria Math" panose="02040503050406030204" pitchFamily="18" charset="0"/>
                            <a:ea typeface="+mj-ea"/>
                          </a:rPr>
                          <m:t>1</m:t>
                        </m:r>
                      </m:sub>
                    </m:sSub>
                    <m:r>
                      <a:rPr lang="zh-CN" altLang="en-US" sz="2000" i="1">
                        <a:solidFill>
                          <a:schemeClr val="tx1"/>
                        </a:solidFill>
                        <a:latin typeface="Cambria Math" panose="02040503050406030204" pitchFamily="18" charset="0"/>
                        <a:ea typeface="+mj-ea"/>
                      </a:rPr>
                      <m:t>或者</m:t>
                    </m:r>
                    <m:sSub>
                      <m:sSubPr>
                        <m:ctrlPr>
                          <a:rPr lang="en-US" altLang="zh-CN" sz="2000" b="0" i="1" smtClean="0">
                            <a:solidFill>
                              <a:schemeClr val="tx1"/>
                            </a:solidFill>
                            <a:latin typeface="Cambria Math" panose="02040503050406030204" pitchFamily="18" charset="0"/>
                            <a:ea typeface="+mj-ea"/>
                          </a:rPr>
                        </m:ctrlPr>
                      </m:sSubPr>
                      <m:e>
                        <m:r>
                          <a:rPr lang="en-US" altLang="zh-CN" sz="2000" i="1" smtClean="0">
                            <a:solidFill>
                              <a:schemeClr val="tx1"/>
                            </a:solidFill>
                            <a:latin typeface="Cambria Math" panose="02040503050406030204" pitchFamily="18" charset="0"/>
                            <a:ea typeface="+mj-ea"/>
                          </a:rPr>
                          <m:t>𝑤</m:t>
                        </m:r>
                      </m:e>
                      <m:sub>
                        <m:r>
                          <a:rPr lang="en-US" altLang="zh-CN" sz="2000" b="0" i="0" smtClean="0">
                            <a:solidFill>
                              <a:schemeClr val="tx1"/>
                            </a:solidFill>
                            <a:latin typeface="Cambria Math" panose="02040503050406030204" pitchFamily="18" charset="0"/>
                            <a:ea typeface="+mj-ea"/>
                          </a:rPr>
                          <m:t>2</m:t>
                        </m:r>
                      </m:sub>
                    </m:sSub>
                  </m:oMath>
                </a14:m>
                <a:r>
                  <a:rPr lang="zh-CN" altLang="en-US" sz="2000" dirty="0" smtClean="0">
                    <a:solidFill>
                      <a:schemeClr val="tx1"/>
                    </a:solidFill>
                    <a:latin typeface="+mj-ea"/>
                    <a:ea typeface="+mj-ea"/>
                  </a:rPr>
                  <a:t>为</a:t>
                </a:r>
                <a:r>
                  <a:rPr lang="en-US" altLang="zh-CN" sz="2000" dirty="0" smtClean="0">
                    <a:solidFill>
                      <a:schemeClr val="tx1"/>
                    </a:solidFill>
                    <a:latin typeface="+mj-ea"/>
                    <a:ea typeface="+mj-ea"/>
                  </a:rPr>
                  <a:t>0</a:t>
                </a:r>
                <a:r>
                  <a:rPr lang="zh-CN" altLang="en-US" sz="2000" dirty="0" smtClean="0">
                    <a:solidFill>
                      <a:schemeClr val="tx1"/>
                    </a:solidFill>
                    <a:latin typeface="+mj-ea"/>
                    <a:ea typeface="+mj-ea"/>
                  </a:rPr>
                  <a:t>的稀疏解</a:t>
                </a:r>
                <a:r>
                  <a:rPr lang="en-US" altLang="zh-CN" sz="2000" dirty="0" smtClean="0">
                    <a:solidFill>
                      <a:schemeClr val="tx1"/>
                    </a:solidFill>
                    <a:latin typeface="+mj-ea"/>
                    <a:ea typeface="+mj-ea"/>
                  </a:rPr>
                  <a:t>.</a:t>
                </a:r>
                <a:endParaRPr lang="zh-CN" altLang="en-US" sz="2000" dirty="0">
                  <a:solidFill>
                    <a:schemeClr val="tx1"/>
                  </a:solidFill>
                  <a:latin typeface="+mj-ea"/>
                  <a:ea typeface="+mj-ea"/>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804576" y="1515277"/>
                <a:ext cx="3097297" cy="3785652"/>
              </a:xfrm>
              <a:prstGeom prst="rect">
                <a:avLst/>
              </a:prstGeom>
              <a:blipFill rotWithShape="0">
                <a:blip r:embed="rId3"/>
                <a:stretch>
                  <a:fillRect l="-1969" t="-1288" r="-2362" b="-1932"/>
                </a:stretch>
              </a:blipFill>
              <a:ln>
                <a:noFill/>
              </a:ln>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107007" y="1022013"/>
            <a:ext cx="5697569" cy="5129022"/>
          </a:xfrm>
          <a:prstGeom prst="rect">
            <a:avLst/>
          </a:prstGeom>
        </p:spPr>
      </p:pic>
      <p:sp>
        <p:nvSpPr>
          <p:cNvPr id="8" name="文本框 7"/>
          <p:cNvSpPr txBox="1"/>
          <p:nvPr/>
        </p:nvSpPr>
        <p:spPr>
          <a:xfrm>
            <a:off x="5804576" y="5547150"/>
            <a:ext cx="3212430" cy="369332"/>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solidFill>
                  <a:schemeClr val="tx1"/>
                </a:solidFill>
              </a:rPr>
              <a:t>等值线即取值相同的点的连线</a:t>
            </a:r>
            <a:endParaRPr lang="zh-CN" altLang="en-US" dirty="0">
              <a:solidFill>
                <a:schemeClr val="tx1"/>
              </a:solidFill>
            </a:endParaRPr>
          </a:p>
        </p:txBody>
      </p:sp>
    </p:spTree>
    <p:extLst>
      <p:ext uri="{BB962C8B-B14F-4D97-AF65-F5344CB8AC3E}">
        <p14:creationId xmlns:p14="http://schemas.microsoft.com/office/powerpoint/2010/main" val="909669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smtClean="0"/>
                  <a:t>正则化问题的求解</a:t>
                </a:r>
                <a:r>
                  <a:rPr lang="en-US" altLang="zh-CN" dirty="0" smtClean="0"/>
                  <a:t>(1)</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3"/>
                <a:stretch>
                  <a:fillRect t="-9375" b="-171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3034631"/>
                <a:ext cx="8616950" cy="2838116"/>
              </a:xfrm>
            </p:spPr>
            <p:txBody>
              <a:bodyPr/>
              <a:lstStyle/>
              <a:p>
                <a:r>
                  <a:rPr lang="zh-CN" altLang="en-US" dirty="0" smtClean="0"/>
                  <a:t>写出</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zh-CN" altLang="en-US" dirty="0" smtClean="0"/>
                  <a:t>的二阶泰勒展式</a:t>
                </a:r>
                <a:endParaRPr lang="en-US" altLang="zh-CN" dirty="0"/>
              </a:p>
              <a:p>
                <a:endParaRPr lang="en-US" altLang="zh-CN" dirty="0" smtClean="0"/>
              </a:p>
              <a:p>
                <a:endParaRPr lang="en-US" altLang="zh-CN" dirty="0" smtClean="0"/>
              </a:p>
              <a:p>
                <a:pPr marL="0" indent="0">
                  <a:buNone/>
                </a:pPr>
                <a:endParaRPr lang="en-US" altLang="zh-CN" dirty="0" smtClean="0"/>
              </a:p>
              <a:p>
                <a:pPr marL="228600" lvl="1">
                  <a:spcBef>
                    <a:spcPts val="1000"/>
                  </a:spcBef>
                  <a:buSzPct val="100000"/>
                  <a:buFont typeface="Wingdings" panose="05000000000000000000" pitchFamily="2" charset="2"/>
                  <a:buChar char="p"/>
                </a:pPr>
                <a:r>
                  <a:rPr lang="zh-CN" altLang="en-US" sz="2200" dirty="0"/>
                  <a:t>假设</a:t>
                </a:r>
                <a14:m>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r>
                      <a:rPr lang="en-US" altLang="zh-CN" sz="2200" b="1" i="1" smtClean="0">
                        <a:latin typeface="Cambria Math" panose="02040503050406030204" pitchFamily="18" charset="0"/>
                      </a:rPr>
                      <m:t>𝒙</m:t>
                    </m:r>
                    <m:r>
                      <a:rPr lang="en-US" altLang="zh-CN" sz="2200" i="1">
                        <a:latin typeface="Cambria Math" panose="02040503050406030204" pitchFamily="18" charset="0"/>
                      </a:rPr>
                      <m:t>)</m:t>
                    </m:r>
                  </m:oMath>
                </a14:m>
                <a:r>
                  <a:rPr lang="zh-CN" altLang="en-US" sz="2200" dirty="0"/>
                  <a:t>满足</a:t>
                </a:r>
                <a:r>
                  <a:rPr lang="en-US" altLang="zh-CN" sz="2200" dirty="0"/>
                  <a:t>L-Lipschitz</a:t>
                </a:r>
                <a:r>
                  <a:rPr lang="zh-CN" altLang="en-US" sz="2200" dirty="0"/>
                  <a:t>条件， 即存在常数</a:t>
                </a:r>
                <a14:m>
                  <m:oMath xmlns:m="http://schemas.openxmlformats.org/officeDocument/2006/math">
                    <m:r>
                      <a:rPr lang="en-US" altLang="zh-CN" sz="2200" i="1">
                        <a:latin typeface="Cambria Math" panose="02040503050406030204" pitchFamily="18" charset="0"/>
                      </a:rPr>
                      <m:t>𝐿</m:t>
                    </m:r>
                    <m:r>
                      <a:rPr lang="en-US" altLang="zh-CN" sz="2200" i="1">
                        <a:latin typeface="Cambria Math" panose="02040503050406030204" pitchFamily="18" charset="0"/>
                      </a:rPr>
                      <m:t>&gt;0, </m:t>
                    </m:r>
                  </m:oMath>
                </a14:m>
                <a:r>
                  <a:rPr lang="zh-CN" altLang="en-US" sz="2200" dirty="0" smtClean="0"/>
                  <a:t>使得</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3034631"/>
                <a:ext cx="8616950" cy="2838116"/>
              </a:xfrm>
              <a:blipFill rotWithShape="0">
                <a:blip r:embed="rId4"/>
                <a:stretch>
                  <a:fillRect l="-778" t="-3226"/>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984606936"/>
              </p:ext>
            </p:extLst>
          </p:nvPr>
        </p:nvGraphicFramePr>
        <p:xfrm>
          <a:off x="833438" y="3408363"/>
          <a:ext cx="7467600" cy="723900"/>
        </p:xfrm>
        <a:graphic>
          <a:graphicData uri="http://schemas.openxmlformats.org/presentationml/2006/ole">
            <mc:AlternateContent xmlns:mc="http://schemas.openxmlformats.org/markup-compatibility/2006">
              <mc:Choice xmlns:v="urn:schemas-microsoft-com:vml" Requires="v">
                <p:oleObj spid="_x0000_s30201" name="Formula" r:id="rId5" imgW="7465320" imgH="723960" progId="Equation.Ribbit">
                  <p:embed/>
                </p:oleObj>
              </mc:Choice>
              <mc:Fallback>
                <p:oleObj name="Formula" r:id="rId5" imgW="7465320" imgH="723960" progId="Equation.Ribbit">
                  <p:embed/>
                  <p:pic>
                    <p:nvPicPr>
                      <p:cNvPr id="0" name=""/>
                      <p:cNvPicPr>
                        <a:picLocks noChangeAspect="1" noChangeArrowheads="1"/>
                      </p:cNvPicPr>
                      <p:nvPr/>
                    </p:nvPicPr>
                    <p:blipFill>
                      <a:blip r:embed="rId6"/>
                      <a:srcRect/>
                      <a:stretch>
                        <a:fillRect/>
                      </a:stretch>
                    </p:blipFill>
                    <p:spPr bwMode="auto">
                      <a:xfrm>
                        <a:off x="833438" y="3408363"/>
                        <a:ext cx="74676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25644975"/>
              </p:ext>
            </p:extLst>
          </p:nvPr>
        </p:nvGraphicFramePr>
        <p:xfrm>
          <a:off x="693738" y="5211763"/>
          <a:ext cx="3895725" cy="333375"/>
        </p:xfrm>
        <a:graphic>
          <a:graphicData uri="http://schemas.openxmlformats.org/presentationml/2006/ole">
            <mc:AlternateContent xmlns:mc="http://schemas.openxmlformats.org/markup-compatibility/2006">
              <mc:Choice xmlns:v="urn:schemas-microsoft-com:vml" Requires="v">
                <p:oleObj spid="_x0000_s30202" name="Formula" r:id="rId7" imgW="3895200" imgH="333000" progId="Equation.Ribbit">
                  <p:embed/>
                </p:oleObj>
              </mc:Choice>
              <mc:Fallback>
                <p:oleObj name="Formula" r:id="rId7" imgW="3895200" imgH="333000" progId="Equation.Ribbit">
                  <p:embed/>
                  <p:pic>
                    <p:nvPicPr>
                      <p:cNvPr id="0" name=""/>
                      <p:cNvPicPr>
                        <a:picLocks noChangeAspect="1" noChangeArrowheads="1"/>
                      </p:cNvPicPr>
                      <p:nvPr/>
                    </p:nvPicPr>
                    <p:blipFill>
                      <a:blip r:embed="rId8"/>
                      <a:srcRect/>
                      <a:stretch>
                        <a:fillRect/>
                      </a:stretch>
                    </p:blipFill>
                    <p:spPr bwMode="auto">
                      <a:xfrm>
                        <a:off x="693738" y="5211763"/>
                        <a:ext cx="38957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548901" y="2042794"/>
            <a:ext cx="8347075" cy="677108"/>
          </a:xfrm>
          <a:prstGeom prst="rect">
            <a:avLst/>
          </a:prstGeom>
        </p:spPr>
        <p:txBody>
          <a:bodyPr wrap="square">
            <a:spAutoFit/>
          </a:bodyPr>
          <a:lstStyle/>
          <a:p>
            <a:pPr algn="ctr"/>
            <a:r>
              <a:rPr lang="zh-CN" altLang="en-US" sz="2200" dirty="0">
                <a:solidFill>
                  <a:srgbClr val="C00000"/>
                </a:solidFill>
              </a:rPr>
              <a:t>近端梯度下降（</a:t>
            </a:r>
            <a:r>
              <a:rPr lang="en-US" altLang="zh-CN" sz="2200" dirty="0">
                <a:solidFill>
                  <a:srgbClr val="C00000"/>
                </a:solidFill>
              </a:rPr>
              <a:t>Proximal Gradient Descend</a:t>
            </a:r>
            <a:r>
              <a:rPr lang="zh-CN" altLang="en-US" sz="2200" dirty="0">
                <a:solidFill>
                  <a:srgbClr val="C00000"/>
                </a:solidFill>
              </a:rPr>
              <a:t>，简称</a:t>
            </a:r>
            <a:r>
              <a:rPr lang="en-US" altLang="zh-CN" sz="2200" dirty="0">
                <a:solidFill>
                  <a:srgbClr val="C00000"/>
                </a:solidFill>
              </a:rPr>
              <a:t>PGD</a:t>
            </a:r>
            <a:r>
              <a:rPr lang="zh-CN" altLang="en-US" sz="2200" dirty="0" smtClean="0">
                <a:solidFill>
                  <a:srgbClr val="C00000"/>
                </a:solidFill>
              </a:rPr>
              <a:t>）解法</a:t>
            </a:r>
            <a:r>
              <a:rPr lang="en-US" altLang="zh-CN" sz="1600" dirty="0" smtClean="0"/>
              <a:t>[</a:t>
            </a:r>
            <a:r>
              <a:rPr lang="en-US" altLang="zh-CN" sz="1600" dirty="0"/>
              <a:t>Boyd and </a:t>
            </a:r>
            <a:r>
              <a:rPr lang="en-US" altLang="zh-CN" sz="1600" dirty="0" err="1"/>
              <a:t>Vandenberghe</a:t>
            </a:r>
            <a:r>
              <a:rPr lang="en-US" altLang="zh-CN" sz="1600" dirty="0"/>
              <a:t>, 2004] </a:t>
            </a:r>
            <a:endParaRPr lang="zh-CN" altLang="en-US" sz="1600" dirty="0"/>
          </a:p>
        </p:txBody>
      </p:sp>
      <p:pic>
        <p:nvPicPr>
          <p:cNvPr id="4" name="图片 3"/>
          <p:cNvPicPr>
            <a:picLocks noChangeAspect="1"/>
          </p:cNvPicPr>
          <p:nvPr/>
        </p:nvPicPr>
        <p:blipFill>
          <a:blip r:embed="rId9"/>
          <a:stretch>
            <a:fillRect/>
          </a:stretch>
        </p:blipFill>
        <p:spPr>
          <a:xfrm>
            <a:off x="2640101" y="1173508"/>
            <a:ext cx="3127197" cy="808704"/>
          </a:xfrm>
          <a:prstGeom prst="rect">
            <a:avLst/>
          </a:prstGeom>
        </p:spPr>
      </p:pic>
    </p:spTree>
    <p:extLst>
      <p:ext uri="{BB962C8B-B14F-4D97-AF65-F5344CB8AC3E}">
        <p14:creationId xmlns:p14="http://schemas.microsoft.com/office/powerpoint/2010/main" val="204446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smtClean="0"/>
              <a:t>特征</a:t>
            </a:r>
            <a:endParaRPr lang="en-US" altLang="zh-CN" dirty="0"/>
          </a:p>
          <a:p>
            <a:pPr lvl="1"/>
            <a:r>
              <a:rPr lang="zh-CN" altLang="en-US" dirty="0"/>
              <a:t>描述物体的</a:t>
            </a:r>
            <a:r>
              <a:rPr lang="zh-CN" altLang="en-US" dirty="0" smtClean="0"/>
              <a:t>属性</a:t>
            </a:r>
            <a:endParaRPr lang="en-US" altLang="zh-CN" dirty="0" smtClean="0"/>
          </a:p>
          <a:p>
            <a:pPr lvl="1"/>
            <a:endParaRPr lang="en-US" altLang="zh-CN" dirty="0" smtClean="0"/>
          </a:p>
          <a:p>
            <a:pPr lvl="1"/>
            <a:endParaRPr lang="en-US" altLang="zh-CN" dirty="0"/>
          </a:p>
          <a:p>
            <a:r>
              <a:rPr lang="zh-CN" altLang="en-US" dirty="0"/>
              <a:t>特征的</a:t>
            </a:r>
            <a:r>
              <a:rPr lang="zh-CN" altLang="en-US" dirty="0" smtClean="0"/>
              <a:t>分类</a:t>
            </a:r>
            <a:endParaRPr lang="en-US" altLang="zh-CN" dirty="0"/>
          </a:p>
          <a:p>
            <a:pPr lvl="1"/>
            <a:r>
              <a:rPr lang="zh-CN" altLang="en-US" dirty="0"/>
              <a:t>相关特征</a:t>
            </a:r>
            <a:r>
              <a:rPr lang="en-US" altLang="zh-CN" dirty="0"/>
              <a:t>: </a:t>
            </a:r>
            <a:r>
              <a:rPr lang="zh-CN" altLang="en-US" dirty="0"/>
              <a:t>对</a:t>
            </a:r>
            <a:r>
              <a:rPr lang="zh-CN" altLang="en-US" b="1" dirty="0">
                <a:solidFill>
                  <a:srgbClr val="C00000"/>
                </a:solidFill>
              </a:rPr>
              <a:t>当前学习任务</a:t>
            </a:r>
            <a:r>
              <a:rPr lang="zh-CN" altLang="en-US" dirty="0"/>
              <a:t>有用的</a:t>
            </a:r>
            <a:r>
              <a:rPr lang="zh-CN" altLang="en-US" dirty="0" smtClean="0"/>
              <a:t>属性</a:t>
            </a:r>
            <a:endParaRPr lang="en-US" altLang="zh-CN" dirty="0" smtClean="0"/>
          </a:p>
          <a:p>
            <a:pPr lvl="1"/>
            <a:endParaRPr lang="en-US" altLang="zh-CN" dirty="0"/>
          </a:p>
          <a:p>
            <a:pPr lvl="1"/>
            <a:r>
              <a:rPr lang="zh-CN" altLang="en-US" dirty="0"/>
              <a:t>无关特征</a:t>
            </a:r>
            <a:r>
              <a:rPr lang="en-US" altLang="zh-CN" dirty="0"/>
              <a:t>: </a:t>
            </a:r>
            <a:r>
              <a:rPr lang="zh-CN" altLang="en-US" dirty="0"/>
              <a:t>与</a:t>
            </a:r>
            <a:r>
              <a:rPr lang="zh-CN" altLang="en-US" b="1" dirty="0">
                <a:solidFill>
                  <a:srgbClr val="C00000"/>
                </a:solidFill>
              </a:rPr>
              <a:t>当前学习任务</a:t>
            </a:r>
            <a:r>
              <a:rPr lang="zh-CN" altLang="en-US" dirty="0"/>
              <a:t>无关的</a:t>
            </a:r>
            <a:r>
              <a:rPr lang="zh-CN" altLang="en-US" dirty="0" smtClean="0"/>
              <a:t>属性</a:t>
            </a:r>
            <a:endParaRPr lang="en-US" altLang="zh-CN" dirty="0" smtClean="0"/>
          </a:p>
          <a:p>
            <a:pPr lvl="1"/>
            <a:endParaRPr lang="en-US" altLang="zh-CN" dirty="0"/>
          </a:p>
          <a:p>
            <a:pPr lvl="1"/>
            <a:r>
              <a:rPr lang="zh-CN" altLang="en-US" dirty="0"/>
              <a:t>冗余</a:t>
            </a:r>
            <a:r>
              <a:rPr lang="zh-CN" altLang="en-US" dirty="0" smtClean="0"/>
              <a:t>特征*</a:t>
            </a:r>
            <a:r>
              <a:rPr lang="en-US" altLang="zh-CN" dirty="0" smtClean="0"/>
              <a:t>: </a:t>
            </a:r>
            <a:r>
              <a:rPr lang="zh-CN" altLang="en-US" dirty="0"/>
              <a:t>其所包含信息能由其他特征</a:t>
            </a:r>
            <a:r>
              <a:rPr lang="zh-CN" altLang="en-US" dirty="0" smtClean="0"/>
              <a:t>推演出来</a:t>
            </a:r>
            <a:endParaRPr lang="en-US" altLang="zh-CN" dirty="0"/>
          </a:p>
          <a:p>
            <a:endParaRPr lang="zh-CN" altLang="en-US" dirty="0"/>
          </a:p>
        </p:txBody>
      </p:sp>
      <p:sp>
        <p:nvSpPr>
          <p:cNvPr id="4" name="文本框 3"/>
          <p:cNvSpPr txBox="1"/>
          <p:nvPr/>
        </p:nvSpPr>
        <p:spPr>
          <a:xfrm>
            <a:off x="4684059" y="5823980"/>
            <a:ext cx="4263565" cy="369332"/>
          </a:xfrm>
          <a:prstGeom prst="rect">
            <a:avLst/>
          </a:prstGeom>
          <a:noFill/>
        </p:spPr>
        <p:txBody>
          <a:bodyPr wrap="square" rtlCol="0">
            <a:spAutoFit/>
          </a:bodyPr>
          <a:lstStyle/>
          <a:p>
            <a:pPr algn="r"/>
            <a:r>
              <a:rPr lang="zh-CN" altLang="en-US" dirty="0" smtClean="0">
                <a:latin typeface="Verdana" panose="020B0604030504040204" pitchFamily="34" charset="0"/>
                <a:ea typeface="幼圆" panose="02010509060101010101" pitchFamily="49" charset="-122"/>
              </a:rPr>
              <a:t>*</a:t>
            </a:r>
            <a:r>
              <a:rPr lang="zh-CN" altLang="en-US" dirty="0">
                <a:latin typeface="Verdana" panose="020B0604030504040204" pitchFamily="34" charset="0"/>
                <a:ea typeface="幼圆" panose="02010509060101010101" pitchFamily="49" charset="-122"/>
              </a:rPr>
              <a:t>为简化讨论，本章</a:t>
            </a:r>
            <a:r>
              <a:rPr lang="zh-CN" altLang="en-US" dirty="0" smtClean="0">
                <a:latin typeface="Verdana" panose="020B0604030504040204" pitchFamily="34" charset="0"/>
                <a:ea typeface="幼圆" panose="02010509060101010101" pitchFamily="49" charset="-122"/>
              </a:rPr>
              <a:t>暂不</a:t>
            </a:r>
            <a:r>
              <a:rPr lang="zh-CN" altLang="en-US" dirty="0">
                <a:latin typeface="Verdana" panose="020B0604030504040204" pitchFamily="34" charset="0"/>
                <a:ea typeface="幼圆" panose="02010509060101010101" pitchFamily="49" charset="-122"/>
              </a:rPr>
              <a:t>涉及冗余</a:t>
            </a:r>
            <a:r>
              <a:rPr lang="zh-CN" altLang="en-US" dirty="0" smtClean="0">
                <a:latin typeface="Verdana" panose="020B0604030504040204" pitchFamily="34" charset="0"/>
                <a:ea typeface="幼圆" panose="02010509060101010101" pitchFamily="49" charset="-122"/>
              </a:rPr>
              <a:t>特征</a:t>
            </a:r>
            <a:endParaRPr lang="zh-CN" altLang="en-US" dirty="0">
              <a:latin typeface="Verdana" panose="020B0604030504040204" pitchFamily="34" charset="0"/>
              <a:ea typeface="幼圆" panose="02010509060101010101" pitchFamily="49" charset="-122"/>
            </a:endParaRPr>
          </a:p>
        </p:txBody>
      </p:sp>
    </p:spTree>
    <p:extLst>
      <p:ext uri="{BB962C8B-B14F-4D97-AF65-F5344CB8AC3E}">
        <p14:creationId xmlns:p14="http://schemas.microsoft.com/office/powerpoint/2010/main" val="3829859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L1</a:t>
            </a:r>
            <a:r>
              <a:rPr lang="zh-CN" altLang="en-US" dirty="0" smtClean="0"/>
              <a:t>正则化问题的求解</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1539536"/>
                <a:ext cx="8616950" cy="4041261"/>
              </a:xfrm>
            </p:spPr>
            <p:txBody>
              <a:bodyPr/>
              <a:lstStyle/>
              <a:p>
                <a:pPr marL="228600" lvl="1">
                  <a:spcBef>
                    <a:spcPts val="1000"/>
                  </a:spcBef>
                  <a:buSzPct val="100000"/>
                  <a:buFont typeface="Wingdings" panose="05000000000000000000" pitchFamily="2" charset="2"/>
                  <a:buChar char="p"/>
                </a:pPr>
                <a:r>
                  <a:rPr lang="en-US" altLang="zh-CN" sz="2200" dirty="0" smtClean="0"/>
                  <a:t>L-Lipschitz</a:t>
                </a:r>
                <a:r>
                  <a:rPr lang="zh-CN" altLang="en-US" sz="2200" dirty="0"/>
                  <a:t>条件代入泰勒展式，可</a:t>
                </a:r>
                <a:r>
                  <a:rPr lang="zh-CN" altLang="en-US" sz="2200" dirty="0" smtClean="0"/>
                  <a:t>得</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r>
                  <a:rPr lang="zh-CN" altLang="en-US" sz="2200" dirty="0"/>
                  <a:t>将上式关于</a:t>
                </a:r>
                <a14:m>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r>
                      <a:rPr lang="en-US" altLang="zh-CN" sz="2200" b="1" i="1" smtClean="0">
                        <a:latin typeface="Cambria Math" panose="02040503050406030204" pitchFamily="18" charset="0"/>
                      </a:rPr>
                      <m:t>𝒙</m:t>
                    </m:r>
                    <m:r>
                      <a:rPr lang="en-US" altLang="zh-CN" sz="2200" i="1">
                        <a:latin typeface="Cambria Math" panose="02040503050406030204" pitchFamily="18" charset="0"/>
                      </a:rPr>
                      <m:t>)</m:t>
                    </m:r>
                  </m:oMath>
                </a14:m>
                <a:r>
                  <a:rPr lang="zh-CN" altLang="en-US" sz="2200" dirty="0"/>
                  <a:t>的近似代入到原优化问题中，得</a:t>
                </a:r>
                <a:endParaRPr lang="en-US" altLang="zh-CN" sz="2200" dirty="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1539536"/>
                <a:ext cx="8616950" cy="4041261"/>
              </a:xfrm>
              <a:blipFill rotWithShape="0">
                <a:blip r:embed="rId3"/>
                <a:stretch>
                  <a:fillRect l="-778" t="-2266"/>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ext uri="{D42A27DB-BD31-4B8C-83A1-F6EECF244321}">
                <p14:modId xmlns:p14="http://schemas.microsoft.com/office/powerpoint/2010/main" val="211895716"/>
              </p:ext>
            </p:extLst>
          </p:nvPr>
        </p:nvGraphicFramePr>
        <p:xfrm>
          <a:off x="809625" y="1955800"/>
          <a:ext cx="5664200" cy="593725"/>
        </p:xfrm>
        <a:graphic>
          <a:graphicData uri="http://schemas.openxmlformats.org/presentationml/2006/ole">
            <mc:AlternateContent xmlns:mc="http://schemas.openxmlformats.org/markup-compatibility/2006">
              <mc:Choice xmlns:v="urn:schemas-microsoft-com:vml" Requires="v">
                <p:oleObj spid="_x0000_s34185" name="Formula" r:id="rId4" imgW="5665680" imgH="594360" progId="Equation.Ribbit">
                  <p:embed/>
                </p:oleObj>
              </mc:Choice>
              <mc:Fallback>
                <p:oleObj name="Formula" r:id="rId4" imgW="5665680" imgH="594360" progId="Equation.Ribbit">
                  <p:embed/>
                  <p:pic>
                    <p:nvPicPr>
                      <p:cNvPr id="0" name=""/>
                      <p:cNvPicPr>
                        <a:picLocks noChangeAspect="1" noChangeArrowheads="1"/>
                      </p:cNvPicPr>
                      <p:nvPr/>
                    </p:nvPicPr>
                    <p:blipFill>
                      <a:blip r:embed="rId5"/>
                      <a:srcRect/>
                      <a:stretch>
                        <a:fillRect/>
                      </a:stretch>
                    </p:blipFill>
                    <p:spPr bwMode="auto">
                      <a:xfrm>
                        <a:off x="809625" y="1955800"/>
                        <a:ext cx="56642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25599562"/>
              </p:ext>
            </p:extLst>
          </p:nvPr>
        </p:nvGraphicFramePr>
        <p:xfrm>
          <a:off x="1366838" y="2522538"/>
          <a:ext cx="4316412" cy="593725"/>
        </p:xfrm>
        <a:graphic>
          <a:graphicData uri="http://schemas.openxmlformats.org/presentationml/2006/ole">
            <mc:AlternateContent xmlns:mc="http://schemas.openxmlformats.org/markup-compatibility/2006">
              <mc:Choice xmlns:v="urn:schemas-microsoft-com:vml" Requires="v">
                <p:oleObj spid="_x0000_s34186" name="Formula" r:id="rId6" imgW="4316760" imgH="594360" progId="Equation.Ribbit">
                  <p:embed/>
                </p:oleObj>
              </mc:Choice>
              <mc:Fallback>
                <p:oleObj name="Formula" r:id="rId6" imgW="4316760" imgH="594360" progId="Equation.Ribbit">
                  <p:embed/>
                  <p:pic>
                    <p:nvPicPr>
                      <p:cNvPr id="0" name=""/>
                      <p:cNvPicPr>
                        <a:picLocks noChangeAspect="1" noChangeArrowheads="1"/>
                      </p:cNvPicPr>
                      <p:nvPr/>
                    </p:nvPicPr>
                    <p:blipFill>
                      <a:blip r:embed="rId7"/>
                      <a:srcRect/>
                      <a:stretch>
                        <a:fillRect/>
                      </a:stretch>
                    </p:blipFill>
                    <p:spPr bwMode="auto">
                      <a:xfrm>
                        <a:off x="1366838" y="2522538"/>
                        <a:ext cx="43164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2924824"/>
              </p:ext>
            </p:extLst>
          </p:nvPr>
        </p:nvGraphicFramePr>
        <p:xfrm>
          <a:off x="741363" y="4241800"/>
          <a:ext cx="5008562" cy="788988"/>
        </p:xfrm>
        <a:graphic>
          <a:graphicData uri="http://schemas.openxmlformats.org/presentationml/2006/ole">
            <mc:AlternateContent xmlns:mc="http://schemas.openxmlformats.org/markup-compatibility/2006">
              <mc:Choice xmlns:v="urn:schemas-microsoft-com:vml" Requires="v">
                <p:oleObj spid="_x0000_s34187" name="Formula" r:id="rId8" imgW="5007960" imgH="788760" progId="Equation.Ribbit">
                  <p:embed/>
                </p:oleObj>
              </mc:Choice>
              <mc:Fallback>
                <p:oleObj name="Formula" r:id="rId8" imgW="5007960" imgH="788760" progId="Equation.Ribbit">
                  <p:embed/>
                  <p:pic>
                    <p:nvPicPr>
                      <p:cNvPr id="0" name=""/>
                      <p:cNvPicPr>
                        <a:picLocks noChangeAspect="1" noChangeArrowheads="1"/>
                      </p:cNvPicPr>
                      <p:nvPr/>
                    </p:nvPicPr>
                    <p:blipFill>
                      <a:blip r:embed="rId9"/>
                      <a:srcRect/>
                      <a:stretch>
                        <a:fillRect/>
                      </a:stretch>
                    </p:blipFill>
                    <p:spPr bwMode="auto">
                      <a:xfrm>
                        <a:off x="741363" y="4241800"/>
                        <a:ext cx="5008562"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3100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L1</a:t>
            </a:r>
            <a:r>
              <a:rPr lang="zh-CN" altLang="en-US" dirty="0" smtClean="0"/>
              <a:t>正则化问题的求解</a:t>
            </a:r>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lvl="1" indent="0">
                  <a:spcBef>
                    <a:spcPts val="1000"/>
                  </a:spcBef>
                  <a:buSzPct val="100000"/>
                  <a:buNone/>
                </a:pPr>
                <a:endParaRPr lang="en-US" altLang="zh-CN" sz="2200" dirty="0" smtClean="0"/>
              </a:p>
              <a:p>
                <a:pPr marL="228600" lvl="1">
                  <a:spcBef>
                    <a:spcPts val="1000"/>
                  </a:spcBef>
                  <a:buSzPct val="100000"/>
                  <a:buFont typeface="Wingdings" panose="05000000000000000000" pitchFamily="2" charset="2"/>
                  <a:buChar char="p"/>
                </a:pPr>
                <a:r>
                  <a:rPr lang="zh-CN" altLang="en-US" sz="2200" dirty="0" smtClean="0"/>
                  <a:t>每次在</a:t>
                </a:r>
                <a14:m>
                  <m:oMath xmlns:m="http://schemas.openxmlformats.org/officeDocument/2006/math">
                    <m:sSub>
                      <m:sSubPr>
                        <m:ctrlPr>
                          <a:rPr lang="en-US" altLang="zh-CN" sz="2200" i="1">
                            <a:latin typeface="Cambria Math" panose="02040503050406030204" pitchFamily="18" charset="0"/>
                          </a:rPr>
                        </m:ctrlPr>
                      </m:sSubPr>
                      <m:e>
                        <m:r>
                          <a:rPr lang="en-US" altLang="zh-CN" sz="2200" b="1" i="1" smtClean="0">
                            <a:latin typeface="Cambria Math" panose="02040503050406030204" pitchFamily="18" charset="0"/>
                          </a:rPr>
                          <m:t>𝒙</m:t>
                        </m:r>
                      </m:e>
                      <m:sub>
                        <m:r>
                          <a:rPr lang="en-US" altLang="zh-CN" sz="2200" i="1">
                            <a:latin typeface="Cambria Math" panose="02040503050406030204" pitchFamily="18" charset="0"/>
                          </a:rPr>
                          <m:t>𝑘</m:t>
                        </m:r>
                      </m:sub>
                    </m:sSub>
                  </m:oMath>
                </a14:m>
                <a:r>
                  <a:rPr lang="zh-CN" altLang="en-US" sz="2200" dirty="0" smtClean="0"/>
                  <a:t>的</a:t>
                </a:r>
                <a:r>
                  <a:rPr lang="zh-CN" altLang="en-US" sz="2200" dirty="0"/>
                  <a:t>附近寻找最优点，不断迭代，</a:t>
                </a:r>
                <a:r>
                  <a:rPr lang="zh-CN" altLang="en-US" sz="2200" dirty="0" smtClean="0"/>
                  <a:t>即寻找</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r>
                  <a:rPr lang="zh-CN" altLang="en-US" sz="2200" dirty="0"/>
                  <a:t>假设</a:t>
                </a:r>
                <a14:m>
                  <m:oMath xmlns:m="http://schemas.openxmlformats.org/officeDocument/2006/math">
                    <m:sSub>
                      <m:sSubPr>
                        <m:ctrlPr>
                          <a:rPr lang="en-US" altLang="zh-CN" sz="2200" i="1">
                            <a:latin typeface="Cambria Math" panose="02040503050406030204" pitchFamily="18" charset="0"/>
                          </a:rPr>
                        </m:ctrlPr>
                      </m:sSubPr>
                      <m:e>
                        <m:r>
                          <a:rPr lang="en-US" altLang="zh-CN" sz="2200" b="1" i="1">
                            <a:latin typeface="Cambria Math" panose="02040503050406030204" pitchFamily="18" charset="0"/>
                          </a:rPr>
                          <m:t>𝒛</m:t>
                        </m:r>
                        <m:r>
                          <a:rPr lang="en-US" altLang="zh-CN" sz="2200" i="1">
                            <a:latin typeface="Cambria Math" panose="02040503050406030204" pitchFamily="18" charset="0"/>
                          </a:rPr>
                          <m:t>=</m:t>
                        </m:r>
                        <m:r>
                          <a:rPr lang="en-US" altLang="zh-CN" sz="2200" b="1" i="1" smtClean="0">
                            <a:latin typeface="Cambria Math" panose="02040503050406030204" pitchFamily="18" charset="0"/>
                          </a:rPr>
                          <m:t>𝒙</m:t>
                        </m:r>
                      </m:e>
                      <m:sub>
                        <m:r>
                          <a:rPr lang="en-US" altLang="zh-CN" sz="2200" i="1">
                            <a:latin typeface="Cambria Math" panose="02040503050406030204" pitchFamily="18" charset="0"/>
                          </a:rPr>
                          <m:t>𝑘</m:t>
                        </m:r>
                      </m:sub>
                    </m:sSub>
                    <m:r>
                      <a:rPr lang="en-US" altLang="zh-CN" sz="2200" i="1">
                        <a:latin typeface="Cambria Math" panose="02040503050406030204" pitchFamily="18" charset="0"/>
                      </a:rPr>
                      <m:t>−1/</m:t>
                    </m:r>
                    <m:r>
                      <a:rPr lang="en-US" altLang="zh-CN" sz="2200" i="1">
                        <a:latin typeface="Cambria Math" panose="02040503050406030204" pitchFamily="18" charset="0"/>
                      </a:rPr>
                      <m:t>𝐿</m:t>
                    </m:r>
                    <m:r>
                      <a:rPr lang="en-US" altLang="zh-CN" sz="2200" i="0">
                        <a:latin typeface="Cambria Math" panose="02040503050406030204" pitchFamily="18" charset="0"/>
                      </a:rPr>
                      <m:t>𝛻</m:t>
                    </m:r>
                    <m:r>
                      <a:rPr lang="en-US" altLang="zh-CN" sz="2200" i="1">
                        <a:latin typeface="Cambria Math" panose="02040503050406030204" pitchFamily="18" charset="0"/>
                      </a:rPr>
                      <m:t>𝑓</m:t>
                    </m:r>
                    <m:r>
                      <a:rPr lang="en-US" altLang="zh-CN" sz="220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1" i="1" smtClean="0">
                            <a:latin typeface="Cambria Math" panose="02040503050406030204" pitchFamily="18" charset="0"/>
                          </a:rPr>
                          <m:t>𝒙</m:t>
                        </m:r>
                      </m:e>
                      <m:sub>
                        <m:r>
                          <a:rPr lang="en-US" altLang="zh-CN" sz="2200" i="1">
                            <a:latin typeface="Cambria Math" panose="02040503050406030204" pitchFamily="18" charset="0"/>
                          </a:rPr>
                          <m:t>𝑘</m:t>
                        </m:r>
                      </m:sub>
                    </m:sSub>
                    <m:r>
                      <a:rPr lang="en-US" altLang="zh-CN" sz="2200">
                        <a:latin typeface="Cambria Math" panose="02040503050406030204" pitchFamily="18" charset="0"/>
                      </a:rPr>
                      <m:t>)</m:t>
                    </m:r>
                  </m:oMath>
                </a14:m>
                <a:r>
                  <a:rPr lang="zh-CN" altLang="en-US" sz="2200" dirty="0"/>
                  <a:t>，上式有闭式解</a:t>
                </a:r>
                <a:endParaRPr lang="en-US" altLang="zh-CN" sz="2200" dirty="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174197999"/>
              </p:ext>
            </p:extLst>
          </p:nvPr>
        </p:nvGraphicFramePr>
        <p:xfrm>
          <a:off x="860425" y="2044700"/>
          <a:ext cx="5900738" cy="788988"/>
        </p:xfrm>
        <a:graphic>
          <a:graphicData uri="http://schemas.openxmlformats.org/presentationml/2006/ole">
            <mc:AlternateContent xmlns:mc="http://schemas.openxmlformats.org/markup-compatibility/2006">
              <mc:Choice xmlns:v="urn:schemas-microsoft-com:vml" Requires="v">
                <p:oleObj spid="_x0000_s21420" name="Formula" r:id="rId4" imgW="5900760" imgH="788760" progId="Equation.Ribbit">
                  <p:embed/>
                </p:oleObj>
              </mc:Choice>
              <mc:Fallback>
                <p:oleObj name="Formula" r:id="rId4" imgW="5900760" imgH="788760" progId="Equation.Ribbit">
                  <p:embed/>
                  <p:pic>
                    <p:nvPicPr>
                      <p:cNvPr id="0" name=""/>
                      <p:cNvPicPr>
                        <a:picLocks noChangeAspect="1" noChangeArrowheads="1"/>
                      </p:cNvPicPr>
                      <p:nvPr/>
                    </p:nvPicPr>
                    <p:blipFill>
                      <a:blip r:embed="rId5"/>
                      <a:srcRect/>
                      <a:stretch>
                        <a:fillRect/>
                      </a:stretch>
                    </p:blipFill>
                    <p:spPr bwMode="auto">
                      <a:xfrm>
                        <a:off x="860425" y="2044700"/>
                        <a:ext cx="590073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6"/>
          <a:stretch>
            <a:fillRect/>
          </a:stretch>
        </p:blipFill>
        <p:spPr>
          <a:xfrm>
            <a:off x="765110" y="3840086"/>
            <a:ext cx="4879910" cy="1831881"/>
          </a:xfrm>
          <a:prstGeom prst="rect">
            <a:avLst/>
          </a:prstGeom>
        </p:spPr>
      </p:pic>
    </p:spTree>
    <p:extLst>
      <p:ext uri="{BB962C8B-B14F-4D97-AF65-F5344CB8AC3E}">
        <p14:creationId xmlns:p14="http://schemas.microsoft.com/office/powerpoint/2010/main" val="3508637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稀疏表示</a:t>
            </a:r>
            <a:endParaRPr lang="zh-CN" altLang="en-US" dirty="0"/>
          </a:p>
        </p:txBody>
      </p:sp>
      <p:sp>
        <p:nvSpPr>
          <p:cNvPr id="3" name="内容占位符 2"/>
          <p:cNvSpPr>
            <a:spLocks noGrp="1"/>
          </p:cNvSpPr>
          <p:nvPr>
            <p:ph idx="1"/>
          </p:nvPr>
        </p:nvSpPr>
        <p:spPr/>
        <p:txBody>
          <a:bodyPr/>
          <a:lstStyle/>
          <a:p>
            <a:r>
              <a:rPr lang="zh-CN" altLang="en-US" dirty="0" smtClean="0"/>
              <a:t>将数据集考虑成一个矩阵，每行对应一个样本，每列对应一个特征</a:t>
            </a:r>
            <a:endParaRPr lang="en-US" altLang="zh-CN" dirty="0" smtClean="0"/>
          </a:p>
          <a:p>
            <a:pPr marL="0" indent="0">
              <a:buNone/>
            </a:pPr>
            <a:endParaRPr lang="en-US" altLang="zh-CN" dirty="0"/>
          </a:p>
          <a:p>
            <a:r>
              <a:rPr lang="zh-CN" altLang="en-US" dirty="0" smtClean="0"/>
              <a:t>矩阵中有很多零元素，且非整行整列出现</a:t>
            </a:r>
            <a:endParaRPr lang="en-US" altLang="zh-CN" dirty="0" smtClean="0"/>
          </a:p>
          <a:p>
            <a:endParaRPr lang="en-US" altLang="zh-CN" dirty="0"/>
          </a:p>
          <a:p>
            <a:r>
              <a:rPr lang="zh-CN" altLang="en-US" dirty="0" smtClean="0"/>
              <a:t>稀疏表达的</a:t>
            </a:r>
            <a:r>
              <a:rPr lang="zh-CN" altLang="en-US" dirty="0"/>
              <a:t>优势</a:t>
            </a:r>
            <a:r>
              <a:rPr lang="zh-CN" altLang="en-US" dirty="0" smtClean="0"/>
              <a:t>：</a:t>
            </a:r>
            <a:endParaRPr lang="en-US" altLang="zh-CN" dirty="0" smtClean="0"/>
          </a:p>
          <a:p>
            <a:pPr lvl="1"/>
            <a:r>
              <a:rPr lang="zh-CN" altLang="en-US" dirty="0"/>
              <a:t>文本数据线性可</a:t>
            </a:r>
            <a:r>
              <a:rPr lang="zh-CN" altLang="en-US" dirty="0" smtClean="0"/>
              <a:t>分</a:t>
            </a:r>
            <a:endParaRPr lang="en-US" altLang="zh-CN" dirty="0" smtClean="0"/>
          </a:p>
          <a:p>
            <a:pPr lvl="1"/>
            <a:endParaRPr lang="en-US" altLang="zh-CN" dirty="0"/>
          </a:p>
          <a:p>
            <a:pPr lvl="1"/>
            <a:r>
              <a:rPr lang="zh-CN" altLang="en-US" dirty="0"/>
              <a:t>存储高效</a:t>
            </a:r>
            <a:endParaRPr lang="en-US" altLang="zh-CN" dirty="0"/>
          </a:p>
          <a:p>
            <a:pPr lvl="1"/>
            <a:endParaRPr lang="zh-CN" altLang="en-US" dirty="0"/>
          </a:p>
        </p:txBody>
      </p:sp>
      <p:sp>
        <p:nvSpPr>
          <p:cNvPr id="4" name="矩形 3"/>
          <p:cNvSpPr/>
          <p:nvPr/>
        </p:nvSpPr>
        <p:spPr>
          <a:xfrm>
            <a:off x="662573" y="4826575"/>
            <a:ext cx="8347075" cy="954107"/>
          </a:xfrm>
          <a:prstGeom prst="rect">
            <a:avLst/>
          </a:prstGeom>
        </p:spPr>
        <p:txBody>
          <a:bodyPr wrap="square">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能否</a:t>
            </a:r>
            <a:r>
              <a:rPr lang="zh-CN" altLang="en-US" sz="2800" dirty="0" smtClean="0">
                <a:solidFill>
                  <a:srgbClr val="C00000"/>
                </a:solidFill>
                <a:latin typeface="微软雅黑" panose="020B0503020204020204" pitchFamily="34" charset="-122"/>
                <a:ea typeface="微软雅黑" panose="020B0503020204020204" pitchFamily="34" charset="-122"/>
              </a:rPr>
              <a:t>将稠密表示的数据集转化为“稀疏表示”，使其享受稀疏表达的</a:t>
            </a:r>
            <a:r>
              <a:rPr lang="zh-CN" altLang="en-US" sz="2800" dirty="0">
                <a:solidFill>
                  <a:srgbClr val="C00000"/>
                </a:solidFill>
                <a:latin typeface="微软雅黑" panose="020B0503020204020204" pitchFamily="34" charset="-122"/>
                <a:ea typeface="微软雅黑" panose="020B0503020204020204" pitchFamily="34" charset="-122"/>
              </a:rPr>
              <a:t>优势</a:t>
            </a:r>
            <a:r>
              <a:rPr lang="zh-CN" altLang="en-US" sz="2800" dirty="0" smtClean="0">
                <a:solidFill>
                  <a:srgbClr val="C00000"/>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5664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2312894"/>
                <a:ext cx="8616950" cy="3776417"/>
              </a:xfrm>
            </p:spPr>
            <p:txBody>
              <a:bodyPr/>
              <a:lstStyle/>
              <a:p>
                <a:r>
                  <a:rPr lang="zh-CN" altLang="en-US" dirty="0" smtClean="0"/>
                  <a:t>给定数据</a:t>
                </a:r>
                <a:r>
                  <a:rPr lang="zh-CN" altLang="en-US" dirty="0"/>
                  <a:t>集</a:t>
                </a:r>
                <a:endParaRPr lang="en-US" altLang="zh-CN" dirty="0" smtClean="0"/>
              </a:p>
              <a:p>
                <a:endParaRPr lang="en-US" altLang="zh-CN" dirty="0" smtClean="0"/>
              </a:p>
              <a:p>
                <a:r>
                  <a:rPr lang="zh-CN" altLang="en-US" dirty="0" smtClean="0"/>
                  <a:t>学习目标是字典矩阵            以及样本的稀疏表示</a:t>
                </a:r>
                <a:endParaRPr lang="en-US" altLang="zh-CN" dirty="0" smtClean="0"/>
              </a:p>
              <a:p>
                <a:endParaRPr lang="en-US" altLang="zh-CN" dirty="0" smtClean="0"/>
              </a:p>
              <a:p>
                <a14:m>
                  <m:oMath xmlns:m="http://schemas.openxmlformats.org/officeDocument/2006/math">
                    <m:r>
                      <a:rPr lang="en-US" altLang="zh-CN" b="0" i="1" smtClean="0">
                        <a:latin typeface="Cambria Math" panose="02040503050406030204" pitchFamily="18" charset="0"/>
                      </a:rPr>
                      <m:t>𝑘</m:t>
                    </m:r>
                  </m:oMath>
                </a14:m>
                <a:r>
                  <a:rPr lang="zh-CN" altLang="en-US" dirty="0" smtClean="0"/>
                  <a:t>称为字典的词汇量，通常由用户指定</a:t>
                </a:r>
                <a:endParaRPr lang="en-US" altLang="zh-CN" dirty="0" smtClean="0"/>
              </a:p>
              <a:p>
                <a:endParaRPr lang="en-US" altLang="zh-CN" dirty="0"/>
              </a:p>
              <a:p>
                <a:r>
                  <a:rPr lang="zh-CN" altLang="en-US" dirty="0" smtClean="0"/>
                  <a:t>则最简单的字典学习的优化形式为</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2312894"/>
                <a:ext cx="8616950" cy="3776417"/>
              </a:xfrm>
              <a:blipFill rotWithShape="0">
                <a:blip r:embed="rId3"/>
                <a:stretch>
                  <a:fillRect l="-778" t="-2258"/>
                </a:stretch>
              </a:blipFill>
            </p:spPr>
            <p:txBody>
              <a:bodyPr/>
              <a:lstStyle/>
              <a:p>
                <a:r>
                  <a:rPr lang="zh-CN" altLang="en-US">
                    <a:noFill/>
                  </a:rPr>
                  <a:t> </a:t>
                </a:r>
              </a:p>
            </p:txBody>
          </p:sp>
        </mc:Fallback>
      </mc:AlternateContent>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为普通稠密表达的样本找到合适的</a:t>
            </a:r>
            <a:r>
              <a:rPr lang="zh-CN" altLang="en-US" sz="3000" b="1" dirty="0" smtClean="0">
                <a:solidFill>
                  <a:srgbClr val="C00000"/>
                </a:solidFill>
              </a:rPr>
              <a:t>字典</a:t>
            </a:r>
            <a:r>
              <a:rPr lang="zh-CN" altLang="en-US" sz="3000" dirty="0" smtClean="0">
                <a:solidFill>
                  <a:schemeClr val="tx2"/>
                </a:solidFill>
              </a:rPr>
              <a:t>，将样本转化为稀疏表示，这一过程称为</a:t>
            </a:r>
            <a:r>
              <a:rPr lang="zh-CN" altLang="en-US" sz="3000" b="1" dirty="0" smtClean="0">
                <a:solidFill>
                  <a:srgbClr val="C00000"/>
                </a:solidFill>
              </a:rPr>
              <a:t>字典学习</a:t>
            </a:r>
            <a:endParaRPr lang="zh-CN" altLang="en-US" sz="3000" dirty="0">
              <a:solidFill>
                <a:schemeClr val="tx2"/>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19092308"/>
              </p:ext>
            </p:extLst>
          </p:nvPr>
        </p:nvGraphicFramePr>
        <p:xfrm>
          <a:off x="2115807" y="2355211"/>
          <a:ext cx="3289300" cy="325437"/>
        </p:xfrm>
        <a:graphic>
          <a:graphicData uri="http://schemas.openxmlformats.org/presentationml/2006/ole">
            <mc:AlternateContent xmlns:mc="http://schemas.openxmlformats.org/markup-compatibility/2006">
              <mc:Choice xmlns:v="urn:schemas-microsoft-com:vml" Requires="v">
                <p:oleObj spid="_x0000_s39219" name="Formula" r:id="rId4" imgW="3289320" imgH="325440" progId="Equation.Ribbit">
                  <p:embed/>
                </p:oleObj>
              </mc:Choice>
              <mc:Fallback>
                <p:oleObj name="Formula" r:id="rId4" imgW="3289320" imgH="325440" progId="Equation.Ribbit">
                  <p:embed/>
                  <p:pic>
                    <p:nvPicPr>
                      <p:cNvPr id="0" name=""/>
                      <p:cNvPicPr/>
                      <p:nvPr/>
                    </p:nvPicPr>
                    <p:blipFill>
                      <a:blip r:embed="rId5"/>
                      <a:stretch>
                        <a:fillRect/>
                      </a:stretch>
                    </p:blipFill>
                    <p:spPr>
                      <a:xfrm>
                        <a:off x="2115807" y="2355211"/>
                        <a:ext cx="3289300" cy="3254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99520354"/>
              </p:ext>
            </p:extLst>
          </p:nvPr>
        </p:nvGraphicFramePr>
        <p:xfrm>
          <a:off x="3246438" y="3209925"/>
          <a:ext cx="1114425" cy="298450"/>
        </p:xfrm>
        <a:graphic>
          <a:graphicData uri="http://schemas.openxmlformats.org/presentationml/2006/ole">
            <mc:AlternateContent xmlns:mc="http://schemas.openxmlformats.org/markup-compatibility/2006">
              <mc:Choice xmlns:v="urn:schemas-microsoft-com:vml" Requires="v">
                <p:oleObj spid="_x0000_s39220" name="Formula" r:id="rId6" imgW="1113840" imgH="298800" progId="Equation.Ribbit">
                  <p:embed/>
                </p:oleObj>
              </mc:Choice>
              <mc:Fallback>
                <p:oleObj name="Formula" r:id="rId6" imgW="1113840" imgH="298800" progId="Equation.Ribbit">
                  <p:embed/>
                  <p:pic>
                    <p:nvPicPr>
                      <p:cNvPr id="0" name=""/>
                      <p:cNvPicPr/>
                      <p:nvPr/>
                    </p:nvPicPr>
                    <p:blipFill>
                      <a:blip r:embed="rId7"/>
                      <a:stretch>
                        <a:fillRect/>
                      </a:stretch>
                    </p:blipFill>
                    <p:spPr>
                      <a:xfrm>
                        <a:off x="3246438" y="3209925"/>
                        <a:ext cx="1114425" cy="2984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37230987"/>
              </p:ext>
            </p:extLst>
          </p:nvPr>
        </p:nvGraphicFramePr>
        <p:xfrm>
          <a:off x="6943725" y="3209925"/>
          <a:ext cx="922338" cy="300038"/>
        </p:xfrm>
        <a:graphic>
          <a:graphicData uri="http://schemas.openxmlformats.org/presentationml/2006/ole">
            <mc:AlternateContent xmlns:mc="http://schemas.openxmlformats.org/markup-compatibility/2006">
              <mc:Choice xmlns:v="urn:schemas-microsoft-com:vml" Requires="v">
                <p:oleObj spid="_x0000_s39221" name="Formula" r:id="rId8" imgW="922320" imgH="299880" progId="Equation.Ribbit">
                  <p:embed/>
                </p:oleObj>
              </mc:Choice>
              <mc:Fallback>
                <p:oleObj name="Formula" r:id="rId8" imgW="922320" imgH="299880" progId="Equation.Ribbit">
                  <p:embed/>
                  <p:pic>
                    <p:nvPicPr>
                      <p:cNvPr id="0" name=""/>
                      <p:cNvPicPr/>
                      <p:nvPr/>
                    </p:nvPicPr>
                    <p:blipFill>
                      <a:blip r:embed="rId9"/>
                      <a:stretch>
                        <a:fillRect/>
                      </a:stretch>
                    </p:blipFill>
                    <p:spPr>
                      <a:xfrm>
                        <a:off x="6943725" y="3209925"/>
                        <a:ext cx="922338" cy="30003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15484710"/>
              </p:ext>
            </p:extLst>
          </p:nvPr>
        </p:nvGraphicFramePr>
        <p:xfrm>
          <a:off x="2882900" y="5300663"/>
          <a:ext cx="4006850" cy="788987"/>
        </p:xfrm>
        <a:graphic>
          <a:graphicData uri="http://schemas.openxmlformats.org/presentationml/2006/ole">
            <mc:AlternateContent xmlns:mc="http://schemas.openxmlformats.org/markup-compatibility/2006">
              <mc:Choice xmlns:v="urn:schemas-microsoft-com:vml" Requires="v">
                <p:oleObj spid="_x0000_s39222" name="Formula" r:id="rId10" imgW="4007160" imgH="788760" progId="Equation.Ribbit">
                  <p:embed/>
                </p:oleObj>
              </mc:Choice>
              <mc:Fallback>
                <p:oleObj name="Formula" r:id="rId10" imgW="4007160" imgH="788760" progId="Equation.Ribbit">
                  <p:embed/>
                  <p:pic>
                    <p:nvPicPr>
                      <p:cNvPr id="0" name=""/>
                      <p:cNvPicPr>
                        <a:picLocks noChangeAspect="1" noChangeArrowheads="1"/>
                      </p:cNvPicPr>
                      <p:nvPr/>
                    </p:nvPicPr>
                    <p:blipFill>
                      <a:blip r:embed="rId11"/>
                      <a:srcRect/>
                      <a:stretch>
                        <a:fillRect/>
                      </a:stretch>
                    </p:blipFill>
                    <p:spPr bwMode="auto">
                      <a:xfrm>
                        <a:off x="2882900" y="5300663"/>
                        <a:ext cx="40068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038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字典学习的</a:t>
            </a:r>
            <a:r>
              <a:rPr lang="zh-CN" altLang="en-US" dirty="0" smtClean="0"/>
              <a:t>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固定字典</a:t>
                </a:r>
                <a14:m>
                  <m:oMath xmlns:m="http://schemas.openxmlformats.org/officeDocument/2006/math">
                    <m:r>
                      <a:rPr lang="en-US" altLang="zh-CN" b="1" i="0" smtClean="0">
                        <a:latin typeface="Cambria Math" panose="02040503050406030204" pitchFamily="18" charset="0"/>
                      </a:rPr>
                      <m:t>𝐁</m:t>
                    </m:r>
                  </m:oMath>
                </a14:m>
                <a:r>
                  <a:rPr lang="zh-CN" altLang="en-US" dirty="0" smtClean="0"/>
                  <a:t>，参考</a:t>
                </a:r>
                <a:r>
                  <a:rPr lang="en-US" altLang="zh-CN" dirty="0" smtClean="0"/>
                  <a:t>LASSO</a:t>
                </a:r>
                <a:r>
                  <a:rPr lang="zh-CN" altLang="en-US" dirty="0" smtClean="0"/>
                  <a:t>的方法求解</a:t>
                </a:r>
                <a:endParaRPr lang="en-US" altLang="zh-CN" dirty="0" smtClean="0"/>
              </a:p>
              <a:p>
                <a:pPr marL="0" indent="0">
                  <a:buNone/>
                </a:pPr>
                <a:endParaRPr lang="en-US" altLang="zh-CN" dirty="0" smtClean="0"/>
              </a:p>
              <a:p>
                <a:endParaRPr lang="en-US" altLang="zh-CN" dirty="0" smtClean="0"/>
              </a:p>
              <a:p>
                <a:r>
                  <a:rPr lang="zh-CN" altLang="en-US" dirty="0" smtClean="0"/>
                  <a:t>以   为初值求解字典</a:t>
                </a:r>
                <a14:m>
                  <m:oMath xmlns:m="http://schemas.openxmlformats.org/officeDocument/2006/math">
                    <m:r>
                      <a:rPr lang="en-US" altLang="zh-CN" b="1" i="1">
                        <a:latin typeface="Cambria Math" panose="02040503050406030204" pitchFamily="18" charset="0"/>
                      </a:rPr>
                      <m:t>𝐁</m:t>
                    </m:r>
                    <m:r>
                      <a:rPr lang="zh-CN" altLang="en-US" i="1" smtClean="0">
                        <a:latin typeface="Cambria Math" panose="02040503050406030204" pitchFamily="18" charset="0"/>
                      </a:rPr>
                      <m:t>，</m:t>
                    </m:r>
                  </m:oMath>
                </a14:m>
                <a:endParaRPr lang="en-US" altLang="zh-CN" dirty="0" smtClean="0"/>
              </a:p>
              <a:p>
                <a:pPr marL="0" indent="0">
                  <a:buNone/>
                </a:pPr>
                <a:endParaRPr lang="en-US" altLang="zh-CN" dirty="0" smtClean="0"/>
              </a:p>
              <a:p>
                <a:pPr marL="0" indent="0">
                  <a:buNone/>
                </a:pPr>
                <a:endParaRPr lang="en-US" altLang="zh-CN" dirty="0" smtClean="0"/>
              </a:p>
              <a:p>
                <a:r>
                  <a:rPr lang="zh-CN" altLang="en-US" dirty="0" smtClean="0"/>
                  <a:t>基于逐列更新策略的</a:t>
                </a:r>
                <a:r>
                  <a:rPr lang="en-US" altLang="zh-CN" dirty="0" smtClean="0"/>
                  <a:t>KSVD [</a:t>
                </a:r>
                <a:r>
                  <a:rPr lang="en-US" altLang="zh-CN" dirty="0" err="1" smtClean="0"/>
                  <a:t>Aharon</a:t>
                </a:r>
                <a:r>
                  <a:rPr lang="en-US" altLang="zh-CN" dirty="0" smtClean="0"/>
                  <a:t> et al., 2006]</a:t>
                </a:r>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1251888503"/>
              </p:ext>
            </p:extLst>
          </p:nvPr>
        </p:nvGraphicFramePr>
        <p:xfrm>
          <a:off x="996950" y="2547938"/>
          <a:ext cx="282575" cy="195262"/>
        </p:xfrm>
        <a:graphic>
          <a:graphicData uri="http://schemas.openxmlformats.org/presentationml/2006/ole">
            <mc:AlternateContent xmlns:mc="http://schemas.openxmlformats.org/markup-compatibility/2006">
              <mc:Choice xmlns:v="urn:schemas-microsoft-com:vml" Requires="v">
                <p:oleObj spid="_x0000_s40387" name="Formula" r:id="rId4" imgW="282240" imgH="195840" progId="Equation.Ribbit">
                  <p:embed/>
                </p:oleObj>
              </mc:Choice>
              <mc:Fallback>
                <p:oleObj name="Formula" r:id="rId4" imgW="282240" imgH="195840" progId="Equation.Ribbit">
                  <p:embed/>
                  <p:pic>
                    <p:nvPicPr>
                      <p:cNvPr id="0" name=""/>
                      <p:cNvPicPr>
                        <a:picLocks noChangeAspect="1" noChangeArrowheads="1"/>
                      </p:cNvPicPr>
                      <p:nvPr/>
                    </p:nvPicPr>
                    <p:blipFill>
                      <a:blip r:embed="rId5"/>
                      <a:srcRect/>
                      <a:stretch>
                        <a:fillRect/>
                      </a:stretch>
                    </p:blipFill>
                    <p:spPr bwMode="auto">
                      <a:xfrm>
                        <a:off x="996950" y="2547938"/>
                        <a:ext cx="282575"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9" name="文本框 8"/>
              <p:cNvSpPr txBox="1"/>
              <p:nvPr/>
            </p:nvSpPr>
            <p:spPr>
              <a:xfrm>
                <a:off x="4917233" y="2486470"/>
                <a:ext cx="4031530" cy="1200329"/>
              </a:xfrm>
              <a:prstGeom prst="rect">
                <a:avLst/>
              </a:prstGeom>
              <a:noFill/>
              <a:ln>
                <a:solidFill>
                  <a:schemeClr val="accent1"/>
                </a:solidFill>
              </a:ln>
            </p:spPr>
            <p:txBody>
              <a:bodyPr wrap="square" rtlCol="0">
                <a:spAutoFit/>
              </a:bodyPr>
              <a:lstStyle/>
              <a:p>
                <a:r>
                  <a:rPr lang="zh-CN" altLang="en-US"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smtClean="0">
                            <a:latin typeface="Cambria Math" panose="02040503050406030204" pitchFamily="18" charset="0"/>
                          </a:rPr>
                          <m:t>|</m:t>
                        </m:r>
                      </m:e>
                      <m:sub>
                        <m:r>
                          <m:rPr>
                            <m:sty m:val="p"/>
                          </m:rPr>
                          <a:rPr lang="en-US" altLang="zh-CN" i="1">
                            <a:latin typeface="Cambria Math" panose="02040503050406030204" pitchFamily="18" charset="0"/>
                          </a:rPr>
                          <m:t>F</m:t>
                        </m:r>
                      </m:sub>
                    </m:sSub>
                  </m:oMath>
                </a14:m>
                <a:r>
                  <a:rPr lang="zh-CN" altLang="en-US" dirty="0" smtClean="0"/>
                  <a:t>    </a:t>
                </a:r>
                <a:r>
                  <a:rPr lang="zh-CN" altLang="en-US" dirty="0" smtClean="0"/>
                  <a:t>是矩阵的</a:t>
                </a:r>
                <a:r>
                  <a:rPr lang="en-US" altLang="zh-CN" dirty="0" err="1" smtClean="0"/>
                  <a:t>Frobenius</a:t>
                </a:r>
                <a:r>
                  <a:rPr lang="en-US" altLang="zh-CN" dirty="0" smtClean="0"/>
                  <a:t> </a:t>
                </a:r>
                <a:r>
                  <a:rPr lang="zh-CN" altLang="en-US" dirty="0" smtClean="0"/>
                  <a:t>范数</a:t>
                </a:r>
                <a:endParaRPr lang="en-US" altLang="zh-CN" dirty="0" smtClean="0"/>
              </a:p>
              <a:p>
                <a:endParaRPr lang="en-US" altLang="zh-CN" dirty="0"/>
              </a:p>
              <a:p>
                <a:endParaRPr lang="en-US" altLang="zh-CN" dirty="0" smtClean="0"/>
              </a:p>
              <a:p>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4917233" y="2486470"/>
                <a:ext cx="4031530" cy="1200329"/>
              </a:xfrm>
              <a:prstGeom prst="rect">
                <a:avLst/>
              </a:prstGeom>
              <a:blipFill rotWithShape="0">
                <a:blip r:embed="rId6"/>
                <a:stretch>
                  <a:fillRect t="-3518"/>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6184046" y="4804320"/>
                <a:ext cx="2535438" cy="868571"/>
              </a:xfrm>
              <a:prstGeom prst="rect">
                <a:avLst/>
              </a:prstGeom>
              <a:solidFill>
                <a:srgbClr val="C7EDCC"/>
              </a:solidFill>
              <a:ln>
                <a:solidFill>
                  <a:schemeClr val="accent1"/>
                </a:solidFill>
              </a:ln>
            </p:spPr>
            <p:txBody>
              <a:bodyPr wrap="square" rtlCol="0">
                <a:spAutoFit/>
              </a:bodyPr>
              <a:lstStyle/>
              <a:p>
                <a:pPr>
                  <a:lnSpc>
                    <a:spcPct val="150000"/>
                  </a:lnSpc>
                </a:pPr>
                <a:r>
                  <a:rPr lang="en-US" altLang="zh-CN" dirty="0" err="1" smtClean="0"/>
                  <a:t>b</a:t>
                </a:r>
                <a:r>
                  <a:rPr lang="en-US" altLang="zh-CN" baseline="-25000" dirty="0" err="1" smtClean="0"/>
                  <a:t>j</a:t>
                </a:r>
                <a:r>
                  <a:rPr lang="zh-CN" altLang="en-US" dirty="0" smtClean="0"/>
                  <a:t>表示矩阵</a:t>
                </a:r>
                <a:r>
                  <a:rPr lang="en-US" altLang="zh-CN" dirty="0" smtClean="0"/>
                  <a:t>B</a:t>
                </a:r>
                <a:r>
                  <a:rPr lang="zh-CN" altLang="en-US" dirty="0" smtClean="0"/>
                  <a:t>的</a:t>
                </a:r>
                <a:r>
                  <a:rPr lang="zh-CN" altLang="en-US" dirty="0" smtClean="0"/>
                  <a:t>第</a:t>
                </a:r>
                <a14:m>
                  <m:oMath xmlns:m="http://schemas.openxmlformats.org/officeDocument/2006/math">
                    <m:r>
                      <a:rPr lang="en-US" altLang="zh-CN" b="0" i="1" smtClean="0">
                        <a:latin typeface="Cambria Math" panose="02040503050406030204" pitchFamily="18" charset="0"/>
                      </a:rPr>
                      <m:t>𝑖</m:t>
                    </m:r>
                  </m:oMath>
                </a14:m>
                <a:r>
                  <a:rPr lang="zh-CN" altLang="en-US" dirty="0" smtClean="0"/>
                  <a:t>列</a:t>
                </a:r>
                <a:endParaRPr lang="en-US" altLang="zh-CN" dirty="0" smtClean="0"/>
              </a:p>
              <a:p>
                <a:pPr>
                  <a:lnSpc>
                    <a:spcPct val="150000"/>
                  </a:lnSpc>
                </a:pPr>
                <a:r>
                  <a:rPr lang="en-US" altLang="zh-CN" dirty="0" err="1" smtClean="0"/>
                  <a:t>a</a:t>
                </a:r>
                <a:r>
                  <a:rPr lang="en-US" altLang="zh-CN" baseline="30000" dirty="0" err="1" smtClean="0"/>
                  <a:t>j</a:t>
                </a:r>
                <a:r>
                  <a:rPr lang="zh-CN" altLang="en-US" dirty="0" smtClean="0"/>
                  <a:t>表示矩阵</a:t>
                </a:r>
                <a:r>
                  <a:rPr lang="en-US" altLang="zh-CN" dirty="0" smtClean="0"/>
                  <a:t>A</a:t>
                </a:r>
                <a:r>
                  <a:rPr lang="zh-CN" altLang="en-US" dirty="0" smtClean="0"/>
                  <a:t>的</a:t>
                </a:r>
                <a:r>
                  <a:rPr lang="zh-CN" altLang="en-US" dirty="0" smtClean="0"/>
                  <a:t>第</a:t>
                </a:r>
                <a14:m>
                  <m:oMath xmlns:m="http://schemas.openxmlformats.org/officeDocument/2006/math">
                    <m:r>
                      <a:rPr lang="en-US" altLang="zh-CN" b="0" i="1" smtClean="0">
                        <a:latin typeface="Cambria Math" panose="02040503050406030204" pitchFamily="18" charset="0"/>
                      </a:rPr>
                      <m:t>𝑖</m:t>
                    </m:r>
                  </m:oMath>
                </a14:m>
                <a:r>
                  <a:rPr lang="zh-CN" altLang="en-US" dirty="0" smtClean="0"/>
                  <a:t>行</a:t>
                </a:r>
                <a:endParaRPr lang="en-US" altLang="zh-CN" dirty="0" smtClean="0"/>
              </a:p>
            </p:txBody>
          </p:sp>
        </mc:Choice>
        <mc:Fallback>
          <p:sp>
            <p:nvSpPr>
              <p:cNvPr id="15" name="文本框 14"/>
              <p:cNvSpPr txBox="1">
                <a:spLocks noRot="1" noChangeAspect="1" noMove="1" noResize="1" noEditPoints="1" noAdjustHandles="1" noChangeArrowheads="1" noChangeShapeType="1" noTextEdit="1"/>
              </p:cNvSpPr>
              <p:nvPr/>
            </p:nvSpPr>
            <p:spPr>
              <a:xfrm>
                <a:off x="6184046" y="4804320"/>
                <a:ext cx="2535438" cy="868571"/>
              </a:xfrm>
              <a:prstGeom prst="rect">
                <a:avLst/>
              </a:prstGeom>
              <a:blipFill rotWithShape="0">
                <a:blip r:embed="rId7"/>
                <a:stretch>
                  <a:fillRect l="-1675" b="-8966"/>
                </a:stretch>
              </a:blipFill>
              <a:ln>
                <a:solidFill>
                  <a:schemeClr val="accent1"/>
                </a:solidFill>
              </a:ln>
            </p:spPr>
            <p:txBody>
              <a:bodyPr/>
              <a:lstStyle/>
              <a:p>
                <a:r>
                  <a:rPr lang="zh-CN" altLang="en-US">
                    <a:noFill/>
                  </a:rPr>
                  <a:t> </a:t>
                </a:r>
              </a:p>
            </p:txBody>
          </p:sp>
        </mc:Fallback>
      </mc:AlternateContent>
      <p:graphicFrame>
        <p:nvGraphicFramePr>
          <p:cNvPr id="22" name="对象 21"/>
          <p:cNvGraphicFramePr>
            <a:graphicFrameLocks noChangeAspect="1"/>
          </p:cNvGraphicFramePr>
          <p:nvPr>
            <p:extLst/>
          </p:nvPr>
        </p:nvGraphicFramePr>
        <p:xfrm>
          <a:off x="1892443" y="5144389"/>
          <a:ext cx="192088" cy="157163"/>
        </p:xfrm>
        <a:graphic>
          <a:graphicData uri="http://schemas.openxmlformats.org/presentationml/2006/ole">
            <mc:AlternateContent xmlns:mc="http://schemas.openxmlformats.org/markup-compatibility/2006">
              <mc:Choice xmlns:v="urn:schemas-microsoft-com:vml" Requires="v">
                <p:oleObj spid="_x0000_s40388" name="Formula" r:id="rId8" imgW="191880" imgH="157680" progId="Equation.Ribbit">
                  <p:embed/>
                </p:oleObj>
              </mc:Choice>
              <mc:Fallback>
                <p:oleObj name="Formula" r:id="rId8" imgW="191880" imgH="157680" progId="Equation.Ribbit">
                  <p:embed/>
                  <p:pic>
                    <p:nvPicPr>
                      <p:cNvPr id="0" name=""/>
                      <p:cNvPicPr>
                        <a:picLocks noChangeAspect="1" noChangeArrowheads="1"/>
                      </p:cNvPicPr>
                      <p:nvPr/>
                    </p:nvPicPr>
                    <p:blipFill>
                      <a:blip r:embed="rId9"/>
                      <a:srcRect/>
                      <a:stretch>
                        <a:fillRect/>
                      </a:stretch>
                    </p:blipFill>
                    <p:spPr bwMode="auto">
                      <a:xfrm>
                        <a:off x="1892443" y="5144389"/>
                        <a:ext cx="192088" cy="157163"/>
                      </a:xfrm>
                      <a:prstGeom prst="rect">
                        <a:avLst/>
                      </a:prstGeom>
                      <a:noFill/>
                      <a:extLst/>
                    </p:spPr>
                  </p:pic>
                </p:oleObj>
              </mc:Fallback>
            </mc:AlternateContent>
          </a:graphicData>
        </a:graphic>
      </p:graphicFrame>
      <p:graphicFrame>
        <p:nvGraphicFramePr>
          <p:cNvPr id="23" name="对象 22"/>
          <p:cNvGraphicFramePr>
            <a:graphicFrameLocks noChangeAspect="1"/>
          </p:cNvGraphicFramePr>
          <p:nvPr>
            <p:extLst/>
          </p:nvPr>
        </p:nvGraphicFramePr>
        <p:xfrm>
          <a:off x="3231275" y="5144389"/>
          <a:ext cx="192088" cy="157163"/>
        </p:xfrm>
        <a:graphic>
          <a:graphicData uri="http://schemas.openxmlformats.org/presentationml/2006/ole">
            <mc:AlternateContent xmlns:mc="http://schemas.openxmlformats.org/markup-compatibility/2006">
              <mc:Choice xmlns:v="urn:schemas-microsoft-com:vml" Requires="v">
                <p:oleObj spid="_x0000_s40389" name="Formula" r:id="rId10" imgW="191880" imgH="157680" progId="Equation.Ribbit">
                  <p:embed/>
                </p:oleObj>
              </mc:Choice>
              <mc:Fallback>
                <p:oleObj name="Formula" r:id="rId10" imgW="191880" imgH="157680" progId="Equation.Ribbit">
                  <p:embed/>
                  <p:pic>
                    <p:nvPicPr>
                      <p:cNvPr id="0" name=""/>
                      <p:cNvPicPr>
                        <a:picLocks noChangeAspect="1" noChangeArrowheads="1"/>
                      </p:cNvPicPr>
                      <p:nvPr/>
                    </p:nvPicPr>
                    <p:blipFill>
                      <a:blip r:embed="rId9"/>
                      <a:srcRect/>
                      <a:stretch>
                        <a:fillRect/>
                      </a:stretch>
                    </p:blipFill>
                    <p:spPr bwMode="auto">
                      <a:xfrm>
                        <a:off x="3231275" y="5144389"/>
                        <a:ext cx="192088" cy="157163"/>
                      </a:xfrm>
                      <a:prstGeom prst="rect">
                        <a:avLst/>
                      </a:prstGeom>
                      <a:noFill/>
                      <a:extLst/>
                    </p:spPr>
                  </p:pic>
                </p:oleObj>
              </mc:Fallback>
            </mc:AlternateContent>
          </a:graphicData>
        </a:graphic>
      </p:graphicFrame>
      <p:graphicFrame>
        <p:nvGraphicFramePr>
          <p:cNvPr id="26" name="对象 25"/>
          <p:cNvGraphicFramePr>
            <a:graphicFrameLocks noChangeAspect="1"/>
          </p:cNvGraphicFramePr>
          <p:nvPr>
            <p:extLst/>
          </p:nvPr>
        </p:nvGraphicFramePr>
        <p:xfrm>
          <a:off x="5249863" y="5118100"/>
          <a:ext cx="217487" cy="212725"/>
        </p:xfrm>
        <a:graphic>
          <a:graphicData uri="http://schemas.openxmlformats.org/presentationml/2006/ole">
            <mc:AlternateContent xmlns:mc="http://schemas.openxmlformats.org/markup-compatibility/2006">
              <mc:Choice xmlns:v="urn:schemas-microsoft-com:vml" Requires="v">
                <p:oleObj spid="_x0000_s40390" name="Formula" r:id="rId11" imgW="217440" imgH="212400" progId="Equation.Ribbit">
                  <p:embed/>
                </p:oleObj>
              </mc:Choice>
              <mc:Fallback>
                <p:oleObj name="Formula" r:id="rId11" imgW="217440" imgH="212400" progId="Equation.Ribbit">
                  <p:embed/>
                  <p:pic>
                    <p:nvPicPr>
                      <p:cNvPr id="0" name=""/>
                      <p:cNvPicPr>
                        <a:picLocks noChangeAspect="1" noChangeArrowheads="1"/>
                      </p:cNvPicPr>
                      <p:nvPr/>
                    </p:nvPicPr>
                    <p:blipFill>
                      <a:blip r:embed="rId12"/>
                      <a:srcRect/>
                      <a:stretch>
                        <a:fillRect/>
                      </a:stretch>
                    </p:blipFill>
                    <p:spPr bwMode="auto">
                      <a:xfrm>
                        <a:off x="5249863" y="5118100"/>
                        <a:ext cx="217487" cy="212725"/>
                      </a:xfrm>
                      <a:prstGeom prst="rect">
                        <a:avLst/>
                      </a:prstGeom>
                      <a:noFill/>
                      <a:extLst/>
                    </p:spPr>
                  </p:pic>
                </p:oleObj>
              </mc:Fallback>
            </mc:AlternateContent>
          </a:graphicData>
        </a:graphic>
      </p:graphicFrame>
      <p:pic>
        <p:nvPicPr>
          <p:cNvPr id="12" name="图片 11"/>
          <p:cNvPicPr>
            <a:picLocks noChangeAspect="1"/>
          </p:cNvPicPr>
          <p:nvPr/>
        </p:nvPicPr>
        <p:blipFill>
          <a:blip r:embed="rId13"/>
          <a:stretch>
            <a:fillRect/>
          </a:stretch>
        </p:blipFill>
        <p:spPr>
          <a:xfrm>
            <a:off x="1763245" y="1592577"/>
            <a:ext cx="4258785" cy="868593"/>
          </a:xfrm>
          <a:prstGeom prst="rect">
            <a:avLst/>
          </a:prstGeom>
        </p:spPr>
      </p:pic>
      <p:pic>
        <p:nvPicPr>
          <p:cNvPr id="14" name="图片 13"/>
          <p:cNvPicPr>
            <a:picLocks noChangeAspect="1"/>
          </p:cNvPicPr>
          <p:nvPr/>
        </p:nvPicPr>
        <p:blipFill>
          <a:blip r:embed="rId14"/>
          <a:stretch>
            <a:fillRect/>
          </a:stretch>
        </p:blipFill>
        <p:spPr>
          <a:xfrm>
            <a:off x="2315075" y="2867347"/>
            <a:ext cx="2024488" cy="656548"/>
          </a:xfrm>
          <a:prstGeom prst="rect">
            <a:avLst/>
          </a:prstGeom>
        </p:spPr>
      </p:pic>
      <p:pic>
        <p:nvPicPr>
          <p:cNvPr id="16" name="图片 15"/>
          <p:cNvPicPr>
            <a:picLocks noChangeAspect="1"/>
          </p:cNvPicPr>
          <p:nvPr/>
        </p:nvPicPr>
        <p:blipFill>
          <a:blip r:embed="rId15"/>
          <a:stretch>
            <a:fillRect/>
          </a:stretch>
        </p:blipFill>
        <p:spPr>
          <a:xfrm>
            <a:off x="5032109" y="2920669"/>
            <a:ext cx="3687375" cy="386765"/>
          </a:xfrm>
          <a:prstGeom prst="rect">
            <a:avLst/>
          </a:prstGeom>
        </p:spPr>
      </p:pic>
      <p:pic>
        <p:nvPicPr>
          <p:cNvPr id="18" name="图片 17"/>
          <p:cNvPicPr>
            <a:picLocks noChangeAspect="1"/>
          </p:cNvPicPr>
          <p:nvPr/>
        </p:nvPicPr>
        <p:blipFill>
          <a:blip r:embed="rId16"/>
          <a:stretch>
            <a:fillRect/>
          </a:stretch>
        </p:blipFill>
        <p:spPr>
          <a:xfrm>
            <a:off x="4973922" y="3343164"/>
            <a:ext cx="3974841" cy="366298"/>
          </a:xfrm>
          <a:prstGeom prst="rect">
            <a:avLst/>
          </a:prstGeom>
        </p:spPr>
      </p:pic>
      <p:pic>
        <p:nvPicPr>
          <p:cNvPr id="27" name="图片 26"/>
          <p:cNvPicPr>
            <a:picLocks noChangeAspect="1"/>
          </p:cNvPicPr>
          <p:nvPr/>
        </p:nvPicPr>
        <p:blipFill>
          <a:blip r:embed="rId17"/>
          <a:stretch>
            <a:fillRect/>
          </a:stretch>
        </p:blipFill>
        <p:spPr>
          <a:xfrm>
            <a:off x="1200911" y="4173843"/>
            <a:ext cx="4646645" cy="2255418"/>
          </a:xfrm>
          <a:prstGeom prst="rect">
            <a:avLst/>
          </a:prstGeom>
        </p:spPr>
      </p:pic>
    </p:spTree>
    <p:extLst>
      <p:ext uri="{BB962C8B-B14F-4D97-AF65-F5344CB8AC3E}">
        <p14:creationId xmlns:p14="http://schemas.microsoft.com/office/powerpoint/2010/main" val="1457859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压缩感知</a:t>
            </a:r>
            <a:endParaRPr lang="zh-CN" altLang="en-US" dirty="0"/>
          </a:p>
        </p:txBody>
      </p:sp>
      <p:sp>
        <p:nvSpPr>
          <p:cNvPr id="10" name="内容占位符 3"/>
          <p:cNvSpPr>
            <a:spLocks noGrp="1"/>
          </p:cNvSpPr>
          <p:nvPr>
            <p:ph idx="1"/>
          </p:nvPr>
        </p:nvSpPr>
        <p:spPr>
          <a:xfrm>
            <a:off x="260350" y="2661808"/>
            <a:ext cx="8629650" cy="4343400"/>
          </a:xfrm>
          <a:prstGeom prst="rect">
            <a:avLst/>
          </a:prstGeom>
        </p:spPr>
        <p:txBody>
          <a:bodyPr/>
          <a:lstStyle/>
          <a:p>
            <a:r>
              <a:rPr lang="zh-CN" altLang="en-US" dirty="0" smtClean="0"/>
              <a:t>数据传输中，能否利用接收到的压缩、丢包后的数字信号，精确重构出原信号？</a:t>
            </a:r>
            <a:endParaRPr lang="en-US" altLang="zh-CN" dirty="0" smtClean="0"/>
          </a:p>
          <a:p>
            <a:endParaRPr lang="zh-CN" altLang="en-US" dirty="0"/>
          </a:p>
          <a:p>
            <a:r>
              <a:rPr lang="zh-CN" altLang="en-US" dirty="0"/>
              <a:t>压缩</a:t>
            </a:r>
            <a:r>
              <a:rPr lang="zh-CN" altLang="en-US" dirty="0" smtClean="0"/>
              <a:t>感知 </a:t>
            </a:r>
            <a:r>
              <a:rPr lang="en-US" altLang="zh-CN" dirty="0" smtClean="0"/>
              <a:t>(compressive sensing</a:t>
            </a:r>
            <a:r>
              <a:rPr lang="en-US" altLang="zh-CN" dirty="0"/>
              <a:t>)</a:t>
            </a:r>
            <a:r>
              <a:rPr lang="zh-CN" altLang="en-US" dirty="0" smtClean="0"/>
              <a:t> </a:t>
            </a:r>
            <a:r>
              <a:rPr lang="en-US" altLang="zh-CN" sz="1600" dirty="0"/>
              <a:t>[</a:t>
            </a:r>
            <a:r>
              <a:rPr lang="en-US" altLang="zh-CN" sz="1600" dirty="0" err="1"/>
              <a:t>Cándes</a:t>
            </a:r>
            <a:r>
              <a:rPr lang="en-US" altLang="zh-CN" sz="1600" dirty="0"/>
              <a:t> et al., 2006, </a:t>
            </a:r>
            <a:r>
              <a:rPr lang="en-US" altLang="zh-CN" sz="1600" dirty="0" err="1"/>
              <a:t>Donoho</a:t>
            </a:r>
            <a:r>
              <a:rPr lang="en-US" altLang="zh-CN" sz="1600" dirty="0"/>
              <a:t>, 2006]</a:t>
            </a:r>
            <a:r>
              <a:rPr lang="en-US" altLang="zh-CN" dirty="0"/>
              <a:t> </a:t>
            </a:r>
            <a:r>
              <a:rPr lang="zh-CN" altLang="en-US" dirty="0" smtClean="0"/>
              <a:t>为解决</a:t>
            </a:r>
            <a:r>
              <a:rPr lang="zh-CN" altLang="en-US" dirty="0"/>
              <a:t>此类</a:t>
            </a:r>
            <a:r>
              <a:rPr lang="zh-CN" altLang="en-US" dirty="0" smtClean="0"/>
              <a:t>问题提供了新的思路</a:t>
            </a:r>
            <a:r>
              <a:rPr lang="en-US" altLang="zh-CN" dirty="0" smtClean="0"/>
              <a:t>.</a:t>
            </a:r>
            <a:endParaRPr lang="zh-CN" altLang="en-US" dirty="0"/>
          </a:p>
          <a:p>
            <a:endParaRPr lang="zh-CN" altLang="en-US" dirty="0"/>
          </a:p>
        </p:txBody>
      </p:sp>
      <p:sp>
        <p:nvSpPr>
          <p:cNvPr id="9" name="文本占位符 1"/>
          <p:cNvSpPr txBox="1">
            <a:spLocks/>
          </p:cNvSpPr>
          <p:nvPr/>
        </p:nvSpPr>
        <p:spPr>
          <a:xfrm>
            <a:off x="260350" y="1516201"/>
            <a:ext cx="7256556" cy="44529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accent1"/>
                </a:solidFill>
                <a:latin typeface="微软雅黑" panose="020B0503020204020204" pitchFamily="34" charset="-122"/>
                <a:ea typeface="微软雅黑" panose="020B0503020204020204" pitchFamily="34" charset="-122"/>
              </a:rPr>
              <a:t>能否利用部分数据恢复全部数据？</a:t>
            </a:r>
            <a:endParaRPr lang="zh-CN" altLang="en-US" sz="30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6895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长度为</a:t>
                </a:r>
                <a14:m>
                  <m:oMath xmlns:m="http://schemas.openxmlformats.org/officeDocument/2006/math">
                    <m:r>
                      <a:rPr lang="en-US" altLang="zh-CN" b="0" i="1" smtClean="0">
                        <a:latin typeface="Cambria Math" panose="02040503050406030204" pitchFamily="18" charset="0"/>
                      </a:rPr>
                      <m:t>𝑚</m:t>
                    </m:r>
                  </m:oMath>
                </a14:m>
                <a:r>
                  <a:rPr lang="zh-CN" altLang="en-US" dirty="0" smtClean="0"/>
                  <a:t>的离散信号</a:t>
                </a:r>
                <a14:m>
                  <m:oMath xmlns:m="http://schemas.openxmlformats.org/officeDocument/2006/math">
                    <m:r>
                      <a:rPr lang="en-US" altLang="zh-CN" b="1" i="1" smtClean="0">
                        <a:latin typeface="Cambria Math" panose="02040503050406030204" pitchFamily="18" charset="0"/>
                      </a:rPr>
                      <m:t>𝒙</m:t>
                    </m:r>
                  </m:oMath>
                </a14:m>
                <a:r>
                  <a:rPr lang="zh-CN" altLang="en-US" dirty="0" smtClean="0"/>
                  <a:t>，用远小于奈奎斯特采样定理的要求的采样率采样得到长度为</a:t>
                </a:r>
                <a14:m>
                  <m:oMath xmlns:m="http://schemas.openxmlformats.org/officeDocument/2006/math">
                    <m:r>
                      <a:rPr lang="en-US" altLang="zh-CN" b="0" i="1" smtClean="0">
                        <a:latin typeface="Cambria Math" panose="02040503050406030204" pitchFamily="18" charset="0"/>
                      </a:rPr>
                      <m:t>𝑛</m:t>
                    </m:r>
                  </m:oMath>
                </a14:m>
                <a:r>
                  <a:rPr lang="zh-CN" altLang="en-US" dirty="0" smtClean="0"/>
                  <a:t>的采样后信号</a:t>
                </a:r>
                <a14:m>
                  <m:oMath xmlns:m="http://schemas.openxmlformats.org/officeDocument/2006/math">
                    <m:r>
                      <a:rPr lang="en-US" altLang="zh-CN" b="1" i="1" smtClean="0">
                        <a:latin typeface="Cambria Math" panose="02040503050406030204" pitchFamily="18" charset="0"/>
                      </a:rPr>
                      <m:t>𝒚</m:t>
                    </m:r>
                  </m:oMath>
                </a14:m>
                <a:r>
                  <a:rPr lang="zh-CN" altLang="en-US" dirty="0" smtClean="0"/>
                  <a:t>，</a:t>
                </a:r>
                <a14:m>
                  <m:oMath xmlns:m="http://schemas.openxmlformats.org/officeDocument/2006/math">
                    <m:r>
                      <a:rPr lang="en-US" altLang="zh-CN" b="0" i="1" smtClean="0">
                        <a:latin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zh-CN" altLang="en-US" dirty="0" smtClean="0"/>
                  <a:t>，即</a:t>
                </a:r>
                <a:endParaRPr lang="en-US" altLang="zh-CN" dirty="0" smtClean="0"/>
              </a:p>
              <a:p>
                <a:endParaRPr lang="en-US" altLang="zh-CN" dirty="0" smtClean="0"/>
              </a:p>
              <a:p>
                <a:endParaRPr lang="en-US" altLang="zh-CN" dirty="0"/>
              </a:p>
              <a:p>
                <a:r>
                  <a:rPr lang="zh-CN" altLang="en-US" dirty="0" smtClean="0"/>
                  <a:t>一般情况下，</a:t>
                </a:r>
                <a14:m>
                  <m:oMath xmlns:m="http://schemas.openxmlformats.org/officeDocument/2006/math">
                    <m:r>
                      <a:rPr lang="en-US" altLang="zh-CN" i="1">
                        <a:latin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𝑚</m:t>
                    </m:r>
                  </m:oMath>
                </a14:m>
                <a:r>
                  <a:rPr lang="zh-CN" altLang="en-US" dirty="0" smtClean="0"/>
                  <a:t>，</a:t>
                </a:r>
                <a:r>
                  <a:rPr lang="zh-CN" altLang="en-US" b="1" dirty="0" smtClean="0">
                    <a:solidFill>
                      <a:srgbClr val="C00000"/>
                    </a:solidFill>
                  </a:rPr>
                  <a:t>不能</a:t>
                </a:r>
                <a:r>
                  <a:rPr lang="zh-CN" altLang="en-US" dirty="0" smtClean="0"/>
                  <a:t>利用</a:t>
                </a:r>
                <a14:m>
                  <m:oMath xmlns:m="http://schemas.openxmlformats.org/officeDocument/2006/math">
                    <m:r>
                      <a:rPr lang="en-US" altLang="zh-CN" b="1" i="1">
                        <a:latin typeface="Cambria Math" panose="02040503050406030204" pitchFamily="18" charset="0"/>
                      </a:rPr>
                      <m:t>𝒚</m:t>
                    </m:r>
                  </m:oMath>
                </a14:m>
                <a:r>
                  <a:rPr lang="zh-CN" altLang="en-US" dirty="0" smtClean="0"/>
                  <a:t>还原</a:t>
                </a:r>
                <a14:m>
                  <m:oMath xmlns:m="http://schemas.openxmlformats.org/officeDocument/2006/math">
                    <m:r>
                      <a:rPr lang="en-US" altLang="zh-CN" b="1" i="1">
                        <a:latin typeface="Cambria Math" panose="02040503050406030204" pitchFamily="18" charset="0"/>
                      </a:rPr>
                      <m:t>𝒙</m:t>
                    </m:r>
                  </m:oMath>
                </a14:m>
                <a:r>
                  <a:rPr lang="zh-CN" altLang="en-US" dirty="0" smtClean="0"/>
                  <a:t>，</a:t>
                </a:r>
                <a:r>
                  <a:rPr lang="zh-CN" altLang="en-US" b="1" dirty="0" smtClean="0">
                    <a:solidFill>
                      <a:srgbClr val="C00000"/>
                    </a:solidFill>
                  </a:rPr>
                  <a:t>但是</a:t>
                </a:r>
                <a:endParaRPr lang="en-US" altLang="zh-CN" b="1" dirty="0" smtClean="0">
                  <a:solidFill>
                    <a:srgbClr val="C00000"/>
                  </a:solidFill>
                </a:endParaRPr>
              </a:p>
              <a:p>
                <a:pPr marL="0" indent="0">
                  <a:buNone/>
                </a:pPr>
                <a:endParaRPr lang="en-US" altLang="zh-CN" b="1" dirty="0" smtClean="0">
                  <a:solidFill>
                    <a:srgbClr val="C00000"/>
                  </a:solidFill>
                </a:endParaRPr>
              </a:p>
              <a:p>
                <a:r>
                  <a:rPr lang="zh-CN" altLang="en-US" dirty="0" smtClean="0"/>
                  <a:t>若存在某个线性变换</a:t>
                </a:r>
                <a14:m>
                  <m:oMath xmlns:m="http://schemas.openxmlformats.org/officeDocument/2006/math">
                    <m:r>
                      <m:rPr>
                        <m:sty m:val="p"/>
                      </m:rPr>
                      <a:rPr lang="en-US" altLang="zh-CN" b="0" i="0" smtClean="0">
                        <a:latin typeface="Cambria Math" panose="02040503050406030204" pitchFamily="18" charset="0"/>
                      </a:rPr>
                      <m:t>Ψ</m:t>
                    </m:r>
                  </m:oMath>
                </a14:m>
                <a:r>
                  <a:rPr lang="zh-CN" altLang="en-US" dirty="0" smtClean="0"/>
                  <a:t>，使得</a:t>
                </a:r>
                <a14:m>
                  <m:oMath xmlns:m="http://schemas.openxmlformats.org/officeDocument/2006/math">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Ψ</m:t>
                    </m:r>
                    <m:r>
                      <a:rPr lang="en-US" altLang="zh-CN" b="1" i="1" smtClean="0">
                        <a:latin typeface="Cambria Math" panose="02040503050406030204" pitchFamily="18" charset="0"/>
                      </a:rPr>
                      <m:t>𝒔</m:t>
                    </m:r>
                  </m:oMath>
                </a14:m>
                <a:r>
                  <a:rPr lang="zh-CN" altLang="en-US" dirty="0" smtClean="0"/>
                  <a:t>， </a:t>
                </a:r>
                <a14:m>
                  <m:oMath xmlns:m="http://schemas.openxmlformats.org/officeDocument/2006/math">
                    <m:r>
                      <a:rPr lang="en-US" altLang="zh-CN" b="1" i="1" smtClean="0">
                        <a:latin typeface="Cambria Math" panose="02040503050406030204" pitchFamily="18" charset="0"/>
                      </a:rPr>
                      <m:t>𝒔</m:t>
                    </m:r>
                  </m:oMath>
                </a14:m>
                <a:r>
                  <a:rPr lang="zh-CN" altLang="en-US" dirty="0" smtClean="0"/>
                  <a:t>是</a:t>
                </a:r>
                <a:r>
                  <a:rPr lang="zh-CN" altLang="en-US" b="1" dirty="0" smtClean="0">
                    <a:solidFill>
                      <a:srgbClr val="C00000"/>
                    </a:solidFill>
                  </a:rPr>
                  <a:t>稀疏向量</a:t>
                </a:r>
                <a:r>
                  <a:rPr lang="zh-CN" altLang="en-US" dirty="0" smtClean="0"/>
                  <a:t>，即</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30225" y="5319870"/>
                <a:ext cx="8347075" cy="523220"/>
              </a:xfrm>
              <a:prstGeom prst="rect">
                <a:avLst/>
              </a:prstGeom>
            </p:spPr>
            <p:txBody>
              <a:bodyPr wrap="square">
                <a:spAutoFit/>
              </a:bodyPr>
              <a:lstStyle/>
              <a:p>
                <a:pPr algn="ctr"/>
                <a14:m>
                  <m:oMath xmlns:m="http://schemas.openxmlformats.org/officeDocument/2006/math">
                    <m:r>
                      <a:rPr lang="en-US" altLang="zh-CN" sz="2800" i="1" dirty="0" smtClean="0">
                        <a:solidFill>
                          <a:srgbClr val="C00000"/>
                        </a:solidFill>
                        <a:latin typeface="Cambria Math" panose="02040503050406030204" pitchFamily="18" charset="0"/>
                      </a:rPr>
                      <m:t>𝐴</m:t>
                    </m:r>
                  </m:oMath>
                </a14:m>
                <a:r>
                  <a:rPr lang="zh-CN" altLang="en-US" sz="2800" dirty="0" smtClean="0">
                    <a:solidFill>
                      <a:srgbClr val="C00000"/>
                    </a:solidFill>
                  </a:rPr>
                  <a:t>具有</a:t>
                </a:r>
                <a:r>
                  <a:rPr lang="zh-CN" altLang="en-US" sz="2800" b="1" dirty="0" smtClean="0">
                    <a:solidFill>
                      <a:srgbClr val="C00000"/>
                    </a:solidFill>
                  </a:rPr>
                  <a:t>“限定等距性”</a:t>
                </a:r>
                <a:r>
                  <a:rPr lang="zh-CN" altLang="en-US" sz="2800" dirty="0" smtClean="0">
                    <a:solidFill>
                      <a:srgbClr val="C00000"/>
                    </a:solidFill>
                  </a:rPr>
                  <a:t>时，可以近乎完美地恢复</a:t>
                </a:r>
                <a14:m>
                  <m:oMath xmlns:m="http://schemas.openxmlformats.org/officeDocument/2006/math">
                    <m:r>
                      <a:rPr lang="en-US" altLang="zh-CN" sz="2800" b="1" i="1" dirty="0" smtClean="0">
                        <a:solidFill>
                          <a:srgbClr val="C00000"/>
                        </a:solidFill>
                        <a:latin typeface="Cambria Math" panose="02040503050406030204" pitchFamily="18" charset="0"/>
                      </a:rPr>
                      <m:t>𝒔</m:t>
                    </m:r>
                  </m:oMath>
                </a14:m>
                <a:endParaRPr lang="zh-CN" altLang="en-US" sz="2800" b="1" dirty="0"/>
              </a:p>
            </p:txBody>
          </p:sp>
        </mc:Choice>
        <mc:Fallback xmlns="">
          <p:sp>
            <p:nvSpPr>
              <p:cNvPr id="6" name="矩形 5"/>
              <p:cNvSpPr>
                <a:spLocks noRot="1" noChangeAspect="1" noMove="1" noResize="1" noEditPoints="1" noAdjustHandles="1" noChangeArrowheads="1" noChangeShapeType="1" noTextEdit="1"/>
              </p:cNvSpPr>
              <p:nvPr/>
            </p:nvSpPr>
            <p:spPr>
              <a:xfrm>
                <a:off x="530225" y="5319870"/>
                <a:ext cx="8347075" cy="523220"/>
              </a:xfrm>
              <a:prstGeom prst="rect">
                <a:avLst/>
              </a:prstGeom>
              <a:blipFill rotWithShape="0">
                <a:blip r:embed="rId8"/>
                <a:stretch>
                  <a:fillRect t="-15116" b="-29070"/>
                </a:stretch>
              </a:blipFill>
            </p:spPr>
            <p:txBody>
              <a:bodyPr/>
              <a:lstStyle/>
              <a:p>
                <a:r>
                  <a:rPr lang="zh-CN" altLang="en-US">
                    <a:noFill/>
                  </a:rPr>
                  <a:t> </a:t>
                </a:r>
              </a:p>
            </p:txBody>
          </p:sp>
        </mc:Fallback>
      </mc:AlternateContent>
      <p:sp>
        <p:nvSpPr>
          <p:cNvPr id="7" name="文本框 6"/>
          <p:cNvSpPr txBox="1"/>
          <p:nvPr/>
        </p:nvSpPr>
        <p:spPr>
          <a:xfrm>
            <a:off x="5876776" y="4167452"/>
            <a:ext cx="2270274" cy="646331"/>
          </a:xfrm>
          <a:prstGeom prst="rect">
            <a:avLst/>
          </a:prstGeom>
          <a:solidFill>
            <a:srgbClr val="C7EDCC"/>
          </a:solidFill>
          <a:ln>
            <a:solidFill>
              <a:schemeClr val="accent1"/>
            </a:solidFill>
          </a:ln>
        </p:spPr>
        <p:txBody>
          <a:bodyPr wrap="square" rtlCol="0">
            <a:spAutoFit/>
          </a:bodyPr>
          <a:lstStyle/>
          <a:p>
            <a:r>
              <a:rPr lang="zh-CN" altLang="en-US" dirty="0" smtClean="0"/>
              <a:t>如傅里叶变换，余弦变换，小波变换等</a:t>
            </a:r>
            <a:endParaRPr lang="zh-CN" altLang="en-US" dirty="0"/>
          </a:p>
        </p:txBody>
      </p:sp>
      <p:pic>
        <p:nvPicPr>
          <p:cNvPr id="2" name="图片 1"/>
          <p:cNvPicPr>
            <a:picLocks noChangeAspect="1"/>
          </p:cNvPicPr>
          <p:nvPr/>
        </p:nvPicPr>
        <p:blipFill>
          <a:blip r:embed="rId9"/>
          <a:stretch>
            <a:fillRect/>
          </a:stretch>
        </p:blipFill>
        <p:spPr>
          <a:xfrm>
            <a:off x="3027477" y="1994956"/>
            <a:ext cx="1768458" cy="632988"/>
          </a:xfrm>
          <a:prstGeom prst="rect">
            <a:avLst/>
          </a:prstGeom>
        </p:spPr>
      </p:pic>
      <p:pic>
        <p:nvPicPr>
          <p:cNvPr id="8" name="图片 7"/>
          <p:cNvPicPr>
            <a:picLocks noChangeAspect="1"/>
          </p:cNvPicPr>
          <p:nvPr/>
        </p:nvPicPr>
        <p:blipFill>
          <a:blip r:embed="rId10"/>
          <a:stretch>
            <a:fillRect/>
          </a:stretch>
        </p:blipFill>
        <p:spPr>
          <a:xfrm>
            <a:off x="2486231" y="4271742"/>
            <a:ext cx="2906864" cy="542041"/>
          </a:xfrm>
          <a:prstGeom prst="rect">
            <a:avLst/>
          </a:prstGeom>
        </p:spPr>
      </p:pic>
    </p:spTree>
    <p:extLst>
      <p:ext uri="{BB962C8B-B14F-4D97-AF65-F5344CB8AC3E}">
        <p14:creationId xmlns:p14="http://schemas.microsoft.com/office/powerpoint/2010/main" val="3078499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限定等距</a:t>
            </a:r>
            <a:r>
              <a:rPr lang="zh-CN" altLang="en-US" dirty="0"/>
              <a:t>性</a:t>
            </a:r>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672353" y="2054551"/>
                <a:ext cx="8054788" cy="2732601"/>
              </a:xfrm>
              <a:prstGeom prst="rect">
                <a:avLst/>
              </a:prstGeom>
              <a:ln w="38100">
                <a:no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400" b="1" dirty="0" smtClean="0">
                    <a:latin typeface="+mn-ea"/>
                    <a:ea typeface="+mn-ea"/>
                  </a:rPr>
                  <a:t>限定等距</a:t>
                </a:r>
                <a:r>
                  <a:rPr lang="zh-CN" altLang="en-US" sz="2400" b="1" dirty="0">
                    <a:latin typeface="+mn-ea"/>
                    <a:ea typeface="+mn-ea"/>
                  </a:rPr>
                  <a:t>性</a:t>
                </a:r>
                <a:r>
                  <a:rPr lang="zh-CN" altLang="en-US" sz="2400" b="1" dirty="0" smtClean="0">
                    <a:latin typeface="+mn-ea"/>
                    <a:ea typeface="+mn-ea"/>
                  </a:rPr>
                  <a:t> </a:t>
                </a:r>
                <a:r>
                  <a:rPr lang="zh-CN" altLang="en-US" sz="2400" dirty="0"/>
                  <a:t>（</a:t>
                </a:r>
                <a:r>
                  <a:rPr lang="en-US" altLang="zh-CN" sz="2400" dirty="0">
                    <a:latin typeface="+mn-lt"/>
                  </a:rPr>
                  <a:t>Restricted Isometry Property</a:t>
                </a:r>
                <a:r>
                  <a:rPr lang="zh-CN" altLang="en-US" sz="2400" dirty="0">
                    <a:latin typeface="+mj-lt"/>
                  </a:rPr>
                  <a:t>，</a:t>
                </a:r>
                <a:r>
                  <a:rPr lang="zh-CN" altLang="en-US" sz="2400" dirty="0">
                    <a:latin typeface="+mn-ea"/>
                    <a:ea typeface="+mn-ea"/>
                  </a:rPr>
                  <a:t>即</a:t>
                </a:r>
                <a:r>
                  <a:rPr lang="en-US" altLang="zh-CN" sz="2400" dirty="0">
                    <a:latin typeface="+mn-lt"/>
                  </a:rPr>
                  <a:t>RIP</a:t>
                </a:r>
                <a:r>
                  <a:rPr lang="zh-CN" altLang="en-US" sz="2400" dirty="0"/>
                  <a:t>）</a:t>
                </a:r>
                <a:r>
                  <a:rPr lang="en-US" altLang="zh-CN" sz="1600" dirty="0">
                    <a:latin typeface="+mn-lt"/>
                  </a:rPr>
                  <a:t>[</a:t>
                </a:r>
                <a:r>
                  <a:rPr lang="en-US" altLang="zh-CN" sz="1600" dirty="0" err="1">
                    <a:latin typeface="+mn-lt"/>
                  </a:rPr>
                  <a:t>Cándes</a:t>
                </a:r>
                <a:r>
                  <a:rPr lang="en-US" altLang="zh-CN" sz="1600" dirty="0">
                    <a:latin typeface="+mn-lt"/>
                  </a:rPr>
                  <a:t>, 2008] </a:t>
                </a:r>
                <a:r>
                  <a:rPr lang="zh-CN" altLang="en-US" sz="2400" dirty="0"/>
                  <a:t>：</a:t>
                </a:r>
                <a14:m>
                  <m:oMath xmlns:m="http://schemas.openxmlformats.org/officeDocument/2006/math">
                    <m:r>
                      <a:rPr lang="en-US" altLang="zh-CN" sz="2400" b="1" i="1">
                        <a:latin typeface="Cambria Math" panose="02040503050406030204" pitchFamily="18" charset="0"/>
                        <a:ea typeface="+mn-ea"/>
                      </a:rPr>
                      <m:t>𝐀</m:t>
                    </m:r>
                  </m:oMath>
                </a14:m>
                <a:r>
                  <a:rPr lang="zh-CN" altLang="en-US" sz="2400" dirty="0" smtClean="0">
                    <a:latin typeface="+mn-ea"/>
                    <a:ea typeface="+mn-ea"/>
                  </a:rPr>
                  <a:t>       ，若</a:t>
                </a:r>
                <a:r>
                  <a:rPr lang="zh-CN" altLang="en-US" sz="2400" dirty="0">
                    <a:latin typeface="+mn-ea"/>
                    <a:ea typeface="+mn-ea"/>
                  </a:rPr>
                  <a:t>存在常数</a:t>
                </a:r>
                <a14:m>
                  <m:oMath xmlns:m="http://schemas.openxmlformats.org/officeDocument/2006/math">
                    <m:sSub>
                      <m:sSubPr>
                        <m:ctrlPr>
                          <a:rPr lang="en-US" altLang="zh-CN" sz="2400" i="1">
                            <a:latin typeface="Cambria Math" panose="02040503050406030204" pitchFamily="18" charset="0"/>
                            <a:ea typeface="+mn-ea"/>
                          </a:rPr>
                        </m:ctrlPr>
                      </m:sSubPr>
                      <m:e>
                        <m:r>
                          <a:rPr lang="en-US" altLang="zh-CN" sz="2400" i="1">
                            <a:latin typeface="Cambria Math" panose="02040503050406030204" pitchFamily="18" charset="0"/>
                            <a:ea typeface="+mn-ea"/>
                          </a:rPr>
                          <m:t>𝛿</m:t>
                        </m:r>
                      </m:e>
                      <m:sub>
                        <m:r>
                          <a:rPr lang="en-US" altLang="zh-CN" sz="2400" i="1">
                            <a:latin typeface="Cambria Math" panose="02040503050406030204" pitchFamily="18" charset="0"/>
                            <a:ea typeface="+mn-ea"/>
                          </a:rPr>
                          <m:t>𝑘</m:t>
                        </m:r>
                      </m:sub>
                    </m:sSub>
                    <m:r>
                      <a:rPr lang="en-US" altLang="zh-CN" sz="2400" i="1">
                        <a:latin typeface="Cambria Math" panose="02040503050406030204" pitchFamily="18" charset="0"/>
                        <a:ea typeface="+mn-ea"/>
                      </a:rPr>
                      <m:t>∈(0,1)</m:t>
                    </m:r>
                  </m:oMath>
                </a14:m>
                <a:r>
                  <a:rPr lang="zh-CN" altLang="en-US" sz="2400" dirty="0">
                    <a:latin typeface="+mn-ea"/>
                    <a:ea typeface="+mn-ea"/>
                  </a:rPr>
                  <a:t>使得对于任意向量</a:t>
                </a:r>
                <a14:m>
                  <m:oMath xmlns:m="http://schemas.openxmlformats.org/officeDocument/2006/math">
                    <m:r>
                      <a:rPr lang="en-US" altLang="zh-CN" sz="2400" b="1" i="1">
                        <a:latin typeface="Cambria Math" panose="02040503050406030204" pitchFamily="18" charset="0"/>
                        <a:ea typeface="+mn-ea"/>
                      </a:rPr>
                      <m:t>𝒔</m:t>
                    </m:r>
                  </m:oMath>
                </a14:m>
                <a:r>
                  <a:rPr lang="zh-CN" altLang="en-US" sz="2400" dirty="0">
                    <a:latin typeface="+mn-ea"/>
                    <a:ea typeface="+mn-ea"/>
                  </a:rPr>
                  <a:t>和</a:t>
                </a:r>
                <a14:m>
                  <m:oMath xmlns:m="http://schemas.openxmlformats.org/officeDocument/2006/math">
                    <m:r>
                      <a:rPr lang="en-US" altLang="zh-CN" sz="2400" b="1" i="0" dirty="0">
                        <a:latin typeface="Cambria Math" panose="02040503050406030204" pitchFamily="18" charset="0"/>
                        <a:ea typeface="+mn-ea"/>
                      </a:rPr>
                      <m:t>𝐀</m:t>
                    </m:r>
                  </m:oMath>
                </a14:m>
                <a:r>
                  <a:rPr lang="zh-CN" altLang="en-US" sz="2400" dirty="0">
                    <a:latin typeface="+mn-ea"/>
                    <a:ea typeface="+mn-ea"/>
                  </a:rPr>
                  <a:t>的所有子矩阵</a:t>
                </a:r>
                <a14:m>
                  <m:oMath xmlns:m="http://schemas.openxmlformats.org/officeDocument/2006/math">
                    <m:sSub>
                      <m:sSubPr>
                        <m:ctrlPr>
                          <a:rPr lang="en-US" altLang="zh-CN" sz="2400" i="1">
                            <a:latin typeface="Cambria Math" panose="02040503050406030204" pitchFamily="18" charset="0"/>
                            <a:ea typeface="+mn-ea"/>
                          </a:rPr>
                        </m:ctrlPr>
                      </m:sSubPr>
                      <m:e>
                        <m:r>
                          <a:rPr lang="en-US" altLang="zh-CN" sz="2400" b="1" i="0">
                            <a:latin typeface="Cambria Math" panose="02040503050406030204" pitchFamily="18" charset="0"/>
                            <a:ea typeface="+mn-ea"/>
                          </a:rPr>
                          <m:t>𝐀</m:t>
                        </m:r>
                      </m:e>
                      <m:sub>
                        <m:r>
                          <a:rPr lang="en-US" altLang="zh-CN" sz="2400" i="1">
                            <a:latin typeface="Cambria Math" panose="02040503050406030204" pitchFamily="18" charset="0"/>
                            <a:ea typeface="+mn-ea"/>
                          </a:rPr>
                          <m:t>𝑘</m:t>
                        </m:r>
                      </m:sub>
                    </m:sSub>
                  </m:oMath>
                </a14:m>
                <a:r>
                  <a:rPr lang="zh-CN" altLang="en-US" sz="2400" dirty="0" smtClean="0">
                    <a:latin typeface="+mn-ea"/>
                    <a:ea typeface="+mn-ea"/>
                  </a:rPr>
                  <a:t>      有</a:t>
                </a:r>
                <a:endParaRPr lang="en-US" altLang="zh-CN" sz="2400" dirty="0" smtClean="0">
                  <a:latin typeface="+mn-ea"/>
                  <a:ea typeface="+mn-ea"/>
                </a:endParaRPr>
              </a:p>
              <a:p>
                <a:pPr marL="0" indent="0">
                  <a:lnSpc>
                    <a:spcPts val="3200"/>
                  </a:lnSpc>
                  <a:buNone/>
                </a:pPr>
                <a:endParaRPr lang="en-US" altLang="zh-CN" sz="2400" dirty="0">
                  <a:latin typeface="+mn-ea"/>
                  <a:ea typeface="+mn-ea"/>
                </a:endParaRPr>
              </a:p>
              <a:p>
                <a:pPr marL="0" indent="0">
                  <a:lnSpc>
                    <a:spcPts val="3200"/>
                  </a:lnSpc>
                  <a:buNone/>
                </a:pPr>
                <a:endParaRPr lang="en-US" altLang="zh-CN" sz="2400" dirty="0" smtClean="0">
                  <a:latin typeface="+mn-ea"/>
                  <a:ea typeface="+mn-ea"/>
                </a:endParaRPr>
              </a:p>
              <a:p>
                <a:pPr marL="0" indent="0">
                  <a:lnSpc>
                    <a:spcPts val="3200"/>
                  </a:lnSpc>
                  <a:buNone/>
                </a:pPr>
                <a:r>
                  <a:rPr lang="zh-CN" altLang="en-US" sz="2400" dirty="0" smtClean="0">
                    <a:latin typeface="+mn-ea"/>
                    <a:ea typeface="+mn-ea"/>
                  </a:rPr>
                  <a:t>则称</a:t>
                </a:r>
                <a14:m>
                  <m:oMath xmlns:m="http://schemas.openxmlformats.org/officeDocument/2006/math">
                    <m:r>
                      <a:rPr lang="en-US" altLang="zh-CN" sz="2400" b="1" i="0" dirty="0" smtClean="0">
                        <a:latin typeface="Cambria Math" panose="02040503050406030204" pitchFamily="18" charset="0"/>
                        <a:ea typeface="+mn-ea"/>
                      </a:rPr>
                      <m:t>𝐀</m:t>
                    </m:r>
                  </m:oMath>
                </a14:m>
                <a:r>
                  <a:rPr lang="zh-CN" altLang="en-US" sz="2400" dirty="0" smtClean="0">
                    <a:latin typeface="+mn-ea"/>
                    <a:ea typeface="+mn-ea"/>
                  </a:rPr>
                  <a:t>满足</a:t>
                </a:r>
                <a14:m>
                  <m:oMath xmlns:m="http://schemas.openxmlformats.org/officeDocument/2006/math">
                    <m:r>
                      <a:rPr lang="en-US" altLang="zh-CN" sz="2400" b="1" i="1" dirty="0" smtClean="0">
                        <a:solidFill>
                          <a:srgbClr val="C00000"/>
                        </a:solidFill>
                        <a:latin typeface="Cambria Math" panose="02040503050406030204" pitchFamily="18" charset="0"/>
                        <a:ea typeface="+mn-ea"/>
                      </a:rPr>
                      <m:t>𝒌</m:t>
                    </m:r>
                  </m:oMath>
                </a14:m>
                <a:r>
                  <a:rPr lang="en-US" altLang="zh-CN" sz="2400" b="1" dirty="0">
                    <a:solidFill>
                      <a:srgbClr val="C00000"/>
                    </a:solidFill>
                    <a:latin typeface="+mn-ea"/>
                    <a:ea typeface="+mn-ea"/>
                  </a:rPr>
                  <a:t>-</a:t>
                </a:r>
                <a:r>
                  <a:rPr lang="zh-CN" altLang="en-US" sz="2400" b="1" dirty="0" smtClean="0">
                    <a:solidFill>
                      <a:srgbClr val="C00000"/>
                    </a:solidFill>
                    <a:latin typeface="+mn-ea"/>
                    <a:ea typeface="+mn-ea"/>
                  </a:rPr>
                  <a:t>限</a:t>
                </a:r>
                <a:r>
                  <a:rPr lang="zh-CN" altLang="en-US" sz="2400" b="1" dirty="0">
                    <a:solidFill>
                      <a:srgbClr val="C00000"/>
                    </a:solidFill>
                    <a:latin typeface="+mn-ea"/>
                    <a:ea typeface="+mn-ea"/>
                  </a:rPr>
                  <a:t>定</a:t>
                </a:r>
                <a:r>
                  <a:rPr lang="zh-CN" altLang="en-US" sz="2400" b="1" dirty="0" smtClean="0">
                    <a:solidFill>
                      <a:srgbClr val="C00000"/>
                    </a:solidFill>
                    <a:latin typeface="+mn-ea"/>
                    <a:ea typeface="+mn-ea"/>
                  </a:rPr>
                  <a:t>等距</a:t>
                </a:r>
                <a:r>
                  <a:rPr lang="zh-CN" altLang="en-US" sz="2400" b="1" dirty="0">
                    <a:solidFill>
                      <a:srgbClr val="C00000"/>
                    </a:solidFill>
                    <a:latin typeface="+mn-ea"/>
                    <a:ea typeface="+mn-ea"/>
                  </a:rPr>
                  <a:t>性</a:t>
                </a:r>
                <a:r>
                  <a:rPr lang="zh-CN" altLang="en-US" sz="2400" dirty="0">
                    <a:latin typeface="+mn-ea"/>
                    <a:ea typeface="+mn-ea"/>
                  </a:rPr>
                  <a:t>（</a:t>
                </a:r>
                <a14:m>
                  <m:oMath xmlns:m="http://schemas.openxmlformats.org/officeDocument/2006/math">
                    <m:r>
                      <a:rPr lang="en-US" altLang="zh-CN" sz="2400" i="1" dirty="0">
                        <a:latin typeface="Cambria Math" panose="02040503050406030204" pitchFamily="18" charset="0"/>
                        <a:ea typeface="+mn-ea"/>
                      </a:rPr>
                      <m:t>𝑘</m:t>
                    </m:r>
                  </m:oMath>
                </a14:m>
                <a:r>
                  <a:rPr lang="en-US" altLang="zh-CN" sz="2400" dirty="0">
                    <a:latin typeface="+mn-ea"/>
                    <a:ea typeface="+mn-ea"/>
                  </a:rPr>
                  <a:t>-RIP</a:t>
                </a:r>
                <a:r>
                  <a:rPr lang="zh-CN" altLang="en-US" sz="2400" dirty="0">
                    <a:latin typeface="+mn-ea"/>
                    <a:ea typeface="+mn-ea"/>
                  </a:rPr>
                  <a:t>）</a:t>
                </a:r>
              </a:p>
              <a:p>
                <a:pPr marL="0" indent="0">
                  <a:lnSpc>
                    <a:spcPts val="3200"/>
                  </a:lnSpc>
                  <a:buNone/>
                </a:pPr>
                <a:endParaRPr lang="en-US" altLang="zh-CN" sz="2400" dirty="0"/>
              </a:p>
              <a:p>
                <a:pPr marL="0" indent="0">
                  <a:lnSpc>
                    <a:spcPts val="3200"/>
                  </a:lnSpc>
                  <a:buNone/>
                </a:pPr>
                <a:endParaRPr lang="zh-CN" altLang="en-US" sz="2200" i="0" dirty="0" smtClean="0">
                  <a:latin typeface="幼圆" panose="02010509060101010101" pitchFamily="49" charset="-122"/>
                  <a:ea typeface="幼圆" panose="02010509060101010101" pitchFamily="49" charset="-122"/>
                </a:endParaRPr>
              </a:p>
            </p:txBody>
          </p:sp>
        </mc:Choice>
        <mc:Fallback xmlns="">
          <p:sp>
            <p:nvSpPr>
              <p:cNvPr id="4" name="Rectangle 3"/>
              <p:cNvSpPr>
                <a:spLocks noRot="1" noChangeAspect="1" noMove="1" noResize="1" noEditPoints="1" noAdjustHandles="1" noChangeArrowheads="1" noChangeShapeType="1" noTextEdit="1"/>
              </p:cNvSpPr>
              <p:nvPr/>
            </p:nvSpPr>
            <p:spPr bwMode="auto">
              <a:xfrm>
                <a:off x="672353" y="2054551"/>
                <a:ext cx="8054788" cy="2732601"/>
              </a:xfrm>
              <a:prstGeom prst="rect">
                <a:avLst/>
              </a:prstGeom>
              <a:blipFill rotWithShape="0">
                <a:blip r:embed="rId3"/>
                <a:stretch>
                  <a:fillRect l="-1135" t="-2232" r="-983" b="-3795"/>
                </a:stretch>
              </a:blipFill>
              <a:ln w="38100">
                <a:noFill/>
              </a:ln>
              <a:extLst/>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1907618775"/>
              </p:ext>
            </p:extLst>
          </p:nvPr>
        </p:nvGraphicFramePr>
        <p:xfrm>
          <a:off x="3002294" y="2579996"/>
          <a:ext cx="958850" cy="277813"/>
        </p:xfrm>
        <a:graphic>
          <a:graphicData uri="http://schemas.openxmlformats.org/presentationml/2006/ole">
            <mc:AlternateContent xmlns:mc="http://schemas.openxmlformats.org/markup-compatibility/2006">
              <mc:Choice xmlns:v="urn:schemas-microsoft-com:vml" Requires="v">
                <p:oleObj spid="_x0000_s25958" name="Formula" r:id="rId4" imgW="959040" imgH="277200" progId="Equation.Ribbit">
                  <p:embed/>
                </p:oleObj>
              </mc:Choice>
              <mc:Fallback>
                <p:oleObj name="Formula" r:id="rId4" imgW="959040" imgH="277200" progId="Equation.Ribbit">
                  <p:embed/>
                  <p:pic>
                    <p:nvPicPr>
                      <p:cNvPr id="0" name=""/>
                      <p:cNvPicPr/>
                      <p:nvPr/>
                    </p:nvPicPr>
                    <p:blipFill>
                      <a:blip r:embed="rId5"/>
                      <a:stretch>
                        <a:fillRect/>
                      </a:stretch>
                    </p:blipFill>
                    <p:spPr>
                      <a:xfrm>
                        <a:off x="3002294" y="2579996"/>
                        <a:ext cx="958850" cy="2778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70965866"/>
              </p:ext>
            </p:extLst>
          </p:nvPr>
        </p:nvGraphicFramePr>
        <p:xfrm>
          <a:off x="4849338" y="2971943"/>
          <a:ext cx="889000" cy="320675"/>
        </p:xfrm>
        <a:graphic>
          <a:graphicData uri="http://schemas.openxmlformats.org/presentationml/2006/ole">
            <mc:AlternateContent xmlns:mc="http://schemas.openxmlformats.org/markup-compatibility/2006">
              <mc:Choice xmlns:v="urn:schemas-microsoft-com:vml" Requires="v">
                <p:oleObj spid="_x0000_s25959" name="Formula" r:id="rId6" imgW="889200" imgH="320040" progId="Equation.Ribbit">
                  <p:embed/>
                </p:oleObj>
              </mc:Choice>
              <mc:Fallback>
                <p:oleObj name="Formula" r:id="rId6" imgW="889200" imgH="320040" progId="Equation.Ribbit">
                  <p:embed/>
                  <p:pic>
                    <p:nvPicPr>
                      <p:cNvPr id="0" name=""/>
                      <p:cNvPicPr/>
                      <p:nvPr/>
                    </p:nvPicPr>
                    <p:blipFill>
                      <a:blip r:embed="rId7"/>
                      <a:stretch>
                        <a:fillRect/>
                      </a:stretch>
                    </p:blipFill>
                    <p:spPr>
                      <a:xfrm>
                        <a:off x="4849338" y="2971943"/>
                        <a:ext cx="889000" cy="320675"/>
                      </a:xfrm>
                      <a:prstGeom prst="rect">
                        <a:avLst/>
                      </a:prstGeom>
                    </p:spPr>
                  </p:pic>
                </p:oleObj>
              </mc:Fallback>
            </mc:AlternateContent>
          </a:graphicData>
        </a:graphic>
      </p:graphicFrame>
      <p:pic>
        <p:nvPicPr>
          <p:cNvPr id="3" name="图片 2"/>
          <p:cNvPicPr>
            <a:picLocks noChangeAspect="1"/>
          </p:cNvPicPr>
          <p:nvPr/>
        </p:nvPicPr>
        <p:blipFill>
          <a:blip r:embed="rId8"/>
          <a:stretch>
            <a:fillRect/>
          </a:stretch>
        </p:blipFill>
        <p:spPr>
          <a:xfrm>
            <a:off x="1427583" y="3537358"/>
            <a:ext cx="4736338" cy="554264"/>
          </a:xfrm>
          <a:prstGeom prst="rect">
            <a:avLst/>
          </a:prstGeom>
        </p:spPr>
      </p:pic>
    </p:spTree>
    <p:extLst>
      <p:ext uri="{BB962C8B-B14F-4D97-AF65-F5344CB8AC3E}">
        <p14:creationId xmlns:p14="http://schemas.microsoft.com/office/powerpoint/2010/main" val="1850101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压缩感知的优化目标和解法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3227294"/>
                <a:ext cx="8616950" cy="2862017"/>
              </a:xfrm>
            </p:spPr>
            <p:txBody>
              <a:bodyPr/>
              <a:lstStyle/>
              <a:p>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1" dirty="0" smtClean="0">
                            <a:latin typeface="Cambria Math" panose="02040503050406030204" pitchFamily="18" charset="0"/>
                          </a:rPr>
                          <m:t>0</m:t>
                        </m:r>
                      </m:sub>
                    </m:sSub>
                  </m:oMath>
                </a14:m>
                <a:r>
                  <a:rPr lang="zh-CN" altLang="en-US" dirty="0" smtClean="0"/>
                  <a:t>范数最小化是</a:t>
                </a:r>
                <a:r>
                  <a:rPr lang="en-US" altLang="zh-CN" dirty="0" smtClean="0"/>
                  <a:t>NP</a:t>
                </a:r>
                <a:r>
                  <a:rPr lang="zh-CN" altLang="en-US" dirty="0" smtClean="0"/>
                  <a:t>难问题，将上式转化</a:t>
                </a:r>
                <a:r>
                  <a:rPr lang="zh-CN" altLang="en-US" dirty="0"/>
                  <a:t>为共解的</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1" dirty="0" smtClean="0">
                            <a:latin typeface="Cambria Math" panose="02040503050406030204" pitchFamily="18" charset="0"/>
                          </a:rPr>
                          <m:t>1</m:t>
                        </m:r>
                      </m:sub>
                    </m:sSub>
                  </m:oMath>
                </a14:m>
                <a:r>
                  <a:rPr lang="zh-CN" altLang="en-US" dirty="0"/>
                  <a:t>范数最小化问题 </a:t>
                </a:r>
                <a:r>
                  <a:rPr lang="en-US" altLang="zh-CN" sz="1600" dirty="0"/>
                  <a:t>[</a:t>
                </a:r>
                <a:r>
                  <a:rPr lang="en-US" altLang="zh-CN" sz="1600" dirty="0" err="1"/>
                  <a:t>Cándes</a:t>
                </a:r>
                <a:r>
                  <a:rPr lang="en-US" altLang="zh-CN" sz="1600" dirty="0"/>
                  <a:t> et al., 2006</a:t>
                </a:r>
                <a:r>
                  <a:rPr lang="en-US" altLang="zh-CN" sz="1600" dirty="0" smtClean="0"/>
                  <a:t>]</a:t>
                </a:r>
                <a:r>
                  <a:rPr lang="zh-CN" altLang="en-US" dirty="0" smtClean="0"/>
                  <a:t>：</a:t>
                </a:r>
                <a:endParaRPr lang="en-US" altLang="zh-CN" dirty="0" smtClean="0"/>
              </a:p>
              <a:p>
                <a:endParaRPr lang="en-US" altLang="zh-CN" dirty="0"/>
              </a:p>
              <a:p>
                <a:pPr marL="0" indent="0">
                  <a:buNone/>
                </a:pPr>
                <a:endParaRPr lang="en-US" altLang="zh-CN" dirty="0" smtClean="0"/>
              </a:p>
              <a:p>
                <a:r>
                  <a:rPr lang="zh-CN" altLang="en-US" dirty="0" smtClean="0"/>
                  <a:t>转化为</a:t>
                </a:r>
                <a:r>
                  <a:rPr lang="en-US" altLang="zh-CN" dirty="0" smtClean="0"/>
                  <a:t>LASSO</a:t>
                </a:r>
                <a:r>
                  <a:rPr lang="zh-CN" altLang="en-US" dirty="0" smtClean="0"/>
                  <a:t>的等价形式再通过近端梯度下降法求解，即使用“基寻踪去噪”（</a:t>
                </a:r>
                <a:r>
                  <a:rPr lang="en-US" altLang="zh-CN" dirty="0" smtClean="0"/>
                  <a:t>Basis Pursuit De-Noising</a:t>
                </a:r>
                <a:r>
                  <a:rPr lang="zh-CN" altLang="en-US" dirty="0" smtClean="0"/>
                  <a:t>）</a:t>
                </a:r>
                <a:r>
                  <a:rPr lang="en-US" altLang="zh-CN" sz="1600" dirty="0" smtClean="0"/>
                  <a:t>[Chen et al., 1998]</a:t>
                </a:r>
                <a:endParaRPr lang="zh-CN" altLang="en-US" sz="16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3227294"/>
                <a:ext cx="8616950" cy="2862017"/>
              </a:xfrm>
              <a:blipFill rotWithShape="0">
                <a:blip r:embed="rId3"/>
                <a:stretch>
                  <a:fillRect l="-778" t="-29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占位符 1"/>
              <p:cNvSpPr txBox="1">
                <a:spLocks/>
              </p:cNvSpPr>
              <p:nvPr/>
            </p:nvSpPr>
            <p:spPr>
              <a:xfrm>
                <a:off x="260350" y="1135201"/>
                <a:ext cx="8616950" cy="666705"/>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accent1"/>
                    </a:solidFill>
                    <a:latin typeface="微软雅黑" panose="020B0503020204020204" pitchFamily="34" charset="-122"/>
                    <a:ea typeface="微软雅黑" panose="020B0503020204020204" pitchFamily="34" charset="-122"/>
                  </a:rPr>
                  <a:t>若</a:t>
                </a:r>
                <a14:m>
                  <m:oMath xmlns:m="http://schemas.openxmlformats.org/officeDocument/2006/math">
                    <m:r>
                      <a:rPr lang="en-US" altLang="zh-CN" sz="3000" b="1" i="0" dirty="0" smtClean="0">
                        <a:solidFill>
                          <a:schemeClr val="accent1"/>
                        </a:solidFill>
                        <a:latin typeface="Cambria Math" panose="02040503050406030204" pitchFamily="18" charset="0"/>
                        <a:ea typeface="微软雅黑" panose="020B0503020204020204" pitchFamily="34" charset="-122"/>
                      </a:rPr>
                      <m:t>𝐀</m:t>
                    </m:r>
                  </m:oMath>
                </a14:m>
                <a:r>
                  <a:rPr lang="zh-CN" altLang="en-US" sz="3000" dirty="0" smtClean="0">
                    <a:solidFill>
                      <a:schemeClr val="accent1"/>
                    </a:solidFill>
                    <a:latin typeface="微软雅黑" panose="020B0503020204020204" pitchFamily="34" charset="-122"/>
                    <a:ea typeface="微软雅黑" panose="020B0503020204020204" pitchFamily="34" charset="-122"/>
                  </a:rPr>
                  <a:t>满足</a:t>
                </a:r>
                <a14:m>
                  <m:oMath xmlns:m="http://schemas.openxmlformats.org/officeDocument/2006/math">
                    <m:r>
                      <a:rPr lang="en-US" altLang="zh-CN" sz="3000" i="1" dirty="0" smtClean="0">
                        <a:solidFill>
                          <a:schemeClr val="accent1"/>
                        </a:solidFill>
                        <a:latin typeface="Cambria Math" panose="02040503050406030204" pitchFamily="18" charset="0"/>
                        <a:ea typeface="微软雅黑" panose="020B0503020204020204" pitchFamily="34" charset="-122"/>
                      </a:rPr>
                      <m:t>𝑘</m:t>
                    </m:r>
                  </m:oMath>
                </a14:m>
                <a:r>
                  <a:rPr lang="zh-CN" altLang="en-US" sz="3000" dirty="0" smtClean="0">
                    <a:solidFill>
                      <a:schemeClr val="accent1"/>
                    </a:solidFill>
                    <a:latin typeface="微软雅黑" panose="020B0503020204020204" pitchFamily="34" charset="-122"/>
                    <a:ea typeface="微软雅黑" panose="020B0503020204020204" pitchFamily="34" charset="-122"/>
                  </a:rPr>
                  <a:t>限定等距性，则可通过下面的优化问题近乎完美地从</a:t>
                </a:r>
                <a14:m>
                  <m:oMath xmlns:m="http://schemas.openxmlformats.org/officeDocument/2006/math">
                    <m:r>
                      <a:rPr lang="en-US" altLang="zh-CN" sz="3000" b="1" i="1" dirty="0" smtClean="0">
                        <a:solidFill>
                          <a:schemeClr val="accent1"/>
                        </a:solidFill>
                        <a:latin typeface="Cambria Math" panose="02040503050406030204" pitchFamily="18" charset="0"/>
                        <a:ea typeface="微软雅黑" panose="020B0503020204020204" pitchFamily="34" charset="-122"/>
                      </a:rPr>
                      <m:t>𝒚</m:t>
                    </m:r>
                  </m:oMath>
                </a14:m>
                <a:r>
                  <a:rPr lang="zh-CN" altLang="en-US" sz="3000" dirty="0" smtClean="0">
                    <a:solidFill>
                      <a:schemeClr val="accent1"/>
                    </a:solidFill>
                    <a:latin typeface="微软雅黑" panose="020B0503020204020204" pitchFamily="34" charset="-122"/>
                    <a:ea typeface="微软雅黑" panose="020B0503020204020204" pitchFamily="34" charset="-122"/>
                  </a:rPr>
                  <a:t>中恢复出稀疏信号</a:t>
                </a:r>
                <a14:m>
                  <m:oMath xmlns:m="http://schemas.openxmlformats.org/officeDocument/2006/math">
                    <m:r>
                      <a:rPr lang="en-US" altLang="zh-CN" sz="3000" b="1" i="1" dirty="0" smtClean="0">
                        <a:solidFill>
                          <a:schemeClr val="accent1"/>
                        </a:solidFill>
                        <a:latin typeface="Cambria Math" panose="02040503050406030204" pitchFamily="18" charset="0"/>
                        <a:ea typeface="微软雅黑" panose="020B0503020204020204" pitchFamily="34" charset="-122"/>
                      </a:rPr>
                      <m:t>𝒔</m:t>
                    </m:r>
                    <m:r>
                      <a:rPr lang="zh-CN" altLang="en-US" sz="3000" i="1" dirty="0">
                        <a:solidFill>
                          <a:schemeClr val="accent1"/>
                        </a:solidFill>
                        <a:latin typeface="Cambria Math" panose="02040503050406030204" pitchFamily="18" charset="0"/>
                        <a:ea typeface="微软雅黑" panose="020B0503020204020204" pitchFamily="34" charset="-122"/>
                      </a:rPr>
                      <m:t>，</m:t>
                    </m:r>
                  </m:oMath>
                </a14:m>
                <a:r>
                  <a:rPr lang="zh-CN" altLang="en-US" sz="3000" dirty="0" smtClean="0">
                    <a:solidFill>
                      <a:schemeClr val="accent1"/>
                    </a:solidFill>
                    <a:latin typeface="微软雅黑" panose="020B0503020204020204" pitchFamily="34" charset="-122"/>
                    <a:ea typeface="微软雅黑" panose="020B0503020204020204" pitchFamily="34" charset="-122"/>
                  </a:rPr>
                  <a:t>进而恢复出</a:t>
                </a:r>
                <a14:m>
                  <m:oMath xmlns:m="http://schemas.openxmlformats.org/officeDocument/2006/math">
                    <m:r>
                      <a:rPr lang="en-US" altLang="zh-CN" sz="3000" b="1" i="1" dirty="0" smtClean="0">
                        <a:solidFill>
                          <a:schemeClr val="accent1"/>
                        </a:solidFill>
                        <a:latin typeface="Cambria Math" panose="02040503050406030204" pitchFamily="18" charset="0"/>
                        <a:ea typeface="微软雅黑" panose="020B0503020204020204" pitchFamily="34" charset="-122"/>
                      </a:rPr>
                      <m:t>𝒙</m:t>
                    </m:r>
                  </m:oMath>
                </a14:m>
                <a:r>
                  <a:rPr lang="zh-CN" altLang="en-US" sz="3000" dirty="0" smtClean="0">
                    <a:solidFill>
                      <a:schemeClr val="accent1"/>
                    </a:solidFill>
                    <a:latin typeface="微软雅黑" panose="020B0503020204020204" pitchFamily="34" charset="-122"/>
                    <a:ea typeface="微软雅黑" panose="020B0503020204020204" pitchFamily="34" charset="-122"/>
                  </a:rPr>
                  <a:t>：</a:t>
                </a:r>
                <a:endParaRPr lang="zh-CN" altLang="en-US" sz="3000" dirty="0">
                  <a:solidFill>
                    <a:schemeClr val="accent1"/>
                  </a:solidFill>
                  <a:latin typeface="微软雅黑" panose="020B0503020204020204" pitchFamily="34" charset="-122"/>
                  <a:ea typeface="微软雅黑" panose="020B0503020204020204" pitchFamily="34" charset="-122"/>
                </a:endParaRPr>
              </a:p>
            </p:txBody>
          </p:sp>
        </mc:Choice>
        <mc:Fallback xmlns="">
          <p:sp>
            <p:nvSpPr>
              <p:cNvPr id="4" name="文本占位符 1"/>
              <p:cNvSpPr txBox="1">
                <a:spLocks noRot="1" noChangeAspect="1" noMove="1" noResize="1" noEditPoints="1" noAdjustHandles="1" noChangeArrowheads="1" noChangeShapeType="1" noTextEdit="1"/>
              </p:cNvSpPr>
              <p:nvPr/>
            </p:nvSpPr>
            <p:spPr>
              <a:xfrm>
                <a:off x="260350" y="1135201"/>
                <a:ext cx="8616950" cy="666705"/>
              </a:xfrm>
              <a:prstGeom prst="rect">
                <a:avLst/>
              </a:prstGeom>
              <a:blipFill rotWithShape="0">
                <a:blip r:embed="rId4"/>
                <a:stretch>
                  <a:fillRect l="-1699" t="-18182" r="-6086" b="-64545"/>
                </a:stretch>
              </a:blipFill>
            </p:spPr>
            <p:txBody>
              <a:bodyPr/>
              <a:lstStyle/>
              <a:p>
                <a:r>
                  <a:rPr lang="zh-CN" altLang="en-US">
                    <a:noFill/>
                  </a:rPr>
                  <a:t> </a:t>
                </a:r>
              </a:p>
            </p:txBody>
          </p:sp>
        </mc:Fallback>
      </mc:AlternateContent>
      <p:pic>
        <p:nvPicPr>
          <p:cNvPr id="5" name="图片 4"/>
          <p:cNvPicPr>
            <a:picLocks noChangeAspect="1"/>
          </p:cNvPicPr>
          <p:nvPr/>
        </p:nvPicPr>
        <p:blipFill>
          <a:blip r:embed="rId5"/>
          <a:stretch>
            <a:fillRect/>
          </a:stretch>
        </p:blipFill>
        <p:spPr>
          <a:xfrm>
            <a:off x="3169614" y="2116369"/>
            <a:ext cx="1644982" cy="979724"/>
          </a:xfrm>
          <a:prstGeom prst="rect">
            <a:avLst/>
          </a:prstGeom>
        </p:spPr>
      </p:pic>
      <p:pic>
        <p:nvPicPr>
          <p:cNvPr id="8" name="图片 7"/>
          <p:cNvPicPr>
            <a:picLocks noChangeAspect="1"/>
          </p:cNvPicPr>
          <p:nvPr/>
        </p:nvPicPr>
        <p:blipFill>
          <a:blip r:embed="rId6"/>
          <a:stretch>
            <a:fillRect/>
          </a:stretch>
        </p:blipFill>
        <p:spPr>
          <a:xfrm>
            <a:off x="3600074" y="3901592"/>
            <a:ext cx="1410465" cy="796974"/>
          </a:xfrm>
          <a:prstGeom prst="rect">
            <a:avLst/>
          </a:prstGeom>
        </p:spPr>
      </p:pic>
    </p:spTree>
    <p:extLst>
      <p:ext uri="{BB962C8B-B14F-4D97-AF65-F5344CB8AC3E}">
        <p14:creationId xmlns:p14="http://schemas.microsoft.com/office/powerpoint/2010/main" val="1573805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矩阵补全</a:t>
            </a:r>
            <a:endParaRPr lang="zh-CN" altLang="en-US" dirty="0"/>
          </a:p>
        </p:txBody>
      </p:sp>
      <p:sp>
        <p:nvSpPr>
          <p:cNvPr id="4" name="内容占位符 2"/>
          <p:cNvSpPr>
            <a:spLocks noGrp="1"/>
          </p:cNvSpPr>
          <p:nvPr>
            <p:ph idx="1"/>
          </p:nvPr>
        </p:nvSpPr>
        <p:spPr>
          <a:xfrm>
            <a:off x="260350" y="1266825"/>
            <a:ext cx="8616950" cy="1090010"/>
          </a:xfrm>
        </p:spPr>
        <p:txBody>
          <a:bodyPr>
            <a:normAutofit/>
          </a:bodyPr>
          <a:lstStyle/>
          <a:p>
            <a:pPr marL="0" indent="0" algn="ctr">
              <a:buNone/>
            </a:pPr>
            <a:r>
              <a:rPr lang="zh-CN" altLang="en-US" sz="1800" dirty="0" smtClean="0"/>
              <a:t>客户对书籍的喜好程度的评分</a:t>
            </a:r>
            <a:endParaRPr lang="zh-CN" altLang="en-US" sz="1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25" y="1673110"/>
            <a:ext cx="7344800" cy="1638529"/>
          </a:xfrm>
          <a:prstGeom prst="rect">
            <a:avLst/>
          </a:prstGeom>
        </p:spPr>
      </p:pic>
      <p:sp>
        <p:nvSpPr>
          <p:cNvPr id="7" name="Rectangle 3"/>
          <p:cNvSpPr>
            <a:spLocks noChangeArrowheads="1"/>
          </p:cNvSpPr>
          <p:nvPr/>
        </p:nvSpPr>
        <p:spPr bwMode="auto">
          <a:xfrm>
            <a:off x="1792690" y="5363570"/>
            <a:ext cx="5219226" cy="547861"/>
          </a:xfrm>
          <a:prstGeom prst="rect">
            <a:avLst/>
          </a:prstGeom>
          <a:noFill/>
          <a:ln w="38100">
            <a:no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800" i="0" dirty="0" smtClean="0">
                <a:solidFill>
                  <a:srgbClr val="C30D23"/>
                </a:solidFill>
                <a:latin typeface="微软雅黑" panose="020B0503020204020204" pitchFamily="34" charset="-122"/>
                <a:ea typeface="微软雅黑" panose="020B0503020204020204" pitchFamily="34" charset="-122"/>
              </a:rPr>
              <a:t>“矩阵补全”技术解决此类问题</a:t>
            </a:r>
            <a:endParaRPr lang="zh-CN" altLang="en-US" sz="2800" i="0" dirty="0" smtClean="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527050" y="3411798"/>
            <a:ext cx="8616950" cy="1951772"/>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200"/>
              </a:lnSpc>
              <a:buNone/>
            </a:pPr>
            <a:r>
              <a:rPr lang="zh-CN" altLang="en-US" sz="1800" dirty="0">
                <a:latin typeface="幼圆" panose="02010509060101010101" pitchFamily="49" charset="-122"/>
              </a:rPr>
              <a:t>能否将表</a:t>
            </a:r>
            <a:r>
              <a:rPr lang="zh-CN" altLang="en-US" sz="1800" dirty="0" smtClean="0">
                <a:latin typeface="幼圆" panose="02010509060101010101" pitchFamily="49" charset="-122"/>
              </a:rPr>
              <a:t>中已经通过</a:t>
            </a:r>
            <a:r>
              <a:rPr lang="zh-CN" altLang="en-US" sz="1800" dirty="0">
                <a:latin typeface="幼圆" panose="02010509060101010101" pitchFamily="49" charset="-122"/>
              </a:rPr>
              <a:t>读者评价得到的数据当作</a:t>
            </a:r>
            <a:r>
              <a:rPr lang="zh-CN" altLang="en-US" sz="1800" b="1" dirty="0" smtClean="0">
                <a:latin typeface="幼圆" panose="02010509060101010101" pitchFamily="49" charset="-122"/>
              </a:rPr>
              <a:t>部分信号</a:t>
            </a:r>
            <a:r>
              <a:rPr lang="zh-CN" altLang="en-US" sz="1800" dirty="0" smtClean="0">
                <a:latin typeface="幼圆" panose="02010509060101010101" pitchFamily="49" charset="-122"/>
              </a:rPr>
              <a:t>，</a:t>
            </a:r>
            <a:r>
              <a:rPr lang="zh-CN" altLang="en-US" sz="1800" dirty="0">
                <a:latin typeface="幼圆" panose="02010509060101010101" pitchFamily="49" charset="-122"/>
              </a:rPr>
              <a:t>基于压缩感知的思想</a:t>
            </a:r>
            <a:r>
              <a:rPr lang="zh-CN" altLang="en-US" sz="1800" b="1" dirty="0">
                <a:latin typeface="幼圆" panose="02010509060101010101" pitchFamily="49" charset="-122"/>
              </a:rPr>
              <a:t>恢复</a:t>
            </a:r>
            <a:r>
              <a:rPr lang="zh-CN" altLang="en-US" sz="1800" dirty="0">
                <a:latin typeface="幼圆" panose="02010509060101010101" pitchFamily="49" charset="-122"/>
              </a:rPr>
              <a:t>出</a:t>
            </a:r>
            <a:r>
              <a:rPr lang="zh-CN" altLang="en-US" sz="1800" b="1" dirty="0">
                <a:latin typeface="幼圆" panose="02010509060101010101" pitchFamily="49" charset="-122"/>
              </a:rPr>
              <a:t>完整</a:t>
            </a:r>
            <a:r>
              <a:rPr lang="zh-CN" altLang="en-US" sz="1800" b="1" dirty="0" smtClean="0">
                <a:latin typeface="幼圆" panose="02010509060101010101" pitchFamily="49" charset="-122"/>
              </a:rPr>
              <a:t>信号</a:t>
            </a:r>
            <a:r>
              <a:rPr lang="zh-CN" altLang="en-US" sz="1800" dirty="0" smtClean="0">
                <a:latin typeface="幼圆" panose="02010509060101010101" pitchFamily="49" charset="-122"/>
              </a:rPr>
              <a:t>从而进行书籍推荐呢？从题材、作者、装帧等角度看（相似题材的书籍有相似的读者），表中反映的信号是</a:t>
            </a:r>
            <a:r>
              <a:rPr lang="zh-CN" altLang="en-US" sz="1800" b="1" dirty="0" smtClean="0">
                <a:latin typeface="幼圆" panose="02010509060101010101" pitchFamily="49" charset="-122"/>
              </a:rPr>
              <a:t>稀疏</a:t>
            </a:r>
            <a:r>
              <a:rPr lang="zh-CN" altLang="en-US" sz="1800" dirty="0" smtClean="0">
                <a:latin typeface="幼圆" panose="02010509060101010101" pitchFamily="49" charset="-122"/>
              </a:rPr>
              <a:t>的，能通过类似压缩感知的思想加以处理。</a:t>
            </a:r>
            <a:endParaRPr lang="zh-CN" altLang="en-US" sz="1800" dirty="0">
              <a:latin typeface="幼圆" panose="02010509060101010101" pitchFamily="49" charset="-122"/>
            </a:endParaRPr>
          </a:p>
        </p:txBody>
      </p:sp>
    </p:spTree>
    <p:extLst>
      <p:ext uri="{BB962C8B-B14F-4D97-AF65-F5344CB8AC3E}">
        <p14:creationId xmlns:p14="http://schemas.microsoft.com/office/powerpoint/2010/main" val="128285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例子：西瓜的特征</a:t>
            </a:r>
            <a:endParaRPr lang="zh-CN" altLang="en-US" dirty="0"/>
          </a:p>
        </p:txBody>
      </p:sp>
      <p:sp>
        <p:nvSpPr>
          <p:cNvPr id="3" name="文本框 2"/>
          <p:cNvSpPr txBox="1"/>
          <p:nvPr/>
        </p:nvSpPr>
        <p:spPr>
          <a:xfrm>
            <a:off x="260350" y="3155720"/>
            <a:ext cx="1663984" cy="430887"/>
          </a:xfrm>
          <a:prstGeom prst="rect">
            <a:avLst/>
          </a:prstGeom>
          <a:noFill/>
        </p:spPr>
        <p:txBody>
          <a:bodyPr wrap="square" rtlCol="0">
            <a:spAutoFit/>
          </a:bodyPr>
          <a:lstStyle/>
          <a:p>
            <a:r>
              <a:rPr lang="zh-CN" altLang="en-US" sz="2200" dirty="0">
                <a:latin typeface="+mn-ea"/>
              </a:rPr>
              <a:t>西瓜的</a:t>
            </a:r>
            <a:r>
              <a:rPr lang="zh-CN" altLang="en-US" sz="2200" b="1" dirty="0">
                <a:latin typeface="+mn-ea"/>
              </a:rPr>
              <a:t>特征</a:t>
            </a:r>
          </a:p>
        </p:txBody>
      </p:sp>
      <p:sp>
        <p:nvSpPr>
          <p:cNvPr id="4" name="文本框 3"/>
          <p:cNvSpPr txBox="1"/>
          <p:nvPr/>
        </p:nvSpPr>
        <p:spPr>
          <a:xfrm>
            <a:off x="2361063" y="1801504"/>
            <a:ext cx="1433015" cy="3139321"/>
          </a:xfrm>
          <a:prstGeom prst="rect">
            <a:avLst/>
          </a:prstGeom>
          <a:noFill/>
        </p:spPr>
        <p:txBody>
          <a:bodyPr wrap="square" rtlCol="0">
            <a:spAutoFit/>
          </a:bodyPr>
          <a:lstStyle/>
          <a:p>
            <a:r>
              <a:rPr lang="zh-CN" altLang="en-US" sz="2200" dirty="0" smtClean="0">
                <a:latin typeface="+mn-ea"/>
              </a:rPr>
              <a:t>颜色</a:t>
            </a:r>
            <a:endParaRPr lang="en-US" altLang="zh-CN" sz="2200" dirty="0" smtClean="0">
              <a:latin typeface="+mn-ea"/>
            </a:endParaRPr>
          </a:p>
          <a:p>
            <a:endParaRPr lang="en-US" altLang="zh-CN" sz="2200" dirty="0" smtClean="0">
              <a:latin typeface="+mn-ea"/>
            </a:endParaRPr>
          </a:p>
          <a:p>
            <a:r>
              <a:rPr lang="zh-CN" altLang="en-US" sz="2200" dirty="0" smtClean="0">
                <a:latin typeface="+mn-ea"/>
              </a:rPr>
              <a:t>纹理</a:t>
            </a:r>
            <a:endParaRPr lang="en-US" altLang="zh-CN" sz="2200" dirty="0" smtClean="0">
              <a:latin typeface="+mn-ea"/>
            </a:endParaRPr>
          </a:p>
          <a:p>
            <a:endParaRPr lang="en-US" altLang="zh-CN" sz="2200" dirty="0" smtClean="0">
              <a:latin typeface="+mn-ea"/>
            </a:endParaRPr>
          </a:p>
          <a:p>
            <a:r>
              <a:rPr lang="zh-CN" altLang="en-US" sz="2200" dirty="0" smtClean="0">
                <a:latin typeface="+mn-ea"/>
              </a:rPr>
              <a:t>触感</a:t>
            </a:r>
          </a:p>
          <a:p>
            <a:endParaRPr lang="en-US" altLang="zh-CN" sz="2200" dirty="0" smtClean="0">
              <a:latin typeface="+mn-ea"/>
            </a:endParaRPr>
          </a:p>
          <a:p>
            <a:r>
              <a:rPr lang="zh-CN" altLang="en-US" sz="2200" dirty="0">
                <a:latin typeface="+mn-ea"/>
              </a:rPr>
              <a:t>根</a:t>
            </a:r>
            <a:r>
              <a:rPr lang="zh-CN" altLang="en-US" sz="2200" dirty="0" smtClean="0">
                <a:latin typeface="+mn-ea"/>
              </a:rPr>
              <a:t>蒂</a:t>
            </a:r>
            <a:endParaRPr lang="en-US" altLang="zh-CN" sz="2200" dirty="0" smtClean="0">
              <a:latin typeface="+mn-ea"/>
            </a:endParaRPr>
          </a:p>
          <a:p>
            <a:endParaRPr lang="en-US" altLang="zh-CN" sz="2200" dirty="0" smtClean="0">
              <a:latin typeface="+mn-ea"/>
            </a:endParaRPr>
          </a:p>
          <a:p>
            <a:r>
              <a:rPr lang="zh-CN" altLang="en-US" sz="2200" dirty="0" smtClean="0">
                <a:latin typeface="+mn-ea"/>
              </a:rPr>
              <a:t>声音</a:t>
            </a:r>
            <a:endParaRPr lang="en-US" altLang="zh-CN" sz="2200" dirty="0" smtClean="0">
              <a:latin typeface="+mn-ea"/>
            </a:endParaRPr>
          </a:p>
        </p:txBody>
      </p:sp>
      <p:sp>
        <p:nvSpPr>
          <p:cNvPr id="5" name="左大括号 4"/>
          <p:cNvSpPr/>
          <p:nvPr/>
        </p:nvSpPr>
        <p:spPr>
          <a:xfrm>
            <a:off x="1924334" y="1801504"/>
            <a:ext cx="436729" cy="31393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p:cNvSpPr/>
          <p:nvPr/>
        </p:nvSpPr>
        <p:spPr>
          <a:xfrm>
            <a:off x="3077570" y="3835021"/>
            <a:ext cx="238836" cy="11058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右大括号 6"/>
          <p:cNvSpPr/>
          <p:nvPr/>
        </p:nvSpPr>
        <p:spPr>
          <a:xfrm>
            <a:off x="3077570" y="1801504"/>
            <a:ext cx="238836" cy="17851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3357352" y="4172479"/>
            <a:ext cx="1433015" cy="430887"/>
          </a:xfrm>
          <a:prstGeom prst="rect">
            <a:avLst/>
          </a:prstGeom>
          <a:noFill/>
        </p:spPr>
        <p:txBody>
          <a:bodyPr wrap="square" rtlCol="0">
            <a:spAutoFit/>
          </a:bodyPr>
          <a:lstStyle/>
          <a:p>
            <a:r>
              <a:rPr lang="zh-CN" altLang="en-US" sz="2200" b="1" dirty="0">
                <a:latin typeface="+mn-ea"/>
              </a:rPr>
              <a:t>相关</a:t>
            </a:r>
            <a:r>
              <a:rPr lang="zh-CN" altLang="en-US" sz="2200" b="1" dirty="0" smtClean="0">
                <a:latin typeface="+mn-ea"/>
              </a:rPr>
              <a:t>特征</a:t>
            </a:r>
            <a:endParaRPr lang="zh-CN" altLang="en-US" sz="2200" b="1" dirty="0">
              <a:latin typeface="+mn-ea"/>
            </a:endParaRPr>
          </a:p>
        </p:txBody>
      </p:sp>
      <p:sp>
        <p:nvSpPr>
          <p:cNvPr id="9" name="文本框 8"/>
          <p:cNvSpPr txBox="1"/>
          <p:nvPr/>
        </p:nvSpPr>
        <p:spPr>
          <a:xfrm>
            <a:off x="3357352" y="2478611"/>
            <a:ext cx="1433015" cy="430887"/>
          </a:xfrm>
          <a:prstGeom prst="rect">
            <a:avLst/>
          </a:prstGeom>
          <a:noFill/>
        </p:spPr>
        <p:txBody>
          <a:bodyPr wrap="square" rtlCol="0">
            <a:spAutoFit/>
          </a:bodyPr>
          <a:lstStyle/>
          <a:p>
            <a:r>
              <a:rPr lang="zh-CN" altLang="en-US" sz="2200" b="1" dirty="0" smtClean="0">
                <a:latin typeface="+mn-ea"/>
              </a:rPr>
              <a:t>无关特征</a:t>
            </a:r>
            <a:endParaRPr lang="zh-CN" altLang="en-US" sz="2200" b="1" dirty="0">
              <a:latin typeface="+mn-ea"/>
            </a:endParaRPr>
          </a:p>
        </p:txBody>
      </p:sp>
      <p:cxnSp>
        <p:nvCxnSpPr>
          <p:cNvPr id="11" name="直接箭头连接符 10"/>
          <p:cNvCxnSpPr/>
          <p:nvPr/>
        </p:nvCxnSpPr>
        <p:spPr>
          <a:xfrm flipV="1">
            <a:off x="4653887" y="3586607"/>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4640239" y="4387922"/>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图片 12"/>
          <p:cNvPicPr>
            <a:picLocks noChangeAspect="1"/>
          </p:cNvPicPr>
          <p:nvPr/>
        </p:nvPicPr>
        <p:blipFill>
          <a:blip r:embed="rId2"/>
          <a:stretch>
            <a:fillRect/>
          </a:stretch>
        </p:blipFill>
        <p:spPr>
          <a:xfrm>
            <a:off x="5941890" y="4788581"/>
            <a:ext cx="2668429" cy="1157764"/>
          </a:xfrm>
          <a:prstGeom prst="rect">
            <a:avLst/>
          </a:prstGeom>
        </p:spPr>
      </p:pic>
      <p:pic>
        <p:nvPicPr>
          <p:cNvPr id="14" name="图片 13"/>
          <p:cNvPicPr>
            <a:picLocks noChangeAspect="1"/>
          </p:cNvPicPr>
          <p:nvPr/>
        </p:nvPicPr>
        <p:blipFill>
          <a:blip r:embed="rId3"/>
          <a:stretch>
            <a:fillRect/>
          </a:stretch>
        </p:blipFill>
        <p:spPr>
          <a:xfrm>
            <a:off x="5941890" y="3017012"/>
            <a:ext cx="2662238" cy="1139190"/>
          </a:xfrm>
          <a:prstGeom prst="rect">
            <a:avLst/>
          </a:prstGeom>
        </p:spPr>
      </p:pic>
      <p:sp>
        <p:nvSpPr>
          <p:cNvPr id="17" name="文本框 16"/>
          <p:cNvSpPr txBox="1"/>
          <p:nvPr/>
        </p:nvSpPr>
        <p:spPr>
          <a:xfrm>
            <a:off x="7884277" y="5761679"/>
            <a:ext cx="935872" cy="430887"/>
          </a:xfrm>
          <a:prstGeom prst="rect">
            <a:avLst/>
          </a:prstGeom>
          <a:noFill/>
        </p:spPr>
        <p:txBody>
          <a:bodyPr wrap="square" rtlCol="0">
            <a:spAutoFit/>
          </a:bodyPr>
          <a:lstStyle/>
          <a:p>
            <a:r>
              <a:rPr lang="zh-CN" altLang="en-US" sz="2200" i="1" dirty="0"/>
              <a:t>好</a:t>
            </a:r>
            <a:r>
              <a:rPr lang="zh-CN" altLang="en-US" sz="2200" i="1" dirty="0" smtClean="0"/>
              <a:t>瓜</a:t>
            </a:r>
            <a:endParaRPr lang="zh-CN" altLang="en-US" sz="2200" i="1" dirty="0"/>
          </a:p>
        </p:txBody>
      </p:sp>
      <p:sp>
        <p:nvSpPr>
          <p:cNvPr id="18" name="文本框 17"/>
          <p:cNvSpPr txBox="1"/>
          <p:nvPr/>
        </p:nvSpPr>
        <p:spPr>
          <a:xfrm>
            <a:off x="7787124" y="3961582"/>
            <a:ext cx="817004" cy="430887"/>
          </a:xfrm>
          <a:prstGeom prst="rect">
            <a:avLst/>
          </a:prstGeom>
          <a:noFill/>
        </p:spPr>
        <p:txBody>
          <a:bodyPr wrap="square" rtlCol="0">
            <a:spAutoFit/>
          </a:bodyPr>
          <a:lstStyle/>
          <a:p>
            <a:r>
              <a:rPr lang="zh-CN" altLang="en-US" sz="2200" i="1" dirty="0"/>
              <a:t>坏</a:t>
            </a:r>
            <a:r>
              <a:rPr lang="zh-CN" altLang="en-US" sz="2200" i="1" dirty="0" smtClean="0"/>
              <a:t>瓜</a:t>
            </a:r>
            <a:endParaRPr lang="zh-CN" altLang="en-US" sz="2200" i="1" dirty="0"/>
          </a:p>
        </p:txBody>
      </p:sp>
      <p:sp>
        <p:nvSpPr>
          <p:cNvPr id="19" name="文本框 18"/>
          <p:cNvSpPr txBox="1"/>
          <p:nvPr/>
        </p:nvSpPr>
        <p:spPr>
          <a:xfrm>
            <a:off x="5345645" y="2329284"/>
            <a:ext cx="3610095" cy="430887"/>
          </a:xfrm>
          <a:prstGeom prst="rect">
            <a:avLst/>
          </a:prstGeom>
          <a:noFill/>
        </p:spPr>
        <p:txBody>
          <a:bodyPr wrap="square" rtlCol="0">
            <a:spAutoFit/>
          </a:bodyPr>
          <a:lstStyle/>
          <a:p>
            <a:r>
              <a:rPr lang="zh-CN" altLang="en-US" sz="2200" b="1" dirty="0" smtClean="0">
                <a:latin typeface="+mn-ea"/>
              </a:rPr>
              <a:t>当前任务</a:t>
            </a:r>
            <a:r>
              <a:rPr lang="zh-CN" altLang="en-US" sz="2200" dirty="0" smtClean="0">
                <a:latin typeface="+mn-ea"/>
              </a:rPr>
              <a:t>：西瓜是否是好瓜</a:t>
            </a:r>
            <a:endParaRPr lang="zh-CN" altLang="en-US" sz="2200" dirty="0">
              <a:latin typeface="+mn-ea"/>
            </a:endParaRPr>
          </a:p>
        </p:txBody>
      </p:sp>
    </p:spTree>
    <p:extLst>
      <p:ext uri="{BB962C8B-B14F-4D97-AF65-F5344CB8AC3E}">
        <p14:creationId xmlns:p14="http://schemas.microsoft.com/office/powerpoint/2010/main" val="173636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矩阵补全的优化问题和解法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1031536"/>
                <a:ext cx="8616950" cy="5382912"/>
              </a:xfrm>
            </p:spPr>
            <p:txBody>
              <a:bodyPr>
                <a:normAutofit fontScale="92500"/>
              </a:bodyPr>
              <a:lstStyle/>
              <a:p>
                <a:r>
                  <a:rPr lang="zh-CN" altLang="en-US" dirty="0" smtClean="0"/>
                  <a:t>矩阵补全（</a:t>
                </a:r>
                <a:r>
                  <a:rPr lang="en-US" altLang="zh-CN" dirty="0" smtClean="0"/>
                  <a:t>matrix completion</a:t>
                </a:r>
                <a:r>
                  <a:rPr lang="zh-CN" altLang="en-US" dirty="0" smtClean="0"/>
                  <a:t>）技术的优化形式为</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endParaRPr lang="en-US" altLang="zh-CN" dirty="0" smtClean="0"/>
              </a:p>
              <a:p>
                <a:r>
                  <a:rPr lang="en-US" altLang="zh-CN" dirty="0" smtClean="0"/>
                  <a:t>NP</a:t>
                </a:r>
                <a:r>
                  <a:rPr lang="zh-CN" altLang="en-US" dirty="0" smtClean="0"/>
                  <a:t>难问题</a:t>
                </a:r>
                <a:r>
                  <a:rPr lang="en-US" altLang="zh-CN" dirty="0" smtClean="0"/>
                  <a:t>. </a:t>
                </a:r>
                <a:r>
                  <a:rPr lang="zh-CN" altLang="en-US" dirty="0" smtClean="0"/>
                  <a:t>将</a:t>
                </a:r>
                <a:r>
                  <a:rPr lang="en-US" altLang="zh-CN" dirty="0" smtClean="0"/>
                  <a:t>rank(</a:t>
                </a:r>
                <a14:m>
                  <m:oMath xmlns:m="http://schemas.openxmlformats.org/officeDocument/2006/math">
                    <m:r>
                      <a:rPr lang="en-US" altLang="zh-CN" b="1" i="0" dirty="0" smtClean="0">
                        <a:latin typeface="Cambria Math" panose="02040503050406030204" pitchFamily="18" charset="0"/>
                      </a:rPr>
                      <m:t>𝐗</m:t>
                    </m:r>
                  </m:oMath>
                </a14:m>
                <a:r>
                  <a:rPr lang="en-US" altLang="zh-CN" dirty="0" smtClean="0"/>
                  <a:t>)</a:t>
                </a:r>
                <a:r>
                  <a:rPr lang="zh-CN" altLang="en-US" dirty="0" smtClean="0"/>
                  <a:t>转化为其凸包“核范数”（</a:t>
                </a:r>
                <a:r>
                  <a:rPr lang="en-US" altLang="zh-CN" dirty="0" smtClean="0"/>
                  <a:t>nuclear norm</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smtClean="0"/>
                  <a:t>凸优化</a:t>
                </a:r>
                <a:r>
                  <a:rPr lang="zh-CN" altLang="en-US" dirty="0"/>
                  <a:t>问题</a:t>
                </a:r>
                <a:r>
                  <a:rPr lang="zh-CN" altLang="en-US" dirty="0" smtClean="0"/>
                  <a:t>，通过半正定规划求解（</a:t>
                </a:r>
                <a:r>
                  <a:rPr lang="en-US" altLang="zh-CN" dirty="0" smtClean="0"/>
                  <a:t>SDP</a:t>
                </a:r>
                <a:r>
                  <a:rPr lang="zh-CN" altLang="en-US" dirty="0" smtClean="0"/>
                  <a:t>，</a:t>
                </a:r>
                <a:r>
                  <a:rPr lang="en-US" altLang="zh-CN" dirty="0" smtClean="0"/>
                  <a:t>Semi-Definite Programming</a:t>
                </a:r>
                <a:r>
                  <a:rPr lang="zh-CN" altLang="en-US" dirty="0" smtClean="0"/>
                  <a:t>）</a:t>
                </a:r>
                <a:endParaRPr lang="zh-CN" altLang="en-US" sz="17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1031536"/>
                <a:ext cx="8616950" cy="5382912"/>
              </a:xfrm>
              <a:blipFill rotWithShape="0">
                <a:blip r:embed="rId4"/>
                <a:stretch>
                  <a:fillRect l="-637" t="-1246"/>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021209423"/>
              </p:ext>
            </p:extLst>
          </p:nvPr>
        </p:nvGraphicFramePr>
        <p:xfrm>
          <a:off x="824748" y="1488285"/>
          <a:ext cx="2797175" cy="747713"/>
        </p:xfrm>
        <a:graphic>
          <a:graphicData uri="http://schemas.openxmlformats.org/presentationml/2006/ole">
            <mc:AlternateContent xmlns:mc="http://schemas.openxmlformats.org/markup-compatibility/2006">
              <mc:Choice xmlns:v="urn:schemas-microsoft-com:vml" Requires="v">
                <p:oleObj spid="_x0000_s28540" name="Formula" r:id="rId5" imgW="2796840" imgH="715320" progId="Equation.Ribbit">
                  <p:embed/>
                </p:oleObj>
              </mc:Choice>
              <mc:Fallback>
                <p:oleObj name="Formula" r:id="rId5" imgW="2796840" imgH="715320" progId="Equation.Ribbit">
                  <p:embed/>
                  <p:pic>
                    <p:nvPicPr>
                      <p:cNvPr id="0" name=""/>
                      <p:cNvPicPr>
                        <a:picLocks noChangeAspect="1" noChangeArrowheads="1"/>
                      </p:cNvPicPr>
                      <p:nvPr/>
                    </p:nvPicPr>
                    <p:blipFill>
                      <a:blip r:embed="rId6"/>
                      <a:srcRect/>
                      <a:stretch>
                        <a:fillRect/>
                      </a:stretch>
                    </p:blipFill>
                    <p:spPr bwMode="auto">
                      <a:xfrm>
                        <a:off x="824748" y="1488285"/>
                        <a:ext cx="2797175" cy="747713"/>
                      </a:xfrm>
                      <a:prstGeom prst="rect">
                        <a:avLst/>
                      </a:prstGeom>
                      <a:noFill/>
                      <a:ln w="25400">
                        <a:noFill/>
                      </a:ln>
                    </p:spPr>
                  </p:pic>
                </p:oleObj>
              </mc:Fallback>
            </mc:AlternateContent>
          </a:graphicData>
        </a:graphic>
      </p:graphicFrame>
      <mc:AlternateContent xmlns:mc="http://schemas.openxmlformats.org/markup-compatibility/2006" xmlns:a14="http://schemas.microsoft.com/office/drawing/2010/main">
        <mc:Choice Requires="a14">
          <p:sp>
            <p:nvSpPr>
              <p:cNvPr id="5" name="文本框 4"/>
              <p:cNvSpPr txBox="1"/>
              <p:nvPr/>
            </p:nvSpPr>
            <p:spPr>
              <a:xfrm>
                <a:off x="4655340" y="1565769"/>
                <a:ext cx="3752945" cy="1477328"/>
              </a:xfrm>
              <a:prstGeom prst="rect">
                <a:avLst/>
              </a:prstGeom>
              <a:solidFill>
                <a:srgbClr val="C7EDCC"/>
              </a:solidFill>
              <a:ln>
                <a:solidFill>
                  <a:schemeClr val="accent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pitchFamily="18" charset="0"/>
                      </a:rPr>
                      <m:t>𝐗</m:t>
                    </m:r>
                  </m:oMath>
                </a14:m>
                <a:r>
                  <a:rPr lang="en-US" altLang="zh-CN" dirty="0" smtClean="0"/>
                  <a:t>: </a:t>
                </a:r>
                <a:r>
                  <a:rPr lang="zh-CN" altLang="en-US" dirty="0" smtClean="0"/>
                  <a:t>需要恢复的稀疏信号</a:t>
                </a:r>
                <a:endParaRPr lang="en-US" altLang="zh-CN" dirty="0" smtClean="0"/>
              </a:p>
              <a:p>
                <a:pPr marL="285750" indent="-285750">
                  <a:buFont typeface="Arial" panose="020B0604020202020204" pitchFamily="34" charset="0"/>
                  <a:buChar char="•"/>
                </a:pPr>
                <a:r>
                  <a:rPr lang="en-US" altLang="zh-CN" dirty="0"/>
                  <a:t>r</a:t>
                </a:r>
                <a:r>
                  <a:rPr lang="en-US" altLang="zh-CN" dirty="0" smtClean="0"/>
                  <a:t>ank(</a:t>
                </a:r>
                <a14:m>
                  <m:oMath xmlns:m="http://schemas.openxmlformats.org/officeDocument/2006/math">
                    <m:r>
                      <a:rPr lang="en-US" altLang="zh-CN" b="1" dirty="0">
                        <a:latin typeface="Cambria Math" panose="02040503050406030204" pitchFamily="18" charset="0"/>
                      </a:rPr>
                      <m:t>𝐗</m:t>
                    </m:r>
                  </m:oMath>
                </a14:m>
                <a:r>
                  <a:rPr lang="en-US" altLang="zh-CN" dirty="0" smtClean="0"/>
                  <a:t>): </a:t>
                </a:r>
                <a14:m>
                  <m:oMath xmlns:m="http://schemas.openxmlformats.org/officeDocument/2006/math">
                    <m:r>
                      <a:rPr lang="en-US" altLang="zh-CN" b="1" dirty="0">
                        <a:latin typeface="Cambria Math" panose="02040503050406030204" pitchFamily="18" charset="0"/>
                      </a:rPr>
                      <m:t>𝐗</m:t>
                    </m:r>
                  </m:oMath>
                </a14:m>
                <a:r>
                  <a:rPr lang="zh-CN" altLang="en-US" dirty="0" smtClean="0"/>
                  <a:t>的秩</a:t>
                </a:r>
                <a:endParaRPr lang="en-US" altLang="zh-CN" dirty="0" smtClean="0"/>
              </a:p>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pitchFamily="18" charset="0"/>
                      </a:rPr>
                      <m:t>𝐀</m:t>
                    </m:r>
                  </m:oMath>
                </a14:m>
                <a:r>
                  <a:rPr lang="en-US" altLang="zh-CN" dirty="0" smtClean="0"/>
                  <a:t>: </a:t>
                </a:r>
                <a:r>
                  <a:rPr lang="zh-CN" altLang="en-US" dirty="0" smtClean="0"/>
                  <a:t>已观测信号</a:t>
                </a:r>
                <a:endParaRPr lang="en-US" altLang="zh-CN" dirty="0" smtClean="0"/>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Ω</m:t>
                    </m:r>
                  </m:oMath>
                </a14:m>
                <a:r>
                  <a:rPr lang="en-US" altLang="zh-CN" dirty="0"/>
                  <a:t>: </a:t>
                </a:r>
                <a14:m>
                  <m:oMath xmlns:m="http://schemas.openxmlformats.org/officeDocument/2006/math">
                    <m:r>
                      <a:rPr lang="en-US" altLang="zh-CN" b="1" dirty="0">
                        <a:latin typeface="Cambria Math" panose="02040503050406030204" pitchFamily="18" charset="0"/>
                      </a:rPr>
                      <m:t>𝐀</m:t>
                    </m:r>
                  </m:oMath>
                </a14:m>
                <a:r>
                  <a:rPr lang="zh-CN" altLang="en-US" dirty="0" smtClean="0"/>
                  <a:t>中已观测</a:t>
                </a:r>
                <a:r>
                  <a:rPr lang="zh-CN" altLang="en-US" dirty="0"/>
                  <a:t>到的</a:t>
                </a:r>
                <a:r>
                  <a:rPr lang="zh-CN" altLang="en-US" dirty="0" smtClean="0"/>
                  <a:t>元素的位置下标的集合</a:t>
                </a:r>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4655340" y="1565769"/>
                <a:ext cx="3752945" cy="1477328"/>
              </a:xfrm>
              <a:prstGeom prst="rect">
                <a:avLst/>
              </a:prstGeom>
              <a:blipFill rotWithShape="0">
                <a:blip r:embed="rId7"/>
                <a:stretch>
                  <a:fillRect l="-972" t="-2869" r="-648" b="-4508"/>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28"/>
              <p:cNvSpPr>
                <a:spLocks noChangeArrowheads="1"/>
              </p:cNvSpPr>
              <p:nvPr/>
            </p:nvSpPr>
            <p:spPr bwMode="auto">
              <a:xfrm>
                <a:off x="721984" y="2373810"/>
                <a:ext cx="3464341" cy="669287"/>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kern="0" dirty="0" smtClean="0">
                    <a:solidFill>
                      <a:schemeClr val="bg1"/>
                    </a:solidFill>
                    <a:latin typeface="+mj-ea"/>
                    <a:ea typeface="+mj-ea"/>
                  </a:rPr>
                  <a:t>约束表明，恢复出的矩阵中</a:t>
                </a:r>
                <a14:m>
                  <m:oMath xmlns:m="http://schemas.openxmlformats.org/officeDocument/2006/math">
                    <m:sSub>
                      <m:sSubPr>
                        <m:ctrlPr>
                          <a:rPr kumimoji="1" lang="en-US" altLang="zh-CN" b="0" i="1" kern="0" smtClean="0">
                            <a:solidFill>
                              <a:schemeClr val="bg1"/>
                            </a:solidFill>
                            <a:latin typeface="Cambria Math" panose="02040503050406030204" pitchFamily="18" charset="0"/>
                            <a:ea typeface="+mj-ea"/>
                          </a:rPr>
                        </m:ctrlPr>
                      </m:sSubPr>
                      <m:e>
                        <m:r>
                          <a:rPr kumimoji="1" lang="en-US" altLang="zh-CN" b="1" i="0" kern="0" smtClean="0">
                            <a:solidFill>
                              <a:schemeClr val="bg1"/>
                            </a:solidFill>
                            <a:latin typeface="Cambria Math" panose="02040503050406030204" pitchFamily="18" charset="0"/>
                            <a:ea typeface="+mj-ea"/>
                          </a:rPr>
                          <m:t>𝐗</m:t>
                        </m:r>
                      </m:e>
                      <m:sub>
                        <m:r>
                          <a:rPr kumimoji="1" lang="en-US" altLang="zh-CN" b="0" i="1" kern="0" smtClean="0">
                            <a:solidFill>
                              <a:schemeClr val="bg1"/>
                            </a:solidFill>
                            <a:latin typeface="Cambria Math" panose="02040503050406030204" pitchFamily="18" charset="0"/>
                            <a:ea typeface="+mj-ea"/>
                          </a:rPr>
                          <m:t>𝑖𝑗</m:t>
                        </m:r>
                      </m:sub>
                    </m:sSub>
                  </m:oMath>
                </a14:m>
                <a:r>
                  <a:rPr kumimoji="1" lang="zh-CN" altLang="en-US" b="0" i="0" u="none" strike="noStrike" kern="0" cap="none" spc="0" normalizeH="0" baseline="0" noProof="0" dirty="0" smtClean="0">
                    <a:ln>
                      <a:noFill/>
                    </a:ln>
                    <a:solidFill>
                      <a:schemeClr val="bg1"/>
                    </a:solidFill>
                    <a:effectLst/>
                    <a:uLnTx/>
                    <a:uFillTx/>
                    <a:latin typeface="+mj-ea"/>
                    <a:ea typeface="+mj-ea"/>
                  </a:rPr>
                  <a:t>应当与已观测到的对应元素相同</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mc:Choice>
        <mc:Fallback xmlns="">
          <p:sp>
            <p:nvSpPr>
              <p:cNvPr id="6" name="Rectangle 28"/>
              <p:cNvSpPr>
                <a:spLocks noRot="1" noChangeAspect="1" noMove="1" noResize="1" noEditPoints="1" noAdjustHandles="1" noChangeArrowheads="1" noChangeShapeType="1" noTextEdit="1"/>
              </p:cNvSpPr>
              <p:nvPr/>
            </p:nvSpPr>
            <p:spPr bwMode="auto">
              <a:xfrm>
                <a:off x="721984" y="2373810"/>
                <a:ext cx="3464341" cy="669287"/>
              </a:xfrm>
              <a:prstGeom prst="rect">
                <a:avLst/>
              </a:prstGeom>
              <a:blipFill rotWithShape="0">
                <a:blip r:embed="rId8"/>
                <a:stretch>
                  <a:fillRect/>
                </a:stretch>
              </a:blipFill>
              <a:ln>
                <a:headEnd/>
                <a:tailEnd/>
              </a:ln>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636227" y="3808049"/>
                <a:ext cx="3752945" cy="646331"/>
              </a:xfrm>
              <a:prstGeom prst="rect">
                <a:avLst/>
              </a:prstGeom>
              <a:solidFill>
                <a:srgbClr val="C7EDCC"/>
              </a:solidFill>
              <a:ln>
                <a:solidFill>
                  <a:schemeClr val="accent1"/>
                </a:solidFill>
              </a:ln>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m:t>
                        </m:r>
                      </m:sub>
                    </m:sSub>
                  </m:oMath>
                </a14:m>
                <a:r>
                  <a:rPr lang="zh-CN" altLang="en-US" dirty="0" smtClean="0"/>
                  <a:t>表示</a:t>
                </a:r>
                <a14:m>
                  <m:oMath xmlns:m="http://schemas.openxmlformats.org/officeDocument/2006/math">
                    <m:r>
                      <a:rPr lang="en-US" altLang="zh-CN" b="1" i="0" dirty="0" smtClean="0">
                        <a:latin typeface="Cambria Math" panose="02040503050406030204" pitchFamily="18" charset="0"/>
                      </a:rPr>
                      <m:t>𝐗</m:t>
                    </m:r>
                  </m:oMath>
                </a14:m>
                <a:r>
                  <a:rPr lang="zh-CN" altLang="en-US" dirty="0" smtClean="0"/>
                  <a:t>的奇异值，即矩阵的核范数为矩阵的奇异值之和</a:t>
                </a:r>
                <a:r>
                  <a:rPr lang="en-US" altLang="zh-CN" dirty="0" smtClean="0"/>
                  <a:t>.</a:t>
                </a:r>
              </a:p>
            </p:txBody>
          </p:sp>
        </mc:Choice>
        <mc:Fallback>
          <p:sp>
            <p:nvSpPr>
              <p:cNvPr id="8" name="文本框 7"/>
              <p:cNvSpPr txBox="1">
                <a:spLocks noRot="1" noChangeAspect="1" noMove="1" noResize="1" noEditPoints="1" noAdjustHandles="1" noChangeArrowheads="1" noChangeShapeType="1" noTextEdit="1"/>
              </p:cNvSpPr>
              <p:nvPr/>
            </p:nvSpPr>
            <p:spPr>
              <a:xfrm>
                <a:off x="4636227" y="3808049"/>
                <a:ext cx="3752945" cy="646331"/>
              </a:xfrm>
              <a:prstGeom prst="rect">
                <a:avLst/>
              </a:prstGeom>
              <a:blipFill rotWithShape="0">
                <a:blip r:embed="rId9"/>
                <a:stretch>
                  <a:fillRect l="-1297" t="-6481" b="-12963"/>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668529" y="5447916"/>
                <a:ext cx="3720643" cy="861774"/>
              </a:xfrm>
              <a:prstGeom prst="rect">
                <a:avLst/>
              </a:prstGeom>
              <a:solidFill>
                <a:srgbClr val="C7EDCC"/>
              </a:solidFill>
              <a:ln>
                <a:solidFill>
                  <a:schemeClr val="accent1"/>
                </a:solidFill>
              </a:ln>
            </p:spPr>
            <p:txBody>
              <a:bodyPr wrap="square" rtlCol="0">
                <a:spAutoFit/>
              </a:bodyPr>
              <a:lstStyle/>
              <a:p>
                <a:r>
                  <a:rPr lang="zh-CN" altLang="en-US" dirty="0"/>
                  <a:t>满足一定条件时，只需观察到</a:t>
                </a:r>
                <a14:m>
                  <m:oMath xmlns:m="http://schemas.openxmlformats.org/officeDocument/2006/math">
                    <m:r>
                      <m:rPr>
                        <m:sty m:val="p"/>
                      </m:rPr>
                      <a:rPr lang="en-US" altLang="zh-CN">
                        <a:latin typeface="Cambria Math" panose="02040503050406030204" pitchFamily="18" charset="0"/>
                      </a:rPr>
                      <m:t>O</m:t>
                    </m:r>
                    <m:r>
                      <a:rPr lang="en-US" altLang="zh-CN" i="1">
                        <a:latin typeface="Cambria Math" panose="02040503050406030204" pitchFamily="18" charset="0"/>
                      </a:rPr>
                      <m:t>(</m:t>
                    </m:r>
                    <m:r>
                      <a:rPr lang="en-US" altLang="zh-CN" i="1">
                        <a:latin typeface="Cambria Math" panose="02040503050406030204" pitchFamily="18" charset="0"/>
                      </a:rPr>
                      <m:t>𝑚𝑟</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i="1">
                            <a:latin typeface="Cambria Math" panose="02040503050406030204" pitchFamily="18" charset="0"/>
                          </a:rPr>
                          <m:t>2</m:t>
                        </m:r>
                      </m:sup>
                    </m:sSup>
                    <m:r>
                      <a:rPr lang="en-US" altLang="zh-CN" i="1">
                        <a:latin typeface="Cambria Math" panose="02040503050406030204" pitchFamily="18" charset="0"/>
                      </a:rPr>
                      <m:t>𝑚</m:t>
                    </m:r>
                    <m:r>
                      <a:rPr lang="en-US" altLang="zh-CN" i="1">
                        <a:latin typeface="Cambria Math" panose="02040503050406030204" pitchFamily="18" charset="0"/>
                      </a:rPr>
                      <m:t>)</m:t>
                    </m:r>
                  </m:oMath>
                </a14:m>
                <a:r>
                  <a:rPr lang="zh-CN" altLang="en-US" dirty="0"/>
                  <a:t>个元素就能完美恢复</a:t>
                </a:r>
                <a14:m>
                  <m:oMath xmlns:m="http://schemas.openxmlformats.org/officeDocument/2006/math">
                    <m:r>
                      <a:rPr lang="en-US" altLang="zh-CN" b="1" i="0" dirty="0" smtClean="0">
                        <a:latin typeface="Cambria Math" panose="02040503050406030204" pitchFamily="18" charset="0"/>
                      </a:rPr>
                      <m:t>𝐀</m:t>
                    </m:r>
                  </m:oMath>
                </a14:m>
                <a:r>
                  <a:rPr lang="en-US" altLang="zh-CN" dirty="0"/>
                  <a:t> </a:t>
                </a:r>
                <a:r>
                  <a:rPr lang="en-US" altLang="zh-CN" sz="1400" dirty="0"/>
                  <a:t>[</a:t>
                </a:r>
                <a:r>
                  <a:rPr lang="en-US" altLang="zh-CN" sz="1400" dirty="0" err="1"/>
                  <a:t>Recht</a:t>
                </a:r>
                <a:r>
                  <a:rPr lang="en-US" altLang="zh-CN" sz="1400" dirty="0"/>
                  <a:t>, 2011] </a:t>
                </a:r>
                <a:endParaRPr lang="zh-CN" altLang="en-US" sz="1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668529" y="5447916"/>
                <a:ext cx="3720643" cy="861774"/>
              </a:xfrm>
              <a:prstGeom prst="rect">
                <a:avLst/>
              </a:prstGeom>
              <a:blipFill rotWithShape="0">
                <a:blip r:embed="rId16"/>
                <a:stretch>
                  <a:fillRect l="-1307" t="-3497" b="-5594"/>
                </a:stretch>
              </a:blipFill>
              <a:ln>
                <a:solidFill>
                  <a:schemeClr val="accent1"/>
                </a:solidFill>
              </a:ln>
            </p:spPr>
            <p:txBody>
              <a:bodyPr/>
              <a:lstStyle/>
              <a:p>
                <a:r>
                  <a:rPr lang="zh-CN" altLang="en-US">
                    <a:noFill/>
                  </a:rPr>
                  <a:t> </a:t>
                </a:r>
              </a:p>
            </p:txBody>
          </p:sp>
        </mc:Fallback>
      </mc:AlternateContent>
      <p:pic>
        <p:nvPicPr>
          <p:cNvPr id="11" name="图片 10"/>
          <p:cNvPicPr>
            <a:picLocks noChangeAspect="1"/>
          </p:cNvPicPr>
          <p:nvPr/>
        </p:nvPicPr>
        <p:blipFill>
          <a:blip r:embed="rId17"/>
          <a:stretch>
            <a:fillRect/>
          </a:stretch>
        </p:blipFill>
        <p:spPr>
          <a:xfrm>
            <a:off x="824748" y="3833783"/>
            <a:ext cx="3387141" cy="1103175"/>
          </a:xfrm>
          <a:prstGeom prst="rect">
            <a:avLst/>
          </a:prstGeom>
        </p:spPr>
      </p:pic>
    </p:spTree>
    <p:extLst>
      <p:ext uri="{BB962C8B-B14F-4D97-AF65-F5344CB8AC3E}">
        <p14:creationId xmlns:p14="http://schemas.microsoft.com/office/powerpoint/2010/main" val="19019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特征选择： 子集选择、子集评价</a:t>
                </a:r>
                <a:endParaRPr lang="en-US" altLang="zh-CN" dirty="0" smtClean="0"/>
              </a:p>
              <a:p>
                <a:endParaRPr lang="en-US" altLang="zh-CN" dirty="0" smtClean="0"/>
              </a:p>
              <a:p>
                <a:pPr lvl="1"/>
                <a:r>
                  <a:rPr lang="zh-CN" altLang="en-US" dirty="0"/>
                  <a:t>过滤式</a:t>
                </a:r>
                <a:r>
                  <a:rPr lang="zh-CN" altLang="en-US" dirty="0" smtClean="0"/>
                  <a:t>选择</a:t>
                </a:r>
                <a:endParaRPr lang="en-US" altLang="zh-CN" dirty="0" smtClean="0"/>
              </a:p>
              <a:p>
                <a:pPr lvl="1"/>
                <a:endParaRPr lang="en-US" altLang="zh-CN" dirty="0"/>
              </a:p>
              <a:p>
                <a:pPr lvl="1"/>
                <a:r>
                  <a:rPr lang="zh-CN" altLang="en-US" dirty="0"/>
                  <a:t>包裹式</a:t>
                </a:r>
                <a:r>
                  <a:rPr lang="zh-CN" altLang="en-US" dirty="0" smtClean="0"/>
                  <a:t>选择</a:t>
                </a:r>
                <a:endParaRPr lang="en-US" altLang="zh-CN" dirty="0" smtClean="0"/>
              </a:p>
              <a:p>
                <a:pPr lvl="1"/>
                <a:endParaRPr lang="en-US" altLang="zh-CN" dirty="0"/>
              </a:p>
              <a:p>
                <a:pPr lvl="1"/>
                <a:r>
                  <a:rPr lang="zh-CN" altLang="en-US" dirty="0"/>
                  <a:t>嵌入式</a:t>
                </a:r>
                <a:r>
                  <a:rPr lang="zh-CN" altLang="en-US" dirty="0" smtClean="0"/>
                  <a:t>选择：用</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0" dirty="0" smtClean="0">
                            <a:latin typeface="Cambria Math" panose="02040503050406030204" pitchFamily="18" charset="0"/>
                          </a:rPr>
                          <m:t>1</m:t>
                        </m:r>
                      </m:sub>
                    </m:sSub>
                  </m:oMath>
                </a14:m>
                <a:r>
                  <a:rPr lang="zh-CN" altLang="en-US" dirty="0" smtClean="0"/>
                  <a:t>正则化</a:t>
                </a:r>
                <a:endParaRPr lang="en-US" altLang="zh-CN" dirty="0" smtClean="0"/>
              </a:p>
              <a:p>
                <a:pPr marL="325792" lvl="1" indent="0">
                  <a:buNone/>
                </a:pPr>
                <a:endParaRPr lang="en-US" altLang="zh-CN" dirty="0"/>
              </a:p>
              <a:p>
                <a:pPr lvl="1"/>
                <a:endParaRPr lang="en-US" altLang="zh-CN" dirty="0" smtClean="0"/>
              </a:p>
              <a:p>
                <a:r>
                  <a:rPr lang="en-US" altLang="zh-CN" dirty="0"/>
                  <a:t> </a:t>
                </a:r>
                <a:r>
                  <a:rPr lang="zh-CN" altLang="en-US" dirty="0" smtClean="0"/>
                  <a:t>稀疏表示</a:t>
                </a:r>
                <a:endParaRPr lang="en-US" altLang="zh-CN" dirty="0" smtClean="0"/>
              </a:p>
              <a:p>
                <a:endParaRPr lang="en-US" altLang="zh-CN" dirty="0" smtClean="0"/>
              </a:p>
              <a:p>
                <a:pPr lvl="1"/>
                <a:r>
                  <a:rPr lang="zh-CN" altLang="en-US" dirty="0" smtClean="0"/>
                  <a:t>字典学习</a:t>
                </a:r>
                <a:endParaRPr lang="en-US" altLang="zh-CN" dirty="0" smtClean="0"/>
              </a:p>
              <a:p>
                <a:pPr lvl="1"/>
                <a:endParaRPr lang="en-US" altLang="zh-CN" dirty="0" smtClean="0"/>
              </a:p>
              <a:p>
                <a:pPr lvl="1"/>
                <a:r>
                  <a:rPr lang="zh-CN" altLang="en-US" dirty="0"/>
                  <a:t>压缩感知</a:t>
                </a:r>
                <a:endParaRPr lang="en-US" altLang="zh-CN" dirty="0" smtClean="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78" t="-24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944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特征选择</a:t>
            </a:r>
            <a:endParaRPr lang="zh-CN" altLang="en-US" dirty="0"/>
          </a:p>
        </p:txBody>
      </p:sp>
      <p:sp>
        <p:nvSpPr>
          <p:cNvPr id="3" name="内容占位符 2"/>
          <p:cNvSpPr>
            <a:spLocks noGrp="1"/>
          </p:cNvSpPr>
          <p:nvPr>
            <p:ph idx="1"/>
          </p:nvPr>
        </p:nvSpPr>
        <p:spPr/>
        <p:txBody>
          <a:bodyPr>
            <a:normAutofit/>
          </a:bodyPr>
          <a:lstStyle/>
          <a:p>
            <a:r>
              <a:rPr lang="zh-CN" altLang="en-US" dirty="0" smtClean="0"/>
              <a:t>特征选择</a:t>
            </a:r>
            <a:endParaRPr lang="en-US" altLang="zh-CN" dirty="0"/>
          </a:p>
          <a:p>
            <a:pPr lvl="1"/>
            <a:r>
              <a:rPr lang="zh-CN" altLang="en-US" dirty="0"/>
              <a:t>从给定的特征集合中选出</a:t>
            </a:r>
            <a:r>
              <a:rPr lang="zh-CN" altLang="en-US" b="1" dirty="0"/>
              <a:t>任务相关</a:t>
            </a:r>
            <a:r>
              <a:rPr lang="zh-CN" altLang="en-US" dirty="0"/>
              <a:t>特征</a:t>
            </a:r>
            <a:r>
              <a:rPr lang="zh-CN" altLang="en-US" dirty="0" smtClean="0"/>
              <a:t>子集</a:t>
            </a:r>
            <a:endParaRPr lang="en-US" altLang="zh-CN" dirty="0" smtClean="0"/>
          </a:p>
          <a:p>
            <a:pPr marL="325800" lvl="1" indent="0">
              <a:buNone/>
            </a:pPr>
            <a:endParaRPr lang="en-US" altLang="zh-CN" dirty="0"/>
          </a:p>
          <a:p>
            <a:pPr lvl="1"/>
            <a:r>
              <a:rPr lang="zh-CN" altLang="en-US" dirty="0" smtClean="0"/>
              <a:t>必须确保不丢失重要特征</a:t>
            </a:r>
            <a:endParaRPr lang="en-US" altLang="zh-CN" dirty="0" smtClean="0"/>
          </a:p>
          <a:p>
            <a:pPr marL="325800" lvl="1" indent="0">
              <a:buNone/>
            </a:pPr>
            <a:endParaRPr lang="en-US" altLang="zh-CN" dirty="0"/>
          </a:p>
          <a:p>
            <a:pPr lvl="1"/>
            <a:endParaRPr lang="en-US" altLang="zh-CN" dirty="0"/>
          </a:p>
          <a:p>
            <a:r>
              <a:rPr lang="zh-CN" altLang="en-US" dirty="0" smtClean="0"/>
              <a:t>原因</a:t>
            </a:r>
            <a:endParaRPr lang="en-US" altLang="zh-CN" dirty="0"/>
          </a:p>
          <a:p>
            <a:pPr lvl="1"/>
            <a:r>
              <a:rPr lang="zh-CN" altLang="en-US" dirty="0"/>
              <a:t>减轻维度灾难：在少量属性上构建</a:t>
            </a:r>
            <a:r>
              <a:rPr lang="zh-CN" altLang="en-US" dirty="0" smtClean="0"/>
              <a:t>模型</a:t>
            </a:r>
            <a:endParaRPr lang="en-US" altLang="zh-CN" dirty="0" smtClean="0"/>
          </a:p>
          <a:p>
            <a:pPr lvl="1"/>
            <a:endParaRPr lang="en-US" altLang="zh-CN" dirty="0"/>
          </a:p>
          <a:p>
            <a:pPr lvl="1"/>
            <a:r>
              <a:rPr lang="zh-CN" altLang="en-US" dirty="0"/>
              <a:t>降低学习难度：留下关键信息</a:t>
            </a:r>
          </a:p>
          <a:p>
            <a:endParaRPr lang="zh-CN" altLang="en-US" dirty="0"/>
          </a:p>
        </p:txBody>
      </p:sp>
    </p:spTree>
    <p:extLst>
      <p:ext uri="{BB962C8B-B14F-4D97-AF65-F5344CB8AC3E}">
        <p14:creationId xmlns:p14="http://schemas.microsoft.com/office/powerpoint/2010/main" val="156049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zh-CN" altLang="en-US" dirty="0"/>
              <a:t>：判断是否好瓜时的特征选择</a:t>
            </a:r>
          </a:p>
        </p:txBody>
      </p:sp>
      <p:sp>
        <p:nvSpPr>
          <p:cNvPr id="3" name="文本框 2"/>
          <p:cNvSpPr txBox="1"/>
          <p:nvPr/>
        </p:nvSpPr>
        <p:spPr>
          <a:xfrm>
            <a:off x="260350" y="3155720"/>
            <a:ext cx="1663984" cy="430887"/>
          </a:xfrm>
          <a:prstGeom prst="rect">
            <a:avLst/>
          </a:prstGeom>
          <a:noFill/>
        </p:spPr>
        <p:txBody>
          <a:bodyPr wrap="square" rtlCol="0">
            <a:spAutoFit/>
          </a:bodyPr>
          <a:lstStyle/>
          <a:p>
            <a:r>
              <a:rPr lang="zh-CN" altLang="en-US" sz="2200" dirty="0">
                <a:latin typeface="+mn-ea"/>
              </a:rPr>
              <a:t>西瓜的</a:t>
            </a:r>
            <a:r>
              <a:rPr lang="zh-CN" altLang="en-US" sz="2200" b="1" dirty="0">
                <a:latin typeface="+mn-ea"/>
              </a:rPr>
              <a:t>特征</a:t>
            </a:r>
          </a:p>
        </p:txBody>
      </p:sp>
      <p:sp>
        <p:nvSpPr>
          <p:cNvPr id="4" name="文本框 3"/>
          <p:cNvSpPr txBox="1"/>
          <p:nvPr/>
        </p:nvSpPr>
        <p:spPr>
          <a:xfrm>
            <a:off x="2361063" y="1801504"/>
            <a:ext cx="1433015" cy="3139321"/>
          </a:xfrm>
          <a:prstGeom prst="rect">
            <a:avLst/>
          </a:prstGeom>
          <a:noFill/>
        </p:spPr>
        <p:txBody>
          <a:bodyPr wrap="square" rtlCol="0">
            <a:spAutoFit/>
          </a:bodyPr>
          <a:lstStyle/>
          <a:p>
            <a:r>
              <a:rPr lang="zh-CN" altLang="en-US" sz="2200" dirty="0" smtClean="0">
                <a:latin typeface="+mn-ea"/>
              </a:rPr>
              <a:t>颜色</a:t>
            </a:r>
            <a:endParaRPr lang="en-US" altLang="zh-CN" sz="2200" dirty="0" smtClean="0">
              <a:latin typeface="+mn-ea"/>
            </a:endParaRPr>
          </a:p>
          <a:p>
            <a:endParaRPr lang="en-US" altLang="zh-CN" sz="2200" dirty="0" smtClean="0">
              <a:latin typeface="+mn-ea"/>
            </a:endParaRPr>
          </a:p>
          <a:p>
            <a:r>
              <a:rPr lang="zh-CN" altLang="en-US" sz="2200" dirty="0" smtClean="0">
                <a:latin typeface="+mn-ea"/>
              </a:rPr>
              <a:t>纹理</a:t>
            </a:r>
            <a:endParaRPr lang="en-US" altLang="zh-CN" sz="2200" dirty="0" smtClean="0">
              <a:latin typeface="+mn-ea"/>
            </a:endParaRPr>
          </a:p>
          <a:p>
            <a:endParaRPr lang="en-US" altLang="zh-CN" sz="2200" dirty="0" smtClean="0">
              <a:latin typeface="+mn-ea"/>
            </a:endParaRPr>
          </a:p>
          <a:p>
            <a:r>
              <a:rPr lang="zh-CN" altLang="en-US" sz="2200" dirty="0" smtClean="0">
                <a:latin typeface="+mn-ea"/>
              </a:rPr>
              <a:t>触感</a:t>
            </a:r>
          </a:p>
          <a:p>
            <a:endParaRPr lang="en-US" altLang="zh-CN" sz="2200" dirty="0" smtClean="0">
              <a:latin typeface="+mn-ea"/>
            </a:endParaRPr>
          </a:p>
          <a:p>
            <a:r>
              <a:rPr lang="zh-CN" altLang="en-US" sz="2200" dirty="0">
                <a:latin typeface="+mn-ea"/>
              </a:rPr>
              <a:t>根</a:t>
            </a:r>
            <a:r>
              <a:rPr lang="zh-CN" altLang="en-US" sz="2200" dirty="0" smtClean="0">
                <a:latin typeface="+mn-ea"/>
              </a:rPr>
              <a:t>蒂</a:t>
            </a:r>
            <a:endParaRPr lang="en-US" altLang="zh-CN" sz="2200" dirty="0" smtClean="0">
              <a:latin typeface="+mn-ea"/>
            </a:endParaRPr>
          </a:p>
          <a:p>
            <a:endParaRPr lang="en-US" altLang="zh-CN" sz="2200" dirty="0" smtClean="0">
              <a:latin typeface="+mn-ea"/>
            </a:endParaRPr>
          </a:p>
          <a:p>
            <a:r>
              <a:rPr lang="zh-CN" altLang="en-US" sz="2200" dirty="0" smtClean="0">
                <a:latin typeface="+mn-ea"/>
              </a:rPr>
              <a:t>声音</a:t>
            </a:r>
            <a:endParaRPr lang="en-US" altLang="zh-CN" sz="2200" dirty="0" smtClean="0">
              <a:latin typeface="+mn-ea"/>
            </a:endParaRPr>
          </a:p>
        </p:txBody>
      </p:sp>
      <p:sp>
        <p:nvSpPr>
          <p:cNvPr id="5" name="左大括号 4"/>
          <p:cNvSpPr/>
          <p:nvPr/>
        </p:nvSpPr>
        <p:spPr>
          <a:xfrm>
            <a:off x="1924334" y="1801504"/>
            <a:ext cx="436729" cy="31393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p:cNvSpPr/>
          <p:nvPr/>
        </p:nvSpPr>
        <p:spPr>
          <a:xfrm>
            <a:off x="3077570" y="3835021"/>
            <a:ext cx="238836" cy="11058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右大括号 6"/>
          <p:cNvSpPr/>
          <p:nvPr/>
        </p:nvSpPr>
        <p:spPr>
          <a:xfrm>
            <a:off x="3077570" y="1801504"/>
            <a:ext cx="238836" cy="17851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3357352" y="4172479"/>
            <a:ext cx="1433015" cy="430887"/>
          </a:xfrm>
          <a:prstGeom prst="rect">
            <a:avLst/>
          </a:prstGeom>
          <a:noFill/>
        </p:spPr>
        <p:txBody>
          <a:bodyPr wrap="square" rtlCol="0">
            <a:spAutoFit/>
          </a:bodyPr>
          <a:lstStyle/>
          <a:p>
            <a:r>
              <a:rPr lang="zh-CN" altLang="en-US" sz="2200" b="1" dirty="0">
                <a:latin typeface="+mn-ea"/>
              </a:rPr>
              <a:t>相关</a:t>
            </a:r>
            <a:r>
              <a:rPr lang="zh-CN" altLang="en-US" sz="2200" b="1" dirty="0" smtClean="0">
                <a:latin typeface="+mn-ea"/>
              </a:rPr>
              <a:t>特征</a:t>
            </a:r>
            <a:endParaRPr lang="zh-CN" altLang="en-US" sz="2200" b="1" dirty="0">
              <a:latin typeface="+mn-ea"/>
            </a:endParaRPr>
          </a:p>
        </p:txBody>
      </p:sp>
      <p:sp>
        <p:nvSpPr>
          <p:cNvPr id="9" name="文本框 8"/>
          <p:cNvSpPr txBox="1"/>
          <p:nvPr/>
        </p:nvSpPr>
        <p:spPr>
          <a:xfrm>
            <a:off x="3357352" y="2478611"/>
            <a:ext cx="1433015" cy="430887"/>
          </a:xfrm>
          <a:prstGeom prst="rect">
            <a:avLst/>
          </a:prstGeom>
          <a:noFill/>
        </p:spPr>
        <p:txBody>
          <a:bodyPr wrap="square" rtlCol="0">
            <a:spAutoFit/>
          </a:bodyPr>
          <a:lstStyle/>
          <a:p>
            <a:r>
              <a:rPr lang="zh-CN" altLang="en-US" sz="2200" b="1" dirty="0" smtClean="0">
                <a:latin typeface="+mn-ea"/>
              </a:rPr>
              <a:t>无关特征</a:t>
            </a:r>
            <a:endParaRPr lang="zh-CN" altLang="en-US" sz="2200" b="1" dirty="0">
              <a:latin typeface="+mn-ea"/>
            </a:endParaRPr>
          </a:p>
        </p:txBody>
      </p:sp>
      <p:cxnSp>
        <p:nvCxnSpPr>
          <p:cNvPr id="11" name="直接箭头连接符 10"/>
          <p:cNvCxnSpPr/>
          <p:nvPr/>
        </p:nvCxnSpPr>
        <p:spPr>
          <a:xfrm flipV="1">
            <a:off x="4653887" y="3586607"/>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4640239" y="4387922"/>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图片 12"/>
          <p:cNvPicPr>
            <a:picLocks noChangeAspect="1"/>
          </p:cNvPicPr>
          <p:nvPr/>
        </p:nvPicPr>
        <p:blipFill>
          <a:blip r:embed="rId2"/>
          <a:stretch>
            <a:fillRect/>
          </a:stretch>
        </p:blipFill>
        <p:spPr>
          <a:xfrm>
            <a:off x="5941890" y="4788581"/>
            <a:ext cx="2668429" cy="1157764"/>
          </a:xfrm>
          <a:prstGeom prst="rect">
            <a:avLst/>
          </a:prstGeom>
        </p:spPr>
      </p:pic>
      <p:pic>
        <p:nvPicPr>
          <p:cNvPr id="14" name="图片 13"/>
          <p:cNvPicPr>
            <a:picLocks noChangeAspect="1"/>
          </p:cNvPicPr>
          <p:nvPr/>
        </p:nvPicPr>
        <p:blipFill>
          <a:blip r:embed="rId3"/>
          <a:stretch>
            <a:fillRect/>
          </a:stretch>
        </p:blipFill>
        <p:spPr>
          <a:xfrm>
            <a:off x="5941890" y="3017012"/>
            <a:ext cx="2662238" cy="1139190"/>
          </a:xfrm>
          <a:prstGeom prst="rect">
            <a:avLst/>
          </a:prstGeom>
        </p:spPr>
      </p:pic>
      <p:sp>
        <p:nvSpPr>
          <p:cNvPr id="17" name="文本框 16"/>
          <p:cNvSpPr txBox="1"/>
          <p:nvPr/>
        </p:nvSpPr>
        <p:spPr>
          <a:xfrm>
            <a:off x="7884277" y="5761679"/>
            <a:ext cx="935872" cy="430887"/>
          </a:xfrm>
          <a:prstGeom prst="rect">
            <a:avLst/>
          </a:prstGeom>
          <a:noFill/>
        </p:spPr>
        <p:txBody>
          <a:bodyPr wrap="square" rtlCol="0">
            <a:spAutoFit/>
          </a:bodyPr>
          <a:lstStyle/>
          <a:p>
            <a:r>
              <a:rPr lang="zh-CN" altLang="en-US" sz="2200" i="1" dirty="0"/>
              <a:t>好</a:t>
            </a:r>
            <a:r>
              <a:rPr lang="zh-CN" altLang="en-US" sz="2200" i="1" dirty="0" smtClean="0"/>
              <a:t>瓜</a:t>
            </a:r>
            <a:endParaRPr lang="zh-CN" altLang="en-US" sz="2200" i="1" dirty="0"/>
          </a:p>
        </p:txBody>
      </p:sp>
      <p:sp>
        <p:nvSpPr>
          <p:cNvPr id="18" name="文本框 17"/>
          <p:cNvSpPr txBox="1"/>
          <p:nvPr/>
        </p:nvSpPr>
        <p:spPr>
          <a:xfrm>
            <a:off x="7787124" y="3961582"/>
            <a:ext cx="817004" cy="430887"/>
          </a:xfrm>
          <a:prstGeom prst="rect">
            <a:avLst/>
          </a:prstGeom>
          <a:noFill/>
        </p:spPr>
        <p:txBody>
          <a:bodyPr wrap="square" rtlCol="0">
            <a:spAutoFit/>
          </a:bodyPr>
          <a:lstStyle/>
          <a:p>
            <a:r>
              <a:rPr lang="zh-CN" altLang="en-US" sz="2200" i="1" dirty="0"/>
              <a:t>坏</a:t>
            </a:r>
            <a:r>
              <a:rPr lang="zh-CN" altLang="en-US" sz="2200" i="1" dirty="0" smtClean="0"/>
              <a:t>瓜</a:t>
            </a:r>
            <a:endParaRPr lang="zh-CN" altLang="en-US" sz="2200" i="1" dirty="0"/>
          </a:p>
        </p:txBody>
      </p:sp>
      <p:sp>
        <p:nvSpPr>
          <p:cNvPr id="19" name="文本框 18"/>
          <p:cNvSpPr txBox="1"/>
          <p:nvPr/>
        </p:nvSpPr>
        <p:spPr>
          <a:xfrm>
            <a:off x="5345645" y="2329284"/>
            <a:ext cx="3610095" cy="430887"/>
          </a:xfrm>
          <a:prstGeom prst="rect">
            <a:avLst/>
          </a:prstGeom>
          <a:noFill/>
        </p:spPr>
        <p:txBody>
          <a:bodyPr wrap="square" rtlCol="0">
            <a:spAutoFit/>
          </a:bodyPr>
          <a:lstStyle/>
          <a:p>
            <a:r>
              <a:rPr lang="zh-CN" altLang="en-US" sz="2200" b="1" dirty="0" smtClean="0">
                <a:latin typeface="+mn-ea"/>
              </a:rPr>
              <a:t>当前任务</a:t>
            </a:r>
            <a:r>
              <a:rPr lang="zh-CN" altLang="en-US" sz="2200" dirty="0" smtClean="0">
                <a:latin typeface="+mn-ea"/>
              </a:rPr>
              <a:t>：西瓜是否是好瓜</a:t>
            </a:r>
            <a:endParaRPr lang="zh-CN" altLang="en-US" sz="2200" dirty="0">
              <a:latin typeface="+mn-ea"/>
            </a:endParaRPr>
          </a:p>
        </p:txBody>
      </p:sp>
      <p:sp>
        <p:nvSpPr>
          <p:cNvPr id="20" name="椭圆 19"/>
          <p:cNvSpPr/>
          <p:nvPr/>
        </p:nvSpPr>
        <p:spPr>
          <a:xfrm>
            <a:off x="3316406" y="4061012"/>
            <a:ext cx="1337481" cy="727569"/>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173912" y="4939820"/>
            <a:ext cx="2421670" cy="769441"/>
          </a:xfrm>
          <a:prstGeom prst="rect">
            <a:avLst/>
          </a:prstGeom>
          <a:noFill/>
        </p:spPr>
        <p:txBody>
          <a:bodyPr wrap="square" rtlCol="0">
            <a:spAutoFit/>
          </a:bodyPr>
          <a:lstStyle/>
          <a:p>
            <a:r>
              <a:rPr lang="zh-CN" altLang="en-US" sz="2200" dirty="0" smtClean="0">
                <a:solidFill>
                  <a:srgbClr val="C00000"/>
                </a:solidFill>
                <a:latin typeface="微软雅黑" panose="020B0503020204020204" pitchFamily="34" charset="-122"/>
                <a:ea typeface="微软雅黑" panose="020B0503020204020204" pitchFamily="34" charset="-122"/>
              </a:rPr>
              <a:t>特征选择：选择当前任务相关特征</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720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特征选择的一般方法</a:t>
            </a:r>
            <a:endParaRPr lang="zh-CN" altLang="en-US" dirty="0"/>
          </a:p>
        </p:txBody>
      </p:sp>
      <p:sp>
        <p:nvSpPr>
          <p:cNvPr id="3" name="内容占位符 2"/>
          <p:cNvSpPr>
            <a:spLocks noGrp="1"/>
          </p:cNvSpPr>
          <p:nvPr>
            <p:ph idx="1"/>
          </p:nvPr>
        </p:nvSpPr>
        <p:spPr/>
        <p:txBody>
          <a:bodyPr/>
          <a:lstStyle/>
          <a:p>
            <a:r>
              <a:rPr lang="zh-CN" altLang="en-US" dirty="0" smtClean="0"/>
              <a:t>遍历所有可能的子集</a:t>
            </a:r>
            <a:endParaRPr lang="en-US" altLang="zh-CN" dirty="0" smtClean="0"/>
          </a:p>
          <a:p>
            <a:pPr lvl="1"/>
            <a:r>
              <a:rPr lang="zh-CN" altLang="en-US" dirty="0" smtClean="0"/>
              <a:t>计算上遭遇组合爆炸，</a:t>
            </a:r>
            <a:r>
              <a:rPr lang="zh-CN" altLang="en-US" b="1" dirty="0" smtClean="0">
                <a:solidFill>
                  <a:srgbClr val="C00000"/>
                </a:solidFill>
              </a:rPr>
              <a:t>不可行</a:t>
            </a:r>
            <a:endParaRPr lang="en-US" altLang="zh-CN" b="1" dirty="0">
              <a:solidFill>
                <a:srgbClr val="C00000"/>
              </a:solidFill>
            </a:endParaRPr>
          </a:p>
          <a:p>
            <a:pPr lvl="1"/>
            <a:endParaRPr lang="en-US" altLang="zh-CN" dirty="0"/>
          </a:p>
          <a:p>
            <a:r>
              <a:rPr lang="zh-CN" altLang="en-US" dirty="0" smtClean="0"/>
              <a:t>可行方法</a:t>
            </a:r>
            <a:endParaRPr lang="zh-CN" altLang="en-US" dirty="0"/>
          </a:p>
        </p:txBody>
      </p:sp>
      <p:graphicFrame>
        <p:nvGraphicFramePr>
          <p:cNvPr id="7" name="图示 6"/>
          <p:cNvGraphicFramePr/>
          <p:nvPr>
            <p:extLst>
              <p:ext uri="{D42A27DB-BD31-4B8C-83A1-F6EECF244321}">
                <p14:modId xmlns:p14="http://schemas.microsoft.com/office/powerpoint/2010/main" val="41510390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右弧形箭头 16"/>
          <p:cNvSpPr/>
          <p:nvPr/>
        </p:nvSpPr>
        <p:spPr>
          <a:xfrm rot="5400000">
            <a:off x="4985614" y="3291287"/>
            <a:ext cx="1237129" cy="2749689"/>
          </a:xfrm>
          <a:prstGeom prst="curvedLeftArrow">
            <a:avLst/>
          </a:prstGeom>
          <a:solidFill>
            <a:srgbClr val="ABB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1774209" y="5513545"/>
            <a:ext cx="6035924"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两个关键环节：子集搜索和子集评价</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089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子集</a:t>
            </a:r>
            <a:r>
              <a:rPr lang="zh-CN" altLang="en-US" dirty="0"/>
              <a:t>搜索</a:t>
            </a:r>
          </a:p>
        </p:txBody>
      </p:sp>
      <p:sp>
        <p:nvSpPr>
          <p:cNvPr id="3" name="内容占位符 2"/>
          <p:cNvSpPr>
            <a:spLocks noGrp="1"/>
          </p:cNvSpPr>
          <p:nvPr>
            <p:ph idx="1"/>
          </p:nvPr>
        </p:nvSpPr>
        <p:spPr>
          <a:xfrm>
            <a:off x="260350" y="2232210"/>
            <a:ext cx="8616950" cy="3494029"/>
          </a:xfrm>
        </p:spPr>
        <p:txBody>
          <a:bodyPr/>
          <a:lstStyle/>
          <a:p>
            <a:r>
              <a:rPr lang="zh-CN" altLang="en-US" dirty="0" smtClean="0"/>
              <a:t>前向搜索：逐渐增加相关特征</a:t>
            </a:r>
            <a:endParaRPr lang="en-US" altLang="zh-CN" dirty="0" smtClean="0"/>
          </a:p>
          <a:p>
            <a:endParaRPr lang="en-US" altLang="zh-CN" dirty="0" smtClean="0"/>
          </a:p>
          <a:p>
            <a:r>
              <a:rPr lang="zh-CN" altLang="en-US" dirty="0" smtClean="0"/>
              <a:t>后向搜索：从完整的特征集合开始，逐渐减少特征</a:t>
            </a:r>
            <a:endParaRPr lang="en-US" altLang="zh-CN" dirty="0" smtClean="0"/>
          </a:p>
          <a:p>
            <a:endParaRPr lang="en-US" altLang="zh-CN" dirty="0" smtClean="0"/>
          </a:p>
          <a:p>
            <a:r>
              <a:rPr lang="zh-CN" altLang="en-US" dirty="0" smtClean="0"/>
              <a:t>双向搜索：每一轮逐渐增加相关特征，同时减少无关特征</a:t>
            </a:r>
            <a:endParaRPr lang="zh-CN" altLang="en-US" dirty="0"/>
          </a:p>
          <a:p>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用贪心策略选择包含重要信息的特征子集</a:t>
            </a:r>
            <a:endParaRPr lang="zh-CN" altLang="en-US" sz="3000" dirty="0">
              <a:solidFill>
                <a:schemeClr val="tx2"/>
              </a:solidFill>
            </a:endParaRPr>
          </a:p>
        </p:txBody>
      </p:sp>
    </p:spTree>
    <p:extLst>
      <p:ext uri="{BB962C8B-B14F-4D97-AF65-F5344CB8AC3E}">
        <p14:creationId xmlns:p14="http://schemas.microsoft.com/office/powerpoint/2010/main" val="3716539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07" y="2017063"/>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特征集合</a:t>
            </a:r>
            <a:endParaRPr lang="en-US" altLang="zh-CN" dirty="0" smtClean="0"/>
          </a:p>
        </p:txBody>
      </p:sp>
      <mc:AlternateContent xmlns:mc="http://schemas.openxmlformats.org/markup-compatibility/2006" xmlns:a14="http://schemas.microsoft.com/office/drawing/2010/main">
        <mc:Choice Requires="a14">
          <p:sp>
            <p:nvSpPr>
              <p:cNvPr id="3" name="矩形 2"/>
              <p:cNvSpPr/>
              <p:nvPr/>
            </p:nvSpPr>
            <p:spPr>
              <a:xfrm>
                <a:off x="887507" y="2828184"/>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最优子</a:t>
                </a:r>
                <a:r>
                  <a:rPr lang="zh-CN" altLang="en-US" dirty="0"/>
                  <a:t>集</a:t>
                </a:r>
                <a14:m>
                  <m:oMath xmlns:m="http://schemas.openxmlformats.org/officeDocument/2006/math">
                    <m:r>
                      <a:rPr lang="en-US" altLang="zh-CN" b="0" i="1" smtClean="0">
                        <a:latin typeface="Cambria Math" panose="02040503050406030204" pitchFamily="18" charset="0"/>
                      </a:rPr>
                      <m:t> </m:t>
                    </m:r>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87507" y="2828184"/>
                <a:ext cx="1492621" cy="685800"/>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矩形 3"/>
          <p:cNvSpPr/>
          <p:nvPr/>
        </p:nvSpPr>
        <p:spPr>
          <a:xfrm>
            <a:off x="793379" y="1909488"/>
            <a:ext cx="1707774"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6391837" y="2030511"/>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特征集合 </a:t>
                </a: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smtClean="0"/>
                  <a:t>} </a:t>
                </a:r>
              </a:p>
            </p:txBody>
          </p:sp>
        </mc:Choice>
        <mc:Fallback xmlns="">
          <p:sp>
            <p:nvSpPr>
              <p:cNvPr id="5" name="矩形 4"/>
              <p:cNvSpPr>
                <a:spLocks noRot="1" noChangeAspect="1" noMove="1" noResize="1" noEditPoints="1" noAdjustHandles="1" noChangeArrowheads="1" noChangeShapeType="1" noTextEdit="1"/>
              </p:cNvSpPr>
              <p:nvPr/>
            </p:nvSpPr>
            <p:spPr>
              <a:xfrm>
                <a:off x="6391837" y="2030511"/>
                <a:ext cx="1918074" cy="685800"/>
              </a:xfrm>
              <a:prstGeom prst="rect">
                <a:avLst/>
              </a:prstGeom>
              <a:blipFill rotWithShape="0">
                <a:blip r:embed="rId3"/>
                <a:stretch>
                  <a:fillRect l="-949" r="-47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391837" y="2841632"/>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最优子集 </a:t>
                </a:r>
                <a:r>
                  <a:rPr lang="en-US" altLang="zh-CN" dirty="0"/>
                  <a:t>+</a:t>
                </a:r>
                <a:r>
                  <a:rPr lang="en-US" altLang="zh-CN" dirty="0" smtClean="0"/>
                  <a:t> </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smtClean="0"/>
                  <a:t>}</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391837" y="2841632"/>
                <a:ext cx="1918074" cy="685800"/>
              </a:xfrm>
              <a:prstGeom prst="rect">
                <a:avLst/>
              </a:prstGeom>
              <a:blipFill rotWithShape="0">
                <a:blip r:embed="rId4"/>
                <a:stretch>
                  <a:fillRect l="-6329" r="-6329"/>
                </a:stretch>
              </a:blipFill>
            </p:spPr>
            <p:txBody>
              <a:bodyPr/>
              <a:lstStyle/>
              <a:p>
                <a:r>
                  <a:rPr lang="zh-CN" altLang="en-US">
                    <a:noFill/>
                  </a:rPr>
                  <a:t> </a:t>
                </a:r>
              </a:p>
            </p:txBody>
          </p:sp>
        </mc:Fallback>
      </mc:AlternateContent>
      <p:sp>
        <p:nvSpPr>
          <p:cNvPr id="7" name="矩形 6"/>
          <p:cNvSpPr/>
          <p:nvPr/>
        </p:nvSpPr>
        <p:spPr>
          <a:xfrm>
            <a:off x="6297707" y="1922936"/>
            <a:ext cx="2077941"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4" idx="3"/>
            <a:endCxn id="7" idx="1"/>
          </p:cNvCxnSpPr>
          <p:nvPr/>
        </p:nvCxnSpPr>
        <p:spPr>
          <a:xfrm>
            <a:off x="2501153" y="2763376"/>
            <a:ext cx="3796554" cy="13448"/>
          </a:xfrm>
          <a:prstGeom prst="straightConnector1">
            <a:avLst/>
          </a:prstGeom>
          <a:ln w="25400">
            <a:headEnd type="none"/>
            <a:tailEnd type="arrow" w="lg"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2828367" y="2265552"/>
                <a:ext cx="3898907" cy="369332"/>
              </a:xfrm>
              <a:prstGeom prst="rect">
                <a:avLst/>
              </a:prstGeom>
              <a:noFill/>
            </p:spPr>
            <p:txBody>
              <a:bodyPr wrap="square" rtlCol="0">
                <a:spAutoFit/>
              </a:bodyPr>
              <a:lstStyle/>
              <a:p>
                <a:r>
                  <a:rPr lang="zh-CN" altLang="en-US" dirty="0" smtClean="0"/>
                  <a:t>从特征集合中选出最优特征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endParaRPr lang="zh-CN" altLang="en-US" baseline="-25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828367" y="2265552"/>
                <a:ext cx="3898907" cy="369332"/>
              </a:xfrm>
              <a:prstGeom prst="rect">
                <a:avLst/>
              </a:prstGeom>
              <a:blipFill rotWithShape="0">
                <a:blip r:embed="rId5"/>
                <a:stretch>
                  <a:fillRect l="-1406" t="-13333" b="-23333"/>
                </a:stretch>
              </a:blipFill>
            </p:spPr>
            <p:txBody>
              <a:bodyPr/>
              <a:lstStyle/>
              <a:p>
                <a:r>
                  <a:rPr lang="zh-CN" altLang="en-US">
                    <a:noFill/>
                  </a:rPr>
                  <a:t> </a:t>
                </a:r>
              </a:p>
            </p:txBody>
          </p:sp>
        </mc:Fallback>
      </mc:AlternateContent>
      <p:sp>
        <p:nvSpPr>
          <p:cNvPr id="10" name="流程图: 决策 9"/>
          <p:cNvSpPr/>
          <p:nvPr/>
        </p:nvSpPr>
        <p:spPr>
          <a:xfrm>
            <a:off x="2837328" y="3603817"/>
            <a:ext cx="3133165" cy="126629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mj-ea"/>
              </a:rPr>
              <a:t>当前</a:t>
            </a:r>
            <a:r>
              <a:rPr lang="zh-CN" altLang="en-US" dirty="0">
                <a:solidFill>
                  <a:schemeClr val="bg1"/>
                </a:solidFill>
                <a:latin typeface="+mj-ea"/>
              </a:rPr>
              <a:t>最优</a:t>
            </a:r>
            <a:r>
              <a:rPr lang="zh-CN" altLang="en-US" dirty="0" smtClean="0">
                <a:solidFill>
                  <a:schemeClr val="bg1"/>
                </a:solidFill>
                <a:latin typeface="+mj-ea"/>
              </a:rPr>
              <a:t>子集优于</a:t>
            </a:r>
            <a:r>
              <a:rPr lang="zh-CN" altLang="en-US" dirty="0">
                <a:solidFill>
                  <a:schemeClr val="bg1"/>
                </a:solidFill>
                <a:latin typeface="+mj-ea"/>
              </a:rPr>
              <a:t>上一轮最优</a:t>
            </a:r>
            <a:r>
              <a:rPr lang="zh-CN" altLang="en-US" dirty="0" smtClean="0">
                <a:solidFill>
                  <a:schemeClr val="bg1"/>
                </a:solidFill>
                <a:latin typeface="+mj-ea"/>
              </a:rPr>
              <a:t>子集？</a:t>
            </a:r>
            <a:endParaRPr lang="zh-CN" altLang="en-US" dirty="0">
              <a:solidFill>
                <a:schemeClr val="bg1"/>
              </a:solidFill>
              <a:latin typeface="+mj-ea"/>
            </a:endParaRPr>
          </a:p>
        </p:txBody>
      </p:sp>
      <p:cxnSp>
        <p:nvCxnSpPr>
          <p:cNvPr id="11" name="肘形连接符 10"/>
          <p:cNvCxnSpPr>
            <a:stCxn id="10" idx="1"/>
            <a:endCxn id="4" idx="2"/>
          </p:cNvCxnSpPr>
          <p:nvPr/>
        </p:nvCxnSpPr>
        <p:spPr>
          <a:xfrm rot="10800000">
            <a:off x="1647266" y="3617264"/>
            <a:ext cx="1190062" cy="619702"/>
          </a:xfrm>
          <a:prstGeom prst="bentConnector2">
            <a:avLst/>
          </a:prstGeom>
          <a:ln w="25400">
            <a:tailEnd type="arrow" w="lg" len="med"/>
          </a:ln>
        </p:spPr>
        <p:style>
          <a:lnRef idx="1">
            <a:schemeClr val="dk1"/>
          </a:lnRef>
          <a:fillRef idx="0">
            <a:schemeClr val="dk1"/>
          </a:fillRef>
          <a:effectRef idx="0">
            <a:schemeClr val="dk1"/>
          </a:effectRef>
          <a:fontRef idx="minor">
            <a:schemeClr val="tx1"/>
          </a:fontRef>
        </p:style>
      </p:cxnSp>
      <p:cxnSp>
        <p:nvCxnSpPr>
          <p:cNvPr id="12" name="肘形连接符 11"/>
          <p:cNvCxnSpPr>
            <a:stCxn id="7" idx="2"/>
            <a:endCxn id="10" idx="3"/>
          </p:cNvCxnSpPr>
          <p:nvPr/>
        </p:nvCxnSpPr>
        <p:spPr>
          <a:xfrm rot="5400000">
            <a:off x="6350459" y="3250747"/>
            <a:ext cx="606254" cy="1366185"/>
          </a:xfrm>
          <a:prstGeom prst="bentConnector2">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66834" y="3782690"/>
            <a:ext cx="296436" cy="369332"/>
          </a:xfrm>
          <a:prstGeom prst="rect">
            <a:avLst/>
          </a:prstGeom>
          <a:noFill/>
        </p:spPr>
        <p:txBody>
          <a:bodyPr wrap="square" rtlCol="0">
            <a:spAutoFit/>
          </a:bodyPr>
          <a:lstStyle/>
          <a:p>
            <a:r>
              <a:rPr lang="en-US" altLang="zh-CN" dirty="0" smtClean="0"/>
              <a:t>Y</a:t>
            </a:r>
            <a:endParaRPr lang="zh-CN" altLang="en-US" baseline="-25000" dirty="0"/>
          </a:p>
        </p:txBody>
      </p:sp>
      <p:sp>
        <p:nvSpPr>
          <p:cNvPr id="14" name="文本框 13"/>
          <p:cNvSpPr txBox="1"/>
          <p:nvPr/>
        </p:nvSpPr>
        <p:spPr>
          <a:xfrm>
            <a:off x="3916975" y="4914278"/>
            <a:ext cx="296436" cy="369332"/>
          </a:xfrm>
          <a:prstGeom prst="rect">
            <a:avLst/>
          </a:prstGeom>
          <a:noFill/>
        </p:spPr>
        <p:txBody>
          <a:bodyPr wrap="square" rtlCol="0">
            <a:spAutoFit/>
          </a:bodyPr>
          <a:lstStyle/>
          <a:p>
            <a:r>
              <a:rPr lang="en-US" altLang="zh-CN" dirty="0" smtClean="0"/>
              <a:t>N</a:t>
            </a:r>
            <a:endParaRPr lang="zh-CN" altLang="en-US" baseline="-25000" dirty="0"/>
          </a:p>
        </p:txBody>
      </p:sp>
      <p:cxnSp>
        <p:nvCxnSpPr>
          <p:cNvPr id="15" name="直接箭头连接符 14"/>
          <p:cNvCxnSpPr>
            <a:stCxn id="10" idx="2"/>
          </p:cNvCxnSpPr>
          <p:nvPr/>
        </p:nvCxnSpPr>
        <p:spPr>
          <a:xfrm>
            <a:off x="4403911" y="4870114"/>
            <a:ext cx="10906" cy="457661"/>
          </a:xfrm>
          <a:prstGeom prst="straightConnector1">
            <a:avLst/>
          </a:prstGeom>
          <a:ln w="25400">
            <a:tailEnd type="arrow" w="lg" len="med"/>
          </a:ln>
        </p:spPr>
        <p:style>
          <a:lnRef idx="1">
            <a:schemeClr val="dk1"/>
          </a:lnRef>
          <a:fillRef idx="0">
            <a:schemeClr val="dk1"/>
          </a:fillRef>
          <a:effectRef idx="0">
            <a:schemeClr val="dk1"/>
          </a:effectRef>
          <a:fontRef idx="minor">
            <a:schemeClr val="tx1"/>
          </a:fontRef>
        </p:style>
      </p:cxnSp>
      <p:sp>
        <p:nvSpPr>
          <p:cNvPr id="18" name="标题 17"/>
          <p:cNvSpPr>
            <a:spLocks noGrp="1"/>
          </p:cNvSpPr>
          <p:nvPr>
            <p:ph type="title"/>
          </p:nvPr>
        </p:nvSpPr>
        <p:spPr/>
        <p:txBody>
          <a:bodyPr/>
          <a:lstStyle/>
          <a:p>
            <a:r>
              <a:rPr lang="zh-CN" altLang="en-US" dirty="0" smtClean="0"/>
              <a:t>前向搜索</a:t>
            </a:r>
            <a:endParaRPr lang="zh-CN" altLang="en-US" dirty="0"/>
          </a:p>
        </p:txBody>
      </p:sp>
      <p:sp>
        <p:nvSpPr>
          <p:cNvPr id="20" name="内容占位符 2"/>
          <p:cNvSpPr>
            <a:spLocks noGrp="1"/>
          </p:cNvSpPr>
          <p:nvPr>
            <p:ph idx="1"/>
          </p:nvPr>
        </p:nvSpPr>
        <p:spPr>
          <a:xfrm>
            <a:off x="260350" y="1130660"/>
            <a:ext cx="8616950" cy="666955"/>
          </a:xfrm>
        </p:spPr>
        <p:txBody>
          <a:bodyPr/>
          <a:lstStyle/>
          <a:p>
            <a:r>
              <a:rPr lang="zh-CN" altLang="en-US" dirty="0" smtClean="0"/>
              <a:t>最优子集初始为空集，特征集合初始时包括所有给定特征</a:t>
            </a:r>
            <a:endParaRPr lang="en-US" altLang="zh-CN" dirty="0" smtClean="0"/>
          </a:p>
          <a:p>
            <a:endParaRPr lang="en-US" altLang="zh-CN" dirty="0" smtClean="0"/>
          </a:p>
        </p:txBody>
      </p:sp>
      <p:sp>
        <p:nvSpPr>
          <p:cNvPr id="21" name="圆角矩形 20"/>
          <p:cNvSpPr/>
          <p:nvPr/>
        </p:nvSpPr>
        <p:spPr>
          <a:xfrm>
            <a:off x="3657600" y="5327775"/>
            <a:ext cx="1506070" cy="669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Tree>
    <p:extLst>
      <p:ext uri="{BB962C8B-B14F-4D97-AF65-F5344CB8AC3E}">
        <p14:creationId xmlns:p14="http://schemas.microsoft.com/office/powerpoint/2010/main" val="4062245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子集</a:t>
            </a:r>
            <a:r>
              <a:rPr lang="zh-CN" altLang="en-US" dirty="0"/>
              <a:t>评价</a:t>
            </a:r>
          </a:p>
        </p:txBody>
      </p:sp>
      <p:sp>
        <p:nvSpPr>
          <p:cNvPr id="4" name="内容占位符 3"/>
          <p:cNvSpPr>
            <a:spLocks noGrp="1"/>
          </p:cNvSpPr>
          <p:nvPr>
            <p:ph idx="1"/>
          </p:nvPr>
        </p:nvSpPr>
        <p:spPr/>
        <p:txBody>
          <a:bodyPr/>
          <a:lstStyle/>
          <a:p>
            <a:r>
              <a:rPr lang="zh-CN" altLang="en-US" dirty="0" smtClean="0"/>
              <a:t>特征子集确定了对数据集的一个划分</a:t>
            </a:r>
            <a:endParaRPr lang="en-US" altLang="zh-CN" dirty="0" smtClean="0"/>
          </a:p>
          <a:p>
            <a:pPr lvl="1"/>
            <a:r>
              <a:rPr lang="zh-CN" altLang="en-US" dirty="0" smtClean="0"/>
              <a:t>每个划分区域对应着特征</a:t>
            </a:r>
            <a:r>
              <a:rPr lang="zh-CN" altLang="en-US" dirty="0"/>
              <a:t>子集</a:t>
            </a:r>
            <a:r>
              <a:rPr lang="zh-CN" altLang="en-US" dirty="0" smtClean="0"/>
              <a:t>的某种取值</a:t>
            </a:r>
            <a:endParaRPr lang="en-US" altLang="zh-CN" dirty="0" smtClean="0"/>
          </a:p>
          <a:p>
            <a:endParaRPr lang="en-US" altLang="zh-CN" dirty="0"/>
          </a:p>
          <a:p>
            <a:r>
              <a:rPr lang="zh-CN" altLang="en-US" dirty="0" smtClean="0"/>
              <a:t>样本标记对应着对</a:t>
            </a:r>
            <a:r>
              <a:rPr lang="zh-CN" altLang="en-US" dirty="0"/>
              <a:t>数据</a:t>
            </a:r>
            <a:r>
              <a:rPr lang="zh-CN" altLang="en-US" dirty="0" smtClean="0"/>
              <a:t>集的真实划分</a:t>
            </a:r>
            <a:endParaRPr lang="zh-CN" altLang="en-US" dirty="0"/>
          </a:p>
        </p:txBody>
      </p:sp>
      <p:sp>
        <p:nvSpPr>
          <p:cNvPr id="10" name="文本框 9"/>
          <p:cNvSpPr txBox="1"/>
          <p:nvPr/>
        </p:nvSpPr>
        <p:spPr>
          <a:xfrm>
            <a:off x="433854" y="3832413"/>
            <a:ext cx="8269941" cy="1384995"/>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通过估算这两个划分的差异，就能对</a:t>
            </a:r>
            <a:r>
              <a:rPr lang="zh-CN" altLang="en-US" sz="2800" dirty="0">
                <a:solidFill>
                  <a:schemeClr val="accent4"/>
                </a:solidFill>
                <a:latin typeface="微软雅黑" panose="020B0503020204020204" pitchFamily="34" charset="-122"/>
                <a:ea typeface="微软雅黑" panose="020B0503020204020204" pitchFamily="34" charset="-122"/>
              </a:rPr>
              <a:t>特征</a:t>
            </a:r>
            <a:r>
              <a:rPr lang="zh-CN" altLang="en-US" sz="2800" dirty="0" smtClean="0">
                <a:solidFill>
                  <a:schemeClr val="accent4"/>
                </a:solidFill>
                <a:latin typeface="微软雅黑" panose="020B0503020204020204" pitchFamily="34" charset="-122"/>
                <a:ea typeface="微软雅黑" panose="020B0503020204020204" pitchFamily="34" charset="-122"/>
              </a:rPr>
              <a:t>子集进行评价；与样本标记对应的划分的差异越小，则说明当前特征子集越好</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6353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1969</TotalTime>
  <Words>1633</Words>
  <Application>Microsoft Office PowerPoint</Application>
  <PresentationFormat>全屏显示(4:3)</PresentationFormat>
  <Paragraphs>307</Paragraphs>
  <Slides>31</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宋体</vt:lpstr>
      <vt:lpstr>微软雅黑</vt:lpstr>
      <vt:lpstr>幼圆</vt:lpstr>
      <vt:lpstr>Arial</vt:lpstr>
      <vt:lpstr>Calibri</vt:lpstr>
      <vt:lpstr>Cambria Math</vt:lpstr>
      <vt:lpstr>Verdana</vt:lpstr>
      <vt:lpstr>Wingdings</vt:lpstr>
      <vt:lpstr>机器学习v2.1rgb</vt:lpstr>
      <vt:lpstr>Formula</vt:lpstr>
      <vt:lpstr>第十一章：特征选择与稀疏学习</vt:lpstr>
      <vt:lpstr>特征</vt:lpstr>
      <vt:lpstr>例子：西瓜的特征</vt:lpstr>
      <vt:lpstr>特征选择</vt:lpstr>
      <vt:lpstr>例子：判断是否好瓜时的特征选择</vt:lpstr>
      <vt:lpstr>特征选择的一般方法</vt:lpstr>
      <vt:lpstr>子集搜索</vt:lpstr>
      <vt:lpstr>前向搜索</vt:lpstr>
      <vt:lpstr>子集评价</vt:lpstr>
      <vt:lpstr>用信息熵进行子集评价</vt:lpstr>
      <vt:lpstr>常见的特征选择方法</vt:lpstr>
      <vt:lpstr>过滤式选择</vt:lpstr>
      <vt:lpstr>Relief方法中相关统计量的确定</vt:lpstr>
      <vt:lpstr>Relief方法的多类拓展</vt:lpstr>
      <vt:lpstr>包裹式选择</vt:lpstr>
      <vt:lpstr>LVW包裹式特征选择方法</vt:lpstr>
      <vt:lpstr>嵌入式选择</vt:lpstr>
      <vt:lpstr>使用L_1范数正则化易获得稀疏解</vt:lpstr>
      <vt:lpstr>L_1正则化问题的求解(1)</vt:lpstr>
      <vt:lpstr>L1正则化问题的求解(2)</vt:lpstr>
      <vt:lpstr>L1正则化问题的求解(3)</vt:lpstr>
      <vt:lpstr>稀疏表示</vt:lpstr>
      <vt:lpstr>字典学习</vt:lpstr>
      <vt:lpstr>字典学习的解法</vt:lpstr>
      <vt:lpstr>压缩感知</vt:lpstr>
      <vt:lpstr>PowerPoint 演示文稿</vt:lpstr>
      <vt:lpstr>限定等距性</vt:lpstr>
      <vt:lpstr>压缩感知的优化目标和解法</vt:lpstr>
      <vt:lpstr>矩阵补全</vt:lpstr>
      <vt:lpstr>矩阵补全的优化问题和解法</vt:lpstr>
      <vt:lpstr>本章小结</vt:lpstr>
    </vt:vector>
  </TitlesOfParts>
  <Company>LAMDA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机器学习-第十一章</dc:title>
  <dc:creator/>
  <cp:lastModifiedBy>Reviewer</cp:lastModifiedBy>
  <cp:revision>540</cp:revision>
  <dcterms:created xsi:type="dcterms:W3CDTF">2016-01-10T06:07:42Z</dcterms:created>
  <dcterms:modified xsi:type="dcterms:W3CDTF">2018-05-14T00:56:25Z</dcterms:modified>
</cp:coreProperties>
</file>