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uperuser.com/questions/263428/configuring-wlan-with-router-connected-to-modem"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33820A-D37A-DB2B-3DA4-73AE7D917159}"/>
              </a:ext>
            </a:extLst>
          </p:cNvPr>
          <p:cNvSpPr txBox="1"/>
          <p:nvPr/>
        </p:nvSpPr>
        <p:spPr>
          <a:xfrm>
            <a:off x="2693773" y="2644170"/>
            <a:ext cx="6573795" cy="1569660"/>
          </a:xfrm>
          <a:prstGeom prst="rect">
            <a:avLst/>
          </a:prstGeom>
          <a:noFill/>
        </p:spPr>
        <p:txBody>
          <a:bodyPr wrap="square">
            <a:spAutoFit/>
          </a:bodyPr>
          <a:lstStyle/>
          <a:p>
            <a:pPr algn="ctr"/>
            <a:r>
              <a:rPr lang="en-US" sz="3200" b="1" i="0" dirty="0">
                <a:solidFill>
                  <a:schemeClr val="bg1"/>
                </a:solidFill>
                <a:effectLst/>
                <a:latin typeface="clcicgqyw0002obe2xroteu2c"/>
              </a:rPr>
              <a:t>Wiring the Future: Building a Cisco Packet Tracer Network for Universities</a:t>
            </a:r>
          </a:p>
        </p:txBody>
      </p:sp>
    </p:spTree>
    <p:extLst>
      <p:ext uri="{BB962C8B-B14F-4D97-AF65-F5344CB8AC3E}">
        <p14:creationId xmlns:p14="http://schemas.microsoft.com/office/powerpoint/2010/main" val="299167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5D7FDD-252E-B210-0B5D-CEB21B4BD614}"/>
              </a:ext>
            </a:extLst>
          </p:cNvPr>
          <p:cNvPicPr/>
          <p:nvPr/>
        </p:nvPicPr>
        <p:blipFill>
          <a:blip r:embed="rId2"/>
          <a:stretch>
            <a:fillRect/>
          </a:stretch>
        </p:blipFill>
        <p:spPr>
          <a:xfrm>
            <a:off x="1614616" y="609600"/>
            <a:ext cx="8748583" cy="5488455"/>
          </a:xfrm>
          <a:prstGeom prst="rect">
            <a:avLst/>
          </a:prstGeom>
        </p:spPr>
      </p:pic>
    </p:spTree>
    <p:extLst>
      <p:ext uri="{BB962C8B-B14F-4D97-AF65-F5344CB8AC3E}">
        <p14:creationId xmlns:p14="http://schemas.microsoft.com/office/powerpoint/2010/main" val="101286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DB9AC1-F28F-BF4B-E090-D365EEA5D7F8}"/>
              </a:ext>
            </a:extLst>
          </p:cNvPr>
          <p:cNvSpPr txBox="1"/>
          <p:nvPr/>
        </p:nvSpPr>
        <p:spPr>
          <a:xfrm>
            <a:off x="1252151" y="667950"/>
            <a:ext cx="6614984" cy="523220"/>
          </a:xfrm>
          <a:prstGeom prst="rect">
            <a:avLst/>
          </a:prstGeom>
          <a:noFill/>
        </p:spPr>
        <p:txBody>
          <a:bodyPr wrap="square">
            <a:spAutoFit/>
          </a:bodyPr>
          <a:lstStyle/>
          <a:p>
            <a:pPr algn="l"/>
            <a:r>
              <a:rPr lang="en-US" sz="2800" b="1" i="0" dirty="0">
                <a:solidFill>
                  <a:srgbClr val="002060"/>
                </a:solidFill>
                <a:effectLst/>
                <a:latin typeface="clcicgqyw0002obe2xroteu2c"/>
              </a:rPr>
              <a:t>Testing and Troubleshooting the Network</a:t>
            </a:r>
          </a:p>
        </p:txBody>
      </p:sp>
      <p:sp>
        <p:nvSpPr>
          <p:cNvPr id="5" name="TextBox 4">
            <a:extLst>
              <a:ext uri="{FF2B5EF4-FFF2-40B4-BE49-F238E27FC236}">
                <a16:creationId xmlns:a16="http://schemas.microsoft.com/office/drawing/2014/main" id="{99C1B586-08B6-AA4F-2850-B24A5A530A39}"/>
              </a:ext>
            </a:extLst>
          </p:cNvPr>
          <p:cNvSpPr txBox="1"/>
          <p:nvPr/>
        </p:nvSpPr>
        <p:spPr>
          <a:xfrm>
            <a:off x="2154193" y="1815358"/>
            <a:ext cx="6104238" cy="1477328"/>
          </a:xfrm>
          <a:prstGeom prst="rect">
            <a:avLst/>
          </a:prstGeom>
          <a:noFill/>
        </p:spPr>
        <p:txBody>
          <a:bodyPr wrap="square">
            <a:spAutoFit/>
          </a:bodyPr>
          <a:lstStyle/>
          <a:p>
            <a:r>
              <a:rPr lang="en-US" b="0" i="0" dirty="0">
                <a:solidFill>
                  <a:schemeClr val="bg1">
                    <a:lumMod val="85000"/>
                    <a:lumOff val="15000"/>
                  </a:schemeClr>
                </a:solidFill>
                <a:effectLst/>
                <a:latin typeface="clcicgqyw0002obe2xroteu2c"/>
              </a:rPr>
              <a:t>Once the network has been configured, it is important to test and troubleshoot it to ensure that it is functioning as expected. Cisco Packet Tracer provides a range of tools for testing and troubleshooting network configurations, including packet tracer, ping, and traceroute.</a:t>
            </a:r>
            <a:endParaRPr lang="en-IN" dirty="0">
              <a:solidFill>
                <a:schemeClr val="bg1">
                  <a:lumMod val="85000"/>
                  <a:lumOff val="15000"/>
                </a:schemeClr>
              </a:solidFill>
            </a:endParaRPr>
          </a:p>
        </p:txBody>
      </p:sp>
      <p:sp>
        <p:nvSpPr>
          <p:cNvPr id="7" name="TextBox 6">
            <a:extLst>
              <a:ext uri="{FF2B5EF4-FFF2-40B4-BE49-F238E27FC236}">
                <a16:creationId xmlns:a16="http://schemas.microsoft.com/office/drawing/2014/main" id="{BA72140F-5199-BAD2-0875-348EC34A8D68}"/>
              </a:ext>
            </a:extLst>
          </p:cNvPr>
          <p:cNvSpPr txBox="1"/>
          <p:nvPr/>
        </p:nvSpPr>
        <p:spPr>
          <a:xfrm>
            <a:off x="3612290" y="3916874"/>
            <a:ext cx="6104238" cy="1200329"/>
          </a:xfrm>
          <a:prstGeom prst="rect">
            <a:avLst/>
          </a:prstGeom>
          <a:noFill/>
        </p:spPr>
        <p:txBody>
          <a:bodyPr wrap="square">
            <a:spAutoFit/>
          </a:bodyPr>
          <a:lstStyle/>
          <a:p>
            <a:r>
              <a:rPr lang="en-US" b="0" i="0" dirty="0">
                <a:solidFill>
                  <a:schemeClr val="bg1">
                    <a:lumMod val="95000"/>
                    <a:lumOff val="5000"/>
                  </a:schemeClr>
                </a:solidFill>
                <a:effectLst/>
                <a:latin typeface="clcicgqyw0002obe2xroteu2c"/>
              </a:rPr>
              <a:t>If any issues are identified during testing, they can be addressed by using the troubleshooting tools provided in Cisco Packet Tracer. These tools allow users to identify and resolve network problems quickly and efficiently</a:t>
            </a:r>
            <a:endParaRPr lang="en-IN" dirty="0">
              <a:solidFill>
                <a:schemeClr val="bg1">
                  <a:lumMod val="95000"/>
                  <a:lumOff val="5000"/>
                </a:schemeClr>
              </a:solidFill>
            </a:endParaRPr>
          </a:p>
        </p:txBody>
      </p:sp>
      <p:pic>
        <p:nvPicPr>
          <p:cNvPr id="11" name="Picture 10">
            <a:extLst>
              <a:ext uri="{FF2B5EF4-FFF2-40B4-BE49-F238E27FC236}">
                <a16:creationId xmlns:a16="http://schemas.microsoft.com/office/drawing/2014/main" id="{F6934E43-35D4-F96C-0825-1DB8F26BBFA0}"/>
              </a:ext>
            </a:extLst>
          </p:cNvPr>
          <p:cNvPicPr>
            <a:picLocks noChangeAspect="1"/>
          </p:cNvPicPr>
          <p:nvPr/>
        </p:nvPicPr>
        <p:blipFill>
          <a:blip r:embed="rId2"/>
          <a:stretch>
            <a:fillRect/>
          </a:stretch>
        </p:blipFill>
        <p:spPr>
          <a:xfrm>
            <a:off x="9005998" y="1277611"/>
            <a:ext cx="2796782" cy="1798476"/>
          </a:xfrm>
          <a:prstGeom prst="rect">
            <a:avLst/>
          </a:prstGeom>
        </p:spPr>
      </p:pic>
    </p:spTree>
    <p:extLst>
      <p:ext uri="{BB962C8B-B14F-4D97-AF65-F5344CB8AC3E}">
        <p14:creationId xmlns:p14="http://schemas.microsoft.com/office/powerpoint/2010/main" val="147997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twork Troubleshooting: Steps, Techniques, &amp; Best Practices - DNSstuff">
            <a:extLst>
              <a:ext uri="{FF2B5EF4-FFF2-40B4-BE49-F238E27FC236}">
                <a16:creationId xmlns:a16="http://schemas.microsoft.com/office/drawing/2014/main" id="{9AAB16CA-3FB7-9695-CC3D-6B181C986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76300"/>
            <a:ext cx="9753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08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00019-D85A-A715-2FA8-2AE04F8B4C44}"/>
              </a:ext>
            </a:extLst>
          </p:cNvPr>
          <p:cNvSpPr txBox="1"/>
          <p:nvPr/>
        </p:nvSpPr>
        <p:spPr>
          <a:xfrm>
            <a:off x="2195383" y="595353"/>
            <a:ext cx="6104238" cy="830997"/>
          </a:xfrm>
          <a:prstGeom prst="rect">
            <a:avLst/>
          </a:prstGeom>
          <a:noFill/>
        </p:spPr>
        <p:txBody>
          <a:bodyPr wrap="square">
            <a:spAutoFit/>
          </a:bodyPr>
          <a:lstStyle/>
          <a:p>
            <a:pPr marL="342900" indent="-342900" algn="l">
              <a:buFont typeface="Wingdings" panose="05000000000000000000" pitchFamily="2" charset="2"/>
              <a:buChar char="Ø"/>
            </a:pPr>
            <a:r>
              <a:rPr lang="en-US" sz="2400" b="1" i="0" dirty="0">
                <a:solidFill>
                  <a:schemeClr val="bg1"/>
                </a:solidFill>
                <a:effectLst/>
                <a:latin typeface="clcicgqyw0002obe2xroteu2c"/>
              </a:rPr>
              <a:t>Benefits of Implementing a University Network using Cisco Packet Tracer</a:t>
            </a:r>
          </a:p>
        </p:txBody>
      </p:sp>
      <p:sp>
        <p:nvSpPr>
          <p:cNvPr id="5" name="TextBox 4">
            <a:extLst>
              <a:ext uri="{FF2B5EF4-FFF2-40B4-BE49-F238E27FC236}">
                <a16:creationId xmlns:a16="http://schemas.microsoft.com/office/drawing/2014/main" id="{DCF80C9C-A71E-EFBA-73EB-34EDAFD7A952}"/>
              </a:ext>
            </a:extLst>
          </p:cNvPr>
          <p:cNvSpPr txBox="1"/>
          <p:nvPr/>
        </p:nvSpPr>
        <p:spPr>
          <a:xfrm>
            <a:off x="3142735" y="1611003"/>
            <a:ext cx="6104238" cy="2308324"/>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chemeClr val="bg2">
                    <a:lumMod val="50000"/>
                  </a:schemeClr>
                </a:solidFill>
                <a:effectLst/>
                <a:latin typeface="clcicgqyw0002obe2xroteu2c"/>
              </a:rPr>
              <a:t>Implementing a university network using Cisco Packet Tracer offers several benefits. Firstly, it provides a safe and cost-effective way to test network configurations before deploying them in the real world. This helps to reduce the risk of downtime and ensures that the network performs optimally.</a:t>
            </a:r>
          </a:p>
          <a:p>
            <a:br>
              <a:rPr lang="en-US" dirty="0">
                <a:solidFill>
                  <a:schemeClr val="bg2">
                    <a:lumMod val="50000"/>
                  </a:schemeClr>
                </a:solidFill>
              </a:rPr>
            </a:br>
            <a:endParaRPr lang="en-IN" dirty="0">
              <a:solidFill>
                <a:schemeClr val="bg2">
                  <a:lumMod val="50000"/>
                </a:schemeClr>
              </a:solidFill>
            </a:endParaRPr>
          </a:p>
        </p:txBody>
      </p:sp>
      <p:sp>
        <p:nvSpPr>
          <p:cNvPr id="7" name="TextBox 6">
            <a:extLst>
              <a:ext uri="{FF2B5EF4-FFF2-40B4-BE49-F238E27FC236}">
                <a16:creationId xmlns:a16="http://schemas.microsoft.com/office/drawing/2014/main" id="{AE8EF393-029D-8940-3C3C-A6DF64929062}"/>
              </a:ext>
            </a:extLst>
          </p:cNvPr>
          <p:cNvSpPr txBox="1"/>
          <p:nvPr/>
        </p:nvSpPr>
        <p:spPr>
          <a:xfrm>
            <a:off x="3142735" y="3340949"/>
            <a:ext cx="6104238" cy="2308324"/>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bg1"/>
                </a:solidFill>
                <a:effectLst/>
                <a:latin typeface="clcicgqyw0002obe2xroteu2c"/>
              </a:rPr>
              <a:t>Secondly, Cisco Packet Tracer is a user-friendly tool that requires minimal training to use. This makes it accessible to a wide range of users, including students and faculty members who may not have extensive networking experience. Finally, implementing a university network using Cisco Packet Tracer helps to ensure that the network is secure and meets the needs of the university's diverse user base.</a:t>
            </a:r>
            <a:endParaRPr lang="en-IN" dirty="0">
              <a:solidFill>
                <a:schemeClr val="bg1"/>
              </a:solidFill>
            </a:endParaRPr>
          </a:p>
        </p:txBody>
      </p:sp>
    </p:spTree>
    <p:extLst>
      <p:ext uri="{BB962C8B-B14F-4D97-AF65-F5344CB8AC3E}">
        <p14:creationId xmlns:p14="http://schemas.microsoft.com/office/powerpoint/2010/main" val="394191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01747-5DB2-6EF4-44A0-91C3861A3E25}"/>
              </a:ext>
            </a:extLst>
          </p:cNvPr>
          <p:cNvSpPr txBox="1"/>
          <p:nvPr/>
        </p:nvSpPr>
        <p:spPr>
          <a:xfrm>
            <a:off x="1651687" y="519668"/>
            <a:ext cx="6104238" cy="523220"/>
          </a:xfrm>
          <a:prstGeom prst="rect">
            <a:avLst/>
          </a:prstGeom>
          <a:noFill/>
        </p:spPr>
        <p:txBody>
          <a:bodyPr wrap="square">
            <a:spAutoFit/>
          </a:bodyPr>
          <a:lstStyle/>
          <a:p>
            <a:pPr algn="l"/>
            <a:r>
              <a:rPr lang="en-IN" sz="2800" b="1" i="0" dirty="0">
                <a:solidFill>
                  <a:srgbClr val="002060"/>
                </a:solidFill>
                <a:effectLst/>
                <a:latin typeface="clcicgqyw0002obe2xroteu2c"/>
              </a:rPr>
              <a:t>Conclusion</a:t>
            </a:r>
          </a:p>
        </p:txBody>
      </p:sp>
      <p:sp>
        <p:nvSpPr>
          <p:cNvPr id="5" name="TextBox 4">
            <a:extLst>
              <a:ext uri="{FF2B5EF4-FFF2-40B4-BE49-F238E27FC236}">
                <a16:creationId xmlns:a16="http://schemas.microsoft.com/office/drawing/2014/main" id="{07F38E76-2796-8AF1-4E6F-7D705905E210}"/>
              </a:ext>
            </a:extLst>
          </p:cNvPr>
          <p:cNvSpPr txBox="1"/>
          <p:nvPr/>
        </p:nvSpPr>
        <p:spPr>
          <a:xfrm>
            <a:off x="1816443" y="1248713"/>
            <a:ext cx="8390238" cy="2308324"/>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bg1"/>
                </a:solidFill>
                <a:effectLst/>
                <a:latin typeface="clcicgqyw0002obe2xroteu2c"/>
              </a:rPr>
              <a:t>In conclusion, implementing a university network using Cisco Packet Tracer is an effective way to manage the network infrastructure. It provides a safe and cost-effective way to test network configurations, while also ensuring optimal performance and security. By following the steps outlined in this presentation, universities can create a robust and reliable network infrastructure that meets the needs of their users.</a:t>
            </a:r>
          </a:p>
          <a:p>
            <a:br>
              <a:rPr lang="en-US" dirty="0"/>
            </a:br>
            <a:endParaRPr lang="en-IN" dirty="0"/>
          </a:p>
        </p:txBody>
      </p:sp>
      <p:sp>
        <p:nvSpPr>
          <p:cNvPr id="7" name="TextBox 6">
            <a:extLst>
              <a:ext uri="{FF2B5EF4-FFF2-40B4-BE49-F238E27FC236}">
                <a16:creationId xmlns:a16="http://schemas.microsoft.com/office/drawing/2014/main" id="{D0831DEA-6B17-C19E-B778-7B2D30A1CFE0}"/>
              </a:ext>
            </a:extLst>
          </p:cNvPr>
          <p:cNvSpPr txBox="1"/>
          <p:nvPr/>
        </p:nvSpPr>
        <p:spPr>
          <a:xfrm>
            <a:off x="5943600" y="4857403"/>
            <a:ext cx="6104238" cy="1200329"/>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tx1">
                    <a:lumMod val="95000"/>
                  </a:schemeClr>
                </a:solidFill>
                <a:effectLst/>
                <a:latin typeface="clcicgqyw0002obe2xroteu2c"/>
              </a:rPr>
              <a:t>With its user-friendly interface and powerful features, Cisco Packet Tracer is an essential tool for anyone involved in designing, configuring, or troubleshooting network infrastructures.</a:t>
            </a:r>
            <a:endParaRPr lang="en-IN" dirty="0">
              <a:solidFill>
                <a:schemeClr val="tx1">
                  <a:lumMod val="95000"/>
                </a:schemeClr>
              </a:solidFill>
            </a:endParaRPr>
          </a:p>
        </p:txBody>
      </p:sp>
      <p:pic>
        <p:nvPicPr>
          <p:cNvPr id="3076" name="Picture 4" descr="Icograms Templates - create beautiful isometric diagrams, infographics and  illustrations from templates">
            <a:extLst>
              <a:ext uri="{FF2B5EF4-FFF2-40B4-BE49-F238E27FC236}">
                <a16:creationId xmlns:a16="http://schemas.microsoft.com/office/drawing/2014/main" id="{3D4AD322-8AD9-BB03-D4BC-5376F0216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687" y="3214211"/>
            <a:ext cx="4044779" cy="328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64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F284A2-DD82-34ED-8926-909A6EF5FB2C}"/>
              </a:ext>
            </a:extLst>
          </p:cNvPr>
          <p:cNvSpPr txBox="1"/>
          <p:nvPr/>
        </p:nvSpPr>
        <p:spPr>
          <a:xfrm>
            <a:off x="2075935" y="2003505"/>
            <a:ext cx="8575590" cy="2677656"/>
          </a:xfrm>
          <a:prstGeom prst="rect">
            <a:avLst/>
          </a:prstGeom>
          <a:noFill/>
        </p:spPr>
        <p:txBody>
          <a:bodyPr wrap="square">
            <a:spAutoFit/>
          </a:bodyPr>
          <a:lstStyle/>
          <a:p>
            <a:pPr algn="l"/>
            <a:r>
              <a:rPr lang="en-US" sz="2400" b="1" i="0" dirty="0">
                <a:solidFill>
                  <a:schemeClr val="bg1"/>
                </a:solidFill>
                <a:effectLst/>
                <a:latin typeface="clcicgqyw0002obe2xroteu2c"/>
              </a:rPr>
              <a:t>Introduction</a:t>
            </a:r>
          </a:p>
          <a:p>
            <a:pPr algn="l"/>
            <a:r>
              <a:rPr lang="en-US" sz="2400" b="1" i="0" dirty="0">
                <a:solidFill>
                  <a:schemeClr val="bg1"/>
                </a:solidFill>
                <a:effectLst/>
                <a:latin typeface="clcicgqyw0002obe2xroteu2c"/>
              </a:rPr>
              <a:t>Designing the Network Topology</a:t>
            </a:r>
          </a:p>
          <a:p>
            <a:pPr algn="l"/>
            <a:r>
              <a:rPr lang="en-US" sz="2400" b="1" i="0" dirty="0">
                <a:solidFill>
                  <a:schemeClr val="bg1"/>
                </a:solidFill>
                <a:effectLst/>
                <a:latin typeface="clcicgqyw0002obe2xroteu2c"/>
              </a:rPr>
              <a:t>Configuring Network Devices</a:t>
            </a:r>
          </a:p>
          <a:p>
            <a:pPr algn="l"/>
            <a:r>
              <a:rPr lang="en-US" sz="2400" b="1" i="0" dirty="0">
                <a:solidFill>
                  <a:schemeClr val="bg1"/>
                </a:solidFill>
                <a:effectLst/>
                <a:latin typeface="clcicgqyw0002obe2xroteu2c"/>
              </a:rPr>
              <a:t>Testing and Troubleshooting the Network</a:t>
            </a:r>
          </a:p>
          <a:p>
            <a:pPr algn="l"/>
            <a:r>
              <a:rPr lang="en-US" sz="2400" b="1" i="0" dirty="0">
                <a:solidFill>
                  <a:schemeClr val="bg1"/>
                </a:solidFill>
                <a:effectLst/>
                <a:latin typeface="clcicgqyw0002obe2xroteu2c"/>
              </a:rPr>
              <a:t>Benefits of Implementing a University Network using Cisco Packet Tracer</a:t>
            </a:r>
          </a:p>
          <a:p>
            <a:pPr algn="l"/>
            <a:r>
              <a:rPr lang="en-US" sz="2400" b="1" i="0" dirty="0">
                <a:solidFill>
                  <a:schemeClr val="bg1"/>
                </a:solidFill>
                <a:effectLst/>
                <a:latin typeface="clcicgqyw0002obe2xroteu2c"/>
              </a:rPr>
              <a:t>Conclusion</a:t>
            </a:r>
          </a:p>
        </p:txBody>
      </p:sp>
    </p:spTree>
    <p:extLst>
      <p:ext uri="{BB962C8B-B14F-4D97-AF65-F5344CB8AC3E}">
        <p14:creationId xmlns:p14="http://schemas.microsoft.com/office/powerpoint/2010/main" val="250554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EF8A9A-A1BB-0805-F7D0-EEBE4CEEC851}"/>
              </a:ext>
            </a:extLst>
          </p:cNvPr>
          <p:cNvSpPr txBox="1"/>
          <p:nvPr/>
        </p:nvSpPr>
        <p:spPr>
          <a:xfrm>
            <a:off x="1981202" y="1858400"/>
            <a:ext cx="6104238" cy="2031325"/>
          </a:xfrm>
          <a:prstGeom prst="rect">
            <a:avLst/>
          </a:prstGeom>
          <a:noFill/>
        </p:spPr>
        <p:txBody>
          <a:bodyPr wrap="square">
            <a:spAutoFit/>
          </a:bodyPr>
          <a:lstStyle/>
          <a:p>
            <a:pPr algn="l"/>
            <a:r>
              <a:rPr lang="en-US" b="0" i="0" dirty="0">
                <a:solidFill>
                  <a:schemeClr val="bg1"/>
                </a:solidFill>
                <a:effectLst/>
                <a:latin typeface="clcicgqyw0002obe2xroteu2c"/>
              </a:rPr>
              <a:t>In today's digital age, networking has become an integral part of every organization. Universities are no exception to this trend. A university network is a complex system that connects various departments, faculties, and research centers. The implementation of a university network using Cisco Packet Tracer is an effective way to manage the network infrastructure.</a:t>
            </a:r>
          </a:p>
        </p:txBody>
      </p:sp>
      <p:sp>
        <p:nvSpPr>
          <p:cNvPr id="5" name="TextBox 4">
            <a:extLst>
              <a:ext uri="{FF2B5EF4-FFF2-40B4-BE49-F238E27FC236}">
                <a16:creationId xmlns:a16="http://schemas.microsoft.com/office/drawing/2014/main" id="{2A047DBB-F651-7730-1365-036BBB8B207D}"/>
              </a:ext>
            </a:extLst>
          </p:cNvPr>
          <p:cNvSpPr txBox="1"/>
          <p:nvPr/>
        </p:nvSpPr>
        <p:spPr>
          <a:xfrm>
            <a:off x="2409568" y="1211647"/>
            <a:ext cx="6104238" cy="523220"/>
          </a:xfrm>
          <a:prstGeom prst="rect">
            <a:avLst/>
          </a:prstGeom>
          <a:noFill/>
        </p:spPr>
        <p:txBody>
          <a:bodyPr wrap="square">
            <a:spAutoFit/>
          </a:bodyPr>
          <a:lstStyle/>
          <a:p>
            <a:pPr algn="l"/>
            <a:r>
              <a:rPr lang="en-US" sz="2800" b="1" i="0" dirty="0">
                <a:solidFill>
                  <a:schemeClr val="accent2">
                    <a:lumMod val="50000"/>
                  </a:schemeClr>
                </a:solidFill>
                <a:effectLst/>
                <a:latin typeface="clcicgqyw0002obe2xroteu2c"/>
              </a:rPr>
              <a:t>Introduction</a:t>
            </a:r>
          </a:p>
        </p:txBody>
      </p:sp>
      <p:sp>
        <p:nvSpPr>
          <p:cNvPr id="7" name="TextBox 6">
            <a:extLst>
              <a:ext uri="{FF2B5EF4-FFF2-40B4-BE49-F238E27FC236}">
                <a16:creationId xmlns:a16="http://schemas.microsoft.com/office/drawing/2014/main" id="{0CC7D771-61C2-35ED-55A6-9BFC901495EA}"/>
              </a:ext>
            </a:extLst>
          </p:cNvPr>
          <p:cNvSpPr txBox="1"/>
          <p:nvPr/>
        </p:nvSpPr>
        <p:spPr>
          <a:xfrm>
            <a:off x="1981201" y="4013259"/>
            <a:ext cx="6104238" cy="1477328"/>
          </a:xfrm>
          <a:prstGeom prst="rect">
            <a:avLst/>
          </a:prstGeom>
          <a:noFill/>
        </p:spPr>
        <p:txBody>
          <a:bodyPr wrap="square">
            <a:spAutoFit/>
          </a:bodyPr>
          <a:lstStyle/>
          <a:p>
            <a:r>
              <a:rPr lang="en-US" b="0" i="0" dirty="0">
                <a:solidFill>
                  <a:schemeClr val="bg1"/>
                </a:solidFill>
                <a:effectLst/>
                <a:latin typeface="clcicgqyw0002obe2xroteu2c"/>
              </a:rPr>
              <a:t>Cisco Packet Tracer is a powerful network simulation tool that allows users to design, configure, and troubleshoot networks in a virtual environment. It provides a safe and cost-effective way to test network configurations before deploying them in the real world</a:t>
            </a:r>
            <a:endParaRPr lang="en-IN" dirty="0">
              <a:solidFill>
                <a:schemeClr val="bg1"/>
              </a:solidFill>
            </a:endParaRPr>
          </a:p>
        </p:txBody>
      </p:sp>
      <p:pic>
        <p:nvPicPr>
          <p:cNvPr id="9" name="Picture 8">
            <a:extLst>
              <a:ext uri="{FF2B5EF4-FFF2-40B4-BE49-F238E27FC236}">
                <a16:creationId xmlns:a16="http://schemas.microsoft.com/office/drawing/2014/main" id="{075E32FA-E466-02C6-5C89-5438967C11C3}"/>
              </a:ext>
            </a:extLst>
          </p:cNvPr>
          <p:cNvPicPr>
            <a:picLocks noChangeAspect="1"/>
          </p:cNvPicPr>
          <p:nvPr/>
        </p:nvPicPr>
        <p:blipFill>
          <a:blip r:embed="rId2"/>
          <a:stretch>
            <a:fillRect/>
          </a:stretch>
        </p:blipFill>
        <p:spPr>
          <a:xfrm>
            <a:off x="8085439" y="1745164"/>
            <a:ext cx="3156201" cy="3482878"/>
          </a:xfrm>
          <a:prstGeom prst="rect">
            <a:avLst/>
          </a:prstGeom>
        </p:spPr>
      </p:pic>
    </p:spTree>
    <p:extLst>
      <p:ext uri="{BB962C8B-B14F-4D97-AF65-F5344CB8AC3E}">
        <p14:creationId xmlns:p14="http://schemas.microsoft.com/office/powerpoint/2010/main" val="385351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487C0-3665-5F67-B651-A4BF4E0640C9}"/>
              </a:ext>
            </a:extLst>
          </p:cNvPr>
          <p:cNvSpPr txBox="1"/>
          <p:nvPr/>
        </p:nvSpPr>
        <p:spPr>
          <a:xfrm>
            <a:off x="1907061" y="1338303"/>
            <a:ext cx="4971533" cy="1015663"/>
          </a:xfrm>
          <a:prstGeom prst="rect">
            <a:avLst/>
          </a:prstGeom>
          <a:noFill/>
        </p:spPr>
        <p:txBody>
          <a:bodyPr wrap="square">
            <a:spAutoFit/>
          </a:bodyPr>
          <a:lstStyle/>
          <a:p>
            <a:pPr algn="l"/>
            <a:r>
              <a:rPr lang="en-IN" sz="2400" b="1" i="0" dirty="0">
                <a:solidFill>
                  <a:schemeClr val="bg2">
                    <a:lumMod val="50000"/>
                  </a:schemeClr>
                </a:solidFill>
                <a:effectLst/>
                <a:latin typeface="clcicgqyw0002obe2xroteu2c"/>
              </a:rPr>
              <a:t>Designing the Network Topology</a:t>
            </a:r>
          </a:p>
          <a:p>
            <a:br>
              <a:rPr lang="en-IN" dirty="0"/>
            </a:br>
            <a:endParaRPr lang="en-IN" dirty="0"/>
          </a:p>
        </p:txBody>
      </p:sp>
      <p:sp>
        <p:nvSpPr>
          <p:cNvPr id="5" name="TextBox 4">
            <a:extLst>
              <a:ext uri="{FF2B5EF4-FFF2-40B4-BE49-F238E27FC236}">
                <a16:creationId xmlns:a16="http://schemas.microsoft.com/office/drawing/2014/main" id="{511C8518-D090-A6B8-6EEA-FE29E61C1742}"/>
              </a:ext>
            </a:extLst>
          </p:cNvPr>
          <p:cNvSpPr txBox="1"/>
          <p:nvPr/>
        </p:nvSpPr>
        <p:spPr>
          <a:xfrm>
            <a:off x="2084173" y="1999898"/>
            <a:ext cx="7055708" cy="3477875"/>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chemeClr val="bg1"/>
                </a:solidFill>
                <a:effectLst/>
                <a:latin typeface="clcicgqyw0002obe2xroteu2c"/>
              </a:rPr>
              <a:t>The first step in implementing a university network using Cisco Packet Tracer is to design the network topology. This involves identifying the different network segments, such as the core, distribution, and access layers, and determining how they will be connected. The topology should be designed to provide optimal performance, scalability, and security.</a:t>
            </a:r>
          </a:p>
          <a:p>
            <a:pPr marL="342900" indent="-342900">
              <a:buFont typeface="Arial" panose="020B0604020202020204" pitchFamily="34" charset="0"/>
              <a:buChar char="•"/>
            </a:pPr>
            <a:r>
              <a:rPr lang="en-US" sz="2000" b="0" i="0" dirty="0">
                <a:solidFill>
                  <a:schemeClr val="bg1"/>
                </a:solidFill>
                <a:effectLst/>
                <a:latin typeface="clcicgqyw0002obe2xroteu2c"/>
              </a:rPr>
              <a:t>Once the topology has been designed, it can be implemented in Cisco Packet Tracer by adding devices, configuring interfaces, and setting up routing protocols. This process requires a good understanding of network protocols and configurations</a:t>
            </a:r>
          </a:p>
          <a:p>
            <a:pPr algn="l"/>
            <a:endParaRPr lang="en-US" sz="2000" b="0" i="0" dirty="0">
              <a:solidFill>
                <a:schemeClr val="bg1"/>
              </a:solidFill>
              <a:effectLst/>
              <a:latin typeface="clcicgqyw0002obe2xroteu2c"/>
            </a:endParaRPr>
          </a:p>
        </p:txBody>
      </p:sp>
    </p:spTree>
    <p:extLst>
      <p:ext uri="{BB962C8B-B14F-4D97-AF65-F5344CB8AC3E}">
        <p14:creationId xmlns:p14="http://schemas.microsoft.com/office/powerpoint/2010/main" val="64594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9763A-8BE8-51E4-AB17-51A5CB0296D8}"/>
              </a:ext>
            </a:extLst>
          </p:cNvPr>
          <p:cNvSpPr txBox="1"/>
          <p:nvPr/>
        </p:nvSpPr>
        <p:spPr>
          <a:xfrm>
            <a:off x="2450756" y="939800"/>
            <a:ext cx="6104238" cy="461665"/>
          </a:xfrm>
          <a:prstGeom prst="rect">
            <a:avLst/>
          </a:prstGeom>
          <a:noFill/>
        </p:spPr>
        <p:txBody>
          <a:bodyPr wrap="square">
            <a:spAutoFit/>
          </a:bodyPr>
          <a:lstStyle/>
          <a:p>
            <a:pPr algn="l"/>
            <a:r>
              <a:rPr lang="en-IN" sz="2400" b="1" i="0" dirty="0">
                <a:solidFill>
                  <a:srgbClr val="002060"/>
                </a:solidFill>
                <a:effectLst/>
                <a:latin typeface="clcicgqyw0002obe2xroteu2c"/>
              </a:rPr>
              <a:t>Configuring Network Devices</a:t>
            </a:r>
          </a:p>
        </p:txBody>
      </p:sp>
      <p:sp>
        <p:nvSpPr>
          <p:cNvPr id="5" name="TextBox 4">
            <a:extLst>
              <a:ext uri="{FF2B5EF4-FFF2-40B4-BE49-F238E27FC236}">
                <a16:creationId xmlns:a16="http://schemas.microsoft.com/office/drawing/2014/main" id="{FE3A12AB-159A-457C-33A3-05CEC8ECE0E8}"/>
              </a:ext>
            </a:extLst>
          </p:cNvPr>
          <p:cNvSpPr txBox="1"/>
          <p:nvPr/>
        </p:nvSpPr>
        <p:spPr>
          <a:xfrm>
            <a:off x="1585783" y="1903107"/>
            <a:ext cx="6104238" cy="313932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bg2">
                    <a:lumMod val="50000"/>
                  </a:schemeClr>
                </a:solidFill>
                <a:effectLst/>
                <a:latin typeface="clcicgqyw0002obe2xroteu2c"/>
              </a:rPr>
              <a:t>After designing the network topology, the next step is to configure the network devices. This includes setting up IP addresses, configuring VLANs, and enabling routing protocols. Cisco Packet Tracer provides a user-friendly interface for configuring network devices, making it easy to set up complex network configurations</a:t>
            </a:r>
            <a:r>
              <a:rPr lang="en-US" b="0" i="0" dirty="0">
                <a:solidFill>
                  <a:srgbClr val="959595"/>
                </a:solidFill>
                <a:effectLst/>
                <a:latin typeface="clcicgqyw0002obe2xroteu2c"/>
              </a:rPr>
              <a:t>.</a:t>
            </a:r>
          </a:p>
          <a:p>
            <a:pPr marL="285750" indent="-285750">
              <a:buFont typeface="Wingdings" panose="05000000000000000000" pitchFamily="2" charset="2"/>
              <a:buChar char="Ø"/>
            </a:pPr>
            <a:r>
              <a:rPr lang="en-US" b="0" i="0" dirty="0">
                <a:solidFill>
                  <a:schemeClr val="bg2">
                    <a:lumMod val="50000"/>
                  </a:schemeClr>
                </a:solidFill>
                <a:effectLst/>
                <a:latin typeface="clcicgqyw0002obe2xroteu2c"/>
              </a:rPr>
              <a:t>In addition to basic configuration, advanced features such as Quality of Service (QoS), Virtual Private Networks (VPNs), and Access Control Lists (ACLs) can also be configured in Cisco Packet Tracer. These features help to ensure that the network is secure and performs optimally</a:t>
            </a:r>
            <a:r>
              <a:rPr lang="en-US" b="0" i="0" dirty="0">
                <a:solidFill>
                  <a:srgbClr val="959595"/>
                </a:solidFill>
                <a:effectLst/>
                <a:latin typeface="clcicgqyw0002obe2xroteu2c"/>
              </a:rPr>
              <a:t>.</a:t>
            </a:r>
            <a:endParaRPr lang="en-IN" dirty="0"/>
          </a:p>
        </p:txBody>
      </p:sp>
      <p:pic>
        <p:nvPicPr>
          <p:cNvPr id="7" name="Picture 6">
            <a:extLst>
              <a:ext uri="{FF2B5EF4-FFF2-40B4-BE49-F238E27FC236}">
                <a16:creationId xmlns:a16="http://schemas.microsoft.com/office/drawing/2014/main" id="{BE6827D7-5347-9617-93B5-22AA198CDA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81136" y="2174025"/>
            <a:ext cx="3663585" cy="2472116"/>
          </a:xfrm>
          <a:prstGeom prst="rect">
            <a:avLst/>
          </a:prstGeom>
        </p:spPr>
      </p:pic>
    </p:spTree>
    <p:extLst>
      <p:ext uri="{BB962C8B-B14F-4D97-AF65-F5344CB8AC3E}">
        <p14:creationId xmlns:p14="http://schemas.microsoft.com/office/powerpoint/2010/main" val="364588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mpus Wide Networking | Official Website of ERNET India Education &amp;  Research Network">
            <a:extLst>
              <a:ext uri="{FF2B5EF4-FFF2-40B4-BE49-F238E27FC236}">
                <a16:creationId xmlns:a16="http://schemas.microsoft.com/office/drawing/2014/main" id="{474431AA-D2D1-F6F9-C488-0F8ED87AC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980" y="572659"/>
            <a:ext cx="7129205" cy="522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2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2A855-A1E8-9B1E-42B9-53BA4F14B8AD}"/>
              </a:ext>
            </a:extLst>
          </p:cNvPr>
          <p:cNvSpPr txBox="1"/>
          <p:nvPr/>
        </p:nvSpPr>
        <p:spPr>
          <a:xfrm>
            <a:off x="1476632" y="1012560"/>
            <a:ext cx="6104238" cy="36933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2060"/>
                </a:solidFill>
                <a:effectLst/>
                <a:latin typeface="Söhne"/>
              </a:rPr>
              <a:t>A network consisting of 4 net DHCP </a:t>
            </a:r>
            <a:endParaRPr lang="en-IN" dirty="0">
              <a:solidFill>
                <a:srgbClr val="002060"/>
              </a:solidFill>
            </a:endParaRPr>
          </a:p>
        </p:txBody>
      </p:sp>
      <p:sp>
        <p:nvSpPr>
          <p:cNvPr id="5" name="TextBox 4">
            <a:extLst>
              <a:ext uri="{FF2B5EF4-FFF2-40B4-BE49-F238E27FC236}">
                <a16:creationId xmlns:a16="http://schemas.microsoft.com/office/drawing/2014/main" id="{EA5EFD0F-2ED0-1A94-4E4F-E29785DFFD6A}"/>
              </a:ext>
            </a:extLst>
          </p:cNvPr>
          <p:cNvSpPr txBox="1"/>
          <p:nvPr/>
        </p:nvSpPr>
        <p:spPr>
          <a:xfrm>
            <a:off x="1544594" y="1539098"/>
            <a:ext cx="8909222" cy="1200329"/>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öhne"/>
              </a:rPr>
              <a:t>A network consisting of 4 net DHCP (Dynamic Host Configuration Protocol) refers to a network infrastructure that uses DHCP to automatically assign IP addresses to devices connected to the network. In this setup, the network is divided into four subnets, each of which is allocated a range of IP addresses that can be assigned to devices on that subnet</a:t>
            </a:r>
            <a:r>
              <a:rPr lang="en-US" b="0" i="0" dirty="0">
                <a:solidFill>
                  <a:srgbClr val="D1D5DB"/>
                </a:solidFill>
                <a:effectLst/>
                <a:latin typeface="Söhne"/>
              </a:rPr>
              <a:t>.</a:t>
            </a:r>
            <a:endParaRPr lang="en-IN" dirty="0">
              <a:solidFill>
                <a:schemeClr val="bg1"/>
              </a:solidFill>
            </a:endParaRPr>
          </a:p>
        </p:txBody>
      </p:sp>
      <p:sp>
        <p:nvSpPr>
          <p:cNvPr id="7" name="TextBox 6">
            <a:extLst>
              <a:ext uri="{FF2B5EF4-FFF2-40B4-BE49-F238E27FC236}">
                <a16:creationId xmlns:a16="http://schemas.microsoft.com/office/drawing/2014/main" id="{856D6D4D-CCEF-A4E2-E93D-A1E1E2E068AD}"/>
              </a:ext>
            </a:extLst>
          </p:cNvPr>
          <p:cNvSpPr txBox="1"/>
          <p:nvPr/>
        </p:nvSpPr>
        <p:spPr>
          <a:xfrm>
            <a:off x="1476632" y="2896633"/>
            <a:ext cx="9238736" cy="1477328"/>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öhne"/>
              </a:rPr>
              <a:t>DHCP is a protocol that enables automatic IP address configuration for devices on a network. It allows devices to obtain IP addresses, subnet masks, default gateways, and other network configuration information without manual configuration. This makes it easier to manage a large number of devices on a network and ensures that each device is assigned a unique IP address.</a:t>
            </a:r>
            <a:endParaRPr lang="en-IN" dirty="0">
              <a:solidFill>
                <a:schemeClr val="bg1"/>
              </a:solidFill>
            </a:endParaRPr>
          </a:p>
        </p:txBody>
      </p:sp>
      <p:sp>
        <p:nvSpPr>
          <p:cNvPr id="9" name="TextBox 8">
            <a:extLst>
              <a:ext uri="{FF2B5EF4-FFF2-40B4-BE49-F238E27FC236}">
                <a16:creationId xmlns:a16="http://schemas.microsoft.com/office/drawing/2014/main" id="{E3C785C3-B762-8061-422B-DC40360951B4}"/>
              </a:ext>
            </a:extLst>
          </p:cNvPr>
          <p:cNvSpPr txBox="1"/>
          <p:nvPr/>
        </p:nvSpPr>
        <p:spPr>
          <a:xfrm>
            <a:off x="1618735" y="4418594"/>
            <a:ext cx="9170774" cy="1200329"/>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öhne"/>
              </a:rPr>
              <a:t>Overall, a network consisting of 4 net DHCP is a flexible and efficient way to manage IP address allocation in a complex network environment. It allows network administrators to easily manage a large number of devices and ensure that each device is assigned a unique and appropriate IP address.</a:t>
            </a:r>
            <a:endParaRPr lang="en-IN" dirty="0">
              <a:solidFill>
                <a:schemeClr val="bg1"/>
              </a:solidFill>
            </a:endParaRPr>
          </a:p>
        </p:txBody>
      </p:sp>
      <p:pic>
        <p:nvPicPr>
          <p:cNvPr id="2" name="Picture 2" descr="Overview of Dynamic Host Configuration Protocol (DHCP) for Beginners">
            <a:extLst>
              <a:ext uri="{FF2B5EF4-FFF2-40B4-BE49-F238E27FC236}">
                <a16:creationId xmlns:a16="http://schemas.microsoft.com/office/drawing/2014/main" id="{4862B526-3CF3-8C4A-6D14-874C79EA0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7568" y="-1721"/>
            <a:ext cx="2924432" cy="1462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8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1C6C-B81A-F7C0-DF3D-B875FC85DA77}"/>
              </a:ext>
            </a:extLst>
          </p:cNvPr>
          <p:cNvSpPr>
            <a:spLocks noGrp="1"/>
          </p:cNvSpPr>
          <p:nvPr>
            <p:ph type="title"/>
          </p:nvPr>
        </p:nvSpPr>
        <p:spPr>
          <a:xfrm>
            <a:off x="1141413" y="618518"/>
            <a:ext cx="3924857" cy="724250"/>
          </a:xfrm>
        </p:spPr>
        <p:txBody>
          <a:bodyPr>
            <a:normAutofit/>
          </a:bodyPr>
          <a:lstStyle/>
          <a:p>
            <a:r>
              <a:rPr lang="en-IN" sz="1600" dirty="0">
                <a:solidFill>
                  <a:schemeClr val="accent4">
                    <a:lumMod val="50000"/>
                  </a:schemeClr>
                </a:solidFill>
              </a:rPr>
              <a:t>One of them was connected to </a:t>
            </a:r>
            <a:r>
              <a:rPr lang="en-IN" sz="1600" dirty="0" err="1">
                <a:solidFill>
                  <a:schemeClr val="accent4">
                    <a:lumMod val="50000"/>
                  </a:schemeClr>
                </a:solidFill>
              </a:rPr>
              <a:t>itkm</a:t>
            </a:r>
            <a:endParaRPr lang="en-IN" sz="1600" dirty="0">
              <a:solidFill>
                <a:schemeClr val="accent4">
                  <a:lumMod val="50000"/>
                </a:schemeClr>
              </a:solidFill>
            </a:endParaRPr>
          </a:p>
        </p:txBody>
      </p:sp>
      <p:sp>
        <p:nvSpPr>
          <p:cNvPr id="4" name="TextBox 3">
            <a:extLst>
              <a:ext uri="{FF2B5EF4-FFF2-40B4-BE49-F238E27FC236}">
                <a16:creationId xmlns:a16="http://schemas.microsoft.com/office/drawing/2014/main" id="{1A4072E3-3D35-2C98-38AF-04EA04AA59DB}"/>
              </a:ext>
            </a:extLst>
          </p:cNvPr>
          <p:cNvSpPr txBox="1"/>
          <p:nvPr/>
        </p:nvSpPr>
        <p:spPr>
          <a:xfrm>
            <a:off x="1141413" y="1268793"/>
            <a:ext cx="9386544" cy="1200329"/>
          </a:xfrm>
          <a:prstGeom prst="rect">
            <a:avLst/>
          </a:prstGeom>
          <a:noFill/>
        </p:spPr>
        <p:txBody>
          <a:bodyPr wrap="square">
            <a:spAutoFit/>
          </a:bodyPr>
          <a:lstStyle/>
          <a:p>
            <a:r>
              <a:rPr lang="en-US" b="0" i="0" dirty="0">
                <a:solidFill>
                  <a:schemeClr val="bg1"/>
                </a:solidFill>
                <a:effectLst/>
                <a:latin typeface="Söhne"/>
              </a:rPr>
              <a:t>When one of the subnets is connected to the "</a:t>
            </a:r>
            <a:r>
              <a:rPr lang="en-US" b="0" i="0" dirty="0" err="1">
                <a:solidFill>
                  <a:schemeClr val="bg1"/>
                </a:solidFill>
                <a:effectLst/>
                <a:latin typeface="Söhne"/>
              </a:rPr>
              <a:t>itmk</a:t>
            </a:r>
            <a:r>
              <a:rPr lang="en-US" b="0" i="0" dirty="0">
                <a:solidFill>
                  <a:schemeClr val="bg1"/>
                </a:solidFill>
                <a:effectLst/>
                <a:latin typeface="Söhne"/>
              </a:rPr>
              <a:t> in university network," this means that there is a link between the two networks, allowing devices on the subnets to communicate with devices on the larger university network. This link may be established using a router or switch, which is responsible for routing traffic between the subnets and the larger network.</a:t>
            </a:r>
            <a:endParaRPr lang="en-IN" dirty="0">
              <a:solidFill>
                <a:schemeClr val="bg1"/>
              </a:solidFill>
            </a:endParaRPr>
          </a:p>
        </p:txBody>
      </p:sp>
      <p:sp>
        <p:nvSpPr>
          <p:cNvPr id="6" name="TextBox 5">
            <a:extLst>
              <a:ext uri="{FF2B5EF4-FFF2-40B4-BE49-F238E27FC236}">
                <a16:creationId xmlns:a16="http://schemas.microsoft.com/office/drawing/2014/main" id="{4433BECD-98B6-7DE5-F707-933EBF852220}"/>
              </a:ext>
            </a:extLst>
          </p:cNvPr>
          <p:cNvSpPr txBox="1"/>
          <p:nvPr/>
        </p:nvSpPr>
        <p:spPr>
          <a:xfrm>
            <a:off x="745524" y="2911551"/>
            <a:ext cx="6104238" cy="1477328"/>
          </a:xfrm>
          <a:prstGeom prst="rect">
            <a:avLst/>
          </a:prstGeom>
          <a:noFill/>
        </p:spPr>
        <p:txBody>
          <a:bodyPr wrap="square">
            <a:spAutoFit/>
          </a:bodyPr>
          <a:lstStyle/>
          <a:p>
            <a:pPr algn="l">
              <a:buFont typeface="+mj-lt"/>
              <a:buAutoNum type="arabicPeriod"/>
            </a:pPr>
            <a:r>
              <a:rPr lang="en-US" b="0" i="0" dirty="0">
                <a:solidFill>
                  <a:schemeClr val="bg1"/>
                </a:solidFill>
                <a:effectLst/>
                <a:latin typeface="Söhne"/>
              </a:rPr>
              <a:t>Overall, the use of DHCP and the connection to the university network suggest that this network is designed to support a large number of devices and users and that it is part of a larger infrastructure that provides connectivity and services to the university community.</a:t>
            </a:r>
          </a:p>
        </p:txBody>
      </p:sp>
      <p:pic>
        <p:nvPicPr>
          <p:cNvPr id="7" name="Picture 6">
            <a:extLst>
              <a:ext uri="{FF2B5EF4-FFF2-40B4-BE49-F238E27FC236}">
                <a16:creationId xmlns:a16="http://schemas.microsoft.com/office/drawing/2014/main" id="{3FF3F2FC-3E8A-D1C6-2F35-D8C06604E120}"/>
              </a:ext>
            </a:extLst>
          </p:cNvPr>
          <p:cNvPicPr/>
          <p:nvPr/>
        </p:nvPicPr>
        <p:blipFill>
          <a:blip r:embed="rId2"/>
          <a:stretch>
            <a:fillRect/>
          </a:stretch>
        </p:blipFill>
        <p:spPr>
          <a:xfrm>
            <a:off x="7680076" y="2469122"/>
            <a:ext cx="3471545" cy="4223385"/>
          </a:xfrm>
          <a:prstGeom prst="rect">
            <a:avLst/>
          </a:prstGeom>
        </p:spPr>
      </p:pic>
    </p:spTree>
    <p:extLst>
      <p:ext uri="{BB962C8B-B14F-4D97-AF65-F5344CB8AC3E}">
        <p14:creationId xmlns:p14="http://schemas.microsoft.com/office/powerpoint/2010/main" val="428830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B5A48F-7946-6100-B7F8-4439127F0B56}"/>
              </a:ext>
            </a:extLst>
          </p:cNvPr>
          <p:cNvSpPr txBox="1"/>
          <p:nvPr/>
        </p:nvSpPr>
        <p:spPr>
          <a:xfrm>
            <a:off x="1425146" y="782595"/>
            <a:ext cx="7714735" cy="4431983"/>
          </a:xfrm>
          <a:prstGeom prst="rect">
            <a:avLst/>
          </a:prstGeom>
          <a:noFill/>
        </p:spPr>
        <p:txBody>
          <a:bodyPr wrap="square">
            <a:spAutoFit/>
          </a:bodyPr>
          <a:lstStyle/>
          <a:p>
            <a:pPr marL="342900" indent="-342900" algn="l">
              <a:buFont typeface="Wingdings" panose="05000000000000000000" pitchFamily="2" charset="2"/>
              <a:buChar char="ü"/>
            </a:pPr>
            <a:r>
              <a:rPr lang="en-US" sz="2400" b="0" i="0" dirty="0">
                <a:solidFill>
                  <a:schemeClr val="bg1"/>
                </a:solidFill>
                <a:effectLst/>
                <a:latin typeface="Söhne"/>
              </a:rPr>
              <a:t>In a university communication network, OSPF would be one of several protocols used to facilitate communication between different devices and systems. For example, it may be used to route traffic between different departments to enable communication between different types of devices (such as computers, servers, and printers).</a:t>
            </a:r>
          </a:p>
          <a:p>
            <a:pPr algn="l"/>
            <a:endParaRPr lang="en-US" b="0" i="0" dirty="0">
              <a:solidFill>
                <a:schemeClr val="bg2">
                  <a:lumMod val="50000"/>
                </a:schemeClr>
              </a:solidFill>
              <a:effectLst/>
              <a:latin typeface="Söhne"/>
            </a:endParaRPr>
          </a:p>
          <a:p>
            <a:pPr marL="342900" indent="-342900" algn="l">
              <a:buFont typeface="Wingdings" panose="05000000000000000000" pitchFamily="2" charset="2"/>
              <a:buChar char="ü"/>
            </a:pPr>
            <a:r>
              <a:rPr lang="en-US" sz="2400" b="0" i="0" dirty="0">
                <a:solidFill>
                  <a:schemeClr val="bg2">
                    <a:lumMod val="50000"/>
                  </a:schemeClr>
                </a:solidFill>
                <a:effectLst/>
                <a:latin typeface="Söhne"/>
              </a:rPr>
              <a:t>Overall, OSPF is an important tool for ensuring efficient and reliable data transmission within large and complex networks, such as those found in universities and other large organizations</a:t>
            </a:r>
            <a:r>
              <a:rPr lang="en-US" b="0" i="0" dirty="0">
                <a:solidFill>
                  <a:schemeClr val="bg2">
                    <a:lumMod val="50000"/>
                  </a:schemeClr>
                </a:solidFill>
                <a:effectLst/>
                <a:latin typeface="Söhne"/>
              </a:rPr>
              <a:t>.</a:t>
            </a:r>
          </a:p>
        </p:txBody>
      </p:sp>
      <p:pic>
        <p:nvPicPr>
          <p:cNvPr id="2050" name="Picture 2" descr="OSPF Interview Questions &amp; Answers - Networkwalks Academy">
            <a:extLst>
              <a:ext uri="{FF2B5EF4-FFF2-40B4-BE49-F238E27FC236}">
                <a16:creationId xmlns:a16="http://schemas.microsoft.com/office/drawing/2014/main" id="{041DD4E2-B9EC-EBEA-C1B3-429C4DD0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0" y="4953000"/>
            <a:ext cx="3333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857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4E5F49-37DD-40EB-BF66-78964D8D1E0B}">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TM04033919[[fn=Circuit]]</Template>
  <TotalTime>95</TotalTime>
  <Words>1064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clcicgqyw0002obe2xroteu2c</vt:lpstr>
      <vt:lpstr>Söhne</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of them was connected to itkm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pavana narasimha</dc:creator>
  <cp:lastModifiedBy>pavana narasimha</cp:lastModifiedBy>
  <cp:revision>4</cp:revision>
  <dcterms:created xsi:type="dcterms:W3CDTF">2023-04-22T15:59:43Z</dcterms:created>
  <dcterms:modified xsi:type="dcterms:W3CDTF">2023-04-24T16:33:14Z</dcterms:modified>
</cp:coreProperties>
</file>