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0" r:id="rId3"/>
    <p:sldId id="291" r:id="rId4"/>
    <p:sldId id="292" r:id="rId5"/>
    <p:sldId id="293" r:id="rId6"/>
    <p:sldId id="295" r:id="rId7"/>
    <p:sldId id="287" r:id="rId8"/>
    <p:sldId id="294" r:id="rId9"/>
    <p:sldId id="296" r:id="rId10"/>
    <p:sldId id="299" r:id="rId11"/>
    <p:sldId id="298" r:id="rId12"/>
    <p:sldId id="297" r:id="rId13"/>
    <p:sldId id="301"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6" d="100"/>
          <a:sy n="56" d="100"/>
        </p:scale>
        <p:origin x="7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77B7856-9143-492D-BFFA-7CB22016A262}" type="datetimeFigureOut">
              <a:rPr lang="ru-RU" smtClean="0"/>
              <a:t>04.04.2019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36E2C37-1F56-4C8A-841C-F5509E03ECD1}" type="slidenum">
              <a:rPr lang="ru-RU" smtClean="0"/>
              <a:t>‹#›</a:t>
            </a:fld>
            <a:endParaRPr lang="ru-RU"/>
          </a:p>
        </p:txBody>
      </p:sp>
    </p:spTree>
    <p:extLst>
      <p:ext uri="{BB962C8B-B14F-4D97-AF65-F5344CB8AC3E}">
        <p14:creationId xmlns:p14="http://schemas.microsoft.com/office/powerpoint/2010/main" val="179398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77B7856-9143-492D-BFFA-7CB22016A262}" type="datetimeFigureOut">
              <a:rPr lang="ru-RU" smtClean="0"/>
              <a:t>04.04.2019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36E2C37-1F56-4C8A-841C-F5509E03ECD1}" type="slidenum">
              <a:rPr lang="ru-RU" smtClean="0"/>
              <a:t>‹#›</a:t>
            </a:fld>
            <a:endParaRPr lang="ru-RU"/>
          </a:p>
        </p:txBody>
      </p:sp>
    </p:spTree>
    <p:extLst>
      <p:ext uri="{BB962C8B-B14F-4D97-AF65-F5344CB8AC3E}">
        <p14:creationId xmlns:p14="http://schemas.microsoft.com/office/powerpoint/2010/main" val="282000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77B7856-9143-492D-BFFA-7CB22016A262}" type="datetimeFigureOut">
              <a:rPr lang="ru-RU" smtClean="0"/>
              <a:t>04.04.2019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36E2C37-1F56-4C8A-841C-F5509E03ECD1}" type="slidenum">
              <a:rPr lang="ru-RU" smtClean="0"/>
              <a:t>‹#›</a:t>
            </a:fld>
            <a:endParaRPr lang="ru-RU"/>
          </a:p>
        </p:txBody>
      </p:sp>
    </p:spTree>
    <p:extLst>
      <p:ext uri="{BB962C8B-B14F-4D97-AF65-F5344CB8AC3E}">
        <p14:creationId xmlns:p14="http://schemas.microsoft.com/office/powerpoint/2010/main" val="1068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77B7856-9143-492D-BFFA-7CB22016A262}" type="datetimeFigureOut">
              <a:rPr lang="ru-RU" smtClean="0"/>
              <a:t>04.04.2019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36E2C37-1F56-4C8A-841C-F5509E03ECD1}" type="slidenum">
              <a:rPr lang="ru-RU" smtClean="0"/>
              <a:t>‹#›</a:t>
            </a:fld>
            <a:endParaRPr lang="ru-RU"/>
          </a:p>
        </p:txBody>
      </p:sp>
    </p:spTree>
    <p:extLst>
      <p:ext uri="{BB962C8B-B14F-4D97-AF65-F5344CB8AC3E}">
        <p14:creationId xmlns:p14="http://schemas.microsoft.com/office/powerpoint/2010/main" val="3856897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77B7856-9143-492D-BFFA-7CB22016A262}" type="datetimeFigureOut">
              <a:rPr lang="ru-RU" smtClean="0"/>
              <a:t>04.04.2019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36E2C37-1F56-4C8A-841C-F5509E03ECD1}" type="slidenum">
              <a:rPr lang="ru-RU" smtClean="0"/>
              <a:t>‹#›</a:t>
            </a:fld>
            <a:endParaRPr lang="ru-RU"/>
          </a:p>
        </p:txBody>
      </p:sp>
    </p:spTree>
    <p:extLst>
      <p:ext uri="{BB962C8B-B14F-4D97-AF65-F5344CB8AC3E}">
        <p14:creationId xmlns:p14="http://schemas.microsoft.com/office/powerpoint/2010/main" val="2939914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77B7856-9143-492D-BFFA-7CB22016A262}" type="datetimeFigureOut">
              <a:rPr lang="ru-RU" smtClean="0"/>
              <a:t>04.04.2019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36E2C37-1F56-4C8A-841C-F5509E03ECD1}" type="slidenum">
              <a:rPr lang="ru-RU" smtClean="0"/>
              <a:t>‹#›</a:t>
            </a:fld>
            <a:endParaRPr lang="ru-RU"/>
          </a:p>
        </p:txBody>
      </p:sp>
    </p:spTree>
    <p:extLst>
      <p:ext uri="{BB962C8B-B14F-4D97-AF65-F5344CB8AC3E}">
        <p14:creationId xmlns:p14="http://schemas.microsoft.com/office/powerpoint/2010/main" val="580060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77B7856-9143-492D-BFFA-7CB22016A262}" type="datetimeFigureOut">
              <a:rPr lang="ru-RU" smtClean="0"/>
              <a:t>04.04.2019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36E2C37-1F56-4C8A-841C-F5509E03ECD1}" type="slidenum">
              <a:rPr lang="ru-RU" smtClean="0"/>
              <a:t>‹#›</a:t>
            </a:fld>
            <a:endParaRPr lang="ru-RU"/>
          </a:p>
        </p:txBody>
      </p:sp>
    </p:spTree>
    <p:extLst>
      <p:ext uri="{BB962C8B-B14F-4D97-AF65-F5344CB8AC3E}">
        <p14:creationId xmlns:p14="http://schemas.microsoft.com/office/powerpoint/2010/main" val="49515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77B7856-9143-492D-BFFA-7CB22016A262}" type="datetimeFigureOut">
              <a:rPr lang="ru-RU" smtClean="0"/>
              <a:t>04.04.2019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36E2C37-1F56-4C8A-841C-F5509E03ECD1}" type="slidenum">
              <a:rPr lang="ru-RU" smtClean="0"/>
              <a:t>‹#›</a:t>
            </a:fld>
            <a:endParaRPr lang="ru-RU"/>
          </a:p>
        </p:txBody>
      </p:sp>
    </p:spTree>
    <p:extLst>
      <p:ext uri="{BB962C8B-B14F-4D97-AF65-F5344CB8AC3E}">
        <p14:creationId xmlns:p14="http://schemas.microsoft.com/office/powerpoint/2010/main" val="794362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77B7856-9143-492D-BFFA-7CB22016A262}" type="datetimeFigureOut">
              <a:rPr lang="ru-RU" smtClean="0"/>
              <a:t>04.04.2019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36E2C37-1F56-4C8A-841C-F5509E03ECD1}" type="slidenum">
              <a:rPr lang="ru-RU" smtClean="0"/>
              <a:t>‹#›</a:t>
            </a:fld>
            <a:endParaRPr lang="ru-RU"/>
          </a:p>
        </p:txBody>
      </p:sp>
    </p:spTree>
    <p:extLst>
      <p:ext uri="{BB962C8B-B14F-4D97-AF65-F5344CB8AC3E}">
        <p14:creationId xmlns:p14="http://schemas.microsoft.com/office/powerpoint/2010/main" val="329910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77B7856-9143-492D-BFFA-7CB22016A262}" type="datetimeFigureOut">
              <a:rPr lang="ru-RU" smtClean="0"/>
              <a:t>04.04.2019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36E2C37-1F56-4C8A-841C-F5509E03ECD1}" type="slidenum">
              <a:rPr lang="ru-RU" smtClean="0"/>
              <a:t>‹#›</a:t>
            </a:fld>
            <a:endParaRPr lang="ru-RU"/>
          </a:p>
        </p:txBody>
      </p:sp>
    </p:spTree>
    <p:extLst>
      <p:ext uri="{BB962C8B-B14F-4D97-AF65-F5344CB8AC3E}">
        <p14:creationId xmlns:p14="http://schemas.microsoft.com/office/powerpoint/2010/main" val="2215281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77B7856-9143-492D-BFFA-7CB22016A262}" type="datetimeFigureOut">
              <a:rPr lang="ru-RU" smtClean="0"/>
              <a:t>04.04.2019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36E2C37-1F56-4C8A-841C-F5509E03ECD1}" type="slidenum">
              <a:rPr lang="ru-RU" smtClean="0"/>
              <a:t>‹#›</a:t>
            </a:fld>
            <a:endParaRPr lang="ru-RU"/>
          </a:p>
        </p:txBody>
      </p:sp>
    </p:spTree>
    <p:extLst>
      <p:ext uri="{BB962C8B-B14F-4D97-AF65-F5344CB8AC3E}">
        <p14:creationId xmlns:p14="http://schemas.microsoft.com/office/powerpoint/2010/main" val="2123227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7B7856-9143-492D-BFFA-7CB22016A262}" type="datetimeFigureOut">
              <a:rPr lang="ru-RU" smtClean="0"/>
              <a:t>04.04.2019</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6E2C37-1F56-4C8A-841C-F5509E03ECD1}" type="slidenum">
              <a:rPr lang="ru-RU" smtClean="0"/>
              <a:t>‹#›</a:t>
            </a:fld>
            <a:endParaRPr lang="ru-RU"/>
          </a:p>
        </p:txBody>
      </p:sp>
    </p:spTree>
    <p:extLst>
      <p:ext uri="{BB962C8B-B14F-4D97-AF65-F5344CB8AC3E}">
        <p14:creationId xmlns:p14="http://schemas.microsoft.com/office/powerpoint/2010/main" val="2379414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oracle.com/javase/tutorial/essential/regex/index.html"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horstmann.com/codecheck/problems.htm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horstmann.com/codecheck/problems.html"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horstmann.com/codecheck/problems.html"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horstmann.com/codecheck/problems.html"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horstmann.com/codecheck/problems.html"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879"/>
            <a:ext cx="12192000" cy="746975"/>
          </a:xfrm>
          <a:solidFill>
            <a:srgbClr val="FFFF00"/>
          </a:solidFill>
        </p:spPr>
        <p:txBody>
          <a:bodyPr>
            <a:normAutofit/>
          </a:bodyPr>
          <a:lstStyle/>
          <a:p>
            <a:endParaRPr lang="ru-RU" sz="4400" dirty="0"/>
          </a:p>
        </p:txBody>
      </p:sp>
      <p:sp>
        <p:nvSpPr>
          <p:cNvPr id="3" name="Подзаголовок 2"/>
          <p:cNvSpPr>
            <a:spLocks noGrp="1"/>
          </p:cNvSpPr>
          <p:nvPr>
            <p:ph type="subTitle" idx="1"/>
          </p:nvPr>
        </p:nvSpPr>
        <p:spPr>
          <a:xfrm>
            <a:off x="401356" y="1449238"/>
            <a:ext cx="11346288" cy="4846631"/>
          </a:xfrm>
        </p:spPr>
        <p:txBody>
          <a:bodyPr>
            <a:normAutofit/>
          </a:bodyPr>
          <a:lstStyle/>
          <a:p>
            <a:pPr algn="l"/>
            <a:r>
              <a:rPr lang="ru-RU" sz="4000" dirty="0" smtClean="0"/>
              <a:t>Программирования на </a:t>
            </a:r>
            <a:r>
              <a:rPr lang="de-DE" sz="4000" dirty="0" smtClean="0"/>
              <a:t>Java</a:t>
            </a:r>
            <a:r>
              <a:rPr lang="ru-RU" sz="4000" dirty="0" smtClean="0"/>
              <a:t>: </a:t>
            </a:r>
            <a:r>
              <a:rPr lang="ru-RU" sz="4000" dirty="0" smtClean="0"/>
              <a:t>Продолжение</a:t>
            </a:r>
            <a:endParaRPr lang="en-US" sz="4000" dirty="0" smtClean="0"/>
          </a:p>
          <a:p>
            <a:pPr algn="l"/>
            <a:endParaRPr lang="en-US" sz="4000" dirty="0"/>
          </a:p>
          <a:p>
            <a:pPr algn="l"/>
            <a:endParaRPr lang="ru-RU" sz="4000" dirty="0" smtClean="0"/>
          </a:p>
          <a:p>
            <a:pPr algn="l"/>
            <a:endParaRPr lang="ru-RU" sz="4800" dirty="0"/>
          </a:p>
        </p:txBody>
      </p:sp>
      <p:sp>
        <p:nvSpPr>
          <p:cNvPr id="4" name="TextBox 3"/>
          <p:cNvSpPr txBox="1"/>
          <p:nvPr/>
        </p:nvSpPr>
        <p:spPr>
          <a:xfrm>
            <a:off x="10544631" y="6385812"/>
            <a:ext cx="1618936" cy="461665"/>
          </a:xfrm>
          <a:prstGeom prst="rect">
            <a:avLst/>
          </a:prstGeom>
          <a:noFill/>
        </p:spPr>
        <p:txBody>
          <a:bodyPr wrap="square" rtlCol="0">
            <a:spAutoFit/>
          </a:bodyPr>
          <a:lstStyle/>
          <a:p>
            <a:pPr algn="r"/>
            <a:r>
              <a:rPr lang="ru-RU" sz="2400" dirty="0"/>
              <a:t>3</a:t>
            </a:r>
            <a:r>
              <a:rPr lang="en-US" sz="2400" dirty="0" smtClean="0"/>
              <a:t>-</a:t>
            </a:r>
            <a:r>
              <a:rPr lang="ru-RU" sz="2400" dirty="0" smtClean="0"/>
              <a:t>1</a:t>
            </a:r>
            <a:endParaRPr lang="ru-RU" sz="2400" dirty="0"/>
          </a:p>
        </p:txBody>
      </p:sp>
    </p:spTree>
    <p:extLst>
      <p:ext uri="{BB962C8B-B14F-4D97-AF65-F5344CB8AC3E}">
        <p14:creationId xmlns:p14="http://schemas.microsoft.com/office/powerpoint/2010/main" val="1630391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880"/>
            <a:ext cx="12192000" cy="613654"/>
          </a:xfrm>
          <a:solidFill>
            <a:srgbClr val="FFFF00"/>
          </a:solidFill>
        </p:spPr>
        <p:txBody>
          <a:bodyPr>
            <a:normAutofit/>
          </a:bodyPr>
          <a:lstStyle/>
          <a:p>
            <a:r>
              <a:rPr lang="en-US" sz="3600" dirty="0" smtClean="0"/>
              <a:t>Oracle Tutorial</a:t>
            </a:r>
            <a:endParaRPr lang="ru-RU" sz="3600" dirty="0"/>
          </a:p>
        </p:txBody>
      </p:sp>
      <p:sp>
        <p:nvSpPr>
          <p:cNvPr id="4" name="TextBox 3"/>
          <p:cNvSpPr txBox="1"/>
          <p:nvPr/>
        </p:nvSpPr>
        <p:spPr>
          <a:xfrm>
            <a:off x="10544631" y="6385812"/>
            <a:ext cx="1618936" cy="461665"/>
          </a:xfrm>
          <a:prstGeom prst="rect">
            <a:avLst/>
          </a:prstGeom>
          <a:noFill/>
        </p:spPr>
        <p:txBody>
          <a:bodyPr wrap="square" rtlCol="0">
            <a:spAutoFit/>
          </a:bodyPr>
          <a:lstStyle/>
          <a:p>
            <a:pPr algn="r"/>
            <a:r>
              <a:rPr lang="ru-RU" sz="2400" dirty="0"/>
              <a:t>3</a:t>
            </a:r>
            <a:r>
              <a:rPr lang="en-US" sz="2400" dirty="0" smtClean="0"/>
              <a:t>-</a:t>
            </a:r>
            <a:r>
              <a:rPr lang="ru-RU" sz="2400" dirty="0" smtClean="0"/>
              <a:t>10</a:t>
            </a:r>
            <a:endParaRPr lang="ru-RU" sz="2400" dirty="0"/>
          </a:p>
        </p:txBody>
      </p:sp>
      <p:sp>
        <p:nvSpPr>
          <p:cNvPr id="7" name="TextBox 6"/>
          <p:cNvSpPr txBox="1"/>
          <p:nvPr/>
        </p:nvSpPr>
        <p:spPr>
          <a:xfrm>
            <a:off x="287873" y="722383"/>
            <a:ext cx="11616267" cy="5570756"/>
          </a:xfrm>
          <a:prstGeom prst="rect">
            <a:avLst/>
          </a:prstGeom>
          <a:noFill/>
        </p:spPr>
        <p:txBody>
          <a:bodyPr wrap="square" rtlCol="0">
            <a:spAutoFit/>
          </a:bodyPr>
          <a:lstStyle/>
          <a:p>
            <a:r>
              <a:rPr lang="de-DE" sz="3200" i="1" dirty="0">
                <a:solidFill>
                  <a:schemeClr val="accent1"/>
                </a:solidFill>
                <a:hlinkClick r:id="rId2"/>
              </a:rPr>
              <a:t>https://</a:t>
            </a:r>
            <a:r>
              <a:rPr lang="de-DE" sz="3200" i="1" dirty="0" smtClean="0">
                <a:solidFill>
                  <a:schemeClr val="accent1"/>
                </a:solidFill>
                <a:hlinkClick r:id="rId2"/>
              </a:rPr>
              <a:t>docs.oracle.com/javase/tutorial/essential/regex/index.html</a:t>
            </a:r>
            <a:endParaRPr lang="de-DE" sz="3200" i="1" dirty="0" smtClean="0">
              <a:solidFill>
                <a:schemeClr val="accent1"/>
              </a:solidFill>
            </a:endParaRPr>
          </a:p>
          <a:p>
            <a:endParaRPr lang="de-DE" sz="3200" i="1" dirty="0">
              <a:solidFill>
                <a:schemeClr val="accent1"/>
              </a:solidFill>
            </a:endParaRPr>
          </a:p>
          <a:p>
            <a:r>
              <a:rPr lang="de-DE" sz="3200" b="1" dirty="0" err="1"/>
              <a:t>Lesson</a:t>
            </a:r>
            <a:r>
              <a:rPr lang="de-DE" sz="3200" b="1" dirty="0"/>
              <a:t>: Regular </a:t>
            </a:r>
            <a:r>
              <a:rPr lang="de-DE" sz="3200" b="1" dirty="0" err="1" smtClean="0"/>
              <a:t>Expressions</a:t>
            </a:r>
            <a:endParaRPr lang="de-DE" sz="3200" b="1" dirty="0" smtClean="0"/>
          </a:p>
          <a:p>
            <a:endParaRPr lang="de-DE" sz="3200" b="1" dirty="0"/>
          </a:p>
          <a:p>
            <a:r>
              <a:rPr lang="en-US" sz="3200" b="1" dirty="0" smtClean="0"/>
              <a:t>	</a:t>
            </a:r>
            <a:r>
              <a:rPr lang="en-US" sz="2800" b="1" dirty="0" smtClean="0"/>
              <a:t>What </a:t>
            </a:r>
            <a:r>
              <a:rPr lang="en-US" sz="2800" b="1" dirty="0"/>
              <a:t>Are Regular Expressions?</a:t>
            </a:r>
          </a:p>
          <a:p>
            <a:r>
              <a:rPr lang="en-US" sz="2800" dirty="0"/>
              <a:t>Regular expressions are a way to describe a set of strings based on common characteristics shared by each string in the set. They can be used to search, edit, or manipulate text and data. You must learn a specific syntax to create regular expressions — one that goes beyond the normal syntax of the Java programming language. Regular expressions vary in complexity, but once you understand the basics of how they're constructed, you'll be able to decipher (or create) any regular expression.</a:t>
            </a:r>
            <a:endParaRPr lang="de-DE" sz="2800" dirty="0"/>
          </a:p>
        </p:txBody>
      </p:sp>
    </p:spTree>
    <p:extLst>
      <p:ext uri="{BB962C8B-B14F-4D97-AF65-F5344CB8AC3E}">
        <p14:creationId xmlns:p14="http://schemas.microsoft.com/office/powerpoint/2010/main" val="2626139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880"/>
            <a:ext cx="12192000" cy="613654"/>
          </a:xfrm>
          <a:solidFill>
            <a:srgbClr val="FFFF00"/>
          </a:solidFill>
        </p:spPr>
        <p:txBody>
          <a:bodyPr>
            <a:normAutofit/>
          </a:bodyPr>
          <a:lstStyle/>
          <a:p>
            <a:r>
              <a:rPr lang="en-US" sz="3600" dirty="0" smtClean="0"/>
              <a:t>Oracle Tutorial</a:t>
            </a:r>
            <a:endParaRPr lang="ru-RU" sz="3600" dirty="0"/>
          </a:p>
        </p:txBody>
      </p:sp>
      <p:sp>
        <p:nvSpPr>
          <p:cNvPr id="4" name="TextBox 3"/>
          <p:cNvSpPr txBox="1"/>
          <p:nvPr/>
        </p:nvSpPr>
        <p:spPr>
          <a:xfrm>
            <a:off x="10544631" y="6385812"/>
            <a:ext cx="1618936" cy="461665"/>
          </a:xfrm>
          <a:prstGeom prst="rect">
            <a:avLst/>
          </a:prstGeom>
          <a:noFill/>
        </p:spPr>
        <p:txBody>
          <a:bodyPr wrap="square" rtlCol="0">
            <a:spAutoFit/>
          </a:bodyPr>
          <a:lstStyle/>
          <a:p>
            <a:pPr algn="r"/>
            <a:r>
              <a:rPr lang="ru-RU" sz="2400" dirty="0"/>
              <a:t>3</a:t>
            </a:r>
            <a:r>
              <a:rPr lang="en-US" sz="2400" dirty="0" smtClean="0"/>
              <a:t>-</a:t>
            </a:r>
            <a:r>
              <a:rPr lang="ru-RU" sz="2400" dirty="0" smtClean="0"/>
              <a:t>1</a:t>
            </a:r>
            <a:r>
              <a:rPr lang="en-US" sz="2400" dirty="0" smtClean="0"/>
              <a:t>1</a:t>
            </a:r>
            <a:endParaRPr lang="ru-RU" sz="2400" dirty="0"/>
          </a:p>
        </p:txBody>
      </p:sp>
      <p:sp>
        <p:nvSpPr>
          <p:cNvPr id="7" name="TextBox 6"/>
          <p:cNvSpPr txBox="1"/>
          <p:nvPr/>
        </p:nvSpPr>
        <p:spPr>
          <a:xfrm>
            <a:off x="287873" y="843154"/>
            <a:ext cx="11616267" cy="2677656"/>
          </a:xfrm>
          <a:prstGeom prst="rect">
            <a:avLst/>
          </a:prstGeom>
          <a:noFill/>
        </p:spPr>
        <p:txBody>
          <a:bodyPr wrap="square" rtlCol="0">
            <a:spAutoFit/>
          </a:bodyPr>
          <a:lstStyle/>
          <a:p>
            <a:r>
              <a:rPr lang="de-DE" sz="2800" b="1" dirty="0">
                <a:solidFill>
                  <a:srgbClr val="333333"/>
                </a:solidFill>
                <a:latin typeface="Arial" panose="020B0604020202020204" pitchFamily="34" charset="0"/>
              </a:rPr>
              <a:t>Test </a:t>
            </a:r>
            <a:r>
              <a:rPr lang="de-DE" sz="2800" b="1" dirty="0" err="1">
                <a:solidFill>
                  <a:srgbClr val="333333"/>
                </a:solidFill>
                <a:latin typeface="Arial" panose="020B0604020202020204" pitchFamily="34" charset="0"/>
              </a:rPr>
              <a:t>Harness</a:t>
            </a:r>
            <a:endParaRPr lang="de-DE" sz="2800" b="1" dirty="0">
              <a:solidFill>
                <a:srgbClr val="333333"/>
              </a:solidFill>
              <a:latin typeface="Arial" panose="020B0604020202020204" pitchFamily="34" charset="0"/>
            </a:endParaRPr>
          </a:p>
          <a:p>
            <a:endParaRPr lang="en-US" sz="2800" dirty="0" smtClean="0"/>
          </a:p>
          <a:p>
            <a:endParaRPr lang="en-US" sz="2800" dirty="0" smtClean="0"/>
          </a:p>
          <a:p>
            <a:r>
              <a:rPr lang="en-US" sz="2800" dirty="0" smtClean="0"/>
              <a:t>Some </a:t>
            </a:r>
            <a:r>
              <a:rPr lang="en-US" sz="2800" dirty="0"/>
              <a:t>IDEs don't provide a console. Note that </a:t>
            </a:r>
            <a:r>
              <a:rPr lang="en-US" sz="2800" dirty="0" err="1"/>
              <a:t>System.console</a:t>
            </a:r>
            <a:r>
              <a:rPr lang="en-US" sz="2800" dirty="0"/>
              <a:t>() returns null in these cases. I seem to recall that </a:t>
            </a:r>
            <a:r>
              <a:rPr lang="en-US" sz="2800" dirty="0" err="1"/>
              <a:t>NetBeans</a:t>
            </a:r>
            <a:r>
              <a:rPr lang="en-US" sz="2800" dirty="0"/>
              <a:t> will not provide a console. You can run it from the command line instead.</a:t>
            </a:r>
            <a:endParaRPr lang="de-DE" sz="2800" dirty="0"/>
          </a:p>
        </p:txBody>
      </p:sp>
    </p:spTree>
    <p:extLst>
      <p:ext uri="{BB962C8B-B14F-4D97-AF65-F5344CB8AC3E}">
        <p14:creationId xmlns:p14="http://schemas.microsoft.com/office/powerpoint/2010/main" val="14237747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880"/>
            <a:ext cx="12192000" cy="613654"/>
          </a:xfrm>
          <a:solidFill>
            <a:srgbClr val="FFFF00"/>
          </a:solidFill>
        </p:spPr>
        <p:txBody>
          <a:bodyPr>
            <a:normAutofit/>
          </a:bodyPr>
          <a:lstStyle/>
          <a:p>
            <a:endParaRPr lang="ru-RU" sz="3600" dirty="0"/>
          </a:p>
        </p:txBody>
      </p:sp>
      <p:sp>
        <p:nvSpPr>
          <p:cNvPr id="4" name="TextBox 3"/>
          <p:cNvSpPr txBox="1"/>
          <p:nvPr/>
        </p:nvSpPr>
        <p:spPr>
          <a:xfrm>
            <a:off x="10544631" y="6385812"/>
            <a:ext cx="1618936" cy="461665"/>
          </a:xfrm>
          <a:prstGeom prst="rect">
            <a:avLst/>
          </a:prstGeom>
          <a:noFill/>
        </p:spPr>
        <p:txBody>
          <a:bodyPr wrap="square" rtlCol="0">
            <a:spAutoFit/>
          </a:bodyPr>
          <a:lstStyle/>
          <a:p>
            <a:pPr algn="r"/>
            <a:r>
              <a:rPr lang="ru-RU" sz="2400" dirty="0" smtClean="0"/>
              <a:t>3-12</a:t>
            </a:r>
            <a:endParaRPr lang="ru-RU" sz="2400" dirty="0"/>
          </a:p>
        </p:txBody>
      </p:sp>
      <p:sp>
        <p:nvSpPr>
          <p:cNvPr id="7" name="TextBox 6"/>
          <p:cNvSpPr txBox="1"/>
          <p:nvPr/>
        </p:nvSpPr>
        <p:spPr>
          <a:xfrm>
            <a:off x="287873" y="808648"/>
            <a:ext cx="11616267" cy="6063198"/>
          </a:xfrm>
          <a:prstGeom prst="rect">
            <a:avLst/>
          </a:prstGeom>
          <a:noFill/>
        </p:spPr>
        <p:txBody>
          <a:bodyPr wrap="square" rtlCol="0">
            <a:spAutoFit/>
          </a:bodyPr>
          <a:lstStyle/>
          <a:p>
            <a:r>
              <a:rPr lang="en-US" sz="3600" dirty="0" smtClean="0"/>
              <a:t>25</a:t>
            </a:r>
            <a:r>
              <a:rPr lang="ru-RU" sz="3600" dirty="0" smtClean="0"/>
              <a:t>. Регулярные выражения – редактирование текста</a:t>
            </a:r>
          </a:p>
          <a:p>
            <a:pPr marL="571500" indent="-571500">
              <a:buFont typeface="Arial" panose="020B0604020202020204" pitchFamily="34" charset="0"/>
              <a:buChar char="•"/>
            </a:pPr>
            <a:r>
              <a:rPr lang="ru-RU" sz="3200" dirty="0" smtClean="0"/>
              <a:t>В </a:t>
            </a:r>
            <a:r>
              <a:rPr lang="ru-RU" sz="3200" dirty="0"/>
              <a:t>заданной строке заменить подряд идущие пробелы на один </a:t>
            </a:r>
            <a:r>
              <a:rPr lang="ru-RU" sz="3200" dirty="0" smtClean="0"/>
              <a:t>пробел</a:t>
            </a:r>
            <a:endParaRPr lang="ru-RU" sz="3200" dirty="0"/>
          </a:p>
          <a:p>
            <a:pPr marL="571500" indent="-571500">
              <a:buFont typeface="Arial" panose="020B0604020202020204" pitchFamily="34" charset="0"/>
              <a:buChar char="•"/>
            </a:pPr>
            <a:r>
              <a:rPr lang="ru-RU" sz="3200" dirty="0"/>
              <a:t>Дана строка – группы символов, разделенных пробелами (одним или несколькими). В тех словах, которые оканчиваются сочетанием букв </a:t>
            </a:r>
            <a:r>
              <a:rPr lang="ru-RU" sz="3200" dirty="0" err="1"/>
              <a:t>ing</a:t>
            </a:r>
            <a:r>
              <a:rPr lang="ru-RU" sz="3200" dirty="0"/>
              <a:t>, заменить это окончание на </a:t>
            </a:r>
            <a:r>
              <a:rPr lang="ru-RU" sz="3200" dirty="0" err="1" smtClean="0"/>
              <a:t>ed</a:t>
            </a:r>
            <a:endParaRPr lang="ru-RU" sz="3200" dirty="0" smtClean="0"/>
          </a:p>
          <a:p>
            <a:pPr marL="571500" indent="-571500">
              <a:buFont typeface="Arial" panose="020B0604020202020204" pitchFamily="34" charset="0"/>
              <a:buChar char="•"/>
            </a:pPr>
            <a:r>
              <a:rPr lang="ru-RU" sz="3200" dirty="0" smtClean="0"/>
              <a:t>Удалить цифры из строки</a:t>
            </a:r>
          </a:p>
          <a:p>
            <a:pPr marL="571500" indent="-571500">
              <a:buFont typeface="Arial" panose="020B0604020202020204" pitchFamily="34" charset="0"/>
              <a:buChar char="•"/>
            </a:pPr>
            <a:r>
              <a:rPr lang="ru-RU" sz="3200" dirty="0" smtClean="0"/>
              <a:t>Удалить лидирующие нули в целых числах</a:t>
            </a:r>
            <a:endParaRPr lang="ru-RU" sz="3200" dirty="0"/>
          </a:p>
          <a:p>
            <a:pPr marL="571500" indent="-571500">
              <a:buFont typeface="Arial" panose="020B0604020202020204" pitchFamily="34" charset="0"/>
              <a:buChar char="•"/>
            </a:pPr>
            <a:r>
              <a:rPr lang="ru-RU" sz="3200" dirty="0"/>
              <a:t>Из заданной строки удалить из каждой группы идущих подряд цифр, в которой более двух цифр и которой предшествует точка, все цифры, начиная с </a:t>
            </a:r>
            <a:r>
              <a:rPr lang="ru-RU" sz="3200" dirty="0" smtClean="0"/>
              <a:t>третьей</a:t>
            </a:r>
            <a:endParaRPr lang="ru-RU" sz="3200" dirty="0"/>
          </a:p>
        </p:txBody>
      </p:sp>
    </p:spTree>
    <p:extLst>
      <p:ext uri="{BB962C8B-B14F-4D97-AF65-F5344CB8AC3E}">
        <p14:creationId xmlns:p14="http://schemas.microsoft.com/office/powerpoint/2010/main" val="1169670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880"/>
            <a:ext cx="12192000" cy="613654"/>
          </a:xfrm>
          <a:solidFill>
            <a:srgbClr val="FFFF00"/>
          </a:solidFill>
        </p:spPr>
        <p:txBody>
          <a:bodyPr>
            <a:normAutofit/>
          </a:bodyPr>
          <a:lstStyle/>
          <a:p>
            <a:endParaRPr lang="ru-RU" sz="3600" dirty="0"/>
          </a:p>
        </p:txBody>
      </p:sp>
      <p:sp>
        <p:nvSpPr>
          <p:cNvPr id="4" name="TextBox 3"/>
          <p:cNvSpPr txBox="1"/>
          <p:nvPr/>
        </p:nvSpPr>
        <p:spPr>
          <a:xfrm>
            <a:off x="10544631" y="6385812"/>
            <a:ext cx="1618936" cy="461665"/>
          </a:xfrm>
          <a:prstGeom prst="rect">
            <a:avLst/>
          </a:prstGeom>
          <a:noFill/>
        </p:spPr>
        <p:txBody>
          <a:bodyPr wrap="square" rtlCol="0">
            <a:spAutoFit/>
          </a:bodyPr>
          <a:lstStyle/>
          <a:p>
            <a:pPr algn="r"/>
            <a:r>
              <a:rPr lang="ru-RU" sz="2400" dirty="0"/>
              <a:t>3</a:t>
            </a:r>
            <a:r>
              <a:rPr lang="en-US" sz="2400" dirty="0" smtClean="0"/>
              <a:t>-</a:t>
            </a:r>
            <a:r>
              <a:rPr lang="ru-RU" sz="2400" dirty="0" smtClean="0"/>
              <a:t>13</a:t>
            </a:r>
            <a:endParaRPr lang="ru-RU" sz="2400" dirty="0"/>
          </a:p>
        </p:txBody>
      </p:sp>
      <p:sp>
        <p:nvSpPr>
          <p:cNvPr id="7" name="TextBox 6"/>
          <p:cNvSpPr txBox="1"/>
          <p:nvPr/>
        </p:nvSpPr>
        <p:spPr>
          <a:xfrm>
            <a:off x="287873" y="1032937"/>
            <a:ext cx="11616267" cy="2616101"/>
          </a:xfrm>
          <a:prstGeom prst="rect">
            <a:avLst/>
          </a:prstGeom>
          <a:noFill/>
        </p:spPr>
        <p:txBody>
          <a:bodyPr wrap="square" rtlCol="0">
            <a:spAutoFit/>
          </a:bodyPr>
          <a:lstStyle/>
          <a:p>
            <a:r>
              <a:rPr lang="en-US" sz="3600" dirty="0" smtClean="0"/>
              <a:t>2</a:t>
            </a:r>
            <a:r>
              <a:rPr lang="ru-RU" sz="3600" dirty="0" smtClean="0"/>
              <a:t>6. </a:t>
            </a:r>
            <a:r>
              <a:rPr lang="ru-RU" sz="3600" dirty="0"/>
              <a:t>Регулярные выражения – </a:t>
            </a:r>
            <a:r>
              <a:rPr lang="ru-RU" sz="3600"/>
              <a:t>редактирование </a:t>
            </a:r>
            <a:r>
              <a:rPr lang="ru-RU" sz="3600" smtClean="0"/>
              <a:t>текста</a:t>
            </a:r>
            <a:endParaRPr lang="ru-RU" sz="3600" dirty="0" smtClean="0"/>
          </a:p>
          <a:p>
            <a:pPr marL="571500" lvl="0" indent="-571500">
              <a:buFont typeface="Arial" panose="020B0604020202020204" pitchFamily="34" charset="0"/>
              <a:buChar char="•"/>
            </a:pPr>
            <a:r>
              <a:rPr lang="ru-RU" sz="3200" dirty="0" smtClean="0"/>
              <a:t>Прочитать </a:t>
            </a:r>
            <a:r>
              <a:rPr lang="ru-RU" sz="3200" dirty="0"/>
              <a:t>текст </a:t>
            </a:r>
            <a:r>
              <a:rPr lang="en-US" sz="3200" dirty="0"/>
              <a:t>Java</a:t>
            </a:r>
            <a:r>
              <a:rPr lang="ru-RU" sz="3200" dirty="0"/>
              <a:t>-программы и </a:t>
            </a:r>
            <a:r>
              <a:rPr lang="ru-RU" sz="3200" dirty="0" smtClean="0"/>
              <a:t>каждое слово </a:t>
            </a:r>
            <a:r>
              <a:rPr lang="en-US" sz="3200" dirty="0"/>
              <a:t>public</a:t>
            </a:r>
            <a:r>
              <a:rPr lang="ru-RU" sz="3200" dirty="0"/>
              <a:t> заменить на </a:t>
            </a:r>
            <a:r>
              <a:rPr lang="ru-RU" sz="3200" dirty="0" smtClean="0"/>
              <a:t>слово </a:t>
            </a:r>
            <a:r>
              <a:rPr lang="en-US" sz="3200" dirty="0"/>
              <a:t>private</a:t>
            </a:r>
            <a:r>
              <a:rPr lang="ru-RU" sz="3200" dirty="0"/>
              <a:t>. Имя файла с текстом программы задается в командной </a:t>
            </a:r>
            <a:r>
              <a:rPr lang="ru-RU" sz="3200" dirty="0" smtClean="0"/>
              <a:t>строке</a:t>
            </a:r>
            <a:endParaRPr lang="en-US" sz="3200" dirty="0" smtClean="0"/>
          </a:p>
          <a:p>
            <a:pPr marL="571500" lvl="0" indent="-571500">
              <a:buFont typeface="Arial" panose="020B0604020202020204" pitchFamily="34" charset="0"/>
              <a:buChar char="•"/>
            </a:pPr>
            <a:r>
              <a:rPr lang="ru-RU" sz="3200" dirty="0"/>
              <a:t>В </a:t>
            </a:r>
            <a:r>
              <a:rPr lang="ru-RU" sz="3200" dirty="0" err="1"/>
              <a:t>Java</a:t>
            </a:r>
            <a:r>
              <a:rPr lang="ru-RU" sz="3200" dirty="0"/>
              <a:t>-программе удалить все </a:t>
            </a:r>
            <a:r>
              <a:rPr lang="ru-RU" sz="3200" dirty="0" smtClean="0"/>
              <a:t>комментарии</a:t>
            </a:r>
            <a:endParaRPr lang="en-US" sz="3200" dirty="0" smtClean="0"/>
          </a:p>
        </p:txBody>
      </p:sp>
    </p:spTree>
    <p:extLst>
      <p:ext uri="{BB962C8B-B14F-4D97-AF65-F5344CB8AC3E}">
        <p14:creationId xmlns:p14="http://schemas.microsoft.com/office/powerpoint/2010/main" val="3988622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880"/>
            <a:ext cx="12192000" cy="613654"/>
          </a:xfrm>
          <a:solidFill>
            <a:srgbClr val="FFFF00"/>
          </a:solidFill>
        </p:spPr>
        <p:txBody>
          <a:bodyPr>
            <a:normAutofit/>
          </a:bodyPr>
          <a:lstStyle/>
          <a:p>
            <a:r>
              <a:rPr lang="de-DE" sz="3600" dirty="0"/>
              <a:t>Cay Horstmann</a:t>
            </a:r>
            <a:endParaRPr lang="ru-RU" sz="3600" dirty="0"/>
          </a:p>
        </p:txBody>
      </p:sp>
      <p:sp>
        <p:nvSpPr>
          <p:cNvPr id="4" name="TextBox 3"/>
          <p:cNvSpPr txBox="1"/>
          <p:nvPr/>
        </p:nvSpPr>
        <p:spPr>
          <a:xfrm>
            <a:off x="10544631" y="6385812"/>
            <a:ext cx="1618936" cy="461665"/>
          </a:xfrm>
          <a:prstGeom prst="rect">
            <a:avLst/>
          </a:prstGeom>
          <a:noFill/>
        </p:spPr>
        <p:txBody>
          <a:bodyPr wrap="square" rtlCol="0">
            <a:spAutoFit/>
          </a:bodyPr>
          <a:lstStyle/>
          <a:p>
            <a:pPr algn="r"/>
            <a:r>
              <a:rPr lang="ru-RU" sz="2400" dirty="0" smtClean="0"/>
              <a:t>3</a:t>
            </a:r>
            <a:r>
              <a:rPr lang="en-US" sz="2400" dirty="0" smtClean="0"/>
              <a:t>-</a:t>
            </a:r>
            <a:r>
              <a:rPr lang="ru-RU" sz="2400" dirty="0" smtClean="0"/>
              <a:t>2</a:t>
            </a:r>
            <a:endParaRPr lang="ru-RU" sz="2400" dirty="0"/>
          </a:p>
        </p:txBody>
      </p:sp>
      <p:sp>
        <p:nvSpPr>
          <p:cNvPr id="7" name="TextBox 6"/>
          <p:cNvSpPr txBox="1"/>
          <p:nvPr/>
        </p:nvSpPr>
        <p:spPr>
          <a:xfrm>
            <a:off x="218861" y="708010"/>
            <a:ext cx="11616267" cy="5663089"/>
          </a:xfrm>
          <a:prstGeom prst="rect">
            <a:avLst/>
          </a:prstGeom>
          <a:noFill/>
        </p:spPr>
        <p:txBody>
          <a:bodyPr wrap="square" rtlCol="0">
            <a:spAutoFit/>
          </a:bodyPr>
          <a:lstStyle/>
          <a:p>
            <a:pPr indent="457200"/>
            <a:r>
              <a:rPr lang="de-DE" sz="2800" dirty="0" smtClean="0">
                <a:hlinkClick r:id="rId2"/>
              </a:rPr>
              <a:t>Java </a:t>
            </a:r>
            <a:r>
              <a:rPr lang="de-DE" sz="2800" dirty="0" err="1" smtClean="0">
                <a:hlinkClick r:id="rId2"/>
              </a:rPr>
              <a:t>Exercises</a:t>
            </a:r>
            <a:r>
              <a:rPr lang="de-DE" sz="2800" dirty="0" smtClean="0"/>
              <a:t> </a:t>
            </a:r>
            <a:r>
              <a:rPr lang="en-US" sz="2800" b="1" dirty="0" smtClean="0"/>
              <a:t>Sets </a:t>
            </a:r>
            <a:r>
              <a:rPr lang="en-US" sz="2800" b="1" dirty="0"/>
              <a:t>and </a:t>
            </a:r>
            <a:r>
              <a:rPr lang="en-US" sz="2800" b="1" dirty="0" smtClean="0"/>
              <a:t>Maps</a:t>
            </a:r>
          </a:p>
          <a:p>
            <a:pPr marL="2343150" lvl="4" indent="-514350">
              <a:buFont typeface="+mj-lt"/>
              <a:buAutoNum type="arabicPeriod" startAt="20"/>
            </a:pPr>
            <a:r>
              <a:rPr lang="en-US" sz="2800" dirty="0" smtClean="0">
                <a:solidFill>
                  <a:schemeClr val="accent1">
                    <a:lumMod val="75000"/>
                  </a:schemeClr>
                </a:solidFill>
              </a:rPr>
              <a:t>Map </a:t>
            </a:r>
            <a:r>
              <a:rPr lang="en-US" sz="2800" dirty="0">
                <a:solidFill>
                  <a:schemeClr val="accent1">
                    <a:lumMod val="75000"/>
                  </a:schemeClr>
                </a:solidFill>
              </a:rPr>
              <a:t>words to their lengths</a:t>
            </a:r>
          </a:p>
          <a:p>
            <a:pPr marL="2343150" lvl="4" indent="-514350">
              <a:buFont typeface="+mj-lt"/>
              <a:buAutoNum type="arabicPeriod" startAt="20"/>
            </a:pPr>
            <a:r>
              <a:rPr lang="en-US" sz="2800" dirty="0">
                <a:solidFill>
                  <a:schemeClr val="accent1">
                    <a:lumMod val="75000"/>
                  </a:schemeClr>
                </a:solidFill>
              </a:rPr>
              <a:t>Letter frequency map</a:t>
            </a:r>
          </a:p>
          <a:p>
            <a:pPr marL="2343150" lvl="4" indent="-514350">
              <a:buFont typeface="+mj-lt"/>
              <a:buAutoNum type="arabicPeriod" startAt="20"/>
            </a:pPr>
            <a:r>
              <a:rPr lang="en-US" sz="2800" dirty="0">
                <a:solidFill>
                  <a:schemeClr val="accent1">
                    <a:lumMod val="75000"/>
                  </a:schemeClr>
                </a:solidFill>
              </a:rPr>
              <a:t>Map word lengths to </a:t>
            </a:r>
            <a:r>
              <a:rPr lang="en-US" sz="2800" dirty="0" smtClean="0">
                <a:solidFill>
                  <a:schemeClr val="accent1">
                    <a:lumMod val="75000"/>
                  </a:schemeClr>
                </a:solidFill>
              </a:rPr>
              <a:t>words</a:t>
            </a:r>
            <a:endParaRPr lang="en-US" sz="2800" b="1" dirty="0"/>
          </a:p>
          <a:p>
            <a:pPr marL="0" lvl="4"/>
            <a:r>
              <a:rPr lang="ru-RU" sz="2400" b="1" dirty="0"/>
              <a:t>Интерфейс </a:t>
            </a:r>
            <a:r>
              <a:rPr lang="ru-RU" sz="2400" b="1" dirty="0" err="1"/>
              <a:t>Map</a:t>
            </a:r>
            <a:r>
              <a:rPr lang="ru-RU" sz="2400" b="1" dirty="0"/>
              <a:t> (</a:t>
            </a:r>
            <a:r>
              <a:rPr lang="ru-RU" sz="2400" b="1" dirty="0" err="1"/>
              <a:t>java.util.Map</a:t>
            </a:r>
            <a:r>
              <a:rPr lang="ru-RU" sz="2400" b="1" dirty="0"/>
              <a:t>&lt;K, V</a:t>
            </a:r>
            <a:r>
              <a:rPr lang="ru-RU" sz="2400" b="1" dirty="0" smtClean="0"/>
              <a:t>&gt;)</a:t>
            </a:r>
            <a:r>
              <a:rPr lang="en-US" sz="2400" b="1" dirty="0" smtClean="0"/>
              <a:t> 	</a:t>
            </a:r>
            <a:r>
              <a:rPr lang="ru-RU" sz="2400" dirty="0" err="1" smtClean="0"/>
              <a:t>Map</a:t>
            </a:r>
            <a:r>
              <a:rPr lang="ru-RU" sz="2400" dirty="0" smtClean="0"/>
              <a:t> </a:t>
            </a:r>
            <a:r>
              <a:rPr lang="ru-RU" sz="2400" dirty="0"/>
              <a:t>— это структурированные данные, состоящие из набора пар ключ-значение, и каждый ключ может использоваться только один </a:t>
            </a:r>
            <a:r>
              <a:rPr lang="ru-RU" sz="2400" dirty="0" smtClean="0"/>
              <a:t>раз</a:t>
            </a:r>
            <a:endParaRPr lang="en-US" sz="2400" dirty="0" smtClean="0"/>
          </a:p>
          <a:p>
            <a:pPr marL="0" lvl="4"/>
            <a:r>
              <a:rPr lang="en-US" sz="2400" dirty="0"/>
              <a:t>An object that maps keys to values. A map cannot contain duplicate </a:t>
            </a:r>
            <a:r>
              <a:rPr lang="en-US" sz="2400" dirty="0" smtClean="0"/>
              <a:t>keys</a:t>
            </a:r>
          </a:p>
          <a:p>
            <a:pPr marL="0" lvl="4"/>
            <a:endParaRPr lang="ru-RU" sz="2400" dirty="0"/>
          </a:p>
          <a:p>
            <a:pPr marL="0" lvl="4">
              <a:spcAft>
                <a:spcPts val="600"/>
              </a:spcAft>
            </a:pPr>
            <a:r>
              <a:rPr lang="ru-RU" sz="2400" dirty="0" smtClean="0"/>
              <a:t>V</a:t>
            </a:r>
            <a:r>
              <a:rPr lang="en-US" sz="2400" dirty="0" smtClean="0"/>
              <a:t> </a:t>
            </a:r>
            <a:r>
              <a:rPr lang="ru-RU" sz="2400" dirty="0" err="1" smtClean="0"/>
              <a:t>get</a:t>
            </a:r>
            <a:r>
              <a:rPr lang="ru-RU" sz="2400" dirty="0" smtClean="0"/>
              <a:t>(</a:t>
            </a:r>
            <a:r>
              <a:rPr lang="ru-RU" sz="2400" dirty="0" err="1" smtClean="0"/>
              <a:t>KeyK</a:t>
            </a:r>
            <a:r>
              <a:rPr lang="ru-RU" sz="2400" dirty="0"/>
              <a:t>)</a:t>
            </a:r>
            <a:r>
              <a:rPr lang="ru-RU" sz="2400" dirty="0">
                <a:solidFill>
                  <a:schemeClr val="accent1">
                    <a:lumMod val="75000"/>
                  </a:schemeClr>
                </a:solidFill>
              </a:rPr>
              <a:t> </a:t>
            </a:r>
            <a:r>
              <a:rPr lang="en-US" sz="2400" dirty="0" smtClean="0">
                <a:solidFill>
                  <a:schemeClr val="accent1">
                    <a:lumMod val="75000"/>
                  </a:schemeClr>
                </a:solidFill>
              </a:rPr>
              <a:t>	</a:t>
            </a:r>
            <a:r>
              <a:rPr lang="ru-RU" sz="2400" dirty="0" smtClean="0">
                <a:solidFill>
                  <a:schemeClr val="accent1">
                    <a:lumMod val="75000"/>
                  </a:schemeClr>
                </a:solidFill>
              </a:rPr>
              <a:t>Возвращает </a:t>
            </a:r>
            <a:r>
              <a:rPr lang="ru-RU" sz="2400" dirty="0">
                <a:solidFill>
                  <a:schemeClr val="accent1">
                    <a:lumMod val="75000"/>
                  </a:schemeClr>
                </a:solidFill>
              </a:rPr>
              <a:t>объект, соответствующий указанному ключу или значение </a:t>
            </a:r>
            <a:r>
              <a:rPr lang="ru-RU" sz="2400" dirty="0" err="1">
                <a:solidFill>
                  <a:schemeClr val="accent1">
                    <a:lumMod val="75000"/>
                  </a:schemeClr>
                </a:solidFill>
              </a:rPr>
              <a:t>null</a:t>
            </a:r>
            <a:r>
              <a:rPr lang="ru-RU" sz="2400" dirty="0">
                <a:solidFill>
                  <a:schemeClr val="accent1">
                    <a:lumMod val="75000"/>
                  </a:schemeClr>
                </a:solidFill>
              </a:rPr>
              <a:t>, если карта не содержит указанный </a:t>
            </a:r>
            <a:r>
              <a:rPr lang="ru-RU" sz="2400" dirty="0" smtClean="0">
                <a:solidFill>
                  <a:schemeClr val="accent1">
                    <a:lumMod val="75000"/>
                  </a:schemeClr>
                </a:solidFill>
              </a:rPr>
              <a:t>ключ</a:t>
            </a:r>
            <a:endParaRPr lang="ru-RU" sz="2400" dirty="0">
              <a:solidFill>
                <a:schemeClr val="accent1">
                  <a:lumMod val="75000"/>
                </a:schemeClr>
              </a:solidFill>
            </a:endParaRPr>
          </a:p>
          <a:p>
            <a:pPr marL="0" lvl="4">
              <a:spcAft>
                <a:spcPts val="600"/>
              </a:spcAft>
            </a:pPr>
            <a:r>
              <a:rPr lang="ru-RU" sz="2400" dirty="0" smtClean="0"/>
              <a:t>V</a:t>
            </a:r>
            <a:r>
              <a:rPr lang="en-US" sz="2400" dirty="0" smtClean="0"/>
              <a:t> </a:t>
            </a:r>
            <a:r>
              <a:rPr lang="ru-RU" sz="2400" dirty="0" err="1" smtClean="0"/>
              <a:t>put</a:t>
            </a:r>
            <a:r>
              <a:rPr lang="ru-RU" sz="2400" dirty="0" smtClean="0"/>
              <a:t>(</a:t>
            </a:r>
            <a:r>
              <a:rPr lang="ru-RU" sz="2400" dirty="0" err="1" smtClean="0"/>
              <a:t>KeyK</a:t>
            </a:r>
            <a:r>
              <a:rPr lang="ru-RU" sz="2400" dirty="0"/>
              <a:t>, </a:t>
            </a:r>
            <a:r>
              <a:rPr lang="ru-RU" sz="2400" dirty="0" err="1"/>
              <a:t>ValueV</a:t>
            </a:r>
            <a:r>
              <a:rPr lang="ru-RU" sz="2400" dirty="0"/>
              <a:t>)</a:t>
            </a:r>
            <a:r>
              <a:rPr lang="ru-RU" sz="2400" dirty="0">
                <a:solidFill>
                  <a:schemeClr val="accent1">
                    <a:lumMod val="75000"/>
                  </a:schemeClr>
                </a:solidFill>
              </a:rPr>
              <a:t> </a:t>
            </a:r>
            <a:r>
              <a:rPr lang="en-US" sz="2400" dirty="0" smtClean="0">
                <a:solidFill>
                  <a:schemeClr val="accent1">
                    <a:lumMod val="75000"/>
                  </a:schemeClr>
                </a:solidFill>
              </a:rPr>
              <a:t> 	</a:t>
            </a:r>
            <a:r>
              <a:rPr lang="ru-RU" sz="2400" dirty="0" smtClean="0">
                <a:solidFill>
                  <a:schemeClr val="accent1">
                    <a:lumMod val="75000"/>
                  </a:schemeClr>
                </a:solidFill>
              </a:rPr>
              <a:t>Добавляет </a:t>
            </a:r>
            <a:r>
              <a:rPr lang="ru-RU" sz="2400" dirty="0">
                <a:solidFill>
                  <a:schemeClr val="accent1">
                    <a:lumMod val="75000"/>
                  </a:schemeClr>
                </a:solidFill>
              </a:rPr>
              <a:t>ключ и значение к карте. Если такой ключ уже имеется, то новый объект заменяет предыдущий, связанный с этим </a:t>
            </a:r>
            <a:r>
              <a:rPr lang="ru-RU" sz="2400" dirty="0" smtClean="0">
                <a:solidFill>
                  <a:schemeClr val="accent1">
                    <a:lumMod val="75000"/>
                  </a:schemeClr>
                </a:solidFill>
              </a:rPr>
              <a:t>ключом</a:t>
            </a:r>
            <a:endParaRPr lang="en-US" sz="2400" dirty="0" smtClean="0">
              <a:solidFill>
                <a:schemeClr val="accent1">
                  <a:lumMod val="75000"/>
                </a:schemeClr>
              </a:solidFill>
            </a:endParaRPr>
          </a:p>
          <a:p>
            <a:pPr marL="0" lvl="4">
              <a:spcAft>
                <a:spcPts val="600"/>
              </a:spcAft>
            </a:pPr>
            <a:r>
              <a:rPr lang="ru-RU" sz="2400" dirty="0" err="1"/>
              <a:t>Set</a:t>
            </a:r>
            <a:r>
              <a:rPr lang="ru-RU" sz="2400" dirty="0"/>
              <a:t>&lt;K&gt; </a:t>
            </a:r>
            <a:r>
              <a:rPr lang="ru-RU" sz="2400" dirty="0" err="1"/>
              <a:t>keySet</a:t>
            </a:r>
            <a:r>
              <a:rPr lang="ru-RU" sz="2400" dirty="0"/>
              <a:t>()</a:t>
            </a:r>
            <a:r>
              <a:rPr lang="ru-RU" sz="2400" dirty="0">
                <a:solidFill>
                  <a:schemeClr val="accent1">
                    <a:lumMod val="75000"/>
                  </a:schemeClr>
                </a:solidFill>
              </a:rPr>
              <a:t> </a:t>
            </a:r>
            <a:r>
              <a:rPr lang="en-US" sz="2400" dirty="0" smtClean="0">
                <a:solidFill>
                  <a:schemeClr val="accent1">
                    <a:lumMod val="75000"/>
                  </a:schemeClr>
                </a:solidFill>
              </a:rPr>
              <a:t>	</a:t>
            </a:r>
            <a:r>
              <a:rPr lang="ru-RU" sz="2400" dirty="0" smtClean="0">
                <a:solidFill>
                  <a:schemeClr val="accent1">
                    <a:lumMod val="75000"/>
                  </a:schemeClr>
                </a:solidFill>
              </a:rPr>
              <a:t>Возвращает </a:t>
            </a:r>
            <a:r>
              <a:rPr lang="ru-RU" sz="2400" dirty="0">
                <a:solidFill>
                  <a:schemeClr val="accent1">
                    <a:lumMod val="75000"/>
                  </a:schemeClr>
                </a:solidFill>
              </a:rPr>
              <a:t>представление карты в виде множества всех </a:t>
            </a:r>
            <a:r>
              <a:rPr lang="ru-RU" sz="2400" dirty="0" smtClean="0">
                <a:solidFill>
                  <a:schemeClr val="accent1">
                    <a:lumMod val="75000"/>
                  </a:schemeClr>
                </a:solidFill>
              </a:rPr>
              <a:t>ключей</a:t>
            </a:r>
            <a:endParaRPr lang="en-US" sz="2400" dirty="0">
              <a:solidFill>
                <a:schemeClr val="accent1">
                  <a:lumMod val="75000"/>
                </a:schemeClr>
              </a:solidFill>
            </a:endParaRPr>
          </a:p>
        </p:txBody>
      </p:sp>
    </p:spTree>
    <p:extLst>
      <p:ext uri="{BB962C8B-B14F-4D97-AF65-F5344CB8AC3E}">
        <p14:creationId xmlns:p14="http://schemas.microsoft.com/office/powerpoint/2010/main" val="2529270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880"/>
            <a:ext cx="12192000" cy="613654"/>
          </a:xfrm>
          <a:solidFill>
            <a:srgbClr val="FFFF00"/>
          </a:solidFill>
        </p:spPr>
        <p:txBody>
          <a:bodyPr>
            <a:normAutofit/>
          </a:bodyPr>
          <a:lstStyle/>
          <a:p>
            <a:r>
              <a:rPr lang="de-DE" sz="3600" dirty="0"/>
              <a:t>Cay Horstmann</a:t>
            </a:r>
            <a:endParaRPr lang="ru-RU" sz="3600" dirty="0"/>
          </a:p>
        </p:txBody>
      </p:sp>
      <p:sp>
        <p:nvSpPr>
          <p:cNvPr id="4" name="TextBox 3"/>
          <p:cNvSpPr txBox="1"/>
          <p:nvPr/>
        </p:nvSpPr>
        <p:spPr>
          <a:xfrm>
            <a:off x="10544631" y="6385812"/>
            <a:ext cx="1618936" cy="461665"/>
          </a:xfrm>
          <a:prstGeom prst="rect">
            <a:avLst/>
          </a:prstGeom>
          <a:noFill/>
        </p:spPr>
        <p:txBody>
          <a:bodyPr wrap="square" rtlCol="0">
            <a:spAutoFit/>
          </a:bodyPr>
          <a:lstStyle/>
          <a:p>
            <a:pPr algn="r"/>
            <a:r>
              <a:rPr lang="ru-RU" sz="2400" dirty="0" smtClean="0"/>
              <a:t>3</a:t>
            </a:r>
            <a:r>
              <a:rPr lang="en-US" sz="2400" dirty="0" smtClean="0"/>
              <a:t>-</a:t>
            </a:r>
            <a:r>
              <a:rPr lang="ru-RU" sz="2400" dirty="0" smtClean="0"/>
              <a:t>3</a:t>
            </a:r>
            <a:endParaRPr lang="ru-RU" sz="2400" dirty="0"/>
          </a:p>
        </p:txBody>
      </p:sp>
      <p:sp>
        <p:nvSpPr>
          <p:cNvPr id="7" name="TextBox 6"/>
          <p:cNvSpPr txBox="1"/>
          <p:nvPr/>
        </p:nvSpPr>
        <p:spPr>
          <a:xfrm>
            <a:off x="218861" y="708010"/>
            <a:ext cx="11616267" cy="5878532"/>
          </a:xfrm>
          <a:prstGeom prst="rect">
            <a:avLst/>
          </a:prstGeom>
          <a:noFill/>
        </p:spPr>
        <p:txBody>
          <a:bodyPr wrap="square" rtlCol="0">
            <a:spAutoFit/>
          </a:bodyPr>
          <a:lstStyle/>
          <a:p>
            <a:pPr indent="457200"/>
            <a:r>
              <a:rPr lang="de-DE" sz="2800" dirty="0" smtClean="0">
                <a:hlinkClick r:id="rId2"/>
              </a:rPr>
              <a:t>Java </a:t>
            </a:r>
            <a:r>
              <a:rPr lang="de-DE" sz="2800" dirty="0" err="1" smtClean="0">
                <a:hlinkClick r:id="rId2"/>
              </a:rPr>
              <a:t>Exercises</a:t>
            </a:r>
            <a:r>
              <a:rPr lang="de-DE" sz="2800" dirty="0" smtClean="0"/>
              <a:t> </a:t>
            </a:r>
            <a:r>
              <a:rPr lang="en-US" sz="2800" b="1" dirty="0" smtClean="0"/>
              <a:t>Sets </a:t>
            </a:r>
            <a:r>
              <a:rPr lang="en-US" sz="2800" b="1" dirty="0"/>
              <a:t>and </a:t>
            </a:r>
            <a:r>
              <a:rPr lang="en-US" sz="2800" b="1" dirty="0" smtClean="0"/>
              <a:t>Maps</a:t>
            </a:r>
            <a:r>
              <a:rPr lang="ru-RU" sz="2800" b="1" dirty="0" smtClean="0"/>
              <a:t> </a:t>
            </a:r>
            <a:r>
              <a:rPr lang="en-US" sz="2800" dirty="0" smtClean="0">
                <a:solidFill>
                  <a:schemeClr val="accent1">
                    <a:lumMod val="75000"/>
                  </a:schemeClr>
                </a:solidFill>
              </a:rPr>
              <a:t>Map </a:t>
            </a:r>
            <a:r>
              <a:rPr lang="en-US" sz="2800" dirty="0">
                <a:solidFill>
                  <a:schemeClr val="accent1">
                    <a:lumMod val="75000"/>
                  </a:schemeClr>
                </a:solidFill>
              </a:rPr>
              <a:t>words to their </a:t>
            </a:r>
            <a:r>
              <a:rPr lang="en-US" sz="2800" dirty="0" smtClean="0">
                <a:solidFill>
                  <a:schemeClr val="accent1">
                    <a:lumMod val="75000"/>
                  </a:schemeClr>
                </a:solidFill>
              </a:rPr>
              <a:t>lengths</a:t>
            </a:r>
            <a:endParaRPr lang="ru-RU" sz="2800" dirty="0">
              <a:solidFill>
                <a:schemeClr val="accent1">
                  <a:lumMod val="75000"/>
                </a:schemeClr>
              </a:solidFill>
            </a:endParaRPr>
          </a:p>
          <a:p>
            <a:pPr marL="0" lvl="4"/>
            <a:r>
              <a:rPr lang="en-US" sz="2800" dirty="0" smtClean="0">
                <a:solidFill>
                  <a:schemeClr val="accent1">
                    <a:lumMod val="75000"/>
                  </a:schemeClr>
                </a:solidFill>
              </a:rPr>
              <a:t> </a:t>
            </a:r>
            <a:r>
              <a:rPr lang="en-US" sz="2400" dirty="0">
                <a:solidFill>
                  <a:schemeClr val="accent1">
                    <a:lumMod val="75000"/>
                  </a:schemeClr>
                </a:solidFill>
              </a:rPr>
              <a:t>/**</a:t>
            </a:r>
          </a:p>
          <a:p>
            <a:pPr marL="0" lvl="4"/>
            <a:r>
              <a:rPr lang="en-US" sz="2400" dirty="0">
                <a:solidFill>
                  <a:schemeClr val="accent1">
                    <a:lumMod val="75000"/>
                  </a:schemeClr>
                </a:solidFill>
              </a:rPr>
              <a:t>      Make a sorted map whose keys are the given words and whose values are their lengths.</a:t>
            </a:r>
          </a:p>
          <a:p>
            <a:pPr marL="0" lvl="4"/>
            <a:r>
              <a:rPr lang="en-US" sz="2400" dirty="0">
                <a:solidFill>
                  <a:schemeClr val="accent1">
                    <a:lumMod val="75000"/>
                  </a:schemeClr>
                </a:solidFill>
              </a:rPr>
              <a:t>      @</a:t>
            </a:r>
            <a:r>
              <a:rPr lang="en-US" sz="2400" dirty="0" err="1">
                <a:solidFill>
                  <a:schemeClr val="accent1">
                    <a:lumMod val="75000"/>
                  </a:schemeClr>
                </a:solidFill>
              </a:rPr>
              <a:t>param</a:t>
            </a:r>
            <a:r>
              <a:rPr lang="en-US" sz="2400" dirty="0">
                <a:solidFill>
                  <a:schemeClr val="accent1">
                    <a:lumMod val="75000"/>
                  </a:schemeClr>
                </a:solidFill>
              </a:rPr>
              <a:t> words an array of strings</a:t>
            </a:r>
          </a:p>
          <a:p>
            <a:pPr marL="0" lvl="4"/>
            <a:r>
              <a:rPr lang="en-US" sz="2400" dirty="0">
                <a:solidFill>
                  <a:schemeClr val="accent1">
                    <a:lumMod val="75000"/>
                  </a:schemeClr>
                </a:solidFill>
              </a:rPr>
              <a:t>      @return a map mapping strings to their lengths</a:t>
            </a:r>
          </a:p>
          <a:p>
            <a:pPr marL="0" lvl="4"/>
            <a:r>
              <a:rPr lang="en-US" sz="2400" dirty="0">
                <a:solidFill>
                  <a:schemeClr val="accent1">
                    <a:lumMod val="75000"/>
                  </a:schemeClr>
                </a:solidFill>
              </a:rPr>
              <a:t>   */</a:t>
            </a:r>
          </a:p>
          <a:p>
            <a:pPr marL="0" lvl="4"/>
            <a:r>
              <a:rPr lang="en-US" sz="2800" dirty="0"/>
              <a:t>   public Map&lt;String, Integer&gt; </a:t>
            </a:r>
            <a:r>
              <a:rPr lang="en-US" sz="2800" dirty="0" err="1"/>
              <a:t>makeMap</a:t>
            </a:r>
            <a:r>
              <a:rPr lang="en-US" sz="2800" dirty="0"/>
              <a:t>(String[] words)</a:t>
            </a:r>
          </a:p>
          <a:p>
            <a:pPr marL="0" lvl="4"/>
            <a:r>
              <a:rPr lang="en-US" sz="2800" dirty="0"/>
              <a:t>   {</a:t>
            </a:r>
          </a:p>
          <a:p>
            <a:pPr marL="0" lvl="4"/>
            <a:r>
              <a:rPr lang="en-US" sz="2800" dirty="0"/>
              <a:t>      Map&lt;String, Integer&gt; map = new </a:t>
            </a:r>
            <a:r>
              <a:rPr lang="en-US" sz="2800" dirty="0" err="1"/>
              <a:t>TreeMap</a:t>
            </a:r>
            <a:r>
              <a:rPr lang="en-US" sz="2800" dirty="0"/>
              <a:t>&lt;&gt;();</a:t>
            </a:r>
          </a:p>
          <a:p>
            <a:pPr marL="0" lvl="4"/>
            <a:r>
              <a:rPr lang="en-US" sz="2800" dirty="0"/>
              <a:t>      for (String </a:t>
            </a:r>
            <a:r>
              <a:rPr lang="en-US" sz="2800" dirty="0" err="1"/>
              <a:t>word:words</a:t>
            </a:r>
            <a:r>
              <a:rPr lang="en-US" sz="2800" dirty="0"/>
              <a:t>) {</a:t>
            </a:r>
          </a:p>
          <a:p>
            <a:pPr marL="0" lvl="4"/>
            <a:r>
              <a:rPr lang="en-US" sz="2800" dirty="0"/>
              <a:t>         </a:t>
            </a:r>
            <a:r>
              <a:rPr lang="en-US" sz="2800" dirty="0" err="1"/>
              <a:t>map.put</a:t>
            </a:r>
            <a:r>
              <a:rPr lang="en-US" sz="2800" dirty="0"/>
              <a:t>(word, </a:t>
            </a:r>
            <a:r>
              <a:rPr lang="en-US" sz="2800" dirty="0" err="1"/>
              <a:t>word.length</a:t>
            </a:r>
            <a:r>
              <a:rPr lang="en-US" sz="2800" dirty="0"/>
              <a:t>());</a:t>
            </a:r>
          </a:p>
          <a:p>
            <a:pPr marL="0" lvl="4"/>
            <a:r>
              <a:rPr lang="en-US" sz="2800" dirty="0"/>
              <a:t>      }</a:t>
            </a:r>
          </a:p>
          <a:p>
            <a:pPr marL="0" lvl="4"/>
            <a:r>
              <a:rPr lang="en-US" sz="2800" dirty="0"/>
              <a:t>      return map;</a:t>
            </a:r>
          </a:p>
          <a:p>
            <a:pPr marL="0" lvl="4"/>
            <a:r>
              <a:rPr lang="en-US" sz="2800" dirty="0"/>
              <a:t>   </a:t>
            </a:r>
            <a:r>
              <a:rPr lang="en-US" sz="2800" dirty="0" smtClean="0"/>
              <a:t>}</a:t>
            </a:r>
            <a:endParaRPr lang="en-US" sz="2800" dirty="0"/>
          </a:p>
        </p:txBody>
      </p:sp>
    </p:spTree>
    <p:extLst>
      <p:ext uri="{BB962C8B-B14F-4D97-AF65-F5344CB8AC3E}">
        <p14:creationId xmlns:p14="http://schemas.microsoft.com/office/powerpoint/2010/main" val="4117622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880"/>
            <a:ext cx="12192000" cy="613654"/>
          </a:xfrm>
          <a:solidFill>
            <a:srgbClr val="FFFF00"/>
          </a:solidFill>
        </p:spPr>
        <p:txBody>
          <a:bodyPr>
            <a:normAutofit/>
          </a:bodyPr>
          <a:lstStyle/>
          <a:p>
            <a:r>
              <a:rPr lang="de-DE" sz="3600" dirty="0"/>
              <a:t>Cay Horstmann</a:t>
            </a:r>
            <a:endParaRPr lang="ru-RU" sz="3600" dirty="0"/>
          </a:p>
        </p:txBody>
      </p:sp>
      <p:sp>
        <p:nvSpPr>
          <p:cNvPr id="4" name="TextBox 3"/>
          <p:cNvSpPr txBox="1"/>
          <p:nvPr/>
        </p:nvSpPr>
        <p:spPr>
          <a:xfrm>
            <a:off x="10544631" y="6385812"/>
            <a:ext cx="1618936" cy="461665"/>
          </a:xfrm>
          <a:prstGeom prst="rect">
            <a:avLst/>
          </a:prstGeom>
          <a:noFill/>
        </p:spPr>
        <p:txBody>
          <a:bodyPr wrap="square" rtlCol="0">
            <a:spAutoFit/>
          </a:bodyPr>
          <a:lstStyle/>
          <a:p>
            <a:pPr algn="r"/>
            <a:r>
              <a:rPr lang="ru-RU" sz="2400" dirty="0" smtClean="0"/>
              <a:t>3</a:t>
            </a:r>
            <a:r>
              <a:rPr lang="en-US" sz="2400" dirty="0" smtClean="0"/>
              <a:t>-</a:t>
            </a:r>
            <a:r>
              <a:rPr lang="ru-RU" sz="2400" dirty="0"/>
              <a:t>4</a:t>
            </a:r>
            <a:endParaRPr lang="ru-RU" sz="2400" dirty="0"/>
          </a:p>
        </p:txBody>
      </p:sp>
      <p:sp>
        <p:nvSpPr>
          <p:cNvPr id="7" name="TextBox 6"/>
          <p:cNvSpPr txBox="1"/>
          <p:nvPr/>
        </p:nvSpPr>
        <p:spPr>
          <a:xfrm>
            <a:off x="218861" y="708010"/>
            <a:ext cx="11616267" cy="6124754"/>
          </a:xfrm>
          <a:prstGeom prst="rect">
            <a:avLst/>
          </a:prstGeom>
          <a:noFill/>
        </p:spPr>
        <p:txBody>
          <a:bodyPr wrap="square" rtlCol="0">
            <a:spAutoFit/>
          </a:bodyPr>
          <a:lstStyle/>
          <a:p>
            <a:pPr marL="0" lvl="4" indent="457200"/>
            <a:r>
              <a:rPr lang="de-DE" sz="2800" dirty="0" smtClean="0">
                <a:hlinkClick r:id="rId2"/>
              </a:rPr>
              <a:t>Java </a:t>
            </a:r>
            <a:r>
              <a:rPr lang="de-DE" sz="2800" dirty="0" err="1" smtClean="0">
                <a:hlinkClick r:id="rId2"/>
              </a:rPr>
              <a:t>Exercises</a:t>
            </a:r>
            <a:r>
              <a:rPr lang="de-DE" sz="2800" dirty="0" smtClean="0"/>
              <a:t> </a:t>
            </a:r>
            <a:r>
              <a:rPr lang="en-US" sz="2800" b="1" dirty="0" smtClean="0"/>
              <a:t>Sets </a:t>
            </a:r>
            <a:r>
              <a:rPr lang="en-US" sz="2800" b="1" dirty="0"/>
              <a:t>and </a:t>
            </a:r>
            <a:r>
              <a:rPr lang="en-US" sz="2800" b="1" dirty="0" smtClean="0"/>
              <a:t>Maps</a:t>
            </a:r>
            <a:r>
              <a:rPr lang="ru-RU" sz="2800" b="1" dirty="0" smtClean="0"/>
              <a:t> </a:t>
            </a:r>
            <a:r>
              <a:rPr lang="en-US" sz="2800" dirty="0">
                <a:solidFill>
                  <a:schemeClr val="accent1">
                    <a:lumMod val="75000"/>
                  </a:schemeClr>
                </a:solidFill>
              </a:rPr>
              <a:t>Letter frequency </a:t>
            </a:r>
            <a:r>
              <a:rPr lang="en-US" sz="2800" dirty="0" smtClean="0">
                <a:solidFill>
                  <a:schemeClr val="accent1">
                    <a:lumMod val="75000"/>
                  </a:schemeClr>
                </a:solidFill>
              </a:rPr>
              <a:t>map</a:t>
            </a:r>
            <a:endParaRPr lang="ru-RU" sz="2800" dirty="0">
              <a:solidFill>
                <a:schemeClr val="accent1">
                  <a:lumMod val="75000"/>
                </a:schemeClr>
              </a:solidFill>
            </a:endParaRPr>
          </a:p>
          <a:p>
            <a:pPr marL="0" lvl="4"/>
            <a:r>
              <a:rPr lang="en-US" sz="2800" dirty="0"/>
              <a:t>public Map&lt;String, Integer&gt; </a:t>
            </a:r>
            <a:r>
              <a:rPr lang="en-US" sz="2800" dirty="0" err="1"/>
              <a:t>makeLetterMap</a:t>
            </a:r>
            <a:r>
              <a:rPr lang="en-US" sz="2800" dirty="0"/>
              <a:t>(String </a:t>
            </a:r>
            <a:r>
              <a:rPr lang="en-US" sz="2800" dirty="0" err="1"/>
              <a:t>str</a:t>
            </a:r>
            <a:r>
              <a:rPr lang="en-US" sz="2800" dirty="0"/>
              <a:t>)</a:t>
            </a:r>
          </a:p>
          <a:p>
            <a:pPr marL="0" lvl="4"/>
            <a:r>
              <a:rPr lang="en-US" sz="2800" dirty="0"/>
              <a:t>   {</a:t>
            </a:r>
          </a:p>
          <a:p>
            <a:pPr marL="0" lvl="4"/>
            <a:r>
              <a:rPr lang="en-US" sz="2800" dirty="0"/>
              <a:t>      Map&lt;String, Integer&gt; </a:t>
            </a:r>
            <a:r>
              <a:rPr lang="en-US" sz="2800" dirty="0" err="1"/>
              <a:t>freqs</a:t>
            </a:r>
            <a:r>
              <a:rPr lang="en-US" sz="2800" dirty="0"/>
              <a:t> = new </a:t>
            </a:r>
            <a:r>
              <a:rPr lang="en-US" sz="2800" dirty="0" err="1"/>
              <a:t>TreeMap</a:t>
            </a:r>
            <a:r>
              <a:rPr lang="en-US" sz="2800" dirty="0"/>
              <a:t>&lt;&gt;();</a:t>
            </a:r>
          </a:p>
          <a:p>
            <a:pPr marL="0" lvl="4"/>
            <a:r>
              <a:rPr lang="en-US" sz="2800" dirty="0"/>
              <a:t>      for (</a:t>
            </a:r>
            <a:r>
              <a:rPr lang="en-US" sz="2800" dirty="0" err="1"/>
              <a:t>int</a:t>
            </a:r>
            <a:r>
              <a:rPr lang="en-US" sz="2800" dirty="0"/>
              <a:t> </a:t>
            </a:r>
            <a:r>
              <a:rPr lang="en-US" sz="2800" dirty="0" err="1"/>
              <a:t>i</a:t>
            </a:r>
            <a:r>
              <a:rPr lang="en-US" sz="2800" dirty="0"/>
              <a:t>=0; </a:t>
            </a:r>
            <a:r>
              <a:rPr lang="en-US" sz="2800" dirty="0" err="1"/>
              <a:t>i</a:t>
            </a:r>
            <a:r>
              <a:rPr lang="en-US" sz="2800" dirty="0"/>
              <a:t>&lt;</a:t>
            </a:r>
            <a:r>
              <a:rPr lang="en-US" sz="2800" dirty="0" err="1"/>
              <a:t>str.length</a:t>
            </a:r>
            <a:r>
              <a:rPr lang="en-US" sz="2800" dirty="0"/>
              <a:t>(); ++</a:t>
            </a:r>
            <a:r>
              <a:rPr lang="en-US" sz="2800" dirty="0" err="1"/>
              <a:t>i</a:t>
            </a:r>
            <a:r>
              <a:rPr lang="en-US" sz="2800" dirty="0"/>
              <a:t>) </a:t>
            </a:r>
            <a:r>
              <a:rPr lang="en-US" sz="2800" dirty="0" smtClean="0"/>
              <a:t>{</a:t>
            </a:r>
            <a:endParaRPr lang="ru-RU" sz="2800" dirty="0" smtClean="0"/>
          </a:p>
          <a:p>
            <a:pPr marL="0" lvl="4"/>
            <a:r>
              <a:rPr lang="ru-RU" sz="2800" dirty="0" smtClean="0"/>
              <a:t>         </a:t>
            </a:r>
            <a:r>
              <a:rPr lang="en-US" sz="2800" dirty="0" smtClean="0"/>
              <a:t>String key = </a:t>
            </a:r>
            <a:r>
              <a:rPr lang="en-US" sz="2800" dirty="0"/>
              <a:t>""+</a:t>
            </a:r>
            <a:r>
              <a:rPr lang="en-US" sz="2800" dirty="0" err="1"/>
              <a:t>str.charAt</a:t>
            </a:r>
            <a:r>
              <a:rPr lang="en-US" sz="2800" dirty="0"/>
              <a:t>(</a:t>
            </a:r>
            <a:r>
              <a:rPr lang="en-US" sz="2800" dirty="0" err="1"/>
              <a:t>i</a:t>
            </a:r>
            <a:r>
              <a:rPr lang="en-US" sz="2800" dirty="0" smtClean="0"/>
              <a:t>);</a:t>
            </a:r>
            <a:endParaRPr lang="en-US" sz="2800" dirty="0"/>
          </a:p>
          <a:p>
            <a:pPr marL="0" lvl="4"/>
            <a:r>
              <a:rPr lang="en-US" sz="2800" dirty="0"/>
              <a:t>         Integer f = </a:t>
            </a:r>
            <a:r>
              <a:rPr lang="en-US" sz="2800" dirty="0" err="1" smtClean="0"/>
              <a:t>freqs.get</a:t>
            </a:r>
            <a:r>
              <a:rPr lang="en-US" sz="2800" dirty="0" smtClean="0"/>
              <a:t>(key);</a:t>
            </a:r>
            <a:r>
              <a:rPr lang="ru-RU" sz="2800" dirty="0" smtClean="0"/>
              <a:t>	</a:t>
            </a:r>
            <a:endParaRPr lang="en-US" sz="2800" dirty="0"/>
          </a:p>
          <a:p>
            <a:pPr marL="0" lvl="4"/>
            <a:r>
              <a:rPr lang="en-US" sz="2800" dirty="0"/>
              <a:t>         if (f==null) {</a:t>
            </a:r>
          </a:p>
          <a:p>
            <a:pPr marL="0" lvl="4"/>
            <a:r>
              <a:rPr lang="en-US" sz="2800" dirty="0"/>
              <a:t>            f = 0;</a:t>
            </a:r>
          </a:p>
          <a:p>
            <a:pPr marL="0" lvl="4"/>
            <a:r>
              <a:rPr lang="en-US" sz="2800" dirty="0"/>
              <a:t>         }</a:t>
            </a:r>
          </a:p>
          <a:p>
            <a:pPr marL="0" lvl="4"/>
            <a:r>
              <a:rPr lang="en-US" sz="2800" dirty="0"/>
              <a:t>         </a:t>
            </a:r>
            <a:r>
              <a:rPr lang="en-US" sz="2800" dirty="0" err="1" smtClean="0"/>
              <a:t>freqs.put</a:t>
            </a:r>
            <a:r>
              <a:rPr lang="en-US" sz="2800" dirty="0" smtClean="0"/>
              <a:t>(key, </a:t>
            </a:r>
            <a:r>
              <a:rPr lang="en-US" sz="2800" dirty="0"/>
              <a:t>f + 1);</a:t>
            </a:r>
          </a:p>
          <a:p>
            <a:pPr marL="0" lvl="4"/>
            <a:r>
              <a:rPr lang="en-US" sz="2800" dirty="0"/>
              <a:t>      }</a:t>
            </a:r>
          </a:p>
          <a:p>
            <a:pPr marL="0" lvl="4"/>
            <a:r>
              <a:rPr lang="en-US" sz="2800" dirty="0"/>
              <a:t>      return </a:t>
            </a:r>
            <a:r>
              <a:rPr lang="en-US" sz="2800" dirty="0" err="1"/>
              <a:t>freqs</a:t>
            </a:r>
            <a:r>
              <a:rPr lang="en-US" sz="2800" dirty="0"/>
              <a:t>;</a:t>
            </a:r>
          </a:p>
          <a:p>
            <a:pPr marL="0" lvl="4"/>
            <a:r>
              <a:rPr lang="en-US" sz="2800" dirty="0"/>
              <a:t>   }</a:t>
            </a:r>
          </a:p>
        </p:txBody>
      </p:sp>
    </p:spTree>
    <p:extLst>
      <p:ext uri="{BB962C8B-B14F-4D97-AF65-F5344CB8AC3E}">
        <p14:creationId xmlns:p14="http://schemas.microsoft.com/office/powerpoint/2010/main" val="743282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880"/>
            <a:ext cx="12192000" cy="613654"/>
          </a:xfrm>
          <a:solidFill>
            <a:srgbClr val="FFFF00"/>
          </a:solidFill>
        </p:spPr>
        <p:txBody>
          <a:bodyPr>
            <a:normAutofit/>
          </a:bodyPr>
          <a:lstStyle/>
          <a:p>
            <a:r>
              <a:rPr lang="de-DE" sz="3600" dirty="0"/>
              <a:t>Cay Horstmann</a:t>
            </a:r>
            <a:endParaRPr lang="ru-RU" sz="3600" dirty="0"/>
          </a:p>
        </p:txBody>
      </p:sp>
      <p:sp>
        <p:nvSpPr>
          <p:cNvPr id="4" name="TextBox 3"/>
          <p:cNvSpPr txBox="1"/>
          <p:nvPr/>
        </p:nvSpPr>
        <p:spPr>
          <a:xfrm>
            <a:off x="10544631" y="6385812"/>
            <a:ext cx="1618936" cy="461665"/>
          </a:xfrm>
          <a:prstGeom prst="rect">
            <a:avLst/>
          </a:prstGeom>
          <a:noFill/>
        </p:spPr>
        <p:txBody>
          <a:bodyPr wrap="square" rtlCol="0">
            <a:spAutoFit/>
          </a:bodyPr>
          <a:lstStyle/>
          <a:p>
            <a:pPr algn="r"/>
            <a:r>
              <a:rPr lang="ru-RU" sz="2400" dirty="0" smtClean="0"/>
              <a:t>3</a:t>
            </a:r>
            <a:r>
              <a:rPr lang="en-US" sz="2400" dirty="0" smtClean="0"/>
              <a:t>-</a:t>
            </a:r>
            <a:r>
              <a:rPr lang="en-US" sz="2400" dirty="0"/>
              <a:t>5</a:t>
            </a:r>
            <a:endParaRPr lang="ru-RU" sz="2400" dirty="0"/>
          </a:p>
        </p:txBody>
      </p:sp>
      <p:sp>
        <p:nvSpPr>
          <p:cNvPr id="7" name="TextBox 6"/>
          <p:cNvSpPr txBox="1"/>
          <p:nvPr/>
        </p:nvSpPr>
        <p:spPr>
          <a:xfrm>
            <a:off x="218861" y="708010"/>
            <a:ext cx="11616267" cy="6986528"/>
          </a:xfrm>
          <a:prstGeom prst="rect">
            <a:avLst/>
          </a:prstGeom>
          <a:noFill/>
        </p:spPr>
        <p:txBody>
          <a:bodyPr wrap="square" rtlCol="0">
            <a:spAutoFit/>
          </a:bodyPr>
          <a:lstStyle/>
          <a:p>
            <a:pPr marL="0" lvl="4" indent="457200"/>
            <a:r>
              <a:rPr lang="de-DE" sz="2800" dirty="0" smtClean="0">
                <a:hlinkClick r:id="rId2"/>
              </a:rPr>
              <a:t>Java </a:t>
            </a:r>
            <a:r>
              <a:rPr lang="de-DE" sz="2800" dirty="0" err="1" smtClean="0">
                <a:hlinkClick r:id="rId2"/>
              </a:rPr>
              <a:t>Exercises</a:t>
            </a:r>
            <a:r>
              <a:rPr lang="de-DE" sz="2800" dirty="0" smtClean="0"/>
              <a:t> </a:t>
            </a:r>
            <a:r>
              <a:rPr lang="en-US" sz="2800" b="1" dirty="0" smtClean="0"/>
              <a:t>Sets </a:t>
            </a:r>
            <a:r>
              <a:rPr lang="en-US" sz="2800" b="1" dirty="0"/>
              <a:t>and </a:t>
            </a:r>
            <a:r>
              <a:rPr lang="en-US" sz="2800" b="1" dirty="0" smtClean="0"/>
              <a:t>Maps</a:t>
            </a:r>
            <a:r>
              <a:rPr lang="ru-RU" sz="2800" b="1" dirty="0" smtClean="0"/>
              <a:t> </a:t>
            </a:r>
            <a:r>
              <a:rPr lang="en-US" sz="2800" dirty="0">
                <a:solidFill>
                  <a:schemeClr val="accent1">
                    <a:lumMod val="75000"/>
                  </a:schemeClr>
                </a:solidFill>
              </a:rPr>
              <a:t>Map word lengths to </a:t>
            </a:r>
            <a:r>
              <a:rPr lang="en-US" sz="2800" dirty="0" smtClean="0">
                <a:solidFill>
                  <a:schemeClr val="accent1">
                    <a:lumMod val="75000"/>
                  </a:schemeClr>
                </a:solidFill>
              </a:rPr>
              <a:t>words</a:t>
            </a:r>
            <a:endParaRPr lang="ru-RU" sz="2800" dirty="0">
              <a:solidFill>
                <a:schemeClr val="accent1">
                  <a:lumMod val="75000"/>
                </a:schemeClr>
              </a:solidFill>
            </a:endParaRPr>
          </a:p>
          <a:p>
            <a:pPr marL="0" lvl="4"/>
            <a:r>
              <a:rPr lang="en-US" sz="2800" dirty="0"/>
              <a:t> public Map&lt;Integer, </a:t>
            </a:r>
            <a:r>
              <a:rPr lang="en-US" sz="2800" dirty="0" err="1"/>
              <a:t>TreeSet</a:t>
            </a:r>
            <a:r>
              <a:rPr lang="en-US" sz="2800" dirty="0"/>
              <a:t>&lt;String&gt;&gt; makeMap1(String[] words)</a:t>
            </a:r>
          </a:p>
          <a:p>
            <a:pPr marL="0" lvl="4"/>
            <a:r>
              <a:rPr lang="en-US" sz="2800" dirty="0"/>
              <a:t>   {</a:t>
            </a:r>
          </a:p>
          <a:p>
            <a:pPr marL="0" lvl="4"/>
            <a:r>
              <a:rPr lang="en-US" sz="2800" dirty="0"/>
              <a:t>      Map&lt;Integer, </a:t>
            </a:r>
            <a:r>
              <a:rPr lang="en-US" sz="2800" dirty="0" err="1"/>
              <a:t>TreeSet</a:t>
            </a:r>
            <a:r>
              <a:rPr lang="en-US" sz="2800" dirty="0"/>
              <a:t>&lt;String&gt;&gt; map = new </a:t>
            </a:r>
            <a:r>
              <a:rPr lang="en-US" sz="2800" dirty="0" err="1"/>
              <a:t>TreeMap</a:t>
            </a:r>
            <a:r>
              <a:rPr lang="en-US" sz="2800" dirty="0"/>
              <a:t>&lt;&gt;();</a:t>
            </a:r>
          </a:p>
          <a:p>
            <a:pPr marL="0" lvl="4"/>
            <a:r>
              <a:rPr lang="en-US" sz="2800" dirty="0"/>
              <a:t>      for (String word : words) {</a:t>
            </a:r>
          </a:p>
          <a:p>
            <a:pPr marL="0" lvl="4"/>
            <a:r>
              <a:rPr lang="en-US" sz="2800" dirty="0"/>
              <a:t>         Integer key = </a:t>
            </a:r>
            <a:r>
              <a:rPr lang="en-US" sz="2800" dirty="0" err="1"/>
              <a:t>word.length</a:t>
            </a:r>
            <a:r>
              <a:rPr lang="en-US" sz="2800" dirty="0"/>
              <a:t>();</a:t>
            </a:r>
          </a:p>
          <a:p>
            <a:pPr marL="0" lvl="4"/>
            <a:r>
              <a:rPr lang="en-US" sz="2800" dirty="0"/>
              <a:t>         </a:t>
            </a:r>
            <a:r>
              <a:rPr lang="en-US" sz="2800" dirty="0" err="1"/>
              <a:t>TreeSet</a:t>
            </a:r>
            <a:r>
              <a:rPr lang="en-US" sz="2800" dirty="0"/>
              <a:t>&lt;String&gt; </a:t>
            </a:r>
            <a:r>
              <a:rPr lang="en-US" sz="2800" dirty="0" smtClean="0"/>
              <a:t>value </a:t>
            </a:r>
            <a:r>
              <a:rPr lang="en-US" sz="2800" dirty="0"/>
              <a:t>= </a:t>
            </a:r>
            <a:r>
              <a:rPr lang="en-US" sz="2800" dirty="0" err="1"/>
              <a:t>map.get</a:t>
            </a:r>
            <a:r>
              <a:rPr lang="en-US" sz="2800" dirty="0"/>
              <a:t>(key);</a:t>
            </a:r>
          </a:p>
          <a:p>
            <a:pPr marL="0" lvl="4"/>
            <a:r>
              <a:rPr lang="en-US" sz="2800" dirty="0"/>
              <a:t>         if </a:t>
            </a:r>
            <a:r>
              <a:rPr lang="en-US" sz="2800" dirty="0" smtClean="0"/>
              <a:t>(value==</a:t>
            </a:r>
            <a:r>
              <a:rPr lang="en-US" sz="2800" dirty="0"/>
              <a:t>null) {</a:t>
            </a:r>
          </a:p>
          <a:p>
            <a:pPr marL="0" lvl="4"/>
            <a:r>
              <a:rPr lang="en-US" sz="2800" dirty="0"/>
              <a:t>            </a:t>
            </a:r>
            <a:r>
              <a:rPr lang="en-US" sz="2800" dirty="0" smtClean="0"/>
              <a:t>value </a:t>
            </a:r>
            <a:r>
              <a:rPr lang="en-US" sz="2800" dirty="0"/>
              <a:t>= new </a:t>
            </a:r>
            <a:r>
              <a:rPr lang="en-US" sz="2800" dirty="0" err="1"/>
              <a:t>TreeSet</a:t>
            </a:r>
            <a:r>
              <a:rPr lang="en-US" sz="2800" dirty="0"/>
              <a:t>&lt;&gt;();</a:t>
            </a:r>
          </a:p>
          <a:p>
            <a:pPr marL="0" lvl="4"/>
            <a:r>
              <a:rPr lang="en-US" sz="2800" dirty="0"/>
              <a:t>         }</a:t>
            </a:r>
          </a:p>
          <a:p>
            <a:pPr marL="0" lvl="4"/>
            <a:r>
              <a:rPr lang="en-US" sz="2800" dirty="0"/>
              <a:t>         </a:t>
            </a:r>
            <a:r>
              <a:rPr lang="en-US" sz="2800" dirty="0" err="1" smtClean="0"/>
              <a:t>value.add</a:t>
            </a:r>
            <a:r>
              <a:rPr lang="en-US" sz="2800" dirty="0" smtClean="0"/>
              <a:t>(word</a:t>
            </a:r>
            <a:r>
              <a:rPr lang="en-US" sz="2800" dirty="0"/>
              <a:t>);</a:t>
            </a:r>
          </a:p>
          <a:p>
            <a:pPr marL="0" lvl="4"/>
            <a:r>
              <a:rPr lang="en-US" sz="2800" dirty="0"/>
              <a:t>         </a:t>
            </a:r>
            <a:r>
              <a:rPr lang="en-US" sz="2800" dirty="0" err="1"/>
              <a:t>map.put</a:t>
            </a:r>
            <a:r>
              <a:rPr lang="en-US" sz="2800" dirty="0"/>
              <a:t>(key, </a:t>
            </a:r>
            <a:r>
              <a:rPr lang="en-US" sz="2800" dirty="0" smtClean="0"/>
              <a:t>value);</a:t>
            </a:r>
            <a:endParaRPr lang="en-US" sz="2800" dirty="0"/>
          </a:p>
          <a:p>
            <a:pPr marL="0" lvl="4"/>
            <a:r>
              <a:rPr lang="en-US" sz="2800" dirty="0"/>
              <a:t>         </a:t>
            </a:r>
          </a:p>
          <a:p>
            <a:pPr marL="0" lvl="4"/>
            <a:r>
              <a:rPr lang="en-US" sz="2800" dirty="0"/>
              <a:t>      }</a:t>
            </a:r>
          </a:p>
          <a:p>
            <a:pPr marL="0" lvl="4"/>
            <a:r>
              <a:rPr lang="en-US" sz="2800" dirty="0"/>
              <a:t>      return map;</a:t>
            </a:r>
          </a:p>
          <a:p>
            <a:pPr marL="0" lvl="4"/>
            <a:r>
              <a:rPr lang="en-US" sz="2800" dirty="0"/>
              <a:t>   }</a:t>
            </a:r>
          </a:p>
        </p:txBody>
      </p:sp>
    </p:spTree>
    <p:extLst>
      <p:ext uri="{BB962C8B-B14F-4D97-AF65-F5344CB8AC3E}">
        <p14:creationId xmlns:p14="http://schemas.microsoft.com/office/powerpoint/2010/main" val="1285988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880"/>
            <a:ext cx="12192000" cy="613654"/>
          </a:xfrm>
          <a:solidFill>
            <a:srgbClr val="FFFF00"/>
          </a:solidFill>
        </p:spPr>
        <p:txBody>
          <a:bodyPr>
            <a:normAutofit/>
          </a:bodyPr>
          <a:lstStyle/>
          <a:p>
            <a:r>
              <a:rPr lang="de-DE" sz="3600" dirty="0"/>
              <a:t>Cay Horstmann</a:t>
            </a:r>
            <a:endParaRPr lang="ru-RU" sz="3600" dirty="0"/>
          </a:p>
        </p:txBody>
      </p:sp>
      <p:sp>
        <p:nvSpPr>
          <p:cNvPr id="4" name="TextBox 3"/>
          <p:cNvSpPr txBox="1"/>
          <p:nvPr/>
        </p:nvSpPr>
        <p:spPr>
          <a:xfrm>
            <a:off x="10544631" y="6385812"/>
            <a:ext cx="1618936" cy="461665"/>
          </a:xfrm>
          <a:prstGeom prst="rect">
            <a:avLst/>
          </a:prstGeom>
          <a:noFill/>
        </p:spPr>
        <p:txBody>
          <a:bodyPr wrap="square" rtlCol="0">
            <a:spAutoFit/>
          </a:bodyPr>
          <a:lstStyle/>
          <a:p>
            <a:pPr algn="r"/>
            <a:r>
              <a:rPr lang="ru-RU" sz="2400" dirty="0" smtClean="0"/>
              <a:t>3</a:t>
            </a:r>
            <a:r>
              <a:rPr lang="en-US" sz="2400" dirty="0" smtClean="0"/>
              <a:t>-6</a:t>
            </a:r>
            <a:endParaRPr lang="ru-RU" sz="2400" dirty="0"/>
          </a:p>
        </p:txBody>
      </p:sp>
      <p:sp>
        <p:nvSpPr>
          <p:cNvPr id="7" name="TextBox 6"/>
          <p:cNvSpPr txBox="1"/>
          <p:nvPr/>
        </p:nvSpPr>
        <p:spPr>
          <a:xfrm>
            <a:off x="218861" y="708010"/>
            <a:ext cx="11616267" cy="5693866"/>
          </a:xfrm>
          <a:prstGeom prst="rect">
            <a:avLst/>
          </a:prstGeom>
          <a:noFill/>
        </p:spPr>
        <p:txBody>
          <a:bodyPr wrap="square" rtlCol="0">
            <a:spAutoFit/>
          </a:bodyPr>
          <a:lstStyle/>
          <a:p>
            <a:pPr marL="0" lvl="4" indent="457200"/>
            <a:r>
              <a:rPr lang="de-DE" sz="2800" dirty="0" smtClean="0">
                <a:hlinkClick r:id="rId2"/>
              </a:rPr>
              <a:t>Java </a:t>
            </a:r>
            <a:r>
              <a:rPr lang="de-DE" sz="2800" dirty="0" err="1" smtClean="0">
                <a:hlinkClick r:id="rId2"/>
              </a:rPr>
              <a:t>Exercises</a:t>
            </a:r>
            <a:r>
              <a:rPr lang="de-DE" sz="2800" dirty="0" smtClean="0"/>
              <a:t> </a:t>
            </a:r>
            <a:r>
              <a:rPr lang="en-US" sz="2800" b="1" dirty="0" smtClean="0"/>
              <a:t>Sets </a:t>
            </a:r>
            <a:r>
              <a:rPr lang="en-US" sz="2800" b="1" dirty="0"/>
              <a:t>and </a:t>
            </a:r>
            <a:r>
              <a:rPr lang="en-US" sz="2800" b="1" dirty="0" smtClean="0"/>
              <a:t>Maps</a:t>
            </a:r>
            <a:r>
              <a:rPr lang="ru-RU" sz="2800" b="1" dirty="0" smtClean="0"/>
              <a:t> </a:t>
            </a:r>
            <a:r>
              <a:rPr lang="en-US" sz="2800" dirty="0">
                <a:solidFill>
                  <a:schemeClr val="accent1">
                    <a:lumMod val="75000"/>
                  </a:schemeClr>
                </a:solidFill>
              </a:rPr>
              <a:t>Map word lengths to </a:t>
            </a:r>
            <a:r>
              <a:rPr lang="en-US" sz="2800" dirty="0" smtClean="0">
                <a:solidFill>
                  <a:schemeClr val="accent1">
                    <a:lumMod val="75000"/>
                  </a:schemeClr>
                </a:solidFill>
              </a:rPr>
              <a:t>words</a:t>
            </a:r>
          </a:p>
          <a:p>
            <a:pPr marL="0" lvl="4" indent="457200"/>
            <a:endParaRPr lang="ru-RU" sz="2800" dirty="0" smtClean="0">
              <a:solidFill>
                <a:schemeClr val="accent1">
                  <a:lumMod val="75000"/>
                </a:schemeClr>
              </a:solidFill>
            </a:endParaRPr>
          </a:p>
          <a:p>
            <a:pPr marL="0" lvl="4" indent="457200"/>
            <a:r>
              <a:rPr lang="ru-RU" sz="2800" dirty="0" smtClean="0">
                <a:solidFill>
                  <a:schemeClr val="accent1">
                    <a:lumMod val="75000"/>
                  </a:schemeClr>
                </a:solidFill>
              </a:rPr>
              <a:t>ВЫВОД ЭЛЕМЕНТОВ </a:t>
            </a:r>
          </a:p>
          <a:p>
            <a:pPr marL="0" lvl="4"/>
            <a:r>
              <a:rPr lang="ru-RU" sz="2800" dirty="0" smtClean="0"/>
              <a:t>        </a:t>
            </a:r>
            <a:r>
              <a:rPr lang="en-US" sz="2800" dirty="0" smtClean="0"/>
              <a:t>Map&lt;Integer</a:t>
            </a:r>
            <a:r>
              <a:rPr lang="en-US" sz="2800" dirty="0"/>
              <a:t>, </a:t>
            </a:r>
            <a:r>
              <a:rPr lang="en-US" sz="2800" dirty="0" err="1"/>
              <a:t>TreeSet</a:t>
            </a:r>
            <a:r>
              <a:rPr lang="en-US" sz="2800" dirty="0"/>
              <a:t>&lt;String&gt;&gt; map1 = mu.makeMap1(words);</a:t>
            </a:r>
          </a:p>
          <a:p>
            <a:pPr marL="0" lvl="4"/>
            <a:r>
              <a:rPr lang="en-US" sz="2800" dirty="0"/>
              <a:t> </a:t>
            </a:r>
            <a:endParaRPr lang="ru-RU" sz="2800" dirty="0" smtClean="0">
              <a:solidFill>
                <a:schemeClr val="accent1">
                  <a:lumMod val="75000"/>
                </a:schemeClr>
              </a:solidFill>
            </a:endParaRPr>
          </a:p>
          <a:p>
            <a:pPr marL="0" lvl="4" indent="457200"/>
            <a:r>
              <a:rPr lang="ru-RU" sz="2800" dirty="0" smtClean="0">
                <a:solidFill>
                  <a:schemeClr val="accent1">
                    <a:lumMod val="75000"/>
                  </a:schemeClr>
                </a:solidFill>
              </a:rPr>
              <a:t>Вариант 1</a:t>
            </a:r>
            <a:endParaRPr lang="ru-RU" sz="2800" dirty="0">
              <a:solidFill>
                <a:schemeClr val="accent1">
                  <a:lumMod val="75000"/>
                </a:schemeClr>
              </a:solidFill>
            </a:endParaRPr>
          </a:p>
          <a:p>
            <a:pPr marL="0" lvl="4"/>
            <a:r>
              <a:rPr lang="ru-RU" sz="2800" dirty="0" smtClean="0"/>
              <a:t>       </a:t>
            </a:r>
            <a:r>
              <a:rPr lang="en-US" sz="2800" dirty="0" smtClean="0"/>
              <a:t> </a:t>
            </a:r>
            <a:r>
              <a:rPr lang="en-US" sz="2800" dirty="0" err="1"/>
              <a:t>System.out.println</a:t>
            </a:r>
            <a:r>
              <a:rPr lang="en-US" sz="2800" dirty="0"/>
              <a:t>("map1=" + map1</a:t>
            </a:r>
            <a:r>
              <a:rPr lang="en-US" sz="2800" dirty="0" smtClean="0"/>
              <a:t>);</a:t>
            </a:r>
            <a:endParaRPr lang="ru-RU" sz="2800" dirty="0" smtClean="0"/>
          </a:p>
          <a:p>
            <a:pPr marL="0" lvl="4"/>
            <a:endParaRPr lang="ru-RU" sz="2800" dirty="0" smtClean="0">
              <a:solidFill>
                <a:schemeClr val="accent1">
                  <a:lumMod val="75000"/>
                </a:schemeClr>
              </a:solidFill>
            </a:endParaRPr>
          </a:p>
          <a:p>
            <a:pPr marL="0" lvl="4"/>
            <a:r>
              <a:rPr lang="ru-RU" sz="2800" dirty="0">
                <a:solidFill>
                  <a:schemeClr val="accent1">
                    <a:lumMod val="75000"/>
                  </a:schemeClr>
                </a:solidFill>
              </a:rPr>
              <a:t> </a:t>
            </a:r>
            <a:r>
              <a:rPr lang="ru-RU" sz="2800" dirty="0" smtClean="0">
                <a:solidFill>
                  <a:schemeClr val="accent1">
                    <a:lumMod val="75000"/>
                  </a:schemeClr>
                </a:solidFill>
              </a:rPr>
              <a:t>     Вариант 2</a:t>
            </a:r>
            <a:endParaRPr lang="ru-RU" sz="2800" dirty="0">
              <a:solidFill>
                <a:schemeClr val="accent1">
                  <a:lumMod val="75000"/>
                </a:schemeClr>
              </a:solidFill>
            </a:endParaRPr>
          </a:p>
          <a:p>
            <a:pPr marL="0" lvl="4"/>
            <a:r>
              <a:rPr lang="ru-RU" sz="2800" dirty="0"/>
              <a:t>        </a:t>
            </a:r>
            <a:r>
              <a:rPr lang="en-US" sz="2800" dirty="0"/>
              <a:t>Set&lt;Integer&gt; keys = map1.</a:t>
            </a:r>
            <a:r>
              <a:rPr lang="en-US" sz="2800" b="1" i="1" dirty="0">
                <a:solidFill>
                  <a:schemeClr val="accent1"/>
                </a:solidFill>
              </a:rPr>
              <a:t>keySet</a:t>
            </a:r>
            <a:r>
              <a:rPr lang="en-US" sz="2800" dirty="0"/>
              <a:t>();</a:t>
            </a:r>
          </a:p>
          <a:p>
            <a:pPr marL="0" lvl="4"/>
            <a:r>
              <a:rPr lang="en-US" sz="2800" dirty="0"/>
              <a:t>        for (Integer key : keys) {</a:t>
            </a:r>
          </a:p>
          <a:p>
            <a:pPr marL="0" lvl="4"/>
            <a:r>
              <a:rPr lang="en-US" sz="2800" dirty="0"/>
              <a:t>            </a:t>
            </a:r>
            <a:r>
              <a:rPr lang="en-US" sz="2800" dirty="0" err="1"/>
              <a:t>System.out.println</a:t>
            </a:r>
            <a:r>
              <a:rPr lang="en-US" sz="2800" dirty="0"/>
              <a:t>(key + " - " + map1.</a:t>
            </a:r>
            <a:r>
              <a:rPr lang="en-US" sz="2800" b="1" i="1" dirty="0">
                <a:solidFill>
                  <a:schemeClr val="accent1"/>
                </a:solidFill>
              </a:rPr>
              <a:t>get</a:t>
            </a:r>
            <a:r>
              <a:rPr lang="en-US" sz="2800" dirty="0"/>
              <a:t>(key));</a:t>
            </a:r>
          </a:p>
          <a:p>
            <a:pPr marL="0" lvl="4"/>
            <a:r>
              <a:rPr lang="en-US" sz="2800" dirty="0"/>
              <a:t>        </a:t>
            </a:r>
            <a:r>
              <a:rPr lang="en-US" sz="2800" dirty="0" smtClean="0"/>
              <a:t>}</a:t>
            </a:r>
            <a:endParaRPr lang="en-US" sz="2800" dirty="0"/>
          </a:p>
        </p:txBody>
      </p:sp>
    </p:spTree>
    <p:extLst>
      <p:ext uri="{BB962C8B-B14F-4D97-AF65-F5344CB8AC3E}">
        <p14:creationId xmlns:p14="http://schemas.microsoft.com/office/powerpoint/2010/main" val="3728689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880"/>
            <a:ext cx="12192000" cy="613654"/>
          </a:xfrm>
          <a:solidFill>
            <a:srgbClr val="FFFF00"/>
          </a:solidFill>
        </p:spPr>
        <p:txBody>
          <a:bodyPr>
            <a:normAutofit/>
          </a:bodyPr>
          <a:lstStyle/>
          <a:p>
            <a:endParaRPr lang="ru-RU" sz="3600" dirty="0"/>
          </a:p>
        </p:txBody>
      </p:sp>
      <p:sp>
        <p:nvSpPr>
          <p:cNvPr id="4" name="TextBox 3"/>
          <p:cNvSpPr txBox="1"/>
          <p:nvPr/>
        </p:nvSpPr>
        <p:spPr>
          <a:xfrm>
            <a:off x="10544631" y="6385812"/>
            <a:ext cx="1618936" cy="461665"/>
          </a:xfrm>
          <a:prstGeom prst="rect">
            <a:avLst/>
          </a:prstGeom>
          <a:noFill/>
        </p:spPr>
        <p:txBody>
          <a:bodyPr wrap="square" rtlCol="0">
            <a:spAutoFit/>
          </a:bodyPr>
          <a:lstStyle/>
          <a:p>
            <a:pPr algn="r"/>
            <a:r>
              <a:rPr lang="en-US" sz="2400" dirty="0" smtClean="0"/>
              <a:t>3</a:t>
            </a:r>
            <a:r>
              <a:rPr lang="en-US" sz="2400" dirty="0" smtClean="0"/>
              <a:t>-7</a:t>
            </a:r>
            <a:endParaRPr lang="ru-RU" sz="2400" dirty="0"/>
          </a:p>
        </p:txBody>
      </p:sp>
      <p:sp>
        <p:nvSpPr>
          <p:cNvPr id="7" name="TextBox 6"/>
          <p:cNvSpPr txBox="1"/>
          <p:nvPr/>
        </p:nvSpPr>
        <p:spPr>
          <a:xfrm>
            <a:off x="287873" y="690757"/>
            <a:ext cx="11616267" cy="6001643"/>
          </a:xfrm>
          <a:prstGeom prst="rect">
            <a:avLst/>
          </a:prstGeom>
          <a:noFill/>
        </p:spPr>
        <p:txBody>
          <a:bodyPr wrap="square" rtlCol="0">
            <a:spAutoFit/>
          </a:bodyPr>
          <a:lstStyle/>
          <a:p>
            <a:pPr lvl="0"/>
            <a:r>
              <a:rPr lang="en-US" sz="2400" dirty="0" smtClean="0"/>
              <a:t>23. </a:t>
            </a:r>
            <a:r>
              <a:rPr lang="ru-RU" sz="2400" dirty="0" smtClean="0"/>
              <a:t>Текстовый </a:t>
            </a:r>
            <a:r>
              <a:rPr lang="ru-RU" sz="2400" dirty="0"/>
              <a:t>файл представляет собой последовательность строк, в каждой из которых – слова, разделяемые пробелами. Вычислить количество повторений каждого слова в текстовом файле. Вывести результат</a:t>
            </a:r>
            <a:r>
              <a:rPr lang="ru-RU" sz="2800" i="1" dirty="0"/>
              <a:t> </a:t>
            </a:r>
            <a:endParaRPr lang="ru-RU" sz="2800" i="1" dirty="0" smtClean="0"/>
          </a:p>
          <a:p>
            <a:pPr lvl="0"/>
            <a:r>
              <a:rPr lang="de-DE" sz="2800" i="1" dirty="0"/>
              <a:t> </a:t>
            </a:r>
            <a:r>
              <a:rPr lang="de-DE" sz="2800" i="1" dirty="0" smtClean="0"/>
              <a:t>       </a:t>
            </a:r>
            <a:r>
              <a:rPr lang="de-DE" sz="2800" dirty="0" smtClean="0"/>
              <a:t>Scanner </a:t>
            </a:r>
            <a:r>
              <a:rPr lang="de-DE" sz="2800" dirty="0" err="1"/>
              <a:t>scan</a:t>
            </a:r>
            <a:r>
              <a:rPr lang="de-DE" sz="2800" dirty="0"/>
              <a:t> = </a:t>
            </a:r>
            <a:r>
              <a:rPr lang="de-DE" sz="2800" dirty="0" err="1"/>
              <a:t>new</a:t>
            </a:r>
            <a:r>
              <a:rPr lang="de-DE" sz="2800" dirty="0"/>
              <a:t> Scanner("</a:t>
            </a:r>
            <a:r>
              <a:rPr lang="de-DE" sz="2800" dirty="0" err="1"/>
              <a:t>and</a:t>
            </a:r>
            <a:r>
              <a:rPr lang="de-DE" sz="2800" dirty="0"/>
              <a:t> Mary </a:t>
            </a:r>
            <a:r>
              <a:rPr lang="de-DE" sz="2800" dirty="0" err="1"/>
              <a:t>and</a:t>
            </a:r>
            <a:r>
              <a:rPr lang="de-DE" sz="2800" dirty="0"/>
              <a:t> </a:t>
            </a:r>
            <a:r>
              <a:rPr lang="de-DE" sz="2800" dirty="0" err="1"/>
              <a:t>apple</a:t>
            </a:r>
            <a:r>
              <a:rPr lang="de-DE" sz="2800" dirty="0"/>
              <a:t> Apple </a:t>
            </a:r>
            <a:r>
              <a:rPr lang="de-DE" sz="2800" dirty="0" err="1"/>
              <a:t>and</a:t>
            </a:r>
            <a:r>
              <a:rPr lang="de-DE" sz="2800" dirty="0"/>
              <a:t> was he");</a:t>
            </a:r>
          </a:p>
          <a:p>
            <a:pPr lvl="0"/>
            <a:r>
              <a:rPr lang="de-DE" sz="2800" dirty="0"/>
              <a:t>        </a:t>
            </a:r>
            <a:r>
              <a:rPr lang="de-DE" sz="2800" dirty="0" err="1"/>
              <a:t>Map</a:t>
            </a:r>
            <a:r>
              <a:rPr lang="de-DE" sz="2800" dirty="0"/>
              <a:t>&lt;</a:t>
            </a:r>
            <a:r>
              <a:rPr lang="de-DE" sz="2800" dirty="0" err="1"/>
              <a:t>String,Integer</a:t>
            </a:r>
            <a:r>
              <a:rPr lang="de-DE" sz="2800" dirty="0"/>
              <a:t>&gt; </a:t>
            </a:r>
            <a:r>
              <a:rPr lang="de-DE" sz="2800" dirty="0" err="1"/>
              <a:t>freqs</a:t>
            </a:r>
            <a:r>
              <a:rPr lang="de-DE" sz="2800" dirty="0"/>
              <a:t> = </a:t>
            </a:r>
            <a:r>
              <a:rPr lang="de-DE" sz="2800" dirty="0" err="1"/>
              <a:t>new</a:t>
            </a:r>
            <a:r>
              <a:rPr lang="de-DE" sz="2800" dirty="0"/>
              <a:t> </a:t>
            </a:r>
            <a:r>
              <a:rPr lang="de-DE" sz="2800" dirty="0" err="1"/>
              <a:t>TreeMap</a:t>
            </a:r>
            <a:r>
              <a:rPr lang="de-DE" sz="2800" dirty="0"/>
              <a:t>&lt;&gt;();</a:t>
            </a:r>
          </a:p>
          <a:p>
            <a:pPr lvl="0"/>
            <a:r>
              <a:rPr lang="de-DE" sz="2800" dirty="0"/>
              <a:t>        </a:t>
            </a:r>
            <a:r>
              <a:rPr lang="de-DE" sz="2800" dirty="0" err="1"/>
              <a:t>while</a:t>
            </a:r>
            <a:r>
              <a:rPr lang="de-DE" sz="2800" dirty="0"/>
              <a:t> (</a:t>
            </a:r>
            <a:r>
              <a:rPr lang="de-DE" sz="2800" dirty="0" err="1"/>
              <a:t>scan.hasNext</a:t>
            </a:r>
            <a:r>
              <a:rPr lang="de-DE" sz="2800" dirty="0"/>
              <a:t>()) {</a:t>
            </a:r>
          </a:p>
          <a:p>
            <a:pPr lvl="0"/>
            <a:r>
              <a:rPr lang="de-DE" sz="2800" dirty="0"/>
              <a:t>            String </a:t>
            </a:r>
            <a:r>
              <a:rPr lang="de-DE" sz="2800" dirty="0" err="1"/>
              <a:t>word</a:t>
            </a:r>
            <a:r>
              <a:rPr lang="de-DE" sz="2800" dirty="0"/>
              <a:t> = </a:t>
            </a:r>
            <a:r>
              <a:rPr lang="de-DE" sz="2800" dirty="0" err="1"/>
              <a:t>scan.next</a:t>
            </a:r>
            <a:r>
              <a:rPr lang="de-DE" sz="2800" dirty="0"/>
              <a:t>();</a:t>
            </a:r>
          </a:p>
          <a:p>
            <a:pPr lvl="0"/>
            <a:r>
              <a:rPr lang="de-DE" sz="2800" dirty="0"/>
              <a:t>            Integer f = </a:t>
            </a:r>
            <a:r>
              <a:rPr lang="de-DE" sz="2800" dirty="0" err="1"/>
              <a:t>freqs.get</a:t>
            </a:r>
            <a:r>
              <a:rPr lang="de-DE" sz="2800" dirty="0"/>
              <a:t>(</a:t>
            </a:r>
            <a:r>
              <a:rPr lang="de-DE" sz="2800" dirty="0" err="1"/>
              <a:t>word</a:t>
            </a:r>
            <a:r>
              <a:rPr lang="de-DE" sz="2800" dirty="0"/>
              <a:t>); </a:t>
            </a:r>
          </a:p>
          <a:p>
            <a:pPr lvl="0"/>
            <a:r>
              <a:rPr lang="de-DE" sz="2800" dirty="0"/>
              <a:t>            </a:t>
            </a:r>
            <a:r>
              <a:rPr lang="de-DE" sz="2800" dirty="0" err="1"/>
              <a:t>if</a:t>
            </a:r>
            <a:r>
              <a:rPr lang="de-DE" sz="2800" dirty="0"/>
              <a:t> (f==null) {</a:t>
            </a:r>
          </a:p>
          <a:p>
            <a:pPr lvl="0"/>
            <a:r>
              <a:rPr lang="de-DE" sz="2800" dirty="0"/>
              <a:t>                f = 0; </a:t>
            </a:r>
            <a:r>
              <a:rPr lang="de-DE" sz="2800" dirty="0" smtClean="0"/>
              <a:t>  </a:t>
            </a:r>
          </a:p>
          <a:p>
            <a:pPr lvl="0"/>
            <a:r>
              <a:rPr lang="de-DE" sz="2800" dirty="0" smtClean="0"/>
              <a:t>            }</a:t>
            </a:r>
          </a:p>
          <a:p>
            <a:pPr lvl="0"/>
            <a:r>
              <a:rPr lang="de-DE" sz="2800" dirty="0" smtClean="0"/>
              <a:t>            </a:t>
            </a:r>
            <a:r>
              <a:rPr lang="de-DE" sz="2800" dirty="0" err="1"/>
              <a:t>freqs.put</a:t>
            </a:r>
            <a:r>
              <a:rPr lang="de-DE" sz="2800" dirty="0"/>
              <a:t>(</a:t>
            </a:r>
            <a:r>
              <a:rPr lang="de-DE" sz="2800" dirty="0" err="1"/>
              <a:t>word</a:t>
            </a:r>
            <a:r>
              <a:rPr lang="de-DE" sz="2800" dirty="0"/>
              <a:t>, f + 1); </a:t>
            </a:r>
          </a:p>
          <a:p>
            <a:pPr lvl="0"/>
            <a:r>
              <a:rPr lang="de-DE" sz="2800" dirty="0"/>
              <a:t>        }</a:t>
            </a:r>
          </a:p>
          <a:p>
            <a:pPr lvl="0"/>
            <a:r>
              <a:rPr lang="de-DE" sz="2800" dirty="0"/>
              <a:t>        </a:t>
            </a:r>
            <a:r>
              <a:rPr lang="de-DE" sz="2800" dirty="0" err="1"/>
              <a:t>System.out.println</a:t>
            </a:r>
            <a:r>
              <a:rPr lang="de-DE" sz="2800" dirty="0"/>
              <a:t>("</a:t>
            </a:r>
            <a:r>
              <a:rPr lang="de-DE" sz="2800" dirty="0" err="1"/>
              <a:t>freqs</a:t>
            </a:r>
            <a:r>
              <a:rPr lang="de-DE" sz="2800" dirty="0"/>
              <a:t> = " + </a:t>
            </a:r>
            <a:r>
              <a:rPr lang="de-DE" sz="2800" dirty="0" err="1"/>
              <a:t>freqs</a:t>
            </a:r>
            <a:r>
              <a:rPr lang="de-DE" sz="2800" dirty="0"/>
              <a:t>);</a:t>
            </a:r>
            <a:endParaRPr lang="ru-RU" sz="2800" dirty="0"/>
          </a:p>
        </p:txBody>
      </p:sp>
    </p:spTree>
    <p:extLst>
      <p:ext uri="{BB962C8B-B14F-4D97-AF65-F5344CB8AC3E}">
        <p14:creationId xmlns:p14="http://schemas.microsoft.com/office/powerpoint/2010/main" val="3939236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880"/>
            <a:ext cx="12192000" cy="613654"/>
          </a:xfrm>
          <a:solidFill>
            <a:srgbClr val="FFFF00"/>
          </a:solidFill>
        </p:spPr>
        <p:txBody>
          <a:bodyPr>
            <a:normAutofit/>
          </a:bodyPr>
          <a:lstStyle/>
          <a:p>
            <a:endParaRPr lang="ru-RU" sz="3600" dirty="0"/>
          </a:p>
        </p:txBody>
      </p:sp>
      <p:sp>
        <p:nvSpPr>
          <p:cNvPr id="4" name="TextBox 3"/>
          <p:cNvSpPr txBox="1"/>
          <p:nvPr/>
        </p:nvSpPr>
        <p:spPr>
          <a:xfrm>
            <a:off x="10544631" y="6385812"/>
            <a:ext cx="1618936" cy="461665"/>
          </a:xfrm>
          <a:prstGeom prst="rect">
            <a:avLst/>
          </a:prstGeom>
          <a:noFill/>
        </p:spPr>
        <p:txBody>
          <a:bodyPr wrap="square" rtlCol="0">
            <a:spAutoFit/>
          </a:bodyPr>
          <a:lstStyle/>
          <a:p>
            <a:pPr algn="r"/>
            <a:r>
              <a:rPr lang="en-US" sz="2400" dirty="0" smtClean="0"/>
              <a:t>3</a:t>
            </a:r>
            <a:r>
              <a:rPr lang="en-US" sz="2400" dirty="0" smtClean="0"/>
              <a:t>-8</a:t>
            </a:r>
            <a:endParaRPr lang="ru-RU" sz="2400" dirty="0"/>
          </a:p>
        </p:txBody>
      </p:sp>
      <p:sp>
        <p:nvSpPr>
          <p:cNvPr id="7" name="TextBox 6"/>
          <p:cNvSpPr txBox="1"/>
          <p:nvPr/>
        </p:nvSpPr>
        <p:spPr>
          <a:xfrm>
            <a:off x="287873" y="690757"/>
            <a:ext cx="11616267" cy="3970318"/>
          </a:xfrm>
          <a:prstGeom prst="rect">
            <a:avLst/>
          </a:prstGeom>
          <a:noFill/>
        </p:spPr>
        <p:txBody>
          <a:bodyPr wrap="square" rtlCol="0">
            <a:spAutoFit/>
          </a:bodyPr>
          <a:lstStyle/>
          <a:p>
            <a:pPr lvl="0"/>
            <a:r>
              <a:rPr lang="en-US" sz="2800" dirty="0" smtClean="0"/>
              <a:t>24</a:t>
            </a:r>
            <a:r>
              <a:rPr lang="ru-RU" sz="2800" dirty="0"/>
              <a:t>. </a:t>
            </a:r>
            <a:r>
              <a:rPr lang="ru-RU" sz="2800" dirty="0" smtClean="0"/>
              <a:t> </a:t>
            </a:r>
            <a:r>
              <a:rPr lang="ru-RU" sz="2800" dirty="0"/>
              <a:t>Дан текстовый файл, содержащий сведения о результатах сессии (номер зачетки, фамилия, название предмета, оценка): </a:t>
            </a:r>
          </a:p>
          <a:p>
            <a:pPr marL="457200" lvl="0" indent="-457200">
              <a:buFont typeface="Arial" panose="020B0604020202020204" pitchFamily="34" charset="0"/>
              <a:buChar char="•"/>
            </a:pPr>
            <a:r>
              <a:rPr lang="ru-RU" sz="2800" dirty="0"/>
              <a:t>Создать подходящий класс;</a:t>
            </a:r>
          </a:p>
          <a:p>
            <a:pPr marL="457200" lvl="0" indent="-457200">
              <a:buFont typeface="Arial" panose="020B0604020202020204" pitchFamily="34" charset="0"/>
              <a:buChar char="•"/>
            </a:pPr>
            <a:r>
              <a:rPr lang="ru-RU" sz="2800" dirty="0"/>
              <a:t>Ввести сведения из файла в подходящий контейнер; </a:t>
            </a:r>
          </a:p>
          <a:p>
            <a:pPr marL="457200" lvl="0" indent="-457200">
              <a:buFont typeface="Arial" panose="020B0604020202020204" pitchFamily="34" charset="0"/>
              <a:buChar char="•"/>
            </a:pPr>
            <a:r>
              <a:rPr lang="ru-RU" sz="2800" dirty="0"/>
              <a:t>Вывести на консоль сведения по возрастанию и убыванию номеров зачеток; </a:t>
            </a:r>
          </a:p>
          <a:p>
            <a:pPr marL="457200" lvl="0" indent="-457200">
              <a:buFont typeface="Arial" panose="020B0604020202020204" pitchFamily="34" charset="0"/>
              <a:buChar char="•"/>
            </a:pPr>
            <a:r>
              <a:rPr lang="ru-RU" sz="2800" dirty="0"/>
              <a:t>Вывести алфавитный список всех названий предметов;</a:t>
            </a:r>
          </a:p>
          <a:p>
            <a:pPr marL="457200" lvl="0" indent="-457200">
              <a:buFont typeface="Arial" panose="020B0604020202020204" pitchFamily="34" charset="0"/>
              <a:buChar char="•"/>
            </a:pPr>
            <a:r>
              <a:rPr lang="ru-RU" sz="2800" dirty="0"/>
              <a:t>По заданному номеру зачетки вывести все </a:t>
            </a:r>
            <a:r>
              <a:rPr lang="ru-RU" sz="2800" dirty="0" smtClean="0"/>
              <a:t>сведения;</a:t>
            </a:r>
            <a:endParaRPr lang="en-US" sz="2800" dirty="0" smtClean="0"/>
          </a:p>
          <a:p>
            <a:pPr marL="457200" lvl="0" indent="-457200">
              <a:buFont typeface="Arial" panose="020B0604020202020204" pitchFamily="34" charset="0"/>
              <a:buChar char="•"/>
            </a:pPr>
            <a:r>
              <a:rPr lang="ru-RU" sz="2800" dirty="0" smtClean="0"/>
              <a:t>Вычислить </a:t>
            </a:r>
            <a:r>
              <a:rPr lang="ru-RU" sz="2800" dirty="0"/>
              <a:t>средний балл по каждому </a:t>
            </a:r>
            <a:r>
              <a:rPr lang="ru-RU" sz="2800" dirty="0" smtClean="0"/>
              <a:t>предмету</a:t>
            </a:r>
            <a:endParaRPr lang="ru-RU" sz="2800" dirty="0"/>
          </a:p>
        </p:txBody>
      </p:sp>
    </p:spTree>
    <p:extLst>
      <p:ext uri="{BB962C8B-B14F-4D97-AF65-F5344CB8AC3E}">
        <p14:creationId xmlns:p14="http://schemas.microsoft.com/office/powerpoint/2010/main" val="3334379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880"/>
            <a:ext cx="12192000" cy="613654"/>
          </a:xfrm>
          <a:solidFill>
            <a:srgbClr val="FFFF00"/>
          </a:solidFill>
        </p:spPr>
        <p:txBody>
          <a:bodyPr>
            <a:normAutofit/>
          </a:bodyPr>
          <a:lstStyle/>
          <a:p>
            <a:r>
              <a:rPr lang="ru-RU" sz="3600" dirty="0" smtClean="0"/>
              <a:t>Домашнее задание</a:t>
            </a:r>
            <a:endParaRPr lang="ru-RU" sz="3600" dirty="0"/>
          </a:p>
        </p:txBody>
      </p:sp>
      <p:sp>
        <p:nvSpPr>
          <p:cNvPr id="4" name="TextBox 3"/>
          <p:cNvSpPr txBox="1"/>
          <p:nvPr/>
        </p:nvSpPr>
        <p:spPr>
          <a:xfrm>
            <a:off x="10544631" y="6385812"/>
            <a:ext cx="1618936" cy="461665"/>
          </a:xfrm>
          <a:prstGeom prst="rect">
            <a:avLst/>
          </a:prstGeom>
          <a:noFill/>
        </p:spPr>
        <p:txBody>
          <a:bodyPr wrap="square" rtlCol="0">
            <a:spAutoFit/>
          </a:bodyPr>
          <a:lstStyle/>
          <a:p>
            <a:pPr algn="r"/>
            <a:r>
              <a:rPr lang="ru-RU" sz="2400" dirty="0"/>
              <a:t>3</a:t>
            </a:r>
            <a:r>
              <a:rPr lang="en-US" sz="2400" dirty="0" smtClean="0"/>
              <a:t>-</a:t>
            </a:r>
            <a:r>
              <a:rPr lang="en-US" sz="2400" dirty="0" smtClean="0"/>
              <a:t>9</a:t>
            </a:r>
            <a:endParaRPr lang="ru-RU" sz="2400" dirty="0"/>
          </a:p>
        </p:txBody>
      </p:sp>
      <p:sp>
        <p:nvSpPr>
          <p:cNvPr id="7" name="TextBox 6"/>
          <p:cNvSpPr txBox="1"/>
          <p:nvPr/>
        </p:nvSpPr>
        <p:spPr>
          <a:xfrm>
            <a:off x="287873" y="1032937"/>
            <a:ext cx="11616267" cy="2308324"/>
          </a:xfrm>
          <a:prstGeom prst="rect">
            <a:avLst/>
          </a:prstGeom>
          <a:noFill/>
        </p:spPr>
        <p:txBody>
          <a:bodyPr wrap="square" rtlCol="0">
            <a:spAutoFit/>
          </a:bodyPr>
          <a:lstStyle/>
          <a:p>
            <a:r>
              <a:rPr lang="ru-RU" sz="3600" b="1" dirty="0" smtClean="0"/>
              <a:t>Регулярные </a:t>
            </a:r>
            <a:r>
              <a:rPr lang="ru-RU" sz="3600" b="1" dirty="0"/>
              <a:t>выражения</a:t>
            </a:r>
            <a:endParaRPr lang="ru-RU" sz="3600" dirty="0"/>
          </a:p>
          <a:p>
            <a:r>
              <a:rPr lang="ru-RU" sz="3600" dirty="0" smtClean="0"/>
              <a:t>Синтаксис </a:t>
            </a:r>
            <a:r>
              <a:rPr lang="ru-RU" sz="3600" dirty="0"/>
              <a:t>языка описания регулярных выражений. Стандартные задачи проверки на соответствие и выделения подстроки. </a:t>
            </a:r>
            <a:endParaRPr lang="ru-RU" sz="3200" i="1" dirty="0" smtClean="0"/>
          </a:p>
        </p:txBody>
      </p:sp>
    </p:spTree>
    <p:extLst>
      <p:ext uri="{BB962C8B-B14F-4D97-AF65-F5344CB8AC3E}">
        <p14:creationId xmlns:p14="http://schemas.microsoft.com/office/powerpoint/2010/main" val="2232835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4708</TotalTime>
  <Words>649</Words>
  <Application>Microsoft Office PowerPoint</Application>
  <PresentationFormat>Широкоэкранный</PresentationFormat>
  <Paragraphs>130</Paragraphs>
  <Slides>13</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13</vt:i4>
      </vt:variant>
    </vt:vector>
  </HeadingPairs>
  <TitlesOfParts>
    <vt:vector size="17" baseType="lpstr">
      <vt:lpstr>Arial</vt:lpstr>
      <vt:lpstr>Calibri</vt:lpstr>
      <vt:lpstr>Calibri Light</vt:lpstr>
      <vt:lpstr>Тема Office</vt:lpstr>
      <vt:lpstr>Презентация PowerPoint</vt:lpstr>
      <vt:lpstr>Cay Horstmann</vt:lpstr>
      <vt:lpstr>Cay Horstmann</vt:lpstr>
      <vt:lpstr>Cay Horstmann</vt:lpstr>
      <vt:lpstr>Cay Horstmann</vt:lpstr>
      <vt:lpstr>Cay Horstmann</vt:lpstr>
      <vt:lpstr>Презентация PowerPoint</vt:lpstr>
      <vt:lpstr>Презентация PowerPoint</vt:lpstr>
      <vt:lpstr>Домашнее задание</vt:lpstr>
      <vt:lpstr>Oracle Tutorial</vt:lpstr>
      <vt:lpstr>Oracle Tutorial</vt:lpstr>
      <vt:lpstr>Презентация PowerPoint</vt:lpstr>
      <vt:lpstr>Презентация PowerPoint</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Гленфорд Майерс</dc:title>
  <dc:creator>user</dc:creator>
  <cp:lastModifiedBy>user</cp:lastModifiedBy>
  <cp:revision>97</cp:revision>
  <dcterms:created xsi:type="dcterms:W3CDTF">2017-03-25T18:33:56Z</dcterms:created>
  <dcterms:modified xsi:type="dcterms:W3CDTF">2019-04-04T14:16:43Z</dcterms:modified>
</cp:coreProperties>
</file>