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98" r:id="rId4"/>
    <p:sldId id="301" r:id="rId5"/>
    <p:sldId id="305" r:id="rId6"/>
    <p:sldId id="306" r:id="rId7"/>
    <p:sldId id="307" r:id="rId8"/>
    <p:sldId id="308" r:id="rId9"/>
    <p:sldId id="310" r:id="rId10"/>
    <p:sldId id="311" r:id="rId11"/>
    <p:sldId id="312" r:id="rId12"/>
    <p:sldId id="309" r:id="rId13"/>
    <p:sldId id="313" r:id="rId14"/>
    <p:sldId id="31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34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heck.it/" TargetMode="External"/><Relationship Id="rId2" Type="http://schemas.openxmlformats.org/officeDocument/2006/relationships/hyperlink" Target="https://www.horstman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orstmann.com/codecheck/problem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regex/index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  <a:endParaRPr lang="en-US" sz="4000" dirty="0" smtClean="0"/>
          </a:p>
          <a:p>
            <a:pPr algn="l"/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Чтение </a:t>
            </a:r>
            <a:r>
              <a:rPr lang="ru-RU" sz="3200" dirty="0" err="1"/>
              <a:t>сериализованных</a:t>
            </a:r>
            <a:r>
              <a:rPr lang="ru-RU" sz="3200" dirty="0"/>
              <a:t> объектов или </a:t>
            </a:r>
            <a:r>
              <a:rPr lang="ru-RU" sz="3200" dirty="0" err="1"/>
              <a:t>Десериализация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-10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66668"/>
            <a:ext cx="1161626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e-DE" sz="2400" dirty="0" err="1"/>
              <a:t>import</a:t>
            </a:r>
            <a:r>
              <a:rPr lang="de-DE" sz="2400" dirty="0"/>
              <a:t> java.io.*;</a:t>
            </a:r>
          </a:p>
          <a:p>
            <a:pPr>
              <a:spcBef>
                <a:spcPts val="600"/>
              </a:spcBef>
            </a:pPr>
            <a:r>
              <a:rPr lang="de-DE" sz="2400" dirty="0" err="1"/>
              <a:t>import</a:t>
            </a:r>
            <a:r>
              <a:rPr lang="de-DE" sz="2400" dirty="0"/>
              <a:t> </a:t>
            </a:r>
            <a:r>
              <a:rPr lang="de-DE" sz="2400" dirty="0" err="1"/>
              <a:t>java.util.Date</a:t>
            </a:r>
            <a:r>
              <a:rPr lang="de-DE" sz="2400" dirty="0"/>
              <a:t>;</a:t>
            </a:r>
          </a:p>
          <a:p>
            <a:pPr>
              <a:spcBef>
                <a:spcPts val="600"/>
              </a:spcBef>
            </a:pPr>
            <a:endParaRPr lang="de-DE" sz="2400" dirty="0"/>
          </a:p>
          <a:p>
            <a:pPr>
              <a:spcBef>
                <a:spcPts val="600"/>
              </a:spcBef>
            </a:pPr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/>
              <a:t>class</a:t>
            </a:r>
            <a:r>
              <a:rPr lang="de-DE" sz="2400" dirty="0"/>
              <a:t> </a:t>
            </a:r>
            <a:r>
              <a:rPr lang="de-DE" sz="2400" dirty="0" smtClean="0"/>
              <a:t>Date</a:t>
            </a:r>
            <a:r>
              <a:rPr lang="en-US" sz="2400" dirty="0" smtClean="0"/>
              <a:t>Des</a:t>
            </a:r>
            <a:r>
              <a:rPr lang="de-DE" sz="2400" dirty="0" err="1" smtClean="0"/>
              <a:t>erialize</a:t>
            </a:r>
            <a:r>
              <a:rPr lang="de-DE" sz="2400" dirty="0" smtClean="0"/>
              <a:t> </a:t>
            </a:r>
            <a:r>
              <a:rPr lang="de-DE" sz="2400" dirty="0"/>
              <a:t>{</a:t>
            </a:r>
          </a:p>
          <a:p>
            <a:pPr>
              <a:spcBef>
                <a:spcPts val="600"/>
              </a:spcBef>
            </a:pPr>
            <a:endParaRPr lang="de-DE" sz="2400" dirty="0"/>
          </a:p>
          <a:p>
            <a:pPr>
              <a:spcBef>
                <a:spcPts val="600"/>
              </a:spcBef>
            </a:pPr>
            <a:r>
              <a:rPr lang="de-DE" sz="2400" dirty="0"/>
              <a:t>    </a:t>
            </a:r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/>
              <a:t>static</a:t>
            </a:r>
            <a:r>
              <a:rPr lang="de-DE" sz="2400" dirty="0"/>
              <a:t> </a:t>
            </a:r>
            <a:r>
              <a:rPr lang="de-DE" sz="2400" dirty="0" err="1"/>
              <a:t>void</a:t>
            </a:r>
            <a:r>
              <a:rPr lang="de-DE" sz="2400" dirty="0"/>
              <a:t> </a:t>
            </a:r>
            <a:r>
              <a:rPr lang="de-DE" sz="2400" dirty="0" err="1"/>
              <a:t>main</a:t>
            </a:r>
            <a:r>
              <a:rPr lang="de-DE" sz="2400" dirty="0"/>
              <a:t>(String </a:t>
            </a:r>
            <a:r>
              <a:rPr lang="de-DE" sz="2400" dirty="0" err="1"/>
              <a:t>args</a:t>
            </a:r>
            <a:r>
              <a:rPr lang="de-DE" sz="2400" dirty="0"/>
              <a:t>[]) </a:t>
            </a:r>
            <a:r>
              <a:rPr lang="de-DE" sz="2400" dirty="0" err="1"/>
              <a:t>throws</a:t>
            </a:r>
            <a:r>
              <a:rPr lang="de-DE" sz="2400" dirty="0"/>
              <a:t> </a:t>
            </a:r>
            <a:r>
              <a:rPr lang="de-DE" sz="2400" dirty="0" err="1"/>
              <a:t>IOException</a:t>
            </a:r>
            <a:r>
              <a:rPr lang="de-DE" sz="2400" dirty="0"/>
              <a:t>, </a:t>
            </a:r>
            <a:r>
              <a:rPr lang="de-DE" sz="2400" dirty="0" err="1"/>
              <a:t>ClassNotFoundException</a:t>
            </a:r>
            <a:r>
              <a:rPr lang="de-DE" sz="2400" dirty="0"/>
              <a:t> {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        </a:t>
            </a:r>
            <a:r>
              <a:rPr lang="de-DE" sz="2400" dirty="0" err="1"/>
              <a:t>ObjectInputStream</a:t>
            </a:r>
            <a:r>
              <a:rPr lang="de-DE" sz="2400" dirty="0"/>
              <a:t> in =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ObjectInputStream</a:t>
            </a:r>
            <a:r>
              <a:rPr lang="de-DE" sz="2400" dirty="0"/>
              <a:t>(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FileInputStream</a:t>
            </a:r>
            <a:r>
              <a:rPr lang="de-DE" sz="2400" dirty="0"/>
              <a:t>("objects.dat"));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        Date d1 = (Date) </a:t>
            </a:r>
            <a:r>
              <a:rPr lang="de-DE" sz="2400" dirty="0" err="1"/>
              <a:t>in.</a:t>
            </a:r>
            <a:r>
              <a:rPr lang="de-DE" sz="2400" b="1" dirty="0" err="1"/>
              <a:t>readObject</a:t>
            </a:r>
            <a:r>
              <a:rPr lang="de-DE" sz="2400" dirty="0"/>
              <a:t>();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        </a:t>
            </a:r>
            <a:r>
              <a:rPr lang="de-DE" sz="2400" dirty="0" err="1"/>
              <a:t>System.out.println</a:t>
            </a:r>
            <a:r>
              <a:rPr lang="de-DE" sz="2400" dirty="0"/>
              <a:t>("A Date </a:t>
            </a:r>
            <a:r>
              <a:rPr lang="de-DE" sz="2400" dirty="0" err="1"/>
              <a:t>object</a:t>
            </a:r>
            <a:r>
              <a:rPr lang="de-DE" sz="2400" dirty="0"/>
              <a:t>: " + d1);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    }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658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err="1" smtClean="0"/>
              <a:t>Сериализуемый</a:t>
            </a:r>
            <a:r>
              <a:rPr lang="ru-RU" sz="3200" dirty="0" smtClean="0"/>
              <a:t> класс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-11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66668"/>
            <a:ext cx="116162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import</a:t>
            </a:r>
            <a:r>
              <a:rPr lang="de-DE" sz="2400" b="1" dirty="0"/>
              <a:t> </a:t>
            </a:r>
            <a:r>
              <a:rPr lang="de-DE" sz="2400" dirty="0" err="1"/>
              <a:t>java.io.Serializable</a:t>
            </a:r>
            <a:r>
              <a:rPr lang="de-DE" sz="2400" dirty="0" smtClean="0"/>
              <a:t>;</a:t>
            </a:r>
          </a:p>
          <a:p>
            <a:endParaRPr lang="de-DE" sz="2400" dirty="0"/>
          </a:p>
          <a:p>
            <a:r>
              <a:rPr lang="en-US" sz="2400" b="1" dirty="0"/>
              <a:t>public class </a:t>
            </a:r>
            <a:r>
              <a:rPr lang="en-US" sz="2400" dirty="0"/>
              <a:t>Student </a:t>
            </a:r>
            <a:r>
              <a:rPr lang="en-US" sz="2400" b="1" dirty="0"/>
              <a:t>implements </a:t>
            </a:r>
            <a:r>
              <a:rPr lang="en-US" sz="2400" dirty="0" err="1"/>
              <a:t>Serializable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457200" indent="-457200">
              <a:buAutoNum type="arabicPeriod" startAt="24"/>
            </a:pPr>
            <a:r>
              <a:rPr lang="ru-RU" sz="2400" dirty="0" smtClean="0"/>
              <a:t>Дан </a:t>
            </a:r>
            <a:r>
              <a:rPr lang="ru-RU" sz="2400" dirty="0"/>
              <a:t>текстовый файл, содержащий сведения о результатах </a:t>
            </a:r>
            <a:r>
              <a:rPr lang="ru-RU" sz="2400" dirty="0" smtClean="0"/>
              <a:t>сессии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Добавить </a:t>
            </a:r>
            <a:r>
              <a:rPr lang="ru-RU" sz="2400" dirty="0" err="1" smtClean="0"/>
              <a:t>сериализацию</a:t>
            </a:r>
            <a:r>
              <a:rPr lang="ru-RU" sz="2400" dirty="0" smtClean="0"/>
              <a:t>/</a:t>
            </a:r>
            <a:r>
              <a:rPr lang="ru-RU" sz="2400" dirty="0" err="1" smtClean="0"/>
              <a:t>десериализацию</a:t>
            </a:r>
            <a:r>
              <a:rPr lang="ru-RU" sz="2400" dirty="0" smtClean="0"/>
              <a:t> сведений о результатах сессии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85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de-DE" sz="3200" dirty="0"/>
              <a:t>Cay Horstmann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80540"/>
            <a:ext cx="116162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i="1" dirty="0">
                <a:hlinkClick r:id="rId2"/>
              </a:rPr>
              <a:t>https://</a:t>
            </a:r>
            <a:r>
              <a:rPr lang="de-DE" sz="3200" i="1" dirty="0" smtClean="0">
                <a:hlinkClick r:id="rId2"/>
              </a:rPr>
              <a:t>www.horstmann.com</a:t>
            </a:r>
            <a:endParaRPr lang="de-DE" sz="3200" i="1" dirty="0" smtClean="0"/>
          </a:p>
          <a:p>
            <a:endParaRPr lang="de-DE" sz="3200" i="1" dirty="0"/>
          </a:p>
          <a:p>
            <a:r>
              <a:rPr lang="en-US" sz="2800" b="1" dirty="0"/>
              <a:t>Software</a:t>
            </a:r>
          </a:p>
          <a:p>
            <a:r>
              <a:rPr lang="en-US" sz="2800" dirty="0" err="1">
                <a:hlinkClick r:id="rId3"/>
              </a:rPr>
              <a:t>CodeCheck</a:t>
            </a:r>
            <a:r>
              <a:rPr lang="en-US" sz="2800" dirty="0"/>
              <a:t> is a convention-over-configuration </a:t>
            </a:r>
            <a:r>
              <a:rPr lang="en-US" sz="2800" dirty="0" err="1"/>
              <a:t>autograder</a:t>
            </a:r>
            <a:r>
              <a:rPr lang="en-US" sz="2800" dirty="0"/>
              <a:t> for Java, </a:t>
            </a:r>
            <a:r>
              <a:rPr lang="en-US" sz="2800" dirty="0" err="1"/>
              <a:t>Scala</a:t>
            </a:r>
            <a:r>
              <a:rPr lang="en-US" sz="2800" dirty="0"/>
              <a:t>, Python and C/C</a:t>
            </a:r>
            <a:r>
              <a:rPr lang="en-US" sz="2800" dirty="0" smtClean="0"/>
              <a:t>++</a:t>
            </a:r>
          </a:p>
          <a:p>
            <a:endParaRPr lang="en-US" sz="2800" dirty="0"/>
          </a:p>
          <a:p>
            <a:pPr indent="457200"/>
            <a:r>
              <a:rPr lang="de-DE" sz="2800" dirty="0" smtClean="0">
                <a:hlinkClick r:id="rId4"/>
              </a:rPr>
              <a:t>Java </a:t>
            </a:r>
            <a:r>
              <a:rPr lang="de-DE" sz="2800" dirty="0" err="1" smtClean="0">
                <a:hlinkClick r:id="rId4"/>
              </a:rPr>
              <a:t>Exercises</a:t>
            </a:r>
            <a:endParaRPr lang="ru-RU" sz="2800" dirty="0" smtClean="0"/>
          </a:p>
          <a:p>
            <a:pPr lvl="3"/>
            <a:r>
              <a:rPr lang="en-US" sz="2800" b="1" dirty="0"/>
              <a:t>Input and </a:t>
            </a:r>
            <a:r>
              <a:rPr lang="en-US" sz="2800" b="1" dirty="0" smtClean="0"/>
              <a:t>Output</a:t>
            </a:r>
          </a:p>
          <a:p>
            <a:pPr lvl="3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Reading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 serialized array of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612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Библиотека </a:t>
            </a:r>
            <a:r>
              <a:rPr lang="de-DE" sz="3200" dirty="0" smtClean="0"/>
              <a:t>Swing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9" y="1080644"/>
            <a:ext cx="8393630" cy="10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Библиотека </a:t>
            </a:r>
            <a:r>
              <a:rPr lang="de-DE" sz="3200" dirty="0" smtClean="0"/>
              <a:t>Swing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/>
              <a:t>4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2510" y="886691"/>
            <a:ext cx="594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javax.swing.JFrame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ru-RU" dirty="0" err="1" smtClean="0"/>
              <a:t>public</a:t>
            </a:r>
            <a:r>
              <a:rPr lang="ru-RU" dirty="0" smtClean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en-US" dirty="0" smtClean="0"/>
              <a:t>Simple</a:t>
            </a:r>
            <a:r>
              <a:rPr lang="ru-RU" dirty="0" err="1" smtClean="0"/>
              <a:t>Swing</a:t>
            </a: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 {</a:t>
            </a:r>
          </a:p>
          <a:p>
            <a:r>
              <a:rPr lang="ru-RU" dirty="0"/>
              <a:t>        </a:t>
            </a:r>
            <a:r>
              <a:rPr lang="ru-RU" dirty="0" err="1"/>
              <a:t>JFrame</a:t>
            </a:r>
            <a:r>
              <a:rPr lang="ru-RU" dirty="0"/>
              <a:t> </a:t>
            </a:r>
            <a:r>
              <a:rPr lang="ru-RU" dirty="0" err="1"/>
              <a:t>jfrm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JFrame</a:t>
            </a:r>
            <a:r>
              <a:rPr lang="ru-RU" dirty="0"/>
              <a:t>("</a:t>
            </a:r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Swing</a:t>
            </a:r>
            <a:r>
              <a:rPr lang="ru-RU" dirty="0"/>
              <a:t>");</a:t>
            </a:r>
          </a:p>
          <a:p>
            <a:r>
              <a:rPr lang="ru-RU" dirty="0"/>
              <a:t>        </a:t>
            </a:r>
            <a:r>
              <a:rPr lang="ru-RU" dirty="0" err="1"/>
              <a:t>jfrm.setSize</a:t>
            </a:r>
            <a:r>
              <a:rPr lang="ru-RU" dirty="0"/>
              <a:t>(250, 300);</a:t>
            </a:r>
          </a:p>
          <a:p>
            <a:r>
              <a:rPr lang="ru-RU" dirty="0"/>
              <a:t>        </a:t>
            </a:r>
            <a:r>
              <a:rPr lang="ru-RU" dirty="0" err="1"/>
              <a:t>jfrm.setDefaultCloseOperation</a:t>
            </a:r>
            <a:r>
              <a:rPr lang="ru-RU" dirty="0"/>
              <a:t>(</a:t>
            </a:r>
            <a:r>
              <a:rPr lang="ru-RU" dirty="0" err="1"/>
              <a:t>JFrame.EXIT_ON_CLOSE</a:t>
            </a:r>
            <a:r>
              <a:rPr lang="ru-RU" dirty="0"/>
              <a:t>);</a:t>
            </a:r>
          </a:p>
          <a:p>
            <a:r>
              <a:rPr lang="ru-RU" dirty="0"/>
              <a:t>        </a:t>
            </a:r>
            <a:r>
              <a:rPr lang="ru-RU" dirty="0" err="1"/>
              <a:t>jfrm.setVisible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);</a:t>
            </a:r>
          </a:p>
          <a:p>
            <a:r>
              <a:rPr lang="ru-RU" dirty="0"/>
              <a:t>    }</a:t>
            </a:r>
          </a:p>
          <a:p>
            <a:endParaRPr lang="ru-RU" dirty="0"/>
          </a:p>
          <a:p>
            <a:r>
              <a:rPr lang="ru-RU" dirty="0"/>
              <a:t>}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14" y="1302588"/>
            <a:ext cx="6609153" cy="44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-2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Регулярные </a:t>
            </a:r>
            <a:r>
              <a:rPr lang="ru-RU" sz="3200" b="1" dirty="0"/>
              <a:t>выражения</a:t>
            </a:r>
            <a:endParaRPr lang="ru-RU" sz="3200" dirty="0"/>
          </a:p>
          <a:p>
            <a:r>
              <a:rPr lang="ru-RU" sz="3200" dirty="0" smtClean="0"/>
              <a:t>Синтаксис </a:t>
            </a:r>
            <a:r>
              <a:rPr lang="ru-RU" sz="3200" dirty="0"/>
              <a:t>языка описания регулярных </a:t>
            </a:r>
            <a:r>
              <a:rPr lang="ru-RU" sz="3200" dirty="0" smtClean="0"/>
              <a:t>выражений </a:t>
            </a:r>
          </a:p>
          <a:p>
            <a:r>
              <a:rPr lang="ru-RU" sz="3200" dirty="0" smtClean="0"/>
              <a:t>Стандартные задачи</a:t>
            </a:r>
          </a:p>
          <a:p>
            <a:endParaRPr lang="ru-RU" sz="3600" i="1" dirty="0"/>
          </a:p>
          <a:p>
            <a:r>
              <a:rPr lang="en-US" sz="3200" dirty="0"/>
              <a:t>Regular expressions are a way to describe a set of strings based on common characteristics shared by each string in the set. They can be used to search, edit, or manipulate text and data.</a:t>
            </a:r>
            <a:endParaRPr lang="ru-RU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5710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/>
              <a:t>Oracle</a:t>
            </a:r>
            <a:r>
              <a:rPr lang="ru-RU" sz="3200" dirty="0"/>
              <a:t>: </a:t>
            </a:r>
            <a:r>
              <a:rPr lang="de-DE" sz="3200" dirty="0"/>
              <a:t>The Java Tutorials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-3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43154"/>
            <a:ext cx="116162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>
                <a:solidFill>
                  <a:schemeClr val="accent1"/>
                </a:solidFill>
                <a:hlinkClick r:id="rId2"/>
              </a:rPr>
              <a:t>https://docs.oracle.com/javase/tutorial/essential/regex/index.html</a:t>
            </a:r>
            <a:endParaRPr lang="de-DE" sz="2800" i="1" dirty="0">
              <a:solidFill>
                <a:schemeClr val="accent1"/>
              </a:solidFill>
            </a:endParaRPr>
          </a:p>
          <a:p>
            <a:endParaRPr lang="ru-RU" sz="2800" b="1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ru-RU" sz="28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de-DE" sz="28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Test </a:t>
            </a:r>
            <a:r>
              <a:rPr lang="de-DE" sz="2800" b="1" dirty="0" err="1">
                <a:solidFill>
                  <a:srgbClr val="333333"/>
                </a:solidFill>
                <a:latin typeface="Arial" panose="020B0604020202020204" pitchFamily="34" charset="0"/>
              </a:rPr>
              <a:t>Harness</a:t>
            </a:r>
            <a:endParaRPr lang="de-DE" sz="28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Some </a:t>
            </a:r>
            <a:r>
              <a:rPr lang="en-US" sz="2800" dirty="0"/>
              <a:t>IDEs don't provide a console. Note that </a:t>
            </a:r>
            <a:r>
              <a:rPr lang="en-US" sz="2800" dirty="0" err="1"/>
              <a:t>System.console</a:t>
            </a:r>
            <a:r>
              <a:rPr lang="en-US" sz="2800" dirty="0"/>
              <a:t>() returns null in these cases. I seem to recall that </a:t>
            </a:r>
            <a:r>
              <a:rPr lang="en-US" sz="2800" dirty="0" err="1"/>
              <a:t>NetBeans</a:t>
            </a:r>
            <a:r>
              <a:rPr lang="en-US" sz="2800" dirty="0"/>
              <a:t> will not provide a console. You can run it from the command line instead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Командная строка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237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-4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r>
              <a:rPr lang="ru-RU" sz="3600" dirty="0" smtClean="0"/>
              <a:t>6. </a:t>
            </a:r>
            <a:r>
              <a:rPr lang="ru-RU" sz="3600" dirty="0"/>
              <a:t>Регулярные выражения – редактирование </a:t>
            </a:r>
            <a:r>
              <a:rPr lang="ru-RU" sz="3600" dirty="0" smtClean="0"/>
              <a:t>текста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200" dirty="0" smtClean="0"/>
              <a:t>Прочитать </a:t>
            </a:r>
            <a:r>
              <a:rPr lang="ru-RU" sz="3200" dirty="0"/>
              <a:t>текст </a:t>
            </a:r>
            <a:r>
              <a:rPr lang="en-US" sz="3200" dirty="0"/>
              <a:t>Java</a:t>
            </a:r>
            <a:r>
              <a:rPr lang="ru-RU" sz="3200" dirty="0"/>
              <a:t>-программы и </a:t>
            </a:r>
            <a:r>
              <a:rPr lang="ru-RU" sz="3200" dirty="0" smtClean="0"/>
              <a:t>каждое слово </a:t>
            </a:r>
            <a:r>
              <a:rPr lang="en-US" sz="3200" dirty="0"/>
              <a:t>public</a:t>
            </a:r>
            <a:r>
              <a:rPr lang="ru-RU" sz="3200" dirty="0"/>
              <a:t> заменить на </a:t>
            </a:r>
            <a:r>
              <a:rPr lang="ru-RU" sz="3200" dirty="0" smtClean="0"/>
              <a:t>слово </a:t>
            </a:r>
            <a:r>
              <a:rPr lang="en-US" sz="3200" dirty="0"/>
              <a:t>private</a:t>
            </a:r>
            <a:r>
              <a:rPr lang="ru-RU" sz="3200" dirty="0"/>
              <a:t>. Имя файла с текстом программы задается в командной </a:t>
            </a:r>
            <a:r>
              <a:rPr lang="ru-RU" sz="3200" dirty="0" smtClean="0"/>
              <a:t>строке</a:t>
            </a:r>
            <a:endParaRPr lang="en-US" sz="3200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200" dirty="0"/>
              <a:t>В </a:t>
            </a:r>
            <a:r>
              <a:rPr lang="ru-RU" sz="3200" dirty="0" err="1"/>
              <a:t>Java</a:t>
            </a:r>
            <a:r>
              <a:rPr lang="ru-RU" sz="3200" dirty="0"/>
              <a:t>-программе удалить все </a:t>
            </a:r>
            <a:r>
              <a:rPr lang="ru-RU" sz="3200" dirty="0" smtClean="0"/>
              <a:t>комментарии</a:t>
            </a:r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86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-5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r>
              <a:rPr lang="ru-RU" sz="3600" dirty="0"/>
              <a:t>7</a:t>
            </a:r>
            <a:r>
              <a:rPr lang="ru-RU" sz="3600" dirty="0" smtClean="0"/>
              <a:t>. </a:t>
            </a:r>
            <a:r>
              <a:rPr lang="ru-RU" sz="3600" dirty="0"/>
              <a:t>Регулярные выражения – </a:t>
            </a:r>
            <a:r>
              <a:rPr lang="ru-RU" sz="3600" dirty="0" smtClean="0"/>
              <a:t>поиск текста</a:t>
            </a:r>
          </a:p>
          <a:p>
            <a:pPr lvl="0"/>
            <a:endParaRPr lang="ru-RU" sz="3200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/>
              <a:t>Exercise: Use a </a:t>
            </a:r>
            <a:r>
              <a:rPr lang="en-US" sz="3200" dirty="0" err="1"/>
              <a:t>backreference</a:t>
            </a:r>
            <a:r>
              <a:rPr lang="en-US" sz="3200" dirty="0"/>
              <a:t> to write an expression that will match a person's name only if that person's first name and last name are the same</a:t>
            </a:r>
            <a:r>
              <a:rPr lang="en-US" sz="3200" dirty="0" smtClean="0"/>
              <a:t>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0"/>
            <a:r>
              <a:rPr lang="ru-RU" sz="3200" dirty="0" smtClean="0"/>
              <a:t>Текстовый файл содержит строки следующего вида:</a:t>
            </a:r>
          </a:p>
          <a:p>
            <a:pPr lvl="0"/>
            <a:r>
              <a:rPr lang="ru-RU" sz="3200" i="1" dirty="0" smtClean="0">
                <a:solidFill>
                  <a:schemeClr val="accent1">
                    <a:lumMod val="75000"/>
                  </a:schemeClr>
                </a:solidFill>
              </a:rPr>
              <a:t>Имя Фамилия </a:t>
            </a:r>
            <a:r>
              <a:rPr lang="ru-RU" sz="3200" i="1" dirty="0" err="1" smtClean="0">
                <a:solidFill>
                  <a:schemeClr val="accent1">
                    <a:lumMod val="75000"/>
                  </a:schemeClr>
                </a:solidFill>
              </a:rPr>
              <a:t>Год_рождения</a:t>
            </a:r>
            <a:endParaRPr lang="ru-RU" sz="32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ru-RU" sz="3200" dirty="0" smtClean="0"/>
              <a:t>Вывести список людей, у которых имя и фамилия совпадают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57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6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Сериализация</a:t>
            </a:r>
            <a:r>
              <a:rPr lang="ru-RU" sz="3200" b="1" dirty="0"/>
              <a:t> </a:t>
            </a:r>
            <a:r>
              <a:rPr lang="ru-RU" sz="3200" b="1" dirty="0" smtClean="0"/>
              <a:t>объектов</a:t>
            </a:r>
          </a:p>
          <a:p>
            <a:endParaRPr lang="ru-RU" sz="36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2972177"/>
            <a:ext cx="9223602" cy="2140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0" y="1690245"/>
            <a:ext cx="9396456" cy="12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err="1"/>
              <a:t>Сериализация</a:t>
            </a:r>
            <a:r>
              <a:rPr lang="ru-RU" sz="3200" dirty="0"/>
              <a:t> </a:t>
            </a:r>
            <a:r>
              <a:rPr lang="ru-RU" sz="3200" dirty="0" smtClean="0"/>
              <a:t>объектов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/>
              <a:t>7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66668"/>
            <a:ext cx="116162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Процесс преобразования объектов в потоки байтов для хранения </a:t>
            </a:r>
            <a:r>
              <a:rPr lang="ru-RU" sz="2800" dirty="0" smtClean="0"/>
              <a:t>называется </a:t>
            </a:r>
            <a:r>
              <a:rPr lang="ru-RU" sz="2800" b="1" dirty="0" err="1" smtClean="0"/>
              <a:t>сериализацией</a:t>
            </a:r>
            <a:endParaRPr lang="ru-RU" sz="2800" dirty="0" smtClean="0"/>
          </a:p>
          <a:p>
            <a:r>
              <a:rPr lang="ru-RU" sz="2800" dirty="0" smtClean="0"/>
              <a:t>Процесс </a:t>
            </a:r>
            <a:r>
              <a:rPr lang="ru-RU" sz="2800" dirty="0"/>
              <a:t>извлечения объекта из потока байтов </a:t>
            </a:r>
            <a:r>
              <a:rPr lang="ru-RU" sz="2800" dirty="0" smtClean="0"/>
              <a:t>называется </a:t>
            </a:r>
            <a:r>
              <a:rPr lang="ru-RU" sz="2800" b="1" dirty="0" err="1" smtClean="0"/>
              <a:t>десериализацией</a:t>
            </a:r>
            <a:endParaRPr lang="ru-RU" sz="2800" dirty="0" smtClean="0"/>
          </a:p>
          <a:p>
            <a:endParaRPr lang="ru-RU" sz="2800" b="1" dirty="0"/>
          </a:p>
          <a:p>
            <a:r>
              <a:rPr lang="ru-RU" sz="2800" b="1" dirty="0" err="1" smtClean="0"/>
              <a:t>Сериализация</a:t>
            </a:r>
            <a:r>
              <a:rPr lang="ru-RU" sz="2800" dirty="0" smtClean="0"/>
              <a:t> </a:t>
            </a:r>
            <a:r>
              <a:rPr lang="ru-RU" sz="2800" dirty="0"/>
              <a:t>— это процесс сохранения состояния объекта в последовательность </a:t>
            </a:r>
            <a:r>
              <a:rPr lang="ru-RU" sz="2800" dirty="0" smtClean="0"/>
              <a:t>байт</a:t>
            </a:r>
            <a:endParaRPr lang="ru-RU" sz="3600" i="1" dirty="0"/>
          </a:p>
          <a:p>
            <a:r>
              <a:rPr lang="ru-RU" sz="2800" b="1" dirty="0" err="1" smtClean="0"/>
              <a:t>Десериализация</a:t>
            </a:r>
            <a:r>
              <a:rPr lang="ru-RU" sz="2800" dirty="0" smtClean="0"/>
              <a:t> </a:t>
            </a:r>
            <a:r>
              <a:rPr lang="ru-RU" sz="2800" dirty="0"/>
              <a:t>— это процесс восстановления объекта из этих </a:t>
            </a:r>
            <a:r>
              <a:rPr lang="ru-RU" sz="2800" dirty="0" smtClean="0"/>
              <a:t>байт</a:t>
            </a:r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Интерфейс </a:t>
            </a:r>
            <a:r>
              <a:rPr lang="de-DE" sz="2800" b="1" dirty="0" err="1"/>
              <a:t>Serializable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07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Интерфейс </a:t>
            </a:r>
            <a:r>
              <a:rPr lang="de-DE" sz="3200" dirty="0" err="1" smtClean="0"/>
              <a:t>Serializable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8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66668"/>
            <a:ext cx="1161626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Для того, чтобы объекты класса могли быть подвергнуты процессу </a:t>
            </a:r>
            <a:r>
              <a:rPr lang="ru-RU" sz="2400" dirty="0" err="1" smtClean="0"/>
              <a:t>сериализации</a:t>
            </a:r>
            <a:r>
              <a:rPr lang="ru-RU" sz="2400" dirty="0"/>
              <a:t>, этот класс должен расширять интерфейс </a:t>
            </a:r>
            <a:r>
              <a:rPr lang="ru-RU" sz="2400" dirty="0" err="1"/>
              <a:t>java.io.Serializable</a:t>
            </a:r>
            <a:r>
              <a:rPr lang="ru-RU" sz="2400" dirty="0"/>
              <a:t>. Все </a:t>
            </a:r>
            <a:r>
              <a:rPr lang="ru-RU" sz="2400" dirty="0" smtClean="0"/>
              <a:t>подклассы такого </a:t>
            </a:r>
            <a:r>
              <a:rPr lang="ru-RU" sz="2400" dirty="0"/>
              <a:t>класса также будут </a:t>
            </a:r>
            <a:r>
              <a:rPr lang="ru-RU" sz="2400" dirty="0" err="1"/>
              <a:t>сериализованы</a:t>
            </a:r>
            <a:r>
              <a:rPr lang="ru-RU" sz="2400" dirty="0"/>
              <a:t>. Многие стандартные классы </a:t>
            </a:r>
            <a:r>
              <a:rPr lang="ru-RU" sz="2400" dirty="0" smtClean="0"/>
              <a:t>реализуют этот </a:t>
            </a:r>
            <a:r>
              <a:rPr lang="ru-RU" sz="2400" dirty="0"/>
              <a:t>интерфейс. Этот процесс заключается в </a:t>
            </a:r>
            <a:r>
              <a:rPr lang="ru-RU" sz="2400" dirty="0" err="1"/>
              <a:t>сериализации</a:t>
            </a:r>
            <a:r>
              <a:rPr lang="ru-RU" sz="2400" dirty="0"/>
              <a:t> каждого поля </a:t>
            </a:r>
            <a:r>
              <a:rPr lang="ru-RU" sz="2400" dirty="0" smtClean="0"/>
              <a:t>объекта …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Интерфейсы-маркеры. Интерфейс </a:t>
            </a:r>
            <a:r>
              <a:rPr lang="ru-RU" sz="2400" dirty="0" err="1"/>
              <a:t>Serializable</a:t>
            </a:r>
            <a:r>
              <a:rPr lang="ru-RU" sz="2400" dirty="0"/>
              <a:t> не имеет методов, которые необходимо реализовать</a:t>
            </a:r>
            <a:r>
              <a:rPr lang="ru-RU" sz="2400" dirty="0" smtClean="0"/>
              <a:t>, поэтому </a:t>
            </a:r>
            <a:r>
              <a:rPr lang="ru-RU" sz="2400" dirty="0"/>
              <a:t>его использование ограничивается упоминанием при </a:t>
            </a:r>
            <a:r>
              <a:rPr lang="ru-RU" sz="2400" dirty="0" smtClean="0"/>
              <a:t>объявлении </a:t>
            </a:r>
            <a:r>
              <a:rPr lang="ru-RU" sz="2400" dirty="0"/>
              <a:t>класса. Все действия в дальнейшем производятся по </a:t>
            </a:r>
            <a:r>
              <a:rPr lang="ru-RU" sz="2400" dirty="0" smtClean="0"/>
              <a:t>умолчанию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Для записи </a:t>
            </a:r>
            <a:r>
              <a:rPr lang="ru-RU" sz="2400" dirty="0"/>
              <a:t>объектов в поток необходимо использовать класс </a:t>
            </a:r>
            <a:r>
              <a:rPr lang="ru-RU" sz="2400" i="1" dirty="0" err="1">
                <a:solidFill>
                  <a:schemeClr val="accent1">
                    <a:lumMod val="75000"/>
                  </a:schemeClr>
                </a:solidFill>
              </a:rPr>
              <a:t>ObjectOutputStream</a:t>
            </a:r>
            <a:r>
              <a:rPr lang="ru-RU" sz="2400" dirty="0" smtClean="0"/>
              <a:t>. После </a:t>
            </a:r>
            <a:r>
              <a:rPr lang="ru-RU" sz="2400" dirty="0"/>
              <a:t>этого достаточно вызвать метод </a:t>
            </a:r>
            <a:r>
              <a:rPr lang="ru-RU" sz="2400" i="1" dirty="0" err="1" smtClean="0">
                <a:solidFill>
                  <a:schemeClr val="accent1">
                    <a:lumMod val="75000"/>
                  </a:schemeClr>
                </a:solidFill>
              </a:rPr>
              <a:t>writeObject</a:t>
            </a:r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2400" i="1" dirty="0" err="1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i="1" dirty="0" err="1">
                <a:solidFill>
                  <a:schemeClr val="accent1">
                    <a:lumMod val="75000"/>
                  </a:schemeClr>
                </a:solidFill>
              </a:rPr>
              <a:t>ob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2400" dirty="0"/>
              <a:t>этого </a:t>
            </a:r>
            <a:r>
              <a:rPr lang="ru-RU" sz="2400" dirty="0" smtClean="0"/>
              <a:t>класса для </a:t>
            </a:r>
            <a:r>
              <a:rPr lang="ru-RU" sz="2400" dirty="0" err="1"/>
              <a:t>сериализации</a:t>
            </a:r>
            <a:r>
              <a:rPr lang="ru-RU" sz="2400" dirty="0"/>
              <a:t> объекта </a:t>
            </a:r>
            <a:r>
              <a:rPr lang="ru-RU" sz="2400" dirty="0" err="1"/>
              <a:t>ob</a:t>
            </a:r>
            <a:r>
              <a:rPr lang="ru-RU" sz="2400" dirty="0"/>
              <a:t> и пересылки его в выходной поток </a:t>
            </a:r>
            <a:r>
              <a:rPr lang="ru-RU" sz="2400" dirty="0" smtClean="0"/>
              <a:t>данных</a:t>
            </a:r>
            <a:endParaRPr lang="ru-RU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Для чтения используются, соответственно, класс </a:t>
            </a:r>
            <a:r>
              <a:rPr lang="ru-RU" sz="2400" i="1" dirty="0" err="1">
                <a:solidFill>
                  <a:schemeClr val="accent1">
                    <a:lumMod val="75000"/>
                  </a:schemeClr>
                </a:solidFill>
              </a:rPr>
              <a:t>ObjectInputStream</a:t>
            </a:r>
            <a:r>
              <a:rPr lang="ru-RU" sz="2400" dirty="0"/>
              <a:t> и </a:t>
            </a:r>
            <a:r>
              <a:rPr lang="ru-RU" sz="2400" dirty="0" smtClean="0"/>
              <a:t>его метод </a:t>
            </a:r>
            <a:r>
              <a:rPr lang="ru-RU" sz="2400" i="1" dirty="0" err="1">
                <a:solidFill>
                  <a:schemeClr val="accent1">
                    <a:lumMod val="75000"/>
                  </a:schemeClr>
                </a:solidFill>
              </a:rPr>
              <a:t>readObject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sz="2400" dirty="0"/>
              <a:t>, возвращающий ссылку на класс </a:t>
            </a:r>
            <a:r>
              <a:rPr lang="ru-RU" sz="2400" dirty="0" err="1"/>
              <a:t>Object</a:t>
            </a:r>
            <a:r>
              <a:rPr lang="ru-RU" sz="2400" dirty="0"/>
              <a:t>. После чего </a:t>
            </a:r>
            <a:r>
              <a:rPr lang="ru-RU" sz="2400" dirty="0" smtClean="0"/>
              <a:t>следует </a:t>
            </a:r>
            <a:r>
              <a:rPr lang="ru-RU" sz="2400" dirty="0"/>
              <a:t>преобразовать полученный объект к нужному </a:t>
            </a:r>
            <a:r>
              <a:rPr lang="ru-RU" sz="2400" dirty="0" smtClean="0"/>
              <a:t>типу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6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П</a:t>
            </a:r>
            <a:r>
              <a:rPr lang="ru-RU" sz="3200" dirty="0" smtClean="0"/>
              <a:t>ример </a:t>
            </a:r>
            <a:r>
              <a:rPr lang="ru-RU" sz="3200" dirty="0" err="1"/>
              <a:t>сериализации</a:t>
            </a:r>
            <a:r>
              <a:rPr lang="ru-RU" sz="3200" dirty="0"/>
              <a:t> объектов для вывода в файл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5</a:t>
            </a:r>
            <a:r>
              <a:rPr lang="en-US" sz="2400" dirty="0" smtClean="0"/>
              <a:t>-</a:t>
            </a:r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66668"/>
            <a:ext cx="1161626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e-DE" sz="2400" dirty="0" err="1"/>
              <a:t>import</a:t>
            </a:r>
            <a:r>
              <a:rPr lang="de-DE" sz="2400" dirty="0"/>
              <a:t> java.io.*;</a:t>
            </a:r>
          </a:p>
          <a:p>
            <a:pPr>
              <a:spcBef>
                <a:spcPts val="600"/>
              </a:spcBef>
            </a:pPr>
            <a:r>
              <a:rPr lang="de-DE" sz="2400" dirty="0" err="1"/>
              <a:t>import</a:t>
            </a:r>
            <a:r>
              <a:rPr lang="de-DE" sz="2400" dirty="0"/>
              <a:t> </a:t>
            </a:r>
            <a:r>
              <a:rPr lang="de-DE" sz="2400" dirty="0" err="1"/>
              <a:t>java.util.Date</a:t>
            </a:r>
            <a:r>
              <a:rPr lang="de-DE" sz="2400" dirty="0"/>
              <a:t>;</a:t>
            </a:r>
          </a:p>
          <a:p>
            <a:pPr>
              <a:spcBef>
                <a:spcPts val="600"/>
              </a:spcBef>
            </a:pPr>
            <a:endParaRPr lang="de-DE" sz="2400" dirty="0"/>
          </a:p>
          <a:p>
            <a:pPr>
              <a:spcBef>
                <a:spcPts val="600"/>
              </a:spcBef>
            </a:pPr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/>
              <a:t>class</a:t>
            </a:r>
            <a:r>
              <a:rPr lang="de-DE" sz="2400" dirty="0"/>
              <a:t> </a:t>
            </a:r>
            <a:r>
              <a:rPr lang="de-DE" sz="2400" dirty="0" err="1"/>
              <a:t>DateSerialize</a:t>
            </a:r>
            <a:r>
              <a:rPr lang="de-DE" sz="2400" dirty="0"/>
              <a:t> {</a:t>
            </a:r>
          </a:p>
          <a:p>
            <a:pPr>
              <a:spcBef>
                <a:spcPts val="600"/>
              </a:spcBef>
            </a:pPr>
            <a:endParaRPr lang="de-DE" sz="2400" dirty="0"/>
          </a:p>
          <a:p>
            <a:pPr>
              <a:spcBef>
                <a:spcPts val="600"/>
              </a:spcBef>
            </a:pPr>
            <a:r>
              <a:rPr lang="de-DE" sz="2400" dirty="0"/>
              <a:t>    </a:t>
            </a:r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/>
              <a:t>static</a:t>
            </a:r>
            <a:r>
              <a:rPr lang="de-DE" sz="2400" dirty="0"/>
              <a:t> </a:t>
            </a:r>
            <a:r>
              <a:rPr lang="de-DE" sz="2400" dirty="0" err="1"/>
              <a:t>void</a:t>
            </a:r>
            <a:r>
              <a:rPr lang="de-DE" sz="2400" dirty="0"/>
              <a:t> </a:t>
            </a:r>
            <a:r>
              <a:rPr lang="de-DE" sz="2400" dirty="0" err="1"/>
              <a:t>main</a:t>
            </a:r>
            <a:r>
              <a:rPr lang="de-DE" sz="2400" dirty="0"/>
              <a:t>(String </a:t>
            </a:r>
            <a:r>
              <a:rPr lang="de-DE" sz="2400" dirty="0" err="1"/>
              <a:t>args</a:t>
            </a:r>
            <a:r>
              <a:rPr lang="de-DE" sz="2400" dirty="0"/>
              <a:t>[]) </a:t>
            </a:r>
            <a:r>
              <a:rPr lang="de-DE" sz="2400" dirty="0" err="1"/>
              <a:t>throws</a:t>
            </a:r>
            <a:r>
              <a:rPr lang="de-DE" sz="2400" dirty="0"/>
              <a:t> </a:t>
            </a:r>
            <a:r>
              <a:rPr lang="de-DE" sz="2400" dirty="0" err="1"/>
              <a:t>IOException</a:t>
            </a:r>
            <a:r>
              <a:rPr lang="de-DE" sz="2400" dirty="0"/>
              <a:t> {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        </a:t>
            </a:r>
            <a:r>
              <a:rPr lang="de-DE" sz="2400" dirty="0" err="1"/>
              <a:t>ObjectOutputStream</a:t>
            </a:r>
            <a:r>
              <a:rPr lang="de-DE" sz="2400" dirty="0"/>
              <a:t> out =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ObjectOutputStream</a:t>
            </a:r>
            <a:r>
              <a:rPr lang="de-DE" sz="2400" dirty="0" smtClean="0"/>
              <a:t>(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  <a:r>
              <a:rPr lang="de-DE" sz="2400" dirty="0" err="1" smtClean="0"/>
              <a:t>new</a:t>
            </a:r>
            <a:r>
              <a:rPr lang="de-DE" sz="2400" dirty="0" smtClean="0"/>
              <a:t> </a:t>
            </a:r>
            <a:r>
              <a:rPr lang="de-DE" sz="2400" dirty="0" err="1"/>
              <a:t>FileOutputStream</a:t>
            </a:r>
            <a:r>
              <a:rPr lang="de-DE" sz="2400" dirty="0"/>
              <a:t>("objects.dat"));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        Date </a:t>
            </a:r>
            <a:r>
              <a:rPr lang="de-DE" sz="2400" dirty="0" err="1"/>
              <a:t>now</a:t>
            </a:r>
            <a:r>
              <a:rPr lang="de-DE" sz="2400" dirty="0"/>
              <a:t> = </a:t>
            </a:r>
            <a:r>
              <a:rPr lang="de-DE" sz="2400" dirty="0" err="1"/>
              <a:t>new</a:t>
            </a:r>
            <a:r>
              <a:rPr lang="de-DE" sz="2400" dirty="0"/>
              <a:t> Date(</a:t>
            </a:r>
            <a:r>
              <a:rPr lang="de-DE" sz="2400" dirty="0" err="1"/>
              <a:t>System.currentTimeMillis</a:t>
            </a:r>
            <a:r>
              <a:rPr lang="de-DE" sz="2400" dirty="0"/>
              <a:t>());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        </a:t>
            </a:r>
            <a:r>
              <a:rPr lang="de-DE" sz="2400" dirty="0" err="1"/>
              <a:t>out.</a:t>
            </a:r>
            <a:r>
              <a:rPr lang="de-DE" sz="2400" b="1" dirty="0" err="1"/>
              <a:t>writeObject</a:t>
            </a:r>
            <a:r>
              <a:rPr lang="de-DE" sz="2400" dirty="0"/>
              <a:t>(</a:t>
            </a:r>
            <a:r>
              <a:rPr lang="de-DE" sz="2400" dirty="0" err="1"/>
              <a:t>now</a:t>
            </a:r>
            <a:r>
              <a:rPr lang="de-DE" sz="2400" dirty="0"/>
              <a:t>);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        </a:t>
            </a:r>
            <a:r>
              <a:rPr lang="de-DE" sz="2400" dirty="0" err="1"/>
              <a:t>out.close</a:t>
            </a:r>
            <a:r>
              <a:rPr lang="de-DE" sz="2400" dirty="0"/>
              <a:t>();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    }</a:t>
            </a:r>
          </a:p>
          <a:p>
            <a:pPr>
              <a:spcBef>
                <a:spcPts val="600"/>
              </a:spcBef>
            </a:pPr>
            <a:r>
              <a:rPr lang="de-DE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01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568</Words>
  <Application>Microsoft Office PowerPoint</Application>
  <PresentationFormat>Широкоэкранный</PresentationFormat>
  <Paragraphs>117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Oracle: The Java Tutorials</vt:lpstr>
      <vt:lpstr>Презентация PowerPoint</vt:lpstr>
      <vt:lpstr>Презентация PowerPoint</vt:lpstr>
      <vt:lpstr>Презентация PowerPoint</vt:lpstr>
      <vt:lpstr>Сериализация объектов</vt:lpstr>
      <vt:lpstr>Интерфейс Serializable</vt:lpstr>
      <vt:lpstr>Пример сериализации объектов для вывода в файл</vt:lpstr>
      <vt:lpstr>Чтение сериализованных объектов или Десериализация</vt:lpstr>
      <vt:lpstr>Сериализуемый класс</vt:lpstr>
      <vt:lpstr>Cay Horstmann</vt:lpstr>
      <vt:lpstr>Библиотека Swing</vt:lpstr>
      <vt:lpstr>Библиотека Swing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118</cp:revision>
  <dcterms:created xsi:type="dcterms:W3CDTF">2017-03-25T18:33:56Z</dcterms:created>
  <dcterms:modified xsi:type="dcterms:W3CDTF">2019-04-11T13:43:15Z</dcterms:modified>
</cp:coreProperties>
</file>