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awt/event/MouseEvent.html" TargetMode="External"/><Relationship Id="rId7" Type="http://schemas.openxmlformats.org/officeDocument/2006/relationships/hyperlink" Target="https://docs.oracle.com/javase/7/docs/api/java/awt/event/MouseListener.html#mouseReleased(java.awt.event.MouseEvent)" TargetMode="External"/><Relationship Id="rId2" Type="http://schemas.openxmlformats.org/officeDocument/2006/relationships/hyperlink" Target="https://docs.oracle.com/javase/7/docs/api/java/awt/event/MouseListener.html#mouseClicked(java.awt.event.MouseEvent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javase/7/docs/api/java/awt/event/MouseListener.html#mousePressed(java.awt.event.MouseEvent)" TargetMode="External"/><Relationship Id="rId5" Type="http://schemas.openxmlformats.org/officeDocument/2006/relationships/hyperlink" Target="https://docs.oracle.com/javase/7/docs/api/java/awt/event/MouseListener.html#mouseExited(java.awt.event.MouseEvent)" TargetMode="External"/><Relationship Id="rId4" Type="http://schemas.openxmlformats.org/officeDocument/2006/relationships/hyperlink" Target="https://docs.oracle.com/javase/7/docs/api/java/awt/event/MouseListener.html#mouseEntered(java.awt.event.MouseEvent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awt/event/MouseEvent.html" TargetMode="External"/><Relationship Id="rId2" Type="http://schemas.openxmlformats.org/officeDocument/2006/relationships/hyperlink" Target="https://docs.oracle.com/javase/7/docs/api/java/awt/event/MouseMotionListener.html#mouseDragged(java.awt.event.MouseEvent)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javase/7/docs/api/java/awt/event/MouseMotionListener.html#mouseMoved(java.awt.event.MouseEvent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  <a:endParaRPr lang="en-US" sz="4000" dirty="0" smtClean="0"/>
          </a:p>
          <a:p>
            <a:pPr algn="l"/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7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Библиотека </a:t>
            </a:r>
            <a:r>
              <a:rPr lang="de-DE" sz="3200" dirty="0" smtClean="0"/>
              <a:t>Swing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7</a:t>
            </a:r>
            <a:r>
              <a:rPr lang="en-US" sz="2400" dirty="0" smtClean="0"/>
              <a:t>-2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9" y="1080644"/>
            <a:ext cx="8393630" cy="10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Библиотека </a:t>
            </a:r>
            <a:r>
              <a:rPr lang="de-DE" sz="3200" dirty="0" smtClean="0"/>
              <a:t>Swing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7-</a:t>
            </a:r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2510" y="886691"/>
            <a:ext cx="594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javax.swing.JFrame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ru-RU" dirty="0" err="1" smtClean="0"/>
              <a:t>public</a:t>
            </a:r>
            <a:r>
              <a:rPr lang="ru-RU" dirty="0" smtClean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en-US" dirty="0" smtClean="0"/>
              <a:t>Simple</a:t>
            </a:r>
            <a:r>
              <a:rPr lang="ru-RU" dirty="0" err="1" smtClean="0"/>
              <a:t>Swing</a:t>
            </a: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 {</a:t>
            </a:r>
          </a:p>
          <a:p>
            <a:r>
              <a:rPr lang="ru-RU" dirty="0"/>
              <a:t>        </a:t>
            </a:r>
            <a:r>
              <a:rPr lang="ru-RU" dirty="0" err="1"/>
              <a:t>JFrame</a:t>
            </a:r>
            <a:r>
              <a:rPr lang="ru-RU" dirty="0"/>
              <a:t> </a:t>
            </a:r>
            <a:r>
              <a:rPr lang="ru-RU" dirty="0" err="1"/>
              <a:t>jfrm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JFrame</a:t>
            </a:r>
            <a:r>
              <a:rPr lang="ru-RU" dirty="0"/>
              <a:t>("</a:t>
            </a:r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Swing</a:t>
            </a:r>
            <a:r>
              <a:rPr lang="ru-RU" dirty="0"/>
              <a:t>");</a:t>
            </a:r>
          </a:p>
          <a:p>
            <a:r>
              <a:rPr lang="ru-RU" dirty="0"/>
              <a:t>        </a:t>
            </a:r>
            <a:r>
              <a:rPr lang="ru-RU" dirty="0" err="1"/>
              <a:t>jfrm.setSize</a:t>
            </a:r>
            <a:r>
              <a:rPr lang="ru-RU" dirty="0"/>
              <a:t>(250, 300);</a:t>
            </a:r>
          </a:p>
          <a:p>
            <a:r>
              <a:rPr lang="ru-RU" dirty="0"/>
              <a:t>        </a:t>
            </a:r>
            <a:r>
              <a:rPr lang="ru-RU" dirty="0" err="1"/>
              <a:t>jfrm.setDefaultCloseOperation</a:t>
            </a:r>
            <a:r>
              <a:rPr lang="ru-RU" dirty="0"/>
              <a:t>(</a:t>
            </a:r>
            <a:r>
              <a:rPr lang="ru-RU" dirty="0" err="1"/>
              <a:t>JFrame.EXIT_ON_CLOSE</a:t>
            </a:r>
            <a:r>
              <a:rPr lang="ru-RU" dirty="0"/>
              <a:t>);</a:t>
            </a:r>
          </a:p>
          <a:p>
            <a:r>
              <a:rPr lang="ru-RU" dirty="0"/>
              <a:t>        </a:t>
            </a:r>
            <a:r>
              <a:rPr lang="ru-RU" dirty="0" err="1"/>
              <a:t>jfrm.setVisible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);</a:t>
            </a:r>
          </a:p>
          <a:p>
            <a:r>
              <a:rPr lang="ru-RU" dirty="0"/>
              <a:t>    }</a:t>
            </a:r>
          </a:p>
          <a:p>
            <a:endParaRPr lang="ru-RU" dirty="0"/>
          </a:p>
          <a:p>
            <a:r>
              <a:rPr lang="ru-RU" dirty="0"/>
              <a:t>}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14" y="1302588"/>
            <a:ext cx="6609153" cy="44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de-DE" sz="3200" dirty="0"/>
              <a:t>Java AWT (Abstract </a:t>
            </a:r>
            <a:r>
              <a:rPr lang="de-DE" sz="3200" dirty="0" err="1"/>
              <a:t>Window</a:t>
            </a:r>
            <a:r>
              <a:rPr lang="de-DE" sz="3200" dirty="0"/>
              <a:t> Toolkit)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7-4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2510" y="886691"/>
            <a:ext cx="116074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 err="1"/>
              <a:t>java.awt</a:t>
            </a:r>
            <a:endParaRPr lang="en-US" sz="2000" dirty="0"/>
          </a:p>
          <a:p>
            <a:pPr fontAlgn="base"/>
            <a:r>
              <a:rPr lang="en-US" sz="2400" b="1" dirty="0"/>
              <a:t>Class </a:t>
            </a:r>
            <a:r>
              <a:rPr lang="en-US" sz="2400" b="1" dirty="0" err="1"/>
              <a:t>GridLayout</a:t>
            </a:r>
            <a:endParaRPr lang="en-US" sz="2400" b="1" dirty="0"/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The </a:t>
            </a:r>
            <a:r>
              <a:rPr lang="en-US" sz="2000" dirty="0" err="1"/>
              <a:t>GridLayout</a:t>
            </a:r>
            <a:r>
              <a:rPr lang="en-US" sz="2000" dirty="0"/>
              <a:t> class is a layout manager that lays out a container's components in a rectangular grid. The container is divided into equal-sized rectangles, and one component is placed in each </a:t>
            </a:r>
            <a:r>
              <a:rPr lang="en-US" sz="2000" dirty="0" smtClean="0"/>
              <a:t>rectangle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Java AWT</a:t>
            </a:r>
          </a:p>
          <a:p>
            <a:pPr fontAlgn="base"/>
            <a:r>
              <a:rPr lang="en-US" sz="2400" b="1" dirty="0" smtClean="0"/>
              <a:t>Color </a:t>
            </a:r>
            <a:r>
              <a:rPr lang="en-US" sz="2400" b="1" dirty="0"/>
              <a:t>Class</a:t>
            </a:r>
          </a:p>
          <a:p>
            <a:pPr fontAlgn="base"/>
            <a:r>
              <a:rPr lang="en-US" sz="2000" dirty="0"/>
              <a:t>The Color class is a part of Java Abstract Window Toolkit(AWT) package</a:t>
            </a:r>
          </a:p>
          <a:p>
            <a:endParaRPr lang="en-US" sz="2000" b="1" dirty="0" smtClean="0"/>
          </a:p>
          <a:p>
            <a:r>
              <a:rPr lang="de-DE" sz="2000" b="1" dirty="0" err="1"/>
              <a:t>Constructors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Color </a:t>
            </a:r>
            <a:r>
              <a:rPr lang="de-DE" sz="2000" b="1" dirty="0" smtClean="0"/>
              <a:t>Class</a:t>
            </a:r>
          </a:p>
          <a:p>
            <a:r>
              <a:rPr lang="en-US" sz="2000" b="1" dirty="0" smtClean="0"/>
              <a:t>Color(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r, </a:t>
            </a:r>
            <a:r>
              <a:rPr lang="en-US" sz="2000" b="1" dirty="0" err="1"/>
              <a:t>int</a:t>
            </a:r>
            <a:r>
              <a:rPr lang="en-US" sz="2000" b="1" dirty="0"/>
              <a:t> g, </a:t>
            </a:r>
            <a:r>
              <a:rPr lang="en-US" sz="2000" b="1" dirty="0" err="1"/>
              <a:t>int</a:t>
            </a:r>
            <a:r>
              <a:rPr lang="en-US" sz="2000" b="1" dirty="0"/>
              <a:t> b) </a:t>
            </a:r>
            <a:r>
              <a:rPr lang="en-US" sz="2000" dirty="0"/>
              <a:t>: Creates a opaque color with specified RGB components(values are in range 0 – 255)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6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de-DE" sz="3200" dirty="0"/>
              <a:t>Java AWT (Abstract </a:t>
            </a:r>
            <a:r>
              <a:rPr lang="de-DE" sz="3200" dirty="0" err="1"/>
              <a:t>Window</a:t>
            </a:r>
            <a:r>
              <a:rPr lang="de-DE" sz="3200" dirty="0"/>
              <a:t> Toolkit)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7-5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2510" y="886691"/>
            <a:ext cx="116074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 err="1"/>
              <a:t>java.awt</a:t>
            </a:r>
            <a:endParaRPr lang="en-US" sz="2000" dirty="0"/>
          </a:p>
          <a:p>
            <a:pPr fontAlgn="base"/>
            <a:r>
              <a:rPr lang="en-US" sz="2400" b="1" dirty="0"/>
              <a:t>Class </a:t>
            </a:r>
            <a:r>
              <a:rPr lang="en-US" sz="2400" b="1" dirty="0" err="1"/>
              <a:t>GridLayout</a:t>
            </a:r>
            <a:endParaRPr lang="en-US" sz="2400" b="1" dirty="0"/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The </a:t>
            </a:r>
            <a:r>
              <a:rPr lang="en-US" sz="2000" dirty="0" err="1"/>
              <a:t>GridLayout</a:t>
            </a:r>
            <a:r>
              <a:rPr lang="en-US" sz="2000" dirty="0"/>
              <a:t> class is a layout manager that lays out a container's components in a rectangular grid. The container is divided into equal-sized rectangles, and one component is placed in each </a:t>
            </a:r>
            <a:r>
              <a:rPr lang="en-US" sz="2000" dirty="0" smtClean="0"/>
              <a:t>rectangle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Java AWT</a:t>
            </a:r>
          </a:p>
          <a:p>
            <a:pPr fontAlgn="base"/>
            <a:r>
              <a:rPr lang="en-US" sz="2400" b="1" dirty="0" smtClean="0"/>
              <a:t>Color </a:t>
            </a:r>
            <a:r>
              <a:rPr lang="en-US" sz="2400" b="1" dirty="0"/>
              <a:t>Class</a:t>
            </a:r>
          </a:p>
          <a:p>
            <a:pPr fontAlgn="base"/>
            <a:r>
              <a:rPr lang="en-US" sz="2000" dirty="0"/>
              <a:t>The Color class is a part of Java Abstract Window Toolkit(AWT) package</a:t>
            </a:r>
          </a:p>
          <a:p>
            <a:endParaRPr lang="en-US" sz="2000" b="1" dirty="0" smtClean="0"/>
          </a:p>
          <a:p>
            <a:r>
              <a:rPr lang="de-DE" sz="2000" b="1" dirty="0" err="1"/>
              <a:t>Constructors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Color </a:t>
            </a:r>
            <a:r>
              <a:rPr lang="de-DE" sz="2000" b="1" dirty="0" smtClean="0"/>
              <a:t>Class</a:t>
            </a:r>
          </a:p>
          <a:p>
            <a:r>
              <a:rPr lang="en-US" sz="2000" b="1" dirty="0" smtClean="0"/>
              <a:t>Color(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r, </a:t>
            </a:r>
            <a:r>
              <a:rPr lang="en-US" sz="2000" b="1" dirty="0" err="1"/>
              <a:t>int</a:t>
            </a:r>
            <a:r>
              <a:rPr lang="en-US" sz="2000" b="1" dirty="0"/>
              <a:t> g, </a:t>
            </a:r>
            <a:r>
              <a:rPr lang="en-US" sz="2000" b="1" dirty="0" err="1"/>
              <a:t>int</a:t>
            </a:r>
            <a:r>
              <a:rPr lang="en-US" sz="2000" b="1" dirty="0"/>
              <a:t> b) </a:t>
            </a:r>
            <a:r>
              <a:rPr lang="en-US" sz="2000" dirty="0"/>
              <a:t>: Creates a opaque color with specified RGB components(values are in range 0 – 255)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7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События от МЫШИ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7-6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2510" y="886691"/>
            <a:ext cx="116074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Mouse Events</a:t>
            </a:r>
          </a:p>
          <a:p>
            <a:pPr lvl="1"/>
            <a:r>
              <a:rPr lang="en-US" sz="2400" dirty="0"/>
              <a:t>a mouse button is pressed</a:t>
            </a:r>
          </a:p>
          <a:p>
            <a:pPr lvl="1"/>
            <a:r>
              <a:rPr lang="en-US" sz="2400" dirty="0"/>
              <a:t>a mouse button is released</a:t>
            </a:r>
          </a:p>
          <a:p>
            <a:pPr lvl="1"/>
            <a:r>
              <a:rPr lang="en-US" sz="2400" dirty="0"/>
              <a:t>a mouse button is clicked (pressed and released)</a:t>
            </a:r>
          </a:p>
          <a:p>
            <a:pPr lvl="1"/>
            <a:r>
              <a:rPr lang="en-US" sz="2400" dirty="0"/>
              <a:t>the mouse cursor enters the unobscured part of component's geometry</a:t>
            </a:r>
          </a:p>
          <a:p>
            <a:pPr lvl="1"/>
            <a:r>
              <a:rPr lang="en-US" sz="2400" dirty="0"/>
              <a:t>the mouse cursor exits the unobscured part of component's geometry</a:t>
            </a:r>
          </a:p>
          <a:p>
            <a:endParaRPr lang="en-US" sz="2400" dirty="0" smtClean="0"/>
          </a:p>
          <a:p>
            <a:r>
              <a:rPr lang="en-US" sz="2400" dirty="0" smtClean="0"/>
              <a:t>Mouse </a:t>
            </a:r>
            <a:r>
              <a:rPr lang="en-US" sz="2400" dirty="0"/>
              <a:t>Motion Events</a:t>
            </a:r>
          </a:p>
          <a:p>
            <a:pPr lvl="1"/>
            <a:r>
              <a:rPr lang="en-US" sz="2400" dirty="0"/>
              <a:t>the mouse is moved</a:t>
            </a:r>
          </a:p>
          <a:p>
            <a:pPr lvl="1"/>
            <a:r>
              <a:rPr lang="en-US" sz="2400" dirty="0"/>
              <a:t>the mouse is dragged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7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de-DE" sz="3200" dirty="0" err="1" smtClean="0"/>
              <a:t>MouseListener</a:t>
            </a:r>
            <a:r>
              <a:rPr lang="de-DE" sz="3200" dirty="0" smtClean="0"/>
              <a:t>, </a:t>
            </a:r>
            <a:r>
              <a:rPr lang="ru-RU" sz="3200" dirty="0" smtClean="0"/>
              <a:t>класс </a:t>
            </a:r>
            <a:r>
              <a:rPr lang="en-US" sz="3200" dirty="0" err="1" smtClean="0"/>
              <a:t>MouseAdapter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7-</a:t>
            </a:r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2510" y="886691"/>
            <a:ext cx="116074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java.awt.event</a:t>
            </a:r>
            <a:endParaRPr lang="en-US" sz="2400" dirty="0"/>
          </a:p>
          <a:p>
            <a:r>
              <a:rPr lang="en-US" sz="2400" dirty="0"/>
              <a:t>Interface </a:t>
            </a:r>
            <a:r>
              <a:rPr lang="en-US" sz="2400" dirty="0" err="1" smtClean="0"/>
              <a:t>MouseListener</a:t>
            </a:r>
            <a:endParaRPr lang="en-US" sz="2400" dirty="0" smtClean="0"/>
          </a:p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1823"/>
              </p:ext>
            </p:extLst>
          </p:nvPr>
        </p:nvGraphicFramePr>
        <p:xfrm>
          <a:off x="525941" y="1808876"/>
          <a:ext cx="11150244" cy="3923703"/>
        </p:xfrm>
        <a:graphic>
          <a:graphicData uri="http://schemas.openxmlformats.org/drawingml/2006/table">
            <a:tbl>
              <a:tblPr/>
              <a:tblGrid>
                <a:gridCol w="2678291"/>
                <a:gridCol w="8471953"/>
              </a:tblGrid>
              <a:tr h="461963"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dirty="0" err="1">
                          <a:effectLst/>
                        </a:rPr>
                        <a:t>Modifier</a:t>
                      </a:r>
                      <a:r>
                        <a:rPr lang="de-DE" sz="2000" dirty="0">
                          <a:effectLst/>
                        </a:rPr>
                        <a:t> </a:t>
                      </a:r>
                      <a:r>
                        <a:rPr lang="de-DE" sz="2000" dirty="0" err="1">
                          <a:effectLst/>
                        </a:rPr>
                        <a:t>and</a:t>
                      </a:r>
                      <a:r>
                        <a:rPr lang="de-DE" sz="2000" dirty="0">
                          <a:effectLst/>
                        </a:rPr>
                        <a:t> Type</a:t>
                      </a:r>
                    </a:p>
                  </a:txBody>
                  <a:tcPr marL="61392" marR="175406" marT="26311" marB="2631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>
                          <a:effectLst/>
                        </a:rPr>
                        <a:t>Method and Description</a:t>
                      </a:r>
                    </a:p>
                  </a:txBody>
                  <a:tcPr marL="61392" marR="26311" marT="26311" marB="2631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845938"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dirty="0" err="1">
                          <a:effectLst/>
                        </a:rPr>
                        <a:t>void</a:t>
                      </a:r>
                      <a:endParaRPr lang="de-DE" sz="2000" dirty="0">
                        <a:effectLst/>
                      </a:endParaRPr>
                    </a:p>
                  </a:txBody>
                  <a:tcPr marL="61392" marR="26311" marT="26311" marB="2631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mouseClicked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 tooltip="class in java.awt.event"/>
                        </a:rPr>
                        <a:t>MouseEvent</a:t>
                      </a:r>
                      <a:r>
                        <a:rPr lang="en-US" sz="2000" dirty="0">
                          <a:effectLst/>
                        </a:rPr>
                        <a:t> e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Invoked </a:t>
                      </a:r>
                      <a:r>
                        <a:rPr lang="en-US" sz="2000" dirty="0">
                          <a:effectLst/>
                        </a:rPr>
                        <a:t>when the mouse button has been clicked (pressed and released) on a component.</a:t>
                      </a:r>
                    </a:p>
                  </a:txBody>
                  <a:tcPr marL="61392" marR="26311" marT="26311" marB="2631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dirty="0" err="1">
                          <a:effectLst/>
                        </a:rPr>
                        <a:t>void</a:t>
                      </a:r>
                      <a:endParaRPr lang="de-DE" sz="2000" dirty="0">
                        <a:effectLst/>
                      </a:endParaRPr>
                    </a:p>
                  </a:txBody>
                  <a:tcPr marL="61392" marR="26311" marT="26311" marB="2631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4"/>
                        </a:rPr>
                        <a:t>mouseEntered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 tooltip="class in java.awt.event"/>
                        </a:rPr>
                        <a:t>MouseEvent</a:t>
                      </a:r>
                      <a:r>
                        <a:rPr lang="en-US" sz="2000" dirty="0">
                          <a:effectLst/>
                        </a:rPr>
                        <a:t> e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Invoked </a:t>
                      </a:r>
                      <a:r>
                        <a:rPr lang="en-US" sz="2000" dirty="0">
                          <a:effectLst/>
                        </a:rPr>
                        <a:t>when the mouse enters a component.</a:t>
                      </a:r>
                    </a:p>
                  </a:txBody>
                  <a:tcPr marL="61392" marR="26311" marT="26311" marB="2631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dirty="0" err="1">
                          <a:effectLst/>
                        </a:rPr>
                        <a:t>void</a:t>
                      </a:r>
                      <a:endParaRPr lang="de-DE" sz="2000" dirty="0">
                        <a:effectLst/>
                      </a:endParaRPr>
                    </a:p>
                  </a:txBody>
                  <a:tcPr marL="61392" marR="26311" marT="26311" marB="2631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5"/>
                        </a:rPr>
                        <a:t>mouseExited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 tooltip="class in java.awt.event"/>
                        </a:rPr>
                        <a:t>MouseEvent</a:t>
                      </a:r>
                      <a:r>
                        <a:rPr lang="en-US" sz="2000" dirty="0">
                          <a:effectLst/>
                        </a:rPr>
                        <a:t> e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Invoked </a:t>
                      </a:r>
                      <a:r>
                        <a:rPr lang="en-US" sz="2000" dirty="0">
                          <a:effectLst/>
                        </a:rPr>
                        <a:t>when the mouse exits a component.</a:t>
                      </a:r>
                    </a:p>
                  </a:txBody>
                  <a:tcPr marL="61392" marR="26311" marT="26311" marB="2631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845938"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dirty="0" err="1">
                          <a:effectLst/>
                        </a:rPr>
                        <a:t>void</a:t>
                      </a:r>
                      <a:endParaRPr lang="de-DE" sz="2000" dirty="0">
                        <a:effectLst/>
                      </a:endParaRPr>
                    </a:p>
                  </a:txBody>
                  <a:tcPr marL="61392" marR="26311" marT="26311" marB="2631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6"/>
                        </a:rPr>
                        <a:t>mousePressed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 tooltip="class in java.awt.event"/>
                        </a:rPr>
                        <a:t>MouseEvent</a:t>
                      </a:r>
                      <a:r>
                        <a:rPr lang="en-US" sz="2000" dirty="0">
                          <a:effectLst/>
                        </a:rPr>
                        <a:t> e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Invoked </a:t>
                      </a:r>
                      <a:r>
                        <a:rPr lang="en-US" sz="2000" dirty="0">
                          <a:effectLst/>
                        </a:rPr>
                        <a:t>when a mouse button has been pressed on a component.</a:t>
                      </a:r>
                    </a:p>
                  </a:txBody>
                  <a:tcPr marL="61392" marR="26311" marT="26311" marB="2631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5938"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>
                          <a:effectLst/>
                        </a:rPr>
                        <a:t>void</a:t>
                      </a:r>
                    </a:p>
                  </a:txBody>
                  <a:tcPr marL="61392" marR="26311" marT="26311" marB="2631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7"/>
                        </a:rPr>
                        <a:t>mouseReleased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 tooltip="class in java.awt.event"/>
                        </a:rPr>
                        <a:t>MouseEvent</a:t>
                      </a:r>
                      <a:r>
                        <a:rPr lang="en-US" sz="2000" dirty="0">
                          <a:effectLst/>
                        </a:rPr>
                        <a:t> e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Invoked </a:t>
                      </a:r>
                      <a:r>
                        <a:rPr lang="en-US" sz="2000" dirty="0">
                          <a:effectLst/>
                        </a:rPr>
                        <a:t>when a mouse button has been released on a component.</a:t>
                      </a:r>
                    </a:p>
                  </a:txBody>
                  <a:tcPr marL="61392" marR="26311" marT="26311" marB="2631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538" y="603152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28. Изменить цвет!!!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67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err="1" smtClean="0"/>
              <a:t>MouseMotionListener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7-</a:t>
            </a:r>
            <a:r>
              <a:rPr lang="ru-RU" sz="2400" dirty="0" smtClean="0"/>
              <a:t>8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2510" y="886691"/>
            <a:ext cx="11607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java.awt.event</a:t>
            </a:r>
            <a:endParaRPr lang="en-US" sz="2400" dirty="0"/>
          </a:p>
          <a:p>
            <a:r>
              <a:rPr lang="en-US" sz="2400" dirty="0"/>
              <a:t>Interface </a:t>
            </a:r>
            <a:r>
              <a:rPr lang="en-US" sz="2400" dirty="0" err="1"/>
              <a:t>Interface</a:t>
            </a:r>
            <a:r>
              <a:rPr lang="en-US" sz="2400" dirty="0"/>
              <a:t> </a:t>
            </a:r>
            <a:r>
              <a:rPr lang="en-US" sz="2400" dirty="0" err="1"/>
              <a:t>MouseMotionListener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86424"/>
              </p:ext>
            </p:extLst>
          </p:nvPr>
        </p:nvGraphicFramePr>
        <p:xfrm>
          <a:off x="509954" y="2461845"/>
          <a:ext cx="10843846" cy="2525962"/>
        </p:xfrm>
        <a:graphic>
          <a:graphicData uri="http://schemas.openxmlformats.org/drawingml/2006/table">
            <a:tbl>
              <a:tblPr/>
              <a:tblGrid>
                <a:gridCol w="2604694"/>
                <a:gridCol w="8239152"/>
              </a:tblGrid>
              <a:tr h="486038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Modifier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and</a:t>
                      </a:r>
                      <a:r>
                        <a:rPr lang="de-DE" sz="2400" dirty="0">
                          <a:effectLst/>
                        </a:rPr>
                        <a:t> Type</a:t>
                      </a:r>
                    </a:p>
                  </a:txBody>
                  <a:tcPr marL="61392" marR="175406" marT="26311" marB="2631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>
                          <a:effectLst/>
                        </a:rPr>
                        <a:t>Method and Description</a:t>
                      </a:r>
                    </a:p>
                  </a:txBody>
                  <a:tcPr marL="61392" marR="26311" marT="26311" marB="2631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890022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void</a:t>
                      </a:r>
                      <a:endParaRPr lang="de-DE" sz="2400" dirty="0">
                        <a:effectLst/>
                      </a:endParaRPr>
                    </a:p>
                  </a:txBody>
                  <a:tcPr marL="61392" marR="26311" marT="26311" marB="2631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mouseDragged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 tooltip="class in java.awt.event"/>
                        </a:rPr>
                        <a:t>MouseEvent</a:t>
                      </a:r>
                      <a:r>
                        <a:rPr lang="en-US" sz="2400" dirty="0">
                          <a:effectLst/>
                        </a:rPr>
                        <a:t> e</a:t>
                      </a:r>
                      <a:r>
                        <a:rPr lang="en-US" sz="2400" dirty="0" smtClean="0">
                          <a:effectLst/>
                        </a:rPr>
                        <a:t>)</a:t>
                      </a:r>
                      <a:r>
                        <a:rPr lang="ru-RU" sz="240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Invoked </a:t>
                      </a:r>
                      <a:r>
                        <a:rPr lang="en-US" sz="2400" dirty="0">
                          <a:effectLst/>
                        </a:rPr>
                        <a:t>when a mouse button is pressed on a component and then dragged.</a:t>
                      </a:r>
                    </a:p>
                  </a:txBody>
                  <a:tcPr marL="61392" marR="26311" marT="26311" marB="2631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890022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void</a:t>
                      </a:r>
                      <a:endParaRPr lang="de-DE" sz="2400" dirty="0">
                        <a:effectLst/>
                      </a:endParaRPr>
                    </a:p>
                  </a:txBody>
                  <a:tcPr marL="61392" marR="26311" marT="26311" marB="2631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4"/>
                        </a:rPr>
                        <a:t>mouseMoved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 tooltip="class in java.awt.event"/>
                        </a:rPr>
                        <a:t>MouseEvent</a:t>
                      </a:r>
                      <a:r>
                        <a:rPr lang="en-US" sz="2400" dirty="0">
                          <a:effectLst/>
                        </a:rPr>
                        <a:t> e</a:t>
                      </a:r>
                      <a:r>
                        <a:rPr lang="en-US" sz="2400" dirty="0" smtClean="0">
                          <a:effectLst/>
                        </a:rPr>
                        <a:t>)</a:t>
                      </a:r>
                      <a:r>
                        <a:rPr lang="ru-RU" sz="240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Invoked </a:t>
                      </a:r>
                      <a:r>
                        <a:rPr lang="en-US" sz="2400" dirty="0">
                          <a:effectLst/>
                        </a:rPr>
                        <a:t>when the mouse cursor has been moved onto a component but no buttons have been pushed.</a:t>
                      </a:r>
                    </a:p>
                  </a:txBody>
                  <a:tcPr marL="61392" marR="26311" marT="26311" marB="2631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7-9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2510" y="886691"/>
            <a:ext cx="116074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29. </a:t>
            </a:r>
            <a:r>
              <a:rPr lang="ru-RU" sz="2400" dirty="0" smtClean="0"/>
              <a:t>Рисование мышью</a:t>
            </a:r>
          </a:p>
          <a:p>
            <a:endParaRPr lang="ru-RU" sz="2400" dirty="0"/>
          </a:p>
          <a:p>
            <a:r>
              <a:rPr lang="ru-RU" sz="2400" dirty="0" smtClean="0"/>
              <a:t>30. </a:t>
            </a:r>
            <a:r>
              <a:rPr lang="en-US" sz="2400" dirty="0" err="1" smtClean="0"/>
              <a:t>JList</a:t>
            </a:r>
            <a:r>
              <a:rPr lang="en-US" sz="2400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9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318</Words>
  <Application>Microsoft Office PowerPoint</Application>
  <PresentationFormat>Широкоэкранный</PresentationFormat>
  <Paragraphs>90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Библиотека Swing</vt:lpstr>
      <vt:lpstr>Библиотека Swing</vt:lpstr>
      <vt:lpstr>Java AWT (Abstract Window Toolkit)</vt:lpstr>
      <vt:lpstr>Java AWT (Abstract Window Toolkit)</vt:lpstr>
      <vt:lpstr>События от МЫШИ</vt:lpstr>
      <vt:lpstr>Интерфейс MouseListener, класс MouseAdapter</vt:lpstr>
      <vt:lpstr>Интерфейс MouseMotionListener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132</cp:revision>
  <dcterms:created xsi:type="dcterms:W3CDTF">2017-03-25T18:33:56Z</dcterms:created>
  <dcterms:modified xsi:type="dcterms:W3CDTF">2019-04-22T15:11:37Z</dcterms:modified>
</cp:coreProperties>
</file>