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4" r:id="rId4"/>
    <p:sldId id="323" r:id="rId5"/>
    <p:sldId id="325" r:id="rId6"/>
    <p:sldId id="326" r:id="rId7"/>
    <p:sldId id="327" r:id="rId8"/>
    <p:sldId id="328" r:id="rId9"/>
    <p:sldId id="329" r:id="rId10"/>
    <p:sldId id="33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event/KeyEvent.html" TargetMode="External"/><Relationship Id="rId2" Type="http://schemas.openxmlformats.org/officeDocument/2006/relationships/hyperlink" Target="https://docs.oracle.com/javase/8/docs/api/java/awt/event/KeyListener.html#keyPressed-java.awt.event.KeyEvent-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8/docs/api/java/awt/event/KeyListener.html#keyTyped-java.awt.event.KeyEvent-" TargetMode="External"/><Relationship Id="rId4" Type="http://schemas.openxmlformats.org/officeDocument/2006/relationships/hyperlink" Target="https://docs.oracle.com/javase/8/docs/api/java/awt/event/KeyListener.html#keyReleased-java.awt.event.KeyEvent-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bject.html" TargetMode="External"/><Relationship Id="rId2" Type="http://schemas.openxmlformats.org/officeDocument/2006/relationships/hyperlink" Target="https://docs.oracle.com/javase/8/docs/api/javax/swing/AbstractListModel.html#fireContentsChanged-java.lang.Object-int-int-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8/docs/api/javax/swing/AbstractListModel.html#fireIntervalRemoved-java.lang.Object-int-int-" TargetMode="External"/><Relationship Id="rId4" Type="http://schemas.openxmlformats.org/officeDocument/2006/relationships/hyperlink" Target="https://docs.oracle.com/javase/8/docs/api/javax/swing/AbstractListModel.html#fireIntervalAdded-java.lang.Object-int-int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9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JList</a:t>
            </a:r>
            <a:r>
              <a:rPr lang="en-US" sz="3200" dirty="0" smtClean="0"/>
              <a:t>: renderer/</a:t>
            </a:r>
            <a:r>
              <a:rPr lang="ru-RU" sz="3200" dirty="0" smtClean="0"/>
              <a:t>визуализатор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9</a:t>
            </a:r>
            <a:r>
              <a:rPr lang="en-US" sz="2400" dirty="0" smtClean="0"/>
              <a:t>-10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844062"/>
            <a:ext cx="116234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Writing a Custom Cell Renderer</a:t>
            </a:r>
          </a:p>
          <a:p>
            <a:r>
              <a:rPr lang="en-US" sz="2400" dirty="0"/>
              <a:t>A list uses an object called a cell renderer to display each of its items. The default cell renderer knows how to display strings and icons and it displays Objects by invoking </a:t>
            </a:r>
            <a:r>
              <a:rPr lang="en-US" sz="2400" dirty="0" err="1"/>
              <a:t>toString</a:t>
            </a:r>
            <a:r>
              <a:rPr lang="en-US" sz="2400" dirty="0"/>
              <a:t>. If you want to change the way the default renderer display icons or strings, or if you want behavior different than what is provided by </a:t>
            </a:r>
            <a:r>
              <a:rPr lang="en-US" sz="2400" dirty="0" err="1"/>
              <a:t>toString</a:t>
            </a:r>
            <a:r>
              <a:rPr lang="en-US" sz="2400" dirty="0"/>
              <a:t>, you can implement a custom cell renderer. Take these steps to provide a custom cell renderer for a list: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class that implements the </a:t>
            </a:r>
            <a:r>
              <a:rPr lang="en-US" sz="2400" dirty="0" err="1"/>
              <a:t>ListCellRenderer</a:t>
            </a:r>
            <a:r>
              <a:rPr lang="en-US" sz="2400" dirty="0"/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 instance of your class and call the list's </a:t>
            </a:r>
            <a:r>
              <a:rPr lang="en-US" sz="2400" dirty="0" err="1"/>
              <a:t>setCellRenderer</a:t>
            </a:r>
            <a:r>
              <a:rPr lang="en-US" sz="2400" dirty="0"/>
              <a:t> using the instance as an argument.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60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Рисуем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9</a:t>
            </a:r>
            <a:r>
              <a:rPr lang="en-US" sz="2400" dirty="0" smtClean="0"/>
              <a:t>-</a:t>
            </a:r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262" y="861647"/>
            <a:ext cx="117816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34. Шахматная </a:t>
            </a:r>
            <a:r>
              <a:rPr lang="ru-RU" sz="2800" dirty="0"/>
              <a:t>доска. Подписать клетки: слева – цифрами, снизу – </a:t>
            </a:r>
            <a:r>
              <a:rPr lang="ru-RU" sz="2800" dirty="0" smtClean="0"/>
              <a:t>буквами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smtClean="0"/>
              <a:t>	!!! Две доски</a:t>
            </a:r>
          </a:p>
          <a:p>
            <a:endParaRPr lang="ru-RU" sz="2800" dirty="0" smtClean="0"/>
          </a:p>
          <a:p>
            <a:endParaRPr lang="en-US" sz="2800" dirty="0"/>
          </a:p>
          <a:p>
            <a:r>
              <a:rPr lang="ru-RU" sz="2800" strike="sngStrike" dirty="0" smtClean="0"/>
              <a:t>35. Нарисовать </a:t>
            </a:r>
            <a:r>
              <a:rPr lang="ru-RU" sz="2800" strike="sngStrike" dirty="0"/>
              <a:t>горизонтальную гистограмму. Используйте различные </a:t>
            </a:r>
            <a:r>
              <a:rPr lang="ru-RU" sz="2800" strike="sngStrike" dirty="0" smtClean="0"/>
              <a:t>цвета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88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Рисуем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9</a:t>
            </a:r>
            <a:r>
              <a:rPr lang="en-US" sz="2400" dirty="0" smtClean="0"/>
              <a:t>-3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262" y="861647"/>
            <a:ext cx="117816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</a:t>
            </a:r>
            <a:r>
              <a:rPr lang="en-US" sz="2800" dirty="0" smtClean="0"/>
              <a:t>5</a:t>
            </a:r>
            <a:r>
              <a:rPr lang="ru-RU" sz="2800" dirty="0" smtClean="0"/>
              <a:t>. </a:t>
            </a:r>
            <a:r>
              <a:rPr lang="ru-RU" sz="2800" dirty="0" smtClean="0"/>
              <a:t>Создать </a:t>
            </a:r>
            <a:r>
              <a:rPr lang="ru-RU" sz="2800" dirty="0"/>
              <a:t>фрейм с областью для рисования посредством клавиш управления курсором: </a:t>
            </a:r>
            <a:r>
              <a:rPr lang="ru-RU" sz="2800" dirty="0" err="1"/>
              <a:t>left</a:t>
            </a:r>
            <a:r>
              <a:rPr lang="ru-RU" sz="2800" dirty="0"/>
              <a:t>, </a:t>
            </a:r>
            <a:r>
              <a:rPr lang="ru-RU" sz="2800" dirty="0" err="1"/>
              <a:t>rigth</a:t>
            </a:r>
            <a:r>
              <a:rPr lang="ru-RU" sz="2800" dirty="0"/>
              <a:t>, </a:t>
            </a:r>
            <a:r>
              <a:rPr lang="ru-RU" sz="2800" dirty="0" err="1"/>
              <a:t>up</a:t>
            </a:r>
            <a:r>
              <a:rPr lang="ru-RU" sz="2800" dirty="0"/>
              <a:t>, </a:t>
            </a:r>
            <a:r>
              <a:rPr lang="ru-RU" sz="2800" dirty="0" err="1" smtClean="0"/>
              <a:t>down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Добавить </a:t>
            </a:r>
            <a:r>
              <a:rPr lang="ru-RU" sz="2800" dirty="0"/>
              <a:t>командные кнопки для: 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вызова диалога для изменения DX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вызова диалога для изменения 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вызова </a:t>
            </a:r>
            <a:r>
              <a:rPr lang="ru-RU" sz="2800" dirty="0"/>
              <a:t>стандартного диалога выбора </a:t>
            </a:r>
            <a:r>
              <a:rPr lang="ru-RU" sz="2800" dirty="0" smtClean="0"/>
              <a:t>цвета </a:t>
            </a:r>
          </a:p>
        </p:txBody>
      </p:sp>
    </p:spTree>
    <p:extLst>
      <p:ext uri="{BB962C8B-B14F-4D97-AF65-F5344CB8AC3E}">
        <p14:creationId xmlns:p14="http://schemas.microsoft.com/office/powerpoint/2010/main" val="31337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События от КЛАВИАТУРЫ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9</a:t>
            </a:r>
            <a:r>
              <a:rPr lang="en-US" sz="2400" dirty="0" smtClean="0"/>
              <a:t>-</a:t>
            </a:r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1354" y="967154"/>
            <a:ext cx="11623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Pressing and releasing a key on the keyboard results in the generating the following key events (in order):</a:t>
            </a:r>
          </a:p>
          <a:p>
            <a:r>
              <a:rPr lang="en-US" sz="2400" dirty="0" smtClean="0"/>
              <a:t>     </a:t>
            </a:r>
            <a:r>
              <a:rPr lang="en-US" sz="2400" dirty="0"/>
              <a:t>KEY_PRESSED</a:t>
            </a:r>
          </a:p>
          <a:p>
            <a:r>
              <a:rPr lang="en-US" sz="2400" dirty="0"/>
              <a:t>     KEY_TYPED (is only generated if a valid Unicode character could be generated.)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KEY_RELEASED</a:t>
            </a:r>
            <a:endParaRPr lang="ru-RU" sz="2400" dirty="0" smtClean="0"/>
          </a:p>
          <a:p>
            <a:endParaRPr lang="ru-RU" sz="24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6826"/>
              </p:ext>
            </p:extLst>
          </p:nvPr>
        </p:nvGraphicFramePr>
        <p:xfrm>
          <a:off x="281354" y="3289864"/>
          <a:ext cx="11072446" cy="2818457"/>
        </p:xfrm>
        <a:graphic>
          <a:graphicData uri="http://schemas.openxmlformats.org/drawingml/2006/table">
            <a:tbl>
              <a:tblPr/>
              <a:tblGrid>
                <a:gridCol w="2673297"/>
                <a:gridCol w="8399149"/>
              </a:tblGrid>
              <a:tr h="663434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Modifier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and</a:t>
                      </a:r>
                      <a:r>
                        <a:rPr lang="de-DE" sz="2400" dirty="0">
                          <a:effectLst/>
                        </a:rPr>
                        <a:t> Type</a:t>
                      </a:r>
                    </a:p>
                  </a:txBody>
                  <a:tcPr marL="61495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>
                          <a:effectLst/>
                        </a:rPr>
                        <a:t>Method and Description</a:t>
                      </a:r>
                    </a:p>
                  </a:txBody>
                  <a:tcPr marL="61495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663434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void</a:t>
                      </a:r>
                      <a:endParaRPr lang="de-DE" sz="2400" dirty="0">
                        <a:effectLst/>
                      </a:endParaRP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4A6782"/>
                          </a:solidFill>
                          <a:effectLst/>
                          <a:hlinkClick r:id="rId2"/>
                        </a:rPr>
                        <a:t>keyPressed</a:t>
                      </a:r>
                      <a:r>
                        <a:rPr lang="en-US" sz="2400">
                          <a:effectLst/>
                        </a:rPr>
                        <a:t>(</a:t>
                      </a:r>
                      <a:r>
                        <a:rPr lang="en-US" sz="2400" b="1" u="none" strike="noStrike">
                          <a:solidFill>
                            <a:srgbClr val="4A6782"/>
                          </a:solidFill>
                          <a:effectLst/>
                          <a:hlinkClick r:id="rId3" tooltip="class in java.awt.event"/>
                        </a:rPr>
                        <a:t>KeyEvent</a:t>
                      </a:r>
                      <a:r>
                        <a:rPr lang="en-US" sz="2400">
                          <a:effectLst/>
                        </a:rPr>
                        <a:t> e)</a:t>
                      </a:r>
                      <a:r>
                        <a:rPr lang="en-US" sz="2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Invoked when a key has been pressed.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34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>
                          <a:effectLst/>
                        </a:rPr>
                        <a:t>void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4"/>
                        </a:rPr>
                        <a:t>keyReleased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3" tooltip="class in java.awt.event"/>
                        </a:rPr>
                        <a:t>KeyEvent</a:t>
                      </a:r>
                      <a:r>
                        <a:rPr lang="en-US" sz="2400" dirty="0">
                          <a:effectLst/>
                        </a:rPr>
                        <a:t> e)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Invoked when a key has been released.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663434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>
                          <a:effectLst/>
                        </a:rPr>
                        <a:t>void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keyTyped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3" tooltip="class in java.awt.event"/>
                        </a:rPr>
                        <a:t>KeyEvent</a:t>
                      </a:r>
                      <a:r>
                        <a:rPr lang="en-US" sz="2400" dirty="0">
                          <a:effectLst/>
                        </a:rPr>
                        <a:t> e)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Invoked when a key has been typed.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1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Стандартные диалоги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9</a:t>
            </a:r>
            <a:r>
              <a:rPr lang="en-US" sz="2400" dirty="0" smtClean="0"/>
              <a:t>-</a:t>
            </a:r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1354" y="967154"/>
            <a:ext cx="116234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solidFill>
                  <a:srgbClr val="0070C0"/>
                </a:solidFill>
              </a:rPr>
              <a:t>Диалог </a:t>
            </a:r>
            <a:r>
              <a:rPr lang="ru-RU" sz="2400" b="1" i="1" dirty="0">
                <a:solidFill>
                  <a:srgbClr val="0070C0"/>
                </a:solidFill>
              </a:rPr>
              <a:t>для изменения DX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solidFill>
                  <a:srgbClr val="0070C0"/>
                </a:solidFill>
              </a:rPr>
              <a:t>Диалог </a:t>
            </a:r>
            <a:r>
              <a:rPr lang="ru-RU" sz="2400" b="1" i="1" dirty="0">
                <a:solidFill>
                  <a:srgbClr val="0070C0"/>
                </a:solidFill>
              </a:rPr>
              <a:t>для изменения </a:t>
            </a:r>
            <a:r>
              <a:rPr lang="ru-RU" sz="2400" b="1" i="1" dirty="0" smtClean="0">
                <a:solidFill>
                  <a:srgbClr val="0070C0"/>
                </a:solidFill>
              </a:rPr>
              <a:t>DY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r>
              <a:rPr lang="de-DE" sz="2400" dirty="0" err="1"/>
              <a:t>javax.swing</a:t>
            </a:r>
            <a:endParaRPr lang="de-DE" sz="2400" dirty="0"/>
          </a:p>
          <a:p>
            <a:r>
              <a:rPr lang="de-DE" sz="2400" b="1" dirty="0"/>
              <a:t>Class </a:t>
            </a:r>
            <a:r>
              <a:rPr lang="de-DE" sz="2400" b="1" dirty="0" err="1"/>
              <a:t>JOptionPane</a:t>
            </a:r>
            <a:endParaRPr lang="de-DE" sz="2400" b="1" dirty="0"/>
          </a:p>
          <a:p>
            <a:r>
              <a:rPr lang="en-US" sz="2400" dirty="0" smtClean="0"/>
              <a:t>	To </a:t>
            </a:r>
            <a:r>
              <a:rPr lang="en-US" sz="2400" dirty="0"/>
              <a:t>create simple, standard dialogs, you use the </a:t>
            </a:r>
            <a:r>
              <a:rPr lang="en-US" sz="2400" dirty="0" err="1"/>
              <a:t>JOptionPane</a:t>
            </a:r>
            <a:r>
              <a:rPr lang="en-US" sz="2400" dirty="0"/>
              <a:t> class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solidFill>
                  <a:srgbClr val="0070C0"/>
                </a:solidFill>
              </a:rPr>
              <a:t>Стандартный диалог </a:t>
            </a:r>
            <a:r>
              <a:rPr lang="ru-RU" sz="2400" b="1" i="1" dirty="0">
                <a:solidFill>
                  <a:srgbClr val="0070C0"/>
                </a:solidFill>
              </a:rPr>
              <a:t>выбора цвета </a:t>
            </a:r>
          </a:p>
          <a:p>
            <a:r>
              <a:rPr lang="de-DE" sz="2400" dirty="0" err="1"/>
              <a:t>javax.swing</a:t>
            </a:r>
            <a:endParaRPr lang="de-DE" sz="2400" dirty="0"/>
          </a:p>
          <a:p>
            <a:r>
              <a:rPr lang="de-DE" sz="2400" b="1" dirty="0"/>
              <a:t>Class </a:t>
            </a:r>
            <a:r>
              <a:rPr lang="de-DE" sz="2400" b="1" dirty="0" err="1"/>
              <a:t>JColorChooser</a:t>
            </a:r>
            <a:endParaRPr lang="de-DE" sz="2400" b="1" dirty="0"/>
          </a:p>
          <a:p>
            <a:r>
              <a:rPr lang="en-US" sz="2400" dirty="0"/>
              <a:t>This class </a:t>
            </a:r>
            <a:r>
              <a:rPr lang="en-US" sz="2400" dirty="0" smtClean="0"/>
              <a:t>provides:</a:t>
            </a:r>
            <a:endParaRPr lang="en-US" sz="2400" dirty="0"/>
          </a:p>
          <a:p>
            <a:r>
              <a:rPr lang="en-US" sz="2400" dirty="0" smtClean="0"/>
              <a:t>	A </a:t>
            </a:r>
            <a:r>
              <a:rPr lang="en-US" sz="2400" dirty="0"/>
              <a:t>static convenience method which shows a modal color-chooser dialog and returns the color selected by the user.</a:t>
            </a:r>
          </a:p>
          <a:p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80146"/>
              </p:ext>
            </p:extLst>
          </p:nvPr>
        </p:nvGraphicFramePr>
        <p:xfrm>
          <a:off x="416165" y="3167783"/>
          <a:ext cx="10515600" cy="4572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de-DE" sz="2400"/>
                        <a:t>showInputDialog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Prompt </a:t>
                      </a:r>
                      <a:r>
                        <a:rPr lang="de-DE" sz="2400" dirty="0" err="1"/>
                        <a:t>for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some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 smtClean="0"/>
                        <a:t>input</a:t>
                      </a:r>
                      <a:endParaRPr lang="de-DE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7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Сведения об экзаменах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9</a:t>
            </a:r>
            <a:r>
              <a:rPr lang="en-US" sz="2400" dirty="0" smtClean="0"/>
              <a:t>-</a:t>
            </a:r>
            <a:r>
              <a:rPr lang="ru-RU" sz="2400" dirty="0" smtClean="0"/>
              <a:t>6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262" y="861647"/>
            <a:ext cx="11781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36. Сведения об экзаменах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	+</a:t>
            </a:r>
            <a:endParaRPr lang="ru-RU" sz="2800" dirty="0" smtClean="0"/>
          </a:p>
          <a:p>
            <a:r>
              <a:rPr lang="ru-RU" sz="2800" dirty="0"/>
              <a:t>	</a:t>
            </a:r>
            <a:r>
              <a:rPr lang="ru-RU" sz="2800" dirty="0" smtClean="0"/>
              <a:t>Графический интерфейс пользователя</a:t>
            </a:r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en-US" sz="2800" dirty="0" smtClean="0"/>
              <a:t>Exam</a:t>
            </a:r>
          </a:p>
          <a:p>
            <a:r>
              <a:rPr lang="en-US" sz="2800" dirty="0" err="1" smtClean="0"/>
              <a:t>ExamList</a:t>
            </a:r>
            <a:endParaRPr lang="en-US" sz="2800" dirty="0" smtClean="0"/>
          </a:p>
          <a:p>
            <a:r>
              <a:rPr lang="en-US" sz="2800" dirty="0" err="1" smtClean="0"/>
              <a:t>Serializator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ExamListModel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92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JList</a:t>
            </a:r>
            <a:r>
              <a:rPr lang="en-US" sz="3200" dirty="0"/>
              <a:t>: Creating a Model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9</a:t>
            </a:r>
            <a:r>
              <a:rPr lang="en-US" sz="2400" dirty="0" smtClean="0"/>
              <a:t>-</a:t>
            </a:r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108" y="808890"/>
            <a:ext cx="1144758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three ways to create a list model: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DefaultListModel</a:t>
            </a:r>
            <a:r>
              <a:rPr lang="en-US" sz="2400" dirty="0" smtClean="0"/>
              <a:t> </a:t>
            </a:r>
            <a:r>
              <a:rPr lang="en-US" sz="2400" dirty="0"/>
              <a:t>— everything is pretty much taken care of for you. The examples in this page use </a:t>
            </a:r>
            <a:r>
              <a:rPr lang="en-US" sz="2400" dirty="0" err="1"/>
              <a:t>DefaultListModel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AbstractListModel</a:t>
            </a:r>
            <a:r>
              <a:rPr lang="en-US" sz="2400" dirty="0"/>
              <a:t> — you manage the data and invoke the "fire" methods. For this approach, you must subclass </a:t>
            </a:r>
            <a:r>
              <a:rPr lang="en-US" sz="2400" dirty="0" err="1"/>
              <a:t>AbstractListModel</a:t>
            </a:r>
            <a:r>
              <a:rPr lang="en-US" sz="2400" dirty="0"/>
              <a:t> and implement the </a:t>
            </a:r>
            <a:r>
              <a:rPr lang="en-US" sz="2400" dirty="0" err="1"/>
              <a:t>getSize</a:t>
            </a:r>
            <a:r>
              <a:rPr lang="en-US" sz="2400" dirty="0"/>
              <a:t> and </a:t>
            </a:r>
            <a:r>
              <a:rPr lang="en-US" sz="2400" dirty="0" err="1"/>
              <a:t>getElementAt</a:t>
            </a:r>
            <a:r>
              <a:rPr lang="en-US" sz="2400" dirty="0"/>
              <a:t> methods inherited from the </a:t>
            </a:r>
            <a:r>
              <a:rPr lang="en-US" sz="2400" dirty="0" err="1"/>
              <a:t>ListModel</a:t>
            </a:r>
            <a:r>
              <a:rPr lang="en-US" sz="2400" dirty="0"/>
              <a:t> interface.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ListModel</a:t>
            </a:r>
            <a:r>
              <a:rPr lang="en-US" sz="2400" dirty="0"/>
              <a:t> — you manage everything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de-DE" sz="2000" dirty="0" err="1">
                <a:solidFill>
                  <a:srgbClr val="0070C0"/>
                </a:solidFill>
              </a:rPr>
              <a:t>public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class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extends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AbstractListModel</a:t>
            </a:r>
            <a:r>
              <a:rPr lang="de-DE" sz="2000" b="1" dirty="0">
                <a:solidFill>
                  <a:srgbClr val="0070C0"/>
                </a:solidFill>
              </a:rPr>
              <a:t>&lt;</a:t>
            </a:r>
            <a:r>
              <a:rPr lang="de-DE" sz="2000" b="1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&gt; {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private </a:t>
            </a:r>
            <a:r>
              <a:rPr lang="de-DE" sz="2000" dirty="0" err="1">
                <a:solidFill>
                  <a:srgbClr val="0070C0"/>
                </a:solidFill>
              </a:rPr>
              <a:t>ExamList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examList</a:t>
            </a:r>
            <a:r>
              <a:rPr lang="de-DE" sz="2000" dirty="0" smtClean="0">
                <a:solidFill>
                  <a:srgbClr val="0070C0"/>
                </a:solidFill>
              </a:rPr>
              <a:t>;</a:t>
            </a:r>
            <a:endParaRPr lang="de-DE" sz="2000" dirty="0">
              <a:solidFill>
                <a:srgbClr val="0070C0"/>
              </a:solidFill>
            </a:endParaRPr>
          </a:p>
          <a:p>
            <a:endParaRPr lang="de-DE" sz="2000" dirty="0">
              <a:solidFill>
                <a:srgbClr val="0070C0"/>
              </a:solidFill>
            </a:endParaRPr>
          </a:p>
          <a:p>
            <a:r>
              <a:rPr lang="de-DE" sz="2000" dirty="0">
                <a:solidFill>
                  <a:srgbClr val="0070C0"/>
                </a:solidFill>
              </a:rPr>
              <a:t>    </a:t>
            </a:r>
            <a:r>
              <a:rPr lang="de-DE" sz="2000" dirty="0" err="1">
                <a:solidFill>
                  <a:srgbClr val="0070C0"/>
                </a:solidFill>
              </a:rPr>
              <a:t>public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() </a:t>
            </a:r>
            <a:r>
              <a:rPr lang="de-DE" sz="2000" dirty="0" smtClean="0">
                <a:solidFill>
                  <a:srgbClr val="0070C0"/>
                </a:solidFill>
              </a:rPr>
              <a:t>{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       </a:t>
            </a:r>
            <a:r>
              <a:rPr lang="de-DE" sz="2000" dirty="0" err="1" smtClean="0">
                <a:solidFill>
                  <a:srgbClr val="0070C0"/>
                </a:solidFill>
              </a:rPr>
              <a:t>examList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>
                <a:solidFill>
                  <a:srgbClr val="0070C0"/>
                </a:solidFill>
              </a:rPr>
              <a:t>= 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ExamList</a:t>
            </a:r>
            <a:r>
              <a:rPr lang="de-DE" sz="2000" dirty="0">
                <a:solidFill>
                  <a:srgbClr val="0070C0"/>
                </a:solidFill>
              </a:rPr>
              <a:t>();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examList.add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(1,"ma",7));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examList.add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(2,"ma",8));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examList.add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(3,"ma",9));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}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JList</a:t>
            </a:r>
            <a:r>
              <a:rPr lang="en-US" sz="3200" dirty="0"/>
              <a:t>: Creating a Model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9</a:t>
            </a:r>
            <a:r>
              <a:rPr lang="en-US" sz="2400" dirty="0" smtClean="0"/>
              <a:t>-</a:t>
            </a:r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108" y="808890"/>
            <a:ext cx="114475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70C0"/>
                </a:solidFill>
              </a:rPr>
              <a:t>public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class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ExamPanel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extends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JPanel</a:t>
            </a:r>
            <a:r>
              <a:rPr lang="de-DE" sz="2000" dirty="0">
                <a:solidFill>
                  <a:srgbClr val="0070C0"/>
                </a:solidFill>
              </a:rPr>
              <a:t> {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private </a:t>
            </a:r>
            <a:r>
              <a:rPr lang="de-DE" sz="2000" dirty="0" err="1">
                <a:solidFill>
                  <a:srgbClr val="0070C0"/>
                </a:solidFill>
              </a:rPr>
              <a:t>JList</a:t>
            </a:r>
            <a:r>
              <a:rPr lang="de-DE" sz="2000" dirty="0">
                <a:solidFill>
                  <a:srgbClr val="0070C0"/>
                </a:solidFill>
              </a:rPr>
              <a:t>&lt;</a:t>
            </a:r>
            <a:r>
              <a:rPr lang="de-DE" sz="2000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&gt; </a:t>
            </a:r>
            <a:r>
              <a:rPr lang="de-DE" sz="2000" dirty="0" err="1">
                <a:solidFill>
                  <a:srgbClr val="0070C0"/>
                </a:solidFill>
              </a:rPr>
              <a:t>list</a:t>
            </a:r>
            <a:r>
              <a:rPr lang="de-DE" sz="2000" dirty="0">
                <a:solidFill>
                  <a:srgbClr val="0070C0"/>
                </a:solidFill>
              </a:rPr>
              <a:t>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private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;</a:t>
            </a:r>
          </a:p>
          <a:p>
            <a:endParaRPr lang="de-DE" sz="2000" dirty="0">
              <a:solidFill>
                <a:srgbClr val="0070C0"/>
              </a:solidFill>
            </a:endParaRPr>
          </a:p>
          <a:p>
            <a:r>
              <a:rPr lang="de-DE" sz="2000" dirty="0">
                <a:solidFill>
                  <a:srgbClr val="0070C0"/>
                </a:solidFill>
              </a:rPr>
              <a:t>    </a:t>
            </a:r>
            <a:r>
              <a:rPr lang="de-DE" sz="2000" dirty="0" err="1">
                <a:solidFill>
                  <a:srgbClr val="0070C0"/>
                </a:solidFill>
              </a:rPr>
              <a:t>public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ExamPanel</a:t>
            </a:r>
            <a:r>
              <a:rPr lang="de-DE" sz="2000" dirty="0">
                <a:solidFill>
                  <a:srgbClr val="0070C0"/>
                </a:solidFill>
              </a:rPr>
              <a:t>() {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 = 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();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</a:t>
            </a:r>
            <a:r>
              <a:rPr lang="de-DE" sz="2000" dirty="0">
                <a:solidFill>
                  <a:srgbClr val="0070C0"/>
                </a:solidFill>
              </a:rPr>
              <a:t> = 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JList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);</a:t>
            </a:r>
          </a:p>
          <a:p>
            <a:r>
              <a:rPr lang="de-DE" sz="2000" dirty="0" smtClean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list.setSelectionMode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ListSelectionModel.SINGLE_SELECTION</a:t>
            </a:r>
            <a:r>
              <a:rPr lang="de-DE" sz="20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de-DE" sz="2000" dirty="0" smtClean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this.add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list</a:t>
            </a:r>
            <a:r>
              <a:rPr lang="de-DE" sz="2000" dirty="0">
                <a:solidFill>
                  <a:srgbClr val="0070C0"/>
                </a:solidFill>
              </a:rPr>
              <a:t>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}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</a:t>
            </a:r>
          </a:p>
          <a:p>
            <a:r>
              <a:rPr lang="de-DE" sz="2000" dirty="0" smtClean="0">
                <a:solidFill>
                  <a:srgbClr val="0070C0"/>
                </a:solidFill>
              </a:rPr>
              <a:t>}</a:t>
            </a:r>
          </a:p>
          <a:p>
            <a:endParaRPr lang="de-DE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AbstractListModel</a:t>
            </a:r>
            <a:r>
              <a:rPr lang="en-US" sz="3200" dirty="0" smtClean="0"/>
              <a:t>: fire</a:t>
            </a:r>
            <a:r>
              <a:rPr lang="ru-RU" sz="3200" dirty="0" smtClean="0"/>
              <a:t>-методы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9</a:t>
            </a:r>
            <a:r>
              <a:rPr lang="en-US" sz="2400" dirty="0" smtClean="0"/>
              <a:t>-9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65561"/>
              </p:ext>
            </p:extLst>
          </p:nvPr>
        </p:nvGraphicFramePr>
        <p:xfrm>
          <a:off x="422025" y="1055075"/>
          <a:ext cx="11430006" cy="3947505"/>
        </p:xfrm>
        <a:graphic>
          <a:graphicData uri="http://schemas.openxmlformats.org/drawingml/2006/table">
            <a:tbl>
              <a:tblPr/>
              <a:tblGrid>
                <a:gridCol w="2759625"/>
                <a:gridCol w="8670381"/>
              </a:tblGrid>
              <a:tr h="1129942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protected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void</a:t>
                      </a:r>
                      <a:endParaRPr lang="de-DE" sz="2400" dirty="0">
                        <a:effectLst/>
                      </a:endParaRP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2"/>
                        </a:rPr>
                        <a:t>fireContentsChanged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lang"/>
                        </a:rPr>
                        <a:t>Object</a:t>
                      </a:r>
                      <a:r>
                        <a:rPr lang="en-US" sz="2400" dirty="0">
                          <a:effectLst/>
                        </a:rPr>
                        <a:t> source,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index0,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index1)</a:t>
                      </a:r>
                      <a:r>
                        <a:rPr lang="en-US" sz="24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AbstractListModel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subclasses must call this method </a:t>
                      </a:r>
                      <a:r>
                        <a:rPr lang="en-US" sz="2400" b="1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after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one or more elements of the list change.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794945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protected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void</a:t>
                      </a:r>
                      <a:endParaRPr lang="de-DE" sz="2400" dirty="0">
                        <a:effectLst/>
                      </a:endParaRP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4"/>
                        </a:rPr>
                        <a:t>fireIntervalAdded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lang"/>
                        </a:rPr>
                        <a:t>Object</a:t>
                      </a:r>
                      <a:r>
                        <a:rPr lang="en-US" sz="2400" dirty="0">
                          <a:effectLst/>
                        </a:rPr>
                        <a:t> source,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index0,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index1)</a:t>
                      </a:r>
                      <a:r>
                        <a:rPr lang="en-US" sz="24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AbstractListModel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subclasses must call this method </a:t>
                      </a:r>
                      <a:r>
                        <a:rPr lang="en-US" sz="2400" b="1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after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one or more elements are added to the model.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9942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>
                          <a:effectLst/>
                        </a:rPr>
                        <a:t>protected void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fireIntervalRemoved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lang"/>
                        </a:rPr>
                        <a:t>Object</a:t>
                      </a:r>
                      <a:r>
                        <a:rPr lang="en-US" sz="2400" dirty="0">
                          <a:effectLst/>
                        </a:rPr>
                        <a:t> source,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index0,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index1)</a:t>
                      </a:r>
                      <a:r>
                        <a:rPr lang="en-US" sz="24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AbstractListModel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subclasses must call this method </a:t>
                      </a:r>
                      <a:r>
                        <a:rPr lang="en-US" sz="2400" b="1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after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one or more elements are removed from the model.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4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8002</TotalTime>
  <Words>463</Words>
  <Application>Microsoft Office PowerPoint</Application>
  <PresentationFormat>Широкоэкранный</PresentationFormat>
  <Paragraphs>106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 Serif</vt:lpstr>
      <vt:lpstr>Тема Office</vt:lpstr>
      <vt:lpstr>Презентация PowerPoint</vt:lpstr>
      <vt:lpstr>Рисуем</vt:lpstr>
      <vt:lpstr>Рисуем</vt:lpstr>
      <vt:lpstr>События от КЛАВИАТУРЫ</vt:lpstr>
      <vt:lpstr>Стандартные диалоги</vt:lpstr>
      <vt:lpstr>Сведения об экзаменах</vt:lpstr>
      <vt:lpstr>JList: Creating a Model</vt:lpstr>
      <vt:lpstr>JList: Creating a Model</vt:lpstr>
      <vt:lpstr>AbstractListModel: fire-методы</vt:lpstr>
      <vt:lpstr>JList: renderer/визуализатор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155</cp:revision>
  <dcterms:created xsi:type="dcterms:W3CDTF">2017-03-25T18:33:56Z</dcterms:created>
  <dcterms:modified xsi:type="dcterms:W3CDTF">2019-04-29T09:58:35Z</dcterms:modified>
</cp:coreProperties>
</file>