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2" r:id="rId8"/>
    <p:sldId id="333" r:id="rId9"/>
    <p:sldId id="335" r:id="rId10"/>
    <p:sldId id="334" r:id="rId11"/>
    <p:sldId id="331" r:id="rId12"/>
    <p:sldId id="336" r:id="rId13"/>
    <p:sldId id="337" r:id="rId14"/>
    <p:sldId id="338" r:id="rId15"/>
    <p:sldId id="340" r:id="rId16"/>
    <p:sldId id="33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9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apache.org/kb/docs/java/quickstart-gui_ru.html" TargetMode="External"/><Relationship Id="rId2" Type="http://schemas.openxmlformats.org/officeDocument/2006/relationships/hyperlink" Target="https://docs.oracle.com/javase/tutorial/uiswing/learn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Deque.html#addFirst(E)" TargetMode="External"/><Relationship Id="rId7" Type="http://schemas.openxmlformats.org/officeDocument/2006/relationships/hyperlink" Target="https://docs.oracle.com/javase/7/docs/api/java/util/Deque.html#peekFirst()" TargetMode="External"/><Relationship Id="rId2" Type="http://schemas.openxmlformats.org/officeDocument/2006/relationships/hyperlink" Target="https://docs.oracle.com/javase/7/docs/api/java/util/Deque.html#push(E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7/docs/api/java/util/Deque.html#peek()" TargetMode="External"/><Relationship Id="rId5" Type="http://schemas.openxmlformats.org/officeDocument/2006/relationships/hyperlink" Target="https://docs.oracle.com/javase/7/docs/api/java/util/Deque.html#removeFirst()" TargetMode="External"/><Relationship Id="rId4" Type="http://schemas.openxmlformats.org/officeDocument/2006/relationships/hyperlink" Target="https://docs.oracle.com/javase/7/docs/api/java/util/Deque.html#pop(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2" Type="http://schemas.openxmlformats.org/officeDocument/2006/relationships/hyperlink" Target="https://docs.oracle.com/javase/8/docs/api/javax/swing/AbstractListModel.html#fireContentsChanged-java.lang.Object-int-int-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8/docs/api/javax/swing/AbstractListModel.html#fireIntervalRemoved-java.lang.Object-int-int-" TargetMode="External"/><Relationship Id="rId4" Type="http://schemas.openxmlformats.org/officeDocument/2006/relationships/hyperlink" Target="https://docs.oracle.com/javase/8/docs/api/javax/swing/AbstractListModel.html#fireIntervalAdded-java.lang.Object-int-int-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10-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Обработка данных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960792"/>
            <a:ext cx="116234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Доступ к данным</a:t>
            </a:r>
            <a:endParaRPr lang="en-US" sz="2800" b="1" dirty="0" smtClean="0"/>
          </a:p>
          <a:p>
            <a:r>
              <a:rPr lang="de-DE" sz="28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ExamPanel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extends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JPanel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endParaRPr lang="de-DE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ExamList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examList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2"/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ExamListModel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examListModel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2"/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JList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Exam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&gt;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2"/>
            <a:r>
              <a:rPr lang="ru-RU" sz="2800" b="1" dirty="0"/>
              <a:t>Обработка данных</a:t>
            </a:r>
          </a:p>
          <a:p>
            <a:pPr marL="0" lvl="2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JButton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butShow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= new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JButton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("Show");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/>
              <a:t>Learning Swing with the </a:t>
            </a:r>
            <a:r>
              <a:rPr lang="en-US" sz="3200" dirty="0" err="1"/>
              <a:t>NetBeans</a:t>
            </a:r>
            <a:r>
              <a:rPr lang="en-US" sz="3200" dirty="0"/>
              <a:t> IDE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10-11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261" y="783827"/>
            <a:ext cx="626199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</a:t>
            </a:r>
            <a:r>
              <a:rPr lang="en-US" sz="2800" dirty="0" smtClean="0"/>
              <a:t>7</a:t>
            </a:r>
            <a:r>
              <a:rPr lang="ru-RU" sz="2800" dirty="0" smtClean="0"/>
              <a:t>. </a:t>
            </a:r>
            <a:r>
              <a:rPr lang="ru-RU" sz="2800" dirty="0"/>
              <a:t>Создать фрейм для выбора цвета командной кнопки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Learning </a:t>
            </a:r>
            <a:r>
              <a:rPr lang="en-US" sz="2800" dirty="0"/>
              <a:t>Swing with the </a:t>
            </a:r>
            <a:r>
              <a:rPr lang="en-US" sz="2800" dirty="0" err="1"/>
              <a:t>NetBeans</a:t>
            </a:r>
            <a:r>
              <a:rPr lang="en-US" sz="2800" dirty="0"/>
              <a:t> IDE is the fastest and easiest way to begin working with Swing.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/>
              <a:t>NetBeans</a:t>
            </a:r>
            <a:r>
              <a:rPr lang="en-US" sz="2800" dirty="0"/>
              <a:t> IDE's GUI </a:t>
            </a:r>
            <a:r>
              <a:rPr lang="en-US" sz="2800" dirty="0" smtClean="0"/>
              <a:t>builder –  </a:t>
            </a:r>
            <a:r>
              <a:rPr lang="en-US" sz="2800" dirty="0"/>
              <a:t>a powerful feature that lets you visually construct your Graphical User </a:t>
            </a:r>
            <a:r>
              <a:rPr lang="en-US" sz="2800" dirty="0" smtClean="0"/>
              <a:t>Interfaces</a:t>
            </a:r>
          </a:p>
          <a:p>
            <a:endParaRPr lang="en-US" sz="2800" dirty="0" smtClean="0"/>
          </a:p>
          <a:p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docs.oracle.com/javase/tutorial/uiswing/learn/index.html</a:t>
            </a:r>
            <a:endParaRPr lang="de-DE" sz="2400" dirty="0" smtClean="0"/>
          </a:p>
          <a:p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netbeans.apache.org/kb/docs/java/quickstart-gui_ru.html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19" y="1014849"/>
            <a:ext cx="5406414" cy="477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0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/>
              <a:t>GUI Builder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10-12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6626" y="783827"/>
            <a:ext cx="117873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Создание </a:t>
            </a:r>
            <a:r>
              <a:rPr lang="ru-RU" sz="2400" dirty="0" smtClean="0"/>
              <a:t>проекта</a:t>
            </a:r>
            <a:endParaRPr lang="en-US" sz="2400" dirty="0" smtClean="0"/>
          </a:p>
          <a:p>
            <a:r>
              <a:rPr lang="en-US" sz="2400" b="1" dirty="0"/>
              <a:t>Step 1: Create a New Project</a:t>
            </a:r>
          </a:p>
          <a:p>
            <a:r>
              <a:rPr lang="en-US" sz="2400" b="1" dirty="0"/>
              <a:t>Step 2: Choose General -&gt; Java Application</a:t>
            </a:r>
          </a:p>
          <a:p>
            <a:r>
              <a:rPr lang="en-US" sz="2400" b="1" dirty="0"/>
              <a:t>Step 3: Set a Project Name</a:t>
            </a:r>
          </a:p>
          <a:p>
            <a:r>
              <a:rPr lang="en-US" sz="2400" dirty="0" smtClean="0"/>
              <a:t>	Make </a:t>
            </a:r>
            <a:r>
              <a:rPr lang="en-US" sz="2400" dirty="0"/>
              <a:t>sure to </a:t>
            </a:r>
            <a:r>
              <a:rPr lang="en-US" sz="2400" b="1" dirty="0"/>
              <a:t>deselect</a:t>
            </a:r>
            <a:r>
              <a:rPr lang="en-US" sz="2400" dirty="0"/>
              <a:t> the "Create Main Class" </a:t>
            </a:r>
            <a:r>
              <a:rPr lang="en-US" sz="2400" dirty="0" smtClean="0"/>
              <a:t>checkbox</a:t>
            </a:r>
          </a:p>
          <a:p>
            <a:r>
              <a:rPr lang="en-US" sz="2400" b="1" dirty="0"/>
              <a:t>Step 4: Add a </a:t>
            </a:r>
            <a:r>
              <a:rPr lang="en-US" sz="2400" b="1" dirty="0" err="1"/>
              <a:t>JFrame</a:t>
            </a:r>
            <a:r>
              <a:rPr lang="en-US" sz="2400" b="1" dirty="0"/>
              <a:t> Form</a:t>
            </a:r>
          </a:p>
          <a:p>
            <a:r>
              <a:rPr lang="en-US" sz="2400" dirty="0" smtClean="0"/>
              <a:t>	class </a:t>
            </a:r>
            <a:r>
              <a:rPr lang="en-US" sz="2400" dirty="0" err="1" smtClean="0"/>
              <a:t>ColorCreator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package learn</a:t>
            </a:r>
          </a:p>
          <a:p>
            <a:endParaRPr lang="en-US" sz="2400" dirty="0"/>
          </a:p>
          <a:p>
            <a:r>
              <a:rPr lang="ru-RU" sz="2400" dirty="0" smtClean="0"/>
              <a:t>Окна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 smtClean="0"/>
              <a:t>Palette</a:t>
            </a:r>
            <a:r>
              <a:rPr lang="ru-RU" sz="2400" i="1" dirty="0" smtClean="0"/>
              <a:t> – Палитра – компоненты 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Design </a:t>
            </a:r>
            <a:r>
              <a:rPr lang="en-US" sz="2400" i="1" dirty="0" smtClean="0"/>
              <a:t>Area</a:t>
            </a:r>
            <a:r>
              <a:rPr lang="ru-RU" sz="2400" i="1" dirty="0" smtClean="0"/>
              <a:t> – Область конструирования – визуальное конструирование: Источник</a:t>
            </a:r>
            <a:r>
              <a:rPr lang="ru-RU" sz="2400" i="1" smtClean="0"/>
              <a:t>, Проект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Property </a:t>
            </a:r>
            <a:r>
              <a:rPr lang="en-US" sz="2400" i="1" dirty="0" smtClean="0"/>
              <a:t>Editor</a:t>
            </a:r>
            <a:r>
              <a:rPr lang="ru-RU" sz="2400" i="1" dirty="0" smtClean="0"/>
              <a:t> – Свойства 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 smtClean="0"/>
              <a:t>Inspector</a:t>
            </a:r>
            <a:r>
              <a:rPr lang="ru-RU" sz="2400" i="1" dirty="0" smtClean="0"/>
              <a:t> – Навигатор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2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Проектирование классов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36.</a:t>
            </a:r>
          </a:p>
          <a:p>
            <a:r>
              <a:rPr lang="ru-RU" sz="2800" b="1" dirty="0" smtClean="0"/>
              <a:t>Декомпозиция, </a:t>
            </a:r>
            <a:r>
              <a:rPr lang="ru-RU" sz="2800" b="1" dirty="0" err="1" smtClean="0"/>
              <a:t>И.Блинов</a:t>
            </a:r>
            <a:r>
              <a:rPr lang="ru-RU" sz="2800" b="1" dirty="0" smtClean="0"/>
              <a:t>, стр.80</a:t>
            </a:r>
          </a:p>
          <a:p>
            <a:endParaRPr lang="ru-RU" sz="2800" b="1" dirty="0" smtClean="0"/>
          </a:p>
          <a:p>
            <a:r>
              <a:rPr lang="ru-RU" sz="2800" dirty="0"/>
              <a:t>Начинающий программист, знающий о том, что существуют классы, кон-</a:t>
            </a:r>
          </a:p>
          <a:p>
            <a:r>
              <a:rPr lang="ru-RU" sz="2800" dirty="0" err="1"/>
              <a:t>структоры</a:t>
            </a:r>
            <a:r>
              <a:rPr lang="ru-RU" sz="2800" dirty="0"/>
              <a:t> и </a:t>
            </a:r>
            <a:r>
              <a:rPr lang="ru-RU" sz="2800" dirty="0" smtClean="0"/>
              <a:t>методы, …</a:t>
            </a:r>
          </a:p>
          <a:p>
            <a:endParaRPr lang="ru-RU" sz="2800" dirty="0" smtClean="0"/>
          </a:p>
          <a:p>
            <a:r>
              <a:rPr lang="ru-RU" sz="2800" dirty="0" smtClean="0"/>
              <a:t>Переработка </a:t>
            </a:r>
            <a:r>
              <a:rPr lang="ru-RU" sz="2800" dirty="0"/>
              <a:t>(</a:t>
            </a:r>
            <a:r>
              <a:rPr lang="ru-RU" sz="2800" dirty="0" err="1" smtClean="0"/>
              <a:t>рефакторинг</a:t>
            </a:r>
            <a:r>
              <a:rPr lang="ru-RU" sz="2800" dirty="0" smtClean="0"/>
              <a:t>) </a:t>
            </a:r>
            <a:r>
              <a:rPr lang="ru-RU" sz="2800" dirty="0"/>
              <a:t>созданного </a:t>
            </a:r>
            <a:r>
              <a:rPr lang="ru-RU" sz="2800" dirty="0" smtClean="0"/>
              <a:t>приложения</a:t>
            </a:r>
          </a:p>
          <a:p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Инициализация … различными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способами вынесена в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отдельный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класс, методы которого могут в зависимости от условий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извлекать значения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для инициализации элементов из различных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источников</a:t>
            </a:r>
          </a:p>
          <a:p>
            <a:r>
              <a:rPr lang="ru-RU" sz="2800" i="1" dirty="0"/>
              <a:t>/* # 24 # класс-создатель матрицы # </a:t>
            </a:r>
            <a:r>
              <a:rPr lang="de-DE" sz="2800" i="1" dirty="0"/>
              <a:t>MatrixCreator.java </a:t>
            </a:r>
            <a:r>
              <a:rPr lang="de-DE" sz="2800" i="1" dirty="0" smtClean="0"/>
              <a:t>*/</a:t>
            </a:r>
            <a:endParaRPr lang="ru-RU" sz="2800" i="1" dirty="0" smtClean="0"/>
          </a:p>
          <a:p>
            <a:r>
              <a:rPr lang="fr-FR" sz="2800" i="1" dirty="0"/>
              <a:t>public void fillFromFile(Matrix t, File </a:t>
            </a:r>
            <a:r>
              <a:rPr lang="fr-FR" sz="2800" i="1" dirty="0" smtClean="0"/>
              <a:t>f)</a:t>
            </a:r>
            <a:r>
              <a:rPr lang="en-US" sz="2800" i="1" dirty="0"/>
              <a:t>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Коллекции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 smtClean="0"/>
              <a:t>4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Глава </a:t>
            </a:r>
            <a:r>
              <a:rPr lang="ru-RU" sz="2800" b="1" i="1" dirty="0" smtClean="0"/>
              <a:t>10 </a:t>
            </a:r>
            <a:r>
              <a:rPr lang="ru-RU" sz="2800" b="1" dirty="0" smtClean="0"/>
              <a:t>КОЛЛЕКЦИИ, </a:t>
            </a:r>
            <a:r>
              <a:rPr lang="ru-RU" sz="2800" b="1" dirty="0" err="1" smtClean="0"/>
              <a:t>И.Блинов</a:t>
            </a:r>
            <a:r>
              <a:rPr lang="ru-RU" sz="2800" b="1" dirty="0" smtClean="0"/>
              <a:t>, стр.253</a:t>
            </a:r>
          </a:p>
          <a:p>
            <a:endParaRPr lang="ru-RU" sz="2800" b="1" dirty="0" smtClean="0"/>
          </a:p>
          <a:p>
            <a:r>
              <a:rPr lang="ru-RU" sz="2800" b="1" dirty="0" smtClean="0"/>
              <a:t>Задания</a:t>
            </a:r>
            <a:endParaRPr lang="en-US" sz="2800" b="1" dirty="0" smtClean="0"/>
          </a:p>
          <a:p>
            <a:endParaRPr lang="ru-RU" sz="2800" b="1" dirty="0" smtClean="0"/>
          </a:p>
          <a:p>
            <a:r>
              <a:rPr lang="ru-RU" sz="2800" dirty="0" smtClean="0"/>
              <a:t>1. Ввести </a:t>
            </a:r>
            <a:r>
              <a:rPr lang="ru-RU" sz="2800" dirty="0"/>
              <a:t>строки из файла, записать в список. Вывести строки в файл в </a:t>
            </a:r>
            <a:r>
              <a:rPr lang="ru-RU" sz="2800" dirty="0" smtClean="0"/>
              <a:t>прямом и обратном </a:t>
            </a:r>
            <a:r>
              <a:rPr lang="ru-RU" sz="2800" dirty="0"/>
              <a:t>порядке</a:t>
            </a:r>
            <a:r>
              <a:rPr lang="ru-RU" sz="2800" dirty="0" smtClean="0"/>
              <a:t>. </a:t>
            </a:r>
            <a:r>
              <a:rPr lang="ru-RU" sz="2800" i="1" dirty="0">
                <a:solidFill>
                  <a:schemeClr val="accent1">
                    <a:lumMod val="50000"/>
                  </a:schemeClr>
                </a:solidFill>
              </a:rPr>
              <a:t>Итератор</a:t>
            </a:r>
            <a:r>
              <a:rPr lang="ru-RU" sz="28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ru-RU" sz="2800" i="1" dirty="0" smtClean="0">
                <a:solidFill>
                  <a:schemeClr val="accent1">
                    <a:lumMod val="50000"/>
                  </a:schemeClr>
                </a:solidFill>
              </a:rPr>
              <a:t>Список, стр.255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ru-RU" sz="2800" i="1" dirty="0">
                <a:solidFill>
                  <a:schemeClr val="accent1">
                    <a:lumMod val="50000"/>
                  </a:schemeClr>
                </a:solidFill>
              </a:rPr>
              <a:t>Интерфейс </a:t>
            </a:r>
            <a:r>
              <a:rPr lang="en-US" sz="2800" i="1" dirty="0" err="1" smtClean="0">
                <a:solidFill>
                  <a:schemeClr val="accent1">
                    <a:lumMod val="50000"/>
                  </a:schemeClr>
                </a:solidFill>
              </a:rPr>
              <a:t>ListIterator</a:t>
            </a:r>
            <a:r>
              <a:rPr lang="ru-RU" sz="2800" i="1" dirty="0" smtClean="0">
                <a:solidFill>
                  <a:schemeClr val="accent1">
                    <a:lumMod val="50000"/>
                  </a:schemeClr>
                </a:solidFill>
              </a:rPr>
              <a:t>, стр.261</a:t>
            </a:r>
            <a:endParaRPr lang="ru-RU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Коллекции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2</a:t>
            </a:r>
            <a:r>
              <a:rPr lang="ru-RU" sz="2800" dirty="0"/>
              <a:t>. Ввести число, занести его цифры в стек. Вывести число, у которого </a:t>
            </a:r>
            <a:r>
              <a:rPr lang="ru-RU" sz="2800" dirty="0" smtClean="0"/>
              <a:t>цифры идут </a:t>
            </a:r>
            <a:r>
              <a:rPr lang="ru-RU" sz="2800" dirty="0"/>
              <a:t>в обратном порядке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de-DE" sz="2800" i="1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de-DE" sz="2800" i="1" dirty="0" err="1">
                <a:solidFill>
                  <a:schemeClr val="accent1">
                    <a:lumMod val="50000"/>
                  </a:schemeClr>
                </a:solidFill>
              </a:rPr>
              <a:t>Stack</a:t>
            </a:r>
            <a:r>
              <a:rPr lang="de-DE" sz="2800" i="1" dirty="0">
                <a:solidFill>
                  <a:schemeClr val="accent1">
                    <a:lumMod val="50000"/>
                  </a:schemeClr>
                </a:solidFill>
              </a:rPr>
              <a:t>&lt;E&gt;, </a:t>
            </a:r>
            <a:r>
              <a:rPr lang="de-DE" sz="2800" i="1" dirty="0" err="1">
                <a:solidFill>
                  <a:schemeClr val="accent1">
                    <a:lumMod val="50000"/>
                  </a:schemeClr>
                </a:solidFill>
              </a:rPr>
              <a:t>Deque</a:t>
            </a:r>
            <a:r>
              <a:rPr lang="de-DE" sz="28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i="1" dirty="0" err="1" smtClean="0">
                <a:solidFill>
                  <a:schemeClr val="accent1">
                    <a:lumMod val="50000"/>
                  </a:schemeClr>
                </a:solidFill>
              </a:rPr>
              <a:t>interface</a:t>
            </a:r>
            <a:endParaRPr lang="de-DE" sz="2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de-DE" sz="28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Deques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 can also be used as LIFO (Last-In-First-Out) stacks. This interface should be used in preference to the legacy Stack class. When a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deque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 is used as a stack, elements are pushed and popped from the beginning of the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deque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. Stack methods are precisely equivalent to </a:t>
            </a:r>
            <a:r>
              <a:rPr lang="en-US" sz="2800" i="1" dirty="0" err="1">
                <a:solidFill>
                  <a:schemeClr val="accent1">
                    <a:lumMod val="50000"/>
                  </a:schemeClr>
                </a:solidFill>
              </a:rPr>
              <a:t>Deque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 methods as indicated in the table below:</a:t>
            </a:r>
            <a:endParaRPr lang="de-DE" sz="2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59649"/>
              </p:ext>
            </p:extLst>
          </p:nvPr>
        </p:nvGraphicFramePr>
        <p:xfrm>
          <a:off x="535258" y="4476294"/>
          <a:ext cx="10326030" cy="1991412"/>
        </p:xfrm>
        <a:graphic>
          <a:graphicData uri="http://schemas.openxmlformats.org/drawingml/2006/table">
            <a:tbl>
              <a:tblPr/>
              <a:tblGrid>
                <a:gridCol w="5163015"/>
                <a:gridCol w="5163015"/>
              </a:tblGrid>
              <a:tr h="497853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err="1">
                          <a:effectLst/>
                        </a:rPr>
                        <a:t>Stack</a:t>
                      </a:r>
                      <a:r>
                        <a:rPr lang="de-DE" sz="2400" b="1" dirty="0">
                          <a:effectLst/>
                        </a:rPr>
                        <a:t> </a:t>
                      </a:r>
                      <a:r>
                        <a:rPr lang="de-DE" sz="2400" b="1" dirty="0" err="1">
                          <a:effectLst/>
                        </a:rPr>
                        <a:t>Method</a:t>
                      </a:r>
                      <a:endParaRPr lang="de-DE" sz="2400" dirty="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err="1">
                          <a:effectLst/>
                        </a:rPr>
                        <a:t>Equivalent</a:t>
                      </a:r>
                      <a:r>
                        <a:rPr lang="de-DE" sz="2400" b="1" dirty="0">
                          <a:effectLst/>
                        </a:rPr>
                        <a:t> </a:t>
                      </a:r>
                      <a:r>
                        <a:rPr lang="de-DE" sz="2400" b="1" dirty="0" err="1">
                          <a:effectLst/>
                        </a:rPr>
                        <a:t>Deque</a:t>
                      </a:r>
                      <a:r>
                        <a:rPr lang="de-DE" sz="2400" b="1" dirty="0">
                          <a:effectLst/>
                        </a:rPr>
                        <a:t> </a:t>
                      </a:r>
                      <a:r>
                        <a:rPr lang="de-DE" sz="2400" b="1" dirty="0" err="1">
                          <a:effectLst/>
                        </a:rPr>
                        <a:t>Method</a:t>
                      </a:r>
                      <a:endParaRPr lang="de-DE" sz="2400" dirty="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7853">
                <a:tc>
                  <a:txBody>
                    <a:bodyPr/>
                    <a:lstStyle/>
                    <a:p>
                      <a:pPr algn="l"/>
                      <a:r>
                        <a:rPr lang="de-DE" sz="2400" u="none" strike="noStrike">
                          <a:solidFill>
                            <a:srgbClr val="4C6B87"/>
                          </a:solidFill>
                          <a:effectLst/>
                          <a:hlinkClick r:id="rId2"/>
                        </a:rPr>
                        <a:t>push(e)</a:t>
                      </a:r>
                      <a:endParaRPr lang="de-DE" sz="240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u="none" strike="noStrike" dirty="0" err="1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addFirst</a:t>
                      </a:r>
                      <a:r>
                        <a:rPr lang="de-DE" sz="2400" u="none" strike="noStrike" dirty="0">
                          <a:solidFill>
                            <a:srgbClr val="4C6B87"/>
                          </a:solidFill>
                          <a:effectLst/>
                          <a:hlinkClick r:id="rId3"/>
                        </a:rPr>
                        <a:t>(e)</a:t>
                      </a:r>
                      <a:endParaRPr lang="de-DE" sz="2400" dirty="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7853">
                <a:tc>
                  <a:txBody>
                    <a:bodyPr/>
                    <a:lstStyle/>
                    <a:p>
                      <a:pPr algn="l"/>
                      <a:r>
                        <a:rPr lang="de-DE" sz="2400" u="none" strike="noStrike">
                          <a:solidFill>
                            <a:srgbClr val="4C6B87"/>
                          </a:solidFill>
                          <a:effectLst/>
                          <a:hlinkClick r:id="rId4"/>
                        </a:rPr>
                        <a:t>pop()</a:t>
                      </a:r>
                      <a:endParaRPr lang="de-DE" sz="240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u="none" strike="noStrike" dirty="0" err="1">
                          <a:solidFill>
                            <a:srgbClr val="4C6B87"/>
                          </a:solidFill>
                          <a:effectLst/>
                          <a:hlinkClick r:id="rId5"/>
                        </a:rPr>
                        <a:t>removeFirst</a:t>
                      </a:r>
                      <a:r>
                        <a:rPr lang="de-DE" sz="2400" u="none" strike="noStrike" dirty="0">
                          <a:solidFill>
                            <a:srgbClr val="4C6B87"/>
                          </a:solidFill>
                          <a:effectLst/>
                          <a:hlinkClick r:id="rId5"/>
                        </a:rPr>
                        <a:t>()</a:t>
                      </a:r>
                      <a:endParaRPr lang="de-DE" sz="2400" dirty="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7853">
                <a:tc>
                  <a:txBody>
                    <a:bodyPr/>
                    <a:lstStyle/>
                    <a:p>
                      <a:pPr algn="l"/>
                      <a:r>
                        <a:rPr lang="de-DE" sz="2400" u="none" strike="noStrike" dirty="0" err="1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peek</a:t>
                      </a:r>
                      <a:r>
                        <a:rPr lang="de-DE" sz="2400" u="none" strike="noStrike" dirty="0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()</a:t>
                      </a:r>
                      <a:endParaRPr lang="de-DE" sz="2400" dirty="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u="none" strike="noStrike" dirty="0" err="1">
                          <a:solidFill>
                            <a:srgbClr val="4C6B87"/>
                          </a:solidFill>
                          <a:effectLst/>
                          <a:hlinkClick r:id="rId7"/>
                        </a:rPr>
                        <a:t>peekFirst</a:t>
                      </a:r>
                      <a:r>
                        <a:rPr lang="de-DE" sz="2400" u="none" strike="noStrike" dirty="0">
                          <a:solidFill>
                            <a:srgbClr val="4C6B87"/>
                          </a:solidFill>
                          <a:effectLst/>
                          <a:hlinkClick r:id="rId7"/>
                        </a:rPr>
                        <a:t>()</a:t>
                      </a:r>
                      <a:endParaRPr lang="de-DE" sz="2400" dirty="0">
                        <a:effectLst/>
                      </a:endParaRPr>
                    </a:p>
                  </a:txBody>
                  <a:tcPr marL="59894" marR="25669" marT="25669" marB="256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Коллекции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760074"/>
            <a:ext cx="1162343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4</a:t>
            </a:r>
            <a:r>
              <a:rPr lang="ru-RU" sz="2800" dirty="0"/>
              <a:t>. Создать список из элементов каталога и его подкаталогов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/>
              <a:t> </a:t>
            </a: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//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Определение директории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dir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(".");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       // Чтение полного списка файлов каталога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File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[] lst1 =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dir.listFiles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800" dirty="0"/>
              <a:t>6. Занести стихотворения одного автора в список. Провести сортировку</a:t>
            </a:r>
          </a:p>
          <a:p>
            <a:r>
              <a:rPr lang="ru-RU" sz="2800" dirty="0"/>
              <a:t>по возрастанию длин строк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</a:p>
          <a:p>
            <a:r>
              <a:rPr lang="ru-RU" sz="2800" i="1" dirty="0">
                <a:solidFill>
                  <a:schemeClr val="accent1">
                    <a:lumMod val="50000"/>
                  </a:schemeClr>
                </a:solidFill>
              </a:rPr>
              <a:t>Интерфейс </a:t>
            </a:r>
            <a:r>
              <a:rPr lang="de-DE" sz="2800" i="1" dirty="0" err="1">
                <a:solidFill>
                  <a:schemeClr val="accent1">
                    <a:lumMod val="50000"/>
                  </a:schemeClr>
                </a:solidFill>
              </a:rPr>
              <a:t>Comparator</a:t>
            </a:r>
            <a:r>
              <a:rPr lang="de-DE" sz="2800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DE" sz="2800" i="1" dirty="0" smtClean="0">
                <a:solidFill>
                  <a:schemeClr val="accent1">
                    <a:lumMod val="50000"/>
                  </a:schemeClr>
                </a:solidFill>
              </a:rPr>
              <a:t>263</a:t>
            </a:r>
          </a:p>
          <a:p>
            <a:endParaRPr lang="ru-RU" sz="28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800" dirty="0" smtClean="0"/>
              <a:t>8</a:t>
            </a:r>
            <a:r>
              <a:rPr lang="ru-RU" sz="2800" dirty="0"/>
              <a:t>. Определить множество на основе множества целых чисел. Создать </a:t>
            </a:r>
            <a:r>
              <a:rPr lang="ru-RU" sz="2800" dirty="0" smtClean="0"/>
              <a:t>методы для </a:t>
            </a:r>
            <a:r>
              <a:rPr lang="ru-RU" sz="2800" dirty="0"/>
              <a:t>определения </a:t>
            </a:r>
            <a:r>
              <a:rPr lang="ru-RU" sz="2800" dirty="0" smtClean="0"/>
              <a:t>пересечения (</a:t>
            </a:r>
            <a:r>
              <a:rPr lang="en-US" sz="2800" dirty="0" smtClean="0"/>
              <a:t>intersect</a:t>
            </a:r>
            <a:r>
              <a:rPr lang="ru-RU" sz="2800" dirty="0" smtClean="0"/>
              <a:t>) </a:t>
            </a:r>
            <a:r>
              <a:rPr lang="ru-RU" sz="2800" dirty="0"/>
              <a:t>и объединения </a:t>
            </a:r>
            <a:r>
              <a:rPr lang="en-US" sz="2800" dirty="0" smtClean="0"/>
              <a:t>(union) </a:t>
            </a:r>
            <a:r>
              <a:rPr lang="ru-RU" sz="2800" dirty="0" smtClean="0"/>
              <a:t>множеств.</a:t>
            </a:r>
          </a:p>
          <a:p>
            <a:r>
              <a:rPr lang="ru-RU" sz="2800" i="1" dirty="0">
                <a:solidFill>
                  <a:schemeClr val="accent1">
                    <a:lumMod val="50000"/>
                  </a:schemeClr>
                </a:solidFill>
              </a:rPr>
              <a:t>Интерфейс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Set</a:t>
            </a:r>
            <a:endParaRPr lang="ru-RU" sz="28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Сведения об экзаменах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262" y="861647"/>
            <a:ext cx="11781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36. Сведения об экзаменах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	+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Графический интерфейс пользователя</a:t>
            </a:r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en-US" sz="2800" dirty="0" smtClean="0"/>
              <a:t>Exam</a:t>
            </a:r>
          </a:p>
          <a:p>
            <a:r>
              <a:rPr lang="en-US" sz="2800" dirty="0" err="1" smtClean="0"/>
              <a:t>ExamList</a:t>
            </a:r>
            <a:endParaRPr lang="en-US" sz="2800" dirty="0" smtClean="0"/>
          </a:p>
          <a:p>
            <a:r>
              <a:rPr lang="en-US" sz="2800" dirty="0" err="1" smtClean="0"/>
              <a:t>Serializator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ExamListModel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92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JList</a:t>
            </a:r>
            <a:r>
              <a:rPr lang="en-US" sz="3200" dirty="0"/>
              <a:t>: Creating a Model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108" y="808890"/>
            <a:ext cx="1144758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three ways to create a list model: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DefaultListModel</a:t>
            </a:r>
            <a:r>
              <a:rPr lang="en-US" sz="2400" dirty="0" smtClean="0"/>
              <a:t> </a:t>
            </a:r>
            <a:r>
              <a:rPr lang="en-US" sz="2400" dirty="0"/>
              <a:t>— everything is pretty much taken care of for you. The examples in this page use </a:t>
            </a:r>
            <a:r>
              <a:rPr lang="en-US" sz="2400" dirty="0" err="1"/>
              <a:t>DefaultListModel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AbstractListModel</a:t>
            </a:r>
            <a:r>
              <a:rPr lang="en-US" sz="2400" dirty="0"/>
              <a:t> — you manage the data and invoke the "fire" methods. For this approach, you must subclass </a:t>
            </a:r>
            <a:r>
              <a:rPr lang="en-US" sz="2400" dirty="0" err="1"/>
              <a:t>AbstractListModel</a:t>
            </a:r>
            <a:r>
              <a:rPr lang="en-US" sz="2400" dirty="0"/>
              <a:t> and implement the </a:t>
            </a:r>
            <a:r>
              <a:rPr lang="en-US" sz="2400" dirty="0" err="1"/>
              <a:t>getSize</a:t>
            </a:r>
            <a:r>
              <a:rPr lang="en-US" sz="2400" dirty="0"/>
              <a:t> and </a:t>
            </a:r>
            <a:r>
              <a:rPr lang="en-US" sz="2400" dirty="0" err="1"/>
              <a:t>getElementAt</a:t>
            </a:r>
            <a:r>
              <a:rPr lang="en-US" sz="2400" dirty="0"/>
              <a:t> methods inherited from the </a:t>
            </a:r>
            <a:r>
              <a:rPr lang="en-US" sz="2400" dirty="0" err="1"/>
              <a:t>ListModel</a:t>
            </a:r>
            <a:r>
              <a:rPr lang="en-US" sz="2400" dirty="0"/>
              <a:t>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ListModel</a:t>
            </a:r>
            <a:r>
              <a:rPr lang="en-US" sz="2400" dirty="0"/>
              <a:t> — you manage everything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class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extends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AbstractListModel</a:t>
            </a:r>
            <a:r>
              <a:rPr lang="de-DE" sz="2000" b="1" dirty="0">
                <a:solidFill>
                  <a:srgbClr val="0070C0"/>
                </a:solidFill>
              </a:rPr>
              <a:t>&lt;</a:t>
            </a:r>
            <a:r>
              <a:rPr lang="de-DE" sz="2000" b="1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&gt; 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private </a:t>
            </a:r>
            <a:r>
              <a:rPr lang="de-DE" sz="2000" dirty="0" err="1">
                <a:solidFill>
                  <a:srgbClr val="0070C0"/>
                </a:solidFill>
              </a:rPr>
              <a:t>ExamList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examList</a:t>
            </a:r>
            <a:r>
              <a:rPr lang="de-DE" sz="2000" dirty="0" smtClean="0">
                <a:solidFill>
                  <a:srgbClr val="0070C0"/>
                </a:solidFill>
              </a:rPr>
              <a:t>;</a:t>
            </a:r>
            <a:endParaRPr lang="de-DE" sz="2000" dirty="0">
              <a:solidFill>
                <a:srgbClr val="0070C0"/>
              </a:solidFill>
            </a:endParaRPr>
          </a:p>
          <a:p>
            <a:endParaRPr lang="de-DE" sz="2000" dirty="0">
              <a:solidFill>
                <a:srgbClr val="0070C0"/>
              </a:solidFill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    </a:t>
            </a:r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() </a:t>
            </a:r>
            <a:r>
              <a:rPr lang="de-DE" sz="2000" dirty="0" smtClean="0">
                <a:solidFill>
                  <a:srgbClr val="0070C0"/>
                </a:solidFill>
              </a:rPr>
              <a:t>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smtClean="0">
                <a:solidFill>
                  <a:srgbClr val="0070C0"/>
                </a:solidFill>
              </a:rPr>
              <a:t>       </a:t>
            </a:r>
            <a:r>
              <a:rPr lang="de-DE" sz="2000" dirty="0" err="1" smtClean="0">
                <a:solidFill>
                  <a:srgbClr val="0070C0"/>
                </a:solidFill>
              </a:rPr>
              <a:t>examList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>
                <a:solidFill>
                  <a:srgbClr val="0070C0"/>
                </a:solidFill>
              </a:rPr>
              <a:t>= 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</a:t>
            </a:r>
            <a:r>
              <a:rPr lang="de-DE" sz="2000" dirty="0">
                <a:solidFill>
                  <a:srgbClr val="0070C0"/>
                </a:solidFill>
              </a:rPr>
              <a:t>();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(1,"ma",7));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(2,"ma",8));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(3,"ma",9));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}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JList</a:t>
            </a:r>
            <a:r>
              <a:rPr lang="en-US" sz="3200" dirty="0"/>
              <a:t>: Creating a Model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108" y="808890"/>
            <a:ext cx="114475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class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ExamPanel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extends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JPanel</a:t>
            </a:r>
            <a:r>
              <a:rPr lang="de-DE" sz="2000" dirty="0">
                <a:solidFill>
                  <a:srgbClr val="0070C0"/>
                </a:solidFill>
              </a:rPr>
              <a:t> 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private </a:t>
            </a:r>
            <a:r>
              <a:rPr lang="de-DE" sz="2000" dirty="0" err="1">
                <a:solidFill>
                  <a:srgbClr val="0070C0"/>
                </a:solidFill>
              </a:rPr>
              <a:t>JList</a:t>
            </a:r>
            <a:r>
              <a:rPr lang="de-DE" sz="2000" dirty="0">
                <a:solidFill>
                  <a:srgbClr val="0070C0"/>
                </a:solidFill>
              </a:rPr>
              <a:t>&lt;</a:t>
            </a:r>
            <a:r>
              <a:rPr lang="de-DE" sz="2000" dirty="0" err="1">
                <a:solidFill>
                  <a:srgbClr val="0070C0"/>
                </a:solidFill>
              </a:rPr>
              <a:t>Exam</a:t>
            </a:r>
            <a:r>
              <a:rPr lang="de-DE" sz="2000" dirty="0">
                <a:solidFill>
                  <a:srgbClr val="0070C0"/>
                </a:solidFill>
              </a:rPr>
              <a:t>&gt; </a:t>
            </a:r>
            <a:r>
              <a:rPr lang="de-DE" sz="2000" dirty="0" err="1">
                <a:solidFill>
                  <a:srgbClr val="0070C0"/>
                </a:solidFill>
              </a:rPr>
              <a:t>list</a:t>
            </a:r>
            <a:r>
              <a:rPr lang="de-DE" sz="2000" dirty="0">
                <a:solidFill>
                  <a:srgbClr val="0070C0"/>
                </a:solidFill>
              </a:rPr>
              <a:t>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private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;</a:t>
            </a:r>
          </a:p>
          <a:p>
            <a:endParaRPr lang="de-DE" sz="2000" dirty="0">
              <a:solidFill>
                <a:srgbClr val="0070C0"/>
              </a:solidFill>
            </a:endParaRPr>
          </a:p>
          <a:p>
            <a:r>
              <a:rPr lang="de-DE" sz="2000" dirty="0">
                <a:solidFill>
                  <a:srgbClr val="0070C0"/>
                </a:solidFill>
              </a:rPr>
              <a:t>    </a:t>
            </a:r>
            <a:r>
              <a:rPr lang="de-DE" sz="2000" dirty="0" err="1">
                <a:solidFill>
                  <a:srgbClr val="0070C0"/>
                </a:solidFill>
              </a:rPr>
              <a:t>public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ExamPanel</a:t>
            </a:r>
            <a:r>
              <a:rPr lang="de-DE" sz="2000" dirty="0">
                <a:solidFill>
                  <a:srgbClr val="0070C0"/>
                </a:solidFill>
              </a:rPr>
              <a:t>() {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 = 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();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</a:t>
            </a:r>
            <a:r>
              <a:rPr lang="de-DE" sz="2000" dirty="0">
                <a:solidFill>
                  <a:srgbClr val="0070C0"/>
                </a:solidFill>
              </a:rPr>
              <a:t> = </a:t>
            </a:r>
            <a:r>
              <a:rPr lang="de-DE" sz="2000" dirty="0" err="1">
                <a:solidFill>
                  <a:srgbClr val="0070C0"/>
                </a:solidFill>
              </a:rPr>
              <a:t>new</a:t>
            </a:r>
            <a:r>
              <a:rPr lang="de-DE" sz="2000" dirty="0">
                <a:solidFill>
                  <a:srgbClr val="0070C0"/>
                </a:solidFill>
              </a:rPr>
              <a:t> </a:t>
            </a:r>
            <a:r>
              <a:rPr lang="de-DE" sz="2000" dirty="0" err="1">
                <a:solidFill>
                  <a:srgbClr val="0070C0"/>
                </a:solidFill>
              </a:rPr>
              <a:t>JList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examListModel</a:t>
            </a:r>
            <a:r>
              <a:rPr lang="de-DE" sz="2000" dirty="0">
                <a:solidFill>
                  <a:srgbClr val="0070C0"/>
                </a:solidFill>
              </a:rPr>
              <a:t>);</a:t>
            </a:r>
          </a:p>
          <a:p>
            <a:r>
              <a:rPr lang="de-DE" sz="2000" dirty="0" smtClean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list.setSelectionMode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ListSelectionModel.SINGLE_SELECTION</a:t>
            </a:r>
            <a:r>
              <a:rPr lang="de-DE" sz="2000" dirty="0" smtClean="0">
                <a:solidFill>
                  <a:srgbClr val="0070C0"/>
                </a:solidFill>
              </a:rPr>
              <a:t>);</a:t>
            </a:r>
          </a:p>
          <a:p>
            <a:r>
              <a:rPr lang="de-DE" sz="2000" dirty="0" smtClean="0">
                <a:solidFill>
                  <a:srgbClr val="0070C0"/>
                </a:solidFill>
              </a:rPr>
              <a:t>        </a:t>
            </a:r>
            <a:r>
              <a:rPr lang="de-DE" sz="2000" dirty="0" err="1">
                <a:solidFill>
                  <a:srgbClr val="0070C0"/>
                </a:solidFill>
              </a:rPr>
              <a:t>this.add</a:t>
            </a:r>
            <a:r>
              <a:rPr lang="de-DE" sz="2000" dirty="0">
                <a:solidFill>
                  <a:srgbClr val="0070C0"/>
                </a:solidFill>
              </a:rPr>
              <a:t>(</a:t>
            </a:r>
            <a:r>
              <a:rPr lang="de-DE" sz="2000" dirty="0" err="1">
                <a:solidFill>
                  <a:srgbClr val="0070C0"/>
                </a:solidFill>
              </a:rPr>
              <a:t>list</a:t>
            </a:r>
            <a:r>
              <a:rPr lang="de-DE" sz="2000" dirty="0">
                <a:solidFill>
                  <a:srgbClr val="0070C0"/>
                </a:solidFill>
              </a:rPr>
              <a:t>);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}</a:t>
            </a:r>
          </a:p>
          <a:p>
            <a:r>
              <a:rPr lang="de-DE" sz="2000" dirty="0">
                <a:solidFill>
                  <a:srgbClr val="0070C0"/>
                </a:solidFill>
              </a:rPr>
              <a:t>    </a:t>
            </a:r>
          </a:p>
          <a:p>
            <a:r>
              <a:rPr lang="de-DE" sz="2000" dirty="0" smtClean="0">
                <a:solidFill>
                  <a:srgbClr val="0070C0"/>
                </a:solidFill>
              </a:rPr>
              <a:t>}</a:t>
            </a:r>
          </a:p>
          <a:p>
            <a:endParaRPr lang="de-DE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AbstractListModel</a:t>
            </a:r>
            <a:r>
              <a:rPr lang="en-US" sz="3200" dirty="0" smtClean="0"/>
              <a:t>: fire</a:t>
            </a:r>
            <a:r>
              <a:rPr lang="ru-RU" sz="3200" dirty="0" smtClean="0"/>
              <a:t>-методы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5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65561"/>
              </p:ext>
            </p:extLst>
          </p:nvPr>
        </p:nvGraphicFramePr>
        <p:xfrm>
          <a:off x="422025" y="1055075"/>
          <a:ext cx="11430006" cy="3947505"/>
        </p:xfrm>
        <a:graphic>
          <a:graphicData uri="http://schemas.openxmlformats.org/drawingml/2006/table">
            <a:tbl>
              <a:tblPr/>
              <a:tblGrid>
                <a:gridCol w="2759625"/>
                <a:gridCol w="8670381"/>
              </a:tblGrid>
              <a:tr h="1129942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protected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2"/>
                        </a:rPr>
                        <a:t>fireContentsChanged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 source,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index0,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index1)</a:t>
                      </a:r>
                      <a:r>
                        <a:rPr lang="en-US" sz="24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AbstractListModel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subclasses must call this method </a:t>
                      </a:r>
                      <a:r>
                        <a:rPr lang="en-US" sz="2400" b="1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after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one or more elements of the list change.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794945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dirty="0" err="1">
                          <a:effectLst/>
                        </a:rPr>
                        <a:t>protected</a:t>
                      </a:r>
                      <a:r>
                        <a:rPr lang="de-DE" sz="2400" dirty="0">
                          <a:effectLst/>
                        </a:rPr>
                        <a:t> </a:t>
                      </a:r>
                      <a:r>
                        <a:rPr lang="de-DE" sz="2400" dirty="0" err="1">
                          <a:effectLst/>
                        </a:rPr>
                        <a:t>void</a:t>
                      </a:r>
                      <a:endParaRPr lang="de-DE" sz="2400" dirty="0">
                        <a:effectLst/>
                      </a:endParaRP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4"/>
                        </a:rPr>
                        <a:t>fireIntervalAdded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 source,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index0,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index1)</a:t>
                      </a:r>
                      <a:r>
                        <a:rPr lang="en-US" sz="24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AbstractListModel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subclasses must call this method </a:t>
                      </a:r>
                      <a:r>
                        <a:rPr lang="en-US" sz="2400" b="1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after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one or more elements are added to the model.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9942"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>
                          <a:effectLst/>
                        </a:rPr>
                        <a:t>protected void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fireIntervalRemoved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b="1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lang"/>
                        </a:rPr>
                        <a:t>Object</a:t>
                      </a:r>
                      <a:r>
                        <a:rPr lang="en-US" sz="2400" dirty="0">
                          <a:effectLst/>
                        </a:rPr>
                        <a:t> source,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index0,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 index1)</a:t>
                      </a:r>
                      <a:r>
                        <a:rPr lang="en-US" sz="24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AbstractListModel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subclasses must call this method </a:t>
                      </a:r>
                      <a:r>
                        <a:rPr lang="en-US" sz="2400" b="1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after</a:t>
                      </a:r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one or more elements are removed from the model.</a:t>
                      </a:r>
                    </a:p>
                  </a:txBody>
                  <a:tcPr marL="87850" marR="26355" marT="70280" marB="26355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4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JList</a:t>
            </a:r>
            <a:r>
              <a:rPr lang="en-US" sz="3200" dirty="0" smtClean="0"/>
              <a:t>: renderer/</a:t>
            </a:r>
            <a:r>
              <a:rPr lang="ru-RU" sz="3200" dirty="0" smtClean="0"/>
              <a:t>визуализатор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6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844062"/>
            <a:ext cx="116234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Writing a Custom Cell Renderer</a:t>
            </a:r>
          </a:p>
          <a:p>
            <a:r>
              <a:rPr lang="en-US" sz="2400" dirty="0"/>
              <a:t>A list uses an object called a cell renderer to display each of its items. The default cell renderer knows how to display strings and icons and it displays Objects by invoking </a:t>
            </a:r>
            <a:r>
              <a:rPr lang="en-US" sz="2400" dirty="0" err="1"/>
              <a:t>toString</a:t>
            </a:r>
            <a:r>
              <a:rPr lang="en-US" sz="2400" dirty="0"/>
              <a:t>. If you want to change the way the default renderer display icons or strings, or if you want behavior different than what is provided by </a:t>
            </a:r>
            <a:r>
              <a:rPr lang="en-US" sz="2400" dirty="0" err="1"/>
              <a:t>toString</a:t>
            </a:r>
            <a:r>
              <a:rPr lang="en-US" sz="2400" dirty="0"/>
              <a:t>, you can implement a custom cell renderer. Take these steps to provide a custom cell renderer for a list: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class that implements the </a:t>
            </a:r>
            <a:r>
              <a:rPr lang="en-US" sz="2400" dirty="0" err="1"/>
              <a:t>ListCellRenderer</a:t>
            </a:r>
            <a:r>
              <a:rPr lang="en-US" sz="2400" dirty="0"/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 instance of your class and call the list's </a:t>
            </a:r>
            <a:r>
              <a:rPr lang="en-US" sz="2400" dirty="0" err="1"/>
              <a:t>setCellRenderer</a:t>
            </a:r>
            <a:r>
              <a:rPr lang="en-US" sz="2400" dirty="0"/>
              <a:t> using the instance as an argument.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60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JList</a:t>
            </a:r>
            <a:r>
              <a:rPr lang="en-US" sz="3200" dirty="0" smtClean="0"/>
              <a:t>: renderer/</a:t>
            </a:r>
            <a:r>
              <a:rPr lang="ru-RU" sz="3200" dirty="0" smtClean="0"/>
              <a:t>визуализатор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-7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844062"/>
            <a:ext cx="1162343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1">
                    <a:lumMod val="50000"/>
                  </a:schemeClr>
                </a:solidFill>
              </a:rPr>
              <a:t>ExamPanel</a:t>
            </a:r>
            <a:endParaRPr lang="de-DE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400" dirty="0"/>
              <a:t>	 </a:t>
            </a:r>
            <a:r>
              <a:rPr lang="de-DE" sz="2400" dirty="0" err="1"/>
              <a:t>list.setSelectionMode</a:t>
            </a:r>
            <a:r>
              <a:rPr lang="de-DE" sz="2400" dirty="0"/>
              <a:t>(</a:t>
            </a:r>
            <a:r>
              <a:rPr lang="de-DE" sz="2400" dirty="0" err="1"/>
              <a:t>ListSelectionModel.SINGLE_SELECTION</a:t>
            </a:r>
            <a:r>
              <a:rPr lang="de-DE" sz="2400" dirty="0"/>
              <a:t>);</a:t>
            </a:r>
          </a:p>
          <a:p>
            <a:r>
              <a:rPr lang="de-DE" sz="2400" dirty="0"/>
              <a:t>       </a:t>
            </a:r>
            <a:r>
              <a:rPr lang="de-DE" sz="2400" dirty="0" smtClean="0"/>
              <a:t>	 </a:t>
            </a:r>
            <a:r>
              <a:rPr lang="de-DE" sz="2400" dirty="0" err="1"/>
              <a:t>list.setBorder</a:t>
            </a:r>
            <a:r>
              <a:rPr lang="de-DE" sz="2400" dirty="0"/>
              <a:t>(</a:t>
            </a:r>
            <a:r>
              <a:rPr lang="de-DE" sz="2400" dirty="0" err="1"/>
              <a:t>BorderFactory.createLineBorder</a:t>
            </a:r>
            <a:r>
              <a:rPr lang="de-DE" sz="2400" dirty="0"/>
              <a:t>(</a:t>
            </a:r>
            <a:r>
              <a:rPr lang="de-DE" sz="2400" dirty="0" err="1"/>
              <a:t>Color.black</a:t>
            </a:r>
            <a:r>
              <a:rPr lang="de-DE" sz="2400" dirty="0" smtClean="0"/>
              <a:t>));</a:t>
            </a:r>
          </a:p>
          <a:p>
            <a:r>
              <a:rPr lang="de-DE" sz="2400" dirty="0" smtClean="0"/>
              <a:t>	 </a:t>
            </a:r>
            <a:r>
              <a:rPr lang="de-DE" sz="2400" dirty="0" err="1"/>
              <a:t>list.setPreferredSize</a:t>
            </a:r>
            <a:r>
              <a:rPr lang="de-DE" sz="2400" dirty="0"/>
              <a:t>(</a:t>
            </a:r>
            <a:r>
              <a:rPr lang="de-DE" sz="2400" dirty="0" err="1"/>
              <a:t>new</a:t>
            </a:r>
            <a:r>
              <a:rPr lang="de-DE" sz="2400" dirty="0"/>
              <a:t> Dimension(200,100));</a:t>
            </a:r>
            <a:endParaRPr lang="de-DE" sz="2400" dirty="0" smtClean="0"/>
          </a:p>
          <a:p>
            <a:endParaRPr lang="de-DE" sz="2400" dirty="0"/>
          </a:p>
          <a:p>
            <a:r>
              <a:rPr lang="de-DE" sz="2400" b="1" dirty="0"/>
              <a:t> </a:t>
            </a:r>
            <a:r>
              <a:rPr lang="de-DE" sz="2400" b="1" dirty="0" err="1"/>
              <a:t>list.setCellRenderer</a:t>
            </a:r>
            <a:r>
              <a:rPr lang="de-DE" sz="2400" dirty="0"/>
              <a:t>(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ListCellRenderer</a:t>
            </a:r>
            <a:r>
              <a:rPr lang="de-DE" sz="2400" dirty="0"/>
              <a:t>&lt;</a:t>
            </a:r>
            <a:r>
              <a:rPr lang="de-DE" sz="2400" dirty="0" err="1"/>
              <a:t>Exam</a:t>
            </a:r>
            <a:r>
              <a:rPr lang="de-DE" sz="2400" dirty="0"/>
              <a:t>&gt;(){</a:t>
            </a:r>
          </a:p>
          <a:p>
            <a:r>
              <a:rPr lang="de-DE" sz="2400" dirty="0"/>
              <a:t>            @</a:t>
            </a:r>
            <a:r>
              <a:rPr lang="de-DE" sz="2400" dirty="0" err="1"/>
              <a:t>Override</a:t>
            </a:r>
            <a:endParaRPr lang="de-DE" sz="2400" dirty="0"/>
          </a:p>
          <a:p>
            <a:r>
              <a:rPr lang="de-DE" sz="2400" dirty="0"/>
              <a:t>            </a:t>
            </a:r>
            <a:r>
              <a:rPr lang="de-DE" sz="2400" dirty="0" err="1"/>
              <a:t>public</a:t>
            </a:r>
            <a:r>
              <a:rPr lang="de-DE" sz="2400" dirty="0"/>
              <a:t>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getListCellRendererComponent</a:t>
            </a:r>
            <a:r>
              <a:rPr lang="de-DE" sz="2400" dirty="0"/>
              <a:t>(</a:t>
            </a:r>
            <a:r>
              <a:rPr lang="de-DE" sz="2400" dirty="0" err="1"/>
              <a:t>JList</a:t>
            </a:r>
            <a:r>
              <a:rPr lang="de-DE" sz="2400" dirty="0"/>
              <a:t>&lt;? </a:t>
            </a:r>
            <a:r>
              <a:rPr lang="de-DE" sz="2400" dirty="0" err="1"/>
              <a:t>extends</a:t>
            </a:r>
            <a:r>
              <a:rPr lang="de-DE" sz="2400" dirty="0"/>
              <a:t> </a:t>
            </a:r>
            <a:r>
              <a:rPr lang="de-DE" sz="2400" dirty="0" err="1"/>
              <a:t>Exam</a:t>
            </a:r>
            <a:r>
              <a:rPr lang="de-DE" sz="2400" dirty="0"/>
              <a:t>&gt; </a:t>
            </a:r>
            <a:r>
              <a:rPr lang="de-DE" sz="2400" dirty="0" err="1"/>
              <a:t>list</a:t>
            </a:r>
            <a:r>
              <a:rPr lang="de-DE" sz="2400" dirty="0"/>
              <a:t>, </a:t>
            </a:r>
            <a:r>
              <a:rPr lang="de-DE" sz="2400" dirty="0" err="1"/>
              <a:t>Exam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, </a:t>
            </a:r>
            <a:r>
              <a:rPr lang="de-DE" sz="2400" dirty="0" err="1"/>
              <a:t>int</a:t>
            </a:r>
            <a:r>
              <a:rPr lang="de-DE" sz="2400" dirty="0"/>
              <a:t> </a:t>
            </a:r>
            <a:r>
              <a:rPr lang="de-DE" sz="2400" dirty="0" err="1"/>
              <a:t>index</a:t>
            </a:r>
            <a:r>
              <a:rPr lang="de-DE" sz="2400" dirty="0"/>
              <a:t>, </a:t>
            </a:r>
            <a:r>
              <a:rPr lang="de-DE" sz="2400" dirty="0" err="1"/>
              <a:t>boolean</a:t>
            </a:r>
            <a:r>
              <a:rPr lang="de-DE" sz="2400" dirty="0"/>
              <a:t> </a:t>
            </a:r>
            <a:r>
              <a:rPr lang="de-DE" sz="2400" dirty="0" err="1"/>
              <a:t>isSelected</a:t>
            </a:r>
            <a:r>
              <a:rPr lang="de-DE" sz="2400" dirty="0"/>
              <a:t>, </a:t>
            </a:r>
            <a:r>
              <a:rPr lang="de-DE" sz="2400" dirty="0" err="1"/>
              <a:t>boolean</a:t>
            </a:r>
            <a:r>
              <a:rPr lang="de-DE" sz="2400" dirty="0"/>
              <a:t> </a:t>
            </a:r>
            <a:r>
              <a:rPr lang="de-DE" sz="2400" dirty="0" err="1"/>
              <a:t>cellHasFocus</a:t>
            </a:r>
            <a:r>
              <a:rPr lang="de-DE" sz="2400" dirty="0"/>
              <a:t>) {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JLabel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label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JLabel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String.format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("%7d %10s %3d", 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                      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value.getNumber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(),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                      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value.getSubject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(),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value.getMark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()));</a:t>
            </a:r>
          </a:p>
          <a:p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</a:rPr>
              <a:t>label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de-DE" sz="2400" dirty="0"/>
              <a:t>            }</a:t>
            </a:r>
          </a:p>
          <a:p>
            <a:r>
              <a:rPr lang="de-DE" sz="2400" dirty="0"/>
              <a:t>        });</a:t>
            </a:r>
          </a:p>
          <a:p>
            <a:r>
              <a:rPr lang="de-DE" sz="2400" dirty="0"/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4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Улучшаем вид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-8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844062"/>
            <a:ext cx="116234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Прокрутка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JScrollPane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800" b="1" dirty="0" smtClean="0"/>
              <a:t>Выравнивание</a:t>
            </a:r>
            <a:endParaRPr lang="en-US" sz="2800" b="1" dirty="0" smtClean="0"/>
          </a:p>
          <a:p>
            <a:r>
              <a:rPr lang="de-DE" sz="2800" b="1" dirty="0" smtClean="0">
                <a:solidFill>
                  <a:schemeClr val="accent1">
                    <a:lumMod val="50000"/>
                  </a:schemeClr>
                </a:solidFill>
              </a:rPr>
              <a:t>	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label.setHorizontalAlignment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JLabel.RIGHT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56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Улучшаем </a:t>
            </a:r>
            <a:r>
              <a:rPr lang="en-US" sz="3200" dirty="0" err="1" smtClean="0"/>
              <a:t>Jlist</a:t>
            </a:r>
            <a:r>
              <a:rPr lang="ru-RU" sz="3200" dirty="0" smtClean="0"/>
              <a:t>-</a:t>
            </a:r>
            <a:r>
              <a:rPr lang="en-US" sz="3200" dirty="0" smtClean="0"/>
              <a:t>renderer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10</a:t>
            </a:r>
            <a:r>
              <a:rPr lang="en-US" sz="2400" dirty="0" smtClean="0"/>
              <a:t>-</a:t>
            </a:r>
            <a:r>
              <a:rPr lang="ru-RU" sz="2400" dirty="0" smtClean="0"/>
              <a:t>9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3769" y="844062"/>
            <a:ext cx="116234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 smtClean="0"/>
              <a:t>Selection</a:t>
            </a:r>
            <a:endParaRPr lang="de-DE" sz="2800" b="1" dirty="0"/>
          </a:p>
          <a:p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	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isSelected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label.setForeground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Color.red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ru-RU" sz="2800" b="1" dirty="0" smtClean="0"/>
          </a:p>
          <a:p>
            <a:r>
              <a:rPr lang="ru-RU" sz="2800" b="1" dirty="0" smtClean="0"/>
              <a:t>Иконка</a:t>
            </a:r>
            <a:endParaRPr lang="ru-RU" sz="2800" b="1" dirty="0"/>
          </a:p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value.getMark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()&gt;=9) {</a:t>
            </a:r>
          </a:p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label.setIcon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Icon() {</a:t>
            </a:r>
          </a:p>
          <a:p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                       private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width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 = 32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label.setHorizontalTextPosition</a:t>
            </a:r>
            <a:r>
              <a:rPr lang="de-DE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accent1">
                    <a:lumMod val="50000"/>
                  </a:schemeClr>
                </a:solidFill>
              </a:rPr>
              <a:t>JLabel.RIGHT</a:t>
            </a:r>
            <a:r>
              <a:rPr lang="de-DE" sz="28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9081</TotalTime>
  <Words>769</Words>
  <Application>Microsoft Office PowerPoint</Application>
  <PresentationFormat>Широкоэкранный</PresentationFormat>
  <Paragraphs>180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DejaVu Serif</vt:lpstr>
      <vt:lpstr>Тема Office</vt:lpstr>
      <vt:lpstr>Презентация PowerPoint</vt:lpstr>
      <vt:lpstr>Сведения об экзаменах</vt:lpstr>
      <vt:lpstr>JList: Creating a Model</vt:lpstr>
      <vt:lpstr>JList: Creating a Model</vt:lpstr>
      <vt:lpstr>AbstractListModel: fire-методы</vt:lpstr>
      <vt:lpstr>JList: renderer/визуализатор</vt:lpstr>
      <vt:lpstr>JList: renderer/визуализатор</vt:lpstr>
      <vt:lpstr>Улучшаем вид</vt:lpstr>
      <vt:lpstr>Улучшаем Jlist-renderer</vt:lpstr>
      <vt:lpstr>Обработка данных</vt:lpstr>
      <vt:lpstr>Learning Swing with the NetBeans IDE</vt:lpstr>
      <vt:lpstr>GUI Builder</vt:lpstr>
      <vt:lpstr>Проектирование классов</vt:lpstr>
      <vt:lpstr>Коллекции</vt:lpstr>
      <vt:lpstr>Коллекции</vt:lpstr>
      <vt:lpstr>Коллекции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177</cp:revision>
  <dcterms:created xsi:type="dcterms:W3CDTF">2017-03-25T18:33:56Z</dcterms:created>
  <dcterms:modified xsi:type="dcterms:W3CDTF">2019-05-13T15:00:24Z</dcterms:modified>
</cp:coreProperties>
</file>