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41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55" r:id="rId18"/>
    <p:sldId id="35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2%D0%B5%D0%B4%D0%B5%D0%BD%D1%87%D0%B5%D1%81%D0%BA%D0%B8%D0%B5_%D1%88%D0%B0%D0%B1%D0%BB%D0%BE%D0%BD%D1%8B_%D0%BF%D1%80%D0%BE%D0%B5%D0%BA%D1%82%D0%B8%D1%80%D0%BE%D0%B2%D0%B0%D0%BD%D0%B8%D1%8F" TargetMode="External"/><Relationship Id="rId2" Type="http://schemas.openxmlformats.org/officeDocument/2006/relationships/hyperlink" Target="https://ru.wikipedia.org/wiki/&#1064;&#1072;&#1073;&#1083;&#1086;&#1085;_&#1087;&#1088;&#1086;&#1077;&#1082;&#1090;&#1080;&#1088;&#1086;&#1074;&#1072;&#1085;&#1080;&#1103;#&#1054;&#1089;&#1085;&#1086;&#1074;&#1085;&#1099;&#1077;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wikipedia.org/wiki/%D0%A1%D1%82%D1%80%D0%B0%D1%82%D0%B5%D0%B3%D0%B8%D1%8F_(%D1%88%D0%B0%D0%B1%D0%BB%D0%BE%D0%BD_%D0%BF%D1%80%D0%BE%D0%B5%D0%BA%D1%82%D0%B8%D1%80%D0%BE%D0%B2%D0%B0%D0%BD%D0%B8%D1%8F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accesscontrol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12-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12. Does garbage collection guarantee that a program will not run out of memory? A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True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False</a:t>
            </a:r>
            <a:endParaRPr lang="ru-RU" sz="2800" dirty="0"/>
          </a:p>
          <a:p>
            <a:r>
              <a:rPr lang="en-US" sz="2800" i="1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83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11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15. Which of these types </a:t>
            </a:r>
            <a:r>
              <a:rPr lang="en-US" sz="2800" u="sng" dirty="0"/>
              <a:t>cannot be used </a:t>
            </a:r>
            <a:r>
              <a:rPr lang="en-US" sz="2800" dirty="0"/>
              <a:t>to initiate a generic type?	A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Integer class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Float </a:t>
            </a:r>
            <a:r>
              <a:rPr lang="en-US" sz="2800" i="1" dirty="0"/>
              <a:t>class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Primitive </a:t>
            </a:r>
            <a:r>
              <a:rPr lang="en-US" sz="2800" i="1" dirty="0"/>
              <a:t>Types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Collections</a:t>
            </a:r>
            <a:endParaRPr lang="ru-RU" sz="2800" dirty="0"/>
          </a:p>
          <a:p>
            <a:r>
              <a:rPr lang="en-US" sz="2800" i="1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34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18. Which interface provides the capability to store objects using a key-value pair?	A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java.util.Map</a:t>
            </a:r>
            <a:r>
              <a:rPr lang="en-US" sz="2800" i="1" dirty="0"/>
              <a:t>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java.util.Set</a:t>
            </a:r>
            <a:r>
              <a:rPr lang="en-US" sz="2800" i="1" dirty="0"/>
              <a:t>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java.util.List</a:t>
            </a:r>
            <a:r>
              <a:rPr lang="en-US" sz="2800" i="1" dirty="0"/>
              <a:t>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java.util.Collection</a:t>
            </a:r>
            <a:endParaRPr lang="ru-RU" sz="2800" dirty="0"/>
          </a:p>
          <a:p>
            <a:r>
              <a:rPr lang="en-US" sz="2800" i="1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15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23. What type of collection would we use if we wanted no duplicates?	A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List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Map</a:t>
            </a:r>
            <a:r>
              <a:rPr lang="en-US" sz="2800" i="1" dirty="0"/>
              <a:t>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Queue</a:t>
            </a:r>
            <a:r>
              <a:rPr lang="en-US" sz="2800" i="1" dirty="0"/>
              <a:t>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Set</a:t>
            </a:r>
            <a:endParaRPr lang="ru-RU" sz="2800" dirty="0"/>
          </a:p>
          <a:p>
            <a:r>
              <a:rPr lang="en-US" sz="2800" i="1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15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14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24. Which statement </a:t>
            </a:r>
            <a:r>
              <a:rPr lang="en-US" sz="2800" u="sng" dirty="0"/>
              <a:t>is true </a:t>
            </a:r>
            <a:r>
              <a:rPr lang="en-US" sz="2800" dirty="0"/>
              <a:t>for the class </a:t>
            </a:r>
            <a:r>
              <a:rPr lang="en-US" sz="2800" dirty="0" err="1"/>
              <a:t>java.util.ArrayList</a:t>
            </a:r>
            <a:r>
              <a:rPr lang="en-US" sz="2800" dirty="0"/>
              <a:t>?	A</a:t>
            </a:r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Represent elements in a sequence (in a particular order)</a:t>
            </a:r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 collection is guaranteed to be immutable</a:t>
            </a:r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 elements in the collection are guaranteed to be unique</a:t>
            </a:r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 elements in the collection are guaranteed to be sorted</a:t>
            </a:r>
            <a:endParaRPr lang="ru-RU" sz="2800" dirty="0"/>
          </a:p>
          <a:p>
            <a:r>
              <a:rPr lang="en-US" sz="2800" i="1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68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15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27. What can happen with size of map after running the following code?	M</a:t>
            </a:r>
            <a:endParaRPr lang="ru-RU" sz="2800" dirty="0"/>
          </a:p>
          <a:p>
            <a:r>
              <a:rPr lang="en-US" sz="2800" dirty="0" smtClean="0"/>
              <a:t>Map&lt;Key</a:t>
            </a:r>
            <a:r>
              <a:rPr lang="en-US" sz="2800" dirty="0"/>
              <a:t>, Value&gt; source = …;		</a:t>
            </a:r>
            <a:endParaRPr lang="ru-RU" sz="2800" dirty="0" smtClean="0"/>
          </a:p>
          <a:p>
            <a:r>
              <a:rPr lang="en-US" sz="2800" dirty="0" smtClean="0"/>
              <a:t>Map&lt;Value</a:t>
            </a:r>
            <a:r>
              <a:rPr lang="en-US" sz="2800" dirty="0"/>
              <a:t>, Key&gt; </a:t>
            </a:r>
            <a:r>
              <a:rPr lang="en-US" sz="2800" dirty="0" err="1"/>
              <a:t>dest</a:t>
            </a:r>
            <a:r>
              <a:rPr lang="en-US" sz="2800" dirty="0"/>
              <a:t> = …;</a:t>
            </a:r>
            <a:endParaRPr lang="ru-RU" sz="2800" dirty="0"/>
          </a:p>
          <a:p>
            <a:r>
              <a:rPr lang="en-US" sz="2800" dirty="0" err="1"/>
              <a:t>source.forEach</a:t>
            </a:r>
            <a:r>
              <a:rPr lang="en-US" sz="2800" dirty="0"/>
              <a:t>((key, value) -&gt; </a:t>
            </a:r>
            <a:r>
              <a:rPr lang="en-US" sz="2800" dirty="0" smtClean="0"/>
              <a:t>{</a:t>
            </a:r>
            <a:endParaRPr lang="ru-RU" sz="2800" dirty="0" smtClean="0"/>
          </a:p>
          <a:p>
            <a:r>
              <a:rPr lang="ru-RU" sz="2800" dirty="0"/>
              <a:t>	</a:t>
            </a:r>
            <a:r>
              <a:rPr lang="en-US" sz="2800" dirty="0" err="1" smtClean="0"/>
              <a:t>dest.put</a:t>
            </a:r>
            <a:r>
              <a:rPr lang="en-US" sz="2800" dirty="0" smtClean="0"/>
              <a:t>(value</a:t>
            </a:r>
            <a:r>
              <a:rPr lang="en-US" sz="2800" dirty="0"/>
              <a:t>, key); </a:t>
            </a:r>
            <a:endParaRPr lang="ru-RU" sz="2800" dirty="0" smtClean="0"/>
          </a:p>
          <a:p>
            <a:r>
              <a:rPr lang="en-US" sz="2800" dirty="0" smtClean="0"/>
              <a:t>});</a:t>
            </a:r>
            <a:endParaRPr lang="ru-RU" sz="2800" dirty="0" smtClean="0"/>
          </a:p>
          <a:p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dest.size</a:t>
            </a:r>
            <a:r>
              <a:rPr lang="en-US" sz="2800" i="1" dirty="0"/>
              <a:t>() &lt; </a:t>
            </a:r>
            <a:r>
              <a:rPr lang="en-US" sz="2800" i="1" dirty="0" err="1"/>
              <a:t>source.size</a:t>
            </a:r>
            <a:r>
              <a:rPr lang="en-US" sz="2800" i="1" dirty="0"/>
              <a:t>()</a:t>
            </a:r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dest.size</a:t>
            </a:r>
            <a:r>
              <a:rPr lang="en-US" sz="2800" i="1" dirty="0"/>
              <a:t>() == </a:t>
            </a:r>
            <a:r>
              <a:rPr lang="en-US" sz="2800" i="1" dirty="0" err="1"/>
              <a:t>source.size</a:t>
            </a:r>
            <a:r>
              <a:rPr lang="en-US" sz="2800" i="1" dirty="0"/>
              <a:t>()</a:t>
            </a:r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dest.size</a:t>
            </a:r>
            <a:r>
              <a:rPr lang="en-US" sz="2800" i="1" dirty="0"/>
              <a:t>() &gt; </a:t>
            </a:r>
            <a:r>
              <a:rPr lang="en-US" sz="2800" i="1" dirty="0" err="1"/>
              <a:t>source.size</a:t>
            </a:r>
            <a:r>
              <a:rPr lang="en-US" sz="2800" i="1" dirty="0" smtClean="0"/>
              <a:t>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0"/>
            <a:r>
              <a:rPr lang="de-DE" sz="2800" dirty="0"/>
              <a:t> 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У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коллекций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появился метод 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(), который принимает 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лямбда-выражение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Collections.sort(users, (o1, o2) -&gt; o1.getAge() - o2.getAge());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34. Given:</a:t>
            </a:r>
            <a:endParaRPr lang="ru-RU" sz="2000" dirty="0"/>
          </a:p>
          <a:p>
            <a:r>
              <a:rPr lang="en-US" sz="2000" dirty="0"/>
              <a:t>public class Product {</a:t>
            </a:r>
            <a:endParaRPr lang="ru-RU" sz="2000" dirty="0"/>
          </a:p>
          <a:p>
            <a:r>
              <a:rPr lang="en-US" sz="2000" dirty="0"/>
              <a:t>	String title;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size;</a:t>
            </a:r>
            <a:endParaRPr lang="ru-RU" sz="2000" dirty="0"/>
          </a:p>
          <a:p>
            <a:r>
              <a:rPr lang="en-US" sz="2000" dirty="0"/>
              <a:t>public Product(String title, </a:t>
            </a:r>
            <a:r>
              <a:rPr lang="en-US" sz="2000" dirty="0" err="1"/>
              <a:t>int</a:t>
            </a:r>
            <a:r>
              <a:rPr lang="en-US" sz="2000" dirty="0"/>
              <a:t> size) {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this.title</a:t>
            </a:r>
            <a:r>
              <a:rPr lang="en-US" sz="2000" dirty="0"/>
              <a:t> = title;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this.size</a:t>
            </a:r>
            <a:r>
              <a:rPr lang="en-US" sz="2000" dirty="0"/>
              <a:t> = size;</a:t>
            </a:r>
            <a:endParaRPr lang="ru-RU" sz="2000" dirty="0"/>
          </a:p>
          <a:p>
            <a:r>
              <a:rPr lang="en-US" sz="2000" dirty="0"/>
              <a:t>}</a:t>
            </a:r>
            <a:endParaRPr lang="ru-RU" sz="2000" dirty="0"/>
          </a:p>
          <a:p>
            <a:r>
              <a:rPr lang="en-US" sz="2000" dirty="0"/>
              <a:t>public String </a:t>
            </a:r>
            <a:r>
              <a:rPr lang="en-US" sz="2000" dirty="0" err="1"/>
              <a:t>toString</a:t>
            </a:r>
            <a:r>
              <a:rPr lang="en-US" sz="2000" dirty="0"/>
              <a:t>() { return title + “:” + size; }</a:t>
            </a:r>
            <a:endParaRPr lang="ru-RU" sz="2000" dirty="0"/>
          </a:p>
          <a:p>
            <a:r>
              <a:rPr lang="en-US" sz="2000" dirty="0"/>
              <a:t>}</a:t>
            </a:r>
            <a:endParaRPr lang="ru-RU" sz="2000" dirty="0"/>
          </a:p>
          <a:p>
            <a:r>
              <a:rPr lang="en-US" sz="2000" dirty="0"/>
              <a:t>	Set products = new </a:t>
            </a:r>
            <a:r>
              <a:rPr lang="en-US" sz="2000" dirty="0" err="1"/>
              <a:t>HashSet</a:t>
            </a:r>
            <a:r>
              <a:rPr lang="en-US" sz="2000" dirty="0"/>
              <a:t>();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products.add</a:t>
            </a:r>
            <a:r>
              <a:rPr lang="en-US" sz="2000" dirty="0"/>
              <a:t>(new Product(“Hat”, 3));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products.add</a:t>
            </a:r>
            <a:r>
              <a:rPr lang="en-US" sz="2000" dirty="0"/>
              <a:t>(new Product(“Hat”, 3));</a:t>
            </a:r>
            <a:endParaRPr lang="ru-RU" sz="2000" dirty="0"/>
          </a:p>
          <a:p>
            <a:r>
              <a:rPr lang="en-US" sz="2000" dirty="0"/>
              <a:t> 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(products);</a:t>
            </a:r>
            <a:endParaRPr lang="ru-RU" sz="2000" dirty="0"/>
          </a:p>
          <a:p>
            <a:r>
              <a:rPr lang="en-US" sz="2000" dirty="0"/>
              <a:t>What items will be in the program output? 	</a:t>
            </a:r>
            <a:r>
              <a:rPr lang="en-US" sz="2000" dirty="0" smtClean="0"/>
              <a:t>A</a:t>
            </a:r>
            <a:endParaRPr lang="ru-RU" sz="2000" dirty="0" smtClean="0"/>
          </a:p>
          <a:p>
            <a:endParaRPr lang="ru-RU" sz="2000" dirty="0"/>
          </a:p>
          <a:p>
            <a:r>
              <a:rPr lang="en-US" sz="2000" i="1" dirty="0"/>
              <a:t>Hat		[Hat:3, Hat:3]		[Hat:3]		</a:t>
            </a:r>
            <a:r>
              <a:rPr lang="en-US" sz="2000" i="1" dirty="0" err="1"/>
              <a:t>RuntimeException</a:t>
            </a:r>
            <a:r>
              <a:rPr lang="en-US" sz="2000" i="1" dirty="0"/>
              <a:t> about duplicate </a:t>
            </a:r>
            <a:r>
              <a:rPr lang="en-US" sz="2000" i="1" dirty="0" smtClean="0"/>
              <a:t>elements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34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Паттерн/Шаблон проектирования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ru-RU" sz="2400" dirty="0"/>
              <a:t>2</a:t>
            </a:r>
            <a:r>
              <a:rPr lang="en-US" sz="2400" dirty="0" smtClean="0"/>
              <a:t>-1</a:t>
            </a:r>
            <a:r>
              <a:rPr lang="ru-RU" sz="2400" dirty="0"/>
              <a:t>7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hlinkClick r:id="rId2"/>
              </a:rPr>
              <a:t>https://ru.wikipedia.org/wiki/</a:t>
            </a:r>
            <a:r>
              <a:rPr lang="ru-RU" sz="2800" dirty="0" err="1" smtClean="0">
                <a:hlinkClick r:id="rId2"/>
              </a:rPr>
              <a:t>Шаблон_проектирования#Основные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b="1" dirty="0">
                <a:hlinkClick r:id="rId3" tooltip="Поведенческие шаблоны проектирования"/>
              </a:rPr>
              <a:t>Поведенческие шаблоны</a:t>
            </a:r>
            <a:r>
              <a:rPr lang="ru-RU" sz="2800" b="1" dirty="0"/>
              <a:t> (</a:t>
            </a:r>
            <a:r>
              <a:rPr lang="ru-RU" sz="2800" b="1" dirty="0" err="1"/>
              <a:t>Behavioral</a:t>
            </a:r>
            <a:r>
              <a:rPr lang="ru-RU" sz="2800" b="1" dirty="0"/>
              <a:t>)</a:t>
            </a:r>
            <a:r>
              <a:rPr lang="ru-RU" sz="2800" dirty="0"/>
              <a:t> определяют взаимодействие между объектами, увеличивая таким образом его гибкость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25490"/>
              </p:ext>
            </p:extLst>
          </p:nvPr>
        </p:nvGraphicFramePr>
        <p:xfrm>
          <a:off x="400050" y="3269774"/>
          <a:ext cx="11487151" cy="1920240"/>
        </p:xfrm>
        <a:graphic>
          <a:graphicData uri="http://schemas.openxmlformats.org/drawingml/2006/table">
            <a:tbl>
              <a:tblPr/>
              <a:tblGrid>
                <a:gridCol w="2914650"/>
                <a:gridCol w="3757613"/>
                <a:gridCol w="4814888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u="none" strike="noStrike" dirty="0">
                          <a:solidFill>
                            <a:srgbClr val="0B0080"/>
                          </a:solidFill>
                          <a:effectLst/>
                          <a:hlinkClick r:id="rId4" tooltip="Стратегия (шаблон проектирования)"/>
                        </a:rPr>
                        <a:t>Стратегия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effectLst/>
                        </a:rPr>
                        <a:t>Strategy</a:t>
                      </a:r>
                      <a:endParaRPr lang="de-DE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Предназначен для определения семейства алгоритмов, инкапсуляции каждого из них и обеспечения их взаимозаменяемости.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/>
              <a:t>2</a:t>
            </a:r>
            <a:r>
              <a:rPr lang="en-US" sz="2400" dirty="0" smtClean="0"/>
              <a:t>-</a:t>
            </a:r>
            <a:r>
              <a:rPr lang="ru-RU" sz="2400" smtClean="0"/>
              <a:t>18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80540"/>
            <a:ext cx="116162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/>
              <a:t>24</a:t>
            </a:r>
            <a:r>
              <a:rPr lang="ru-RU" sz="2800" dirty="0"/>
              <a:t>.  Дан текстовый файл, содержащий сведения о результатах сессии (номер зачетки, фамилия, название предмета, оценка):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Создать подходящий класс;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Ввести сведения из файла в подходящий контейнер;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Вывести на консоль сведения по возрастанию и убыванию номеров зачеток</a:t>
            </a:r>
            <a:r>
              <a:rPr lang="ru-RU" sz="2800" dirty="0"/>
              <a:t>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Вывести алфавитный список всех названий предметов;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 заданному номеру зачетки вывести все сведения;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Вычислить средний балл по каждому предмету</a:t>
            </a:r>
          </a:p>
        </p:txBody>
      </p:sp>
    </p:spTree>
    <p:extLst>
      <p:ext uri="{BB962C8B-B14F-4D97-AF65-F5344CB8AC3E}">
        <p14:creationId xmlns:p14="http://schemas.microsoft.com/office/powerpoint/2010/main" val="38405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545921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Вопросы</a:t>
            </a:r>
            <a:r>
              <a:rPr lang="en-US" sz="3200" dirty="0" smtClean="0"/>
              <a:t>: </a:t>
            </a:r>
            <a:r>
              <a:rPr lang="ru-RU" sz="3200" dirty="0" smtClean="0"/>
              <a:t>Результат!!!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/>
              <a:t>2</a:t>
            </a:r>
            <a:r>
              <a:rPr lang="ru-RU" sz="2400" dirty="0" smtClean="0"/>
              <a:t>-</a:t>
            </a:r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6593" y="634576"/>
            <a:ext cx="115874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Student {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de-DE" sz="2400" b="1" dirty="0"/>
              <a:t>private</a:t>
            </a:r>
            <a:r>
              <a:rPr lang="de-DE" sz="2400" dirty="0"/>
              <a:t> </a:t>
            </a:r>
            <a:r>
              <a:rPr lang="de-DE" sz="2400" b="1" dirty="0" err="1"/>
              <a:t>int</a:t>
            </a:r>
            <a:r>
              <a:rPr lang="de-DE" sz="2400" dirty="0"/>
              <a:t> </a:t>
            </a:r>
            <a:r>
              <a:rPr lang="de-DE" sz="2400" u="sng" dirty="0" err="1"/>
              <a:t>mark</a:t>
            </a:r>
            <a:r>
              <a:rPr lang="de-DE" sz="2400" dirty="0"/>
              <a:t>;</a:t>
            </a:r>
            <a:endParaRPr lang="ru-RU" sz="2400" dirty="0"/>
          </a:p>
          <a:p>
            <a:r>
              <a:rPr lang="de-DE" sz="2400" dirty="0"/>
              <a:t>	</a:t>
            </a:r>
            <a:r>
              <a:rPr lang="de-DE" sz="2400" b="1" dirty="0" err="1"/>
              <a:t>public</a:t>
            </a:r>
            <a:r>
              <a:rPr lang="de-DE" sz="2400" dirty="0"/>
              <a:t> Student(</a:t>
            </a:r>
            <a:r>
              <a:rPr lang="de-DE" sz="2400" b="1" dirty="0" err="1"/>
              <a:t>int</a:t>
            </a:r>
            <a:r>
              <a:rPr lang="de-DE" sz="2400" dirty="0"/>
              <a:t> </a:t>
            </a:r>
            <a:r>
              <a:rPr lang="de-DE" sz="2400" dirty="0" err="1"/>
              <a:t>mark</a:t>
            </a:r>
            <a:r>
              <a:rPr lang="de-DE" sz="2400" dirty="0"/>
              <a:t>) {</a:t>
            </a:r>
            <a:endParaRPr lang="ru-RU" sz="2400" dirty="0"/>
          </a:p>
          <a:p>
            <a:r>
              <a:rPr lang="de-DE" sz="2400" dirty="0"/>
              <a:t>		</a:t>
            </a:r>
            <a:r>
              <a:rPr lang="ru-RU" sz="2400" b="1" dirty="0" err="1"/>
              <a:t>this</a:t>
            </a:r>
            <a:r>
              <a:rPr lang="ru-RU" sz="2400" dirty="0" err="1"/>
              <a:t>.mark</a:t>
            </a:r>
            <a:r>
              <a:rPr lang="ru-RU" sz="2400" dirty="0"/>
              <a:t> = </a:t>
            </a:r>
            <a:r>
              <a:rPr lang="ru-RU" sz="2400" dirty="0" err="1"/>
              <a:t>mark</a:t>
            </a:r>
            <a:r>
              <a:rPr lang="ru-RU" sz="2400" dirty="0"/>
              <a:t>;</a:t>
            </a:r>
          </a:p>
          <a:p>
            <a:r>
              <a:rPr lang="ru-RU" sz="2400" dirty="0"/>
              <a:t>	</a:t>
            </a:r>
            <a:r>
              <a:rPr lang="en-US" sz="2400" dirty="0"/>
              <a:t>}</a:t>
            </a:r>
            <a:endParaRPr lang="ru-RU" sz="2400" dirty="0"/>
          </a:p>
          <a:p>
            <a:r>
              <a:rPr lang="en-US" sz="2400" dirty="0"/>
              <a:t> 	</a:t>
            </a: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hashCode</a:t>
            </a:r>
            <a:r>
              <a:rPr lang="en-US" sz="2400" dirty="0"/>
              <a:t>() {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b="1" dirty="0"/>
              <a:t>return</a:t>
            </a:r>
            <a:r>
              <a:rPr lang="en-US" sz="2400" dirty="0"/>
              <a:t> 10;</a:t>
            </a:r>
            <a:endParaRPr lang="ru-RU" sz="2400" dirty="0"/>
          </a:p>
          <a:p>
            <a:r>
              <a:rPr lang="en-US" sz="2400" dirty="0"/>
              <a:t>	}</a:t>
            </a:r>
            <a:endParaRPr lang="ru-RU" sz="2400" dirty="0"/>
          </a:p>
          <a:p>
            <a:r>
              <a:rPr lang="en-US" sz="2400" dirty="0"/>
              <a:t>}</a:t>
            </a:r>
            <a:endParaRPr lang="ru-RU" sz="2400" dirty="0"/>
          </a:p>
          <a:p>
            <a:r>
              <a:rPr lang="en-US" sz="2400" dirty="0"/>
              <a:t> 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/>
              <a:t>class</a:t>
            </a:r>
            <a:r>
              <a:rPr lang="en-US" sz="2400" dirty="0"/>
              <a:t> Test {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endParaRPr lang="ru-RU" sz="2400" dirty="0"/>
          </a:p>
          <a:p>
            <a:r>
              <a:rPr lang="en-US" sz="2400" dirty="0"/>
              <a:t>		Set&lt;Student&gt; set = </a:t>
            </a:r>
            <a:r>
              <a:rPr lang="en-US" sz="2400" b="1" dirty="0"/>
              <a:t>new</a:t>
            </a:r>
            <a:r>
              <a:rPr lang="en-US" sz="2400" dirty="0"/>
              <a:t> </a:t>
            </a:r>
            <a:r>
              <a:rPr lang="en-US" sz="2400" dirty="0" err="1"/>
              <a:t>HashSet</a:t>
            </a:r>
            <a:r>
              <a:rPr lang="en-US" sz="2400" dirty="0"/>
              <a:t>&lt;&gt;();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dirty="0" err="1"/>
              <a:t>set.add</a:t>
            </a:r>
            <a:r>
              <a:rPr lang="en-US" sz="2400" dirty="0"/>
              <a:t>(</a:t>
            </a:r>
            <a:r>
              <a:rPr lang="en-US" sz="2400" b="1" dirty="0"/>
              <a:t>new</a:t>
            </a:r>
            <a:r>
              <a:rPr lang="en-US" sz="2400" dirty="0"/>
              <a:t> Student(7));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dirty="0" err="1"/>
              <a:t>set.add</a:t>
            </a:r>
            <a:r>
              <a:rPr lang="en-US" sz="2400" dirty="0"/>
              <a:t>(</a:t>
            </a:r>
            <a:r>
              <a:rPr lang="en-US" sz="2400" b="1" dirty="0"/>
              <a:t>new</a:t>
            </a:r>
            <a:r>
              <a:rPr lang="en-US" sz="2400" dirty="0"/>
              <a:t> Student(9));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dirty="0" err="1"/>
              <a:t>set.add</a:t>
            </a:r>
            <a:r>
              <a:rPr lang="en-US" sz="2400" dirty="0"/>
              <a:t>(</a:t>
            </a:r>
            <a:r>
              <a:rPr lang="en-US" sz="2400" b="1" dirty="0"/>
              <a:t>new</a:t>
            </a:r>
            <a:r>
              <a:rPr lang="en-US" sz="2400" dirty="0"/>
              <a:t> Student(10));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dirty="0" err="1"/>
              <a:t>System.</a:t>
            </a:r>
            <a:r>
              <a:rPr lang="en-US" sz="2400" b="1" i="1" dirty="0" err="1"/>
              <a:t>out</a:t>
            </a:r>
            <a:r>
              <a:rPr lang="en-US" sz="2400" dirty="0" err="1"/>
              <a:t>.println</a:t>
            </a:r>
            <a:r>
              <a:rPr lang="en-US" sz="2400" dirty="0"/>
              <a:t>(</a:t>
            </a:r>
            <a:r>
              <a:rPr lang="en-US" sz="2400" dirty="0" err="1"/>
              <a:t>set.size</a:t>
            </a:r>
            <a:r>
              <a:rPr lang="en-US" sz="2400" dirty="0"/>
              <a:t>());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ru-RU" sz="2400" dirty="0"/>
              <a:t>}</a:t>
            </a:r>
          </a:p>
          <a:p>
            <a:r>
              <a:rPr lang="ru-RU" sz="2400" dirty="0" smtClean="0"/>
              <a:t>}</a:t>
            </a: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5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545921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Вопросы</a:t>
            </a:r>
            <a:r>
              <a:rPr lang="en-US" sz="3200" dirty="0" smtClean="0"/>
              <a:t>: </a:t>
            </a:r>
            <a:r>
              <a:rPr lang="ru-RU" sz="3200" dirty="0" smtClean="0"/>
              <a:t>Результат</a:t>
            </a:r>
            <a:r>
              <a:rPr lang="ru-RU" sz="3200" dirty="0"/>
              <a:t>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/>
              <a:t>2</a:t>
            </a:r>
            <a:r>
              <a:rPr lang="ru-RU" sz="2400" dirty="0" smtClean="0"/>
              <a:t>-</a:t>
            </a:r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6593" y="634576"/>
            <a:ext cx="115874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Student {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de-DE" sz="2400" b="1" dirty="0"/>
              <a:t>private</a:t>
            </a:r>
            <a:r>
              <a:rPr lang="de-DE" sz="2400" dirty="0"/>
              <a:t> </a:t>
            </a:r>
            <a:r>
              <a:rPr lang="de-DE" sz="2400" b="1" dirty="0" err="1"/>
              <a:t>int</a:t>
            </a:r>
            <a:r>
              <a:rPr lang="de-DE" sz="2400" dirty="0"/>
              <a:t> </a:t>
            </a:r>
            <a:r>
              <a:rPr lang="de-DE" sz="2400" dirty="0" err="1"/>
              <a:t>mark</a:t>
            </a:r>
            <a:r>
              <a:rPr lang="de-DE" sz="2400" dirty="0"/>
              <a:t>;</a:t>
            </a:r>
            <a:endParaRPr lang="ru-RU" sz="2400" dirty="0"/>
          </a:p>
          <a:p>
            <a:r>
              <a:rPr lang="de-DE" sz="2400" dirty="0"/>
              <a:t> 	</a:t>
            </a:r>
            <a:r>
              <a:rPr lang="de-DE" sz="2400" b="1" dirty="0" err="1"/>
              <a:t>public</a:t>
            </a:r>
            <a:r>
              <a:rPr lang="de-DE" sz="2400" dirty="0"/>
              <a:t> Student(</a:t>
            </a:r>
            <a:r>
              <a:rPr lang="de-DE" sz="2400" b="1" dirty="0" err="1"/>
              <a:t>int</a:t>
            </a:r>
            <a:r>
              <a:rPr lang="de-DE" sz="2400" dirty="0"/>
              <a:t> </a:t>
            </a:r>
            <a:r>
              <a:rPr lang="de-DE" sz="2400" dirty="0" err="1"/>
              <a:t>mark</a:t>
            </a:r>
            <a:r>
              <a:rPr lang="de-DE" sz="2400" dirty="0"/>
              <a:t>) {</a:t>
            </a:r>
            <a:endParaRPr lang="ru-RU" sz="2400" dirty="0"/>
          </a:p>
          <a:p>
            <a:r>
              <a:rPr lang="de-DE" sz="2400" dirty="0"/>
              <a:t>		</a:t>
            </a:r>
            <a:r>
              <a:rPr lang="en-US" sz="2400" b="1" dirty="0" err="1"/>
              <a:t>this</a:t>
            </a:r>
            <a:r>
              <a:rPr lang="en-US" sz="2400" dirty="0" err="1"/>
              <a:t>.mark</a:t>
            </a:r>
            <a:r>
              <a:rPr lang="en-US" sz="2400" dirty="0"/>
              <a:t> = mark;</a:t>
            </a:r>
            <a:endParaRPr lang="ru-RU" sz="2400" dirty="0"/>
          </a:p>
          <a:p>
            <a:r>
              <a:rPr lang="en-US" sz="2400" dirty="0"/>
              <a:t>	}</a:t>
            </a:r>
            <a:endParaRPr lang="ru-RU" sz="2400" dirty="0"/>
          </a:p>
          <a:p>
            <a:r>
              <a:rPr lang="en-US" sz="2400" dirty="0"/>
              <a:t> 	</a:t>
            </a: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 err="1"/>
              <a:t>boolean</a:t>
            </a:r>
            <a:r>
              <a:rPr lang="en-US" sz="2400" dirty="0"/>
              <a:t> equals(Object </a:t>
            </a:r>
            <a:r>
              <a:rPr lang="en-US" sz="2400" dirty="0" err="1"/>
              <a:t>obj</a:t>
            </a:r>
            <a:r>
              <a:rPr lang="en-US" sz="2400" dirty="0"/>
              <a:t>) {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b="1" dirty="0"/>
              <a:t>true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en-US" sz="2400" dirty="0"/>
              <a:t>	}</a:t>
            </a:r>
            <a:endParaRPr lang="ru-RU" sz="2400" dirty="0"/>
          </a:p>
          <a:p>
            <a:r>
              <a:rPr lang="en-US" sz="2400" dirty="0"/>
              <a:t>}</a:t>
            </a:r>
            <a:endParaRPr lang="ru-RU" sz="2400" dirty="0"/>
          </a:p>
          <a:p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/>
              <a:t>class</a:t>
            </a:r>
            <a:r>
              <a:rPr lang="en-US" sz="2400" dirty="0"/>
              <a:t> Test {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endParaRPr lang="ru-RU" sz="2400" dirty="0"/>
          </a:p>
          <a:p>
            <a:r>
              <a:rPr lang="en-US" sz="2400" dirty="0"/>
              <a:t>		Set&lt;Student&gt; set = </a:t>
            </a:r>
            <a:r>
              <a:rPr lang="en-US" sz="2400" b="1" dirty="0"/>
              <a:t>new</a:t>
            </a:r>
            <a:r>
              <a:rPr lang="en-US" sz="2400" dirty="0"/>
              <a:t> </a:t>
            </a:r>
            <a:r>
              <a:rPr lang="en-US" sz="2400" dirty="0" err="1"/>
              <a:t>HashSet</a:t>
            </a:r>
            <a:r>
              <a:rPr lang="en-US" sz="2400" dirty="0"/>
              <a:t>&lt;Student&gt;();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dirty="0" err="1"/>
              <a:t>set.add</a:t>
            </a:r>
            <a:r>
              <a:rPr lang="en-US" sz="2400" dirty="0"/>
              <a:t>(</a:t>
            </a:r>
            <a:r>
              <a:rPr lang="en-US" sz="2400" b="1" dirty="0"/>
              <a:t>new</a:t>
            </a:r>
            <a:r>
              <a:rPr lang="en-US" sz="2400" dirty="0"/>
              <a:t> Student(10));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dirty="0" err="1"/>
              <a:t>set.add</a:t>
            </a:r>
            <a:r>
              <a:rPr lang="en-US" sz="2400" dirty="0"/>
              <a:t>(</a:t>
            </a:r>
            <a:r>
              <a:rPr lang="en-US" sz="2400" b="1" dirty="0"/>
              <a:t>new</a:t>
            </a:r>
            <a:r>
              <a:rPr lang="en-US" sz="2400" dirty="0"/>
              <a:t> Student(7));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dirty="0" err="1"/>
              <a:t>set.add</a:t>
            </a:r>
            <a:r>
              <a:rPr lang="en-US" sz="2400" dirty="0"/>
              <a:t>(</a:t>
            </a:r>
            <a:r>
              <a:rPr lang="en-US" sz="2400" b="1" dirty="0"/>
              <a:t>new</a:t>
            </a:r>
            <a:r>
              <a:rPr lang="en-US" sz="2400" dirty="0"/>
              <a:t> Student(9));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dirty="0" err="1"/>
              <a:t>System.</a:t>
            </a:r>
            <a:r>
              <a:rPr lang="en-US" sz="2400" b="1" i="1" dirty="0" err="1"/>
              <a:t>out</a:t>
            </a:r>
            <a:r>
              <a:rPr lang="en-US" sz="2400" dirty="0" err="1"/>
              <a:t>.println</a:t>
            </a:r>
            <a:r>
              <a:rPr lang="en-US" sz="2400" dirty="0"/>
              <a:t>(</a:t>
            </a:r>
            <a:r>
              <a:rPr lang="en-US" sz="2400" dirty="0" err="1"/>
              <a:t>set.size</a:t>
            </a:r>
            <a:r>
              <a:rPr lang="en-US" sz="2400" dirty="0"/>
              <a:t>());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ru-RU" sz="2400" dirty="0"/>
              <a:t>}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23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Коллекции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-4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11. </a:t>
            </a:r>
            <a:r>
              <a:rPr lang="ru-RU" sz="2800" dirty="0"/>
              <a:t>Сложить два многочлена заданной степени, если коэффициенты многочленов хранятся в объекте </a:t>
            </a:r>
            <a:r>
              <a:rPr lang="ru-RU" sz="2800" dirty="0" err="1"/>
              <a:t>HashMap</a:t>
            </a:r>
            <a:r>
              <a:rPr lang="ru-RU" sz="2800" dirty="0" smtClean="0"/>
              <a:t>. </a:t>
            </a:r>
            <a:endParaRPr lang="de-DE" sz="2800" dirty="0"/>
          </a:p>
          <a:p>
            <a:r>
              <a:rPr lang="de-DE" sz="2800" i="1" dirty="0" err="1">
                <a:solidFill>
                  <a:schemeClr val="accent1">
                    <a:lumMod val="50000"/>
                  </a:schemeClr>
                </a:solidFill>
              </a:rPr>
              <a:t>Polynomial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/>
          </a:p>
          <a:p>
            <a:r>
              <a:rPr lang="ru-RU" sz="2800" dirty="0" smtClean="0"/>
              <a:t>1</a:t>
            </a:r>
            <a:r>
              <a:rPr lang="en-US" sz="2800" dirty="0"/>
              <a:t>3</a:t>
            </a:r>
            <a:r>
              <a:rPr lang="ru-RU" sz="2800" dirty="0" smtClean="0"/>
              <a:t>. </a:t>
            </a:r>
            <a:r>
              <a:rPr lang="ru-RU" sz="2800" dirty="0"/>
              <a:t>Не используя вспомогательных объектов, переставить отрицательные </a:t>
            </a:r>
            <a:r>
              <a:rPr lang="ru-RU" sz="2800" dirty="0" smtClean="0"/>
              <a:t>элементы </a:t>
            </a:r>
            <a:r>
              <a:rPr lang="ru-RU" sz="2800" dirty="0"/>
              <a:t>данного списка в конец, а </a:t>
            </a:r>
            <a:r>
              <a:rPr lang="ru-RU" sz="2800" dirty="0" smtClean="0"/>
              <a:t>положительные</a:t>
            </a:r>
            <a:r>
              <a:rPr lang="en-US" sz="2800" dirty="0" smtClean="0"/>
              <a:t> </a:t>
            </a:r>
            <a:r>
              <a:rPr lang="ru-RU" sz="2800" dirty="0" smtClean="0"/>
              <a:t>— </a:t>
            </a:r>
            <a:r>
              <a:rPr lang="ru-RU" sz="2800" dirty="0"/>
              <a:t>в начало списка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/>
              <a:t>15. Задана строка, состоящая из символов «(», «)», «[», «]», «{», «}». </a:t>
            </a:r>
            <a:r>
              <a:rPr lang="ru-RU" sz="2800" dirty="0" smtClean="0"/>
              <a:t>Проверить</a:t>
            </a:r>
            <a:r>
              <a:rPr lang="en-US" sz="2800" dirty="0" smtClean="0"/>
              <a:t> </a:t>
            </a:r>
            <a:r>
              <a:rPr lang="ru-RU" sz="2800" dirty="0" smtClean="0"/>
              <a:t>правильность </a:t>
            </a:r>
            <a:r>
              <a:rPr lang="ru-RU" sz="2800" dirty="0"/>
              <a:t>расстановки скобок. Использовать стек.</a:t>
            </a:r>
          </a:p>
        </p:txBody>
      </p:sp>
    </p:spTree>
    <p:extLst>
      <p:ext uri="{BB962C8B-B14F-4D97-AF65-F5344CB8AC3E}">
        <p14:creationId xmlns:p14="http://schemas.microsoft.com/office/powerpoint/2010/main" val="23577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-5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Under what situations do you obtain a default constructor?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When you define any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When the class has no other constructors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When you define at least one constructor</a:t>
            </a:r>
          </a:p>
        </p:txBody>
      </p:sp>
    </p:spTree>
    <p:extLst>
      <p:ext uri="{BB962C8B-B14F-4D97-AF65-F5344CB8AC3E}">
        <p14:creationId xmlns:p14="http://schemas.microsoft.com/office/powerpoint/2010/main" val="23904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-6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Is constructor inherited?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Yes		</a:t>
            </a:r>
            <a:endParaRPr lang="en-US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www.geeksforgeeks.org</a:t>
            </a:r>
            <a:endParaRPr lang="en-US" sz="2800" i="1" dirty="0" smtClean="0"/>
          </a:p>
          <a:p>
            <a:pPr fontAlgn="base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Inheritance and constructors in Java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 Java, constructor of base class with no argument gets automatically called in derived class constructor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 But, if we want to call parameterized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contructor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of base class, then we can call it using super(). The point to note is base class constructor call must be the first line in derived class constructor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fontAlgn="base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Why Constructors are not inherited in Java?</a:t>
            </a:r>
          </a:p>
          <a:p>
            <a:pPr fontAlgn="base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448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-7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6. Which access modifier makes a member available only to classes within the same package or subclasses?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private		</a:t>
            </a:r>
            <a:endParaRPr lang="en-US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protected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public		</a:t>
            </a:r>
            <a:endParaRPr lang="en-US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no </a:t>
            </a:r>
            <a:r>
              <a:rPr lang="en-US" sz="2800" i="1" dirty="0"/>
              <a:t>explicit </a:t>
            </a:r>
            <a:r>
              <a:rPr lang="en-US" sz="2800" i="1" dirty="0" smtClean="0"/>
              <a:t>modifier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docs.oracle.com/javase/tutorial/java/javaOO/accesscontrol.html</a:t>
            </a:r>
            <a:endParaRPr lang="en-US" sz="2800" i="1" dirty="0" smtClean="0"/>
          </a:p>
          <a:p>
            <a:r>
              <a:rPr lang="ru-RU" sz="2800" dirty="0" smtClean="0"/>
              <a:t>Смотреть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1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8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7. An Object Oriented Programming concept that binds together the data and functions that manipulate the data, and that keeps both safe from outside interference and misuse is called: A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Polymorphism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Abstraction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Encapsulation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Recursion</a:t>
            </a:r>
            <a:r>
              <a:rPr lang="en-US" sz="2800" i="1" dirty="0"/>
              <a:t>		</a:t>
            </a:r>
            <a:endParaRPr lang="ru-RU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Inheritance</a:t>
            </a:r>
            <a:endParaRPr lang="ru-RU" sz="2800" dirty="0"/>
          </a:p>
          <a:p>
            <a:r>
              <a:rPr lang="en-US" sz="2800" i="1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658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Вопросы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ru-RU" sz="2400" dirty="0"/>
              <a:t>9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8. Which of the following statements are incorrect? A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String is a class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Strings in java are mutable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Every string is an object of class String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Java defines a peer class of String, called </a:t>
            </a:r>
            <a:r>
              <a:rPr lang="en-US" sz="2800" i="1" dirty="0" err="1"/>
              <a:t>StringBuffer</a:t>
            </a:r>
            <a:r>
              <a:rPr lang="en-US" sz="2800" i="1" dirty="0"/>
              <a:t>, which allows string to be altered</a:t>
            </a:r>
            <a:endParaRPr lang="ru-RU" sz="2800" dirty="0"/>
          </a:p>
          <a:p>
            <a:r>
              <a:rPr lang="en-US" sz="2800" i="1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46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9852</TotalTime>
  <Words>473</Words>
  <Application>Microsoft Office PowerPoint</Application>
  <PresentationFormat>Широкоэкранный</PresentationFormat>
  <Paragraphs>183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Вопросы: Результат!!!</vt:lpstr>
      <vt:lpstr>Вопросы: Результат!!!</vt:lpstr>
      <vt:lpstr>Коллекции</vt:lpstr>
      <vt:lpstr>Вопросы</vt:lpstr>
      <vt:lpstr>Вопросы</vt:lpstr>
      <vt:lpstr>Вопросы</vt:lpstr>
      <vt:lpstr>Вопросы</vt:lpstr>
      <vt:lpstr>Вопросы</vt:lpstr>
      <vt:lpstr>Вопросы</vt:lpstr>
      <vt:lpstr>Вопросы</vt:lpstr>
      <vt:lpstr>Вопросы</vt:lpstr>
      <vt:lpstr>Вопросы</vt:lpstr>
      <vt:lpstr>Вопросы</vt:lpstr>
      <vt:lpstr>Вопросы</vt:lpstr>
      <vt:lpstr>Вопросы</vt:lpstr>
      <vt:lpstr>Паттерн/Шаблон проектирования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198</cp:revision>
  <dcterms:created xsi:type="dcterms:W3CDTF">2017-03-25T18:33:56Z</dcterms:created>
  <dcterms:modified xsi:type="dcterms:W3CDTF">2019-05-23T14:39:22Z</dcterms:modified>
</cp:coreProperties>
</file>