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5" r:id="rId3"/>
    <p:sldId id="357" r:id="rId4"/>
    <p:sldId id="359" r:id="rId5"/>
    <p:sldId id="356" r:id="rId6"/>
    <p:sldId id="360" r:id="rId7"/>
    <p:sldId id="363" r:id="rId8"/>
    <p:sldId id="364" r:id="rId9"/>
    <p:sldId id="365" r:id="rId10"/>
    <p:sldId id="366" r:id="rId11"/>
    <p:sldId id="367" r:id="rId12"/>
    <p:sldId id="361" r:id="rId13"/>
    <p:sldId id="362" r:id="rId14"/>
    <p:sldId id="35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2%D0%B5%D0%B4%D0%B5%D0%BD%D1%87%D0%B5%D1%81%D0%BA%D0%B8%D0%B5_%D1%88%D0%B0%D0%B1%D0%BB%D0%BE%D0%BD%D1%8B_%D0%BF%D1%80%D0%BE%D0%B5%D0%BA%D1%82%D0%B8%D1%80%D0%BE%D0%B2%D0%B0%D0%BD%D0%B8%D1%8F" TargetMode="External"/><Relationship Id="rId2" Type="http://schemas.openxmlformats.org/officeDocument/2006/relationships/hyperlink" Target="https://ru.wikipedia.org/wiki/&#1064;&#1072;&#1073;&#1083;&#1086;&#1085;_&#1087;&#1088;&#1086;&#1077;&#1082;&#1090;&#1080;&#1088;&#1086;&#1074;&#1072;&#1085;&#1080;&#1103;#&#1054;&#1089;&#1085;&#1086;&#1074;&#1085;&#1099;&#1077;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.wikipedia.org/wiki/%D0%98%D0%B7%D0%B4%D0%B0%D1%82%D0%B5%D0%BB%D1%8C-%D0%BF%D0%BE%D0%B4%D0%BF%D0%B8%D1%81%D1%87%D0%B8%D0%BA_(%D1%88%D0%B0%D0%B1%D0%BB%D0%BE%D0%BD_%D0%BF%D1%80%D0%BE%D0%B5%D0%BA%D1%82%D0%B8%D1%80%D0%BE%D0%B2%D0%B0%D0%BD%D0%B8%D1%8F)" TargetMode="External"/><Relationship Id="rId4" Type="http://schemas.openxmlformats.org/officeDocument/2006/relationships/hyperlink" Target="https://ru.wikipedia.org/wiki/%D0%9D%D0%B0%D0%B1%D0%BB%D1%8E%D0%B4%D0%B0%D1%82%D0%B5%D0%BB%D1%8C_(%D1%88%D0%B0%D0%B1%D0%BB%D0%BE%D0%BD_%D0%BF%D1%80%D0%BE%D0%B5%D0%BA%D1%82%D0%B8%D1%80%D0%BE%D0%B2%D0%B0%D0%BD%D0%B8%D1%8F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2%D0%B5%D0%B4%D0%B5%D0%BD%D1%87%D0%B5%D1%81%D0%BA%D0%B8%D0%B5_%D1%88%D0%B0%D0%B1%D0%BB%D0%BE%D0%BD%D1%8B_%D0%BF%D1%80%D0%BE%D0%B5%D0%BA%D1%82%D0%B8%D1%80%D0%BE%D0%B2%D0%B0%D0%BD%D0%B8%D1%8F" TargetMode="External"/><Relationship Id="rId2" Type="http://schemas.openxmlformats.org/officeDocument/2006/relationships/hyperlink" Target="https://ru.wikipedia.org/wiki/&#1064;&#1072;&#1073;&#1083;&#1086;&#1085;_&#1087;&#1088;&#1086;&#1077;&#1082;&#1090;&#1080;&#1088;&#1086;&#1074;&#1072;&#1085;&#1080;&#1103;#&#1054;&#1089;&#1085;&#1086;&#1074;&#1085;&#1099;&#1077;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wikipedia.org/wiki/%D0%A1%D1%82%D1%80%D0%B0%D1%82%D0%B5%D0%B3%D0%B8%D1%8F_(%D1%88%D0%B0%D0%B1%D0%BB%D0%BE%D0%BD_%D0%BF%D1%80%D0%BE%D0%B5%D0%BA%D1%82%D0%B8%D1%80%D0%BE%D0%B2%D0%B0%D0%BD%D0%B8%D1%8F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13-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Паттерны проектирования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21-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938313"/>
            <a:ext cx="110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1200"/>
              </a:spcAft>
            </a:pPr>
            <a:endParaRPr lang="ru-RU" sz="28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52" y="914389"/>
            <a:ext cx="8614621" cy="10219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353510"/>
            <a:ext cx="9698854" cy="33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Паттерны проектирования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21-</a:t>
            </a:r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938313"/>
            <a:ext cx="110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1200"/>
              </a:spcAft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28638" y="938313"/>
            <a:ext cx="8615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https://ru.wikipedia.org/wiki/Стратегия_(шаблон_проектирования)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3" y="1565957"/>
            <a:ext cx="9458330" cy="41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ООП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22-5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52569"/>
            <a:ext cx="1156279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800" dirty="0" err="1" smtClean="0"/>
              <a:t>И.Блинов</a:t>
            </a:r>
            <a:r>
              <a:rPr lang="ru-RU" sz="2800" dirty="0" smtClean="0"/>
              <a:t>, стр. </a:t>
            </a:r>
            <a:r>
              <a:rPr lang="en-US" sz="2800" dirty="0" smtClean="0"/>
              <a:t>126</a:t>
            </a:r>
            <a:endParaRPr lang="ru-RU" sz="2800" dirty="0" smtClean="0"/>
          </a:p>
          <a:p>
            <a:pPr>
              <a:spcAft>
                <a:spcPts val="1200"/>
              </a:spcAft>
            </a:pPr>
            <a:r>
              <a:rPr lang="ru-RU" sz="2800" i="1" dirty="0"/>
              <a:t>Вариант </a:t>
            </a:r>
            <a:r>
              <a:rPr lang="en-US" sz="2800" i="1" dirty="0"/>
              <a:t>B</a:t>
            </a:r>
            <a:endParaRPr lang="ru-RU" sz="2800" dirty="0"/>
          </a:p>
          <a:p>
            <a:pPr>
              <a:spcAft>
                <a:spcPts val="1200"/>
              </a:spcAft>
            </a:pPr>
            <a:endParaRPr lang="ru-RU" sz="2800" dirty="0" smtClean="0"/>
          </a:p>
          <a:p>
            <a:pPr>
              <a:spcAft>
                <a:spcPts val="1200"/>
              </a:spcAft>
            </a:pPr>
            <a:endParaRPr lang="ru-RU" sz="2800" dirty="0"/>
          </a:p>
          <a:p>
            <a:pPr>
              <a:spcAft>
                <a:spcPts val="1200"/>
              </a:spcAft>
            </a:pPr>
            <a:endParaRPr lang="ru-RU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60.</a:t>
            </a:r>
            <a:r>
              <a:rPr lang="ru-RU" sz="2800" dirty="0" smtClean="0"/>
              <a:t> </a:t>
            </a:r>
            <a:r>
              <a:rPr lang="ru-RU" sz="2800" b="1" dirty="0"/>
              <a:t>Паттерн </a:t>
            </a:r>
            <a:r>
              <a:rPr lang="ru-RU" sz="2800" b="1" dirty="0" err="1"/>
              <a:t>Strategy</a:t>
            </a:r>
            <a:r>
              <a:rPr lang="ru-RU" sz="2800" dirty="0"/>
              <a:t> </a:t>
            </a:r>
          </a:p>
          <a:p>
            <a:r>
              <a:rPr lang="ru-RU" sz="2800" dirty="0"/>
              <a:t>Разработать модель выбора способов формирования подарков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0" y="1874547"/>
            <a:ext cx="10524482" cy="18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Task </a:t>
            </a:r>
            <a:r>
              <a:rPr lang="ru-RU" sz="3600" dirty="0" smtClean="0"/>
              <a:t>60</a:t>
            </a:r>
            <a:r>
              <a:rPr lang="en-US" sz="3600" dirty="0"/>
              <a:t>:</a:t>
            </a:r>
            <a:r>
              <a:rPr lang="ru-RU" sz="3600" dirty="0" smtClean="0"/>
              <a:t> </a:t>
            </a:r>
            <a:r>
              <a:rPr lang="ru-RU" sz="3600" dirty="0"/>
              <a:t>Паттерн </a:t>
            </a:r>
            <a:r>
              <a:rPr lang="de-DE" sz="3600" dirty="0" err="1"/>
              <a:t>Strategy</a:t>
            </a:r>
            <a:r>
              <a:rPr lang="de-DE" sz="36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22-6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" y="877461"/>
            <a:ext cx="12143794" cy="40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Паттерн/Шаблон проектирования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r>
              <a:rPr lang="en-US" sz="2400" dirty="0" smtClean="0"/>
              <a:t>-7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hlinkClick r:id="rId2"/>
              </a:rPr>
              <a:t>https://ru.wikipedia.org/wiki/</a:t>
            </a:r>
            <a:r>
              <a:rPr lang="ru-RU" sz="2800" dirty="0" err="1" smtClean="0">
                <a:hlinkClick r:id="rId2"/>
              </a:rPr>
              <a:t>Шаблон_проектирования#Основные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b="1" dirty="0">
                <a:hlinkClick r:id="rId3" tooltip="Поведенческие шаблоны проектирования"/>
              </a:rPr>
              <a:t>Поведенческие шаблоны</a:t>
            </a:r>
            <a:r>
              <a:rPr lang="ru-RU" sz="2800" b="1" dirty="0"/>
              <a:t> (</a:t>
            </a:r>
            <a:r>
              <a:rPr lang="ru-RU" sz="2800" b="1" dirty="0" err="1"/>
              <a:t>Behavioral</a:t>
            </a:r>
            <a:r>
              <a:rPr lang="ru-RU" sz="2800" b="1" dirty="0"/>
              <a:t>)</a:t>
            </a:r>
            <a:r>
              <a:rPr lang="ru-RU" sz="2800" dirty="0"/>
              <a:t> определяют взаимодействие между объектами, увеличивая таким образом его гибкость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6153"/>
              </p:ext>
            </p:extLst>
          </p:nvPr>
        </p:nvGraphicFramePr>
        <p:xfrm>
          <a:off x="395284" y="2889722"/>
          <a:ext cx="11491919" cy="1920240"/>
        </p:xfrm>
        <a:graphic>
          <a:graphicData uri="http://schemas.openxmlformats.org/drawingml/2006/table">
            <a:tbl>
              <a:tblPr/>
              <a:tblGrid>
                <a:gridCol w="2590804"/>
                <a:gridCol w="3500437"/>
                <a:gridCol w="5400678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u="sng" dirty="0" err="1">
                          <a:solidFill>
                            <a:srgbClr val="0B0080"/>
                          </a:solidFill>
                          <a:effectLst/>
                          <a:hlinkClick r:id="rId4" tooltip="Наблюдатель (шаблон проектирования)"/>
                        </a:rPr>
                        <a:t>Наблюдатель</a:t>
                      </a:r>
                      <a:r>
                        <a:rPr lang="ru-RU" sz="2400" dirty="0" err="1">
                          <a:effectLst/>
                        </a:rPr>
                        <a:t>или</a:t>
                      </a:r>
                      <a:r>
                        <a:rPr lang="ru-RU" sz="2400" dirty="0">
                          <a:effectLst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датель-подписчик (шаблон проектирования)"/>
                        </a:rPr>
                        <a:t>Издатель-подписчик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Observer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событии.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Паттерны </a:t>
            </a:r>
            <a:r>
              <a:rPr lang="ru-RU" sz="3200" dirty="0" smtClean="0"/>
              <a:t>проектирования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r>
              <a:rPr lang="en-US" sz="2400" dirty="0" smtClean="0"/>
              <a:t>-2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7" y="1006024"/>
            <a:ext cx="2792293" cy="41887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22" y="1015783"/>
            <a:ext cx="2864820" cy="185460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533782" y="3033240"/>
            <a:ext cx="83534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К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оманда 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авторов этой книги известна общественности под названием «Банда четырёх» (</a:t>
            </a:r>
            <a:r>
              <a:rPr lang="ru-RU" sz="2000" dirty="0">
                <a:solidFill>
                  <a:srgbClr val="0B0080"/>
                </a:solidFill>
                <a:latin typeface="Arial" panose="020B0604020202020204" pitchFamily="34" charset="0"/>
                <a:hlinkClick r:id="rId4" tooltip="Английский язык"/>
              </a:rPr>
              <a:t>англ.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sz="2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Gang</a:t>
            </a:r>
            <a:r>
              <a:rPr lang="ru-RU" sz="20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2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ru-RU" sz="20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2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Four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, часто сокращается до </a:t>
            </a:r>
            <a:r>
              <a:rPr lang="ru-RU" sz="2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GoF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). Именно эта книга стала причиной роста популярности шаблонов проектирования.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75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Паттерн/Шаблон проектирования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r>
              <a:rPr lang="en-US" sz="2400" dirty="0" smtClean="0"/>
              <a:t>-</a:t>
            </a:r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hlinkClick r:id="rId2"/>
              </a:rPr>
              <a:t>https://ru.wikipedia.org/wiki/</a:t>
            </a:r>
            <a:r>
              <a:rPr lang="ru-RU" sz="2800" dirty="0" err="1" smtClean="0">
                <a:hlinkClick r:id="rId2"/>
              </a:rPr>
              <a:t>Шаблон_проектирования#Основные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b="1" dirty="0">
                <a:hlinkClick r:id="rId3" tooltip="Поведенческие шаблоны проектирования"/>
              </a:rPr>
              <a:t>Поведенческие шаблоны</a:t>
            </a:r>
            <a:r>
              <a:rPr lang="ru-RU" sz="2800" b="1" dirty="0"/>
              <a:t> (</a:t>
            </a:r>
            <a:r>
              <a:rPr lang="ru-RU" sz="2800" b="1" dirty="0" err="1"/>
              <a:t>Behavioral</a:t>
            </a:r>
            <a:r>
              <a:rPr lang="ru-RU" sz="2800" b="1" dirty="0"/>
              <a:t>)</a:t>
            </a:r>
            <a:r>
              <a:rPr lang="ru-RU" sz="2800" dirty="0"/>
              <a:t> определяют взаимодействие между объектами, увеличивая таким образом его гибкость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11617"/>
              </p:ext>
            </p:extLst>
          </p:nvPr>
        </p:nvGraphicFramePr>
        <p:xfrm>
          <a:off x="357186" y="3012590"/>
          <a:ext cx="11487152" cy="1188720"/>
        </p:xfrm>
        <a:graphic>
          <a:graphicData uri="http://schemas.openxmlformats.org/drawingml/2006/table">
            <a:tbl>
              <a:tblPr/>
              <a:tblGrid>
                <a:gridCol w="2914650"/>
                <a:gridCol w="2586038"/>
                <a:gridCol w="5986464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u="none" strike="noStrike" dirty="0">
                          <a:solidFill>
                            <a:srgbClr val="0B0080"/>
                          </a:solidFill>
                          <a:effectLst/>
                          <a:hlinkClick r:id="rId4" tooltip="Стратегия (шаблон проектирования)"/>
                        </a:rPr>
                        <a:t>Стратегия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effectLst/>
                        </a:rPr>
                        <a:t>Strategy</a:t>
                      </a:r>
                      <a:endParaRPr lang="de-DE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Предназначен для определения семейства алгоритмов, инкапсуляции каждого из них и обеспечения их взаимозаменяемости.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Паттерн Стратегия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r>
              <a:rPr lang="en-US" sz="2400" dirty="0" smtClean="0"/>
              <a:t>-</a:t>
            </a:r>
            <a:r>
              <a:rPr lang="ru-RU" sz="2400" dirty="0"/>
              <a:t>4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861" y="657220"/>
            <a:ext cx="121207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Назначение</a:t>
            </a:r>
          </a:p>
          <a:p>
            <a:r>
              <a:rPr lang="ru-RU" sz="2400" dirty="0"/>
              <a:t>Определяет семейство алгоритмов, инкапсулирует каждый из них и делает </a:t>
            </a:r>
            <a:r>
              <a:rPr lang="ru-RU" sz="2400" dirty="0"/>
              <a:t>их взаимозаменяемыми</a:t>
            </a:r>
            <a:r>
              <a:rPr lang="ru-RU" sz="2400" dirty="0"/>
              <a:t>. Стратегия позволяет изменять алгоритмы независимо </a:t>
            </a:r>
            <a:r>
              <a:rPr lang="ru-RU" sz="2400" dirty="0"/>
              <a:t>от клиентов</a:t>
            </a:r>
            <a:r>
              <a:rPr lang="ru-RU" sz="2400" dirty="0"/>
              <a:t>, которые ими пользуются</a:t>
            </a:r>
            <a:r>
              <a:rPr lang="ru-RU" sz="2400" dirty="0"/>
              <a:t>.</a:t>
            </a:r>
          </a:p>
          <a:p>
            <a:r>
              <a:rPr lang="ru-RU" sz="2400" b="1" dirty="0"/>
              <a:t>Применимость</a:t>
            </a:r>
          </a:p>
          <a:p>
            <a:r>
              <a:rPr lang="ru-RU" sz="2400" dirty="0"/>
              <a:t>Используйте паттерн стратегия, когда:</a:t>
            </a:r>
          </a:p>
          <a:p>
            <a:r>
              <a:rPr lang="ru-RU" sz="2400" dirty="0"/>
              <a:t>❑ имеется много родственных классов, отличающихся только поведением</a:t>
            </a:r>
            <a:r>
              <a:rPr lang="ru-RU" sz="2400" dirty="0" smtClean="0"/>
              <a:t>. Стратегия </a:t>
            </a:r>
            <a:r>
              <a:rPr lang="ru-RU" sz="2400" dirty="0"/>
              <a:t>позволяет сконфигурировать класс, задав одно из возможных </a:t>
            </a:r>
            <a:r>
              <a:rPr lang="ru-RU" sz="2400" dirty="0" smtClean="0"/>
              <a:t>поведений</a:t>
            </a:r>
            <a:r>
              <a:rPr lang="ru-RU" sz="2400" dirty="0"/>
              <a:t>;</a:t>
            </a:r>
          </a:p>
          <a:p>
            <a:r>
              <a:rPr lang="ru-RU" sz="2400" dirty="0" smtClean="0"/>
              <a:t>❑ </a:t>
            </a:r>
            <a:r>
              <a:rPr lang="ru-RU" sz="2400" dirty="0"/>
              <a:t>вам нужно иметь несколько разных вариантов алгоритма. Например, </a:t>
            </a:r>
            <a:r>
              <a:rPr lang="ru-RU" sz="2400" dirty="0" smtClean="0"/>
              <a:t>можно определить </a:t>
            </a:r>
            <a:r>
              <a:rPr lang="ru-RU" sz="2400" dirty="0"/>
              <a:t>два варианта алгоритма, один из которых требует </a:t>
            </a:r>
            <a:r>
              <a:rPr lang="ru-RU" sz="2400" dirty="0" smtClean="0"/>
              <a:t>больше времени</a:t>
            </a:r>
            <a:r>
              <a:rPr lang="ru-RU" sz="2400" dirty="0"/>
              <a:t>, а другой – больше </a:t>
            </a:r>
            <a:r>
              <a:rPr lang="ru-RU" sz="2400" dirty="0" smtClean="0"/>
              <a:t>памяти;</a:t>
            </a:r>
            <a:endParaRPr lang="ru-RU" sz="2400" dirty="0"/>
          </a:p>
          <a:p>
            <a:r>
              <a:rPr lang="ru-RU" sz="2400" dirty="0"/>
              <a:t>❑ в алгоритме содержатся данные, о которых клиент не должен «знать». </a:t>
            </a:r>
            <a:r>
              <a:rPr lang="ru-RU" sz="2400" dirty="0" smtClean="0"/>
              <a:t>Используйте </a:t>
            </a:r>
            <a:r>
              <a:rPr lang="ru-RU" sz="2400" dirty="0"/>
              <a:t>паттерн стратегия, чтобы не раскрывать сложные, </a:t>
            </a:r>
            <a:r>
              <a:rPr lang="ru-RU" sz="2400" dirty="0" smtClean="0"/>
              <a:t>специфичные для </a:t>
            </a:r>
            <a:r>
              <a:rPr lang="ru-RU" sz="2400" dirty="0"/>
              <a:t>алгоритма структуры данных;</a:t>
            </a:r>
          </a:p>
          <a:p>
            <a:r>
              <a:rPr lang="ru-RU" sz="2400" dirty="0"/>
              <a:t>❑ в классе определено много поведений, что представлено </a:t>
            </a:r>
            <a:r>
              <a:rPr lang="ru-RU" sz="2400" dirty="0" smtClean="0"/>
              <a:t>разветвленными условными </a:t>
            </a:r>
            <a:r>
              <a:rPr lang="ru-RU" sz="2400" dirty="0"/>
              <a:t>операторами. В этом случае проще перенести код из ветвей в </a:t>
            </a:r>
            <a:r>
              <a:rPr lang="ru-RU" sz="2400" dirty="0" smtClean="0"/>
              <a:t>отдельные </a:t>
            </a:r>
            <a:r>
              <a:rPr lang="ru-RU" sz="2400" dirty="0"/>
              <a:t>классы стратегий.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3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Паттерн </a:t>
            </a:r>
            <a:r>
              <a:rPr lang="ru-RU" sz="3200" dirty="0" smtClean="0"/>
              <a:t>Стратегия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en-US" sz="2400" dirty="0" smtClean="0"/>
              <a:t>3</a:t>
            </a:r>
            <a:r>
              <a:rPr lang="en-US" sz="2400" dirty="0" smtClean="0"/>
              <a:t>-</a:t>
            </a:r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794812"/>
            <a:ext cx="116162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/>
              <a:t>24</a:t>
            </a:r>
            <a:r>
              <a:rPr lang="ru-RU" sz="2800" dirty="0"/>
              <a:t>.  Дан текстовый файл, содержащий сведения о результатах сессии (номер зачетки, фамилия, название предмета, оценка):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Создать подходящий класс;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Ввести сведения из файла в подходящий контейнер;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Вывести на консоль сведения по возрастанию и убыванию номеров зачеток</a:t>
            </a:r>
            <a:r>
              <a:rPr lang="ru-RU" sz="2800" dirty="0"/>
              <a:t>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Вывести алфавитный список всех названий предметов;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 заданному номеру зачетки вывести все сведения;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Вычислить средний балл по каждому </a:t>
            </a:r>
            <a:r>
              <a:rPr lang="ru-RU" sz="2800" dirty="0" smtClean="0"/>
              <a:t>предмету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lvl="0"/>
            <a:r>
              <a:rPr lang="ru-RU" sz="2800" dirty="0" smtClean="0">
                <a:solidFill>
                  <a:srgbClr val="0070C0"/>
                </a:solidFill>
              </a:rPr>
              <a:t>Эрих Гамма, …</a:t>
            </a:r>
          </a:p>
          <a:p>
            <a:pPr lvl="0"/>
            <a:r>
              <a:rPr lang="ru-RU" sz="2400" dirty="0" smtClean="0">
                <a:solidFill>
                  <a:srgbClr val="0070C0"/>
                </a:solidFill>
              </a:rPr>
              <a:t>Стр.302 – паттерн, стр.304 – реализация </a:t>
            </a:r>
          </a:p>
          <a:p>
            <a:pPr lvl="0"/>
            <a:endParaRPr lang="ru-RU" sz="2400" dirty="0" smtClean="0">
              <a:solidFill>
                <a:srgbClr val="0070C0"/>
              </a:solidFill>
            </a:endParaRPr>
          </a:p>
          <a:p>
            <a:pPr lvl="0"/>
            <a:r>
              <a:rPr lang="de-DE" sz="2400" dirty="0">
                <a:solidFill>
                  <a:srgbClr val="0070C0"/>
                </a:solidFill>
              </a:rPr>
              <a:t>https://ru.wikipedia.org/wiki/</a:t>
            </a:r>
            <a:r>
              <a:rPr lang="ru-RU" sz="2400" dirty="0">
                <a:solidFill>
                  <a:srgbClr val="0070C0"/>
                </a:solidFill>
              </a:rPr>
              <a:t>Стратегия_(</a:t>
            </a:r>
            <a:r>
              <a:rPr lang="ru-RU" sz="2400" dirty="0" err="1">
                <a:solidFill>
                  <a:srgbClr val="0070C0"/>
                </a:solidFill>
              </a:rPr>
              <a:t>шаблон_проектирования</a:t>
            </a:r>
            <a:r>
              <a:rPr lang="ru-RU" sz="2400" dirty="0">
                <a:solidFill>
                  <a:srgbClr val="0070C0"/>
                </a:solidFill>
              </a:rPr>
              <a:t>)#</a:t>
            </a:r>
            <a:r>
              <a:rPr lang="ru-RU" sz="2400" dirty="0" smtClean="0">
                <a:solidFill>
                  <a:srgbClr val="0070C0"/>
                </a:solidFill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8405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/>
              <a:t>Паттерн Стратегия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en-US" sz="2400" dirty="0" smtClean="0"/>
              <a:t>3</a:t>
            </a:r>
            <a:r>
              <a:rPr lang="en-US" sz="2400" dirty="0" smtClean="0"/>
              <a:t>-</a:t>
            </a:r>
            <a:r>
              <a:rPr lang="ru-RU" sz="2400" dirty="0"/>
              <a:t>6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794812"/>
            <a:ext cx="116162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/>
              <a:t>24</a:t>
            </a:r>
            <a:r>
              <a:rPr lang="ru-RU" sz="2800" dirty="0"/>
              <a:t>.  Дан текстовый файл, содержащий сведения о результатах сессии (номер зачетки, фамилия, название предмета, оценка):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Создать подходящий класс;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Ввести сведения из файла в подходящий контейнер;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Вывести на консоль сведения по возрастанию и убыванию номеров зачеток</a:t>
            </a:r>
            <a:r>
              <a:rPr lang="ru-RU" sz="2800" dirty="0"/>
              <a:t>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Вывести алфавитный список всех названий предметов;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 заданному номеру зачетки вывести все сведения;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Вычислить средний балл по каждому </a:t>
            </a:r>
            <a:r>
              <a:rPr lang="ru-RU" sz="2800" dirty="0" smtClean="0"/>
              <a:t>предмету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lvl="0"/>
            <a:r>
              <a:rPr lang="ru-RU" sz="2800" dirty="0" smtClean="0">
                <a:solidFill>
                  <a:srgbClr val="0070C0"/>
                </a:solidFill>
              </a:rPr>
              <a:t>Эрих Гамма, …</a:t>
            </a:r>
          </a:p>
          <a:p>
            <a:pPr lvl="0"/>
            <a:r>
              <a:rPr lang="ru-RU" sz="2400" dirty="0" smtClean="0">
                <a:solidFill>
                  <a:srgbClr val="0070C0"/>
                </a:solidFill>
              </a:rPr>
              <a:t>Стр.302 – паттерн, стр.304 – реализация </a:t>
            </a:r>
          </a:p>
          <a:p>
            <a:pPr lvl="0"/>
            <a:endParaRPr lang="ru-RU" sz="2400" dirty="0" smtClean="0">
              <a:solidFill>
                <a:srgbClr val="0070C0"/>
              </a:solidFill>
            </a:endParaRPr>
          </a:p>
          <a:p>
            <a:pPr lvl="0"/>
            <a:r>
              <a:rPr lang="de-DE" sz="2400" dirty="0">
                <a:solidFill>
                  <a:srgbClr val="0070C0"/>
                </a:solidFill>
              </a:rPr>
              <a:t>https://ru.wikipedia.org/wiki/</a:t>
            </a:r>
            <a:r>
              <a:rPr lang="ru-RU" sz="2400" dirty="0">
                <a:solidFill>
                  <a:srgbClr val="0070C0"/>
                </a:solidFill>
              </a:rPr>
              <a:t>Стратегия_(</a:t>
            </a:r>
            <a:r>
              <a:rPr lang="ru-RU" sz="2400" dirty="0" err="1">
                <a:solidFill>
                  <a:srgbClr val="0070C0"/>
                </a:solidFill>
              </a:rPr>
              <a:t>шаблон_проектирования</a:t>
            </a:r>
            <a:r>
              <a:rPr lang="ru-RU" sz="2400" dirty="0">
                <a:solidFill>
                  <a:srgbClr val="0070C0"/>
                </a:solidFill>
              </a:rPr>
              <a:t>)#</a:t>
            </a:r>
            <a:r>
              <a:rPr lang="ru-RU" sz="2400" dirty="0" smtClean="0">
                <a:solidFill>
                  <a:srgbClr val="0070C0"/>
                </a:solidFill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3202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Task6</a:t>
            </a:r>
            <a:r>
              <a:rPr lang="ru-RU" sz="3600" dirty="0" smtClean="0"/>
              <a:t>4: контакты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21-</a:t>
            </a:r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938313"/>
            <a:ext cx="110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1200"/>
              </a:spcAft>
            </a:pP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8638" y="5129213"/>
            <a:ext cx="9786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-Roman"/>
              </a:rPr>
              <a:t>Цель – возможность получать сводную </a:t>
            </a:r>
            <a:r>
              <a:rPr lang="ru-RU" sz="2000" dirty="0">
                <a:latin typeface="Times-Roman"/>
              </a:rPr>
              <a:t>информации об элементах коллекции </a:t>
            </a:r>
            <a:r>
              <a:rPr lang="ru-RU" sz="2000" dirty="0" err="1" smtClean="0">
                <a:latin typeface="Times-Roman"/>
              </a:rPr>
              <a:t>ContactList</a:t>
            </a:r>
            <a:r>
              <a:rPr lang="ru-RU" sz="2000" dirty="0" smtClean="0">
                <a:latin typeface="Times-Roman"/>
              </a:rPr>
              <a:t> в различных вариантах: по имени и по организации</a:t>
            </a:r>
          </a:p>
          <a:p>
            <a:endParaRPr lang="ru-RU" sz="2000" dirty="0" smtClean="0">
              <a:latin typeface="Times-Roman"/>
            </a:endParaRPr>
          </a:p>
          <a:p>
            <a:r>
              <a:rPr lang="ru-RU" sz="2000" dirty="0" smtClean="0">
                <a:latin typeface="Times-Roman"/>
              </a:rPr>
              <a:t>Решить одну и ту же задачу несколькими способами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6" y="875740"/>
            <a:ext cx="11408787" cy="35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Task6</a:t>
            </a:r>
            <a:r>
              <a:rPr lang="ru-RU" sz="3600" dirty="0" smtClean="0"/>
              <a:t>4: контакты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21-</a:t>
            </a:r>
            <a:r>
              <a:rPr lang="ru-RU" sz="2400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146" y="938313"/>
            <a:ext cx="110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1200"/>
              </a:spcAft>
            </a:pP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8638" y="5129213"/>
            <a:ext cx="9786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-Roman"/>
              </a:rPr>
              <a:t>Паттерн проектирования </a:t>
            </a:r>
            <a:r>
              <a:rPr lang="en-US" sz="2000" dirty="0" smtClean="0">
                <a:latin typeface="Times-Roman"/>
              </a:rPr>
              <a:t>Strategy</a:t>
            </a:r>
            <a:endParaRPr lang="ru-RU" sz="2000" dirty="0" smtClean="0">
              <a:latin typeface="Times-Roman"/>
            </a:endParaRPr>
          </a:p>
          <a:p>
            <a:r>
              <a:rPr lang="en-US" sz="2000" dirty="0" smtClean="0">
                <a:latin typeface="Times-Roman"/>
              </a:rPr>
              <a:t>	</a:t>
            </a:r>
            <a:r>
              <a:rPr lang="ru-RU" sz="2000" dirty="0" smtClean="0">
                <a:latin typeface="Times-Roman"/>
              </a:rPr>
              <a:t>Решить одну и ту же задачу несколькими способами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620645"/>
            <a:ext cx="8872537" cy="434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Task6</a:t>
            </a:r>
            <a:r>
              <a:rPr lang="ru-RU" sz="3600" dirty="0" smtClean="0"/>
              <a:t>4: контакты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21-5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938313"/>
            <a:ext cx="110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1200"/>
              </a:spcAft>
            </a:pP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1470" y="1000112"/>
            <a:ext cx="97869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-Roman"/>
              </a:rPr>
              <a:t>Demo.main</a:t>
            </a:r>
            <a:r>
              <a:rPr lang="en-US" sz="2000" dirty="0" smtClean="0">
                <a:latin typeface="Times-Roman"/>
              </a:rPr>
              <a:t>()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    </a:t>
            </a:r>
            <a:r>
              <a:rPr lang="de-DE" sz="2000" dirty="0" err="1" smtClean="0">
                <a:solidFill>
                  <a:srgbClr val="0070C0"/>
                </a:solidFill>
              </a:rPr>
              <a:t>ContactList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list</a:t>
            </a:r>
            <a:r>
              <a:rPr lang="de-DE" sz="2000" dirty="0">
                <a:solidFill>
                  <a:srgbClr val="0070C0"/>
                </a:solidFill>
              </a:rPr>
              <a:t> = 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ContactList</a:t>
            </a:r>
            <a:r>
              <a:rPr lang="de-DE" sz="2000" dirty="0">
                <a:solidFill>
                  <a:srgbClr val="0070C0"/>
                </a:solidFill>
              </a:rPr>
              <a:t>();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("David", "St. </a:t>
            </a:r>
            <a:r>
              <a:rPr lang="de-DE" sz="2000" dirty="0" err="1">
                <a:solidFill>
                  <a:srgbClr val="0070C0"/>
                </a:solidFill>
              </a:rPr>
              <a:t>Hubbins</a:t>
            </a:r>
            <a:r>
              <a:rPr lang="de-DE" sz="2000" dirty="0">
                <a:solidFill>
                  <a:srgbClr val="0070C0"/>
                </a:solidFill>
              </a:rPr>
              <a:t>", "The New Originals"));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("Mick", "</a:t>
            </a:r>
            <a:r>
              <a:rPr lang="de-DE" sz="2000" dirty="0" err="1">
                <a:solidFill>
                  <a:srgbClr val="0070C0"/>
                </a:solidFill>
              </a:rPr>
              <a:t>Shrimpton</a:t>
            </a:r>
            <a:r>
              <a:rPr lang="de-DE" sz="2000" dirty="0">
                <a:solidFill>
                  <a:srgbClr val="0070C0"/>
                </a:solidFill>
              </a:rPr>
              <a:t>", "The New Originals"));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("Nigel", "</a:t>
            </a:r>
            <a:r>
              <a:rPr lang="de-DE" sz="2000" dirty="0" err="1">
                <a:solidFill>
                  <a:srgbClr val="0070C0"/>
                </a:solidFill>
              </a:rPr>
              <a:t>Tufnel</a:t>
            </a:r>
            <a:r>
              <a:rPr lang="de-DE" sz="2000" dirty="0">
                <a:solidFill>
                  <a:srgbClr val="0070C0"/>
                </a:solidFill>
              </a:rPr>
              <a:t>", "The New Originals"));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("Derek", "Smalls", "The New Originals"));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("Viv", "Savage", "The New Originals"));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("Nick", "</a:t>
            </a:r>
            <a:r>
              <a:rPr lang="de-DE" sz="2000" dirty="0" err="1">
                <a:solidFill>
                  <a:srgbClr val="0070C0"/>
                </a:solidFill>
              </a:rPr>
              <a:t>Shrimpton</a:t>
            </a:r>
            <a:r>
              <a:rPr lang="de-DE" sz="2000" dirty="0">
                <a:solidFill>
                  <a:srgbClr val="0070C0"/>
                </a:solidFill>
              </a:rPr>
              <a:t>", "</a:t>
            </a:r>
            <a:r>
              <a:rPr lang="de-DE" sz="2000" dirty="0" err="1">
                <a:solidFill>
                  <a:srgbClr val="0070C0"/>
                </a:solidFill>
              </a:rPr>
              <a:t>Fishy</a:t>
            </a:r>
            <a:r>
              <a:rPr lang="de-DE" sz="2000" dirty="0">
                <a:solidFill>
                  <a:srgbClr val="0070C0"/>
                </a:solidFill>
              </a:rPr>
              <a:t> Business, LTD"));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</a:t>
            </a:r>
            <a:r>
              <a:rPr lang="de-DE" sz="2000" dirty="0" err="1">
                <a:solidFill>
                  <a:srgbClr val="0070C0"/>
                </a:solidFill>
              </a:rPr>
              <a:t>Nickolai</a:t>
            </a:r>
            <a:r>
              <a:rPr lang="de-DE" sz="2000" dirty="0">
                <a:solidFill>
                  <a:srgbClr val="0070C0"/>
                </a:solidFill>
              </a:rPr>
              <a:t>", "Lobachevski", "</a:t>
            </a:r>
            <a:r>
              <a:rPr lang="de-DE" sz="2000" dirty="0" err="1">
                <a:solidFill>
                  <a:srgbClr val="0070C0"/>
                </a:solidFill>
              </a:rPr>
              <a:t>Fishy</a:t>
            </a:r>
            <a:r>
              <a:rPr lang="de-DE" sz="2000" dirty="0">
                <a:solidFill>
                  <a:srgbClr val="0070C0"/>
                </a:solidFill>
              </a:rPr>
              <a:t> Business, LTD"));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("Alan", "Robertson", "Universal Exports"));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("William", "</a:t>
            </a:r>
            <a:r>
              <a:rPr lang="de-DE" sz="2000" dirty="0" err="1">
                <a:solidFill>
                  <a:srgbClr val="0070C0"/>
                </a:solidFill>
              </a:rPr>
              <a:t>Telle</a:t>
            </a:r>
            <a:r>
              <a:rPr lang="de-DE" sz="2000" dirty="0">
                <a:solidFill>
                  <a:srgbClr val="0070C0"/>
                </a:solidFill>
              </a:rPr>
              <a:t>", "Universal Exports"));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("Harvey", "</a:t>
            </a:r>
            <a:r>
              <a:rPr lang="de-DE" sz="2000" dirty="0" err="1">
                <a:solidFill>
                  <a:srgbClr val="0070C0"/>
                </a:solidFill>
              </a:rPr>
              <a:t>Manfredjensenden</a:t>
            </a:r>
            <a:r>
              <a:rPr lang="de-DE" sz="2000" dirty="0">
                <a:solidFill>
                  <a:srgbClr val="0070C0"/>
                </a:solidFill>
              </a:rPr>
              <a:t>", "Universal Imports"));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("Deirdre", "</a:t>
            </a:r>
            <a:r>
              <a:rPr lang="de-DE" sz="2000" dirty="0" err="1">
                <a:solidFill>
                  <a:srgbClr val="0070C0"/>
                </a:solidFill>
              </a:rPr>
              <a:t>Pine</a:t>
            </a:r>
            <a:r>
              <a:rPr lang="de-DE" sz="2000" dirty="0">
                <a:solidFill>
                  <a:srgbClr val="0070C0"/>
                </a:solidFill>
              </a:rPr>
              <a:t>", "The Universal Joint"));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("Martha", "</a:t>
            </a:r>
            <a:r>
              <a:rPr lang="de-DE" sz="2000" dirty="0" err="1">
                <a:solidFill>
                  <a:srgbClr val="0070C0"/>
                </a:solidFill>
              </a:rPr>
              <a:t>Crump-Pinnett</a:t>
            </a:r>
            <a:r>
              <a:rPr lang="de-DE" sz="2000" dirty="0">
                <a:solidFill>
                  <a:srgbClr val="0070C0"/>
                </a:solidFill>
              </a:rPr>
              <a:t>", "Avatar Inc."));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list.addContact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Contact</a:t>
            </a:r>
            <a:r>
              <a:rPr lang="de-DE" sz="2000" dirty="0">
                <a:solidFill>
                  <a:srgbClr val="0070C0"/>
                </a:solidFill>
              </a:rPr>
              <a:t>("Bryan", "</a:t>
            </a:r>
            <a:r>
              <a:rPr lang="de-DE" sz="2000" dirty="0" err="1">
                <a:solidFill>
                  <a:srgbClr val="0070C0"/>
                </a:solidFill>
              </a:rPr>
              <a:t>Basham</a:t>
            </a:r>
            <a:r>
              <a:rPr lang="de-DE" sz="2000" dirty="0">
                <a:solidFill>
                  <a:srgbClr val="0070C0"/>
                </a:solidFill>
              </a:rPr>
              <a:t>", "IOVA"));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10020</TotalTime>
  <Words>689</Words>
  <Application>Microsoft Office PowerPoint</Application>
  <PresentationFormat>Широкоэкранный</PresentationFormat>
  <Paragraphs>103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Times-Roman</vt:lpstr>
      <vt:lpstr>Тема Office</vt:lpstr>
      <vt:lpstr>Презентация PowerPoint</vt:lpstr>
      <vt:lpstr>Паттерны проектирования</vt:lpstr>
      <vt:lpstr>Паттерн/Шаблон проектирования</vt:lpstr>
      <vt:lpstr>Паттерн Стратегия</vt:lpstr>
      <vt:lpstr>Паттерн Стратегия</vt:lpstr>
      <vt:lpstr>Паттерн Стратегия</vt:lpstr>
      <vt:lpstr>Task64: контакты</vt:lpstr>
      <vt:lpstr>Task64: контакты</vt:lpstr>
      <vt:lpstr>Task64: контакты</vt:lpstr>
      <vt:lpstr>Паттерны проектирования</vt:lpstr>
      <vt:lpstr>Паттерны проектирования</vt:lpstr>
      <vt:lpstr>ООП</vt:lpstr>
      <vt:lpstr>Task 60: Паттерн Strategy </vt:lpstr>
      <vt:lpstr>Паттерн/Шаблон проектирования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207</cp:revision>
  <dcterms:created xsi:type="dcterms:W3CDTF">2017-03-25T18:33:56Z</dcterms:created>
  <dcterms:modified xsi:type="dcterms:W3CDTF">2019-05-27T12:59:43Z</dcterms:modified>
</cp:coreProperties>
</file>