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8" r:id="rId3"/>
    <p:sldId id="361" r:id="rId4"/>
    <p:sldId id="362" r:id="rId5"/>
    <p:sldId id="360" r:id="rId6"/>
    <p:sldId id="363" r:id="rId7"/>
    <p:sldId id="364" r:id="rId8"/>
    <p:sldId id="366" r:id="rId9"/>
    <p:sldId id="365" r:id="rId10"/>
    <p:sldId id="367" r:id="rId11"/>
    <p:sldId id="368" r:id="rId12"/>
    <p:sldId id="369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79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7856-9143-492D-BFFA-7CB22016A262}" type="datetimeFigureOut">
              <a:rPr lang="ru-RU" smtClean="0"/>
              <a:t>03.06.2019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7-1F56-4C8A-841C-F5509E03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983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7856-9143-492D-BFFA-7CB22016A262}" type="datetimeFigureOut">
              <a:rPr lang="ru-RU" smtClean="0"/>
              <a:t>03.06.2019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7-1F56-4C8A-841C-F5509E03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0006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7856-9143-492D-BFFA-7CB22016A262}" type="datetimeFigureOut">
              <a:rPr lang="ru-RU" smtClean="0"/>
              <a:t>03.06.2019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7-1F56-4C8A-841C-F5509E03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8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7856-9143-492D-BFFA-7CB22016A262}" type="datetimeFigureOut">
              <a:rPr lang="ru-RU" smtClean="0"/>
              <a:t>03.06.2019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7-1F56-4C8A-841C-F5509E03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897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7856-9143-492D-BFFA-7CB22016A262}" type="datetimeFigureOut">
              <a:rPr lang="ru-RU" smtClean="0"/>
              <a:t>03.06.2019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7-1F56-4C8A-841C-F5509E03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9914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7856-9143-492D-BFFA-7CB22016A262}" type="datetimeFigureOut">
              <a:rPr lang="ru-RU" smtClean="0"/>
              <a:t>03.06.2019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7-1F56-4C8A-841C-F5509E03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060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7856-9143-492D-BFFA-7CB22016A262}" type="datetimeFigureOut">
              <a:rPr lang="ru-RU" smtClean="0"/>
              <a:t>03.06.2019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7-1F56-4C8A-841C-F5509E03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515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7856-9143-492D-BFFA-7CB22016A262}" type="datetimeFigureOut">
              <a:rPr lang="ru-RU" smtClean="0"/>
              <a:t>03.06.2019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7-1F56-4C8A-841C-F5509E03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4362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7856-9143-492D-BFFA-7CB22016A262}" type="datetimeFigureOut">
              <a:rPr lang="ru-RU" smtClean="0"/>
              <a:t>03.06.2019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7-1F56-4C8A-841C-F5509E03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10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7856-9143-492D-BFFA-7CB22016A262}" type="datetimeFigureOut">
              <a:rPr lang="ru-RU" smtClean="0"/>
              <a:t>03.06.2019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7-1F56-4C8A-841C-F5509E03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5281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7856-9143-492D-BFFA-7CB22016A262}" type="datetimeFigureOut">
              <a:rPr lang="ru-RU" smtClean="0"/>
              <a:t>03.06.2019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7-1F56-4C8A-841C-F5509E03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3227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B7856-9143-492D-BFFA-7CB22016A262}" type="datetimeFigureOut">
              <a:rPr lang="ru-RU" smtClean="0"/>
              <a:t>03.06.2019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E2C37-1F56-4C8A-841C-F5509E03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941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F%D0%BE%D0%B2%D0%B5%D0%B4%D0%B5%D0%BD%D1%87%D0%B5%D1%81%D0%BA%D0%B8%D0%B5_%D1%88%D0%B0%D0%B1%D0%BB%D0%BE%D0%BD%D1%8B_%D0%BF%D1%80%D0%BE%D0%B5%D0%BA%D1%82%D0%B8%D1%80%D0%BE%D0%B2%D0%B0%D0%BD%D0%B8%D1%8F" TargetMode="External"/><Relationship Id="rId2" Type="http://schemas.openxmlformats.org/officeDocument/2006/relationships/hyperlink" Target="https://ru.wikipedia.org/wiki/&#1064;&#1072;&#1073;&#1083;&#1086;&#1085;_&#1087;&#1088;&#1086;&#1077;&#1082;&#1090;&#1080;&#1088;&#1086;&#1074;&#1072;&#1085;&#1080;&#1103;#&#1054;&#1089;&#1085;&#1086;&#1074;&#1085;&#1099;&#1077;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ru.wikipedia.org/wiki/%D0%98%D0%B7%D0%B4%D0%B0%D1%82%D0%B5%D0%BB%D1%8C-%D0%BF%D0%BE%D0%B4%D0%BF%D0%B8%D1%81%D1%87%D0%B8%D0%BA_(%D1%88%D0%B0%D0%B1%D0%BB%D0%BE%D0%BD_%D0%BF%D1%80%D0%BE%D0%B5%D0%BA%D1%82%D0%B8%D1%80%D0%BE%D0%B2%D0%B0%D0%BD%D0%B8%D1%8F)" TargetMode="External"/><Relationship Id="rId4" Type="http://schemas.openxmlformats.org/officeDocument/2006/relationships/hyperlink" Target="https://ru.wikipedia.org/wiki/%D0%9D%D0%B0%D0%B1%D0%BB%D1%8E%D0%B4%D0%B0%D1%82%D0%B5%D0%BB%D1%8C_(%D1%88%D0%B0%D0%B1%D0%BB%D0%BE%D0%BD_%D0%BF%D1%80%D0%BE%D0%B5%D0%BA%D1%82%D0%B8%D1%80%D0%BE%D0%B2%D0%B0%D0%BD%D0%B8%D1%8F)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79"/>
            <a:ext cx="12192000" cy="746975"/>
          </a:xfrm>
          <a:solidFill>
            <a:srgbClr val="FFFF00"/>
          </a:solidFill>
        </p:spPr>
        <p:txBody>
          <a:bodyPr>
            <a:normAutofit/>
          </a:bodyPr>
          <a:lstStyle/>
          <a:p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01356" y="1449238"/>
            <a:ext cx="11346288" cy="4846631"/>
          </a:xfrm>
        </p:spPr>
        <p:txBody>
          <a:bodyPr>
            <a:normAutofit/>
          </a:bodyPr>
          <a:lstStyle/>
          <a:p>
            <a:pPr algn="l"/>
            <a:r>
              <a:rPr lang="ru-RU" sz="4000" dirty="0" smtClean="0"/>
              <a:t>Программирования на </a:t>
            </a:r>
            <a:r>
              <a:rPr lang="de-DE" sz="4000" dirty="0" smtClean="0"/>
              <a:t>Java</a:t>
            </a:r>
            <a:r>
              <a:rPr lang="ru-RU" sz="4000" dirty="0" smtClean="0"/>
              <a:t>: Продолжение</a:t>
            </a:r>
            <a:endParaRPr lang="en-US" sz="4000" dirty="0" smtClean="0"/>
          </a:p>
          <a:p>
            <a:pPr algn="l"/>
            <a:endParaRPr lang="en-US" sz="4000" dirty="0"/>
          </a:p>
          <a:p>
            <a:pPr algn="l"/>
            <a:endParaRPr lang="ru-RU" sz="4000" dirty="0" smtClean="0"/>
          </a:p>
          <a:p>
            <a:pPr algn="l"/>
            <a:endParaRPr lang="ru-RU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14-</a:t>
            </a:r>
            <a:r>
              <a:rPr lang="ru-RU" sz="2400" dirty="0" smtClean="0"/>
              <a:t>1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3039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80"/>
            <a:ext cx="12192000" cy="658634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ru-RU" sz="3200" dirty="0">
                <a:latin typeface="+mn-lt"/>
              </a:rPr>
              <a:t>Потоки в графических приложениях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6687" y="671514"/>
            <a:ext cx="11858625" cy="5874429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ru-RU" sz="3400" dirty="0" smtClean="0"/>
              <a:t>ИБлинов_2, стр. 337</a:t>
            </a:r>
          </a:p>
          <a:p>
            <a:pPr algn="l"/>
            <a:r>
              <a:rPr lang="ru-RU" sz="3400" dirty="0"/>
              <a:t>Добавить анимацию в </a:t>
            </a:r>
            <a:r>
              <a:rPr lang="ru-RU" sz="3400" dirty="0" smtClean="0"/>
              <a:t>приложение можно </a:t>
            </a:r>
            <a:r>
              <a:rPr lang="ru-RU" sz="3400" dirty="0"/>
              <a:t>при использовании потоков. Поток, </a:t>
            </a:r>
            <a:r>
              <a:rPr lang="ru-RU" sz="3400" dirty="0" smtClean="0"/>
              <a:t>ассоциированный </a:t>
            </a:r>
            <a:r>
              <a:rPr lang="ru-RU" sz="3400" dirty="0"/>
              <a:t>с </a:t>
            </a:r>
            <a:r>
              <a:rPr lang="ru-RU" sz="3400" dirty="0" smtClean="0"/>
              <a:t>приложением, </a:t>
            </a:r>
            <a:r>
              <a:rPr lang="ru-RU" sz="3400" dirty="0"/>
              <a:t>следует запускать тогда, когда </a:t>
            </a:r>
            <a:r>
              <a:rPr lang="ru-RU" sz="3400" dirty="0" smtClean="0"/>
              <a:t>окно приложения становится видимым. Метод </a:t>
            </a:r>
            <a:r>
              <a:rPr lang="ru-RU" sz="3400" b="1" dirty="0" err="1"/>
              <a:t>repaint</a:t>
            </a:r>
            <a:r>
              <a:rPr lang="ru-RU" sz="3400" b="1" dirty="0"/>
              <a:t>() </a:t>
            </a:r>
            <a:r>
              <a:rPr lang="ru-RU" sz="3400" dirty="0"/>
              <a:t>обновляет экран, в то время как программа выполняется. </a:t>
            </a:r>
            <a:endParaRPr lang="ru-RU" sz="3400" dirty="0" smtClean="0"/>
          </a:p>
          <a:p>
            <a:pPr algn="l"/>
            <a:r>
              <a:rPr lang="ru-RU" sz="3400" dirty="0" smtClean="0"/>
              <a:t>Поток создает </a:t>
            </a:r>
            <a:r>
              <a:rPr lang="ru-RU" sz="3400" dirty="0"/>
              <a:t>анимационный эффект повторением вызова метода </a:t>
            </a:r>
            <a:r>
              <a:rPr lang="ru-RU" sz="3400" b="1" dirty="0" err="1"/>
              <a:t>paint</a:t>
            </a:r>
            <a:r>
              <a:rPr lang="ru-RU" sz="3400" b="1" dirty="0"/>
              <a:t>() </a:t>
            </a:r>
            <a:r>
              <a:rPr lang="ru-RU" sz="3400" dirty="0"/>
              <a:t>и </a:t>
            </a:r>
            <a:r>
              <a:rPr lang="ru-RU" sz="3400" dirty="0" smtClean="0"/>
              <a:t>отображением </a:t>
            </a:r>
            <a:r>
              <a:rPr lang="ru-RU" sz="3400" dirty="0"/>
              <a:t>графики в новой позиции. </a:t>
            </a:r>
            <a:endParaRPr lang="ru-RU" sz="3400" dirty="0" smtClean="0"/>
          </a:p>
          <a:p>
            <a:pPr algn="l"/>
            <a:r>
              <a:rPr lang="de-DE" dirty="0" err="1" smtClean="0"/>
              <a:t>public</a:t>
            </a:r>
            <a:r>
              <a:rPr lang="de-DE" dirty="0" smtClean="0"/>
              <a:t> </a:t>
            </a:r>
            <a:r>
              <a:rPr lang="de-DE" dirty="0" err="1"/>
              <a:t>void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() {</a:t>
            </a:r>
          </a:p>
          <a:p>
            <a:pPr algn="l"/>
            <a:r>
              <a:rPr lang="de-DE" dirty="0"/>
              <a:t>        </a:t>
            </a:r>
            <a:r>
              <a:rPr lang="de-DE" dirty="0" err="1"/>
              <a:t>while</a:t>
            </a:r>
            <a:r>
              <a:rPr lang="de-DE" dirty="0"/>
              <a:t> (</a:t>
            </a:r>
            <a:r>
              <a:rPr lang="de-DE" dirty="0" err="1"/>
              <a:t>true</a:t>
            </a:r>
            <a:r>
              <a:rPr lang="de-DE" dirty="0"/>
              <a:t>) {</a:t>
            </a:r>
          </a:p>
          <a:p>
            <a:pPr algn="l"/>
            <a:r>
              <a:rPr lang="de-DE" dirty="0"/>
              <a:t>            </a:t>
            </a:r>
            <a:r>
              <a:rPr lang="de-DE" dirty="0" err="1"/>
              <a:t>posX</a:t>
            </a:r>
            <a:r>
              <a:rPr lang="de-DE" dirty="0"/>
              <a:t> += (</a:t>
            </a:r>
            <a:r>
              <a:rPr lang="de-DE" dirty="0" err="1"/>
              <a:t>int</a:t>
            </a:r>
            <a:r>
              <a:rPr lang="de-DE" dirty="0"/>
              <a:t>) (SPEED * </a:t>
            </a:r>
            <a:r>
              <a:rPr lang="de-DE" dirty="0" err="1"/>
              <a:t>Math.cos</a:t>
            </a:r>
            <a:r>
              <a:rPr lang="de-DE" dirty="0"/>
              <a:t>(</a:t>
            </a:r>
            <a:r>
              <a:rPr lang="de-DE" dirty="0" err="1"/>
              <a:t>alpha</a:t>
            </a:r>
            <a:r>
              <a:rPr lang="de-DE" dirty="0"/>
              <a:t>));</a:t>
            </a:r>
          </a:p>
          <a:p>
            <a:pPr algn="l"/>
            <a:r>
              <a:rPr lang="de-DE" dirty="0"/>
              <a:t>            </a:t>
            </a:r>
            <a:r>
              <a:rPr lang="de-DE" dirty="0" err="1"/>
              <a:t>posY</a:t>
            </a:r>
            <a:r>
              <a:rPr lang="de-DE" dirty="0"/>
              <a:t> += (</a:t>
            </a:r>
            <a:r>
              <a:rPr lang="de-DE" dirty="0" err="1"/>
              <a:t>int</a:t>
            </a:r>
            <a:r>
              <a:rPr lang="de-DE" dirty="0"/>
              <a:t>) (SPEED * </a:t>
            </a:r>
            <a:r>
              <a:rPr lang="de-DE" dirty="0" err="1"/>
              <a:t>Math.sin</a:t>
            </a:r>
            <a:r>
              <a:rPr lang="de-DE" dirty="0"/>
              <a:t>(</a:t>
            </a:r>
            <a:r>
              <a:rPr lang="de-DE" dirty="0" err="1"/>
              <a:t>alpha</a:t>
            </a:r>
            <a:r>
              <a:rPr lang="de-DE" dirty="0"/>
              <a:t>));</a:t>
            </a:r>
          </a:p>
          <a:p>
            <a:pPr algn="l"/>
            <a:r>
              <a:rPr lang="de-DE" dirty="0"/>
              <a:t>            //</a:t>
            </a:r>
            <a:r>
              <a:rPr lang="ru-RU" dirty="0"/>
              <a:t>вычисление угла отражения </a:t>
            </a:r>
          </a:p>
          <a:p>
            <a:pPr algn="l"/>
            <a:r>
              <a:rPr lang="ru-RU" dirty="0"/>
              <a:t>            </a:t>
            </a:r>
            <a:r>
              <a:rPr lang="de-DE" dirty="0" err="1"/>
              <a:t>if</a:t>
            </a:r>
            <a:r>
              <a:rPr lang="de-DE" dirty="0"/>
              <a:t> (</a:t>
            </a:r>
            <a:r>
              <a:rPr lang="de-DE" dirty="0" err="1"/>
              <a:t>posX</a:t>
            </a:r>
            <a:r>
              <a:rPr lang="de-DE" dirty="0"/>
              <a:t> &gt;= </a:t>
            </a:r>
            <a:r>
              <a:rPr lang="de-DE" dirty="0" err="1"/>
              <a:t>panel.getWidth</a:t>
            </a:r>
            <a:r>
              <a:rPr lang="de-DE" dirty="0"/>
              <a:t>() - BALL_SIZE) {</a:t>
            </a:r>
          </a:p>
          <a:p>
            <a:pPr algn="l"/>
            <a:r>
              <a:rPr lang="de-DE" dirty="0"/>
              <a:t>                </a:t>
            </a:r>
            <a:r>
              <a:rPr lang="de-DE" dirty="0" err="1"/>
              <a:t>alpha</a:t>
            </a:r>
            <a:r>
              <a:rPr lang="de-DE" dirty="0"/>
              <a:t> = </a:t>
            </a:r>
            <a:r>
              <a:rPr lang="de-DE" dirty="0" err="1"/>
              <a:t>alpha</a:t>
            </a:r>
            <a:r>
              <a:rPr lang="de-DE" dirty="0"/>
              <a:t> + </a:t>
            </a:r>
            <a:r>
              <a:rPr lang="de-DE" dirty="0" err="1"/>
              <a:t>Math.PI</a:t>
            </a:r>
            <a:r>
              <a:rPr lang="de-DE" dirty="0"/>
              <a:t> - 2 * </a:t>
            </a:r>
            <a:r>
              <a:rPr lang="de-DE" dirty="0" err="1"/>
              <a:t>alpha</a:t>
            </a:r>
            <a:r>
              <a:rPr lang="de-DE" dirty="0"/>
              <a:t>;</a:t>
            </a:r>
          </a:p>
          <a:p>
            <a:pPr algn="l"/>
            <a:r>
              <a:rPr lang="de-DE" dirty="0"/>
              <a:t>            } </a:t>
            </a:r>
            <a:r>
              <a:rPr lang="de-DE" dirty="0" err="1"/>
              <a:t>else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(</a:t>
            </a:r>
            <a:r>
              <a:rPr lang="de-DE" dirty="0" err="1"/>
              <a:t>posX</a:t>
            </a:r>
            <a:r>
              <a:rPr lang="de-DE" dirty="0"/>
              <a:t> &lt;= 0) {</a:t>
            </a:r>
          </a:p>
          <a:p>
            <a:pPr algn="l"/>
            <a:r>
              <a:rPr lang="de-DE" dirty="0"/>
              <a:t>                </a:t>
            </a:r>
            <a:r>
              <a:rPr lang="de-DE" dirty="0" err="1"/>
              <a:t>alpha</a:t>
            </a:r>
            <a:r>
              <a:rPr lang="de-DE" dirty="0"/>
              <a:t> = </a:t>
            </a:r>
            <a:r>
              <a:rPr lang="de-DE" dirty="0" err="1"/>
              <a:t>Math.PI</a:t>
            </a:r>
            <a:r>
              <a:rPr lang="de-DE" dirty="0"/>
              <a:t> - </a:t>
            </a:r>
            <a:r>
              <a:rPr lang="de-DE" dirty="0" err="1"/>
              <a:t>alpha</a:t>
            </a:r>
            <a:r>
              <a:rPr lang="de-DE" dirty="0"/>
              <a:t>;</a:t>
            </a:r>
          </a:p>
          <a:p>
            <a:pPr algn="l"/>
            <a:r>
              <a:rPr lang="de-DE" dirty="0"/>
              <a:t>            }</a:t>
            </a:r>
          </a:p>
          <a:p>
            <a:pPr algn="l"/>
            <a:r>
              <a:rPr lang="de-DE" dirty="0"/>
              <a:t>            </a:t>
            </a:r>
            <a:r>
              <a:rPr lang="de-DE" dirty="0" err="1"/>
              <a:t>if</a:t>
            </a:r>
            <a:r>
              <a:rPr lang="de-DE" dirty="0"/>
              <a:t> (</a:t>
            </a:r>
            <a:r>
              <a:rPr lang="de-DE" dirty="0" err="1"/>
              <a:t>posY</a:t>
            </a:r>
            <a:r>
              <a:rPr lang="de-DE" dirty="0"/>
              <a:t> &gt;= </a:t>
            </a:r>
            <a:r>
              <a:rPr lang="de-DE" dirty="0" err="1"/>
              <a:t>panel.getHeight</a:t>
            </a:r>
            <a:r>
              <a:rPr lang="de-DE" dirty="0"/>
              <a:t>() - BALL_SIZE) {</a:t>
            </a:r>
          </a:p>
          <a:p>
            <a:pPr algn="l"/>
            <a:r>
              <a:rPr lang="de-DE" dirty="0"/>
              <a:t>                </a:t>
            </a:r>
            <a:r>
              <a:rPr lang="de-DE" dirty="0" err="1"/>
              <a:t>alpha</a:t>
            </a:r>
            <a:r>
              <a:rPr lang="de-DE" dirty="0"/>
              <a:t> = -alpha;</a:t>
            </a:r>
          </a:p>
          <a:p>
            <a:pPr algn="l"/>
            <a:r>
              <a:rPr lang="de-DE" dirty="0"/>
              <a:t>            } </a:t>
            </a:r>
            <a:r>
              <a:rPr lang="de-DE" dirty="0" err="1"/>
              <a:t>else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(</a:t>
            </a:r>
            <a:r>
              <a:rPr lang="de-DE" dirty="0" err="1"/>
              <a:t>posY</a:t>
            </a:r>
            <a:r>
              <a:rPr lang="de-DE" dirty="0"/>
              <a:t> &lt;= 0) {</a:t>
            </a:r>
          </a:p>
          <a:p>
            <a:pPr algn="l"/>
            <a:r>
              <a:rPr lang="de-DE" dirty="0"/>
              <a:t>                </a:t>
            </a:r>
            <a:r>
              <a:rPr lang="de-DE" dirty="0" err="1"/>
              <a:t>alpha</a:t>
            </a:r>
            <a:r>
              <a:rPr lang="de-DE" dirty="0"/>
              <a:t> = -alpha;</a:t>
            </a:r>
          </a:p>
          <a:p>
            <a:pPr algn="l"/>
            <a:r>
              <a:rPr lang="de-DE" dirty="0"/>
              <a:t>            }</a:t>
            </a:r>
          </a:p>
          <a:p>
            <a:pPr algn="l"/>
            <a:r>
              <a:rPr lang="de-DE" dirty="0"/>
              <a:t>            </a:t>
            </a:r>
            <a:r>
              <a:rPr lang="de-DE" dirty="0" err="1"/>
              <a:t>paint</a:t>
            </a:r>
            <a:r>
              <a:rPr lang="de-DE" dirty="0"/>
              <a:t>(</a:t>
            </a:r>
            <a:r>
              <a:rPr lang="de-DE" dirty="0" err="1"/>
              <a:t>panel.getGraphics</a:t>
            </a:r>
            <a:r>
              <a:rPr lang="de-DE" dirty="0"/>
              <a:t>());</a:t>
            </a:r>
          </a:p>
          <a:p>
            <a:pPr algn="l"/>
            <a:r>
              <a:rPr lang="de-DE" dirty="0"/>
              <a:t>        }</a:t>
            </a:r>
          </a:p>
          <a:p>
            <a:pPr algn="l"/>
            <a:r>
              <a:rPr lang="de-DE" dirty="0"/>
              <a:t>    }</a:t>
            </a:r>
            <a:endParaRPr lang="ru-RU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14-</a:t>
            </a:r>
            <a:r>
              <a:rPr lang="ru-RU" sz="2400" dirty="0" smtClean="0"/>
              <a:t>10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4967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80"/>
            <a:ext cx="12192000" cy="658634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ru-RU" sz="3200" dirty="0">
                <a:latin typeface="+mn-lt"/>
              </a:rPr>
              <a:t>Методы </a:t>
            </a:r>
            <a:r>
              <a:rPr lang="de-DE" sz="3200" dirty="0" err="1">
                <a:latin typeface="+mn-lt"/>
              </a:rPr>
              <a:t>synchronized</a:t>
            </a:r>
            <a:endParaRPr lang="ru-RU" sz="3200" dirty="0"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6687" y="671514"/>
            <a:ext cx="11858625" cy="5874429"/>
          </a:xfrm>
        </p:spPr>
        <p:txBody>
          <a:bodyPr>
            <a:normAutofit/>
          </a:bodyPr>
          <a:lstStyle/>
          <a:p>
            <a:pPr algn="l"/>
            <a:r>
              <a:rPr lang="ru-RU" sz="3200" dirty="0" smtClean="0"/>
              <a:t>ИБлинов_3, </a:t>
            </a:r>
            <a:r>
              <a:rPr lang="ru-RU" sz="3200" dirty="0" smtClean="0"/>
              <a:t>стр. </a:t>
            </a:r>
            <a:r>
              <a:rPr lang="ru-RU" sz="3200" dirty="0" smtClean="0"/>
              <a:t>301</a:t>
            </a:r>
          </a:p>
          <a:p>
            <a:pPr algn="l"/>
            <a:r>
              <a:rPr lang="ru-RU" sz="2800" dirty="0"/>
              <a:t>Нередко возникает ситуация, когда несколько потоков имеют доступ к </a:t>
            </a:r>
            <a:r>
              <a:rPr lang="ru-RU" sz="2800" dirty="0" smtClean="0"/>
              <a:t>некоторому </a:t>
            </a:r>
            <a:r>
              <a:rPr lang="ru-RU" sz="2800" dirty="0"/>
              <a:t>объекту, проще говоря, пытаются использовать общий ресурс и </a:t>
            </a:r>
            <a:r>
              <a:rPr lang="ru-RU" sz="2800" dirty="0" smtClean="0"/>
              <a:t>начинают </a:t>
            </a:r>
            <a:r>
              <a:rPr lang="ru-RU" sz="2800" dirty="0"/>
              <a:t>мешать друг другу. Более того, они могут повредить этот общий ресурс.</a:t>
            </a:r>
          </a:p>
          <a:p>
            <a:pPr algn="l"/>
            <a:r>
              <a:rPr lang="ru-RU" sz="2800" dirty="0"/>
              <a:t>Например, когда два потока записывают информацию в файл/объект/поток.</a:t>
            </a:r>
          </a:p>
          <a:p>
            <a:pPr algn="l"/>
            <a:r>
              <a:rPr lang="ru-RU" sz="2800" dirty="0"/>
              <a:t>Для контролирования процесса записи может использоваться разделение </a:t>
            </a:r>
            <a:r>
              <a:rPr lang="ru-RU" sz="2800" dirty="0" smtClean="0"/>
              <a:t>ресурса </a:t>
            </a:r>
            <a:r>
              <a:rPr lang="ru-RU" sz="2800" dirty="0"/>
              <a:t>с применением ключевого слова </a:t>
            </a:r>
            <a:r>
              <a:rPr lang="ru-RU" sz="2800" dirty="0" err="1"/>
              <a:t>synchronized</a:t>
            </a:r>
            <a:r>
              <a:rPr lang="ru-RU" sz="2800" dirty="0"/>
              <a:t>.</a:t>
            </a:r>
            <a:endParaRPr lang="ru-RU" sz="2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14-</a:t>
            </a:r>
            <a:r>
              <a:rPr lang="ru-RU" sz="2400" dirty="0" smtClean="0"/>
              <a:t>11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8427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80"/>
            <a:ext cx="12192000" cy="658634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ru-RU" sz="3200" dirty="0" smtClean="0">
                <a:latin typeface="+mn-lt"/>
              </a:rPr>
              <a:t>Чуткие пользовательские интерфейсы</a:t>
            </a:r>
            <a:endParaRPr lang="ru-RU" sz="3200" dirty="0"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6687" y="1185863"/>
            <a:ext cx="11858625" cy="5488672"/>
          </a:xfrm>
        </p:spPr>
        <p:txBody>
          <a:bodyPr>
            <a:normAutofit/>
          </a:bodyPr>
          <a:lstStyle/>
          <a:p>
            <a:pPr algn="l"/>
            <a:r>
              <a:rPr lang="ru-RU" sz="3200" dirty="0" err="1"/>
              <a:t>Эккель</a:t>
            </a:r>
            <a:r>
              <a:rPr lang="ru-RU" sz="3200" dirty="0"/>
              <a:t>, Философия </a:t>
            </a:r>
            <a:r>
              <a:rPr lang="de-DE" sz="3200" dirty="0"/>
              <a:t>Java, </a:t>
            </a:r>
            <a:r>
              <a:rPr lang="ru-RU" sz="3200" dirty="0" smtClean="0"/>
              <a:t>стр.915</a:t>
            </a:r>
          </a:p>
          <a:p>
            <a:pPr algn="l"/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14-</a:t>
            </a:r>
            <a:r>
              <a:rPr lang="ru-RU" sz="2400" dirty="0" smtClean="0"/>
              <a:t>1</a:t>
            </a:r>
            <a:r>
              <a:rPr lang="en-US" sz="2400" dirty="0" smtClean="0"/>
              <a:t>2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0839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80"/>
            <a:ext cx="12192000" cy="613654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ru-RU" sz="3200" dirty="0" smtClean="0"/>
              <a:t>Паттерн/Шаблон проектирования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 smtClean="0"/>
              <a:t>1</a:t>
            </a:r>
            <a:r>
              <a:rPr lang="en-US" sz="2400" dirty="0" smtClean="0"/>
              <a:t>4-2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63769" y="760074"/>
            <a:ext cx="1162343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dirty="0">
                <a:hlinkClick r:id="rId2"/>
              </a:rPr>
              <a:t>https://ru.wikipedia.org/wiki/</a:t>
            </a:r>
            <a:r>
              <a:rPr lang="ru-RU" sz="2800" dirty="0" err="1" smtClean="0">
                <a:hlinkClick r:id="rId2"/>
              </a:rPr>
              <a:t>Шаблон_проектирования#Основные</a:t>
            </a:r>
            <a:endParaRPr lang="ru-RU" sz="2800" dirty="0" smtClean="0"/>
          </a:p>
          <a:p>
            <a:endParaRPr lang="ru-RU" sz="2800" dirty="0"/>
          </a:p>
          <a:p>
            <a:r>
              <a:rPr lang="ru-RU" sz="2800" b="1" dirty="0">
                <a:hlinkClick r:id="rId3" tooltip="Поведенческие шаблоны проектирования"/>
              </a:rPr>
              <a:t>Поведенческие шаблоны</a:t>
            </a:r>
            <a:r>
              <a:rPr lang="ru-RU" sz="2800" b="1" dirty="0"/>
              <a:t> (</a:t>
            </a:r>
            <a:r>
              <a:rPr lang="ru-RU" sz="2800" b="1" dirty="0" err="1"/>
              <a:t>Behavioral</a:t>
            </a:r>
            <a:r>
              <a:rPr lang="ru-RU" sz="2800" b="1" dirty="0"/>
              <a:t>)</a:t>
            </a:r>
            <a:r>
              <a:rPr lang="ru-RU" sz="2800" dirty="0"/>
              <a:t> определяют взаимодействие между объектами, увеличивая таким образом его гибкость</a:t>
            </a:r>
            <a:r>
              <a:rPr lang="ru-RU" sz="2800" dirty="0" smtClean="0"/>
              <a:t>.</a:t>
            </a:r>
          </a:p>
          <a:p>
            <a:endParaRPr lang="ru-RU" sz="2800" dirty="0"/>
          </a:p>
          <a:p>
            <a:endParaRPr lang="ru-RU" sz="2800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96153"/>
              </p:ext>
            </p:extLst>
          </p:nvPr>
        </p:nvGraphicFramePr>
        <p:xfrm>
          <a:off x="395284" y="2889722"/>
          <a:ext cx="11491919" cy="1920240"/>
        </p:xfrm>
        <a:graphic>
          <a:graphicData uri="http://schemas.openxmlformats.org/drawingml/2006/table">
            <a:tbl>
              <a:tblPr/>
              <a:tblGrid>
                <a:gridCol w="2590804"/>
                <a:gridCol w="3500437"/>
                <a:gridCol w="5400678"/>
              </a:tblGrid>
              <a:tr h="0">
                <a:tc>
                  <a:txBody>
                    <a:bodyPr/>
                    <a:lstStyle/>
                    <a:p>
                      <a:r>
                        <a:rPr lang="ru-RU" sz="2400" u="sng" dirty="0" err="1">
                          <a:solidFill>
                            <a:srgbClr val="0B0080"/>
                          </a:solidFill>
                          <a:effectLst/>
                          <a:hlinkClick r:id="rId4" tooltip="Наблюдатель (шаблон проектирования)"/>
                        </a:rPr>
                        <a:t>Наблюдатель</a:t>
                      </a:r>
                      <a:r>
                        <a:rPr lang="ru-RU" sz="2400" dirty="0" err="1">
                          <a:effectLst/>
                        </a:rPr>
                        <a:t>или</a:t>
                      </a:r>
                      <a:r>
                        <a:rPr lang="ru-RU" sz="2400" dirty="0">
                          <a:effectLst/>
                        </a:rPr>
                        <a:t> </a:t>
                      </a:r>
                      <a:r>
                        <a:rPr lang="ru-RU" sz="2400" u="none" strike="noStrike" dirty="0">
                          <a:solidFill>
                            <a:srgbClr val="0B0080"/>
                          </a:solidFill>
                          <a:effectLst/>
                          <a:hlinkClick r:id="rId5" tooltip="Издатель-подписчик (шаблон проектирования)"/>
                        </a:rPr>
                        <a:t>Издатель-подписчик</a:t>
                      </a:r>
                      <a:endParaRPr lang="ru-RU" sz="24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dirty="0">
                          <a:effectLst/>
                        </a:rPr>
                        <a:t>Observer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effectLst/>
                        </a:rPr>
                        <a:t>Определяет зависимость типа «один ко многим» между объектами таким образом, что при изменении состояния одного объекта все зависящие от него оповещаются об этом событии.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549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80"/>
            <a:ext cx="12192000" cy="587196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de-DE" sz="3200" dirty="0" err="1"/>
              <a:t>KeyListener</a:t>
            </a:r>
            <a:r>
              <a:rPr lang="de-DE" sz="3200" dirty="0"/>
              <a:t> – </a:t>
            </a:r>
            <a:r>
              <a:rPr lang="ru-RU" sz="3200" dirty="0"/>
              <a:t>обработка событий клавиатуры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8588" y="757238"/>
            <a:ext cx="11887200" cy="5829300"/>
          </a:xfrm>
        </p:spPr>
        <p:txBody>
          <a:bodyPr>
            <a:normAutofit fontScale="40000" lnSpcReduction="20000"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ru-RU" sz="5000" dirty="0" smtClean="0"/>
              <a:t>Для </a:t>
            </a:r>
            <a:r>
              <a:rPr lang="ru-RU" sz="5000" dirty="0"/>
              <a:t>обработки событий клавиатуры необходимо реализовать специальный интерфейс, а затем добавить получившегося слушателя к интересуемому компоненту. Интерфейс, который нужно реализовать для обработки клавиш </a:t>
            </a:r>
            <a:r>
              <a:rPr lang="ru-RU" sz="5000" dirty="0" smtClean="0"/>
              <a:t>– </a:t>
            </a:r>
            <a:r>
              <a:rPr lang="ru-RU" sz="5000" dirty="0"/>
              <a:t>это </a:t>
            </a:r>
            <a:r>
              <a:rPr lang="ru-RU" sz="5000" dirty="0" err="1"/>
              <a:t>КeyListener</a:t>
            </a:r>
            <a:r>
              <a:rPr lang="ru-RU" sz="5000" dirty="0"/>
              <a:t> из пакета </a:t>
            </a:r>
            <a:r>
              <a:rPr lang="ru-RU" sz="5000" dirty="0" err="1"/>
              <a:t>java.awt.event</a:t>
            </a:r>
            <a:r>
              <a:rPr lang="ru-RU" sz="5000" dirty="0"/>
              <a:t>. </a:t>
            </a:r>
            <a:r>
              <a:rPr lang="ru-RU" sz="5000" dirty="0" err="1"/>
              <a:t>KeyListener</a:t>
            </a:r>
            <a:r>
              <a:rPr lang="ru-RU" sz="5000" dirty="0"/>
              <a:t> имеет три метода: </a:t>
            </a:r>
            <a:r>
              <a:rPr lang="ru-RU" sz="5000" dirty="0" err="1"/>
              <a:t>keyTyped</a:t>
            </a:r>
            <a:r>
              <a:rPr lang="ru-RU" sz="5000" dirty="0"/>
              <a:t>, </a:t>
            </a:r>
            <a:r>
              <a:rPr lang="ru-RU" sz="5000" dirty="0" err="1"/>
              <a:t>keyPressed</a:t>
            </a:r>
            <a:r>
              <a:rPr lang="ru-RU" sz="5000" dirty="0"/>
              <a:t> и </a:t>
            </a:r>
            <a:r>
              <a:rPr lang="ru-RU" sz="5000" dirty="0" err="1"/>
              <a:t>keyReleased</a:t>
            </a:r>
            <a:endParaRPr lang="en-US" sz="5000" dirty="0" smtClean="0"/>
          </a:p>
          <a:p>
            <a:pPr algn="l"/>
            <a:endParaRPr lang="ru-RU" sz="4000" dirty="0" smtClean="0"/>
          </a:p>
          <a:p>
            <a:pPr algn="l"/>
            <a:r>
              <a:rPr lang="en-US" sz="4000" dirty="0" smtClean="0"/>
              <a:t> </a:t>
            </a:r>
            <a:r>
              <a:rPr lang="en-US" sz="4000" dirty="0" err="1"/>
              <a:t>text.addKeyListener</a:t>
            </a:r>
            <a:r>
              <a:rPr lang="en-US" sz="4000" dirty="0"/>
              <a:t>(new </a:t>
            </a:r>
            <a:r>
              <a:rPr lang="en-US" sz="4000" dirty="0" err="1"/>
              <a:t>KeyListener</a:t>
            </a:r>
            <a:r>
              <a:rPr lang="en-US" sz="4000" dirty="0"/>
              <a:t>() {</a:t>
            </a:r>
          </a:p>
          <a:p>
            <a:pPr algn="l"/>
            <a:r>
              <a:rPr lang="en-US" sz="4000" dirty="0"/>
              <a:t>            @Override</a:t>
            </a:r>
          </a:p>
          <a:p>
            <a:pPr algn="l"/>
            <a:r>
              <a:rPr lang="en-US" sz="4000" dirty="0"/>
              <a:t>            public void </a:t>
            </a:r>
            <a:r>
              <a:rPr lang="en-US" sz="4000" dirty="0" err="1"/>
              <a:t>keyTyped</a:t>
            </a:r>
            <a:r>
              <a:rPr lang="en-US" sz="4000" dirty="0"/>
              <a:t>(</a:t>
            </a:r>
            <a:r>
              <a:rPr lang="en-US" sz="4000" dirty="0" err="1"/>
              <a:t>KeyEvent</a:t>
            </a:r>
            <a:r>
              <a:rPr lang="en-US" sz="4000" dirty="0"/>
              <a:t> e) {</a:t>
            </a:r>
          </a:p>
          <a:p>
            <a:pPr algn="l"/>
            <a:r>
              <a:rPr lang="en-US" sz="4000" dirty="0"/>
              <a:t>                // </a:t>
            </a:r>
            <a:r>
              <a:rPr lang="en-US" sz="4000" dirty="0" err="1"/>
              <a:t>e.getKeyChar</a:t>
            </a:r>
            <a:r>
              <a:rPr lang="en-US" sz="4000" dirty="0"/>
              <a:t>()</a:t>
            </a:r>
          </a:p>
          <a:p>
            <a:pPr algn="l"/>
            <a:r>
              <a:rPr lang="en-US" sz="4000" dirty="0"/>
              <a:t>            }</a:t>
            </a:r>
          </a:p>
          <a:p>
            <a:pPr algn="l"/>
            <a:endParaRPr lang="en-US" sz="4000" dirty="0"/>
          </a:p>
          <a:p>
            <a:pPr algn="l"/>
            <a:r>
              <a:rPr lang="en-US" sz="4000" dirty="0"/>
              <a:t>            @Override</a:t>
            </a:r>
          </a:p>
          <a:p>
            <a:pPr algn="l"/>
            <a:r>
              <a:rPr lang="en-US" sz="4000" dirty="0"/>
              <a:t>            public void </a:t>
            </a:r>
            <a:r>
              <a:rPr lang="en-US" sz="4000" dirty="0" err="1"/>
              <a:t>keyPressed</a:t>
            </a:r>
            <a:r>
              <a:rPr lang="en-US" sz="4000" dirty="0"/>
              <a:t>(</a:t>
            </a:r>
            <a:r>
              <a:rPr lang="en-US" sz="4000" dirty="0" err="1"/>
              <a:t>KeyEvent</a:t>
            </a:r>
            <a:r>
              <a:rPr lang="en-US" sz="4000" dirty="0"/>
              <a:t> e) {</a:t>
            </a:r>
          </a:p>
          <a:p>
            <a:pPr algn="l"/>
            <a:r>
              <a:rPr lang="en-US" sz="4000" dirty="0"/>
              <a:t>            }</a:t>
            </a:r>
          </a:p>
          <a:p>
            <a:pPr algn="l"/>
            <a:endParaRPr lang="en-US" sz="4000" dirty="0"/>
          </a:p>
          <a:p>
            <a:pPr algn="l"/>
            <a:r>
              <a:rPr lang="en-US" sz="4000" dirty="0"/>
              <a:t>            @Override</a:t>
            </a:r>
          </a:p>
          <a:p>
            <a:pPr algn="l"/>
            <a:r>
              <a:rPr lang="en-US" sz="4000" dirty="0"/>
              <a:t>            public void </a:t>
            </a:r>
            <a:r>
              <a:rPr lang="en-US" sz="4000" dirty="0" err="1"/>
              <a:t>keyReleased</a:t>
            </a:r>
            <a:r>
              <a:rPr lang="en-US" sz="4000" dirty="0"/>
              <a:t>(</a:t>
            </a:r>
            <a:r>
              <a:rPr lang="en-US" sz="4000" dirty="0" err="1"/>
              <a:t>KeyEvent</a:t>
            </a:r>
            <a:r>
              <a:rPr lang="en-US" sz="4000" dirty="0"/>
              <a:t> e) {</a:t>
            </a:r>
          </a:p>
          <a:p>
            <a:pPr algn="l"/>
            <a:r>
              <a:rPr lang="en-US" sz="4000" dirty="0"/>
              <a:t>            }</a:t>
            </a:r>
          </a:p>
          <a:p>
            <a:pPr algn="l"/>
            <a:r>
              <a:rPr lang="en-US" sz="4000" dirty="0"/>
              <a:t>        });</a:t>
            </a:r>
            <a:endParaRPr lang="ru-RU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14-</a:t>
            </a:r>
            <a:r>
              <a:rPr lang="en-US" sz="2400" dirty="0"/>
              <a:t>3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07198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79"/>
            <a:ext cx="12192000" cy="746975"/>
          </a:xfrm>
          <a:solidFill>
            <a:srgbClr val="FFFF00"/>
          </a:solidFill>
        </p:spPr>
        <p:txBody>
          <a:bodyPr>
            <a:normAutofit/>
          </a:bodyPr>
          <a:lstStyle/>
          <a:p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4191" y="1092046"/>
            <a:ext cx="11671584" cy="5137304"/>
          </a:xfrm>
        </p:spPr>
        <p:txBody>
          <a:bodyPr>
            <a:normAutofit/>
          </a:bodyPr>
          <a:lstStyle/>
          <a:p>
            <a:pPr algn="l"/>
            <a:r>
              <a:rPr lang="ru-RU" sz="3600" dirty="0" smtClean="0"/>
              <a:t>Параллельное выполнение</a:t>
            </a:r>
          </a:p>
          <a:p>
            <a:pPr algn="l"/>
            <a:r>
              <a:rPr lang="ru-RU" sz="3600" dirty="0" smtClean="0"/>
              <a:t>Потоки выполнения</a:t>
            </a:r>
          </a:p>
          <a:p>
            <a:pPr algn="l"/>
            <a:endParaRPr lang="ru-RU" sz="3600" dirty="0"/>
          </a:p>
          <a:p>
            <a:pPr algn="l"/>
            <a:r>
              <a:rPr lang="ru-RU" sz="3600" dirty="0" smtClean="0"/>
              <a:t>Параллельное программирование</a:t>
            </a:r>
          </a:p>
          <a:p>
            <a:pPr algn="l"/>
            <a:r>
              <a:rPr lang="ru-RU" sz="3600" dirty="0" smtClean="0"/>
              <a:t>Многопоточное программирование</a:t>
            </a:r>
          </a:p>
          <a:p>
            <a:pPr algn="l"/>
            <a:endParaRPr lang="ru-RU" sz="3600" dirty="0"/>
          </a:p>
          <a:p>
            <a:pPr algn="l"/>
            <a:r>
              <a:rPr lang="en-US" sz="3600" dirty="0" smtClean="0"/>
              <a:t>Java </a:t>
            </a:r>
            <a:r>
              <a:rPr lang="ru-RU" sz="3600" dirty="0" smtClean="0"/>
              <a:t>– многопоточный язык</a:t>
            </a:r>
          </a:p>
          <a:p>
            <a:pPr algn="l"/>
            <a:endParaRPr lang="ru-RU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14-</a:t>
            </a:r>
            <a:r>
              <a:rPr lang="ru-RU" sz="24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95081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79"/>
            <a:ext cx="12192000" cy="572909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ru-RU" sz="3200" dirty="0" smtClean="0"/>
              <a:t>Программа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4191" y="1092046"/>
            <a:ext cx="11671584" cy="5137304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ru-RU" sz="3600" b="1" dirty="0"/>
              <a:t>Тема 2. Нити</a:t>
            </a:r>
            <a:endParaRPr lang="ru-RU" sz="3600" dirty="0"/>
          </a:p>
          <a:p>
            <a:pPr algn="l"/>
            <a:r>
              <a:rPr lang="ru-RU" sz="3600" i="1" dirty="0"/>
              <a:t>(4 часа – лекции, 6 часов – практика, 4 часа – самостоятельная работа)</a:t>
            </a:r>
            <a:endParaRPr lang="ru-RU" sz="3600" dirty="0"/>
          </a:p>
          <a:p>
            <a:pPr algn="l"/>
            <a:r>
              <a:rPr lang="ru-RU" sz="3600" dirty="0"/>
              <a:t>Понятие процесса и нити. Различные подходы к реализации в операционных системах. Создание на основе класса и интерфейса, жизненный цикл, управление. Асинхронные нити. Синхронизация. Понятие синхронизированной секции. Синхронизированные методы. Приостановка и возобновление работы нитей. Обмен данными между нитями при помощи специальных потоков ввода/вывода.</a:t>
            </a:r>
          </a:p>
          <a:p>
            <a:pPr algn="l"/>
            <a:endParaRPr lang="en-US" sz="3600" b="1" dirty="0" smtClean="0"/>
          </a:p>
          <a:p>
            <a:pPr algn="l"/>
            <a:r>
              <a:rPr lang="ru-RU" sz="3600" b="1" dirty="0" smtClean="0"/>
              <a:t>Тема </a:t>
            </a:r>
            <a:r>
              <a:rPr lang="ru-RU" sz="3600" b="1" dirty="0"/>
              <a:t>3. Инструменты разработки многопоточных программ</a:t>
            </a:r>
            <a:endParaRPr lang="ru-RU" sz="3600" dirty="0"/>
          </a:p>
          <a:p>
            <a:pPr algn="l"/>
            <a:r>
              <a:rPr lang="ru-RU" sz="3600" b="1" i="1" dirty="0"/>
              <a:t>(</a:t>
            </a:r>
            <a:r>
              <a:rPr lang="ru-RU" sz="3600" i="1" dirty="0"/>
              <a:t>4 часа – лекции, 6 часов – практика, 4 часа – самостоятельная работа)</a:t>
            </a:r>
            <a:endParaRPr lang="ru-RU" sz="3600" dirty="0"/>
          </a:p>
          <a:p>
            <a:pPr algn="l"/>
            <a:r>
              <a:rPr lang="ru-RU" sz="3600" dirty="0"/>
              <a:t>Пулы потоков. Блокирующие очереди и </a:t>
            </a:r>
            <a:r>
              <a:rPr lang="ru-RU" sz="3600" dirty="0" err="1"/>
              <a:t>concurrent</a:t>
            </a:r>
            <a:r>
              <a:rPr lang="ru-RU" sz="3600" dirty="0"/>
              <a:t>-коллекции. Инструменты синхронизации. Замки. Атомарные структуры данных.</a:t>
            </a:r>
            <a:endParaRPr lang="en-US" sz="3600" dirty="0"/>
          </a:p>
          <a:p>
            <a:pPr algn="l"/>
            <a:endParaRPr lang="ru-RU" sz="3600" dirty="0" smtClean="0"/>
          </a:p>
          <a:p>
            <a:pPr algn="l"/>
            <a:endParaRPr lang="ru-RU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14-</a:t>
            </a:r>
            <a:r>
              <a:rPr lang="ru-RU" sz="2400" dirty="0" smtClean="0"/>
              <a:t>5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5752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80"/>
            <a:ext cx="12192000" cy="658634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ru-RU" sz="3600" dirty="0">
                <a:latin typeface="+mn-lt"/>
              </a:rPr>
              <a:t>Многопоточное программирование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4191" y="920590"/>
            <a:ext cx="11671584" cy="5137304"/>
          </a:xfrm>
        </p:spPr>
        <p:txBody>
          <a:bodyPr>
            <a:normAutofit lnSpcReduction="10000"/>
          </a:bodyPr>
          <a:lstStyle/>
          <a:p>
            <a:pPr algn="l"/>
            <a:r>
              <a:rPr lang="ru-RU" sz="3200" dirty="0" smtClean="0"/>
              <a:t>Потоки </a:t>
            </a:r>
            <a:r>
              <a:rPr lang="ru-RU" sz="3200" dirty="0"/>
              <a:t>— средство, которое помогает организовать одновременное </a:t>
            </a:r>
            <a:r>
              <a:rPr lang="ru-RU" sz="3200" dirty="0" smtClean="0"/>
              <a:t>выполнение </a:t>
            </a:r>
            <a:r>
              <a:rPr lang="ru-RU" sz="3200" dirty="0"/>
              <a:t>нескольких задач, каждой в независимом потоке. </a:t>
            </a:r>
            <a:endParaRPr lang="ru-RU" sz="3200" dirty="0" smtClean="0"/>
          </a:p>
          <a:p>
            <a:pPr algn="l"/>
            <a:r>
              <a:rPr lang="ru-RU" sz="3200" dirty="0" smtClean="0"/>
              <a:t>Потоки </a:t>
            </a:r>
            <a:r>
              <a:rPr lang="ru-RU" sz="3200" dirty="0"/>
              <a:t>представляют </a:t>
            </a:r>
            <a:r>
              <a:rPr lang="ru-RU" sz="3200" dirty="0" smtClean="0"/>
              <a:t>собой </a:t>
            </a:r>
            <a:r>
              <a:rPr lang="ru-RU" sz="3200" dirty="0"/>
              <a:t>экземпляры классов, каждый из которых запускается и </a:t>
            </a:r>
            <a:r>
              <a:rPr lang="ru-RU" sz="3200" dirty="0" smtClean="0"/>
              <a:t>функционирует самостоятельно</a:t>
            </a:r>
            <a:r>
              <a:rPr lang="ru-RU" sz="3200" dirty="0"/>
              <a:t>, автономно (или относительно автономно) от главного </a:t>
            </a:r>
            <a:r>
              <a:rPr lang="ru-RU" sz="3200" dirty="0" smtClean="0"/>
              <a:t>потока выполнения </a:t>
            </a:r>
            <a:r>
              <a:rPr lang="ru-RU" sz="3200" dirty="0"/>
              <a:t>программы.</a:t>
            </a:r>
            <a:endParaRPr lang="ru-RU" sz="3200" dirty="0" smtClean="0"/>
          </a:p>
          <a:p>
            <a:pPr algn="l"/>
            <a:endParaRPr lang="ru-RU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3200" dirty="0" smtClean="0"/>
              <a:t>Отзывчивость приложения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3200" dirty="0" smtClean="0"/>
              <a:t>Время выполнения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3200" dirty="0" smtClean="0"/>
              <a:t>Улучшение структуры кода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14-</a:t>
            </a:r>
            <a:r>
              <a:rPr lang="ru-RU" sz="2400" dirty="0" smtClean="0"/>
              <a:t>6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836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80"/>
            <a:ext cx="12192000" cy="658634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ru-RU" sz="3600" dirty="0" smtClean="0">
                <a:latin typeface="+mn-lt"/>
              </a:rPr>
              <a:t>Способы </a:t>
            </a:r>
            <a:r>
              <a:rPr lang="ru-RU" sz="3600" dirty="0">
                <a:latin typeface="+mn-lt"/>
              </a:rPr>
              <a:t>создания </a:t>
            </a:r>
            <a:r>
              <a:rPr lang="ru-RU" sz="3600" dirty="0" smtClean="0">
                <a:latin typeface="+mn-lt"/>
              </a:rPr>
              <a:t>потока</a:t>
            </a:r>
            <a:endParaRPr lang="ru-RU" sz="3600" dirty="0"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4191" y="1042988"/>
            <a:ext cx="7585359" cy="5014906"/>
          </a:xfrm>
        </p:spPr>
        <p:txBody>
          <a:bodyPr>
            <a:normAutofit fontScale="85000" lnSpcReduction="20000"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ru-RU" sz="3200" dirty="0"/>
              <a:t>Р</a:t>
            </a:r>
            <a:r>
              <a:rPr lang="ru-RU" sz="3200" dirty="0" smtClean="0"/>
              <a:t>асширение </a:t>
            </a:r>
            <a:r>
              <a:rPr lang="ru-RU" sz="3200" dirty="0"/>
              <a:t>класса </a:t>
            </a:r>
            <a:r>
              <a:rPr lang="ru-RU" sz="3200" dirty="0" err="1" smtClean="0"/>
              <a:t>Thread</a:t>
            </a:r>
            <a:endParaRPr lang="ru-RU" sz="3200" dirty="0" smtClean="0"/>
          </a:p>
          <a:p>
            <a:pPr marL="514350" indent="-514350" algn="l">
              <a:buFont typeface="+mj-lt"/>
              <a:buAutoNum type="arabicPeriod"/>
            </a:pPr>
            <a:r>
              <a:rPr lang="ru-RU" sz="3200" dirty="0" smtClean="0"/>
              <a:t>Реализация </a:t>
            </a:r>
            <a:r>
              <a:rPr lang="ru-RU" sz="3200" dirty="0"/>
              <a:t>интерфейса </a:t>
            </a:r>
            <a:r>
              <a:rPr lang="ru-RU" sz="3200" dirty="0" err="1" smtClean="0"/>
              <a:t>Runnable</a:t>
            </a:r>
            <a:endParaRPr lang="ru-RU" sz="3200" dirty="0" smtClean="0"/>
          </a:p>
          <a:p>
            <a:pPr algn="l"/>
            <a:endParaRPr lang="ru-RU" b="1" dirty="0" smtClean="0"/>
          </a:p>
          <a:p>
            <a:pPr algn="l"/>
            <a:r>
              <a:rPr lang="en-US" b="1" dirty="0" smtClean="0"/>
              <a:t>public </a:t>
            </a:r>
            <a:r>
              <a:rPr lang="en-US" b="1" dirty="0"/>
              <a:t>class </a:t>
            </a:r>
            <a:r>
              <a:rPr lang="en-US" dirty="0" err="1"/>
              <a:t>TalkThread</a:t>
            </a:r>
            <a:r>
              <a:rPr lang="en-US" dirty="0"/>
              <a:t> </a:t>
            </a:r>
            <a:r>
              <a:rPr lang="en-US" b="1" dirty="0"/>
              <a:t>extends </a:t>
            </a:r>
            <a:r>
              <a:rPr lang="en-US" dirty="0"/>
              <a:t>Thread {</a:t>
            </a:r>
          </a:p>
          <a:p>
            <a:pPr lvl="1" algn="l"/>
            <a:r>
              <a:rPr lang="de-DE" sz="2400" dirty="0"/>
              <a:t>@</a:t>
            </a:r>
            <a:r>
              <a:rPr lang="de-DE" sz="2400" dirty="0" err="1"/>
              <a:t>Override</a:t>
            </a:r>
            <a:endParaRPr lang="de-DE" sz="2400" dirty="0"/>
          </a:p>
          <a:p>
            <a:pPr lvl="1" algn="l"/>
            <a:r>
              <a:rPr lang="de-DE" sz="2400" b="1" dirty="0" err="1"/>
              <a:t>public</a:t>
            </a:r>
            <a:r>
              <a:rPr lang="de-DE" sz="2400" b="1" dirty="0"/>
              <a:t> </a:t>
            </a:r>
            <a:r>
              <a:rPr lang="de-DE" sz="2400" b="1" dirty="0" err="1"/>
              <a:t>void</a:t>
            </a:r>
            <a:r>
              <a:rPr lang="de-DE" sz="2400" b="1" dirty="0"/>
              <a:t> </a:t>
            </a:r>
            <a:r>
              <a:rPr lang="de-DE" sz="2400" dirty="0" err="1"/>
              <a:t>run</a:t>
            </a:r>
            <a:r>
              <a:rPr lang="de-DE" sz="2400" dirty="0"/>
              <a:t>() {</a:t>
            </a:r>
          </a:p>
          <a:p>
            <a:pPr lvl="2" algn="l"/>
            <a:r>
              <a:rPr lang="nn-NO" sz="2400" b="1" dirty="0"/>
              <a:t>for </a:t>
            </a:r>
            <a:r>
              <a:rPr lang="nn-NO" sz="2400" dirty="0"/>
              <a:t>(</a:t>
            </a:r>
            <a:r>
              <a:rPr lang="nn-NO" sz="2400" b="1" dirty="0"/>
              <a:t>int </a:t>
            </a:r>
            <a:r>
              <a:rPr lang="nn-NO" sz="2400" dirty="0"/>
              <a:t>i = 0; i &lt; 10; i++) {</a:t>
            </a:r>
          </a:p>
          <a:p>
            <a:pPr lvl="3" algn="l"/>
            <a:r>
              <a:rPr lang="de-DE" sz="2400" dirty="0" err="1"/>
              <a:t>System.</a:t>
            </a:r>
            <a:r>
              <a:rPr lang="de-DE" sz="2400" i="1" dirty="0" err="1"/>
              <a:t>out</a:t>
            </a:r>
            <a:r>
              <a:rPr lang="de-DE" sz="2400" dirty="0" err="1"/>
              <a:t>.println</a:t>
            </a:r>
            <a:r>
              <a:rPr lang="de-DE" sz="2400" dirty="0"/>
              <a:t>("</a:t>
            </a:r>
            <a:r>
              <a:rPr lang="de-DE" sz="2400" dirty="0" err="1"/>
              <a:t>Talking</a:t>
            </a:r>
            <a:r>
              <a:rPr lang="de-DE" sz="2400" dirty="0"/>
              <a:t>");</a:t>
            </a:r>
          </a:p>
          <a:p>
            <a:pPr lvl="3" algn="l"/>
            <a:r>
              <a:rPr lang="de-DE" sz="2400" b="1" dirty="0" err="1"/>
              <a:t>try</a:t>
            </a:r>
            <a:r>
              <a:rPr lang="de-DE" sz="2400" b="1" dirty="0"/>
              <a:t> </a:t>
            </a:r>
            <a:r>
              <a:rPr lang="de-DE" sz="2400" dirty="0"/>
              <a:t>{</a:t>
            </a:r>
          </a:p>
          <a:p>
            <a:pPr lvl="3" algn="l"/>
            <a:r>
              <a:rPr lang="ru-RU" sz="2400" dirty="0" smtClean="0"/>
              <a:t>	</a:t>
            </a:r>
            <a:r>
              <a:rPr lang="ru-RU" sz="2400" dirty="0" err="1" smtClean="0"/>
              <a:t>Thread.</a:t>
            </a:r>
            <a:r>
              <a:rPr lang="ru-RU" sz="2400" i="1" dirty="0" err="1" smtClean="0"/>
              <a:t>sleep</a:t>
            </a:r>
            <a:r>
              <a:rPr lang="ru-RU" sz="2400" dirty="0" smtClean="0"/>
              <a:t>(7</a:t>
            </a:r>
            <a:r>
              <a:rPr lang="ru-RU" sz="2400" dirty="0"/>
              <a:t>); </a:t>
            </a:r>
            <a:r>
              <a:rPr lang="ru-RU" sz="2400" i="1" dirty="0"/>
              <a:t>// остановка на 7 миллисекунд</a:t>
            </a:r>
          </a:p>
          <a:p>
            <a:pPr lvl="3" algn="l"/>
            <a:r>
              <a:rPr lang="de-DE" sz="2400" dirty="0"/>
              <a:t>} </a:t>
            </a:r>
            <a:r>
              <a:rPr lang="de-DE" sz="2400" b="1" dirty="0"/>
              <a:t>catch </a:t>
            </a:r>
            <a:r>
              <a:rPr lang="de-DE" sz="2400" dirty="0"/>
              <a:t>(</a:t>
            </a:r>
            <a:r>
              <a:rPr lang="de-DE" sz="2400" dirty="0" err="1"/>
              <a:t>InterruptedException</a:t>
            </a:r>
            <a:r>
              <a:rPr lang="de-DE" sz="2400" dirty="0"/>
              <a:t> e) {</a:t>
            </a:r>
          </a:p>
          <a:p>
            <a:pPr lvl="3" algn="l"/>
            <a:r>
              <a:rPr lang="ru-RU" sz="2400" dirty="0" smtClean="0"/>
              <a:t>	</a:t>
            </a:r>
            <a:r>
              <a:rPr lang="de-DE" sz="2400" dirty="0" err="1" smtClean="0"/>
              <a:t>System.</a:t>
            </a:r>
            <a:r>
              <a:rPr lang="de-DE" sz="2400" i="1" dirty="0" err="1" smtClean="0"/>
              <a:t>err</a:t>
            </a:r>
            <a:r>
              <a:rPr lang="de-DE" sz="2400" dirty="0" err="1" smtClean="0"/>
              <a:t>.print</a:t>
            </a:r>
            <a:r>
              <a:rPr lang="de-DE" sz="2400" dirty="0" smtClean="0"/>
              <a:t>(e</a:t>
            </a:r>
            <a:r>
              <a:rPr lang="de-DE" sz="2400" dirty="0"/>
              <a:t>);</a:t>
            </a:r>
          </a:p>
          <a:p>
            <a:pPr lvl="3" algn="l"/>
            <a:r>
              <a:rPr lang="ru-RU" sz="2400" dirty="0" smtClean="0"/>
              <a:t>}</a:t>
            </a:r>
            <a:endParaRPr lang="ru-RU" sz="2400" dirty="0"/>
          </a:p>
          <a:p>
            <a:pPr lvl="2" algn="l"/>
            <a:r>
              <a:rPr lang="ru-RU" sz="2400" dirty="0"/>
              <a:t>}</a:t>
            </a:r>
          </a:p>
          <a:p>
            <a:pPr lvl="1" algn="l"/>
            <a:r>
              <a:rPr lang="ru-RU" sz="2400" dirty="0"/>
              <a:t>}</a:t>
            </a:r>
          </a:p>
          <a:p>
            <a:pPr algn="l"/>
            <a:r>
              <a:rPr lang="ru-RU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14-</a:t>
            </a:r>
            <a:r>
              <a:rPr lang="ru-RU" sz="2400" dirty="0"/>
              <a:t>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43701" y="4629168"/>
            <a:ext cx="4743450" cy="101566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2000" dirty="0" err="1" smtClean="0"/>
              <a:t>TalkThread</a:t>
            </a:r>
            <a:r>
              <a:rPr lang="de-DE" sz="2000" dirty="0" smtClean="0"/>
              <a:t> </a:t>
            </a:r>
            <a:r>
              <a:rPr lang="de-DE" sz="2000" dirty="0" err="1"/>
              <a:t>talk</a:t>
            </a:r>
            <a:r>
              <a:rPr lang="de-DE" sz="2000" dirty="0"/>
              <a:t> = </a:t>
            </a:r>
            <a:r>
              <a:rPr lang="de-DE" sz="2000" dirty="0" err="1"/>
              <a:t>new</a:t>
            </a:r>
            <a:r>
              <a:rPr lang="de-DE" sz="2000" dirty="0"/>
              <a:t> </a:t>
            </a:r>
            <a:r>
              <a:rPr lang="de-DE" sz="2000" dirty="0" err="1"/>
              <a:t>TalkThread</a:t>
            </a:r>
            <a:r>
              <a:rPr lang="de-DE" sz="2000" dirty="0"/>
              <a:t>();</a:t>
            </a:r>
          </a:p>
          <a:p>
            <a:r>
              <a:rPr lang="de-DE" sz="2000" dirty="0" smtClean="0"/>
              <a:t>// </a:t>
            </a:r>
            <a:r>
              <a:rPr lang="ru-RU" sz="2000" dirty="0"/>
              <a:t>запуск </a:t>
            </a:r>
            <a:r>
              <a:rPr lang="ru-RU" sz="2000" dirty="0" smtClean="0"/>
              <a:t>потока</a:t>
            </a:r>
            <a:endParaRPr lang="ru-RU" sz="2000" dirty="0"/>
          </a:p>
          <a:p>
            <a:r>
              <a:rPr lang="de-DE" sz="2000" dirty="0" err="1"/>
              <a:t>talk.start</a:t>
            </a:r>
            <a:r>
              <a:rPr lang="de-DE" sz="2000" dirty="0"/>
              <a:t>();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3461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80"/>
            <a:ext cx="12192000" cy="658634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ru-RU" sz="3200" dirty="0" err="1">
                <a:latin typeface="+mn-lt"/>
              </a:rPr>
              <a:t>Эккель</a:t>
            </a:r>
            <a:r>
              <a:rPr lang="ru-RU" sz="3200" dirty="0">
                <a:latin typeface="+mn-lt"/>
              </a:rPr>
              <a:t>, Философия </a:t>
            </a:r>
            <a:r>
              <a:rPr lang="de-DE" sz="3200" dirty="0">
                <a:latin typeface="+mn-lt"/>
              </a:rPr>
              <a:t>Java, </a:t>
            </a:r>
            <a:r>
              <a:rPr lang="ru-RU" sz="3200" dirty="0" smtClean="0">
                <a:latin typeface="+mn-lt"/>
              </a:rPr>
              <a:t>стр.893</a:t>
            </a:r>
            <a:endParaRPr lang="ru-RU" sz="3200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14-8</a:t>
            </a:r>
            <a:endParaRPr lang="ru-RU" sz="24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16" y="786487"/>
            <a:ext cx="9263176" cy="153579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5016" y="2365832"/>
            <a:ext cx="596161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1.</a:t>
            </a:r>
          </a:p>
          <a:p>
            <a:r>
              <a:rPr lang="en-US" sz="2000" dirty="0" smtClean="0"/>
              <a:t>public </a:t>
            </a:r>
            <a:r>
              <a:rPr lang="en-US" sz="2000" dirty="0"/>
              <a:t>class </a:t>
            </a:r>
            <a:r>
              <a:rPr lang="en-US" sz="2000" dirty="0" err="1"/>
              <a:t>LiftOff</a:t>
            </a:r>
            <a:r>
              <a:rPr lang="en-US" sz="2000" dirty="0"/>
              <a:t> implements Runnable </a:t>
            </a:r>
            <a:endParaRPr lang="en-US" sz="2000" dirty="0" smtClean="0"/>
          </a:p>
          <a:p>
            <a:r>
              <a:rPr lang="en-US" sz="2000" b="1" dirty="0">
                <a:solidFill>
                  <a:srgbClr val="0070C0"/>
                </a:solidFill>
              </a:rPr>
              <a:t>2</a:t>
            </a:r>
            <a:r>
              <a:rPr lang="en-US" sz="2000" b="1" dirty="0" smtClean="0">
                <a:solidFill>
                  <a:srgbClr val="0070C0"/>
                </a:solidFill>
              </a:rPr>
              <a:t>.</a:t>
            </a:r>
            <a:r>
              <a:rPr lang="ru-RU" sz="2000" b="1" dirty="0" smtClean="0">
                <a:solidFill>
                  <a:srgbClr val="0070C0"/>
                </a:solidFill>
              </a:rPr>
              <a:t> Один поток</a:t>
            </a:r>
            <a:endParaRPr lang="en-US" sz="2000" b="1" dirty="0">
              <a:solidFill>
                <a:srgbClr val="0070C0"/>
              </a:solidFill>
            </a:endParaRPr>
          </a:p>
          <a:p>
            <a:r>
              <a:rPr lang="en-US" sz="2000" dirty="0" smtClean="0"/>
              <a:t>public </a:t>
            </a:r>
            <a:r>
              <a:rPr lang="en-US" sz="2000" dirty="0"/>
              <a:t>static void main(String[] </a:t>
            </a:r>
            <a:r>
              <a:rPr lang="en-US" sz="2000" dirty="0" err="1"/>
              <a:t>args</a:t>
            </a:r>
            <a:r>
              <a:rPr lang="en-US" sz="2000" dirty="0"/>
              <a:t>) {</a:t>
            </a:r>
          </a:p>
          <a:p>
            <a:r>
              <a:rPr lang="en-US" sz="2000" dirty="0"/>
              <a:t>        </a:t>
            </a:r>
            <a:r>
              <a:rPr lang="en-US" sz="2000" dirty="0" smtClean="0"/>
              <a:t>	</a:t>
            </a:r>
            <a:r>
              <a:rPr lang="en-US" sz="2000" dirty="0" err="1" smtClean="0"/>
              <a:t>LiftOff</a:t>
            </a:r>
            <a:r>
              <a:rPr lang="en-US" sz="2000" dirty="0" smtClean="0"/>
              <a:t> </a:t>
            </a:r>
            <a:r>
              <a:rPr lang="en-US" sz="2000" dirty="0"/>
              <a:t>task = new </a:t>
            </a:r>
            <a:r>
              <a:rPr lang="en-US" sz="2000" dirty="0" err="1"/>
              <a:t>LiftOff</a:t>
            </a:r>
            <a:r>
              <a:rPr lang="en-US" sz="2000" dirty="0"/>
              <a:t>(10);</a:t>
            </a:r>
          </a:p>
          <a:p>
            <a:r>
              <a:rPr lang="en-US" sz="2000" dirty="0"/>
              <a:t>        </a:t>
            </a:r>
            <a:r>
              <a:rPr lang="en-US" sz="2000" dirty="0" smtClean="0"/>
              <a:t>	</a:t>
            </a:r>
            <a:r>
              <a:rPr lang="en-US" sz="2000" dirty="0" err="1" smtClean="0"/>
              <a:t>task.run</a:t>
            </a:r>
            <a:r>
              <a:rPr lang="en-US" sz="2000" dirty="0"/>
              <a:t>();</a:t>
            </a:r>
          </a:p>
          <a:p>
            <a:r>
              <a:rPr lang="en-US" sz="2000" dirty="0"/>
              <a:t>    }</a:t>
            </a:r>
            <a:endParaRPr lang="en-US" sz="2000" dirty="0" smtClean="0"/>
          </a:p>
          <a:p>
            <a:r>
              <a:rPr lang="en-US" sz="2000" b="1" dirty="0">
                <a:solidFill>
                  <a:srgbClr val="0070C0"/>
                </a:solidFill>
              </a:rPr>
              <a:t>3.   </a:t>
            </a:r>
            <a:r>
              <a:rPr lang="ru-RU" sz="2000" b="1" dirty="0" smtClean="0">
                <a:solidFill>
                  <a:srgbClr val="0070C0"/>
                </a:solidFill>
              </a:rPr>
              <a:t>Два потока</a:t>
            </a:r>
            <a:endParaRPr lang="en-US" sz="2000" b="1" dirty="0">
              <a:solidFill>
                <a:srgbClr val="0070C0"/>
              </a:solidFill>
            </a:endParaRPr>
          </a:p>
          <a:p>
            <a:r>
              <a:rPr lang="en-US" sz="2000" dirty="0" smtClean="0"/>
              <a:t>public </a:t>
            </a:r>
            <a:r>
              <a:rPr lang="en-US" sz="2000" dirty="0"/>
              <a:t>static void main(String[] </a:t>
            </a:r>
            <a:r>
              <a:rPr lang="en-US" sz="2000" dirty="0" err="1"/>
              <a:t>args</a:t>
            </a:r>
            <a:r>
              <a:rPr lang="en-US" sz="2000" dirty="0"/>
              <a:t>) {</a:t>
            </a:r>
          </a:p>
          <a:p>
            <a:pPr lvl="1"/>
            <a:r>
              <a:rPr lang="en-US" sz="2000" dirty="0"/>
              <a:t>        Thread t = new Thread(new </a:t>
            </a:r>
            <a:r>
              <a:rPr lang="en-US" sz="2000" dirty="0" err="1"/>
              <a:t>LiftOff</a:t>
            </a:r>
            <a:r>
              <a:rPr lang="en-US" sz="2000" dirty="0"/>
              <a:t>(10));</a:t>
            </a:r>
          </a:p>
          <a:p>
            <a:pPr lvl="1"/>
            <a:r>
              <a:rPr lang="en-US" sz="2000" dirty="0"/>
              <a:t>        </a:t>
            </a:r>
            <a:r>
              <a:rPr lang="en-US" sz="2000" dirty="0" err="1"/>
              <a:t>t.start</a:t>
            </a:r>
            <a:r>
              <a:rPr lang="en-US" sz="2000" dirty="0"/>
              <a:t>();</a:t>
            </a:r>
          </a:p>
          <a:p>
            <a:pPr lvl="1"/>
            <a:r>
              <a:rPr lang="en-US" sz="2000" dirty="0"/>
              <a:t>        </a:t>
            </a:r>
            <a:r>
              <a:rPr lang="en-US" sz="2000" dirty="0" err="1"/>
              <a:t>System.out.println</a:t>
            </a:r>
            <a:r>
              <a:rPr lang="en-US" sz="2000" dirty="0"/>
              <a:t>("Waiting for thread t");</a:t>
            </a:r>
          </a:p>
          <a:p>
            <a:r>
              <a:rPr lang="en-US" sz="2000" dirty="0"/>
              <a:t>    }</a:t>
            </a:r>
            <a:endParaRPr lang="ru-RU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6371771" y="2583543"/>
            <a:ext cx="552994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4. </a:t>
            </a:r>
            <a:r>
              <a:rPr lang="ru-RU" sz="2000" b="1" dirty="0" smtClean="0">
                <a:solidFill>
                  <a:srgbClr val="0070C0"/>
                </a:solidFill>
              </a:rPr>
              <a:t>Больше потоков</a:t>
            </a:r>
            <a:endParaRPr lang="en-US" sz="2000" b="1" dirty="0">
              <a:solidFill>
                <a:srgbClr val="0070C0"/>
              </a:solidFill>
            </a:endParaRPr>
          </a:p>
          <a:p>
            <a:r>
              <a:rPr lang="en-US" sz="2000" dirty="0" smtClean="0"/>
              <a:t>public </a:t>
            </a:r>
            <a:r>
              <a:rPr lang="en-US" sz="2000" dirty="0"/>
              <a:t>static void main(String[] </a:t>
            </a:r>
            <a:r>
              <a:rPr lang="en-US" sz="2000" dirty="0" err="1"/>
              <a:t>args</a:t>
            </a:r>
            <a:r>
              <a:rPr lang="en-US" sz="2000" dirty="0"/>
              <a:t>) {</a:t>
            </a:r>
          </a:p>
          <a:p>
            <a:r>
              <a:rPr lang="en-US" sz="2000" dirty="0"/>
              <a:t>        for 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=0; </a:t>
            </a:r>
            <a:r>
              <a:rPr lang="en-US" sz="2000" dirty="0" err="1"/>
              <a:t>i</a:t>
            </a:r>
            <a:r>
              <a:rPr lang="en-US" sz="2000" dirty="0"/>
              <a:t>&lt;5; ++</a:t>
            </a:r>
            <a:r>
              <a:rPr lang="en-US" sz="2000" dirty="0" err="1"/>
              <a:t>i</a:t>
            </a:r>
            <a:r>
              <a:rPr lang="en-US" sz="2000" dirty="0"/>
              <a:t>){</a:t>
            </a:r>
          </a:p>
          <a:p>
            <a:r>
              <a:rPr lang="en-US" sz="2000" dirty="0"/>
              <a:t>            new Thread(new </a:t>
            </a:r>
            <a:r>
              <a:rPr lang="en-US" sz="2000" dirty="0" err="1"/>
              <a:t>LiftOff</a:t>
            </a:r>
            <a:r>
              <a:rPr lang="en-US" sz="2000" dirty="0"/>
              <a:t>(10)).start();</a:t>
            </a:r>
          </a:p>
          <a:p>
            <a:r>
              <a:rPr lang="en-US" sz="2000" dirty="0"/>
              <a:t>        }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System.out.println</a:t>
            </a:r>
            <a:r>
              <a:rPr lang="en-US" sz="2000" dirty="0"/>
              <a:t>("Waiting for threads");</a:t>
            </a:r>
          </a:p>
          <a:p>
            <a:r>
              <a:rPr lang="en-US" sz="2000" dirty="0"/>
              <a:t>    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05370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80"/>
            <a:ext cx="12192000" cy="658634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ru-RU" sz="3200" dirty="0">
                <a:latin typeface="+mn-lt"/>
              </a:rPr>
              <a:t>Управление потоками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4191" y="1042988"/>
            <a:ext cx="11614434" cy="5014906"/>
          </a:xfrm>
        </p:spPr>
        <p:txBody>
          <a:bodyPr>
            <a:normAutofit/>
          </a:bodyPr>
          <a:lstStyle/>
          <a:p>
            <a:pPr algn="l"/>
            <a:r>
              <a:rPr lang="ru-RU" dirty="0" smtClean="0"/>
              <a:t>ИБлинов_3</a:t>
            </a:r>
          </a:p>
          <a:p>
            <a:pPr algn="l">
              <a:lnSpc>
                <a:spcPct val="150000"/>
              </a:lnSpc>
            </a:pPr>
            <a:r>
              <a:rPr lang="ru-RU" dirty="0" smtClean="0"/>
              <a:t>Приостановить </a:t>
            </a:r>
            <a:r>
              <a:rPr lang="ru-RU" dirty="0"/>
              <a:t>(задержать) выполнение потока можно с помощью </a:t>
            </a:r>
            <a:r>
              <a:rPr lang="ru-RU" dirty="0" smtClean="0"/>
              <a:t>метода </a:t>
            </a:r>
            <a:r>
              <a:rPr lang="ru-RU" dirty="0" err="1" smtClean="0"/>
              <a:t>sleep</a:t>
            </a:r>
            <a:r>
              <a:rPr lang="ru-RU" dirty="0" smtClean="0"/>
              <a:t>(</a:t>
            </a:r>
            <a:r>
              <a:rPr lang="ru-RU" dirty="0" err="1" smtClean="0"/>
              <a:t>int</a:t>
            </a:r>
            <a:r>
              <a:rPr lang="ru-RU" dirty="0" smtClean="0"/>
              <a:t> </a:t>
            </a:r>
            <a:r>
              <a:rPr lang="ru-RU" dirty="0" err="1"/>
              <a:t>millis</a:t>
            </a:r>
            <a:r>
              <a:rPr lang="ru-RU" dirty="0"/>
              <a:t>) класса </a:t>
            </a:r>
            <a:r>
              <a:rPr lang="ru-RU" dirty="0" err="1"/>
              <a:t>Thread</a:t>
            </a:r>
            <a:r>
              <a:rPr lang="ru-RU" dirty="0"/>
              <a:t>. Менее надежный альтернативный способ </a:t>
            </a:r>
            <a:r>
              <a:rPr lang="ru-RU" dirty="0" smtClean="0"/>
              <a:t>состоит </a:t>
            </a:r>
            <a:r>
              <a:rPr lang="ru-RU" dirty="0"/>
              <a:t>в вызове метода </a:t>
            </a:r>
            <a:r>
              <a:rPr lang="ru-RU" dirty="0" err="1"/>
              <a:t>yield</a:t>
            </a:r>
            <a:r>
              <a:rPr lang="ru-RU" dirty="0"/>
              <a:t>(), который может сделать некоторую паузу и </a:t>
            </a:r>
            <a:r>
              <a:rPr lang="ru-RU" dirty="0" smtClean="0"/>
              <a:t>позволяет </a:t>
            </a:r>
            <a:r>
              <a:rPr lang="ru-RU" dirty="0"/>
              <a:t>другим потокам начать выполнение своей задачи. </a:t>
            </a:r>
            <a:r>
              <a:rPr lang="ru-RU" dirty="0" smtClean="0"/>
              <a:t>Метод </a:t>
            </a:r>
            <a:r>
              <a:rPr lang="ru-RU" dirty="0" err="1"/>
              <a:t>join</a:t>
            </a:r>
            <a:r>
              <a:rPr lang="ru-RU" dirty="0"/>
              <a:t>() </a:t>
            </a:r>
            <a:r>
              <a:rPr lang="ru-RU" dirty="0" smtClean="0"/>
              <a:t>блокирует работу </a:t>
            </a:r>
            <a:r>
              <a:rPr lang="ru-RU" dirty="0"/>
              <a:t>потока, в котором он вызван, до тех пор, пока не будет закончено </a:t>
            </a:r>
            <a:r>
              <a:rPr lang="ru-RU" dirty="0" smtClean="0"/>
              <a:t>выполнение </a:t>
            </a:r>
            <a:r>
              <a:rPr lang="ru-RU" dirty="0"/>
              <a:t>вызывающего метод потока или не истечет время ожидания при </a:t>
            </a:r>
            <a:r>
              <a:rPr lang="ru-RU" dirty="0" smtClean="0"/>
              <a:t>обращении </a:t>
            </a:r>
            <a:r>
              <a:rPr lang="ru-RU" dirty="0"/>
              <a:t>к методу </a:t>
            </a:r>
            <a:r>
              <a:rPr lang="ru-RU" dirty="0" err="1"/>
              <a:t>join</a:t>
            </a:r>
            <a:r>
              <a:rPr lang="ru-RU" dirty="0"/>
              <a:t>(</a:t>
            </a:r>
            <a:r>
              <a:rPr lang="ru-RU" dirty="0" err="1"/>
              <a:t>long</a:t>
            </a:r>
            <a:r>
              <a:rPr lang="ru-RU" dirty="0"/>
              <a:t> </a:t>
            </a:r>
            <a:r>
              <a:rPr lang="ru-RU" dirty="0" err="1"/>
              <a:t>timeout</a:t>
            </a:r>
            <a:r>
              <a:rPr lang="ru-RU" dirty="0"/>
              <a:t>).</a:t>
            </a:r>
            <a:endParaRPr lang="ru-RU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14-</a:t>
            </a:r>
            <a:r>
              <a:rPr lang="ru-RU" sz="24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05635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12201</TotalTime>
  <Words>800</Words>
  <Application>Microsoft Office PowerPoint</Application>
  <PresentationFormat>Широкоэкранный</PresentationFormat>
  <Paragraphs>133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Презентация PowerPoint</vt:lpstr>
      <vt:lpstr>Паттерн/Шаблон проектирования</vt:lpstr>
      <vt:lpstr>KeyListener – обработка событий клавиатуры</vt:lpstr>
      <vt:lpstr>Презентация PowerPoint</vt:lpstr>
      <vt:lpstr>Программа</vt:lpstr>
      <vt:lpstr>Многопоточное программирование</vt:lpstr>
      <vt:lpstr>Способы создания потока</vt:lpstr>
      <vt:lpstr>Эккель, Философия Java, стр.893</vt:lpstr>
      <vt:lpstr>Управление потоками</vt:lpstr>
      <vt:lpstr>Потоки в графических приложениях</vt:lpstr>
      <vt:lpstr>Методы synchronized</vt:lpstr>
      <vt:lpstr>Чуткие пользовательские интерфейсы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Гленфорд Майерс</dc:title>
  <dc:creator>user</dc:creator>
  <cp:lastModifiedBy>user</cp:lastModifiedBy>
  <cp:revision>222</cp:revision>
  <dcterms:created xsi:type="dcterms:W3CDTF">2017-03-25T18:33:56Z</dcterms:created>
  <dcterms:modified xsi:type="dcterms:W3CDTF">2019-06-03T14:50:54Z</dcterms:modified>
</cp:coreProperties>
</file>