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3" r:id="rId3"/>
    <p:sldId id="369" r:id="rId4"/>
    <p:sldId id="370" r:id="rId5"/>
    <p:sldId id="371" r:id="rId6"/>
    <p:sldId id="372" r:id="rId7"/>
    <p:sldId id="373" r:id="rId8"/>
    <p:sldId id="375" r:id="rId9"/>
    <p:sldId id="376" r:id="rId10"/>
    <p:sldId id="377" r:id="rId11"/>
    <p:sldId id="378" r:id="rId12"/>
    <p:sldId id="374" r:id="rId13"/>
    <p:sldId id="379" r:id="rId14"/>
    <p:sldId id="38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8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00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9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06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1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2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7856-9143-492D-BFFA-7CB22016A262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41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79"/>
            <a:ext cx="12192000" cy="746975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1356" y="1449238"/>
            <a:ext cx="11346288" cy="4846631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Программирования на </a:t>
            </a:r>
            <a:r>
              <a:rPr lang="de-DE" sz="4000" dirty="0" smtClean="0"/>
              <a:t>Java</a:t>
            </a:r>
            <a:r>
              <a:rPr lang="ru-RU" sz="4000" dirty="0" smtClean="0"/>
              <a:t>: Продолжение</a:t>
            </a:r>
            <a:endParaRPr lang="en-US" sz="4000" dirty="0" smtClean="0"/>
          </a:p>
          <a:p>
            <a:pPr algn="l"/>
            <a:endParaRPr lang="en-US" sz="4000" dirty="0"/>
          </a:p>
          <a:p>
            <a:pPr algn="l"/>
            <a:endParaRPr lang="ru-RU" sz="4000" dirty="0" smtClean="0"/>
          </a:p>
          <a:p>
            <a:pPr algn="l"/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</a:t>
            </a:r>
            <a:r>
              <a:rPr lang="ru-RU" sz="2400" dirty="0" smtClean="0"/>
              <a:t>5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03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5863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latin typeface="+mn-lt"/>
              </a:rPr>
              <a:t>Класс для тестирования 2</a:t>
            </a:r>
            <a:endParaRPr lang="ru-RU" sz="32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687" y="829994"/>
            <a:ext cx="11858625" cy="5661660"/>
          </a:xfrm>
        </p:spPr>
        <p:txBody>
          <a:bodyPr>
            <a:normAutofit fontScale="62500" lnSpcReduction="20000"/>
          </a:bodyPr>
          <a:lstStyle/>
          <a:p>
            <a:pPr algn="l">
              <a:spcBef>
                <a:spcPts val="0"/>
              </a:spcBef>
            </a:pPr>
            <a:r>
              <a:rPr lang="en-US" sz="2800" b="1" dirty="0" smtClean="0"/>
              <a:t>public</a:t>
            </a:r>
            <a:r>
              <a:rPr lang="en-US" sz="2800" dirty="0" smtClean="0"/>
              <a:t> </a:t>
            </a:r>
            <a:r>
              <a:rPr lang="en-US" sz="2800" b="1" dirty="0"/>
              <a:t>class</a:t>
            </a:r>
            <a:r>
              <a:rPr lang="en-US" sz="2800" dirty="0"/>
              <a:t> Result {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en-US" sz="2800" dirty="0"/>
              <a:t>	</a:t>
            </a:r>
            <a:r>
              <a:rPr lang="en-US" sz="2800" b="1" dirty="0"/>
              <a:t>private</a:t>
            </a:r>
            <a:r>
              <a:rPr lang="en-US" sz="2800" dirty="0"/>
              <a:t> </a:t>
            </a:r>
            <a:r>
              <a:rPr lang="en-US" sz="2800" b="1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bSearch</a:t>
            </a:r>
            <a:r>
              <a:rPr lang="en-US" sz="2800" dirty="0"/>
              <a:t>;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en-US" sz="2800" dirty="0"/>
              <a:t>	</a:t>
            </a:r>
            <a:r>
              <a:rPr lang="en-US" sz="2800" b="1" dirty="0"/>
              <a:t>private</a:t>
            </a:r>
            <a:r>
              <a:rPr lang="en-US" sz="2800" dirty="0"/>
              <a:t> </a:t>
            </a:r>
            <a:r>
              <a:rPr lang="en-US" sz="2800" b="1" dirty="0"/>
              <a:t>double</a:t>
            </a:r>
            <a:r>
              <a:rPr lang="en-US" sz="2800" dirty="0"/>
              <a:t> x1, x2;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en-US" sz="2800" dirty="0"/>
              <a:t> 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en-US" sz="2800" dirty="0"/>
              <a:t>	</a:t>
            </a:r>
            <a:r>
              <a:rPr lang="en-US" sz="2800" b="1" dirty="0"/>
              <a:t>public</a:t>
            </a:r>
            <a:r>
              <a:rPr lang="en-US" sz="2800" dirty="0"/>
              <a:t> Result(</a:t>
            </a:r>
            <a:r>
              <a:rPr lang="en-US" sz="2800" b="1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bSearch</a:t>
            </a:r>
            <a:r>
              <a:rPr lang="en-US" sz="2800" dirty="0"/>
              <a:t>, </a:t>
            </a:r>
            <a:r>
              <a:rPr lang="en-US" sz="2800" b="1" dirty="0"/>
              <a:t>double</a:t>
            </a:r>
            <a:r>
              <a:rPr lang="en-US" sz="2800" dirty="0"/>
              <a:t> x1, </a:t>
            </a:r>
            <a:r>
              <a:rPr lang="en-US" sz="2800" b="1" dirty="0"/>
              <a:t>double</a:t>
            </a:r>
            <a:r>
              <a:rPr lang="en-US" sz="2800" dirty="0"/>
              <a:t> x2) {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en-US" sz="2800" dirty="0"/>
              <a:t>		</a:t>
            </a:r>
            <a:r>
              <a:rPr lang="en-US" sz="2800" b="1" dirty="0" err="1"/>
              <a:t>this</a:t>
            </a:r>
            <a:r>
              <a:rPr lang="en-US" sz="2800" dirty="0" err="1"/>
              <a:t>.bSearch</a:t>
            </a:r>
            <a:r>
              <a:rPr lang="en-US" sz="2800" dirty="0"/>
              <a:t> = </a:t>
            </a:r>
            <a:r>
              <a:rPr lang="en-US" sz="2800" dirty="0" err="1"/>
              <a:t>bSearch</a:t>
            </a:r>
            <a:r>
              <a:rPr lang="en-US" sz="2800" dirty="0"/>
              <a:t>;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en-US" sz="2800" dirty="0"/>
              <a:t>		</a:t>
            </a:r>
            <a:r>
              <a:rPr lang="en-US" sz="2800" b="1" dirty="0"/>
              <a:t>this</a:t>
            </a:r>
            <a:r>
              <a:rPr lang="en-US" sz="2800" dirty="0"/>
              <a:t>.x1 = x1;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en-US" sz="2800" dirty="0"/>
              <a:t>		</a:t>
            </a:r>
            <a:r>
              <a:rPr lang="en-US" sz="2800" b="1" dirty="0"/>
              <a:t>this</a:t>
            </a:r>
            <a:r>
              <a:rPr lang="en-US" sz="2800" dirty="0"/>
              <a:t>.x2 = x2;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en-US" sz="2800" dirty="0"/>
              <a:t>	}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en-US" sz="2800" dirty="0"/>
              <a:t>	@Override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en-US" sz="2800" dirty="0"/>
              <a:t>	</a:t>
            </a:r>
            <a:r>
              <a:rPr lang="en-US" sz="2800" b="1" dirty="0"/>
              <a:t>public</a:t>
            </a:r>
            <a:r>
              <a:rPr lang="en-US" sz="2800" dirty="0"/>
              <a:t> </a:t>
            </a:r>
            <a:r>
              <a:rPr lang="en-US" sz="2800" b="1" dirty="0" err="1"/>
              <a:t>boolean</a:t>
            </a:r>
            <a:r>
              <a:rPr lang="en-US" sz="2800" dirty="0"/>
              <a:t> equals(Object </a:t>
            </a:r>
            <a:r>
              <a:rPr lang="en-US" sz="2800" dirty="0" err="1"/>
              <a:t>obj</a:t>
            </a:r>
            <a:r>
              <a:rPr lang="en-US" sz="2800" dirty="0"/>
              <a:t>) {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en-US" sz="2800" dirty="0"/>
              <a:t>		Result </a:t>
            </a:r>
            <a:r>
              <a:rPr lang="en-US" sz="2800" dirty="0" err="1"/>
              <a:t>result</a:t>
            </a:r>
            <a:r>
              <a:rPr lang="en-US" sz="2800" dirty="0"/>
              <a:t> = (Result) </a:t>
            </a:r>
            <a:r>
              <a:rPr lang="en-US" sz="2800" dirty="0" err="1"/>
              <a:t>obj</a:t>
            </a:r>
            <a:r>
              <a:rPr lang="en-US" sz="2800" dirty="0"/>
              <a:t>;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en-US" sz="2800" dirty="0"/>
              <a:t>		</a:t>
            </a:r>
            <a:r>
              <a:rPr lang="en-US" sz="2800" b="1" dirty="0"/>
              <a:t>return</a:t>
            </a:r>
            <a:r>
              <a:rPr lang="en-US" sz="2800" dirty="0"/>
              <a:t> (</a:t>
            </a:r>
            <a:r>
              <a:rPr lang="en-US" sz="2800" b="1" dirty="0" err="1"/>
              <a:t>this</a:t>
            </a:r>
            <a:r>
              <a:rPr lang="en-US" sz="2800" dirty="0" err="1"/>
              <a:t>.bSearch</a:t>
            </a:r>
            <a:r>
              <a:rPr lang="en-US" sz="2800" dirty="0"/>
              <a:t> == </a:t>
            </a:r>
            <a:r>
              <a:rPr lang="en-US" sz="2800" dirty="0" err="1"/>
              <a:t>result.bSearch</a:t>
            </a:r>
            <a:r>
              <a:rPr lang="en-US" sz="2800" dirty="0"/>
              <a:t>) &amp;&amp; (</a:t>
            </a:r>
            <a:r>
              <a:rPr lang="en-US" sz="2800" b="1" dirty="0"/>
              <a:t>this</a:t>
            </a:r>
            <a:r>
              <a:rPr lang="en-US" sz="2800" dirty="0"/>
              <a:t>.x1 == result.x1)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en-US" sz="2800" dirty="0"/>
              <a:t>				</a:t>
            </a:r>
            <a:r>
              <a:rPr lang="ru-RU" sz="2800" dirty="0"/>
              <a:t>&amp;&amp; (</a:t>
            </a:r>
            <a:r>
              <a:rPr lang="ru-RU" sz="2800" b="1" dirty="0"/>
              <a:t>this</a:t>
            </a:r>
            <a:r>
              <a:rPr lang="ru-RU" sz="2800" dirty="0"/>
              <a:t>.x2 == result.x2);</a:t>
            </a:r>
          </a:p>
          <a:p>
            <a:pPr algn="l">
              <a:spcBef>
                <a:spcPts val="0"/>
              </a:spcBef>
            </a:pPr>
            <a:r>
              <a:rPr lang="ru-RU" sz="2800" dirty="0"/>
              <a:t>	}</a:t>
            </a:r>
          </a:p>
          <a:p>
            <a:pPr algn="l">
              <a:spcBef>
                <a:spcPts val="0"/>
              </a:spcBef>
            </a:pPr>
            <a:r>
              <a:rPr lang="ru-RU" sz="2800" dirty="0"/>
              <a:t>}</a:t>
            </a:r>
          </a:p>
          <a:p>
            <a:pPr algn="l">
              <a:spcBef>
                <a:spcPts val="0"/>
              </a:spcBef>
            </a:pPr>
            <a:r>
              <a:rPr lang="en-US" sz="2800" dirty="0"/>
              <a:t> </a:t>
            </a:r>
            <a:endParaRPr lang="ru-RU" sz="2800" dirty="0"/>
          </a:p>
          <a:p>
            <a:pPr algn="l">
              <a:spcBef>
                <a:spcPts val="0"/>
              </a:spcBef>
            </a:pPr>
            <a:endParaRPr lang="ru-RU" sz="2800" b="1" dirty="0" smtClean="0"/>
          </a:p>
          <a:p>
            <a:pPr algn="l">
              <a:spcBef>
                <a:spcPts val="0"/>
              </a:spcBef>
            </a:pPr>
            <a:r>
              <a:rPr lang="en-US" sz="2800" b="1" dirty="0" smtClean="0"/>
              <a:t>public</a:t>
            </a:r>
            <a:r>
              <a:rPr lang="en-US" sz="2800" dirty="0" smtClean="0"/>
              <a:t> </a:t>
            </a:r>
            <a:r>
              <a:rPr lang="en-US" sz="2800" b="1" dirty="0"/>
              <a:t>class</a:t>
            </a:r>
            <a:r>
              <a:rPr lang="en-US" sz="2800" dirty="0"/>
              <a:t> </a:t>
            </a:r>
            <a:r>
              <a:rPr lang="en-US" sz="2800" dirty="0" err="1"/>
              <a:t>MathLib</a:t>
            </a:r>
            <a:r>
              <a:rPr lang="en-US" sz="2800" dirty="0"/>
              <a:t> {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en-US" sz="2800" dirty="0"/>
              <a:t>	</a:t>
            </a:r>
            <a:r>
              <a:rPr lang="en-US" sz="2800" b="1" dirty="0"/>
              <a:t>public</a:t>
            </a:r>
            <a:r>
              <a:rPr lang="en-US" sz="2800" dirty="0"/>
              <a:t> </a:t>
            </a:r>
            <a:r>
              <a:rPr lang="en-US" sz="2800" b="1" dirty="0"/>
              <a:t>static</a:t>
            </a:r>
            <a:r>
              <a:rPr lang="en-US" sz="2800" dirty="0"/>
              <a:t> Result </a:t>
            </a:r>
            <a:r>
              <a:rPr lang="en-US" sz="2800" dirty="0" err="1"/>
              <a:t>QuadraticEquation</a:t>
            </a:r>
            <a:r>
              <a:rPr lang="en-US" sz="2800" dirty="0"/>
              <a:t>(</a:t>
            </a:r>
            <a:r>
              <a:rPr lang="en-US" sz="2800" b="1" dirty="0"/>
              <a:t>double</a:t>
            </a:r>
            <a:r>
              <a:rPr lang="en-US" sz="2800" dirty="0"/>
              <a:t> a, </a:t>
            </a:r>
            <a:r>
              <a:rPr lang="en-US" sz="2800" b="1" dirty="0"/>
              <a:t>double</a:t>
            </a:r>
            <a:r>
              <a:rPr lang="en-US" sz="2800" dirty="0"/>
              <a:t> b, </a:t>
            </a:r>
            <a:r>
              <a:rPr lang="en-US" sz="2800" b="1" dirty="0"/>
              <a:t>double</a:t>
            </a:r>
            <a:r>
              <a:rPr lang="en-US" sz="2800" dirty="0"/>
              <a:t> c) {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en-US" sz="2800" dirty="0"/>
              <a:t>		</a:t>
            </a:r>
            <a:r>
              <a:rPr lang="en-US" sz="2800" b="1" dirty="0"/>
              <a:t>double</a:t>
            </a:r>
            <a:r>
              <a:rPr lang="en-US" sz="2800" dirty="0"/>
              <a:t> d = </a:t>
            </a:r>
            <a:r>
              <a:rPr lang="en-US" sz="2800" dirty="0" err="1"/>
              <a:t>Math.</a:t>
            </a:r>
            <a:r>
              <a:rPr lang="en-US" sz="2800" i="1" dirty="0" err="1"/>
              <a:t>pow</a:t>
            </a:r>
            <a:r>
              <a:rPr lang="en-US" sz="2800" dirty="0"/>
              <a:t>(b, 2) - (4 * a * c);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en-US" sz="2800" dirty="0"/>
              <a:t>		</a:t>
            </a:r>
            <a:r>
              <a:rPr lang="en-US" sz="2800" b="1" dirty="0"/>
              <a:t>if</a:t>
            </a:r>
            <a:r>
              <a:rPr lang="en-US" sz="2800" dirty="0"/>
              <a:t> (d &gt;= 0) {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en-US" sz="2800" dirty="0"/>
              <a:t>			</a:t>
            </a:r>
            <a:r>
              <a:rPr lang="en-US" sz="2800" b="1" dirty="0"/>
              <a:t>return</a:t>
            </a:r>
            <a:r>
              <a:rPr lang="en-US" sz="2800" dirty="0"/>
              <a:t> </a:t>
            </a:r>
            <a:r>
              <a:rPr lang="en-US" sz="2800" b="1" dirty="0"/>
              <a:t>new</a:t>
            </a:r>
            <a:r>
              <a:rPr lang="en-US" sz="2800" dirty="0"/>
              <a:t> Result(</a:t>
            </a:r>
            <a:r>
              <a:rPr lang="en-US" sz="2800" b="1" dirty="0"/>
              <a:t>true</a:t>
            </a:r>
            <a:r>
              <a:rPr lang="en-US" sz="2800" dirty="0"/>
              <a:t>, 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en-US" sz="2800" dirty="0"/>
              <a:t>					((-1) * b + </a:t>
            </a:r>
            <a:r>
              <a:rPr lang="en-US" sz="2800" dirty="0" err="1"/>
              <a:t>Math.</a:t>
            </a:r>
            <a:r>
              <a:rPr lang="en-US" sz="2800" i="1" dirty="0" err="1"/>
              <a:t>sqrt</a:t>
            </a:r>
            <a:r>
              <a:rPr lang="en-US" sz="2800" dirty="0"/>
              <a:t>(d)) / 2 * a, 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en-US" sz="2800" dirty="0"/>
              <a:t>					((-1) * b - </a:t>
            </a:r>
            <a:r>
              <a:rPr lang="en-US" sz="2800" dirty="0" err="1"/>
              <a:t>Math.</a:t>
            </a:r>
            <a:r>
              <a:rPr lang="en-US" sz="2800" i="1" dirty="0" err="1"/>
              <a:t>sqrt</a:t>
            </a:r>
            <a:r>
              <a:rPr lang="en-US" sz="2800" dirty="0"/>
              <a:t>(d)) / 2 * a);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en-US" sz="2800" dirty="0"/>
              <a:t>		} </a:t>
            </a:r>
            <a:r>
              <a:rPr lang="en-US" sz="2800" b="1" dirty="0"/>
              <a:t>else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en-US" sz="2800" dirty="0"/>
              <a:t>			</a:t>
            </a:r>
            <a:r>
              <a:rPr lang="en-US" sz="2800" b="1" dirty="0"/>
              <a:t>return</a:t>
            </a:r>
            <a:r>
              <a:rPr lang="en-US" sz="2800" dirty="0"/>
              <a:t> </a:t>
            </a:r>
            <a:r>
              <a:rPr lang="en-US" sz="2800" b="1" dirty="0"/>
              <a:t>new</a:t>
            </a:r>
            <a:r>
              <a:rPr lang="en-US" sz="2800" dirty="0"/>
              <a:t> Result(</a:t>
            </a:r>
            <a:r>
              <a:rPr lang="en-US" sz="2800" b="1" dirty="0"/>
              <a:t>false</a:t>
            </a:r>
            <a:r>
              <a:rPr lang="en-US" sz="2800" dirty="0"/>
              <a:t>, 0.0, 0.0</a:t>
            </a:r>
            <a:r>
              <a:rPr lang="en-US" sz="2800" dirty="0" smtClean="0"/>
              <a:t>);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ru-RU" sz="2800" dirty="0"/>
              <a:t>	</a:t>
            </a:r>
            <a:r>
              <a:rPr lang="en-US" sz="2800" dirty="0" smtClean="0"/>
              <a:t>}</a:t>
            </a:r>
            <a:endParaRPr lang="ru-RU" sz="2800" dirty="0"/>
          </a:p>
          <a:p>
            <a:pPr algn="l">
              <a:spcBef>
                <a:spcPts val="0"/>
              </a:spcBef>
            </a:pPr>
            <a:r>
              <a:rPr lang="ru-RU" sz="2800" dirty="0" smtClean="0"/>
              <a:t>}</a:t>
            </a:r>
            <a:endParaRPr lang="ru-RU" sz="2800" dirty="0"/>
          </a:p>
          <a:p>
            <a:pPr algn="l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</a:t>
            </a:r>
            <a:r>
              <a:rPr lang="ru-RU" sz="2400" dirty="0" smtClean="0"/>
              <a:t>5</a:t>
            </a:r>
            <a:r>
              <a:rPr lang="en-US" sz="2400" dirty="0" smtClean="0"/>
              <a:t>-10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184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5863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+mn-lt"/>
              </a:rPr>
              <a:t>Класс для тестирования 3 (</a:t>
            </a:r>
            <a:r>
              <a:rPr lang="de-DE" sz="2700" dirty="0">
                <a:latin typeface="+mn-lt"/>
              </a:rPr>
              <a:t>https://netbeans.org/kb/docs/java/junit-intro_ru.html</a:t>
            </a:r>
            <a:r>
              <a:rPr lang="ru-RU" sz="3200" dirty="0" smtClean="0">
                <a:latin typeface="+mn-lt"/>
              </a:rPr>
              <a:t>)</a:t>
            </a:r>
            <a:endParaRPr lang="ru-RU" sz="32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687" y="829994"/>
            <a:ext cx="11858625" cy="5661660"/>
          </a:xfrm>
        </p:spPr>
        <p:txBody>
          <a:bodyPr>
            <a:normAutofit fontScale="25000" lnSpcReduction="20000"/>
          </a:bodyPr>
          <a:lstStyle/>
          <a:p>
            <a:pPr algn="l">
              <a:spcBef>
                <a:spcPts val="0"/>
              </a:spcBef>
            </a:pPr>
            <a:r>
              <a:rPr lang="en-US" sz="4000" dirty="0"/>
              <a:t> </a:t>
            </a:r>
            <a:r>
              <a:rPr lang="ru-RU" sz="4000" dirty="0" smtClean="0"/>
              <a:t>//</a:t>
            </a:r>
            <a:r>
              <a:rPr lang="en-US" sz="4000" dirty="0" smtClean="0"/>
              <a:t> </a:t>
            </a:r>
            <a:r>
              <a:rPr lang="en-US" sz="4000" dirty="0"/>
              <a:t>Sample utility class for vector algebra.</a:t>
            </a:r>
          </a:p>
          <a:p>
            <a:pPr algn="l">
              <a:spcBef>
                <a:spcPts val="0"/>
              </a:spcBef>
            </a:pPr>
            <a:r>
              <a:rPr lang="en-US" sz="4000" dirty="0" smtClean="0"/>
              <a:t>public </a:t>
            </a:r>
            <a:r>
              <a:rPr lang="en-US" sz="4000" dirty="0"/>
              <a:t>final class Vectors {</a:t>
            </a:r>
          </a:p>
          <a:p>
            <a:pPr algn="l">
              <a:spcBef>
                <a:spcPts val="0"/>
              </a:spcBef>
            </a:pPr>
            <a:endParaRPr lang="en-US" sz="4000" dirty="0"/>
          </a:p>
          <a:p>
            <a:pPr algn="l">
              <a:spcBef>
                <a:spcPts val="0"/>
              </a:spcBef>
            </a:pPr>
            <a:r>
              <a:rPr lang="en-US" sz="4000" dirty="0"/>
              <a:t>    private Vectors() {}</a:t>
            </a:r>
          </a:p>
          <a:p>
            <a:pPr algn="l">
              <a:spcBef>
                <a:spcPts val="0"/>
              </a:spcBef>
            </a:pPr>
            <a:endParaRPr lang="en-US" sz="4000" dirty="0"/>
          </a:p>
          <a:p>
            <a:pPr algn="l">
              <a:spcBef>
                <a:spcPts val="0"/>
              </a:spcBef>
            </a:pPr>
            <a:r>
              <a:rPr lang="en-US" sz="4000" dirty="0"/>
              <a:t>    /**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* Checks whether the given vectors are equal.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*/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public static </a:t>
            </a:r>
            <a:r>
              <a:rPr lang="en-US" sz="4000" dirty="0" err="1"/>
              <a:t>boolean</a:t>
            </a:r>
            <a:r>
              <a:rPr lang="en-US" sz="4000" dirty="0"/>
              <a:t> equal(</a:t>
            </a:r>
            <a:r>
              <a:rPr lang="en-US" sz="4000" dirty="0" err="1"/>
              <a:t>int</a:t>
            </a:r>
            <a:r>
              <a:rPr lang="en-US" sz="4000" dirty="0"/>
              <a:t>[] a, </a:t>
            </a:r>
            <a:r>
              <a:rPr lang="en-US" sz="4000" dirty="0" err="1"/>
              <a:t>int</a:t>
            </a:r>
            <a:r>
              <a:rPr lang="en-US" sz="4000" dirty="0"/>
              <a:t>[] b) {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if ((a == null) || (b == null)) {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    throw new </a:t>
            </a:r>
            <a:r>
              <a:rPr lang="en-US" sz="4000" dirty="0" err="1"/>
              <a:t>IllegalArgumentException</a:t>
            </a:r>
            <a:r>
              <a:rPr lang="en-US" sz="4000" dirty="0"/>
              <a:t>("null argument");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}</a:t>
            </a:r>
          </a:p>
          <a:p>
            <a:pPr algn="l">
              <a:spcBef>
                <a:spcPts val="0"/>
              </a:spcBef>
            </a:pPr>
            <a:endParaRPr lang="en-US" sz="4000" dirty="0"/>
          </a:p>
          <a:p>
            <a:pPr algn="l">
              <a:spcBef>
                <a:spcPts val="0"/>
              </a:spcBef>
            </a:pPr>
            <a:r>
              <a:rPr lang="en-US" sz="4000" dirty="0"/>
              <a:t>        if (</a:t>
            </a:r>
            <a:r>
              <a:rPr lang="en-US" sz="4000" dirty="0" err="1"/>
              <a:t>a.length</a:t>
            </a:r>
            <a:r>
              <a:rPr lang="en-US" sz="4000" dirty="0"/>
              <a:t> != </a:t>
            </a:r>
            <a:r>
              <a:rPr lang="en-US" sz="4000" dirty="0" err="1"/>
              <a:t>b.length</a:t>
            </a:r>
            <a:r>
              <a:rPr lang="en-US" sz="4000" dirty="0"/>
              <a:t>) {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    return false;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}</a:t>
            </a:r>
          </a:p>
          <a:p>
            <a:pPr algn="l">
              <a:spcBef>
                <a:spcPts val="0"/>
              </a:spcBef>
            </a:pPr>
            <a:endParaRPr lang="en-US" sz="4000" dirty="0"/>
          </a:p>
          <a:p>
            <a:pPr algn="l">
              <a:spcBef>
                <a:spcPts val="0"/>
              </a:spcBef>
            </a:pPr>
            <a:r>
              <a:rPr lang="en-US" sz="4000" dirty="0"/>
              <a:t>        for (</a:t>
            </a:r>
            <a:r>
              <a:rPr lang="en-US" sz="4000" dirty="0" err="1"/>
              <a:t>int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 = 0; </a:t>
            </a:r>
            <a:r>
              <a:rPr lang="en-US" sz="4000" dirty="0" err="1"/>
              <a:t>i</a:t>
            </a:r>
            <a:r>
              <a:rPr lang="en-US" sz="4000" dirty="0"/>
              <a:t> &lt; </a:t>
            </a:r>
            <a:r>
              <a:rPr lang="en-US" sz="4000" dirty="0" err="1"/>
              <a:t>a.length</a:t>
            </a:r>
            <a:r>
              <a:rPr lang="en-US" sz="4000" dirty="0"/>
              <a:t>; </a:t>
            </a:r>
            <a:r>
              <a:rPr lang="en-US" sz="4000" dirty="0" err="1"/>
              <a:t>i</a:t>
            </a:r>
            <a:r>
              <a:rPr lang="en-US" sz="4000" dirty="0"/>
              <a:t>++) {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    if (a[</a:t>
            </a:r>
            <a:r>
              <a:rPr lang="en-US" sz="4000" dirty="0" err="1"/>
              <a:t>i</a:t>
            </a:r>
            <a:r>
              <a:rPr lang="en-US" sz="4000" dirty="0"/>
              <a:t>] != b[</a:t>
            </a:r>
            <a:r>
              <a:rPr lang="en-US" sz="4000" dirty="0" err="1"/>
              <a:t>i</a:t>
            </a:r>
            <a:r>
              <a:rPr lang="en-US" sz="4000" dirty="0"/>
              <a:t>]) {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        return false;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    }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}</a:t>
            </a:r>
          </a:p>
          <a:p>
            <a:pPr algn="l">
              <a:spcBef>
                <a:spcPts val="0"/>
              </a:spcBef>
            </a:pPr>
            <a:endParaRPr lang="en-US" sz="4000" dirty="0"/>
          </a:p>
          <a:p>
            <a:pPr algn="l">
              <a:spcBef>
                <a:spcPts val="0"/>
              </a:spcBef>
            </a:pPr>
            <a:r>
              <a:rPr lang="en-US" sz="4000" dirty="0"/>
              <a:t>        return true;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}</a:t>
            </a:r>
          </a:p>
          <a:p>
            <a:pPr algn="l">
              <a:spcBef>
                <a:spcPts val="0"/>
              </a:spcBef>
            </a:pPr>
            <a:endParaRPr lang="en-US" sz="4000" dirty="0"/>
          </a:p>
          <a:p>
            <a:pPr algn="l">
              <a:spcBef>
                <a:spcPts val="0"/>
              </a:spcBef>
            </a:pPr>
            <a:r>
              <a:rPr lang="en-US" sz="4000" dirty="0"/>
              <a:t>    /**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* Scalar multiplication of given vectors.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*/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public static </a:t>
            </a:r>
            <a:r>
              <a:rPr lang="en-US" sz="4000" dirty="0" err="1"/>
              <a:t>int</a:t>
            </a:r>
            <a:r>
              <a:rPr lang="en-US" sz="4000" dirty="0"/>
              <a:t> </a:t>
            </a:r>
            <a:r>
              <a:rPr lang="en-US" sz="4000" dirty="0" err="1"/>
              <a:t>scalarMultiplication</a:t>
            </a:r>
            <a:r>
              <a:rPr lang="en-US" sz="4000" dirty="0"/>
              <a:t>(</a:t>
            </a:r>
            <a:r>
              <a:rPr lang="en-US" sz="4000" dirty="0" err="1"/>
              <a:t>int</a:t>
            </a:r>
            <a:r>
              <a:rPr lang="en-US" sz="4000" dirty="0"/>
              <a:t>[] a, </a:t>
            </a:r>
            <a:r>
              <a:rPr lang="en-US" sz="4000" dirty="0" err="1"/>
              <a:t>int</a:t>
            </a:r>
            <a:r>
              <a:rPr lang="en-US" sz="4000" dirty="0"/>
              <a:t>[] b) {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if ((a == null) || (b == null)) {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    throw new </a:t>
            </a:r>
            <a:r>
              <a:rPr lang="en-US" sz="4000" dirty="0" err="1"/>
              <a:t>IllegalArgumentException</a:t>
            </a:r>
            <a:r>
              <a:rPr lang="en-US" sz="4000" dirty="0"/>
              <a:t>("null argument");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}</a:t>
            </a:r>
          </a:p>
          <a:p>
            <a:pPr algn="l">
              <a:spcBef>
                <a:spcPts val="0"/>
              </a:spcBef>
            </a:pPr>
            <a:endParaRPr lang="en-US" sz="4000" dirty="0"/>
          </a:p>
          <a:p>
            <a:pPr algn="l">
              <a:spcBef>
                <a:spcPts val="0"/>
              </a:spcBef>
            </a:pPr>
            <a:r>
              <a:rPr lang="en-US" sz="4000" dirty="0"/>
              <a:t>        if (</a:t>
            </a:r>
            <a:r>
              <a:rPr lang="en-US" sz="4000" dirty="0" err="1"/>
              <a:t>a.length</a:t>
            </a:r>
            <a:r>
              <a:rPr lang="en-US" sz="4000" dirty="0"/>
              <a:t> != </a:t>
            </a:r>
            <a:r>
              <a:rPr lang="en-US" sz="4000" dirty="0" err="1"/>
              <a:t>b.length</a:t>
            </a:r>
            <a:r>
              <a:rPr lang="en-US" sz="4000" dirty="0"/>
              <a:t>) {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    throw new </a:t>
            </a:r>
            <a:r>
              <a:rPr lang="en-US" sz="4000" dirty="0" err="1"/>
              <a:t>IllegalArgumentException</a:t>
            </a:r>
            <a:r>
              <a:rPr lang="en-US" sz="4000" dirty="0"/>
              <a:t>(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            "different tuple of the vectors ("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            + </a:t>
            </a:r>
            <a:r>
              <a:rPr lang="en-US" sz="4000" dirty="0" err="1"/>
              <a:t>a.length</a:t>
            </a:r>
            <a:r>
              <a:rPr lang="en-US" sz="4000" dirty="0"/>
              <a:t> + ", " + </a:t>
            </a:r>
            <a:r>
              <a:rPr lang="en-US" sz="4000" dirty="0" err="1"/>
              <a:t>b.length</a:t>
            </a:r>
            <a:r>
              <a:rPr lang="en-US" sz="4000" dirty="0"/>
              <a:t> + ')');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}</a:t>
            </a:r>
          </a:p>
          <a:p>
            <a:pPr algn="l">
              <a:spcBef>
                <a:spcPts val="0"/>
              </a:spcBef>
            </a:pPr>
            <a:endParaRPr lang="en-US" sz="4000" dirty="0"/>
          </a:p>
          <a:p>
            <a:pPr algn="l">
              <a:spcBef>
                <a:spcPts val="0"/>
              </a:spcBef>
            </a:pPr>
            <a:r>
              <a:rPr lang="en-US" sz="4000" dirty="0"/>
              <a:t>        </a:t>
            </a:r>
            <a:r>
              <a:rPr lang="en-US" sz="4000" dirty="0" err="1"/>
              <a:t>int</a:t>
            </a:r>
            <a:r>
              <a:rPr lang="en-US" sz="4000" dirty="0"/>
              <a:t> sum = 0;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for (</a:t>
            </a:r>
            <a:r>
              <a:rPr lang="en-US" sz="4000" dirty="0" err="1"/>
              <a:t>int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 = 0; </a:t>
            </a:r>
            <a:r>
              <a:rPr lang="en-US" sz="4000" dirty="0" err="1"/>
              <a:t>i</a:t>
            </a:r>
            <a:r>
              <a:rPr lang="en-US" sz="4000" dirty="0"/>
              <a:t> &lt; </a:t>
            </a:r>
            <a:r>
              <a:rPr lang="en-US" sz="4000" dirty="0" err="1"/>
              <a:t>a.length</a:t>
            </a:r>
            <a:r>
              <a:rPr lang="en-US" sz="4000" dirty="0"/>
              <a:t>; </a:t>
            </a:r>
            <a:r>
              <a:rPr lang="en-US" sz="4000" dirty="0" err="1"/>
              <a:t>i</a:t>
            </a:r>
            <a:r>
              <a:rPr lang="en-US" sz="4000" dirty="0"/>
              <a:t>++) {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    sum += a[</a:t>
            </a:r>
            <a:r>
              <a:rPr lang="en-US" sz="4000" dirty="0" err="1"/>
              <a:t>i</a:t>
            </a:r>
            <a:r>
              <a:rPr lang="en-US" sz="4000" dirty="0"/>
              <a:t>] * b[</a:t>
            </a:r>
            <a:r>
              <a:rPr lang="en-US" sz="4000" dirty="0" err="1"/>
              <a:t>i</a:t>
            </a:r>
            <a:r>
              <a:rPr lang="en-US" sz="4000" dirty="0"/>
              <a:t>];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return sum;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}</a:t>
            </a:r>
          </a:p>
          <a:p>
            <a:pPr algn="l">
              <a:spcBef>
                <a:spcPts val="0"/>
              </a:spcBef>
            </a:pPr>
            <a:endParaRPr lang="en-US" sz="4000" dirty="0"/>
          </a:p>
          <a:p>
            <a:pPr algn="l">
              <a:spcBef>
                <a:spcPts val="0"/>
              </a:spcBef>
            </a:pPr>
            <a:r>
              <a:rPr lang="en-US" sz="4000" dirty="0" smtClean="0"/>
              <a:t>}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</a:t>
            </a:r>
            <a:r>
              <a:rPr lang="ru-RU" sz="2400" dirty="0" smtClean="0"/>
              <a:t>5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r>
              <a:rPr lang="en-US" sz="2400" dirty="0" smtClean="0"/>
              <a:t>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00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5863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err="1">
                <a:latin typeface="+mn-lt"/>
              </a:rPr>
              <a:t>Фикстуры</a:t>
            </a:r>
            <a:endParaRPr lang="ru-RU" sz="32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687" y="829994"/>
            <a:ext cx="11858625" cy="566166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sz="2800" dirty="0" err="1"/>
              <a:t>Фикстура</a:t>
            </a:r>
            <a:r>
              <a:rPr lang="ru-RU" sz="2800" dirty="0"/>
              <a:t> (</a:t>
            </a:r>
            <a:r>
              <a:rPr lang="ru-RU" sz="2800" dirty="0" err="1"/>
              <a:t>Fixture</a:t>
            </a:r>
            <a:r>
              <a:rPr lang="ru-RU" sz="2800" dirty="0"/>
              <a:t>) — состояние среды тестирования, которое требуется для</a:t>
            </a:r>
          </a:p>
          <a:p>
            <a:pPr algn="l">
              <a:spcBef>
                <a:spcPts val="0"/>
              </a:spcBef>
            </a:pPr>
            <a:r>
              <a:rPr lang="ru-RU" sz="2800" dirty="0"/>
              <a:t>успешного выполнения тестового метода. Может быть представлено </a:t>
            </a:r>
            <a:r>
              <a:rPr lang="ru-RU" sz="2800" dirty="0" smtClean="0"/>
              <a:t>набором каких-либо </a:t>
            </a:r>
            <a:r>
              <a:rPr lang="ru-RU" sz="2800" dirty="0"/>
              <a:t>объектов, состоянием базы данных, наличием определенных </a:t>
            </a:r>
            <a:r>
              <a:rPr lang="ru-RU" sz="2800" dirty="0" smtClean="0"/>
              <a:t>файлов</a:t>
            </a:r>
            <a:r>
              <a:rPr lang="ru-RU" sz="2800" dirty="0"/>
              <a:t>, соединений и проч.</a:t>
            </a:r>
          </a:p>
          <a:p>
            <a:pPr algn="l">
              <a:spcBef>
                <a:spcPts val="0"/>
              </a:spcBef>
            </a:pPr>
            <a:r>
              <a:rPr lang="ru-RU" sz="2800" dirty="0"/>
              <a:t>В версии </a:t>
            </a:r>
            <a:r>
              <a:rPr lang="ru-RU" sz="2800" dirty="0" err="1"/>
              <a:t>JUnit</a:t>
            </a:r>
            <a:r>
              <a:rPr lang="ru-RU" sz="2800" dirty="0"/>
              <a:t> 4 аннотации позволяют исполнять одну и ту же </a:t>
            </a:r>
            <a:r>
              <a:rPr lang="ru-RU" sz="2800" dirty="0" err="1"/>
              <a:t>фикстуру</a:t>
            </a:r>
            <a:r>
              <a:rPr lang="ru-RU" sz="2800" dirty="0"/>
              <a:t> для</a:t>
            </a:r>
          </a:p>
          <a:p>
            <a:pPr algn="l">
              <a:spcBef>
                <a:spcPts val="0"/>
              </a:spcBef>
            </a:pPr>
            <a:r>
              <a:rPr lang="ru-RU" sz="2800" dirty="0"/>
              <a:t>каждого теста или всего один раз для всего класса, или не исполнять ее совсем.</a:t>
            </a:r>
          </a:p>
          <a:p>
            <a:pPr algn="l">
              <a:spcBef>
                <a:spcPts val="0"/>
              </a:spcBef>
            </a:pPr>
            <a:r>
              <a:rPr lang="ru-RU" sz="2800" dirty="0"/>
              <a:t>Предусмотрено четыре аннотации </a:t>
            </a:r>
            <a:r>
              <a:rPr lang="ru-RU" sz="2800" dirty="0" err="1"/>
              <a:t>фикстур</a:t>
            </a:r>
            <a:r>
              <a:rPr lang="ru-RU" sz="2800" dirty="0"/>
              <a:t> — две для </a:t>
            </a:r>
            <a:r>
              <a:rPr lang="ru-RU" sz="2800" dirty="0" err="1"/>
              <a:t>фикстур</a:t>
            </a:r>
            <a:r>
              <a:rPr lang="ru-RU" sz="2800" dirty="0"/>
              <a:t> уровня </a:t>
            </a:r>
            <a:r>
              <a:rPr lang="ru-RU" sz="2800" dirty="0" smtClean="0"/>
              <a:t>класса и </a:t>
            </a:r>
            <a:r>
              <a:rPr lang="ru-RU" sz="2800" dirty="0"/>
              <a:t>две для </a:t>
            </a:r>
            <a:r>
              <a:rPr lang="ru-RU" sz="2800" dirty="0" err="1"/>
              <a:t>фикстур</a:t>
            </a:r>
            <a:r>
              <a:rPr lang="ru-RU" sz="2800" dirty="0"/>
              <a:t> уровня метода.</a:t>
            </a:r>
          </a:p>
          <a:p>
            <a:pPr algn="l">
              <a:spcBef>
                <a:spcPts val="0"/>
              </a:spcBef>
            </a:pPr>
            <a:r>
              <a:rPr lang="ru-RU" sz="2800" dirty="0" smtClean="0"/>
              <a:t>—</a:t>
            </a:r>
            <a:r>
              <a:rPr lang="ru-RU" sz="2800" b="1" dirty="0" smtClean="0"/>
              <a:t>@</a:t>
            </a:r>
            <a:r>
              <a:rPr lang="ru-RU" sz="2800" b="1" dirty="0" err="1"/>
              <a:t>BeforeClass</a:t>
            </a:r>
            <a:r>
              <a:rPr lang="ru-RU" sz="2800" b="1" dirty="0"/>
              <a:t> </a:t>
            </a:r>
            <a:r>
              <a:rPr lang="ru-RU" sz="2800" dirty="0"/>
              <a:t>— запускается только один раз при запуске теста.</a:t>
            </a:r>
          </a:p>
          <a:p>
            <a:pPr algn="l">
              <a:spcBef>
                <a:spcPts val="0"/>
              </a:spcBef>
            </a:pPr>
            <a:r>
              <a:rPr lang="ru-RU" sz="2800" dirty="0" smtClean="0"/>
              <a:t>—</a:t>
            </a:r>
            <a:r>
              <a:rPr lang="ru-RU" sz="2800" b="1" dirty="0" smtClean="0"/>
              <a:t>@</a:t>
            </a:r>
            <a:r>
              <a:rPr lang="ru-RU" sz="2800" b="1" dirty="0" err="1"/>
              <a:t>Before</a:t>
            </a:r>
            <a:r>
              <a:rPr lang="ru-RU" sz="2800" b="1" dirty="0"/>
              <a:t> </a:t>
            </a:r>
            <a:r>
              <a:rPr lang="ru-RU" sz="2800" dirty="0"/>
              <a:t>— запускается перед каждым тестовым методом.</a:t>
            </a:r>
          </a:p>
          <a:p>
            <a:pPr algn="l">
              <a:spcBef>
                <a:spcPts val="0"/>
              </a:spcBef>
            </a:pPr>
            <a:r>
              <a:rPr lang="ru-RU" sz="2800" dirty="0" smtClean="0"/>
              <a:t>—</a:t>
            </a:r>
            <a:r>
              <a:rPr lang="ru-RU" sz="2800" b="1" dirty="0" smtClean="0"/>
              <a:t>@</a:t>
            </a:r>
            <a:r>
              <a:rPr lang="ru-RU" sz="2800" b="1" dirty="0" err="1"/>
              <a:t>After</a:t>
            </a:r>
            <a:r>
              <a:rPr lang="ru-RU" sz="2800" b="1" dirty="0"/>
              <a:t> </a:t>
            </a:r>
            <a:r>
              <a:rPr lang="ru-RU" sz="2800" dirty="0"/>
              <a:t>— запускается после каждого метода.</a:t>
            </a:r>
          </a:p>
          <a:p>
            <a:pPr algn="l">
              <a:spcBef>
                <a:spcPts val="0"/>
              </a:spcBef>
            </a:pPr>
            <a:r>
              <a:rPr lang="ru-RU" sz="2800" dirty="0" smtClean="0"/>
              <a:t>—</a:t>
            </a:r>
            <a:r>
              <a:rPr lang="ru-RU" sz="2800" b="1" dirty="0" smtClean="0"/>
              <a:t>@</a:t>
            </a:r>
            <a:r>
              <a:rPr lang="ru-RU" sz="2800" b="1" dirty="0" err="1"/>
              <a:t>AfterClass</a:t>
            </a:r>
            <a:r>
              <a:rPr lang="ru-RU" sz="2800" b="1" dirty="0"/>
              <a:t> </a:t>
            </a:r>
            <a:r>
              <a:rPr lang="ru-RU" sz="2800" dirty="0"/>
              <a:t>— запускается после того, как отработали все тестовые методы.</a:t>
            </a:r>
            <a:endParaRPr lang="ru-RU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</a:t>
            </a:r>
            <a:r>
              <a:rPr lang="ru-RU" sz="2400" dirty="0" smtClean="0"/>
              <a:t>5</a:t>
            </a:r>
            <a:r>
              <a:rPr lang="en-US" sz="2400" dirty="0" smtClean="0"/>
              <a:t>-12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668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5863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+mn-lt"/>
              </a:rPr>
              <a:t>Класс для тестирования </a:t>
            </a:r>
            <a:r>
              <a:rPr lang="en-US" sz="3200" dirty="0" smtClean="0">
                <a:latin typeface="+mn-lt"/>
              </a:rPr>
              <a:t>4</a:t>
            </a:r>
            <a:r>
              <a:rPr lang="ru-RU" sz="3200" dirty="0" smtClean="0">
                <a:latin typeface="+mn-lt"/>
              </a:rPr>
              <a:t> (</a:t>
            </a:r>
            <a:r>
              <a:rPr lang="de-DE" sz="2700" dirty="0">
                <a:latin typeface="+mn-lt"/>
              </a:rPr>
              <a:t>https://netbeans.org/kb/docs/java/junit-intro_ru.html</a:t>
            </a:r>
            <a:r>
              <a:rPr lang="ru-RU" sz="3200" dirty="0" smtClean="0">
                <a:latin typeface="+mn-lt"/>
              </a:rPr>
              <a:t>)</a:t>
            </a:r>
            <a:endParaRPr lang="ru-RU" sz="32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687" y="829994"/>
            <a:ext cx="11858625" cy="5661660"/>
          </a:xfrm>
        </p:spPr>
        <p:txBody>
          <a:bodyPr>
            <a:normAutofit fontScale="47500" lnSpcReduction="20000"/>
          </a:bodyPr>
          <a:lstStyle/>
          <a:p>
            <a:pPr algn="l">
              <a:spcBef>
                <a:spcPts val="0"/>
              </a:spcBef>
            </a:pPr>
            <a:r>
              <a:rPr lang="en-US" sz="4000" dirty="0"/>
              <a:t>public class </a:t>
            </a:r>
            <a:r>
              <a:rPr lang="en-US" sz="4000" dirty="0" err="1"/>
              <a:t>Utils</a:t>
            </a:r>
            <a:r>
              <a:rPr lang="en-US" sz="4000" dirty="0"/>
              <a:t> {</a:t>
            </a:r>
          </a:p>
          <a:p>
            <a:pPr algn="l">
              <a:spcBef>
                <a:spcPts val="0"/>
              </a:spcBef>
            </a:pPr>
            <a:endParaRPr lang="en-US" sz="4000" dirty="0"/>
          </a:p>
          <a:p>
            <a:pPr algn="l">
              <a:spcBef>
                <a:spcPts val="0"/>
              </a:spcBef>
            </a:pPr>
            <a:r>
              <a:rPr lang="en-US" sz="4000" dirty="0"/>
              <a:t>    private </a:t>
            </a:r>
            <a:r>
              <a:rPr lang="en-US" sz="4000" dirty="0" err="1"/>
              <a:t>Utils</a:t>
            </a:r>
            <a:r>
              <a:rPr lang="en-US" sz="4000" dirty="0"/>
              <a:t>() { }</a:t>
            </a:r>
          </a:p>
          <a:p>
            <a:pPr algn="l">
              <a:spcBef>
                <a:spcPts val="0"/>
              </a:spcBef>
            </a:pPr>
            <a:endParaRPr lang="en-US" sz="4000" dirty="0"/>
          </a:p>
          <a:p>
            <a:pPr algn="l">
              <a:spcBef>
                <a:spcPts val="0"/>
              </a:spcBef>
            </a:pPr>
            <a:endParaRPr lang="en-US" sz="4000" dirty="0"/>
          </a:p>
          <a:p>
            <a:pPr algn="l">
              <a:spcBef>
                <a:spcPts val="0"/>
              </a:spcBef>
            </a:pPr>
            <a:r>
              <a:rPr lang="en-US" sz="4000" dirty="0"/>
              <a:t>    public static String </a:t>
            </a:r>
            <a:r>
              <a:rPr lang="en-US" sz="4000" dirty="0" err="1"/>
              <a:t>concatWords</a:t>
            </a:r>
            <a:r>
              <a:rPr lang="en-US" sz="4000" dirty="0"/>
              <a:t>(String... words) {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</a:t>
            </a:r>
            <a:r>
              <a:rPr lang="en-US" sz="4000" dirty="0" err="1"/>
              <a:t>StringBuilder</a:t>
            </a:r>
            <a:r>
              <a:rPr lang="en-US" sz="4000" dirty="0"/>
              <a:t> </a:t>
            </a:r>
            <a:r>
              <a:rPr lang="en-US" sz="4000" dirty="0" err="1"/>
              <a:t>buf</a:t>
            </a:r>
            <a:r>
              <a:rPr lang="en-US" sz="4000" dirty="0"/>
              <a:t> = new </a:t>
            </a:r>
            <a:r>
              <a:rPr lang="en-US" sz="4000" dirty="0" err="1"/>
              <a:t>StringBuilder</a:t>
            </a:r>
            <a:r>
              <a:rPr lang="en-US" sz="4000" dirty="0"/>
              <a:t>();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for (String word : words) {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    </a:t>
            </a:r>
            <a:r>
              <a:rPr lang="en-US" sz="4000" dirty="0" err="1"/>
              <a:t>buf.append</a:t>
            </a:r>
            <a:r>
              <a:rPr lang="en-US" sz="4000" dirty="0"/>
              <a:t>(word);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return </a:t>
            </a:r>
            <a:r>
              <a:rPr lang="en-US" sz="4000" dirty="0" err="1"/>
              <a:t>buf.toString</a:t>
            </a:r>
            <a:r>
              <a:rPr lang="en-US" sz="4000" dirty="0"/>
              <a:t>();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}</a:t>
            </a:r>
          </a:p>
          <a:p>
            <a:pPr algn="l">
              <a:spcBef>
                <a:spcPts val="0"/>
              </a:spcBef>
            </a:pPr>
            <a:endParaRPr lang="en-US" sz="4000" dirty="0"/>
          </a:p>
          <a:p>
            <a:pPr algn="l">
              <a:spcBef>
                <a:spcPts val="0"/>
              </a:spcBef>
            </a:pPr>
            <a:r>
              <a:rPr lang="en-US" sz="4000" dirty="0"/>
              <a:t>    public static String </a:t>
            </a:r>
            <a:r>
              <a:rPr lang="en-US" sz="4000" dirty="0" err="1"/>
              <a:t>computeFactorial</a:t>
            </a:r>
            <a:r>
              <a:rPr lang="en-US" sz="4000" dirty="0"/>
              <a:t>(</a:t>
            </a:r>
            <a:r>
              <a:rPr lang="en-US" sz="4000" dirty="0" err="1"/>
              <a:t>int</a:t>
            </a:r>
            <a:r>
              <a:rPr lang="en-US" sz="4000" dirty="0"/>
              <a:t> number) 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                                       throws </a:t>
            </a:r>
            <a:r>
              <a:rPr lang="en-US" sz="4000" dirty="0" err="1"/>
              <a:t>IllegalArgumentException</a:t>
            </a:r>
            <a:r>
              <a:rPr lang="en-US" sz="4000" dirty="0"/>
              <a:t> {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if (number &lt; 1) {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    throw new </a:t>
            </a:r>
            <a:r>
              <a:rPr lang="en-US" sz="4000" dirty="0" err="1"/>
              <a:t>IllegalArgumentException</a:t>
            </a:r>
            <a:r>
              <a:rPr lang="en-US" sz="4000" dirty="0"/>
              <a:t>("zero or negative parameter (" + number + ')');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}</a:t>
            </a:r>
          </a:p>
          <a:p>
            <a:pPr algn="l">
              <a:spcBef>
                <a:spcPts val="0"/>
              </a:spcBef>
            </a:pPr>
            <a:endParaRPr lang="en-US" sz="4000" dirty="0"/>
          </a:p>
          <a:p>
            <a:pPr algn="l">
              <a:spcBef>
                <a:spcPts val="0"/>
              </a:spcBef>
            </a:pPr>
            <a:r>
              <a:rPr lang="en-US" sz="4000" dirty="0"/>
              <a:t>        </a:t>
            </a:r>
            <a:r>
              <a:rPr lang="en-US" sz="4000" dirty="0" err="1"/>
              <a:t>BigInteger</a:t>
            </a:r>
            <a:r>
              <a:rPr lang="en-US" sz="4000" dirty="0"/>
              <a:t> factorial = new </a:t>
            </a:r>
            <a:r>
              <a:rPr lang="en-US" sz="4000" dirty="0" err="1"/>
              <a:t>BigInteger</a:t>
            </a:r>
            <a:r>
              <a:rPr lang="en-US" sz="4000" dirty="0"/>
              <a:t>("1");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for (</a:t>
            </a:r>
            <a:r>
              <a:rPr lang="en-US" sz="4000" dirty="0" err="1"/>
              <a:t>int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 = 2; </a:t>
            </a:r>
            <a:r>
              <a:rPr lang="en-US" sz="4000" dirty="0" err="1"/>
              <a:t>i</a:t>
            </a:r>
            <a:r>
              <a:rPr lang="en-US" sz="4000" dirty="0"/>
              <a:t> &lt;= number; </a:t>
            </a:r>
            <a:r>
              <a:rPr lang="en-US" sz="4000" dirty="0" err="1"/>
              <a:t>i</a:t>
            </a:r>
            <a:r>
              <a:rPr lang="en-US" sz="4000" dirty="0"/>
              <a:t>++) {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    factorial = </a:t>
            </a:r>
            <a:r>
              <a:rPr lang="en-US" sz="4000" dirty="0" err="1"/>
              <a:t>factorial.multiply</a:t>
            </a:r>
            <a:r>
              <a:rPr lang="en-US" sz="4000" dirty="0"/>
              <a:t>(new </a:t>
            </a:r>
            <a:r>
              <a:rPr lang="en-US" sz="4000" dirty="0" err="1"/>
              <a:t>BigInteger</a:t>
            </a:r>
            <a:r>
              <a:rPr lang="en-US" sz="4000" dirty="0"/>
              <a:t>(</a:t>
            </a:r>
            <a:r>
              <a:rPr lang="en-US" sz="4000" dirty="0" err="1"/>
              <a:t>String.valueOf</a:t>
            </a:r>
            <a:r>
              <a:rPr lang="en-US" sz="4000" dirty="0"/>
              <a:t>(</a:t>
            </a:r>
            <a:r>
              <a:rPr lang="en-US" sz="4000" dirty="0" err="1"/>
              <a:t>i</a:t>
            </a:r>
            <a:r>
              <a:rPr lang="en-US" sz="4000" dirty="0"/>
              <a:t>)));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    return </a:t>
            </a:r>
            <a:r>
              <a:rPr lang="en-US" sz="4000" dirty="0" err="1"/>
              <a:t>factorial.toString</a:t>
            </a:r>
            <a:r>
              <a:rPr lang="en-US" sz="4000" dirty="0"/>
              <a:t>();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    </a:t>
            </a:r>
            <a:r>
              <a:rPr lang="en-US" sz="4000" dirty="0" smtClean="0"/>
              <a:t>}</a:t>
            </a:r>
          </a:p>
          <a:p>
            <a:pPr algn="l">
              <a:spcBef>
                <a:spcPts val="0"/>
              </a:spcBef>
            </a:pPr>
            <a:r>
              <a:rPr lang="en-US" sz="4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</a:t>
            </a:r>
            <a:r>
              <a:rPr lang="ru-RU" sz="2400" dirty="0" smtClean="0"/>
              <a:t>5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r>
              <a:rPr lang="en-US" sz="2400" dirty="0"/>
              <a:t>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673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5863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de-DE" sz="3200" dirty="0">
                <a:latin typeface="+mn-lt"/>
              </a:rPr>
              <a:t>https://javarush.ru/groups/posts/605-junit</a:t>
            </a:r>
            <a:endParaRPr lang="ru-RU" sz="32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687" y="829994"/>
            <a:ext cx="11858625" cy="5661660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</a:t>
            </a:r>
            <a:r>
              <a:rPr lang="ru-RU" sz="2400" dirty="0" smtClean="0"/>
              <a:t>5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r>
              <a:rPr lang="en-US" sz="2400" dirty="0" smtClean="0"/>
              <a:t>4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33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5863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>
                <a:latin typeface="+mn-lt"/>
              </a:rPr>
              <a:t>Многопоточное программирование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4191" y="920590"/>
            <a:ext cx="11671584" cy="513730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200" dirty="0" smtClean="0"/>
              <a:t>Отзывчивость </a:t>
            </a:r>
            <a:r>
              <a:rPr lang="ru-RU" sz="3200" dirty="0" smtClean="0"/>
              <a:t>приложения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/>
              <a:t>Время выполнения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/>
              <a:t>Улучшение структуры кода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</a:t>
            </a:r>
            <a:r>
              <a:rPr lang="ru-RU" sz="2400" dirty="0" smtClean="0"/>
              <a:t>5</a:t>
            </a:r>
            <a:r>
              <a:rPr lang="en-US" sz="2400" dirty="0" smtClean="0"/>
              <a:t>-</a:t>
            </a:r>
            <a:r>
              <a:rPr lang="ru-RU" sz="2400" dirty="0"/>
              <a:t>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3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5863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latin typeface="+mn-lt"/>
              </a:rPr>
              <a:t>Чуткие пользовательские интерфейсы</a:t>
            </a:r>
            <a:endParaRPr lang="ru-RU" sz="32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687" y="1185863"/>
            <a:ext cx="11858625" cy="548867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3200" dirty="0" err="1"/>
              <a:t>Эккель</a:t>
            </a:r>
            <a:r>
              <a:rPr lang="ru-RU" sz="3200" dirty="0"/>
              <a:t>, Философия </a:t>
            </a:r>
            <a:r>
              <a:rPr lang="de-DE" sz="3200" dirty="0"/>
              <a:t>Java, </a:t>
            </a:r>
            <a:r>
              <a:rPr lang="ru-RU" sz="3200" dirty="0" smtClean="0"/>
              <a:t>стр.915</a:t>
            </a:r>
          </a:p>
          <a:p>
            <a:pPr algn="l"/>
            <a:r>
              <a:rPr lang="de-DE" sz="2600" dirty="0" err="1"/>
              <a:t>class</a:t>
            </a:r>
            <a:r>
              <a:rPr lang="de-DE" sz="2600" dirty="0"/>
              <a:t> </a:t>
            </a:r>
            <a:r>
              <a:rPr lang="de-DE" sz="2600" dirty="0" err="1"/>
              <a:t>Calculation</a:t>
            </a:r>
            <a:r>
              <a:rPr lang="de-DE" sz="2600" dirty="0"/>
              <a:t> </a:t>
            </a:r>
            <a:r>
              <a:rPr lang="de-DE" sz="2600" dirty="0" err="1"/>
              <a:t>implements</a:t>
            </a:r>
            <a:r>
              <a:rPr lang="de-DE" sz="2600" dirty="0"/>
              <a:t> </a:t>
            </a:r>
            <a:r>
              <a:rPr lang="de-DE" sz="2600" dirty="0" err="1"/>
              <a:t>Runnable</a:t>
            </a:r>
            <a:r>
              <a:rPr lang="de-DE" sz="2600" dirty="0"/>
              <a:t> {</a:t>
            </a:r>
          </a:p>
          <a:p>
            <a:pPr algn="l"/>
            <a:endParaRPr lang="de-DE" sz="2600" dirty="0"/>
          </a:p>
          <a:p>
            <a:pPr algn="l"/>
            <a:r>
              <a:rPr lang="de-DE" sz="2600" dirty="0"/>
              <a:t>    private double d = 1.;</a:t>
            </a:r>
          </a:p>
          <a:p>
            <a:pPr algn="l"/>
            <a:endParaRPr lang="de-DE" sz="2600" dirty="0"/>
          </a:p>
          <a:p>
            <a:pPr algn="l"/>
            <a:r>
              <a:rPr lang="de-DE" sz="2600" dirty="0"/>
              <a:t>    @</a:t>
            </a:r>
            <a:r>
              <a:rPr lang="de-DE" sz="2600" dirty="0" err="1"/>
              <a:t>Override</a:t>
            </a:r>
            <a:endParaRPr lang="de-DE" sz="2600" dirty="0"/>
          </a:p>
          <a:p>
            <a:pPr algn="l"/>
            <a:r>
              <a:rPr lang="de-DE" sz="2600" dirty="0"/>
              <a:t>    </a:t>
            </a:r>
            <a:r>
              <a:rPr lang="de-DE" sz="2600" dirty="0" err="1"/>
              <a:t>public</a:t>
            </a:r>
            <a:r>
              <a:rPr lang="de-DE" sz="2600" dirty="0"/>
              <a:t> </a:t>
            </a:r>
            <a:r>
              <a:rPr lang="de-DE" sz="2600" dirty="0" err="1"/>
              <a:t>void</a:t>
            </a:r>
            <a:r>
              <a:rPr lang="de-DE" sz="2600" dirty="0"/>
              <a:t> </a:t>
            </a:r>
            <a:r>
              <a:rPr lang="de-DE" sz="2600" dirty="0" err="1"/>
              <a:t>run</a:t>
            </a:r>
            <a:r>
              <a:rPr lang="de-DE" sz="2600" dirty="0"/>
              <a:t>() {</a:t>
            </a:r>
          </a:p>
          <a:p>
            <a:pPr algn="l"/>
            <a:r>
              <a:rPr lang="de-DE" sz="2600" dirty="0"/>
              <a:t>        </a:t>
            </a:r>
            <a:r>
              <a:rPr lang="de-DE" sz="2600" dirty="0" err="1"/>
              <a:t>while</a:t>
            </a:r>
            <a:r>
              <a:rPr lang="de-DE" sz="2600" dirty="0"/>
              <a:t> (</a:t>
            </a:r>
            <a:r>
              <a:rPr lang="de-DE" sz="2600" dirty="0" err="1"/>
              <a:t>true</a:t>
            </a:r>
            <a:r>
              <a:rPr lang="de-DE" sz="2600" dirty="0"/>
              <a:t>) {</a:t>
            </a:r>
          </a:p>
          <a:p>
            <a:pPr algn="l"/>
            <a:r>
              <a:rPr lang="de-DE" sz="2600" dirty="0"/>
              <a:t>            d = d + (</a:t>
            </a:r>
            <a:r>
              <a:rPr lang="de-DE" sz="2600" dirty="0" err="1"/>
              <a:t>Math.PI</a:t>
            </a:r>
            <a:r>
              <a:rPr lang="de-DE" sz="2600" dirty="0"/>
              <a:t> + </a:t>
            </a:r>
            <a:r>
              <a:rPr lang="de-DE" sz="2600" dirty="0" err="1"/>
              <a:t>Math.E</a:t>
            </a:r>
            <a:r>
              <a:rPr lang="de-DE" sz="2600" dirty="0"/>
              <a:t>) / d;</a:t>
            </a:r>
          </a:p>
          <a:p>
            <a:pPr algn="l"/>
            <a:r>
              <a:rPr lang="de-DE" sz="2600" dirty="0"/>
              <a:t>        }</a:t>
            </a:r>
          </a:p>
          <a:p>
            <a:pPr algn="l"/>
            <a:r>
              <a:rPr lang="de-DE" sz="2600" dirty="0"/>
              <a:t>    }</a:t>
            </a:r>
          </a:p>
          <a:p>
            <a:pPr algn="l"/>
            <a:endParaRPr lang="de-DE" sz="2600" dirty="0"/>
          </a:p>
          <a:p>
            <a:pPr algn="l"/>
            <a:r>
              <a:rPr lang="de-DE" sz="2600" dirty="0"/>
              <a:t>}</a:t>
            </a:r>
            <a:endParaRPr lang="ru-RU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</a:t>
            </a:r>
            <a:r>
              <a:rPr lang="ru-RU" sz="2400" dirty="0" smtClean="0"/>
              <a:t>5</a:t>
            </a:r>
            <a:r>
              <a:rPr lang="en-US" sz="2400" dirty="0" smtClean="0"/>
              <a:t>-</a:t>
            </a:r>
            <a:r>
              <a:rPr lang="ru-RU" sz="2400" dirty="0"/>
              <a:t>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83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5863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de-DE" sz="3200" dirty="0" err="1">
                <a:latin typeface="+mn-lt"/>
              </a:rPr>
              <a:t>JUnit</a:t>
            </a:r>
            <a:endParaRPr lang="ru-RU" sz="32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687" y="932644"/>
            <a:ext cx="11858625" cy="548867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Test </a:t>
            </a:r>
            <a:r>
              <a:rPr lang="en-US" sz="2800" dirty="0" smtClean="0"/>
              <a:t>Framework</a:t>
            </a:r>
            <a:r>
              <a:rPr lang="ru-RU" sz="2800" dirty="0" smtClean="0"/>
              <a:t> </a:t>
            </a:r>
            <a:r>
              <a:rPr lang="en-US" sz="2800" dirty="0" smtClean="0"/>
              <a:t>used </a:t>
            </a:r>
            <a:r>
              <a:rPr lang="en-US" sz="2800" dirty="0"/>
              <a:t>by developers to implement unit testing in Java, and accelerate programming speed and increase the quality of </a:t>
            </a:r>
            <a:r>
              <a:rPr lang="en-US" sz="2800" dirty="0" smtClean="0"/>
              <a:t>code</a:t>
            </a:r>
            <a:endParaRPr lang="ru-RU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/>
              <a:t>Упрощает </a:t>
            </a:r>
            <a:r>
              <a:rPr lang="ru-RU" sz="2800" dirty="0"/>
              <a:t>и автоматизирует процесс написания </a:t>
            </a:r>
            <a:r>
              <a:rPr lang="ru-RU" sz="2800" dirty="0" smtClean="0"/>
              <a:t>тестов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/>
              <a:t>«Юнит</a:t>
            </a:r>
            <a:r>
              <a:rPr lang="ru-RU" sz="2800" dirty="0"/>
              <a:t>» означает, что мы тестируем не всю систему в целом, а небольшие ее части. Мы проводим тестирование с высокой </a:t>
            </a:r>
            <a:r>
              <a:rPr lang="ru-RU" sz="2800" dirty="0" smtClean="0"/>
              <a:t>гранулярностью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/>
              <a:t>Юнит </a:t>
            </a:r>
            <a:r>
              <a:rPr lang="ru-RU" sz="2800" dirty="0"/>
              <a:t>— это маленький самодостаточный участок кода, реализующий определенное поведение, который часто (но не всегда) является классом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</a:t>
            </a:r>
            <a:r>
              <a:rPr lang="ru-RU" sz="2400" dirty="0" smtClean="0"/>
              <a:t>5</a:t>
            </a:r>
            <a:r>
              <a:rPr lang="en-US" sz="2400" dirty="0" smtClean="0"/>
              <a:t>-</a:t>
            </a:r>
            <a:r>
              <a:rPr lang="ru-RU" sz="2400" dirty="0" smtClean="0"/>
              <a:t>4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070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5863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Создание </a:t>
            </a:r>
            <a:r>
              <a:rPr lang="ru-RU" sz="3200" dirty="0" smtClean="0">
                <a:latin typeface="+mn-lt"/>
              </a:rPr>
              <a:t>класса</a:t>
            </a:r>
            <a:endParaRPr lang="ru-RU" sz="32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687" y="1031115"/>
            <a:ext cx="11858625" cy="548867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public </a:t>
            </a:r>
            <a:r>
              <a:rPr lang="en-US" sz="2000" dirty="0"/>
              <a:t>class </a:t>
            </a:r>
            <a:r>
              <a:rPr lang="en-US" sz="2000" dirty="0" err="1"/>
              <a:t>MyMath</a:t>
            </a:r>
            <a:r>
              <a:rPr lang="en-US" sz="2000" dirty="0"/>
              <a:t> {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 public static </a:t>
            </a:r>
            <a:r>
              <a:rPr lang="en-US" sz="2000" dirty="0" err="1"/>
              <a:t>int</a:t>
            </a:r>
            <a:r>
              <a:rPr lang="en-US" sz="2000" dirty="0"/>
              <a:t> add(</a:t>
            </a:r>
            <a:r>
              <a:rPr lang="en-US" sz="2000" dirty="0" err="1"/>
              <a:t>int</a:t>
            </a:r>
            <a:r>
              <a:rPr lang="en-US" sz="2000" dirty="0"/>
              <a:t> a, </a:t>
            </a:r>
            <a:r>
              <a:rPr lang="en-US" sz="2000" dirty="0" err="1"/>
              <a:t>int</a:t>
            </a:r>
            <a:r>
              <a:rPr lang="en-US" sz="2000" dirty="0"/>
              <a:t> b) {</a:t>
            </a:r>
          </a:p>
          <a:p>
            <a:pPr algn="l"/>
            <a:r>
              <a:rPr lang="en-US" sz="2000" dirty="0"/>
              <a:t>        return a + b;</a:t>
            </a:r>
          </a:p>
          <a:p>
            <a:pPr algn="l"/>
            <a:r>
              <a:rPr lang="en-US" sz="2000" dirty="0"/>
              <a:t>    }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 public static </a:t>
            </a:r>
            <a:r>
              <a:rPr lang="en-US" sz="2000" dirty="0" err="1"/>
              <a:t>int</a:t>
            </a:r>
            <a:r>
              <a:rPr lang="en-US" sz="2000" dirty="0"/>
              <a:t> div(</a:t>
            </a:r>
            <a:r>
              <a:rPr lang="en-US" sz="2000" dirty="0" err="1"/>
              <a:t>int</a:t>
            </a:r>
            <a:r>
              <a:rPr lang="en-US" sz="2000" dirty="0"/>
              <a:t> a, </a:t>
            </a:r>
            <a:r>
              <a:rPr lang="en-US" sz="2000" dirty="0" err="1"/>
              <a:t>int</a:t>
            </a:r>
            <a:r>
              <a:rPr lang="en-US" sz="2000" dirty="0"/>
              <a:t> b) {</a:t>
            </a:r>
          </a:p>
          <a:p>
            <a:pPr algn="l"/>
            <a:r>
              <a:rPr lang="en-US" sz="2000" dirty="0"/>
              <a:t>        return a / b;</a:t>
            </a:r>
          </a:p>
          <a:p>
            <a:pPr algn="l"/>
            <a:r>
              <a:rPr lang="en-US" sz="2000" dirty="0"/>
              <a:t>    }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}</a:t>
            </a:r>
            <a:endParaRPr lang="ru-RU" sz="2000" dirty="0" smtClean="0"/>
          </a:p>
          <a:p>
            <a:pPr marL="514350" indent="-514350" algn="l">
              <a:buAutoNum type="arabicPeriod"/>
            </a:pP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</a:t>
            </a:r>
            <a:r>
              <a:rPr lang="ru-RU" sz="2400" dirty="0" smtClean="0"/>
              <a:t>5</a:t>
            </a:r>
            <a:r>
              <a:rPr lang="en-US" sz="2400" dirty="0" smtClean="0"/>
              <a:t>-</a:t>
            </a:r>
            <a:r>
              <a:rPr lang="ru-RU" sz="2400" dirty="0"/>
              <a:t>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915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5863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Создание тестового класса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687" y="1002982"/>
            <a:ext cx="11858625" cy="5488672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/>
              <a:t>Создать файл </a:t>
            </a:r>
          </a:p>
          <a:p>
            <a:pPr algn="l"/>
            <a:r>
              <a:rPr lang="ru-RU" sz="2800" dirty="0"/>
              <a:t>	</a:t>
            </a:r>
            <a:r>
              <a:rPr lang="ru-RU" sz="2800" dirty="0" smtClean="0"/>
              <a:t>Модульные тесты</a:t>
            </a:r>
          </a:p>
          <a:p>
            <a:pPr algn="l"/>
            <a:r>
              <a:rPr lang="ru-RU" sz="2800" dirty="0"/>
              <a:t>	</a:t>
            </a:r>
            <a:r>
              <a:rPr lang="ru-RU" sz="2800" dirty="0" smtClean="0"/>
              <a:t>	Тест для существующего класса</a:t>
            </a:r>
            <a:endParaRPr lang="en-US" sz="2800" dirty="0" smtClean="0"/>
          </a:p>
          <a:p>
            <a:pPr algn="l"/>
            <a:endParaRPr lang="en-US" sz="2800" dirty="0"/>
          </a:p>
          <a:p>
            <a:pPr algn="l"/>
            <a:r>
              <a:rPr lang="ru-RU" sz="2800" dirty="0" smtClean="0"/>
              <a:t>Аннотация </a:t>
            </a:r>
            <a:r>
              <a:rPr lang="de-DE" sz="2800" b="1" dirty="0" smtClean="0">
                <a:solidFill>
                  <a:srgbClr val="0070C0"/>
                </a:solidFill>
              </a:rPr>
              <a:t>@Test</a:t>
            </a:r>
            <a:endParaRPr lang="ru-RU" sz="2800" b="1" dirty="0" smtClean="0">
              <a:solidFill>
                <a:srgbClr val="0070C0"/>
              </a:solidFill>
            </a:endParaRPr>
          </a:p>
          <a:p>
            <a:pPr algn="l"/>
            <a:r>
              <a:rPr lang="ru-RU" sz="2800" dirty="0"/>
              <a:t>	</a:t>
            </a:r>
            <a:r>
              <a:rPr lang="ru-RU" sz="2800" i="1" dirty="0"/>
              <a:t>помечает метод как тестовый, что позволяет </a:t>
            </a:r>
            <a:r>
              <a:rPr lang="ru-RU" sz="2800" i="1" dirty="0" smtClean="0"/>
              <a:t>запускать </a:t>
            </a:r>
            <a:r>
              <a:rPr lang="ru-RU" sz="2800" i="1" dirty="0"/>
              <a:t>его в режиме </a:t>
            </a:r>
            <a:r>
              <a:rPr lang="ru-RU" sz="2800" i="1" dirty="0" smtClean="0"/>
              <a:t>тестирования</a:t>
            </a:r>
          </a:p>
          <a:p>
            <a:pPr algn="l"/>
            <a:endParaRPr lang="ru-RU" sz="2800" i="1" dirty="0"/>
          </a:p>
          <a:p>
            <a:pPr algn="l"/>
            <a:r>
              <a:rPr lang="ru-RU" sz="2800" dirty="0" smtClean="0"/>
              <a:t>Тестировать файл</a:t>
            </a:r>
          </a:p>
          <a:p>
            <a:pPr algn="l"/>
            <a:r>
              <a:rPr lang="ru-RU" sz="2800" dirty="0" smtClean="0"/>
              <a:t>	Результаты тестирования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</a:t>
            </a:r>
            <a:r>
              <a:rPr lang="ru-RU" sz="2400" dirty="0" smtClean="0"/>
              <a:t>5</a:t>
            </a:r>
            <a:r>
              <a:rPr lang="en-US" sz="2400" dirty="0" smtClean="0"/>
              <a:t>-</a:t>
            </a:r>
            <a:r>
              <a:rPr lang="ru-RU" sz="2400" dirty="0"/>
              <a:t>6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5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5863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М</a:t>
            </a:r>
            <a:r>
              <a:rPr lang="ru-RU" sz="3200" dirty="0" smtClean="0">
                <a:latin typeface="+mn-lt"/>
              </a:rPr>
              <a:t>етоды </a:t>
            </a:r>
            <a:r>
              <a:rPr lang="ru-RU" sz="3200" dirty="0">
                <a:latin typeface="+mn-lt"/>
              </a:rPr>
              <a:t>класса </a:t>
            </a:r>
            <a:r>
              <a:rPr lang="de-DE" sz="3200" dirty="0" err="1">
                <a:latin typeface="+mn-lt"/>
              </a:rPr>
              <a:t>Assert</a:t>
            </a:r>
            <a:r>
              <a:rPr lang="de-DE" sz="3200" dirty="0">
                <a:latin typeface="+mn-lt"/>
              </a:rPr>
              <a:t> </a:t>
            </a:r>
            <a:endParaRPr lang="ru-RU" sz="32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687" y="829994"/>
            <a:ext cx="11858625" cy="566166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b="1" dirty="0" err="1" smtClean="0"/>
              <a:t>assertTrue</a:t>
            </a:r>
            <a:r>
              <a:rPr lang="de-DE" sz="2800" b="1" dirty="0" smtClean="0"/>
              <a:t>(</a:t>
            </a:r>
            <a:r>
              <a:rPr lang="de-DE" sz="2800" b="1" dirty="0" err="1" smtClean="0"/>
              <a:t>boolean</a:t>
            </a:r>
            <a:r>
              <a:rPr lang="de-DE" sz="2800" b="1" dirty="0" smtClean="0"/>
              <a:t> </a:t>
            </a:r>
            <a:r>
              <a:rPr lang="de-DE" sz="2800" b="1" dirty="0" err="1"/>
              <a:t>condition</a:t>
            </a:r>
            <a:r>
              <a:rPr lang="de-DE" sz="2800" b="1" dirty="0"/>
              <a:t>)/</a:t>
            </a:r>
            <a:r>
              <a:rPr lang="de-DE" sz="2800" b="1" dirty="0" err="1"/>
              <a:t>assertFalse</a:t>
            </a:r>
            <a:r>
              <a:rPr lang="de-DE" sz="2800" b="1" dirty="0"/>
              <a:t>(</a:t>
            </a:r>
            <a:r>
              <a:rPr lang="de-DE" sz="2800" b="1" dirty="0" err="1"/>
              <a:t>boolean</a:t>
            </a:r>
            <a:r>
              <a:rPr lang="de-DE" sz="2800" b="1" dirty="0"/>
              <a:t> </a:t>
            </a:r>
            <a:r>
              <a:rPr lang="de-DE" sz="2800" b="1" dirty="0" err="1"/>
              <a:t>condition</a:t>
            </a:r>
            <a:r>
              <a:rPr lang="de-DE" sz="2800" b="1" dirty="0"/>
              <a:t>) </a:t>
            </a:r>
            <a:r>
              <a:rPr lang="de-DE" sz="2800" dirty="0"/>
              <a:t>— </a:t>
            </a:r>
            <a:r>
              <a:rPr lang="ru-RU" sz="2800" dirty="0" smtClean="0"/>
              <a:t>проверяет на </a:t>
            </a:r>
            <a:r>
              <a:rPr lang="ru-RU" sz="2800" dirty="0"/>
              <a:t>истину/ложь значение </a:t>
            </a:r>
            <a:r>
              <a:rPr lang="de-DE" sz="2800" b="1" dirty="0" err="1"/>
              <a:t>condition</a:t>
            </a:r>
            <a:r>
              <a:rPr lang="de-DE" sz="2800" dirty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err="1"/>
              <a:t>assertSame</a:t>
            </a:r>
            <a:r>
              <a:rPr lang="en-US" sz="2800" b="1" dirty="0"/>
              <a:t>(Object expected, Object actual) </a:t>
            </a:r>
            <a:r>
              <a:rPr lang="en-US" sz="2800" dirty="0"/>
              <a:t>— </a:t>
            </a:r>
            <a:r>
              <a:rPr lang="en-US" sz="2800" dirty="0" err="1"/>
              <a:t>проверяет</a:t>
            </a:r>
            <a:r>
              <a:rPr lang="en-US" sz="2800" dirty="0"/>
              <a:t>, </a:t>
            </a:r>
            <a:r>
              <a:rPr lang="en-US" sz="2800" dirty="0" err="1"/>
              <a:t>ссылаются</a:t>
            </a:r>
            <a:r>
              <a:rPr lang="en-US" sz="2800" dirty="0"/>
              <a:t> </a:t>
            </a:r>
            <a:r>
              <a:rPr lang="en-US" sz="2800" dirty="0" err="1" smtClean="0"/>
              <a:t>ли</a:t>
            </a:r>
            <a:r>
              <a:rPr lang="ru-RU" sz="2800" dirty="0"/>
              <a:t> </a:t>
            </a:r>
            <a:r>
              <a:rPr lang="ru-RU" sz="2800" dirty="0" smtClean="0"/>
              <a:t>ссылки </a:t>
            </a:r>
            <a:r>
              <a:rPr lang="ru-RU" sz="2800" dirty="0"/>
              <a:t>на один и тот же объект;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b="1" dirty="0" err="1"/>
              <a:t>assertNotSame</a:t>
            </a:r>
            <a:r>
              <a:rPr lang="de-DE" sz="2800" b="1" dirty="0"/>
              <a:t>(</a:t>
            </a:r>
            <a:r>
              <a:rPr lang="de-DE" sz="2800" b="1" dirty="0" err="1"/>
              <a:t>Object</a:t>
            </a:r>
            <a:r>
              <a:rPr lang="de-DE" sz="2800" b="1" dirty="0"/>
              <a:t> </a:t>
            </a:r>
            <a:r>
              <a:rPr lang="de-DE" sz="2800" b="1" dirty="0" err="1"/>
              <a:t>unexpected</a:t>
            </a:r>
            <a:r>
              <a:rPr lang="de-DE" sz="2800" b="1" dirty="0"/>
              <a:t>, </a:t>
            </a:r>
            <a:r>
              <a:rPr lang="de-DE" sz="2800" b="1" dirty="0" err="1"/>
              <a:t>Object</a:t>
            </a:r>
            <a:r>
              <a:rPr lang="de-DE" sz="2800" b="1" dirty="0"/>
              <a:t> </a:t>
            </a:r>
            <a:r>
              <a:rPr lang="de-DE" sz="2800" b="1" dirty="0" err="1"/>
              <a:t>actual</a:t>
            </a:r>
            <a:r>
              <a:rPr lang="de-DE" sz="2800" b="1" dirty="0"/>
              <a:t>) </a:t>
            </a:r>
            <a:r>
              <a:rPr lang="de-DE" sz="2800" dirty="0"/>
              <a:t>— </a:t>
            </a:r>
            <a:r>
              <a:rPr lang="ru-RU" sz="2800" dirty="0"/>
              <a:t>проверяет, </a:t>
            </a:r>
            <a:r>
              <a:rPr lang="ru-RU" sz="2800" dirty="0" smtClean="0"/>
              <a:t>ссылаются </a:t>
            </a:r>
            <a:r>
              <a:rPr lang="ru-RU" sz="2800" dirty="0"/>
              <a:t>ли ссылки на различные объекты;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b="1" dirty="0" err="1"/>
              <a:t>assertNull</a:t>
            </a:r>
            <a:r>
              <a:rPr lang="de-DE" sz="2800" b="1" dirty="0"/>
              <a:t>(</a:t>
            </a:r>
            <a:r>
              <a:rPr lang="de-DE" sz="2800" b="1" dirty="0" err="1"/>
              <a:t>Object</a:t>
            </a:r>
            <a:r>
              <a:rPr lang="de-DE" sz="2800" b="1" dirty="0"/>
              <a:t> </a:t>
            </a:r>
            <a:r>
              <a:rPr lang="de-DE" sz="2800" b="1" dirty="0" err="1"/>
              <a:t>object</a:t>
            </a:r>
            <a:r>
              <a:rPr lang="de-DE" sz="2800" b="1" dirty="0"/>
              <a:t>)</a:t>
            </a:r>
            <a:r>
              <a:rPr lang="de-DE" sz="2800" dirty="0"/>
              <a:t>/</a:t>
            </a:r>
            <a:r>
              <a:rPr lang="de-DE" sz="2800" b="1" dirty="0" err="1"/>
              <a:t>assertNotNull</a:t>
            </a:r>
            <a:r>
              <a:rPr lang="de-DE" sz="2800" b="1" dirty="0"/>
              <a:t>(</a:t>
            </a:r>
            <a:r>
              <a:rPr lang="de-DE" sz="2800" b="1" dirty="0" err="1"/>
              <a:t>Object</a:t>
            </a:r>
            <a:r>
              <a:rPr lang="de-DE" sz="2800" b="1" dirty="0"/>
              <a:t> </a:t>
            </a:r>
            <a:r>
              <a:rPr lang="de-DE" sz="2800" b="1" dirty="0" err="1"/>
              <a:t>object</a:t>
            </a:r>
            <a:r>
              <a:rPr lang="de-DE" sz="2800" b="1" dirty="0"/>
              <a:t>) </a:t>
            </a:r>
            <a:r>
              <a:rPr lang="de-DE" sz="2800" dirty="0"/>
              <a:t>— </a:t>
            </a:r>
            <a:r>
              <a:rPr lang="ru-RU" sz="2800" dirty="0"/>
              <a:t>проверяет, </a:t>
            </a:r>
            <a:r>
              <a:rPr lang="ru-RU" sz="2800" dirty="0" smtClean="0"/>
              <a:t>имеет или </a:t>
            </a:r>
            <a:r>
              <a:rPr lang="ru-RU" sz="2800" dirty="0"/>
              <a:t>не имеет ссылка значение </a:t>
            </a:r>
            <a:r>
              <a:rPr lang="ru-RU" sz="2800" b="1" dirty="0" err="1"/>
              <a:t>null</a:t>
            </a:r>
            <a:r>
              <a:rPr lang="ru-RU" sz="2800" dirty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b="1" dirty="0" err="1"/>
              <a:t>assertThat</a:t>
            </a:r>
            <a:r>
              <a:rPr lang="de-DE" sz="2800" b="1" dirty="0"/>
              <a:t>(T </a:t>
            </a:r>
            <a:r>
              <a:rPr lang="de-DE" sz="2800" b="1" dirty="0" err="1"/>
              <a:t>actual</a:t>
            </a:r>
            <a:r>
              <a:rPr lang="de-DE" sz="2800" b="1" dirty="0"/>
              <a:t>, </a:t>
            </a:r>
            <a:r>
              <a:rPr lang="de-DE" sz="2800" b="1" dirty="0" err="1"/>
              <a:t>Matcher</a:t>
            </a:r>
            <a:r>
              <a:rPr lang="de-DE" sz="2800" b="1" dirty="0"/>
              <a:t>&lt;T&gt; </a:t>
            </a:r>
            <a:r>
              <a:rPr lang="de-DE" sz="2800" b="1" dirty="0" err="1"/>
              <a:t>matcher</a:t>
            </a:r>
            <a:r>
              <a:rPr lang="de-DE" sz="2800" b="1" dirty="0"/>
              <a:t>) </a:t>
            </a:r>
            <a:r>
              <a:rPr lang="de-DE" sz="2800" dirty="0"/>
              <a:t>— </a:t>
            </a:r>
            <a:r>
              <a:rPr lang="ru-RU" sz="2800" dirty="0"/>
              <a:t>проверяет выполнение условия;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b="1" dirty="0" err="1"/>
              <a:t>fail</a:t>
            </a:r>
            <a:r>
              <a:rPr lang="ru-RU" sz="2800" b="1" dirty="0"/>
              <a:t>() </a:t>
            </a:r>
            <a:r>
              <a:rPr lang="ru-RU" sz="2800" dirty="0"/>
              <a:t>— вызывает ошибку, используется для проверки, достигнута ли </a:t>
            </a:r>
            <a:r>
              <a:rPr lang="ru-RU" sz="2800" dirty="0" smtClean="0"/>
              <a:t>определенная </a:t>
            </a:r>
            <a:r>
              <a:rPr lang="ru-RU" sz="2800" dirty="0"/>
              <a:t>часть кода или для заглушки, сообщающей, что тестовый метод </a:t>
            </a:r>
            <a:r>
              <a:rPr lang="ru-RU" sz="2800" dirty="0" smtClean="0"/>
              <a:t>пока не реализован.</a:t>
            </a:r>
            <a:endParaRPr lang="ru-RU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</a:t>
            </a:r>
            <a:r>
              <a:rPr lang="ru-RU" sz="2400" dirty="0" smtClean="0"/>
              <a:t>5</a:t>
            </a:r>
            <a:r>
              <a:rPr lang="en-US" sz="2400" dirty="0" smtClean="0"/>
              <a:t>-7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15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5863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Тестирование исключительных ситуаций</a:t>
            </a:r>
            <a:endParaRPr lang="ru-RU" sz="32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687" y="1002982"/>
            <a:ext cx="11858625" cy="5488672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Аннотацию </a:t>
            </a:r>
            <a:r>
              <a:rPr lang="ru-RU" sz="2800" b="1" dirty="0">
                <a:solidFill>
                  <a:srgbClr val="0070C0"/>
                </a:solidFill>
              </a:rPr>
              <a:t>@</a:t>
            </a:r>
            <a:r>
              <a:rPr lang="ru-RU" sz="2800" b="1" dirty="0" err="1">
                <a:solidFill>
                  <a:srgbClr val="0070C0"/>
                </a:solidFill>
              </a:rPr>
              <a:t>Test</a:t>
            </a:r>
            <a:r>
              <a:rPr lang="ru-RU" sz="2800" b="1" dirty="0">
                <a:solidFill>
                  <a:srgbClr val="0070C0"/>
                </a:solidFill>
              </a:rPr>
              <a:t> </a:t>
            </a:r>
            <a:r>
              <a:rPr lang="ru-RU" sz="2800" dirty="0"/>
              <a:t>при необходимости тестирования генерации </a:t>
            </a:r>
            <a:r>
              <a:rPr lang="ru-RU" sz="2800" dirty="0" smtClean="0"/>
              <a:t>конкретного исключения </a:t>
            </a:r>
            <a:r>
              <a:rPr lang="ru-RU" sz="2800" dirty="0"/>
              <a:t>следует использовать с параметром </a:t>
            </a:r>
            <a:r>
              <a:rPr lang="ru-RU" sz="2800" b="1" dirty="0" err="1">
                <a:solidFill>
                  <a:srgbClr val="0070C0"/>
                </a:solidFill>
              </a:rPr>
              <a:t>expected</a:t>
            </a:r>
            <a:r>
              <a:rPr lang="ru-RU" sz="2800" dirty="0"/>
              <a:t>. Параметр </a:t>
            </a:r>
            <a:r>
              <a:rPr lang="ru-RU" sz="2800" dirty="0" smtClean="0"/>
              <a:t>предназначен для </a:t>
            </a:r>
            <a:r>
              <a:rPr lang="ru-RU" sz="2800" dirty="0"/>
              <a:t>задания типа исключения, которое данный тест должен генерировать в </a:t>
            </a:r>
            <a:r>
              <a:rPr lang="ru-RU" sz="2800" dirty="0" smtClean="0"/>
              <a:t>процессе </a:t>
            </a:r>
            <a:r>
              <a:rPr lang="ru-RU" sz="2800" dirty="0"/>
              <a:t>своего выполнения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 @Test(expected = </a:t>
            </a:r>
            <a:r>
              <a:rPr lang="en-US" sz="2800" dirty="0" err="1"/>
              <a:t>java.lang.ArithmeticException.class</a:t>
            </a:r>
            <a:r>
              <a:rPr lang="en-US" sz="28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</a:t>
            </a:r>
            <a:r>
              <a:rPr lang="ru-RU" sz="2400" dirty="0" smtClean="0"/>
              <a:t>5</a:t>
            </a:r>
            <a:r>
              <a:rPr lang="en-US" sz="2400" dirty="0" smtClean="0"/>
              <a:t>-</a:t>
            </a:r>
            <a:r>
              <a:rPr lang="ru-RU" sz="2400" dirty="0" smtClean="0"/>
              <a:t>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99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5863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latin typeface="+mn-lt"/>
              </a:rPr>
              <a:t>Наборы тестов</a:t>
            </a:r>
            <a:endParaRPr lang="ru-RU" sz="32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687" y="829994"/>
            <a:ext cx="11858625" cy="566166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</a:rPr>
              <a:t>@</a:t>
            </a:r>
            <a:r>
              <a:rPr lang="en-US" sz="2800" b="1" dirty="0" err="1">
                <a:solidFill>
                  <a:srgbClr val="0070C0"/>
                </a:solidFill>
              </a:rPr>
              <a:t>RunWith</a:t>
            </a:r>
            <a:r>
              <a:rPr lang="en-US" sz="2800" b="1" dirty="0">
                <a:solidFill>
                  <a:srgbClr val="0070C0"/>
                </a:solidFill>
              </a:rPr>
              <a:t>(</a:t>
            </a:r>
            <a:r>
              <a:rPr lang="en-US" sz="2800" b="1" dirty="0" err="1">
                <a:solidFill>
                  <a:srgbClr val="0070C0"/>
                </a:solidFill>
              </a:rPr>
              <a:t>Parameterized.class</a:t>
            </a:r>
            <a:r>
              <a:rPr lang="en-US" sz="2800" b="1" dirty="0">
                <a:solidFill>
                  <a:srgbClr val="0070C0"/>
                </a:solidFill>
              </a:rPr>
              <a:t>)</a:t>
            </a:r>
          </a:p>
          <a:p>
            <a:pPr algn="l"/>
            <a:r>
              <a:rPr lang="en-US" sz="2800" dirty="0"/>
              <a:t>public class </a:t>
            </a:r>
            <a:r>
              <a:rPr lang="en-US" sz="2800" dirty="0" err="1"/>
              <a:t>MyMathTest</a:t>
            </a:r>
            <a:r>
              <a:rPr lang="en-US" sz="2800" dirty="0"/>
              <a:t> {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    private </a:t>
            </a:r>
            <a:r>
              <a:rPr lang="en-US" sz="2800" dirty="0" err="1"/>
              <a:t>int</a:t>
            </a:r>
            <a:r>
              <a:rPr lang="en-US" sz="2800" dirty="0"/>
              <a:t> a, b, </a:t>
            </a:r>
            <a:r>
              <a:rPr lang="en-US" sz="2800" dirty="0" err="1"/>
              <a:t>expResult</a:t>
            </a:r>
            <a:r>
              <a:rPr lang="en-US" sz="2800" dirty="0"/>
              <a:t>;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    public </a:t>
            </a:r>
            <a:r>
              <a:rPr lang="en-US" sz="2800" dirty="0" err="1"/>
              <a:t>MyMathTest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a, </a:t>
            </a:r>
            <a:r>
              <a:rPr lang="en-US" sz="2800" dirty="0" err="1"/>
              <a:t>int</a:t>
            </a:r>
            <a:r>
              <a:rPr lang="en-US" sz="2800" dirty="0"/>
              <a:t> b,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expResult</a:t>
            </a:r>
            <a:r>
              <a:rPr lang="en-US" sz="2800" dirty="0"/>
              <a:t>) </a:t>
            </a:r>
            <a:r>
              <a:rPr lang="en-US" sz="2800" dirty="0" smtClean="0"/>
              <a:t>{</a:t>
            </a:r>
            <a:r>
              <a:rPr lang="ru-RU" sz="2800" dirty="0" smtClean="0"/>
              <a:t>…</a:t>
            </a:r>
            <a:endParaRPr lang="en-US" sz="2800" dirty="0" smtClean="0"/>
          </a:p>
          <a:p>
            <a:pPr algn="l"/>
            <a:r>
              <a:rPr lang="en-US" sz="2800" dirty="0"/>
              <a:t> </a:t>
            </a:r>
            <a:endParaRPr lang="en-US" sz="2800" dirty="0" smtClean="0"/>
          </a:p>
          <a:p>
            <a:pPr algn="l"/>
            <a:r>
              <a:rPr lang="en-US" sz="2800" b="1" dirty="0" smtClean="0">
                <a:solidFill>
                  <a:srgbClr val="0070C0"/>
                </a:solidFill>
              </a:rPr>
              <a:t>@</a:t>
            </a:r>
            <a:r>
              <a:rPr lang="en-US" sz="2800" b="1" dirty="0">
                <a:solidFill>
                  <a:srgbClr val="0070C0"/>
                </a:solidFill>
              </a:rPr>
              <a:t>Parameters</a:t>
            </a:r>
          </a:p>
          <a:p>
            <a:pPr algn="l"/>
            <a:r>
              <a:rPr lang="en-US" sz="2800" dirty="0"/>
              <a:t>    public static Collection&lt;Object[]&gt; numbers() {</a:t>
            </a:r>
          </a:p>
          <a:p>
            <a:pPr algn="l"/>
            <a:r>
              <a:rPr lang="en-US" sz="2800" dirty="0"/>
              <a:t>        return </a:t>
            </a:r>
            <a:r>
              <a:rPr lang="en-US" sz="2800" dirty="0" err="1"/>
              <a:t>Arrays.asList</a:t>
            </a:r>
            <a:r>
              <a:rPr lang="en-US" sz="2800" dirty="0"/>
              <a:t>(new Object[][]{</a:t>
            </a:r>
          </a:p>
          <a:p>
            <a:pPr algn="l"/>
            <a:r>
              <a:rPr lang="en-US" sz="2800" dirty="0"/>
              <a:t>            {1, 2, 3},</a:t>
            </a:r>
          </a:p>
          <a:p>
            <a:pPr algn="l"/>
            <a:r>
              <a:rPr lang="en-US" sz="2800" dirty="0"/>
              <a:t>            {2, -3, -1},</a:t>
            </a:r>
          </a:p>
          <a:p>
            <a:pPr algn="l"/>
            <a:r>
              <a:rPr lang="en-US" sz="2800" dirty="0"/>
              <a:t>            {1, 1, 2}});</a:t>
            </a:r>
          </a:p>
          <a:p>
            <a:pPr algn="l"/>
            <a:r>
              <a:rPr lang="en-US" sz="2800" dirty="0"/>
              <a:t>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</a:t>
            </a:r>
            <a:r>
              <a:rPr lang="ru-RU" sz="2400" dirty="0" smtClean="0"/>
              <a:t>5</a:t>
            </a:r>
            <a:r>
              <a:rPr lang="en-US" sz="2400" dirty="0" smtClean="0"/>
              <a:t>-</a:t>
            </a:r>
            <a:r>
              <a:rPr lang="ru-RU" sz="2400" dirty="0" smtClean="0"/>
              <a:t>9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033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12378</TotalTime>
  <Words>988</Words>
  <Application>Microsoft Office PowerPoint</Application>
  <PresentationFormat>Широкоэкранный</PresentationFormat>
  <Paragraphs>204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Многопоточное программирование</vt:lpstr>
      <vt:lpstr>Чуткие пользовательские интерфейсы</vt:lpstr>
      <vt:lpstr>JUnit</vt:lpstr>
      <vt:lpstr>Создание класса</vt:lpstr>
      <vt:lpstr>Создание тестового класса</vt:lpstr>
      <vt:lpstr>Методы класса Assert </vt:lpstr>
      <vt:lpstr>Тестирование исключительных ситуаций</vt:lpstr>
      <vt:lpstr>Наборы тестов</vt:lpstr>
      <vt:lpstr>Класс для тестирования 2</vt:lpstr>
      <vt:lpstr>Класс для тестирования 3 (https://netbeans.org/kb/docs/java/junit-intro_ru.html)</vt:lpstr>
      <vt:lpstr>Фикстуры</vt:lpstr>
      <vt:lpstr>Класс для тестирования 4 (https://netbeans.org/kb/docs/java/junit-intro_ru.html)</vt:lpstr>
      <vt:lpstr>https://javarush.ru/groups/posts/605-junit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Гленфорд Майерс</dc:title>
  <dc:creator>user</dc:creator>
  <cp:lastModifiedBy>user</cp:lastModifiedBy>
  <cp:revision>234</cp:revision>
  <dcterms:created xsi:type="dcterms:W3CDTF">2017-03-25T18:33:56Z</dcterms:created>
  <dcterms:modified xsi:type="dcterms:W3CDTF">2019-06-10T14:51:21Z</dcterms:modified>
</cp:coreProperties>
</file>