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52" r:id="rId4"/>
    <p:sldId id="350" r:id="rId5"/>
    <p:sldId id="351" r:id="rId6"/>
    <p:sldId id="347" r:id="rId7"/>
    <p:sldId id="348" r:id="rId8"/>
    <p:sldId id="354" r:id="rId9"/>
    <p:sldId id="355" r:id="rId10"/>
    <p:sldId id="353" r:id="rId11"/>
    <p:sldId id="356" r:id="rId12"/>
    <p:sldId id="357" r:id="rId13"/>
    <p:sldId id="361" r:id="rId14"/>
    <p:sldId id="358" r:id="rId15"/>
    <p:sldId id="362" r:id="rId16"/>
    <p:sldId id="364" r:id="rId17"/>
    <p:sldId id="365" r:id="rId18"/>
    <p:sldId id="359" r:id="rId19"/>
    <p:sldId id="367" r:id="rId20"/>
    <p:sldId id="366" r:id="rId21"/>
    <p:sldId id="36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#split(java.lang.String)" TargetMode="External"/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javase/7/docs/api/java/util/regex/Pattern.html#su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data/QandE/characters-questions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#concat(java.lang.String)" TargetMode="External"/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data/QandE/characters-questions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" TargetMode="External"/><Relationship Id="rId2" Type="http://schemas.openxmlformats.org/officeDocument/2006/relationships/hyperlink" Target="https://docs.oracle.com/javase/7/docs/api/java/lang/String.html#equals(java.lang.Object)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7/docs/api/java/lang/String.html" TargetMode="External"/><Relationship Id="rId4" Type="http://schemas.openxmlformats.org/officeDocument/2006/relationships/hyperlink" Target="https://docs.oracle.com/javase/7/docs/api/java/lang/String.html#compareTo(java.lang.String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Scanner.html#nextLine()" TargetMode="External"/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rush.ru/tasks/com.javarush.task.task07.task0708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String.html#toCharArray()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String.html#length()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data/QandE/characters-questions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" TargetMode="External"/><Relationship Id="rId2" Type="http://schemas.openxmlformats.org/officeDocument/2006/relationships/hyperlink" Target="https://docs.oracle.com/javase/7/docs/api/java/util/Arrays.html#sort(java.lang.Object[])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javase/7/docs/api/java/lang/Comparabl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#replace(char,%20char)" TargetMode="External"/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Character.html#isLowerCase(char)" TargetMode="External"/><Relationship Id="rId2" Type="http://schemas.openxmlformats.org/officeDocument/2006/relationships/hyperlink" Target="https://docs.oracle.com/javase/7/docs/api/java/lang/Character.html#isLetter(char)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034320"/>
            <a:ext cx="11346288" cy="5261549"/>
          </a:xfrm>
        </p:spPr>
        <p:txBody>
          <a:bodyPr>
            <a:normAutofit/>
          </a:bodyPr>
          <a:lstStyle/>
          <a:p>
            <a:endParaRPr lang="ru-RU" sz="6000" dirty="0" smtClean="0"/>
          </a:p>
          <a:p>
            <a:r>
              <a:rPr lang="ru-RU" sz="6000" dirty="0"/>
              <a:t>Язык программирования </a:t>
            </a:r>
            <a:r>
              <a:rPr lang="de-DE" sz="6000" dirty="0" smtClean="0"/>
              <a:t>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11-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45</a:t>
            </a:r>
            <a:r>
              <a:rPr lang="en-US" sz="2800" dirty="0"/>
              <a:t>. </a:t>
            </a:r>
            <a:r>
              <a:rPr lang="ru-RU" sz="2800" dirty="0" smtClean="0"/>
              <a:t>Определить количество слов в строке, </a:t>
            </a:r>
            <a:r>
              <a:rPr lang="ru-RU" sz="2800" dirty="0"/>
              <a:t>слова разделены </a:t>
            </a:r>
            <a:r>
              <a:rPr lang="ru-RU" sz="2800" dirty="0" smtClean="0"/>
              <a:t>пробелами</a:t>
            </a:r>
          </a:p>
          <a:p>
            <a:r>
              <a:rPr lang="en-US" sz="2800" b="1" dirty="0"/>
              <a:t>public static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countWords</a:t>
            </a:r>
            <a:r>
              <a:rPr lang="en-US" sz="2800" b="1" dirty="0"/>
              <a:t>(String </a:t>
            </a:r>
            <a:r>
              <a:rPr lang="en-US" sz="2800" b="1" dirty="0" err="1"/>
              <a:t>str</a:t>
            </a:r>
            <a:r>
              <a:rPr lang="en-US" sz="2800" b="1" dirty="0"/>
              <a:t>) {</a:t>
            </a:r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int</a:t>
            </a:r>
            <a:r>
              <a:rPr lang="de-DE" sz="2800" b="1" dirty="0" smtClean="0"/>
              <a:t> </a:t>
            </a:r>
            <a:r>
              <a:rPr lang="de-DE" sz="2800" b="1" dirty="0" err="1"/>
              <a:t>count</a:t>
            </a:r>
            <a:r>
              <a:rPr lang="de-DE" sz="2800" b="1" dirty="0"/>
              <a:t> = 0;</a:t>
            </a:r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char</a:t>
            </a:r>
            <a:r>
              <a:rPr lang="de-DE" sz="2800" b="1" dirty="0" smtClean="0"/>
              <a:t> </a:t>
            </a:r>
            <a:r>
              <a:rPr lang="de-DE" sz="2800" b="1" dirty="0" err="1"/>
              <a:t>prev</a:t>
            </a:r>
            <a:r>
              <a:rPr lang="de-DE" sz="2800" b="1" dirty="0"/>
              <a:t> = ' ', </a:t>
            </a:r>
            <a:r>
              <a:rPr lang="de-DE" sz="2800" b="1" dirty="0" err="1"/>
              <a:t>current</a:t>
            </a:r>
            <a:r>
              <a:rPr lang="de-DE" sz="2800" b="1" dirty="0"/>
              <a:t>;</a:t>
            </a:r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/>
              <a:t>(</a:t>
            </a:r>
            <a:r>
              <a:rPr lang="de-DE" sz="2800" b="1" dirty="0" err="1"/>
              <a:t>int</a:t>
            </a:r>
            <a:r>
              <a:rPr lang="de-DE" sz="2800" b="1" dirty="0"/>
              <a:t> i = 0; i &lt; </a:t>
            </a:r>
            <a:r>
              <a:rPr lang="de-DE" sz="2800" b="1" dirty="0" err="1"/>
              <a:t>str.length</a:t>
            </a:r>
            <a:r>
              <a:rPr lang="de-DE" sz="2800" b="1" dirty="0"/>
              <a:t>(); ++i) {</a:t>
            </a:r>
          </a:p>
          <a:p>
            <a:r>
              <a:rPr lang="de-DE" sz="2800" dirty="0" smtClean="0"/>
              <a:t>		</a:t>
            </a:r>
            <a:r>
              <a:rPr lang="de-DE" sz="2800" dirty="0" err="1" smtClean="0"/>
              <a:t>current</a:t>
            </a:r>
            <a:r>
              <a:rPr lang="de-DE" sz="2800" dirty="0" smtClean="0"/>
              <a:t> </a:t>
            </a:r>
            <a:r>
              <a:rPr lang="de-DE" sz="2800" dirty="0"/>
              <a:t>= </a:t>
            </a:r>
            <a:r>
              <a:rPr lang="de-DE" sz="2800" dirty="0" err="1"/>
              <a:t>str.charAt</a:t>
            </a:r>
            <a:r>
              <a:rPr lang="de-DE" sz="2800" dirty="0"/>
              <a:t>(i);</a:t>
            </a:r>
          </a:p>
          <a:p>
            <a:r>
              <a:rPr lang="de-DE" sz="2800" b="1" dirty="0" smtClean="0"/>
              <a:t>		</a:t>
            </a:r>
            <a:r>
              <a:rPr lang="de-DE" sz="2800" b="1" dirty="0" err="1" smtClean="0"/>
              <a:t>if</a:t>
            </a:r>
            <a:r>
              <a:rPr lang="de-DE" sz="2800" b="1" dirty="0" smtClean="0"/>
              <a:t> </a:t>
            </a:r>
            <a:r>
              <a:rPr lang="de-DE" sz="2800" b="1" dirty="0"/>
              <a:t>((</a:t>
            </a:r>
            <a:r>
              <a:rPr lang="de-DE" sz="2800" b="1" dirty="0" err="1"/>
              <a:t>prev</a:t>
            </a:r>
            <a:r>
              <a:rPr lang="de-DE" sz="2800" b="1" dirty="0"/>
              <a:t> == ' ') &amp;&amp; (</a:t>
            </a:r>
            <a:r>
              <a:rPr lang="de-DE" sz="2800" b="1" dirty="0" err="1"/>
              <a:t>current</a:t>
            </a:r>
            <a:r>
              <a:rPr lang="de-DE" sz="2800" b="1" dirty="0"/>
              <a:t> != ' ')) {</a:t>
            </a:r>
          </a:p>
          <a:p>
            <a:r>
              <a:rPr lang="de-DE" sz="2800" dirty="0" smtClean="0"/>
              <a:t>			++</a:t>
            </a:r>
            <a:r>
              <a:rPr lang="de-DE" sz="2800" dirty="0" err="1"/>
              <a:t>count</a:t>
            </a:r>
            <a:r>
              <a:rPr lang="de-DE" sz="2800" dirty="0"/>
              <a:t>;</a:t>
            </a:r>
          </a:p>
          <a:p>
            <a:r>
              <a:rPr lang="en-US" sz="2800" dirty="0" smtClean="0"/>
              <a:t>		</a:t>
            </a:r>
            <a:r>
              <a:rPr lang="ru-RU" sz="2800" dirty="0" smtClean="0"/>
              <a:t>}</a:t>
            </a:r>
            <a:endParaRPr lang="ru-RU" sz="2800" dirty="0"/>
          </a:p>
          <a:p>
            <a:r>
              <a:rPr lang="de-DE" sz="2800" dirty="0" smtClean="0"/>
              <a:t>		</a:t>
            </a:r>
            <a:r>
              <a:rPr lang="de-DE" sz="2800" dirty="0" err="1" smtClean="0"/>
              <a:t>prev</a:t>
            </a:r>
            <a:r>
              <a:rPr lang="de-DE" sz="2800" dirty="0" smtClean="0"/>
              <a:t> </a:t>
            </a:r>
            <a:r>
              <a:rPr lang="de-DE" sz="2800" dirty="0"/>
              <a:t>= </a:t>
            </a:r>
            <a:r>
              <a:rPr lang="de-DE" sz="2800" dirty="0" err="1"/>
              <a:t>current</a:t>
            </a:r>
            <a:r>
              <a:rPr lang="de-DE" sz="2800" dirty="0"/>
              <a:t>;</a:t>
            </a:r>
          </a:p>
          <a:p>
            <a:r>
              <a:rPr lang="en-US" sz="2800" dirty="0" smtClean="0"/>
              <a:t>	</a:t>
            </a:r>
            <a:r>
              <a:rPr lang="ru-RU" sz="2800" dirty="0" smtClean="0"/>
              <a:t>}</a:t>
            </a:r>
            <a:endParaRPr lang="ru-RU" sz="2800" dirty="0"/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return</a:t>
            </a:r>
            <a:r>
              <a:rPr lang="de-DE" sz="2800" b="1" dirty="0" smtClean="0"/>
              <a:t> </a:t>
            </a:r>
            <a:r>
              <a:rPr lang="de-DE" sz="2800" b="1" dirty="0" err="1"/>
              <a:t>count</a:t>
            </a:r>
            <a:r>
              <a:rPr lang="de-DE" sz="2800" b="1" dirty="0"/>
              <a:t>;</a:t>
            </a:r>
          </a:p>
          <a:p>
            <a:r>
              <a:rPr lang="ru-R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1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45</a:t>
            </a:r>
            <a:r>
              <a:rPr lang="en-US" sz="2800" dirty="0"/>
              <a:t>. </a:t>
            </a:r>
            <a:r>
              <a:rPr lang="ru-RU" sz="2800" dirty="0" smtClean="0"/>
              <a:t>Определить количество слов в строке, </a:t>
            </a:r>
            <a:r>
              <a:rPr lang="ru-RU" sz="2800" dirty="0"/>
              <a:t>слова разделены </a:t>
            </a:r>
            <a:r>
              <a:rPr lang="ru-RU" sz="2800" dirty="0" smtClean="0"/>
              <a:t>пробелами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de-DE" sz="2800" b="1" dirty="0"/>
              <a:t>Class </a:t>
            </a:r>
            <a:r>
              <a:rPr lang="de-DE" sz="2800" b="1" dirty="0" smtClean="0"/>
              <a:t>String</a:t>
            </a:r>
          </a:p>
          <a:p>
            <a:pPr>
              <a:spcAft>
                <a:spcPts val="1200"/>
              </a:spcAft>
            </a:pPr>
            <a:endParaRPr lang="de-DE" sz="2800" b="1" dirty="0" smtClean="0"/>
          </a:p>
          <a:p>
            <a:pPr>
              <a:spcAft>
                <a:spcPts val="1200"/>
              </a:spcAft>
            </a:pPr>
            <a:endParaRPr lang="de-DE" sz="2800" b="1" dirty="0"/>
          </a:p>
          <a:p>
            <a:pPr>
              <a:spcAft>
                <a:spcPts val="1200"/>
              </a:spcAft>
            </a:pPr>
            <a:endParaRPr lang="de-DE" sz="2800" b="1" dirty="0" smtClean="0"/>
          </a:p>
          <a:p>
            <a:r>
              <a:rPr lang="en-US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countWords2(String </a:t>
            </a:r>
            <a:r>
              <a:rPr lang="en-US" sz="2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de-DE" sz="28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de-DE" sz="28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800" b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str</a:t>
            </a:r>
            <a:r>
              <a:rPr lang="de-DE" sz="2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.trim</a:t>
            </a:r>
            <a:r>
              <a:rPr lang="de-DE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de-DE" sz="2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800" b="1" dirty="0">
                <a:solidFill>
                  <a:srgbClr val="2A00FF"/>
                </a:solidFill>
                <a:latin typeface="Courier New" panose="02070309020205020404" pitchFamily="49" charset="0"/>
              </a:rPr>
              <a:t>"[ ]+"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de-DE" sz="2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de-DE" sz="2800" b="1" dirty="0"/>
          </a:p>
          <a:p>
            <a:r>
              <a:rPr lang="en-US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countWords2(String </a:t>
            </a:r>
            <a:r>
              <a:rPr lang="en-US" sz="2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de-DE" sz="28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de-DE" sz="28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800" b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str</a:t>
            </a:r>
            <a:r>
              <a:rPr lang="de-DE" sz="2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.trim</a:t>
            </a:r>
            <a:r>
              <a:rPr lang="de-DE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de-DE" sz="28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800" b="1" dirty="0">
                <a:solidFill>
                  <a:srgbClr val="2A00FF"/>
                </a:solidFill>
                <a:latin typeface="Courier New" panose="02070309020205020404" pitchFamily="49" charset="0"/>
              </a:rPr>
              <a:t>"\\s+"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de-DE" sz="2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sz="2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93522"/>
              </p:ext>
            </p:extLst>
          </p:nvPr>
        </p:nvGraphicFramePr>
        <p:xfrm>
          <a:off x="263236" y="1925773"/>
          <a:ext cx="11090564" cy="782444"/>
        </p:xfrm>
        <a:graphic>
          <a:graphicData uri="http://schemas.openxmlformats.org/drawingml/2006/table">
            <a:tbl>
              <a:tblPr/>
              <a:tblGrid>
                <a:gridCol w="2667464"/>
                <a:gridCol w="8423100"/>
              </a:tblGrid>
              <a:tr h="726897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2" tooltip="class in java.lang"/>
                        </a:rPr>
                        <a:t>String</a:t>
                      </a:r>
                      <a:r>
                        <a:rPr lang="de-DE" sz="2400" dirty="0">
                          <a:effectLst/>
                        </a:rPr>
                        <a:t>[]</a:t>
                      </a: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split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2" tooltip="class in java.lang"/>
                        </a:rPr>
                        <a:t>String</a:t>
                      </a:r>
                      <a:r>
                        <a:rPr lang="en-US" sz="2400" dirty="0">
                          <a:effectLst/>
                        </a:rPr>
                        <a:t> regex</a:t>
                      </a:r>
                      <a:r>
                        <a:rPr lang="en-US" sz="2400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Splits </a:t>
                      </a:r>
                      <a:r>
                        <a:rPr lang="en-US" sz="2400" dirty="0">
                          <a:effectLst/>
                        </a:rPr>
                        <a:t>this string around matches of the given </a:t>
                      </a:r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4"/>
                        </a:rPr>
                        <a:t>regular expression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2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docs.oracle.com/javase/tutorial/java/data/QandE/characters-questions.html</a:t>
            </a:r>
            <a:endParaRPr lang="en-US" sz="2800" dirty="0" smtClean="0"/>
          </a:p>
          <a:p>
            <a:pPr>
              <a:spcAft>
                <a:spcPts val="1200"/>
              </a:spcAft>
            </a:pPr>
            <a:endParaRPr lang="en-US" sz="2800" b="1" dirty="0" smtClean="0"/>
          </a:p>
          <a:p>
            <a:pPr>
              <a:spcAft>
                <a:spcPts val="1200"/>
              </a:spcAft>
            </a:pPr>
            <a:r>
              <a:rPr lang="en-US" sz="2800" b="1" dirty="0" smtClean="0"/>
              <a:t>Exercises</a:t>
            </a:r>
            <a:endParaRPr lang="en-US" sz="2800" b="1" dirty="0"/>
          </a:p>
          <a:p>
            <a:pPr>
              <a:spcAft>
                <a:spcPts val="1200"/>
              </a:spcAft>
            </a:pPr>
            <a:r>
              <a:rPr lang="en-US" sz="2800" dirty="0" smtClean="0"/>
              <a:t>1. Show </a:t>
            </a:r>
            <a:r>
              <a:rPr lang="en-US" sz="2800" dirty="0"/>
              <a:t>two ways to concatenate the following two strings together to get the string "Hi, mom.":</a:t>
            </a:r>
          </a:p>
          <a:p>
            <a:pPr lvl="1">
              <a:spcAft>
                <a:spcPts val="1200"/>
              </a:spcAft>
            </a:pP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hi = "Hi, ";</a:t>
            </a:r>
          </a:p>
          <a:p>
            <a:pPr lvl="1">
              <a:spcAft>
                <a:spcPts val="1200"/>
              </a:spcAft>
            </a:pP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mom = "mom.";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46. Show </a:t>
            </a:r>
            <a:r>
              <a:rPr lang="en-US" sz="2800" dirty="0"/>
              <a:t>two ways to concatenate the following two strings together to get the string "Hi, mom.":</a:t>
            </a:r>
          </a:p>
          <a:p>
            <a:pPr lvl="1"/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hi = "Hi, ";</a:t>
            </a:r>
          </a:p>
          <a:p>
            <a:pPr lvl="1"/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mom = "mom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.";</a:t>
            </a:r>
          </a:p>
          <a:p>
            <a:pPr marL="0" lvl="1">
              <a:spcAft>
                <a:spcPts val="1200"/>
              </a:spcAft>
            </a:pPr>
            <a:endParaRPr lang="de-DE" sz="2800" b="1" dirty="0" smtClean="0"/>
          </a:p>
          <a:p>
            <a:pPr marL="0" lvl="1">
              <a:spcAft>
                <a:spcPts val="1200"/>
              </a:spcAft>
            </a:pPr>
            <a:r>
              <a:rPr lang="de-DE" sz="2800" b="1" dirty="0" smtClean="0"/>
              <a:t>Class String</a:t>
            </a:r>
          </a:p>
          <a:p>
            <a:pPr marL="0" lvl="1">
              <a:spcAft>
                <a:spcPts val="1200"/>
              </a:spcAft>
            </a:pPr>
            <a:endParaRPr lang="de-DE" sz="2800" b="1" dirty="0"/>
          </a:p>
          <a:p>
            <a:pPr marL="0" lvl="1">
              <a:spcAft>
                <a:spcPts val="1200"/>
              </a:spcAft>
            </a:pPr>
            <a:endParaRPr lang="de-DE" sz="2800" b="1" dirty="0" smtClean="0"/>
          </a:p>
          <a:p>
            <a:pPr marL="0" lvl="1">
              <a:spcAft>
                <a:spcPts val="1200"/>
              </a:spcAft>
            </a:pPr>
            <a:r>
              <a:rPr lang="en-US" sz="2800" b="1" dirty="0"/>
              <a:t>Examples:</a:t>
            </a:r>
          </a:p>
          <a:p>
            <a:pPr marL="0" lvl="1"/>
            <a:r>
              <a:rPr lang="en-US" sz="2800" b="1" dirty="0" smtClean="0"/>
              <a:t> </a:t>
            </a:r>
            <a:r>
              <a:rPr lang="en-US" sz="2800" dirty="0"/>
              <a:t>"cares".</a:t>
            </a:r>
            <a:r>
              <a:rPr lang="en-US" sz="2800" dirty="0" err="1"/>
              <a:t>concat</a:t>
            </a:r>
            <a:r>
              <a:rPr lang="en-US" sz="2800" dirty="0"/>
              <a:t>("s") returns "caress"</a:t>
            </a:r>
          </a:p>
          <a:p>
            <a:pPr marL="0" lvl="1"/>
            <a:r>
              <a:rPr lang="en-US" sz="2800" dirty="0"/>
              <a:t> "to".</a:t>
            </a:r>
            <a:r>
              <a:rPr lang="en-US" sz="2800" dirty="0" err="1"/>
              <a:t>concat</a:t>
            </a:r>
            <a:r>
              <a:rPr lang="en-US" sz="2800" dirty="0"/>
              <a:t>("get").</a:t>
            </a:r>
            <a:r>
              <a:rPr lang="en-US" sz="2800" dirty="0" err="1"/>
              <a:t>concat</a:t>
            </a:r>
            <a:r>
              <a:rPr lang="en-US" sz="2800" dirty="0"/>
              <a:t>("her") returns "together"</a:t>
            </a:r>
            <a:endParaRPr lang="de-DE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09062"/>
              </p:ext>
            </p:extLst>
          </p:nvPr>
        </p:nvGraphicFramePr>
        <p:xfrm>
          <a:off x="304800" y="3768442"/>
          <a:ext cx="11049000" cy="782444"/>
        </p:xfrm>
        <a:graphic>
          <a:graphicData uri="http://schemas.openxmlformats.org/drawingml/2006/table">
            <a:tbl>
              <a:tblPr/>
              <a:tblGrid>
                <a:gridCol w="2657468"/>
                <a:gridCol w="8391532"/>
              </a:tblGrid>
              <a:tr h="532934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b="1" u="none" strike="noStrike">
                          <a:solidFill>
                            <a:srgbClr val="4C6B87"/>
                          </a:solidFill>
                          <a:effectLst/>
                          <a:hlinkClick r:id="rId2" tooltip="class in java.lang"/>
                        </a:rPr>
                        <a:t>String</a:t>
                      </a:r>
                      <a:endParaRPr lang="de-DE" sz="2400">
                        <a:effectLst/>
                      </a:endParaRP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concat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2" tooltip="class in java.lang"/>
                        </a:rPr>
                        <a:t>String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err="1">
                          <a:effectLst/>
                        </a:rPr>
                        <a:t>str</a:t>
                      </a:r>
                      <a:r>
                        <a:rPr lang="en-US" sz="2400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Concatenates </a:t>
                      </a:r>
                      <a:r>
                        <a:rPr lang="en-US" sz="2400" dirty="0">
                          <a:effectLst/>
                        </a:rPr>
                        <a:t>the specified string to the end of this string.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 smtClean="0"/>
              <a:t>4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docs.oracle.com/javase/tutorial/java/data/QandE/characters-questions.html</a:t>
            </a:r>
            <a:endParaRPr lang="en-US" sz="2800" dirty="0" smtClean="0"/>
          </a:p>
          <a:p>
            <a:pPr>
              <a:spcAft>
                <a:spcPts val="1200"/>
              </a:spcAft>
            </a:pPr>
            <a:endParaRPr lang="en-US" sz="2800" b="1" dirty="0" smtClean="0"/>
          </a:p>
          <a:p>
            <a:pPr>
              <a:spcAft>
                <a:spcPts val="1200"/>
              </a:spcAft>
            </a:pPr>
            <a:r>
              <a:rPr lang="en-US" sz="2800" b="1" dirty="0" smtClean="0"/>
              <a:t>Exercises</a:t>
            </a:r>
            <a:endParaRPr lang="en-US" sz="2800" b="1" dirty="0"/>
          </a:p>
          <a:p>
            <a:pPr>
              <a:spcAft>
                <a:spcPts val="1200"/>
              </a:spcAft>
            </a:pPr>
            <a:r>
              <a:rPr lang="en-US" sz="2800" dirty="0"/>
              <a:t>2</a:t>
            </a:r>
            <a:r>
              <a:rPr lang="en-US" sz="2800" dirty="0" smtClean="0"/>
              <a:t>. </a:t>
            </a:r>
            <a:r>
              <a:rPr lang="en-US" sz="2800" dirty="0"/>
              <a:t>Write a program that computes your initials from your full name and displays them.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 smtClean="0"/>
              <a:t>5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47. </a:t>
            </a:r>
            <a:r>
              <a:rPr lang="en-US" sz="2800" dirty="0"/>
              <a:t>Write a program that computes your initials from your full name and displays them</a:t>
            </a:r>
            <a:r>
              <a:rPr lang="en-US" sz="2800" dirty="0" smtClean="0"/>
              <a:t>.						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dirty="0" smtClean="0"/>
              <a:t> </a:t>
            </a:r>
            <a:r>
              <a:rPr lang="en-US" sz="2800" i="1" dirty="0" err="1" smtClean="0">
                <a:solidFill>
                  <a:schemeClr val="accent1">
                    <a:lumMod val="75000"/>
                  </a:schemeClr>
                </a:solidFill>
              </a:rPr>
              <a:t>getInitials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(String)</a:t>
            </a:r>
          </a:p>
          <a:p>
            <a:r>
              <a:rPr lang="de-D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sz="2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myName</a:t>
            </a:r>
            <a:r>
              <a:rPr lang="de-D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2800" dirty="0">
                <a:solidFill>
                  <a:srgbClr val="2A00FF"/>
                </a:solidFill>
                <a:latin typeface="Courier New" panose="02070309020205020404" pitchFamily="49" charset="0"/>
              </a:rPr>
              <a:t>"Fred F. </a:t>
            </a:r>
            <a:r>
              <a:rPr lang="de-DE" sz="2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Flintstone</a:t>
            </a:r>
            <a:r>
              <a:rPr lang="de-DE" sz="2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de-D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myInitials</a:t>
            </a:r>
            <a:r>
              <a:rPr lang="de-D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de-DE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length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2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myName</a:t>
            </a:r>
            <a:r>
              <a:rPr lang="de-DE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.length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ru-RU" sz="2800" dirty="0">
              <a:latin typeface="Courier New" panose="02070309020205020404" pitchFamily="49" charset="0"/>
            </a:endParaRPr>
          </a:p>
          <a:p>
            <a:r>
              <a:rPr lang="de-DE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2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de-DE" sz="2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de-DE" sz="2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length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de-DE" sz="2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de-DE" sz="28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de-DE" sz="28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de-DE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Character.</a:t>
            </a:r>
            <a:r>
              <a:rPr lang="de-DE" sz="2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isUpperCase</a:t>
            </a:r>
            <a:r>
              <a:rPr lang="de-DE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8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myName</a:t>
            </a:r>
            <a:r>
              <a:rPr lang="de-DE" sz="2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.charAt</a:t>
            </a:r>
            <a:r>
              <a:rPr lang="de-DE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8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de-DE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))) {</a:t>
            </a:r>
          </a:p>
          <a:p>
            <a:r>
              <a:rPr lang="de-DE" sz="28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de-DE" sz="28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myInitials</a:t>
            </a:r>
            <a:r>
              <a:rPr lang="de-DE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.append</a:t>
            </a:r>
            <a:r>
              <a:rPr lang="de-DE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8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myName</a:t>
            </a:r>
            <a:r>
              <a:rPr lang="de-DE" sz="2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.charAt</a:t>
            </a:r>
            <a:r>
              <a:rPr lang="de-DE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8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de-DE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ru-RU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"My initials are: "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28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myInitials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Сравнение </a:t>
            </a:r>
            <a:r>
              <a:rPr lang="ru-RU" sz="3600" dirty="0" smtClean="0"/>
              <a:t>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ru-RU" sz="2400" dirty="0"/>
              <a:t>6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4</a:t>
            </a:r>
            <a:r>
              <a:rPr lang="ru-RU" sz="2800" dirty="0" smtClean="0"/>
              <a:t>8</a:t>
            </a:r>
            <a:r>
              <a:rPr lang="en-US" sz="2800" dirty="0" smtClean="0"/>
              <a:t>.</a:t>
            </a:r>
            <a:r>
              <a:rPr lang="ru-RU" sz="2800" dirty="0" smtClean="0"/>
              <a:t> Определить, принадлежит ли строка массиву строк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	</a:t>
            </a:r>
            <a:r>
              <a:rPr lang="en-US" sz="2800" i="1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2800" dirty="0" smtClean="0"/>
              <a:t> </a:t>
            </a:r>
            <a:r>
              <a:rPr lang="en-US" sz="2800" i="1" dirty="0" err="1" smtClean="0">
                <a:solidFill>
                  <a:schemeClr val="accent1">
                    <a:lumMod val="75000"/>
                  </a:schemeClr>
                </a:solidFill>
              </a:rPr>
              <a:t>isFind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(String[]</a:t>
            </a:r>
            <a:r>
              <a:rPr lang="en-US" sz="2800" i="1" dirty="0" err="1" smtClean="0">
                <a:solidFill>
                  <a:schemeClr val="accent1">
                    <a:lumMod val="75000"/>
                  </a:schemeClr>
                </a:solidFill>
              </a:rPr>
              <a:t>strs,String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i="1" dirty="0" err="1" smtClean="0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ru-RU" sz="2800" i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de-DE" sz="2800" b="1" dirty="0"/>
              <a:t>Class </a:t>
            </a:r>
            <a:r>
              <a:rPr lang="de-DE" sz="2800" b="1" dirty="0" smtClean="0"/>
              <a:t>String</a:t>
            </a:r>
            <a:endParaRPr lang="ru-RU" sz="2800" b="1" dirty="0" smtClean="0"/>
          </a:p>
          <a:p>
            <a:pPr>
              <a:spcAft>
                <a:spcPts val="1200"/>
              </a:spcAft>
            </a:pPr>
            <a:endParaRPr lang="ru-RU" sz="2800" b="1" dirty="0"/>
          </a:p>
          <a:p>
            <a:pPr>
              <a:spcAft>
                <a:spcPts val="1200"/>
              </a:spcAft>
            </a:pPr>
            <a:endParaRPr lang="ru-RU" sz="2800" b="1" dirty="0" smtClean="0"/>
          </a:p>
          <a:p>
            <a:pPr>
              <a:spcAft>
                <a:spcPts val="1200"/>
              </a:spcAft>
            </a:pPr>
            <a:endParaRPr lang="ru-RU" sz="2800" b="1" dirty="0"/>
          </a:p>
          <a:p>
            <a:pPr>
              <a:spcAft>
                <a:spcPts val="1200"/>
              </a:spcAft>
            </a:pPr>
            <a:endParaRPr lang="ru-RU" sz="2800" b="1" dirty="0" smtClean="0"/>
          </a:p>
          <a:p>
            <a:pPr>
              <a:spcAft>
                <a:spcPts val="1200"/>
              </a:spcAft>
            </a:pPr>
            <a:r>
              <a:rPr lang="en-US" sz="2800" b="1" dirty="0"/>
              <a:t>Returns: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the value 0 if the argument string is equal to this string; a value less than 0 if this string is lexicographically less than the string argument; and a value greater than 0 if this string is lexicographically greater than the string argument.</a:t>
            </a:r>
            <a:endParaRPr lang="ru-RU" sz="24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02458"/>
              </p:ext>
            </p:extLst>
          </p:nvPr>
        </p:nvGraphicFramePr>
        <p:xfrm>
          <a:off x="360218" y="2521526"/>
          <a:ext cx="10993582" cy="782444"/>
        </p:xfrm>
        <a:graphic>
          <a:graphicData uri="http://schemas.openxmlformats.org/drawingml/2006/table">
            <a:tbl>
              <a:tblPr/>
              <a:tblGrid>
                <a:gridCol w="2644139"/>
                <a:gridCol w="8349443"/>
              </a:tblGrid>
              <a:tr h="740752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boolean</a:t>
                      </a:r>
                      <a:endParaRPr lang="de-DE" sz="2400" dirty="0">
                        <a:effectLst/>
                      </a:endParaRP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equals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3" tooltip="class in java.lang"/>
                        </a:rPr>
                        <a:t>Object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err="1">
                          <a:effectLst/>
                        </a:rPr>
                        <a:t>anObject</a:t>
                      </a:r>
                      <a:r>
                        <a:rPr lang="en-US" sz="2400" dirty="0" smtClean="0">
                          <a:effectLst/>
                        </a:rPr>
                        <a:t>)</a:t>
                      </a:r>
                      <a:endParaRPr lang="ru-RU" sz="24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Compares </a:t>
                      </a:r>
                      <a:r>
                        <a:rPr lang="en-US" sz="2400" dirty="0">
                          <a:effectLst/>
                        </a:rPr>
                        <a:t>this string to the specified object.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85228"/>
              </p:ext>
            </p:extLst>
          </p:nvPr>
        </p:nvGraphicFramePr>
        <p:xfrm>
          <a:off x="374073" y="3976266"/>
          <a:ext cx="10979727" cy="782444"/>
        </p:xfrm>
        <a:graphic>
          <a:graphicData uri="http://schemas.openxmlformats.org/drawingml/2006/table">
            <a:tbl>
              <a:tblPr/>
              <a:tblGrid>
                <a:gridCol w="2640806"/>
                <a:gridCol w="8338921"/>
              </a:tblGrid>
              <a:tr h="519079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int</a:t>
                      </a:r>
                      <a:endParaRPr lang="de-DE" sz="2400" dirty="0">
                        <a:effectLst/>
                      </a:endParaRP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4"/>
                        </a:rPr>
                        <a:t>compareTo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5" tooltip="class in java.lang"/>
                        </a:rPr>
                        <a:t>String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err="1">
                          <a:effectLst/>
                        </a:rPr>
                        <a:t>anotherString</a:t>
                      </a:r>
                      <a:r>
                        <a:rPr lang="en-US" sz="2400" dirty="0" smtClean="0">
                          <a:effectLst/>
                        </a:rPr>
                        <a:t>)</a:t>
                      </a:r>
                      <a:endParaRPr lang="ru-RU" sz="24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Compares </a:t>
                      </a:r>
                      <a:r>
                        <a:rPr lang="en-US" sz="2400" dirty="0">
                          <a:effectLst/>
                        </a:rPr>
                        <a:t>two strings lexicographically.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1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Ввод </a:t>
            </a:r>
            <a:r>
              <a:rPr lang="ru-RU" sz="3600" dirty="0" smtClean="0"/>
              <a:t>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17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4</a:t>
            </a:r>
            <a:r>
              <a:rPr lang="ru-RU" sz="2800" dirty="0"/>
              <a:t>9</a:t>
            </a:r>
            <a:r>
              <a:rPr lang="en-US" sz="2800" dirty="0" smtClean="0"/>
              <a:t>.</a:t>
            </a:r>
            <a:r>
              <a:rPr lang="ru-RU" sz="2800" dirty="0" smtClean="0"/>
              <a:t> Ввести строку, разбить на слова (разделитель – пробел), вывести слова в столбик</a:t>
            </a:r>
          </a:p>
          <a:p>
            <a:r>
              <a:rPr lang="de-DE" sz="2800" dirty="0" err="1" smtClean="0"/>
              <a:t>java.util</a:t>
            </a:r>
            <a:endParaRPr lang="ru-RU" sz="2800" dirty="0" smtClean="0"/>
          </a:p>
          <a:p>
            <a:r>
              <a:rPr lang="de-DE" sz="2800" b="1" dirty="0" smtClean="0"/>
              <a:t>Class </a:t>
            </a:r>
            <a:r>
              <a:rPr lang="de-DE" sz="2800" b="1" dirty="0"/>
              <a:t>Scanner</a:t>
            </a:r>
          </a:p>
          <a:p>
            <a:pPr>
              <a:spcAft>
                <a:spcPts val="1200"/>
              </a:spcAft>
            </a:pPr>
            <a:endParaRPr lang="ru-RU" sz="24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example, this code allows a user to read a number from System.in:</a:t>
            </a:r>
          </a:p>
          <a:p>
            <a:r>
              <a:rPr lang="en-US" sz="2800" dirty="0" smtClean="0"/>
              <a:t>     </a:t>
            </a:r>
            <a:r>
              <a:rPr lang="en-US" sz="2800" dirty="0"/>
              <a:t>Scanner </a:t>
            </a:r>
            <a:r>
              <a:rPr lang="en-US" sz="2800" dirty="0" err="1"/>
              <a:t>sc</a:t>
            </a:r>
            <a:r>
              <a:rPr lang="en-US" sz="2800" dirty="0"/>
              <a:t> = new Scanner(System.in);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sc.nextInt</a:t>
            </a:r>
            <a:r>
              <a:rPr lang="en-US" sz="2800" dirty="0"/>
              <a:t>();</a:t>
            </a:r>
            <a:endParaRPr lang="ru-RU" sz="2800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62819"/>
              </p:ext>
            </p:extLst>
          </p:nvPr>
        </p:nvGraphicFramePr>
        <p:xfrm>
          <a:off x="200887" y="4906571"/>
          <a:ext cx="11395367" cy="1148204"/>
        </p:xfrm>
        <a:graphic>
          <a:graphicData uri="http://schemas.openxmlformats.org/drawingml/2006/table">
            <a:tbl>
              <a:tblPr/>
              <a:tblGrid>
                <a:gridCol w="2740775"/>
                <a:gridCol w="8654592"/>
              </a:tblGrid>
              <a:tr h="662958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b="1" u="none" strike="noStrike" dirty="0">
                          <a:solidFill>
                            <a:srgbClr val="BB7A2A"/>
                          </a:solidFill>
                          <a:effectLst/>
                          <a:hlinkClick r:id="rId2" tooltip="class in java.lang"/>
                        </a:rPr>
                        <a:t>String</a:t>
                      </a:r>
                      <a:endParaRPr lang="de-DE" sz="2400" dirty="0">
                        <a:effectLst/>
                      </a:endParaRP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nextLine</a:t>
                      </a:r>
                      <a:r>
                        <a:rPr lang="en-US" sz="2400" dirty="0" smtClean="0">
                          <a:effectLst/>
                        </a:rPr>
                        <a:t>()</a:t>
                      </a:r>
                      <a:endParaRPr lang="ru-RU" sz="24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Advances </a:t>
                      </a:r>
                      <a:r>
                        <a:rPr lang="en-US" sz="2400" dirty="0">
                          <a:effectLst/>
                        </a:rPr>
                        <a:t>this scanner past the current line and returns the input that was skipped.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2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javarush.ru/tasks/com.javarush.task.task07.task0708</a:t>
            </a:r>
            <a:endParaRPr lang="en-US" sz="2800" b="1" dirty="0" smtClean="0"/>
          </a:p>
          <a:p>
            <a:pPr>
              <a:spcAft>
                <a:spcPts val="1200"/>
              </a:spcAft>
            </a:pPr>
            <a:endParaRPr lang="en-US" sz="2800" b="1" dirty="0" smtClean="0"/>
          </a:p>
          <a:p>
            <a:pPr>
              <a:spcAft>
                <a:spcPts val="1200"/>
              </a:spcAft>
            </a:pPr>
            <a:r>
              <a:rPr lang="en-US" sz="2800" b="1" dirty="0" smtClean="0"/>
              <a:t>50. </a:t>
            </a:r>
            <a:r>
              <a:rPr lang="ru-RU" sz="2800" b="1" dirty="0" smtClean="0"/>
              <a:t>Самая </a:t>
            </a:r>
            <a:r>
              <a:rPr lang="ru-RU" sz="2800" b="1" dirty="0"/>
              <a:t>длинная </a:t>
            </a:r>
            <a:r>
              <a:rPr lang="ru-RU" sz="2800" b="1" dirty="0" smtClean="0"/>
              <a:t>строка</a:t>
            </a:r>
            <a:endParaRPr lang="en-US" sz="2800" b="1" dirty="0" smtClean="0"/>
          </a:p>
          <a:p>
            <a:pPr>
              <a:spcAft>
                <a:spcPts val="1200"/>
              </a:spcAft>
            </a:pPr>
            <a:r>
              <a:rPr lang="ru-RU" sz="2800" dirty="0"/>
              <a:t>Давайте померяемся строками! А заодно и задачку решим по программированию: создадим список строк, считаем с клавиатуры 5 штук и добавим их в список. Затем с помощью цикла найдем из списка самую длинную строку (или несколько, если она такая не одна). Страна должна знать своих героев: самые длинные строки будут выведены на экран.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27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Ввод </a:t>
            </a:r>
            <a:r>
              <a:rPr lang="ru-RU" sz="3600" dirty="0" smtClean="0"/>
              <a:t>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19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51.</a:t>
            </a:r>
            <a:r>
              <a:rPr lang="ru-RU" sz="2800" dirty="0"/>
              <a:t> Ввести строку, разбить на слова (разделитель – пробел</a:t>
            </a:r>
            <a:r>
              <a:rPr lang="ru-RU" sz="2800" dirty="0" smtClean="0"/>
              <a:t>). Найти слова, </a:t>
            </a:r>
            <a:r>
              <a:rPr lang="ru-RU" sz="2800" dirty="0"/>
              <a:t>символы в </a:t>
            </a:r>
            <a:r>
              <a:rPr lang="ru-RU" sz="2800" dirty="0" smtClean="0"/>
              <a:t>которых </a:t>
            </a:r>
            <a:r>
              <a:rPr lang="ru-RU" sz="2800" dirty="0"/>
              <a:t>идут в </a:t>
            </a:r>
            <a:r>
              <a:rPr lang="ru-RU" sz="2800" dirty="0" smtClean="0"/>
              <a:t>алфавитном порядке</a:t>
            </a:r>
          </a:p>
          <a:p>
            <a:r>
              <a:rPr lang="de-DE" sz="2800" dirty="0" err="1"/>
              <a:t>java.lang</a:t>
            </a:r>
            <a:endParaRPr lang="de-DE" sz="2800" dirty="0"/>
          </a:p>
          <a:p>
            <a:r>
              <a:rPr lang="de-DE" sz="2800" b="1" dirty="0"/>
              <a:t>Class </a:t>
            </a:r>
            <a:r>
              <a:rPr lang="de-DE" sz="2800" b="1" dirty="0" smtClean="0"/>
              <a:t>String</a:t>
            </a:r>
          </a:p>
          <a:p>
            <a:endParaRPr lang="de-DE" sz="2800" b="1" dirty="0"/>
          </a:p>
          <a:p>
            <a:endParaRPr lang="de-DE" sz="2800" b="1" dirty="0" smtClean="0"/>
          </a:p>
          <a:p>
            <a:endParaRPr lang="de-DE" sz="2800" b="1" dirty="0"/>
          </a:p>
          <a:p>
            <a:endParaRPr lang="en-US" sz="2800" b="1" dirty="0" smtClean="0"/>
          </a:p>
          <a:p>
            <a:r>
              <a:rPr lang="de-DE" sz="2800" dirty="0" err="1"/>
              <a:t>Constructor</a:t>
            </a:r>
            <a:r>
              <a:rPr lang="de-DE" sz="2800" dirty="0"/>
              <a:t> </a:t>
            </a:r>
            <a:endParaRPr lang="de-DE" sz="2800" dirty="0" smtClean="0"/>
          </a:p>
          <a:p>
            <a:r>
              <a:rPr lang="en-US" sz="2800" b="1" dirty="0" smtClean="0"/>
              <a:t>String(char</a:t>
            </a:r>
            <a:r>
              <a:rPr lang="en-US" sz="2800" b="1" dirty="0"/>
              <a:t>[] value)</a:t>
            </a:r>
          </a:p>
          <a:p>
            <a:r>
              <a:rPr lang="en-US" sz="2800" dirty="0"/>
              <a:t>Allocates a new String so that it represents the sequence of characters currently contained in the character array argument.</a:t>
            </a:r>
            <a:endParaRPr lang="de-DE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01484"/>
              </p:ext>
            </p:extLst>
          </p:nvPr>
        </p:nvGraphicFramePr>
        <p:xfrm>
          <a:off x="277091" y="2937161"/>
          <a:ext cx="11076709" cy="782444"/>
        </p:xfrm>
        <a:graphic>
          <a:graphicData uri="http://schemas.openxmlformats.org/drawingml/2006/table">
            <a:tbl>
              <a:tblPr/>
              <a:tblGrid>
                <a:gridCol w="2664132"/>
                <a:gridCol w="8412577"/>
              </a:tblGrid>
              <a:tr h="643770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char</a:t>
                      </a:r>
                      <a:r>
                        <a:rPr lang="de-DE" sz="2400" dirty="0">
                          <a:effectLst/>
                        </a:rPr>
                        <a:t>[]</a:t>
                      </a: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toCharArray</a:t>
                      </a:r>
                      <a:r>
                        <a:rPr lang="en-US" sz="2400" dirty="0" smtClean="0">
                          <a:effectLst/>
                        </a:rPr>
                        <a:t>()</a:t>
                      </a:r>
                      <a:endParaRPr lang="ru-RU" sz="24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Converts </a:t>
                      </a:r>
                      <a:r>
                        <a:rPr lang="en-US" sz="2400" dirty="0">
                          <a:effectLst/>
                        </a:rPr>
                        <a:t>this string to a new character array.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1-</a:t>
            </a:r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7067" y="980760"/>
            <a:ext cx="1171940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AutoNum type="arabicPeriod" startAt="40"/>
            </a:pPr>
            <a:r>
              <a:rPr lang="ru-RU" sz="2800" dirty="0" smtClean="0"/>
              <a:t>Найти </a:t>
            </a:r>
            <a:r>
              <a:rPr lang="ru-RU" sz="2800" dirty="0"/>
              <a:t>среднюю длину слов, заданных в командной </a:t>
            </a:r>
            <a:r>
              <a:rPr lang="ru-RU" sz="2800" dirty="0" smtClean="0"/>
              <a:t>строке</a:t>
            </a:r>
          </a:p>
          <a:p>
            <a:pPr>
              <a:spcBef>
                <a:spcPts val="600"/>
              </a:spcBef>
            </a:pPr>
            <a:r>
              <a:rPr lang="de-DE" sz="2800" b="1" dirty="0"/>
              <a:t>Class </a:t>
            </a:r>
            <a:r>
              <a:rPr lang="de-DE" sz="2800" b="1" dirty="0" smtClean="0"/>
              <a:t>String</a:t>
            </a:r>
          </a:p>
          <a:p>
            <a:pPr>
              <a:spcBef>
                <a:spcPts val="600"/>
              </a:spcBef>
            </a:pPr>
            <a:endParaRPr lang="de-DE" sz="2800" b="1" dirty="0"/>
          </a:p>
          <a:p>
            <a:pPr>
              <a:spcBef>
                <a:spcPts val="600"/>
              </a:spcBef>
            </a:pPr>
            <a:endParaRPr lang="de-DE" sz="2800" b="1" dirty="0" smtClean="0"/>
          </a:p>
          <a:p>
            <a:r>
              <a:rPr lang="de-DE" sz="2800" b="1" dirty="0"/>
              <a:t> </a:t>
            </a:r>
            <a:r>
              <a:rPr lang="de-DE" sz="2800" b="1" dirty="0" smtClean="0"/>
              <a:t>       </a:t>
            </a:r>
            <a:r>
              <a:rPr lang="de-DE" sz="2800" b="1" dirty="0" err="1" smtClean="0"/>
              <a:t>int</a:t>
            </a:r>
            <a:r>
              <a:rPr lang="de-DE" sz="2800" b="1" dirty="0" smtClean="0"/>
              <a:t> </a:t>
            </a:r>
            <a:r>
              <a:rPr lang="de-DE" sz="2800" b="1" dirty="0" err="1"/>
              <a:t>totalLength</a:t>
            </a:r>
            <a:r>
              <a:rPr lang="de-DE" sz="2800" b="1" dirty="0"/>
              <a:t> = 0;</a:t>
            </a:r>
          </a:p>
          <a:p>
            <a:r>
              <a:rPr lang="de-DE" sz="2800" dirty="0"/>
              <a:t>        </a:t>
            </a:r>
            <a:r>
              <a:rPr lang="de-DE" sz="2800" b="1" dirty="0" err="1"/>
              <a:t>for</a:t>
            </a:r>
            <a:r>
              <a:rPr lang="de-DE" sz="2800" b="1" dirty="0"/>
              <a:t> (String </a:t>
            </a:r>
            <a:r>
              <a:rPr lang="de-DE" sz="2800" b="1" dirty="0" err="1"/>
              <a:t>word</a:t>
            </a:r>
            <a:r>
              <a:rPr lang="de-DE" sz="2800" b="1" dirty="0"/>
              <a:t> : </a:t>
            </a:r>
            <a:r>
              <a:rPr lang="de-DE" sz="2800" b="1" dirty="0" err="1"/>
              <a:t>args</a:t>
            </a:r>
            <a:r>
              <a:rPr lang="de-DE" sz="2800" b="1" dirty="0"/>
              <a:t>) {</a:t>
            </a:r>
          </a:p>
          <a:p>
            <a:r>
              <a:rPr lang="de-DE" sz="2800" dirty="0"/>
              <a:t>            </a:t>
            </a:r>
            <a:r>
              <a:rPr lang="de-DE" sz="2800" dirty="0" err="1"/>
              <a:t>totalLength</a:t>
            </a:r>
            <a:r>
              <a:rPr lang="de-DE" sz="2800" dirty="0"/>
              <a:t> += </a:t>
            </a:r>
            <a:r>
              <a:rPr lang="de-DE" sz="2800" dirty="0" err="1"/>
              <a:t>word.length</a:t>
            </a:r>
            <a:r>
              <a:rPr lang="de-DE" sz="2800" dirty="0"/>
              <a:t>();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ru-RU" sz="2800" dirty="0" smtClean="0"/>
              <a:t>}</a:t>
            </a:r>
            <a:endParaRPr lang="ru-RU" sz="2800" dirty="0"/>
          </a:p>
          <a:p>
            <a:r>
              <a:rPr lang="de-DE" sz="2800" dirty="0"/>
              <a:t>        </a:t>
            </a:r>
            <a:r>
              <a:rPr lang="de-DE" sz="2800" b="1" dirty="0"/>
              <a:t>double </a:t>
            </a:r>
            <a:r>
              <a:rPr lang="de-DE" sz="2800" b="1" dirty="0" err="1"/>
              <a:t>averageLength</a:t>
            </a:r>
            <a:r>
              <a:rPr lang="de-DE" sz="2800" b="1" dirty="0"/>
              <a:t> = (double)</a:t>
            </a:r>
            <a:r>
              <a:rPr lang="de-DE" sz="2800" b="1" dirty="0" err="1"/>
              <a:t>totalLength</a:t>
            </a:r>
            <a:r>
              <a:rPr lang="de-DE" sz="2800" b="1" dirty="0"/>
              <a:t>/</a:t>
            </a:r>
            <a:r>
              <a:rPr lang="de-DE" sz="2800" b="1" dirty="0" err="1"/>
              <a:t>args.length</a:t>
            </a:r>
            <a:r>
              <a:rPr lang="de-DE" sz="2800" b="1" dirty="0"/>
              <a:t>;</a:t>
            </a:r>
          </a:p>
          <a:p>
            <a:r>
              <a:rPr lang="de-DE" sz="2800" dirty="0"/>
              <a:t>        </a:t>
            </a:r>
            <a:r>
              <a:rPr lang="de-DE" sz="2800" dirty="0" err="1"/>
              <a:t>System.</a:t>
            </a:r>
            <a:r>
              <a:rPr lang="de-DE" sz="2800" b="1" i="1" dirty="0" err="1"/>
              <a:t>out.format</a:t>
            </a:r>
            <a:r>
              <a:rPr lang="de-DE" sz="2800" b="1" i="1" dirty="0"/>
              <a:t>("</a:t>
            </a:r>
            <a:r>
              <a:rPr lang="de-DE" sz="2800" b="1" i="1" dirty="0" err="1"/>
              <a:t>averageLength</a:t>
            </a:r>
            <a:r>
              <a:rPr lang="de-DE" sz="2800" b="1" i="1" dirty="0"/>
              <a:t>=%.3f%n", </a:t>
            </a:r>
            <a:r>
              <a:rPr lang="de-DE" sz="2800" b="1" i="1" dirty="0" err="1"/>
              <a:t>averageLength</a:t>
            </a:r>
            <a:r>
              <a:rPr lang="de-DE" sz="2800" b="1" i="1" dirty="0" smtClean="0"/>
              <a:t>);</a:t>
            </a:r>
            <a:endParaRPr lang="de-DE" sz="2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464127" y="2080235"/>
          <a:ext cx="10979727" cy="607547"/>
        </p:xfrm>
        <a:graphic>
          <a:graphicData uri="http://schemas.openxmlformats.org/drawingml/2006/table">
            <a:tbl>
              <a:tblPr/>
              <a:tblGrid>
                <a:gridCol w="2640806"/>
                <a:gridCol w="8338921"/>
              </a:tblGrid>
              <a:tr h="607547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int</a:t>
                      </a:r>
                      <a:endParaRPr lang="de-DE" sz="2400" dirty="0">
                        <a:effectLst/>
                      </a:endParaRP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length</a:t>
                      </a:r>
                      <a:r>
                        <a:rPr lang="en-US" sz="2400" dirty="0">
                          <a:effectLst/>
                        </a:rPr>
                        <a:t>()Returns the length of this string.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6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20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docs.oracle.com/javase/tutorial/java/data/QandE/characters-questions.html</a:t>
            </a:r>
            <a:endParaRPr lang="en-US" sz="2800" dirty="0" smtClean="0"/>
          </a:p>
          <a:p>
            <a:pPr>
              <a:spcAft>
                <a:spcPts val="1200"/>
              </a:spcAft>
            </a:pPr>
            <a:endParaRPr lang="en-US" sz="2800" b="1" dirty="0" smtClean="0"/>
          </a:p>
          <a:p>
            <a:pPr>
              <a:spcAft>
                <a:spcPts val="1200"/>
              </a:spcAft>
            </a:pPr>
            <a:r>
              <a:rPr lang="en-US" sz="2800" b="1" dirty="0" smtClean="0"/>
              <a:t>Exercises</a:t>
            </a:r>
            <a:endParaRPr lang="en-US" sz="2800" b="1" dirty="0"/>
          </a:p>
          <a:p>
            <a:pPr>
              <a:spcAft>
                <a:spcPts val="1200"/>
              </a:spcAft>
            </a:pPr>
            <a:r>
              <a:rPr lang="en-US" sz="2800" dirty="0" smtClean="0"/>
              <a:t>3. </a:t>
            </a:r>
            <a:r>
              <a:rPr lang="en-US" sz="2800" dirty="0"/>
              <a:t>An anagram is a word or a phrase made by transposing the letters of another word or phrase; for example, "parliament" is an anagram of "partial men," and "software" is an anagram of "swear oft." Write a program that figures out whether one string is an anagram of another string. The program should ignore white space and punctuation.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11</a:t>
            </a:r>
            <a:r>
              <a:rPr lang="en-US" sz="2400" dirty="0" smtClean="0"/>
              <a:t>-</a:t>
            </a:r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146" y="763826"/>
            <a:ext cx="11562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800" dirty="0" smtClean="0"/>
              <a:t>52</a:t>
            </a:r>
            <a:r>
              <a:rPr lang="en-US" sz="2800" dirty="0" smtClean="0"/>
              <a:t>. </a:t>
            </a:r>
            <a:r>
              <a:rPr lang="en-US" sz="2800" dirty="0"/>
              <a:t>An anagram is a word or a phrase made by transposing the letters of another word or phrase; for example, "parliament" is an anagram of "partial men," and "software" is an anagram of "swear oft." Write a program that figures out whether one string is an anagram of another string. The program should ignore white space and punctuation.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1-</a:t>
            </a:r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7067" y="786790"/>
            <a:ext cx="117194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AutoNum type="arabicPeriod" startAt="40"/>
            </a:pPr>
            <a:r>
              <a:rPr lang="ru-RU" sz="2800" dirty="0" smtClean="0"/>
              <a:t>Найти </a:t>
            </a:r>
            <a:r>
              <a:rPr lang="ru-RU" sz="2800" dirty="0"/>
              <a:t>среднюю длину слов, </a:t>
            </a:r>
            <a:r>
              <a:rPr lang="ru-RU" sz="2800" dirty="0" smtClean="0"/>
              <a:t>расположенных в массиве</a:t>
            </a:r>
            <a:endParaRPr lang="ru-RU" sz="2800" dirty="0" smtClean="0"/>
          </a:p>
          <a:p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SystemUtil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800" b="1" dirty="0" smtClean="0"/>
              <a:t>public </a:t>
            </a:r>
            <a:r>
              <a:rPr lang="en-US" sz="2800" b="1" dirty="0"/>
              <a:t>static double </a:t>
            </a:r>
            <a:r>
              <a:rPr lang="en-US" sz="2800" b="1" dirty="0" err="1"/>
              <a:t>findAverageLength</a:t>
            </a:r>
            <a:r>
              <a:rPr lang="en-US" sz="2800" b="1" dirty="0"/>
              <a:t>(String[] words) {</a:t>
            </a:r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int</a:t>
            </a:r>
            <a:r>
              <a:rPr lang="de-DE" sz="2800" b="1" dirty="0" smtClean="0"/>
              <a:t> </a:t>
            </a:r>
            <a:r>
              <a:rPr lang="de-DE" sz="2800" b="1" dirty="0" err="1"/>
              <a:t>totalLength</a:t>
            </a:r>
            <a:r>
              <a:rPr lang="de-DE" sz="2800" b="1" dirty="0"/>
              <a:t> = 0;</a:t>
            </a:r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/>
              <a:t>(String </a:t>
            </a:r>
            <a:r>
              <a:rPr lang="de-DE" sz="2800" b="1" dirty="0" err="1"/>
              <a:t>word</a:t>
            </a:r>
            <a:r>
              <a:rPr lang="de-DE" sz="2800" b="1" dirty="0"/>
              <a:t> : </a:t>
            </a:r>
            <a:r>
              <a:rPr lang="de-DE" sz="2800" b="1" dirty="0" err="1"/>
              <a:t>words</a:t>
            </a:r>
            <a:r>
              <a:rPr lang="de-DE" sz="2800" b="1" dirty="0"/>
              <a:t>) {</a:t>
            </a:r>
          </a:p>
          <a:p>
            <a:r>
              <a:rPr lang="de-DE" sz="2800" dirty="0" smtClean="0"/>
              <a:t>		</a:t>
            </a:r>
            <a:r>
              <a:rPr lang="de-DE" sz="2800" dirty="0" err="1" smtClean="0"/>
              <a:t>totalLength</a:t>
            </a:r>
            <a:r>
              <a:rPr lang="de-DE" sz="2800" dirty="0" smtClean="0"/>
              <a:t> </a:t>
            </a:r>
            <a:r>
              <a:rPr lang="de-DE" sz="2800" dirty="0"/>
              <a:t>+= </a:t>
            </a:r>
            <a:r>
              <a:rPr lang="de-DE" sz="2800" dirty="0" err="1"/>
              <a:t>word.length</a:t>
            </a:r>
            <a:r>
              <a:rPr lang="de-DE" sz="2800" dirty="0"/>
              <a:t>();</a:t>
            </a:r>
          </a:p>
          <a:p>
            <a:r>
              <a:rPr lang="en-US" sz="2800" dirty="0" smtClean="0"/>
              <a:t>	</a:t>
            </a:r>
            <a:r>
              <a:rPr lang="ru-RU" sz="2800" dirty="0" smtClean="0"/>
              <a:t>}</a:t>
            </a:r>
            <a:endParaRPr lang="ru-RU" sz="2800" dirty="0"/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return</a:t>
            </a:r>
            <a:r>
              <a:rPr lang="de-DE" sz="2800" b="1" dirty="0" smtClean="0"/>
              <a:t> </a:t>
            </a:r>
            <a:r>
              <a:rPr lang="de-DE" sz="2800" b="1" dirty="0"/>
              <a:t>(double) </a:t>
            </a:r>
            <a:r>
              <a:rPr lang="de-DE" sz="2800" b="1" dirty="0" err="1"/>
              <a:t>totalLength</a:t>
            </a:r>
            <a:r>
              <a:rPr lang="de-DE" sz="2800" b="1" dirty="0"/>
              <a:t> / </a:t>
            </a:r>
            <a:r>
              <a:rPr lang="de-DE" sz="2800" b="1" dirty="0" err="1"/>
              <a:t>words.length</a:t>
            </a:r>
            <a:r>
              <a:rPr lang="de-DE" sz="2800" b="1" dirty="0"/>
              <a:t>;</a:t>
            </a:r>
          </a:p>
          <a:p>
            <a:r>
              <a:rPr lang="ru-RU" sz="2800" dirty="0" smtClean="0"/>
              <a:t>}</a:t>
            </a:r>
            <a:endParaRPr lang="en-US" sz="2800" dirty="0" smtClean="0"/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main():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2800" dirty="0" err="1" smtClean="0"/>
              <a:t>System.</a:t>
            </a:r>
            <a:r>
              <a:rPr lang="de-DE" sz="2800" b="1" i="1" dirty="0" err="1" smtClean="0"/>
              <a:t>out.format</a:t>
            </a:r>
            <a:r>
              <a:rPr lang="de-DE" sz="2800" b="1" i="1" dirty="0"/>
              <a:t>("</a:t>
            </a:r>
            <a:r>
              <a:rPr lang="de-DE" sz="2800" b="1" i="1" dirty="0" err="1"/>
              <a:t>averageLength</a:t>
            </a:r>
            <a:r>
              <a:rPr lang="de-DE" sz="2800" b="1" i="1" dirty="0"/>
              <a:t>=%.3f%n", </a:t>
            </a:r>
            <a:r>
              <a:rPr lang="de-DE" sz="2800" b="1" i="1" dirty="0" smtClean="0"/>
              <a:t>	</a:t>
            </a:r>
            <a:r>
              <a:rPr lang="de-DE" sz="2800" b="1" i="1" dirty="0" err="1" smtClean="0"/>
              <a:t>StringUtil.findAverageLength</a:t>
            </a:r>
            <a:r>
              <a:rPr lang="de-DE" sz="2800" b="1" i="1" dirty="0" smtClean="0"/>
              <a:t>(</a:t>
            </a:r>
            <a:r>
              <a:rPr lang="de-DE" sz="2800" b="1" i="1" dirty="0" err="1" smtClean="0"/>
              <a:t>args</a:t>
            </a:r>
            <a:r>
              <a:rPr lang="de-DE" sz="2800" b="1" i="1" dirty="0"/>
              <a:t>));</a:t>
            </a:r>
            <a:r>
              <a:rPr lang="de-DE" sz="2800" dirty="0" smtClean="0"/>
              <a:t>        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8373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1-</a:t>
            </a:r>
            <a:r>
              <a:rPr lang="ru-RU" sz="2400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067" y="675950"/>
            <a:ext cx="11719405" cy="576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AutoNum type="arabicPeriod" startAt="41"/>
            </a:pPr>
            <a:r>
              <a:rPr lang="ru-RU" sz="2800" dirty="0" smtClean="0"/>
              <a:t>Найти </a:t>
            </a:r>
            <a:r>
              <a:rPr lang="ru-RU" sz="2800" dirty="0" smtClean="0"/>
              <a:t>самое короткое слово в командной строке. </a:t>
            </a:r>
            <a:r>
              <a:rPr lang="ru-RU" sz="2800" dirty="0"/>
              <a:t>Вывести </a:t>
            </a:r>
            <a:r>
              <a:rPr lang="ru-RU" sz="2800" dirty="0" smtClean="0"/>
              <a:t>это слово </a:t>
            </a:r>
            <a:r>
              <a:rPr lang="ru-RU" sz="2800" dirty="0"/>
              <a:t>и </a:t>
            </a:r>
            <a:r>
              <a:rPr lang="ru-RU" sz="2800" dirty="0" smtClean="0"/>
              <a:t>его </a:t>
            </a:r>
            <a:r>
              <a:rPr lang="ru-RU" sz="2800" dirty="0" smtClean="0"/>
              <a:t>длину</a:t>
            </a:r>
            <a:endParaRPr lang="en-US" sz="2800" dirty="0" smtClean="0"/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SystemUtil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2800" b="1" dirty="0" smtClean="0"/>
              <a:t>public </a:t>
            </a:r>
            <a:r>
              <a:rPr lang="en-US" sz="2800" b="1" dirty="0"/>
              <a:t>static String </a:t>
            </a:r>
            <a:r>
              <a:rPr lang="en-US" sz="2800" b="1" dirty="0" err="1"/>
              <a:t>findMinWord</a:t>
            </a:r>
            <a:r>
              <a:rPr lang="en-US" sz="2800" b="1" dirty="0"/>
              <a:t>(String[] words) {</a:t>
            </a:r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int</a:t>
            </a:r>
            <a:r>
              <a:rPr lang="de-DE" sz="2800" b="1" dirty="0" smtClean="0"/>
              <a:t> </a:t>
            </a:r>
            <a:r>
              <a:rPr lang="de-DE" sz="2800" b="1" dirty="0" err="1"/>
              <a:t>iMin</a:t>
            </a:r>
            <a:r>
              <a:rPr lang="de-DE" sz="2800" b="1" dirty="0"/>
              <a:t> = 0;</a:t>
            </a:r>
          </a:p>
          <a:p>
            <a:pPr>
              <a:lnSpc>
                <a:spcPts val="2900"/>
              </a:lnSpc>
            </a:pPr>
            <a:r>
              <a:rPr lang="de-DE" sz="2800" b="1" dirty="0" smtClean="0"/>
              <a:t>	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(</a:t>
            </a:r>
            <a:r>
              <a:rPr lang="de-DE" sz="2800" b="1" dirty="0" err="1" smtClean="0"/>
              <a:t>int</a:t>
            </a:r>
            <a:r>
              <a:rPr lang="de-DE" sz="2800" b="1" dirty="0" smtClean="0"/>
              <a:t> i = 1; i &lt; </a:t>
            </a:r>
            <a:r>
              <a:rPr lang="de-DE" sz="2800" b="1" dirty="0" err="1" smtClean="0"/>
              <a:t>words.length</a:t>
            </a:r>
            <a:r>
              <a:rPr lang="de-DE" sz="2800" b="1" dirty="0" smtClean="0"/>
              <a:t>; ++i) {</a:t>
            </a:r>
          </a:p>
          <a:p>
            <a:pPr>
              <a:lnSpc>
                <a:spcPts val="2900"/>
              </a:lnSpc>
              <a:spcBef>
                <a:spcPts val="300"/>
              </a:spcBef>
            </a:pPr>
            <a:r>
              <a:rPr lang="en-US" sz="2800" b="1" dirty="0" smtClean="0"/>
              <a:t>		if (words[</a:t>
            </a:r>
            <a:r>
              <a:rPr lang="en-US" sz="2800" b="1" dirty="0" err="1" smtClean="0"/>
              <a:t>iMin</a:t>
            </a:r>
            <a:r>
              <a:rPr lang="en-US" sz="2800" b="1" dirty="0" smtClean="0"/>
              <a:t>].length() &gt; words[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].length()) {</a:t>
            </a:r>
          </a:p>
          <a:p>
            <a:pPr>
              <a:lnSpc>
                <a:spcPts val="2900"/>
              </a:lnSpc>
            </a:pPr>
            <a:r>
              <a:rPr lang="de-DE" sz="2800" dirty="0" smtClean="0"/>
              <a:t>			</a:t>
            </a:r>
            <a:r>
              <a:rPr lang="de-DE" sz="2800" dirty="0" err="1" smtClean="0"/>
              <a:t>iMin</a:t>
            </a:r>
            <a:r>
              <a:rPr lang="de-DE" sz="2800" dirty="0" smtClean="0"/>
              <a:t> = i;</a:t>
            </a:r>
          </a:p>
          <a:p>
            <a:pPr>
              <a:lnSpc>
                <a:spcPts val="2900"/>
              </a:lnSpc>
            </a:pPr>
            <a:r>
              <a:rPr lang="en-US" sz="2800" dirty="0" smtClean="0"/>
              <a:t>		</a:t>
            </a:r>
            <a:r>
              <a:rPr lang="ru-RU" sz="2800" dirty="0" smtClean="0"/>
              <a:t>}</a:t>
            </a:r>
          </a:p>
          <a:p>
            <a:pPr>
              <a:lnSpc>
                <a:spcPts val="2900"/>
              </a:lnSpc>
            </a:pPr>
            <a:r>
              <a:rPr lang="en-US" sz="2800" dirty="0" smtClean="0"/>
              <a:t>	</a:t>
            </a:r>
            <a:r>
              <a:rPr lang="ru-RU" sz="2800" dirty="0" smtClean="0"/>
              <a:t>}</a:t>
            </a:r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return</a:t>
            </a:r>
            <a:r>
              <a:rPr lang="de-DE" sz="2800" b="1" dirty="0" smtClean="0"/>
              <a:t> </a:t>
            </a:r>
            <a:r>
              <a:rPr lang="de-DE" sz="2800" b="1" dirty="0" err="1"/>
              <a:t>words</a:t>
            </a:r>
            <a:r>
              <a:rPr lang="de-DE" sz="2800" b="1" dirty="0"/>
              <a:t>[</a:t>
            </a:r>
            <a:r>
              <a:rPr lang="de-DE" sz="2800" b="1" dirty="0" err="1"/>
              <a:t>iMin</a:t>
            </a:r>
            <a:r>
              <a:rPr lang="de-DE" sz="2800" b="1" dirty="0"/>
              <a:t>];</a:t>
            </a:r>
          </a:p>
          <a:p>
            <a:r>
              <a:rPr lang="ru-RU" sz="2800" dirty="0" smtClean="0"/>
              <a:t>}</a:t>
            </a:r>
            <a:endParaRPr lang="en-US" sz="2800" dirty="0" smtClean="0"/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main(): </a:t>
            </a:r>
            <a:r>
              <a:rPr lang="de-DE" sz="2800" dirty="0" smtClean="0"/>
              <a:t>String </a:t>
            </a:r>
            <a:r>
              <a:rPr lang="de-DE" sz="2800" dirty="0" err="1"/>
              <a:t>minWord</a:t>
            </a:r>
            <a:r>
              <a:rPr lang="de-DE" sz="2800" dirty="0"/>
              <a:t> = </a:t>
            </a:r>
            <a:r>
              <a:rPr lang="de-DE" sz="2800" dirty="0" err="1"/>
              <a:t>StringUtil.</a:t>
            </a:r>
            <a:r>
              <a:rPr lang="de-DE" sz="2800" i="1" dirty="0" err="1"/>
              <a:t>findMinWord</a:t>
            </a:r>
            <a:r>
              <a:rPr lang="de-DE" sz="2800" i="1" dirty="0"/>
              <a:t>(</a:t>
            </a:r>
            <a:r>
              <a:rPr lang="de-DE" sz="2800" i="1" dirty="0" err="1"/>
              <a:t>args</a:t>
            </a:r>
            <a:r>
              <a:rPr lang="de-DE" sz="2800" i="1" dirty="0"/>
              <a:t>);</a:t>
            </a:r>
          </a:p>
          <a:p>
            <a:r>
              <a:rPr lang="de-DE" sz="2800" dirty="0" err="1"/>
              <a:t>System.</a:t>
            </a:r>
            <a:r>
              <a:rPr lang="de-DE" sz="2800" b="1" i="1" dirty="0" err="1"/>
              <a:t>out.println</a:t>
            </a:r>
            <a:r>
              <a:rPr lang="de-DE" sz="2800" b="1" i="1" dirty="0"/>
              <a:t>("Min </a:t>
            </a:r>
            <a:r>
              <a:rPr lang="de-DE" sz="2800" b="1" i="1" dirty="0" err="1"/>
              <a:t>word</a:t>
            </a:r>
            <a:r>
              <a:rPr lang="de-DE" sz="2800" b="1" i="1" dirty="0"/>
              <a:t> = " + </a:t>
            </a:r>
            <a:r>
              <a:rPr lang="de-DE" sz="2800" b="1" i="1" dirty="0" err="1"/>
              <a:t>minWord</a:t>
            </a:r>
            <a:r>
              <a:rPr lang="de-DE" sz="2800" b="1" i="1" dirty="0"/>
              <a:t> + '(' + </a:t>
            </a:r>
            <a:r>
              <a:rPr lang="de-DE" sz="2800" b="1" i="1" dirty="0" err="1"/>
              <a:t>minWord.length</a:t>
            </a:r>
            <a:r>
              <a:rPr lang="de-DE" sz="2800" b="1" i="1" dirty="0"/>
              <a:t>() + ')' 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266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1-</a:t>
            </a:r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7067" y="980760"/>
            <a:ext cx="1171940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dirty="0" smtClean="0"/>
              <a:t>42</a:t>
            </a:r>
            <a:r>
              <a:rPr lang="ru-RU" sz="2800" dirty="0" smtClean="0"/>
              <a:t>.</a:t>
            </a:r>
            <a:r>
              <a:rPr lang="ru-RU" sz="2800" dirty="0"/>
              <a:t>	Вывести слова, заданные в командной строке, в алфавитном порядке </a:t>
            </a:r>
          </a:p>
          <a:p>
            <a:pPr>
              <a:spcBef>
                <a:spcPts val="600"/>
              </a:spcBef>
            </a:pPr>
            <a:r>
              <a:rPr lang="en-US" sz="2800" b="1" dirty="0" smtClean="0"/>
              <a:t>Class </a:t>
            </a:r>
            <a:r>
              <a:rPr lang="en-US" sz="2800" b="1" dirty="0" smtClean="0"/>
              <a:t>Arrays</a:t>
            </a:r>
          </a:p>
          <a:p>
            <a:pPr>
              <a:spcBef>
                <a:spcPts val="600"/>
              </a:spcBef>
            </a:pPr>
            <a:endParaRPr lang="en-US" sz="2800" b="1" dirty="0"/>
          </a:p>
          <a:p>
            <a:pPr>
              <a:spcBef>
                <a:spcPts val="600"/>
              </a:spcBef>
            </a:pPr>
            <a:endParaRPr lang="en-US" sz="2800" b="1" dirty="0" smtClean="0"/>
          </a:p>
          <a:p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SystemUtil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800" b="1" dirty="0" smtClean="0"/>
          </a:p>
          <a:p>
            <a:r>
              <a:rPr lang="en-US" sz="2800" b="1" dirty="0" smtClean="0"/>
              <a:t>public </a:t>
            </a:r>
            <a:r>
              <a:rPr lang="en-US" sz="2800" b="1" dirty="0"/>
              <a:t>static void </a:t>
            </a:r>
            <a:r>
              <a:rPr lang="en-US" sz="2800" b="1" dirty="0" err="1"/>
              <a:t>sortWords</a:t>
            </a:r>
            <a:r>
              <a:rPr lang="en-US" sz="2800" b="1" dirty="0"/>
              <a:t>(String[] words) {</a:t>
            </a:r>
          </a:p>
          <a:p>
            <a:r>
              <a:rPr lang="de-DE" sz="2800" dirty="0" smtClean="0"/>
              <a:t>	</a:t>
            </a:r>
            <a:r>
              <a:rPr lang="de-DE" sz="2800" dirty="0" err="1" smtClean="0"/>
              <a:t>Arrays.</a:t>
            </a:r>
            <a:r>
              <a:rPr lang="de-DE" sz="2800" i="1" dirty="0" err="1" smtClean="0"/>
              <a:t>sort</a:t>
            </a:r>
            <a:r>
              <a:rPr lang="de-DE" sz="2800" i="1" dirty="0" smtClean="0"/>
              <a:t>(</a:t>
            </a:r>
            <a:r>
              <a:rPr lang="de-DE" sz="2800" i="1" dirty="0" err="1" smtClean="0"/>
              <a:t>words</a:t>
            </a:r>
            <a:r>
              <a:rPr lang="de-DE" sz="2800" i="1" dirty="0"/>
              <a:t>);</a:t>
            </a:r>
          </a:p>
          <a:p>
            <a:r>
              <a:rPr lang="ru-RU" sz="2800" dirty="0" smtClean="0"/>
              <a:t>}</a:t>
            </a:r>
            <a:endParaRPr lang="en-US" sz="2800" dirty="0" smtClean="0"/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main():</a:t>
            </a:r>
          </a:p>
          <a:p>
            <a:r>
              <a:rPr lang="de-DE" sz="2800" dirty="0" err="1"/>
              <a:t>StringUtil.</a:t>
            </a:r>
            <a:r>
              <a:rPr lang="de-DE" sz="2800" i="1" dirty="0" err="1"/>
              <a:t>sortWords</a:t>
            </a:r>
            <a:r>
              <a:rPr lang="de-DE" sz="2800" i="1" dirty="0"/>
              <a:t>(</a:t>
            </a:r>
            <a:r>
              <a:rPr lang="de-DE" sz="2800" i="1" dirty="0" err="1"/>
              <a:t>args</a:t>
            </a:r>
            <a:r>
              <a:rPr lang="de-DE" sz="2800" i="1" dirty="0"/>
              <a:t>);</a:t>
            </a:r>
          </a:p>
          <a:p>
            <a:r>
              <a:rPr lang="de-DE" sz="2800" dirty="0" err="1"/>
              <a:t>System.</a:t>
            </a:r>
            <a:r>
              <a:rPr lang="de-DE" sz="2800" b="1" i="1" dirty="0" err="1"/>
              <a:t>out.println</a:t>
            </a:r>
            <a:r>
              <a:rPr lang="de-DE" sz="2800" b="1" i="1" dirty="0"/>
              <a:t>("AFTER SORT:\n" + </a:t>
            </a:r>
            <a:r>
              <a:rPr lang="de-DE" sz="2800" b="1" i="1" dirty="0" err="1"/>
              <a:t>Arrays.toString</a:t>
            </a:r>
            <a:r>
              <a:rPr lang="de-DE" sz="2800" b="1" i="1" dirty="0"/>
              <a:t>(</a:t>
            </a:r>
            <a:r>
              <a:rPr lang="de-DE" sz="2800" b="1" i="1" dirty="0" err="1"/>
              <a:t>args</a:t>
            </a:r>
            <a:r>
              <a:rPr lang="de-DE" sz="2800" b="1" i="1" dirty="0"/>
              <a:t>));</a:t>
            </a:r>
            <a:endParaRPr lang="ru-RU" sz="2800" b="1" dirty="0" smtClean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3581"/>
              </p:ext>
            </p:extLst>
          </p:nvPr>
        </p:nvGraphicFramePr>
        <p:xfrm>
          <a:off x="477974" y="1985733"/>
          <a:ext cx="11478498" cy="782444"/>
        </p:xfrm>
        <a:graphic>
          <a:graphicData uri="http://schemas.openxmlformats.org/drawingml/2006/table">
            <a:tbl>
              <a:tblPr/>
              <a:tblGrid>
                <a:gridCol w="2760769"/>
                <a:gridCol w="8717729"/>
              </a:tblGrid>
              <a:tr h="757468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static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void</a:t>
                      </a:r>
                      <a:endParaRPr lang="de-DE" sz="2400" dirty="0">
                        <a:effectLst/>
                      </a:endParaRP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sort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3" tooltip="class in java.lang"/>
                        </a:rPr>
                        <a:t>Object</a:t>
                      </a:r>
                      <a:r>
                        <a:rPr lang="en-US" sz="2400" dirty="0">
                          <a:effectLst/>
                        </a:rPr>
                        <a:t>[] a)Sorts the specified array of objects into ascending order, according to the </a:t>
                      </a:r>
                      <a:r>
                        <a:rPr lang="en-US" sz="2400" b="1" u="none" strike="noStrike" dirty="0">
                          <a:solidFill>
                            <a:srgbClr val="4C6B87"/>
                          </a:solidFill>
                          <a:effectLst/>
                          <a:hlinkClick r:id="rId4" tooltip="interface in java.lang"/>
                        </a:rPr>
                        <a:t>natural ordering</a:t>
                      </a:r>
                      <a:r>
                        <a:rPr lang="en-US" sz="2400" dirty="0">
                          <a:effectLst/>
                        </a:rPr>
                        <a:t> of its elements.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1-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0551" y="888521"/>
            <a:ext cx="1156279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800" dirty="0" smtClean="0"/>
              <a:t>43. </a:t>
            </a:r>
            <a:r>
              <a:rPr lang="ru-RU" sz="2800" dirty="0"/>
              <a:t>Заменить букву на букву в </a:t>
            </a:r>
            <a:r>
              <a:rPr lang="ru-RU" sz="2800" dirty="0" smtClean="0"/>
              <a:t>строке</a:t>
            </a:r>
            <a:endParaRPr lang="en-US" sz="2800" dirty="0" smtClean="0"/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main():</a:t>
            </a:r>
          </a:p>
          <a:p>
            <a:r>
              <a:rPr lang="de-DE" sz="2800" dirty="0" smtClean="0"/>
              <a:t>String </a:t>
            </a:r>
            <a:r>
              <a:rPr lang="de-DE" sz="2800" dirty="0" err="1"/>
              <a:t>str</a:t>
            </a:r>
            <a:r>
              <a:rPr lang="de-DE" sz="2800" dirty="0"/>
              <a:t> = "</a:t>
            </a:r>
            <a:r>
              <a:rPr lang="de-DE" sz="2800" dirty="0" err="1"/>
              <a:t>Hello</a:t>
            </a:r>
            <a:r>
              <a:rPr lang="de-DE" sz="2800" dirty="0"/>
              <a:t>, World!!!";</a:t>
            </a:r>
          </a:p>
          <a:p>
            <a:r>
              <a:rPr lang="de-DE" sz="2800" dirty="0" err="1"/>
              <a:t>str</a:t>
            </a:r>
            <a:r>
              <a:rPr lang="de-DE" sz="2800" dirty="0"/>
              <a:t> = </a:t>
            </a:r>
            <a:r>
              <a:rPr lang="de-DE" sz="2800" dirty="0" err="1"/>
              <a:t>str.replace</a:t>
            </a:r>
            <a:r>
              <a:rPr lang="de-DE" sz="2800" dirty="0"/>
              <a:t>('o', 'a');</a:t>
            </a:r>
          </a:p>
          <a:p>
            <a:r>
              <a:rPr lang="de-DE" sz="2800" dirty="0" err="1"/>
              <a:t>System.</a:t>
            </a:r>
            <a:r>
              <a:rPr lang="de-DE" sz="2800" b="1" i="1" dirty="0" err="1"/>
              <a:t>out.println</a:t>
            </a:r>
            <a:r>
              <a:rPr lang="de-DE" sz="2800" b="1" i="1" dirty="0"/>
              <a:t>("</a:t>
            </a:r>
            <a:r>
              <a:rPr lang="de-DE" sz="2800" b="1" i="1" dirty="0" err="1"/>
              <a:t>str</a:t>
            </a:r>
            <a:r>
              <a:rPr lang="de-DE" sz="2800" b="1" i="1" dirty="0"/>
              <a:t>=" + </a:t>
            </a:r>
            <a:r>
              <a:rPr lang="de-DE" sz="2800" b="1" i="1" dirty="0" err="1"/>
              <a:t>str</a:t>
            </a:r>
            <a:r>
              <a:rPr lang="de-DE" sz="2800" b="1" i="1" dirty="0" smtClean="0"/>
              <a:t>);</a:t>
            </a:r>
          </a:p>
          <a:p>
            <a:endParaRPr lang="de-DE" sz="2800" b="1" i="1" dirty="0"/>
          </a:p>
          <a:p>
            <a:endParaRPr lang="de-DE" sz="2800" b="1" i="1" dirty="0" smtClean="0"/>
          </a:p>
          <a:p>
            <a:r>
              <a:rPr lang="de-DE" sz="2800" b="1" dirty="0"/>
              <a:t>Class String</a:t>
            </a:r>
          </a:p>
          <a:p>
            <a:endParaRPr lang="de-DE" sz="2800" b="1" i="1" dirty="0"/>
          </a:p>
          <a:p>
            <a:endParaRPr lang="en-US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49049"/>
              </p:ext>
            </p:extLst>
          </p:nvPr>
        </p:nvGraphicFramePr>
        <p:xfrm>
          <a:off x="310551" y="4631941"/>
          <a:ext cx="11043249" cy="1209164"/>
        </p:xfrm>
        <a:graphic>
          <a:graphicData uri="http://schemas.openxmlformats.org/drawingml/2006/table">
            <a:tbl>
              <a:tblPr/>
              <a:tblGrid>
                <a:gridCol w="2656084"/>
                <a:gridCol w="8387165"/>
              </a:tblGrid>
              <a:tr h="896016">
                <a:tc>
                  <a:txBody>
                    <a:bodyPr/>
                    <a:lstStyle/>
                    <a:p>
                      <a:pPr algn="l" fontAlgn="t"/>
                      <a:r>
                        <a:rPr lang="de-DE" sz="2800" b="1" u="none" strike="noStrike" dirty="0">
                          <a:solidFill>
                            <a:srgbClr val="4C6B87"/>
                          </a:solidFill>
                          <a:effectLst/>
                          <a:hlinkClick r:id="rId2" tooltip="class in java.lang"/>
                        </a:rPr>
                        <a:t>String</a:t>
                      </a:r>
                      <a:endParaRPr lang="de-DE" sz="2800" dirty="0">
                        <a:effectLst/>
                      </a:endParaRP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 dirty="0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replace</a:t>
                      </a:r>
                      <a:r>
                        <a:rPr lang="en-US" sz="2800" dirty="0">
                          <a:effectLst/>
                        </a:rPr>
                        <a:t>(char </a:t>
                      </a:r>
                      <a:r>
                        <a:rPr lang="en-US" sz="2800" dirty="0" err="1">
                          <a:effectLst/>
                        </a:rPr>
                        <a:t>oldChar</a:t>
                      </a:r>
                      <a:r>
                        <a:rPr lang="en-US" sz="2800" dirty="0">
                          <a:effectLst/>
                        </a:rPr>
                        <a:t>, char </a:t>
                      </a:r>
                      <a:r>
                        <a:rPr lang="en-US" sz="2800" dirty="0" err="1">
                          <a:effectLst/>
                        </a:rPr>
                        <a:t>newChar</a:t>
                      </a:r>
                      <a:r>
                        <a:rPr lang="en-US" sz="2800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Returns </a:t>
                      </a:r>
                      <a:r>
                        <a:rPr lang="en-US" sz="2400" dirty="0">
                          <a:effectLst/>
                        </a:rPr>
                        <a:t>a new string resulting from replacing all occurrences of </a:t>
                      </a:r>
                      <a:r>
                        <a:rPr lang="en-US" sz="2400" dirty="0" err="1">
                          <a:effectLst/>
                        </a:rPr>
                        <a:t>oldChar</a:t>
                      </a:r>
                      <a:r>
                        <a:rPr lang="en-US" sz="2400" dirty="0">
                          <a:effectLst/>
                        </a:rPr>
                        <a:t> in this string with </a:t>
                      </a:r>
                      <a:r>
                        <a:rPr lang="en-US" sz="2400" dirty="0" err="1">
                          <a:effectLst/>
                        </a:rPr>
                        <a:t>newChar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1-</a:t>
            </a:r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0551" y="888521"/>
            <a:ext cx="115627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44</a:t>
            </a:r>
            <a:r>
              <a:rPr lang="en-US" sz="2800" dirty="0"/>
              <a:t>. </a:t>
            </a:r>
            <a:r>
              <a:rPr lang="ru-RU" sz="2800" dirty="0"/>
              <a:t>Заменить маленькие латинские буквы на их порядковые номера (1..26)</a:t>
            </a:r>
            <a:r>
              <a:rPr lang="en-US" sz="2800" dirty="0"/>
              <a:t>. </a:t>
            </a:r>
            <a:r>
              <a:rPr lang="ru-RU" sz="2800" dirty="0"/>
              <a:t>Можно использовать другую </a:t>
            </a:r>
            <a:r>
              <a:rPr lang="ru-RU" sz="2800" dirty="0" smtClean="0"/>
              <a:t>переменную</a:t>
            </a:r>
            <a:endParaRPr lang="en-US" sz="2800" dirty="0" smtClean="0"/>
          </a:p>
          <a:p>
            <a:r>
              <a:rPr lang="de-DE" sz="2800" dirty="0"/>
              <a:t>String out = "";</a:t>
            </a:r>
          </a:p>
          <a:p>
            <a:r>
              <a:rPr lang="de-DE" sz="2800" b="1" dirty="0" err="1"/>
              <a:t>for</a:t>
            </a:r>
            <a:r>
              <a:rPr lang="de-DE" sz="2800" b="1" dirty="0"/>
              <a:t> (</a:t>
            </a:r>
            <a:r>
              <a:rPr lang="de-DE" sz="2800" b="1" dirty="0" err="1"/>
              <a:t>int</a:t>
            </a:r>
            <a:r>
              <a:rPr lang="de-DE" sz="2800" b="1" dirty="0"/>
              <a:t> i = 0; i &lt; </a:t>
            </a:r>
            <a:r>
              <a:rPr lang="de-DE" sz="2800" b="1" dirty="0" err="1"/>
              <a:t>str.length</a:t>
            </a:r>
            <a:r>
              <a:rPr lang="de-DE" sz="2800" b="1" dirty="0"/>
              <a:t>(); ++i) {</a:t>
            </a:r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char</a:t>
            </a:r>
            <a:r>
              <a:rPr lang="de-DE" sz="2800" b="1" dirty="0" smtClean="0"/>
              <a:t> </a:t>
            </a:r>
            <a:r>
              <a:rPr lang="de-DE" sz="2800" b="1" dirty="0"/>
              <a:t>c = </a:t>
            </a:r>
            <a:r>
              <a:rPr lang="de-DE" sz="2800" b="1" dirty="0" err="1"/>
              <a:t>str.charAt</a:t>
            </a:r>
            <a:r>
              <a:rPr lang="de-DE" sz="2800" b="1" dirty="0"/>
              <a:t>(i);</a:t>
            </a:r>
          </a:p>
          <a:p>
            <a:r>
              <a:rPr lang="en-US" sz="2800" b="1" dirty="0" smtClean="0"/>
              <a:t>	if </a:t>
            </a:r>
            <a:r>
              <a:rPr lang="en-US" sz="2800" b="1" dirty="0"/>
              <a:t>(('a' &lt;= c) &amp;&amp; (c &lt;= 'z')) {</a:t>
            </a:r>
          </a:p>
          <a:p>
            <a:r>
              <a:rPr lang="en-US" sz="2800" dirty="0" smtClean="0"/>
              <a:t>		out </a:t>
            </a:r>
            <a:r>
              <a:rPr lang="en-US" sz="2800" dirty="0"/>
              <a:t>= out + (c - 'a' + 1) 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de-DE" sz="2800" dirty="0" smtClean="0"/>
              <a:t>	} </a:t>
            </a:r>
            <a:r>
              <a:rPr lang="de-DE" sz="2800" b="1" dirty="0" err="1"/>
              <a:t>else</a:t>
            </a:r>
            <a:r>
              <a:rPr lang="de-DE" sz="2800" b="1" dirty="0"/>
              <a:t> {</a:t>
            </a:r>
          </a:p>
          <a:p>
            <a:r>
              <a:rPr lang="de-DE" sz="2800" dirty="0" smtClean="0"/>
              <a:t>		out </a:t>
            </a:r>
            <a:r>
              <a:rPr lang="de-DE" sz="2800" dirty="0"/>
              <a:t>= out + c </a:t>
            </a:r>
            <a:r>
              <a:rPr lang="de-DE" sz="2800" dirty="0" smtClean="0"/>
              <a:t>;</a:t>
            </a:r>
            <a:endParaRPr lang="de-DE" sz="2800" dirty="0"/>
          </a:p>
          <a:p>
            <a:r>
              <a:rPr lang="en-US" sz="2800" dirty="0" smtClean="0"/>
              <a:t>	</a:t>
            </a:r>
            <a:r>
              <a:rPr lang="ru-RU" sz="2800" dirty="0" smtClean="0"/>
              <a:t>}</a:t>
            </a:r>
            <a:endParaRPr lang="ru-RU" sz="2800" dirty="0"/>
          </a:p>
          <a:p>
            <a:r>
              <a:rPr lang="ru-RU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31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1-</a:t>
            </a:r>
            <a:r>
              <a:rPr lang="en-US" sz="2400" dirty="0"/>
              <a:t>8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0551" y="888521"/>
            <a:ext cx="115627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44</a:t>
            </a:r>
            <a:r>
              <a:rPr lang="en-US" sz="2800" dirty="0"/>
              <a:t>. </a:t>
            </a:r>
            <a:r>
              <a:rPr lang="ru-RU" sz="2800" dirty="0"/>
              <a:t>Заменить маленькие латинские буквы на их порядковые номера (1..26)</a:t>
            </a:r>
            <a:r>
              <a:rPr lang="en-US" sz="2800" dirty="0"/>
              <a:t>. </a:t>
            </a:r>
            <a:r>
              <a:rPr lang="ru-RU" sz="2800" dirty="0"/>
              <a:t>Можно использовать другую </a:t>
            </a:r>
            <a:r>
              <a:rPr lang="ru-RU" sz="2800" dirty="0" smtClean="0"/>
              <a:t>переменную</a:t>
            </a:r>
            <a:endParaRPr lang="en-US" sz="2800" dirty="0" smtClean="0"/>
          </a:p>
          <a:p>
            <a:pPr>
              <a:spcAft>
                <a:spcPts val="1200"/>
              </a:spcAft>
            </a:pPr>
            <a:r>
              <a:rPr lang="de-DE" sz="2800" b="1" dirty="0"/>
              <a:t>Class </a:t>
            </a:r>
            <a:r>
              <a:rPr lang="de-DE" sz="2800" b="1" dirty="0" err="1"/>
              <a:t>Character</a:t>
            </a:r>
            <a:endParaRPr lang="de-DE" sz="2800" b="1" dirty="0"/>
          </a:p>
          <a:p>
            <a:pPr>
              <a:spcAft>
                <a:spcPts val="1200"/>
              </a:spcAft>
            </a:pPr>
            <a:endParaRPr lang="en-US" sz="28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23393"/>
              </p:ext>
            </p:extLst>
          </p:nvPr>
        </p:nvGraphicFramePr>
        <p:xfrm>
          <a:off x="394844" y="2565142"/>
          <a:ext cx="10515600" cy="782444"/>
        </p:xfrm>
        <a:graphic>
          <a:graphicData uri="http://schemas.openxmlformats.org/drawingml/2006/table">
            <a:tbl>
              <a:tblPr/>
              <a:tblGrid>
                <a:gridCol w="2529176"/>
                <a:gridCol w="7986424"/>
              </a:tblGrid>
              <a:tr h="295353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static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boolean</a:t>
                      </a:r>
                      <a:endParaRPr lang="de-DE" sz="2400" dirty="0">
                        <a:effectLst/>
                      </a:endParaRP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isLetter</a:t>
                      </a:r>
                      <a:r>
                        <a:rPr lang="en-US" sz="2400" dirty="0">
                          <a:effectLst/>
                        </a:rPr>
                        <a:t>(char </a:t>
                      </a:r>
                      <a:r>
                        <a:rPr lang="en-US" sz="2400" dirty="0" err="1">
                          <a:effectLst/>
                        </a:rPr>
                        <a:t>ch</a:t>
                      </a:r>
                      <a:r>
                        <a:rPr lang="en-US" sz="2400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Determines </a:t>
                      </a:r>
                      <a:r>
                        <a:rPr lang="en-US" sz="2400" dirty="0">
                          <a:effectLst/>
                        </a:rPr>
                        <a:t>if the specified character is a letter.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25456"/>
              </p:ext>
            </p:extLst>
          </p:nvPr>
        </p:nvGraphicFramePr>
        <p:xfrm>
          <a:off x="394848" y="3451822"/>
          <a:ext cx="10515600" cy="782444"/>
        </p:xfrm>
        <a:graphic>
          <a:graphicData uri="http://schemas.openxmlformats.org/drawingml/2006/table">
            <a:tbl>
              <a:tblPr/>
              <a:tblGrid>
                <a:gridCol w="2529176"/>
                <a:gridCol w="7986424"/>
              </a:tblGrid>
              <a:tr h="295353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static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boolean</a:t>
                      </a:r>
                      <a:endParaRPr lang="de-DE" sz="2400" dirty="0">
                        <a:effectLst/>
                      </a:endParaRPr>
                    </a:p>
                  </a:txBody>
                  <a:tcPr marL="59410" marR="25462" marT="25462" marB="25462">
                    <a:lnL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isLowerCase</a:t>
                      </a:r>
                      <a:r>
                        <a:rPr lang="en-US" sz="2400" dirty="0">
                          <a:effectLst/>
                        </a:rPr>
                        <a:t>(char </a:t>
                      </a:r>
                      <a:r>
                        <a:rPr lang="en-US" sz="2400" dirty="0" err="1">
                          <a:effectLst/>
                        </a:rPr>
                        <a:t>ch</a:t>
                      </a:r>
                      <a:r>
                        <a:rPr lang="en-US" sz="2400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2400" dirty="0" smtClean="0">
                          <a:effectLst/>
                        </a:rPr>
                        <a:t>Determines </a:t>
                      </a:r>
                      <a:r>
                        <a:rPr lang="en-US" sz="2400" dirty="0">
                          <a:effectLst/>
                        </a:rPr>
                        <a:t>if the specified character is a lowercase character.</a:t>
                      </a:r>
                    </a:p>
                  </a:txBody>
                  <a:tcPr marL="59410" marR="25462" marT="25462" marB="25462">
                    <a:lnL>
                      <a:noFill/>
                    </a:lnL>
                    <a:lnR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5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</a:t>
            </a:r>
            <a:r>
              <a:rPr lang="en-US" sz="2400" dirty="0" smtClean="0"/>
              <a:t>1-</a:t>
            </a:r>
            <a:r>
              <a:rPr lang="en-US" sz="2400" dirty="0"/>
              <a:t>9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016" y="680698"/>
            <a:ext cx="1156279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44</a:t>
            </a:r>
            <a:r>
              <a:rPr lang="en-US" sz="2800" dirty="0"/>
              <a:t>. </a:t>
            </a:r>
            <a:r>
              <a:rPr lang="ru-RU" sz="2800" dirty="0"/>
              <a:t>Заменить маленькие латинские буквы на их порядковые номера (1..26)</a:t>
            </a:r>
            <a:r>
              <a:rPr lang="en-US" sz="2800" dirty="0"/>
              <a:t>. </a:t>
            </a:r>
            <a:r>
              <a:rPr lang="ru-RU" sz="2800" dirty="0"/>
              <a:t>Можно использовать другую </a:t>
            </a:r>
            <a:r>
              <a:rPr lang="ru-RU" sz="2800" dirty="0" smtClean="0"/>
              <a:t>переменную</a:t>
            </a:r>
            <a:endParaRPr lang="en-US" sz="2800" dirty="0" smtClean="0"/>
          </a:p>
          <a:p>
            <a:r>
              <a:rPr lang="en-US" sz="2800" b="1" dirty="0"/>
              <a:t>public static String </a:t>
            </a:r>
            <a:r>
              <a:rPr lang="en-US" sz="2800" b="1" dirty="0" err="1"/>
              <a:t>replaceLetters</a:t>
            </a:r>
            <a:r>
              <a:rPr lang="en-US" sz="2800" b="1" dirty="0"/>
              <a:t>(String </a:t>
            </a:r>
            <a:r>
              <a:rPr lang="en-US" sz="2800" b="1" dirty="0" err="1"/>
              <a:t>str</a:t>
            </a:r>
            <a:r>
              <a:rPr lang="en-US" sz="2800" b="1" dirty="0"/>
              <a:t>) {</a:t>
            </a:r>
          </a:p>
          <a:p>
            <a:r>
              <a:rPr lang="de-DE" sz="2800" dirty="0" smtClean="0"/>
              <a:t>	String </a:t>
            </a:r>
            <a:r>
              <a:rPr lang="de-DE" sz="2800" dirty="0"/>
              <a:t>out = "";</a:t>
            </a:r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/>
              <a:t>(</a:t>
            </a:r>
            <a:r>
              <a:rPr lang="de-DE" sz="2800" b="1" dirty="0" err="1"/>
              <a:t>int</a:t>
            </a:r>
            <a:r>
              <a:rPr lang="de-DE" sz="2800" b="1" dirty="0"/>
              <a:t> i = 0; i &lt; </a:t>
            </a:r>
            <a:r>
              <a:rPr lang="de-DE" sz="2800" b="1" dirty="0" err="1"/>
              <a:t>str.length</a:t>
            </a:r>
            <a:r>
              <a:rPr lang="de-DE" sz="2800" b="1" dirty="0"/>
              <a:t>(); ++i) {</a:t>
            </a:r>
          </a:p>
          <a:p>
            <a:r>
              <a:rPr lang="de-DE" sz="2800" b="1" dirty="0" smtClean="0"/>
              <a:t>		</a:t>
            </a:r>
            <a:r>
              <a:rPr lang="de-DE" sz="2800" b="1" dirty="0" err="1" smtClean="0"/>
              <a:t>char</a:t>
            </a:r>
            <a:r>
              <a:rPr lang="de-DE" sz="2800" b="1" dirty="0" smtClean="0"/>
              <a:t> </a:t>
            </a:r>
            <a:r>
              <a:rPr lang="de-DE" sz="2800" b="1" dirty="0"/>
              <a:t>c = </a:t>
            </a:r>
            <a:r>
              <a:rPr lang="de-DE" sz="2800" b="1" dirty="0" err="1"/>
              <a:t>str.charAt</a:t>
            </a:r>
            <a:r>
              <a:rPr lang="de-DE" sz="2800" b="1" dirty="0"/>
              <a:t>(i);</a:t>
            </a:r>
          </a:p>
          <a:p>
            <a:r>
              <a:rPr lang="de-DE" sz="2800" b="1" dirty="0" smtClean="0"/>
              <a:t>		</a:t>
            </a:r>
            <a:r>
              <a:rPr lang="de-DE" sz="2800" b="1" dirty="0" err="1" smtClean="0"/>
              <a:t>if</a:t>
            </a:r>
            <a:r>
              <a:rPr lang="de-DE" sz="2800" b="1" dirty="0" smtClean="0"/>
              <a:t> </a:t>
            </a:r>
            <a:r>
              <a:rPr lang="de-DE" sz="2800" b="1" dirty="0"/>
              <a:t>(</a:t>
            </a:r>
            <a:r>
              <a:rPr lang="de-DE" sz="2800" b="1" dirty="0" err="1"/>
              <a:t>Character.</a:t>
            </a:r>
            <a:r>
              <a:rPr lang="de-DE" sz="2800" b="1" i="1" dirty="0" err="1"/>
              <a:t>isLetter</a:t>
            </a:r>
            <a:r>
              <a:rPr lang="de-DE" sz="2800" b="1" i="1" dirty="0"/>
              <a:t>(c) &amp;&amp; </a:t>
            </a:r>
            <a:r>
              <a:rPr lang="de-DE" sz="2800" b="1" i="1" dirty="0" err="1"/>
              <a:t>Character.isLowerCase</a:t>
            </a:r>
            <a:r>
              <a:rPr lang="de-DE" sz="2800" b="1" i="1" dirty="0"/>
              <a:t>(c)) {</a:t>
            </a:r>
          </a:p>
          <a:p>
            <a:r>
              <a:rPr lang="en-US" sz="2800" dirty="0" smtClean="0"/>
              <a:t>			out </a:t>
            </a:r>
            <a:r>
              <a:rPr lang="en-US" sz="2800" dirty="0"/>
              <a:t>= out + '(' + (c - 'a' + 1) + ')';</a:t>
            </a:r>
          </a:p>
          <a:p>
            <a:r>
              <a:rPr lang="de-DE" sz="2800" dirty="0" smtClean="0"/>
              <a:t>		} </a:t>
            </a:r>
            <a:r>
              <a:rPr lang="de-DE" sz="2800" b="1" dirty="0" err="1"/>
              <a:t>else</a:t>
            </a:r>
            <a:r>
              <a:rPr lang="de-DE" sz="2800" b="1" dirty="0"/>
              <a:t> {</a:t>
            </a:r>
          </a:p>
          <a:p>
            <a:r>
              <a:rPr lang="de-DE" sz="2800" dirty="0" smtClean="0"/>
              <a:t>		out </a:t>
            </a:r>
            <a:r>
              <a:rPr lang="de-DE" sz="2800" dirty="0"/>
              <a:t>= out + c;</a:t>
            </a:r>
          </a:p>
          <a:p>
            <a:r>
              <a:rPr lang="en-US" sz="2800" dirty="0" smtClean="0"/>
              <a:t>		</a:t>
            </a:r>
            <a:r>
              <a:rPr lang="ru-RU" sz="2800" dirty="0" smtClean="0"/>
              <a:t>}</a:t>
            </a:r>
            <a:endParaRPr lang="ru-RU" sz="2800" dirty="0"/>
          </a:p>
          <a:p>
            <a:r>
              <a:rPr lang="en-US" sz="2800" dirty="0" smtClean="0"/>
              <a:t>	</a:t>
            </a:r>
            <a:r>
              <a:rPr lang="ru-RU" sz="2800" dirty="0" smtClean="0"/>
              <a:t>}</a:t>
            </a:r>
            <a:endParaRPr lang="ru-RU" sz="2800" dirty="0"/>
          </a:p>
          <a:p>
            <a:r>
              <a:rPr lang="de-DE" sz="2800" b="1" dirty="0" smtClean="0"/>
              <a:t>	</a:t>
            </a:r>
            <a:r>
              <a:rPr lang="de-DE" sz="2800" b="1" dirty="0" err="1" smtClean="0"/>
              <a:t>return</a:t>
            </a:r>
            <a:r>
              <a:rPr lang="de-DE" sz="2800" b="1" dirty="0" smtClean="0"/>
              <a:t> </a:t>
            </a:r>
            <a:r>
              <a:rPr lang="de-DE" sz="2800" b="1" dirty="0"/>
              <a:t>out;</a:t>
            </a:r>
          </a:p>
          <a:p>
            <a:r>
              <a:rPr lang="ru-RU" sz="2800" dirty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081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5144</TotalTime>
  <Words>865</Words>
  <Application>Microsoft Office PowerPoint</Application>
  <PresentationFormat>Широкоэкранный</PresentationFormat>
  <Paragraphs>243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Обработка строк</vt:lpstr>
      <vt:lpstr>Сравнение строк</vt:lpstr>
      <vt:lpstr>Ввод строк</vt:lpstr>
      <vt:lpstr>Обработка строк</vt:lpstr>
      <vt:lpstr>Ввод строк</vt:lpstr>
      <vt:lpstr>Обработка строк</vt:lpstr>
      <vt:lpstr>Обработка строк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149</cp:revision>
  <dcterms:created xsi:type="dcterms:W3CDTF">2017-03-25T18:33:56Z</dcterms:created>
  <dcterms:modified xsi:type="dcterms:W3CDTF">2018-11-29T14:47:40Z</dcterms:modified>
</cp:coreProperties>
</file>