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68" r:id="rId2"/>
    <p:sldId id="256" r:id="rId3"/>
    <p:sldId id="261" r:id="rId4"/>
    <p:sldId id="270" r:id="rId5"/>
    <p:sldId id="269" r:id="rId6"/>
    <p:sldId id="257" r:id="rId7"/>
    <p:sldId id="258" r:id="rId8"/>
    <p:sldId id="259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2/20/2024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76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90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85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04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08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3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84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011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16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7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299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89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4" r:id="rId6"/>
    <p:sldLayoutId id="2147483790" r:id="rId7"/>
    <p:sldLayoutId id="2147483791" r:id="rId8"/>
    <p:sldLayoutId id="2147483792" r:id="rId9"/>
    <p:sldLayoutId id="2147483793" r:id="rId10"/>
    <p:sldLayoutId id="21474837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0F35C-3891-FCF3-42B1-959D6DD9C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21" y="714907"/>
            <a:ext cx="7335835" cy="12689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DOCKER VÀ TRIỂN KHAI ỨNG DỤNG TRÊN DOCKER</a:t>
            </a:r>
            <a:endParaRPr lang="vi-V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E96A02-E14E-715F-EEDC-1D936D7C94A0}"/>
              </a:ext>
            </a:extLst>
          </p:cNvPr>
          <p:cNvSpPr txBox="1"/>
          <p:nvPr/>
        </p:nvSpPr>
        <p:spPr>
          <a:xfrm>
            <a:off x="6416963" y="2527586"/>
            <a:ext cx="4864099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Phạm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Phước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Vinh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Cao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Khải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Minh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õ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Trọng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Nghĩa</a:t>
            </a:r>
            <a:endParaRPr lang="en-US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Trần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Quốc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Ninh</a:t>
            </a:r>
            <a:endParaRPr lang="en-U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6FD310-8E56-51EA-D737-F1A1D37E8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987" y="2499797"/>
            <a:ext cx="3284505" cy="27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6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97FC5B-6A52-AE8D-FEB7-DAFC8A571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2514"/>
            <a:ext cx="12192000" cy="63354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B1D41F-7916-007C-1B87-CD98B678E4F5}"/>
              </a:ext>
            </a:extLst>
          </p:cNvPr>
          <p:cNvSpPr txBox="1"/>
          <p:nvPr/>
        </p:nvSpPr>
        <p:spPr>
          <a:xfrm>
            <a:off x="0" y="0"/>
            <a:ext cx="4355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 Docker-</a:t>
            </a:r>
            <a:r>
              <a:rPr lang="en-AS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compose.yml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227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DD23F4-F16B-70BA-F57C-B41BFBB6A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50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9EA6F5-4D01-D36B-D5D4-BDAE34707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85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DC56D7-E11A-7610-F570-E65039C04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49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s For Watching Images – Browse 4,214 Stock Photos, Vectors, and Video  | Adobe Stock">
            <a:extLst>
              <a:ext uri="{FF2B5EF4-FFF2-40B4-BE49-F238E27FC236}">
                <a16:creationId xmlns:a16="http://schemas.microsoft.com/office/drawing/2014/main" id="{89F3F513-BB33-1C6F-2D6D-BC872B825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12" y="308161"/>
            <a:ext cx="8113059" cy="608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70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086" name="Oval 1085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7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8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9" name="Oval 1088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0" name="Oval 1089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1" name="Oval 1090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2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3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4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5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6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7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8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100" name="Straight Connector 1099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02" name="Rectangle 1101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B63F2-B4A7-9057-478D-3D5CB9CB7846}"/>
              </a:ext>
            </a:extLst>
          </p:cNvPr>
          <p:cNvSpPr txBox="1"/>
          <p:nvPr/>
        </p:nvSpPr>
        <p:spPr>
          <a:xfrm>
            <a:off x="565151" y="770890"/>
            <a:ext cx="4133559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+mj-lt"/>
                <a:ea typeface="+mj-ea"/>
                <a:cs typeface="+mj-cs"/>
              </a:rPr>
              <a:t>Docker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1B01D6-1F1F-4F0C-76FC-2237265F746F}"/>
              </a:ext>
            </a:extLst>
          </p:cNvPr>
          <p:cNvSpPr txBox="1"/>
          <p:nvPr/>
        </p:nvSpPr>
        <p:spPr>
          <a:xfrm>
            <a:off x="565151" y="1616093"/>
            <a:ext cx="4133559" cy="4145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nền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tảng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mềm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mã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nguồn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mở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phép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khai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dựa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nghệ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container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mắt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năm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2013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cùng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cụ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tiêu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chuẩn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hoá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khác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indent="-2286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Docker,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bạn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lập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nền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tảng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xây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dựng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mở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rộng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quy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qua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container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nhanh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chóng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thuận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tiện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hơn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>
              <a:lnSpc>
                <a:spcPct val="90000"/>
              </a:lnSpc>
              <a:spcBef>
                <a:spcPts val="900"/>
              </a:spcBef>
            </a:pP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4" descr="A blue whale with containers on it&#10;&#10;Description automatically generated">
            <a:extLst>
              <a:ext uri="{FF2B5EF4-FFF2-40B4-BE49-F238E27FC236}">
                <a16:creationId xmlns:a16="http://schemas.microsoft.com/office/drawing/2014/main" id="{66BC0644-8B9D-3688-224C-D986905BB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6596" y="1616093"/>
            <a:ext cx="6430513" cy="361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4" name="Group 1103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105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6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7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8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110" name="Straight Connector 1109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E0E71EA-8D24-D5D6-41D8-BA7B646DEEFF}"/>
              </a:ext>
            </a:extLst>
          </p:cNvPr>
          <p:cNvSpPr txBox="1"/>
          <p:nvPr/>
        </p:nvSpPr>
        <p:spPr>
          <a:xfrm>
            <a:off x="565150" y="2160016"/>
            <a:ext cx="5018677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181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9" name="Group 5128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5130" name="Oval 5129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1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32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33" name="Oval 5132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4" name="Oval 5133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5" name="Oval 5134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6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37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38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39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40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41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42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144" name="Straight Connector 5143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46" name="Rectangle 5145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D12448-137A-82C0-15B1-7048CD71F3F8}"/>
              </a:ext>
            </a:extLst>
          </p:cNvPr>
          <p:cNvSpPr txBox="1"/>
          <p:nvPr/>
        </p:nvSpPr>
        <p:spPr>
          <a:xfrm>
            <a:off x="5628357" y="770890"/>
            <a:ext cx="5995137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latin typeface="+mj-lt"/>
                <a:ea typeface="+mj-ea"/>
                <a:cs typeface="+mj-cs"/>
              </a:rPr>
              <a:t>Lợi ích khi sử dụng docker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E3845B-5A26-5062-8FFA-FD189379DBC9}"/>
              </a:ext>
            </a:extLst>
          </p:cNvPr>
          <p:cNvSpPr txBox="1"/>
          <p:nvPr/>
        </p:nvSpPr>
        <p:spPr>
          <a:xfrm>
            <a:off x="5628357" y="2160016"/>
            <a:ext cx="5995137" cy="36012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 fontAlgn="base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Docker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giúp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phân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phối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mềm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nhanh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hơn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indent="-228600" fontAlgn="base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khai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khởi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chuyển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nhanh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chóng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indent="-228600" fontAlgn="base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Sự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indent="-228600" fontAlgn="base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Hỗ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trợ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API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giao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tiếp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container.</a:t>
            </a:r>
          </a:p>
          <a:p>
            <a:pPr indent="-228600" fontAlgn="base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khai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khắc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phục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sự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cố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mềm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dễ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dàng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hơn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đóng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gói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nó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container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nhỏ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indent="-228600" fontAlgn="base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kiệm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tài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nguyên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tiền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bạc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vì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nó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giúp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chạy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nhiều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mềm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hơn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máy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chủ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tận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tối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đa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tài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nguyên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B99B28AF-18A5-DCA6-759F-3CF1E2585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959" y="1400243"/>
            <a:ext cx="4334439" cy="226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48" name="Group 5147">
            <a:extLst>
              <a:ext uri="{FF2B5EF4-FFF2-40B4-BE49-F238E27FC236}">
                <a16:creationId xmlns:a16="http://schemas.microsoft.com/office/drawing/2014/main" id="{97620302-BEE8-1447-8324-5F4178AA1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5149" name="Freeform 37">
              <a:extLst>
                <a:ext uri="{FF2B5EF4-FFF2-40B4-BE49-F238E27FC236}">
                  <a16:creationId xmlns:a16="http://schemas.microsoft.com/office/drawing/2014/main" id="{075332F5-EA0C-8B40-ADC9-D024EBD77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50" name="Freeform 39">
              <a:extLst>
                <a:ext uri="{FF2B5EF4-FFF2-40B4-BE49-F238E27FC236}">
                  <a16:creationId xmlns:a16="http://schemas.microsoft.com/office/drawing/2014/main" id="{2619F114-DF39-F544-B487-5430D00E1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51" name="Freeform 41">
              <a:extLst>
                <a:ext uri="{FF2B5EF4-FFF2-40B4-BE49-F238E27FC236}">
                  <a16:creationId xmlns:a16="http://schemas.microsoft.com/office/drawing/2014/main" id="{5CDF6368-32C4-A64F-8D2E-11DE400CD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52" name="Freeform 42">
              <a:extLst>
                <a:ext uri="{FF2B5EF4-FFF2-40B4-BE49-F238E27FC236}">
                  <a16:creationId xmlns:a16="http://schemas.microsoft.com/office/drawing/2014/main" id="{148F19D8-49E5-0945-BC17-56044D43D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154" name="Straight Connector 5153">
            <a:extLst>
              <a:ext uri="{FF2B5EF4-FFF2-40B4-BE49-F238E27FC236}">
                <a16:creationId xmlns:a16="http://schemas.microsoft.com/office/drawing/2014/main" id="{68C50EA3-7CF1-9542-A21D-5B3EBACC5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19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1B0FA-2E55-75D7-AF55-B46FE3E5F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88CC61A5-5B5D-C210-3427-DA0452E48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053" name="Oval 1052">
              <a:extLst>
                <a:ext uri="{FF2B5EF4-FFF2-40B4-BE49-F238E27FC236}">
                  <a16:creationId xmlns:a16="http://schemas.microsoft.com/office/drawing/2014/main" id="{04BB874D-ADAC-E68F-EDFF-4F932E833B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4" name="Freeform 23">
              <a:extLst>
                <a:ext uri="{FF2B5EF4-FFF2-40B4-BE49-F238E27FC236}">
                  <a16:creationId xmlns:a16="http://schemas.microsoft.com/office/drawing/2014/main" id="{D2B68B76-3C47-12CA-B31F-19A0A72E7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5" name="Freeform 24">
              <a:extLst>
                <a:ext uri="{FF2B5EF4-FFF2-40B4-BE49-F238E27FC236}">
                  <a16:creationId xmlns:a16="http://schemas.microsoft.com/office/drawing/2014/main" id="{46D0C829-6C08-E40F-D8CC-EE9FF54C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6" name="Oval 1055">
              <a:extLst>
                <a:ext uri="{FF2B5EF4-FFF2-40B4-BE49-F238E27FC236}">
                  <a16:creationId xmlns:a16="http://schemas.microsoft.com/office/drawing/2014/main" id="{1F029188-98BF-245D-7E3E-8558FD622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Oval 1056">
              <a:extLst>
                <a:ext uri="{FF2B5EF4-FFF2-40B4-BE49-F238E27FC236}">
                  <a16:creationId xmlns:a16="http://schemas.microsoft.com/office/drawing/2014/main" id="{2EEF17BF-ACF9-209D-7DC8-FF2143C8D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Oval 1057">
              <a:extLst>
                <a:ext uri="{FF2B5EF4-FFF2-40B4-BE49-F238E27FC236}">
                  <a16:creationId xmlns:a16="http://schemas.microsoft.com/office/drawing/2014/main" id="{B5B03CF3-B4E3-339F-1850-1213C87C0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Freeform 28">
              <a:extLst>
                <a:ext uri="{FF2B5EF4-FFF2-40B4-BE49-F238E27FC236}">
                  <a16:creationId xmlns:a16="http://schemas.microsoft.com/office/drawing/2014/main" id="{54A8F8DE-A5E5-E44E-282B-0550699F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0" name="Freeform 29">
              <a:extLst>
                <a:ext uri="{FF2B5EF4-FFF2-40B4-BE49-F238E27FC236}">
                  <a16:creationId xmlns:a16="http://schemas.microsoft.com/office/drawing/2014/main" id="{2BC2DA52-E83E-AFF9-DC10-D21C1E27E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1" name="Freeform 30">
              <a:extLst>
                <a:ext uri="{FF2B5EF4-FFF2-40B4-BE49-F238E27FC236}">
                  <a16:creationId xmlns:a16="http://schemas.microsoft.com/office/drawing/2014/main" id="{F43ADFFC-086A-8FB4-59C4-3F3C403DB5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2" name="Freeform 31">
              <a:extLst>
                <a:ext uri="{FF2B5EF4-FFF2-40B4-BE49-F238E27FC236}">
                  <a16:creationId xmlns:a16="http://schemas.microsoft.com/office/drawing/2014/main" id="{F11F67EC-B077-F708-517C-C168D6EF7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3" name="Freeform 32">
              <a:extLst>
                <a:ext uri="{FF2B5EF4-FFF2-40B4-BE49-F238E27FC236}">
                  <a16:creationId xmlns:a16="http://schemas.microsoft.com/office/drawing/2014/main" id="{07143708-13EF-7A9A-86FC-95DA31300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4" name="Freeform 33">
              <a:extLst>
                <a:ext uri="{FF2B5EF4-FFF2-40B4-BE49-F238E27FC236}">
                  <a16:creationId xmlns:a16="http://schemas.microsoft.com/office/drawing/2014/main" id="{6A32D004-AA07-CDC1-C15A-27519D8E0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5" name="Freeform 34">
              <a:extLst>
                <a:ext uri="{FF2B5EF4-FFF2-40B4-BE49-F238E27FC236}">
                  <a16:creationId xmlns:a16="http://schemas.microsoft.com/office/drawing/2014/main" id="{2D735C43-DF3C-BF44-F55F-6157E8A6F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1D21CED6-9DD7-A0FC-19D9-CAA551AB4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69" name="Rectangle 1068">
            <a:extLst>
              <a:ext uri="{FF2B5EF4-FFF2-40B4-BE49-F238E27FC236}">
                <a16:creationId xmlns:a16="http://schemas.microsoft.com/office/drawing/2014/main" id="{55A6EA54-41EB-A3F4-A808-B6EF6030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EC7951-BEA1-E12A-19C5-E496449EF1B5}"/>
              </a:ext>
            </a:extLst>
          </p:cNvPr>
          <p:cNvSpPr txBox="1"/>
          <p:nvPr/>
        </p:nvSpPr>
        <p:spPr>
          <a:xfrm>
            <a:off x="565150" y="770890"/>
            <a:ext cx="5018677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+mj-lt"/>
                <a:ea typeface="+mj-ea"/>
                <a:cs typeface="+mj-cs"/>
              </a:rPr>
              <a:t>Docker 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84A856-13B1-EFE8-1DE3-2D90BCAB228A}"/>
              </a:ext>
            </a:extLst>
          </p:cNvPr>
          <p:cNvSpPr txBox="1"/>
          <p:nvPr/>
        </p:nvSpPr>
        <p:spPr>
          <a:xfrm>
            <a:off x="565150" y="2160016"/>
            <a:ext cx="5018677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071" name="Straight Connector 1070">
            <a:extLst>
              <a:ext uri="{FF2B5EF4-FFF2-40B4-BE49-F238E27FC236}">
                <a16:creationId xmlns:a16="http://schemas.microsoft.com/office/drawing/2014/main" id="{2EE088A9-3718-9EA4-F4DF-31001B082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1867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4C646EA0-3012-D8EF-D247-E623A9821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4" y="0"/>
            <a:ext cx="1901687" cy="6858000"/>
            <a:chOff x="10290314" y="0"/>
            <a:chExt cx="1901687" cy="6858000"/>
          </a:xfrm>
        </p:grpSpPr>
        <p:sp>
          <p:nvSpPr>
            <p:cNvPr id="1074" name="Freeform 21">
              <a:extLst>
                <a:ext uri="{FF2B5EF4-FFF2-40B4-BE49-F238E27FC236}">
                  <a16:creationId xmlns:a16="http://schemas.microsoft.com/office/drawing/2014/main" id="{DD66067B-D3CF-886A-5901-DD587A8E0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5" name="Freeform 22">
              <a:extLst>
                <a:ext uri="{FF2B5EF4-FFF2-40B4-BE49-F238E27FC236}">
                  <a16:creationId xmlns:a16="http://schemas.microsoft.com/office/drawing/2014/main" id="{AE8E00CB-E882-E5B6-80F3-964F2E009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6" name="Freeform 23">
              <a:extLst>
                <a:ext uri="{FF2B5EF4-FFF2-40B4-BE49-F238E27FC236}">
                  <a16:creationId xmlns:a16="http://schemas.microsoft.com/office/drawing/2014/main" id="{4487B3E2-04D7-D345-639F-DE1FB4411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7" name="Freeform 24">
              <a:extLst>
                <a:ext uri="{FF2B5EF4-FFF2-40B4-BE49-F238E27FC236}">
                  <a16:creationId xmlns:a16="http://schemas.microsoft.com/office/drawing/2014/main" id="{EE681EFF-7CD6-F776-8B9C-5B8EB6331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8" name="Freeform 25">
              <a:extLst>
                <a:ext uri="{FF2B5EF4-FFF2-40B4-BE49-F238E27FC236}">
                  <a16:creationId xmlns:a16="http://schemas.microsoft.com/office/drawing/2014/main" id="{DE65DAD2-415A-9C9B-16A4-DF6AD9466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9" name="Freeform 26">
              <a:extLst>
                <a:ext uri="{FF2B5EF4-FFF2-40B4-BE49-F238E27FC236}">
                  <a16:creationId xmlns:a16="http://schemas.microsoft.com/office/drawing/2014/main" id="{CE3DB961-D23C-1D0D-58D3-CED5097D1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0" name="Oval 1079">
              <a:extLst>
                <a:ext uri="{FF2B5EF4-FFF2-40B4-BE49-F238E27FC236}">
                  <a16:creationId xmlns:a16="http://schemas.microsoft.com/office/drawing/2014/main" id="{15CAEEAF-580B-D749-5890-B34F45980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4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D5568BA-45B6-4E80-2D39-E780A1CF156A}"/>
              </a:ext>
            </a:extLst>
          </p:cNvPr>
          <p:cNvSpPr txBox="1"/>
          <p:nvPr/>
        </p:nvSpPr>
        <p:spPr>
          <a:xfrm>
            <a:off x="415100" y="1769185"/>
            <a:ext cx="56808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 là mẫu (read-only) có hướng dẫn tạo một Docker Container.</a:t>
            </a:r>
          </a:p>
          <a:p>
            <a:r>
              <a:rPr lang="vi-V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 thể tạo Image riêng hoặc chỉ có thể sử dụng Image của người khác đã tạo khi họ chia sẽ chúng công khai. </a:t>
            </a:r>
          </a:p>
          <a:p>
            <a:r>
              <a:rPr lang="vi-V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Để xây dựng một image cần tạo Dockerfile với cú pháp đơn giản để xác định các bước cần thiết để tạo và chạy Image đó.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What Is a Docker Image? | Packagecloud Blog">
            <a:extLst>
              <a:ext uri="{FF2B5EF4-FFF2-40B4-BE49-F238E27FC236}">
                <a16:creationId xmlns:a16="http://schemas.microsoft.com/office/drawing/2014/main" id="{963B284E-B1CC-A1FB-453C-67AFB7726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749" y="1417195"/>
            <a:ext cx="5680899" cy="325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19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42AB15-EAA7-B6C3-506E-3EFE8A6B1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56022685-2409-B4BF-3764-482AF1A0B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053" name="Oval 1052">
              <a:extLst>
                <a:ext uri="{FF2B5EF4-FFF2-40B4-BE49-F238E27FC236}">
                  <a16:creationId xmlns:a16="http://schemas.microsoft.com/office/drawing/2014/main" id="{512C4347-7245-3A24-2481-5001B0F0E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4" name="Freeform 23">
              <a:extLst>
                <a:ext uri="{FF2B5EF4-FFF2-40B4-BE49-F238E27FC236}">
                  <a16:creationId xmlns:a16="http://schemas.microsoft.com/office/drawing/2014/main" id="{CFDD7DB4-A6B7-E29D-C118-748FA7814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5" name="Freeform 24">
              <a:extLst>
                <a:ext uri="{FF2B5EF4-FFF2-40B4-BE49-F238E27FC236}">
                  <a16:creationId xmlns:a16="http://schemas.microsoft.com/office/drawing/2014/main" id="{D175D464-4EC4-CBBA-1C4B-39CF58C12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6" name="Oval 1055">
              <a:extLst>
                <a:ext uri="{FF2B5EF4-FFF2-40B4-BE49-F238E27FC236}">
                  <a16:creationId xmlns:a16="http://schemas.microsoft.com/office/drawing/2014/main" id="{A8E0AD03-6820-8434-8FEE-F6C0BE056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Oval 1056">
              <a:extLst>
                <a:ext uri="{FF2B5EF4-FFF2-40B4-BE49-F238E27FC236}">
                  <a16:creationId xmlns:a16="http://schemas.microsoft.com/office/drawing/2014/main" id="{AE85BF92-CB15-06ED-E56C-7D1DA6830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Oval 1057">
              <a:extLst>
                <a:ext uri="{FF2B5EF4-FFF2-40B4-BE49-F238E27FC236}">
                  <a16:creationId xmlns:a16="http://schemas.microsoft.com/office/drawing/2014/main" id="{6EC2F54A-8DC1-1642-6BA3-FDB181914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Freeform 28">
              <a:extLst>
                <a:ext uri="{FF2B5EF4-FFF2-40B4-BE49-F238E27FC236}">
                  <a16:creationId xmlns:a16="http://schemas.microsoft.com/office/drawing/2014/main" id="{901786C6-EE20-962A-C0B4-670156E2F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0" name="Freeform 29">
              <a:extLst>
                <a:ext uri="{FF2B5EF4-FFF2-40B4-BE49-F238E27FC236}">
                  <a16:creationId xmlns:a16="http://schemas.microsoft.com/office/drawing/2014/main" id="{4D2160FD-CCA2-21EC-39F9-7E92C3EC9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1" name="Freeform 30">
              <a:extLst>
                <a:ext uri="{FF2B5EF4-FFF2-40B4-BE49-F238E27FC236}">
                  <a16:creationId xmlns:a16="http://schemas.microsoft.com/office/drawing/2014/main" id="{033BE032-E216-E5D3-52FD-FDF7BF3D6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2" name="Freeform 31">
              <a:extLst>
                <a:ext uri="{FF2B5EF4-FFF2-40B4-BE49-F238E27FC236}">
                  <a16:creationId xmlns:a16="http://schemas.microsoft.com/office/drawing/2014/main" id="{F8EDF623-D0E5-424C-23E8-647667D1F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3" name="Freeform 32">
              <a:extLst>
                <a:ext uri="{FF2B5EF4-FFF2-40B4-BE49-F238E27FC236}">
                  <a16:creationId xmlns:a16="http://schemas.microsoft.com/office/drawing/2014/main" id="{D9326209-5A53-804F-5D94-1688D863A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4" name="Freeform 33">
              <a:extLst>
                <a:ext uri="{FF2B5EF4-FFF2-40B4-BE49-F238E27FC236}">
                  <a16:creationId xmlns:a16="http://schemas.microsoft.com/office/drawing/2014/main" id="{DEF5B6C7-F257-3D66-C5A6-096C06C5A4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5" name="Freeform 34">
              <a:extLst>
                <a:ext uri="{FF2B5EF4-FFF2-40B4-BE49-F238E27FC236}">
                  <a16:creationId xmlns:a16="http://schemas.microsoft.com/office/drawing/2014/main" id="{C29BC477-7E20-2FC9-7133-471AE6E0C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21091E33-5AC6-B93B-926D-EEDBB3E79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69" name="Rectangle 1068">
            <a:extLst>
              <a:ext uri="{FF2B5EF4-FFF2-40B4-BE49-F238E27FC236}">
                <a16:creationId xmlns:a16="http://schemas.microsoft.com/office/drawing/2014/main" id="{12654395-B792-90D4-D820-9D3BDD4D7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95D195-C0CD-E5D3-8A46-FAE26A8649EC}"/>
              </a:ext>
            </a:extLst>
          </p:cNvPr>
          <p:cNvSpPr txBox="1"/>
          <p:nvPr/>
        </p:nvSpPr>
        <p:spPr>
          <a:xfrm>
            <a:off x="565150" y="770890"/>
            <a:ext cx="5018677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+mj-lt"/>
                <a:ea typeface="+mj-ea"/>
                <a:cs typeface="+mj-cs"/>
              </a:rPr>
              <a:t>Docker Container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6747AB-D0EF-3460-A5BB-CDDC9E8C0CDE}"/>
              </a:ext>
            </a:extLst>
          </p:cNvPr>
          <p:cNvSpPr txBox="1"/>
          <p:nvPr/>
        </p:nvSpPr>
        <p:spPr>
          <a:xfrm>
            <a:off x="565150" y="2160016"/>
            <a:ext cx="5018677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071" name="Straight Connector 1070">
            <a:extLst>
              <a:ext uri="{FF2B5EF4-FFF2-40B4-BE49-F238E27FC236}">
                <a16:creationId xmlns:a16="http://schemas.microsoft.com/office/drawing/2014/main" id="{AB88B743-04F2-E674-0AEF-FC0FC7B5D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1867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FEB04354-2A10-CB7E-A74D-8484A76E0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4" y="0"/>
            <a:ext cx="1901687" cy="6858000"/>
            <a:chOff x="10290314" y="0"/>
            <a:chExt cx="1901687" cy="6858000"/>
          </a:xfrm>
        </p:grpSpPr>
        <p:sp>
          <p:nvSpPr>
            <p:cNvPr id="1074" name="Freeform 21">
              <a:extLst>
                <a:ext uri="{FF2B5EF4-FFF2-40B4-BE49-F238E27FC236}">
                  <a16:creationId xmlns:a16="http://schemas.microsoft.com/office/drawing/2014/main" id="{893218C5-F799-4C91-9C59-B424A45EF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5" name="Freeform 22">
              <a:extLst>
                <a:ext uri="{FF2B5EF4-FFF2-40B4-BE49-F238E27FC236}">
                  <a16:creationId xmlns:a16="http://schemas.microsoft.com/office/drawing/2014/main" id="{B8B7729C-BF32-4A2D-01A8-42B92C0CD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6" name="Freeform 23">
              <a:extLst>
                <a:ext uri="{FF2B5EF4-FFF2-40B4-BE49-F238E27FC236}">
                  <a16:creationId xmlns:a16="http://schemas.microsoft.com/office/drawing/2014/main" id="{682B4E2C-656A-20BD-68F3-C31488847F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7" name="Freeform 24">
              <a:extLst>
                <a:ext uri="{FF2B5EF4-FFF2-40B4-BE49-F238E27FC236}">
                  <a16:creationId xmlns:a16="http://schemas.microsoft.com/office/drawing/2014/main" id="{2433194F-EB4B-6289-8656-D54D7F87E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8" name="Freeform 25">
              <a:extLst>
                <a:ext uri="{FF2B5EF4-FFF2-40B4-BE49-F238E27FC236}">
                  <a16:creationId xmlns:a16="http://schemas.microsoft.com/office/drawing/2014/main" id="{53439738-36FF-3498-A18D-BA12D4424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9" name="Freeform 26">
              <a:extLst>
                <a:ext uri="{FF2B5EF4-FFF2-40B4-BE49-F238E27FC236}">
                  <a16:creationId xmlns:a16="http://schemas.microsoft.com/office/drawing/2014/main" id="{600A44B3-5D7E-11AF-8729-80F94DF5B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0" name="Oval 1079">
              <a:extLst>
                <a:ext uri="{FF2B5EF4-FFF2-40B4-BE49-F238E27FC236}">
                  <a16:creationId xmlns:a16="http://schemas.microsoft.com/office/drawing/2014/main" id="{E242C7D3-4793-7E35-F450-39FD5FDCA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4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39C66C0-6E5D-499F-619C-7A84B706CF0F}"/>
              </a:ext>
            </a:extLst>
          </p:cNvPr>
          <p:cNvSpPr txBox="1"/>
          <p:nvPr/>
        </p:nvSpPr>
        <p:spPr>
          <a:xfrm>
            <a:off x="415100" y="1769185"/>
            <a:ext cx="53187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Container là một môi trường biệt lập, chạy trên môi trường do Docker Desktop cung cấp.</a:t>
            </a:r>
          </a:p>
          <a:p>
            <a:r>
              <a:rPr lang="vi-V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Container có tất cả những thứ mà ứng dụng cần để chạy.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4" descr="Docker loses its first-mover advantage to Kubernetes - now what?">
            <a:extLst>
              <a:ext uri="{FF2B5EF4-FFF2-40B4-BE49-F238E27FC236}">
                <a16:creationId xmlns:a16="http://schemas.microsoft.com/office/drawing/2014/main" id="{2D0D9BE4-6A09-45AE-E89A-4CD3BA347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126" y="1769185"/>
            <a:ext cx="4942739" cy="319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353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5" name="Group 2144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146" name="Oval 2145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7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48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49" name="Oval 2148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0" name="Oval 2149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1" name="Oval 2150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2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53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54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55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56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57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58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160" name="Straight Connector 2159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62" name="Rectangle 2161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C04763-C793-957F-72F2-7E299A303874}"/>
              </a:ext>
            </a:extLst>
          </p:cNvPr>
          <p:cNvSpPr txBox="1"/>
          <p:nvPr/>
        </p:nvSpPr>
        <p:spPr>
          <a:xfrm>
            <a:off x="565151" y="770890"/>
            <a:ext cx="4133559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latin typeface="+mj-lt"/>
                <a:ea typeface="+mj-ea"/>
                <a:cs typeface="+mj-cs"/>
              </a:rPr>
              <a:t>Docker File</a:t>
            </a:r>
          </a:p>
        </p:txBody>
      </p:sp>
      <p:pic>
        <p:nvPicPr>
          <p:cNvPr id="2050" name="Picture 2" descr="Dockerfile Simplified !!!">
            <a:extLst>
              <a:ext uri="{FF2B5EF4-FFF2-40B4-BE49-F238E27FC236}">
                <a16:creationId xmlns:a16="http://schemas.microsoft.com/office/drawing/2014/main" id="{A2C476F1-6A26-8D07-11DE-CC063D330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6337" y="2274068"/>
            <a:ext cx="6430513" cy="228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64" name="Group 2163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165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66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67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68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170" name="Straight Connector 2169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C6EFD0F-4D93-5DA5-9159-D5D00743D3E5}"/>
              </a:ext>
            </a:extLst>
          </p:cNvPr>
          <p:cNvSpPr txBox="1"/>
          <p:nvPr/>
        </p:nvSpPr>
        <p:spPr>
          <a:xfrm>
            <a:off x="565150" y="3535879"/>
            <a:ext cx="48640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những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câu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lệnh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đó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 Docker 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sẽ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build 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Docker image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242C62-443B-2E7E-F1D4-41F2E8DEB026}"/>
              </a:ext>
            </a:extLst>
          </p:cNvPr>
          <p:cNvSpPr txBox="1"/>
          <p:nvPr/>
        </p:nvSpPr>
        <p:spPr>
          <a:xfrm>
            <a:off x="565150" y="1809787"/>
            <a:ext cx="486409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Dockerfile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file 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dạng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text 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khôngcó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đuôi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mở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rộng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chứa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đặc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A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tả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m</a:t>
            </a:r>
            <a:r>
              <a:rPr lang="en-A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ô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 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trường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mềm,cấu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trúc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Docker Image. 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698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F735AE-53C1-A93A-9A36-0202C5C65FE5}"/>
              </a:ext>
            </a:extLst>
          </p:cNvPr>
          <p:cNvSpPr txBox="1"/>
          <p:nvPr/>
        </p:nvSpPr>
        <p:spPr>
          <a:xfrm>
            <a:off x="321169" y="1015205"/>
            <a:ext cx="1180478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 config 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vi-VN" sz="2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AS" sz="2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chỉ định image gốc: python, unbutu, alpine…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vi-VN" sz="2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LABEL</a:t>
            </a:r>
            <a:r>
              <a:rPr lang="en-AS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cung cấp metadata cho image. Có thể sử dụng để add thông tin maintainer. Để xem các label của images, dùng lệnh docker inspect.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vi-VN" sz="2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ENV</a:t>
            </a:r>
            <a:r>
              <a:rPr lang="en-AS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thiết lập một biến môi trường.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vi-VN" sz="2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</a:t>
            </a:r>
            <a:r>
              <a:rPr lang="en-AS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 thể tạo một lệnh khi build image. Được sử dụng để cài đặt các package vào container.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vi-VN" sz="2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COPY</a:t>
            </a:r>
            <a:r>
              <a:rPr lang="en-AS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Sao chép các file và thư mục vào container.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vi-VN" sz="2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en-AS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Sao chép các file và thư mục vào container.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vi-VN" sz="2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CMD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AS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Cung cấp một lệnh và đối số cho container thực thi. Các tham số có thể được ghi đè và chỉ có một CMD.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vi-VN" sz="2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WORKDIR</a:t>
            </a:r>
            <a:r>
              <a:rPr lang="en-AS" sz="2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Thiết lập thư mục đang làm việc cho các chỉ thị khác như: RUN, CMD, ENTRYPOINT, COPY, ADD,…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vi-VN" sz="2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ARG</a:t>
            </a:r>
            <a:r>
              <a:rPr lang="en-AS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Định nghĩa giá trị biến được dùng trong lúc build image.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vi-VN" sz="2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ENTRYPOINT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cung cấp lệnh và đối số cho một container thực thi.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vi-VN" sz="2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EXPOSE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khai báo port </a:t>
            </a:r>
            <a:endParaRPr lang="en-AS" sz="22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vi-VN" sz="2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VOLUME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tạo một điểm gắn thư mục để truy cập và lưu trữ data.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F60DAB-FE55-DF4E-1CBE-44DACB02D2F7}"/>
              </a:ext>
            </a:extLst>
          </p:cNvPr>
          <p:cNvSpPr txBox="1"/>
          <p:nvPr/>
        </p:nvSpPr>
        <p:spPr>
          <a:xfrm>
            <a:off x="321169" y="245049"/>
            <a:ext cx="2694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DOCKER FILE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980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Updating a Container with Docker Compose">
            <a:extLst>
              <a:ext uri="{FF2B5EF4-FFF2-40B4-BE49-F238E27FC236}">
                <a16:creationId xmlns:a16="http://schemas.microsoft.com/office/drawing/2014/main" id="{BACEF969-8A71-3D98-AAC3-A61276163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3878" y="1885677"/>
            <a:ext cx="6430513" cy="308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8E0BB0-D56E-1EA2-7FC2-8B9DFAA659CE}"/>
              </a:ext>
            </a:extLst>
          </p:cNvPr>
          <p:cNvSpPr txBox="1"/>
          <p:nvPr/>
        </p:nvSpPr>
        <p:spPr>
          <a:xfrm>
            <a:off x="565151" y="770890"/>
            <a:ext cx="4133559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+mj-lt"/>
                <a:ea typeface="+mj-ea"/>
                <a:cs typeface="+mj-cs"/>
              </a:rPr>
              <a:t>Docker Compose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15EF78-3879-9202-4C3F-52624BABB34E}"/>
              </a:ext>
            </a:extLst>
          </p:cNvPr>
          <p:cNvSpPr txBox="1"/>
          <p:nvPr/>
        </p:nvSpPr>
        <p:spPr>
          <a:xfrm>
            <a:off x="565151" y="2160015"/>
            <a:ext cx="4816474" cy="4250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900"/>
              </a:spcBef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 Compose 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cụ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hỗ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trợ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xác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định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chạy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multi-container . </a:t>
            </a:r>
            <a:endParaRPr lang="en-A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900"/>
              </a:spcBef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 Compose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xử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đồng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thời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multi-container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xuất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staging,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thử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nghiệm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CI.</a:t>
            </a:r>
          </a:p>
          <a:p>
            <a:pPr>
              <a:spcBef>
                <a:spcPts val="900"/>
              </a:spcBef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 Compose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hoạt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bằng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áp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quy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tắc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xác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định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A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tệp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docker-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compose.yaml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961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0BBA6F-7E92-517C-105F-2198389CFA55}"/>
              </a:ext>
            </a:extLst>
          </p:cNvPr>
          <p:cNvSpPr txBox="1"/>
          <p:nvPr/>
        </p:nvSpPr>
        <p:spPr>
          <a:xfrm>
            <a:off x="83976" y="-43599"/>
            <a:ext cx="2603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 </a:t>
            </a:r>
            <a:r>
              <a:rPr lang="en-AS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DockerFile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1855F1-505E-EC33-097B-9155BE115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7868"/>
            <a:ext cx="12192000" cy="641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52877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605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Neue Haas Grotesk Text Pro</vt:lpstr>
      <vt:lpstr>PunchcardVTI</vt:lpstr>
      <vt:lpstr>DOCKER VÀ TRIỂN KHAI ỨNG DỤNG TRÊN DOCKER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Khải Minh</dc:creator>
  <cp:lastModifiedBy>Khải Minh</cp:lastModifiedBy>
  <cp:revision>19</cp:revision>
  <dcterms:created xsi:type="dcterms:W3CDTF">2024-02-19T05:58:02Z</dcterms:created>
  <dcterms:modified xsi:type="dcterms:W3CDTF">2024-02-20T06:20:17Z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2024-02-19T08:13:11Z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79a9bd19-7195-4c49-a82e-a103601cbc36</vt:lpwstr>
  </property>
  <property fmtid="{D5CDD505-2E9C-101B-9397-08002B2CF9AE}" pid="7" name="MSIP_Label_defa4170-0d19-0005-0004-bc88714345d2_ActionId">
    <vt:lpwstr>9b05ab52-fc88-4804-b485-e46a858e9c19</vt:lpwstr>
  </property>
  <property fmtid="{D5CDD505-2E9C-101B-9397-08002B2CF9AE}" pid="8" name="MSIP_Label_defa4170-0d19-0005-0004-bc88714345d2_ContentBits">
    <vt:lpwstr>0</vt:lpwstr>
  </property>
</Properties>
</file>