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9" d="100"/>
          <a:sy n="69" d="100"/>
        </p:scale>
        <p:origin x="564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ym Fjeldstad Varland" userId="420dde44-f307-4b48-8259-5db29f9da038" providerId="ADAL" clId="{0BDB926B-BB4F-41B8-B81A-C0CB97BCBCB7}"/>
    <pc:docChg chg="custSel modSld">
      <pc:chgData name="Trym Fjeldstad Varland" userId="420dde44-f307-4b48-8259-5db29f9da038" providerId="ADAL" clId="{0BDB926B-BB4F-41B8-B81A-C0CB97BCBCB7}" dt="2023-06-04T09:52:05.359" v="1" actId="5793"/>
      <pc:docMkLst>
        <pc:docMk/>
      </pc:docMkLst>
      <pc:sldChg chg="modNotesTx">
        <pc:chgData name="Trym Fjeldstad Varland" userId="420dde44-f307-4b48-8259-5db29f9da038" providerId="ADAL" clId="{0BDB926B-BB4F-41B8-B81A-C0CB97BCBCB7}" dt="2023-06-04T09:52:05.359" v="1" actId="5793"/>
        <pc:sldMkLst>
          <pc:docMk/>
          <pc:sldMk cId="3925628357" sldId="26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369FE-4F44-4B06-A51B-885BD386BE23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3EC80-16C9-4DC0-9403-819C598C8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61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Hehhehehehehehhehehehehehhehehehhehe</a:t>
            </a:r>
            <a:r>
              <a:rPr lang="nb-NO"/>
              <a:t>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3EC80-16C9-4DC0-9403-819C598C836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61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203D5-B60F-EEC8-65F7-47C240172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1D6687-7C09-0C54-0FF3-5414A5289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38AAA-E560-B949-0C33-268AD5A50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A505-DB19-400D-8033-E8D3662981AD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06A74-A77E-4F69-512E-438295EF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7028C-16B4-24CE-4F3A-BF051864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8744-4CE3-42E4-83C7-E4DED2CF3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648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B2D4A-144A-2A38-0930-B8C2C6395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B577B0-C5F6-D2B5-1118-827318CAD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25EF1-21C9-654A-7172-9BD02D9DB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A505-DB19-400D-8033-E8D3662981AD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F2304-D4EF-138C-9D3A-C087446E7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1D569-4AAB-1918-357A-9A4D5EE41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8744-4CE3-42E4-83C7-E4DED2CF3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30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09806B-49F7-ABE2-5CFF-4240EAE0AC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0AA00F-911D-B405-2C3E-64065DD1D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0CD38-9466-01A6-E607-1F4E6CA36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A505-DB19-400D-8033-E8D3662981AD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91BDD-FD39-2D09-FE47-514A090CB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E4A47-E5B1-7CFB-0379-4ED49C824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8744-4CE3-42E4-83C7-E4DED2CF3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05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3225C-13C1-0219-DE4C-653C7DD7C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4360D-7E1C-11B3-7C8B-D54F9586E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9BA60-BC43-5206-B195-998DC5961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A505-DB19-400D-8033-E8D3662981AD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88414-C28F-B3F2-BD43-AC135EC27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3F655-8149-64CB-D82C-87A020C2A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8744-4CE3-42E4-83C7-E4DED2CF3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83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753F-D6F5-3310-4516-EA7821EF5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10115-A59E-97FD-391F-64D91979D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91282-7BF5-7F20-168D-5D685FAAA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A505-DB19-400D-8033-E8D3662981AD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8475D-E3BC-7CB4-36C0-05A7115E0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2573E-6205-6D9C-8B19-DEEC1A7FA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8744-4CE3-42E4-83C7-E4DED2CF3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88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F003C-3CEB-E4AC-FF51-389FAABA9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2BD0E-BE48-7EFB-9E59-53D495B1D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E4BCFD-1522-F815-5EED-A0D82E699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C0320E-F003-1085-C527-C812C3B36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A505-DB19-400D-8033-E8D3662981AD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FF392A-F724-0AD1-6B53-EC5AFE9D5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9E705B-BFA0-2A32-14AA-57117E236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8744-4CE3-42E4-83C7-E4DED2CF3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05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7B533-0D9E-9182-B914-5633E8488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2019B-8CC3-E289-B02E-7DEA1DB96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24BB78-13C2-23F4-50EF-20A91113FC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89B6EE-31BF-37E0-4761-5FD33446B0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8C52CD-3840-2BD0-AC59-E5397D0AFD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442774-62AD-BA3B-D7A0-964DF2C2E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A505-DB19-400D-8033-E8D3662981AD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3F52B7-46E3-7037-BE67-204144AB7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F326A1-DFAC-04E9-61CD-535F03BFB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8744-4CE3-42E4-83C7-E4DED2CF3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89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B1558-738F-063D-2098-7934607D4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90E3F2-1911-E134-C0EE-2C11F909C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A505-DB19-400D-8033-E8D3662981AD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284DA0-74BA-F938-2467-899393978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38C15-DC59-BE08-20B0-7FEB6CF04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8744-4CE3-42E4-83C7-E4DED2CF3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38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407FD5-97A5-E629-7C9B-FFEF1D188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A505-DB19-400D-8033-E8D3662981AD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3C55A0-CBBC-5C61-A583-DF090E979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D3AD78-E067-98E3-6487-280441575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8744-4CE3-42E4-83C7-E4DED2CF3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20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07F4D-B08C-A1A1-BF5D-D99590E85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F7B7E-622A-49F6-A5F7-AD0479F1F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26D0EF-D638-999E-8349-832D61F00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3C676-9686-7F66-A29B-358E7E563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A505-DB19-400D-8033-E8D3662981AD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4BF1DC-1169-1428-4FF9-F728DFF1F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CA4EF6-21EB-1481-2C50-C1D5FC343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8744-4CE3-42E4-83C7-E4DED2CF3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345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80AAB-576F-22D7-2ED4-AB3593814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A14026-991D-1AA4-3072-6B0F766C62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07FDDE-09F5-0835-A03F-222F03295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09C004-E4DD-4C39-F625-72D831F18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A505-DB19-400D-8033-E8D3662981AD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2D51B-3346-D966-F3DB-976B1D4A7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F127D2-AC12-2F00-C77E-B223AFB2B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8744-4CE3-42E4-83C7-E4DED2CF3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39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1089B9-D2DE-DEEE-0200-C7A4BC62A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DB924-AD97-91A2-18E2-F574A0048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B65E6-8810-ECD4-FD2A-CCCAA052C5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BA505-DB19-400D-8033-E8D3662981AD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DE0C6-9551-EBDB-D3A4-F0477E9DED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402CB-5F0D-0A36-2EE7-E6636CAC1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A8744-4CE3-42E4-83C7-E4DED2CF3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0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2E32B-3720-EE26-BB62-A252BB77A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sz="7200" dirty="0">
                <a:latin typeface="+mn-lt"/>
              </a:rPr>
              <a:t>Assignment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F16465-F220-D043-A8DE-3539C8CFEB76}"/>
              </a:ext>
            </a:extLst>
          </p:cNvPr>
          <p:cNvSpPr txBox="1"/>
          <p:nvPr/>
        </p:nvSpPr>
        <p:spPr>
          <a:xfrm>
            <a:off x="1423416" y="3105834"/>
            <a:ext cx="9345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 Atmospheric pressure and temperature variation</a:t>
            </a:r>
          </a:p>
        </p:txBody>
      </p:sp>
    </p:spTree>
    <p:extLst>
      <p:ext uri="{BB962C8B-B14F-4D97-AF65-F5344CB8AC3E}">
        <p14:creationId xmlns:p14="http://schemas.microsoft.com/office/powerpoint/2010/main" val="6387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A0FFF-F43B-E0EB-4CAE-C94780B35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0" i="0" dirty="0" err="1">
                <a:effectLst/>
                <a:latin typeface="Arial" panose="020B0604020202020204" pitchFamily="34" charset="0"/>
              </a:rPr>
              <a:t>Task</a:t>
            </a:r>
            <a:r>
              <a:rPr lang="nb-NO" b="0" i="0" dirty="0">
                <a:effectLst/>
                <a:latin typeface="Arial" panose="020B0604020202020204" pitchFamily="34" charset="0"/>
              </a:rPr>
              <a:t> 2: </a:t>
            </a:r>
            <a:r>
              <a:rPr lang="en-US" sz="3600" b="0" i="0" dirty="0">
                <a:effectLst/>
                <a:latin typeface="Arial" panose="020B0604020202020204" pitchFamily="34" charset="0"/>
              </a:rPr>
              <a:t>Calculate the EUV-photon flux as a function of wavelength and height.</a:t>
            </a:r>
            <a:endParaRPr lang="en-US" sz="3600" dirty="0"/>
          </a:p>
        </p:txBody>
      </p:sp>
      <p:pic>
        <p:nvPicPr>
          <p:cNvPr id="5" name="Picture 4" descr="A picture containing text, screenshot, colorfulness, purple&#10;&#10;Description automatically generated">
            <a:extLst>
              <a:ext uri="{FF2B5EF4-FFF2-40B4-BE49-F238E27FC236}">
                <a16:creationId xmlns:a16="http://schemas.microsoft.com/office/drawing/2014/main" id="{776AAD25-41FF-6AB5-59AA-EEE90E9A1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74250"/>
            <a:ext cx="4679333" cy="3509500"/>
          </a:xfrm>
          <a:prstGeom prst="rect">
            <a:avLst/>
          </a:prstGeom>
        </p:spPr>
      </p:pic>
      <p:pic>
        <p:nvPicPr>
          <p:cNvPr id="7" name="Picture 6" descr="A picture containing text, screenshot, colorfulness, purple&#10;&#10;Description automatically generated">
            <a:extLst>
              <a:ext uri="{FF2B5EF4-FFF2-40B4-BE49-F238E27FC236}">
                <a16:creationId xmlns:a16="http://schemas.microsoft.com/office/drawing/2014/main" id="{FF168F85-B598-2236-027C-5BAB2D25C0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469" y="1674250"/>
            <a:ext cx="4679333" cy="3509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AC9B26-C1DA-4681-2075-7C4216311B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5722" y="5641711"/>
            <a:ext cx="4217494" cy="4378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FE09EE-F5CC-0FD2-4B13-EE4D03AB2774}"/>
              </a:ext>
            </a:extLst>
          </p:cNvPr>
          <p:cNvSpPr txBox="1"/>
          <p:nvPr/>
        </p:nvSpPr>
        <p:spPr>
          <a:xfrm>
            <a:off x="2231136" y="5599018"/>
            <a:ext cx="2935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800" dirty="0" err="1"/>
              <a:t>Photon-flux</a:t>
            </a:r>
            <a:r>
              <a:rPr lang="nb-NO" sz="2800" dirty="0"/>
              <a:t>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39243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73D0799-0A1B-EBD2-04A1-152CA253A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nb-NO" sz="7200" b="1" dirty="0" err="1">
                <a:latin typeface="+mn-lt"/>
              </a:rPr>
              <a:t>Assignment</a:t>
            </a:r>
            <a:r>
              <a:rPr lang="nb-NO" sz="7200" b="1" dirty="0"/>
              <a:t> 3</a:t>
            </a:r>
            <a:endParaRPr lang="en-US" sz="7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87A374-A1F5-236D-8188-D29EFF5211A2}"/>
              </a:ext>
            </a:extLst>
          </p:cNvPr>
          <p:cNvSpPr txBox="1"/>
          <p:nvPr/>
        </p:nvSpPr>
        <p:spPr>
          <a:xfrm>
            <a:off x="2598420" y="3172968"/>
            <a:ext cx="6995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Photo-ionization</a:t>
            </a:r>
          </a:p>
        </p:txBody>
      </p:sp>
    </p:spTree>
    <p:extLst>
      <p:ext uri="{BB962C8B-B14F-4D97-AF65-F5344CB8AC3E}">
        <p14:creationId xmlns:p14="http://schemas.microsoft.com/office/powerpoint/2010/main" val="3191555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F6311-19AC-EE8D-23FA-3EE85A112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4766"/>
          </a:xfrm>
        </p:spPr>
        <p:txBody>
          <a:bodyPr/>
          <a:lstStyle/>
          <a:p>
            <a:r>
              <a:rPr lang="nb-NO" dirty="0"/>
              <a:t>Photo-</a:t>
            </a:r>
            <a:r>
              <a:rPr lang="nb-NO" dirty="0" err="1"/>
              <a:t>ionization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3E0233-E79D-7E8F-1425-B3216D632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658" y="1912132"/>
            <a:ext cx="2952902" cy="6032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53AF5B-9721-2482-AAEC-0B287EE4A0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789" y="2582780"/>
            <a:ext cx="2730640" cy="2540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7DDD96-0433-4247-D3B4-B0EFD637DBDA}"/>
              </a:ext>
            </a:extLst>
          </p:cNvPr>
          <p:cNvSpPr txBox="1"/>
          <p:nvPr/>
        </p:nvSpPr>
        <p:spPr>
          <a:xfrm>
            <a:off x="362658" y="1583825"/>
            <a:ext cx="321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Photo-</a:t>
            </a:r>
            <a:r>
              <a:rPr lang="nb-NO" dirty="0" err="1"/>
              <a:t>ionization</a:t>
            </a:r>
            <a:r>
              <a:rPr lang="nb-NO" dirty="0"/>
              <a:t> </a:t>
            </a:r>
            <a:r>
              <a:rPr lang="nb-NO" dirty="0" err="1"/>
              <a:t>reactions</a:t>
            </a:r>
            <a:r>
              <a:rPr lang="nb-NO" dirty="0"/>
              <a:t>: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0F2BC8-CBBC-5573-DD0E-A402C29B42FC}"/>
              </a:ext>
            </a:extLst>
          </p:cNvPr>
          <p:cNvSpPr txBox="1"/>
          <p:nvPr/>
        </p:nvSpPr>
        <p:spPr>
          <a:xfrm>
            <a:off x="838200" y="859059"/>
            <a:ext cx="2477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/>
              <a:t>Little bit </a:t>
            </a:r>
            <a:r>
              <a:rPr lang="nb-NO" sz="2400" dirty="0" err="1"/>
              <a:t>of</a:t>
            </a:r>
            <a:r>
              <a:rPr lang="nb-NO" sz="2400" dirty="0"/>
              <a:t> </a:t>
            </a:r>
            <a:r>
              <a:rPr lang="nb-NO" sz="2400" dirty="0" err="1"/>
              <a:t>theory</a:t>
            </a:r>
            <a:endParaRPr lang="en-US" sz="2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4FCE1B7-3410-F647-9F3C-C57F7B75BB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549" y="3449679"/>
            <a:ext cx="5124713" cy="57152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6BE5350-D80B-3B58-E43F-7BBDA0F5639D}"/>
              </a:ext>
            </a:extLst>
          </p:cNvPr>
          <p:cNvSpPr txBox="1"/>
          <p:nvPr/>
        </p:nvSpPr>
        <p:spPr>
          <a:xfrm>
            <a:off x="362658" y="3223655"/>
            <a:ext cx="4726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Photo-</a:t>
            </a:r>
            <a:r>
              <a:rPr lang="nb-NO" dirty="0" err="1"/>
              <a:t>electron</a:t>
            </a:r>
            <a:r>
              <a:rPr lang="nb-NO" dirty="0"/>
              <a:t> </a:t>
            </a:r>
            <a:r>
              <a:rPr lang="nb-NO" dirty="0" err="1"/>
              <a:t>energy</a:t>
            </a:r>
            <a:r>
              <a:rPr lang="nb-NO" dirty="0"/>
              <a:t>: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8BF1470-9236-11B1-801A-637F4F9F3D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790" y="4399869"/>
            <a:ext cx="3507084" cy="57388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34C3D0B-0BD6-FB5E-C8F3-44E5BDDF06DD}"/>
              </a:ext>
            </a:extLst>
          </p:cNvPr>
          <p:cNvSpPr txBox="1"/>
          <p:nvPr/>
        </p:nvSpPr>
        <p:spPr>
          <a:xfrm>
            <a:off x="362658" y="4030536"/>
            <a:ext cx="4532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Photo-</a:t>
            </a:r>
            <a:r>
              <a:rPr lang="nb-NO" dirty="0" err="1"/>
              <a:t>electron</a:t>
            </a:r>
            <a:r>
              <a:rPr lang="nb-NO" dirty="0"/>
              <a:t> </a:t>
            </a:r>
            <a:r>
              <a:rPr lang="nb-NO" dirty="0" err="1"/>
              <a:t>production</a:t>
            </a:r>
            <a:r>
              <a:rPr lang="nb-NO" dirty="0"/>
              <a:t> rate: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628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89552-A4CF-6DEB-2909-1A4969D53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b="0" i="0" dirty="0" err="1">
                <a:effectLst/>
                <a:latin typeface="Arial" panose="020B0604020202020204" pitchFamily="34" charset="0"/>
              </a:rPr>
              <a:t>Task</a:t>
            </a:r>
            <a:r>
              <a:rPr lang="nb-NO" b="0" i="0" dirty="0">
                <a:effectLst/>
                <a:latin typeface="Arial" panose="020B0604020202020204" pitchFamily="34" charset="0"/>
              </a:rPr>
              <a:t> 1: </a:t>
            </a:r>
            <a:r>
              <a:rPr lang="en-US" sz="3100" b="0" i="0" dirty="0">
                <a:effectLst/>
                <a:latin typeface="Arial" panose="020B0604020202020204" pitchFamily="34" charset="0"/>
              </a:rPr>
              <a:t>Make functions that calculate the production rate of photo-electrons as a function of altitude</a:t>
            </a:r>
            <a:br>
              <a:rPr lang="en-US" sz="3100" dirty="0"/>
            </a:br>
            <a:r>
              <a:rPr lang="en-US" sz="3100" b="0" i="0" dirty="0">
                <a:effectLst/>
                <a:latin typeface="Arial" panose="020B0604020202020204" pitchFamily="34" charset="0"/>
              </a:rPr>
              <a:t>and energy.</a:t>
            </a:r>
            <a:r>
              <a:rPr lang="nb-NO" sz="3100" b="0" i="0" dirty="0">
                <a:effectLst/>
                <a:latin typeface="Arial" panose="020B0604020202020204" pitchFamily="34" charset="0"/>
              </a:rPr>
              <a:t> </a:t>
            </a: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4046829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56D87-9D80-064A-0A4F-8FD21E59B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Task 1: </a:t>
            </a:r>
            <a:r>
              <a:rPr lang="en-US" sz="3600" b="0" i="0" dirty="0">
                <a:effectLst/>
                <a:latin typeface="Arial" panose="020B0604020202020204" pitchFamily="34" charset="0"/>
              </a:rPr>
              <a:t>Make functions that calculate the altitude </a:t>
            </a:r>
            <a:r>
              <a:rPr lang="en-US" sz="3600" b="0" i="0" dirty="0" err="1">
                <a:effectLst/>
                <a:latin typeface="Arial" panose="020B0604020202020204" pitchFamily="34" charset="0"/>
              </a:rPr>
              <a:t>vari</a:t>
            </a:r>
            <a:r>
              <a:rPr lang="en-US" sz="3600" b="0" i="0" dirty="0">
                <a:effectLst/>
                <a:latin typeface="Arial" panose="020B0604020202020204" pitchFamily="34" charset="0"/>
              </a:rPr>
              <a:t>-</a:t>
            </a:r>
            <a:br>
              <a:rPr lang="en-US" sz="3600" dirty="0"/>
            </a:br>
            <a:r>
              <a:rPr lang="en-US" sz="3600" b="0" i="0" dirty="0" err="1">
                <a:effectLst/>
                <a:latin typeface="Arial" panose="020B0604020202020204" pitchFamily="34" charset="0"/>
              </a:rPr>
              <a:t>ation</a:t>
            </a:r>
            <a:r>
              <a:rPr lang="en-US" sz="3600" b="0" i="0" dirty="0">
                <a:effectLst/>
                <a:latin typeface="Arial" panose="020B0604020202020204" pitchFamily="34" charset="0"/>
              </a:rPr>
              <a:t> of the atmospheric scale-height</a:t>
            </a:r>
            <a:endParaRPr lang="en-US" sz="3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80A04A-240A-DDE7-8834-33D1D9C31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851" y="2524717"/>
            <a:ext cx="1467391" cy="9443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132867-8E4E-6F6A-5444-7BA2760BB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556" y="5110040"/>
            <a:ext cx="2895749" cy="863644"/>
          </a:xfrm>
          <a:prstGeom prst="rect">
            <a:avLst/>
          </a:prstGeom>
        </p:spPr>
      </p:pic>
      <p:pic>
        <p:nvPicPr>
          <p:cNvPr id="13" name="Picture 12" descr="A graph with a red line&#10;&#10;Description automatically generated with low confidence">
            <a:extLst>
              <a:ext uri="{FF2B5EF4-FFF2-40B4-BE49-F238E27FC236}">
                <a16:creationId xmlns:a16="http://schemas.microsoft.com/office/drawing/2014/main" id="{5C4EF7BC-4B8B-E58A-0825-6B4E312778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090" y="1609972"/>
            <a:ext cx="6851910" cy="513893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7BC0B7D-C871-BB1E-55CE-CA8EF46E6778}"/>
              </a:ext>
            </a:extLst>
          </p:cNvPr>
          <p:cNvSpPr txBox="1"/>
          <p:nvPr/>
        </p:nvSpPr>
        <p:spPr>
          <a:xfrm>
            <a:off x="838200" y="1981235"/>
            <a:ext cx="33223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Scale</a:t>
            </a:r>
            <a:r>
              <a:rPr lang="nb-NO" dirty="0"/>
              <a:t> </a:t>
            </a:r>
            <a:r>
              <a:rPr lang="nb-NO" dirty="0" err="1"/>
              <a:t>height</a:t>
            </a:r>
            <a:r>
              <a:rPr lang="nb-NO" dirty="0"/>
              <a:t>:</a:t>
            </a:r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en-US" b="0" i="0" dirty="0">
              <a:effectLst/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Gravitational  acceleration: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1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3759D-0B31-1B3B-BA4F-2F580DFE0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b="1" dirty="0" err="1"/>
              <a:t>Task</a:t>
            </a:r>
            <a:r>
              <a:rPr lang="nb-NO" b="1" dirty="0"/>
              <a:t> 2: </a:t>
            </a:r>
            <a:r>
              <a:rPr lang="en-US" sz="4000" i="0" dirty="0">
                <a:effectLst/>
                <a:latin typeface="Calibri Light (Headings)"/>
              </a:rPr>
              <a:t>Use the barometric equation to calculate </a:t>
            </a:r>
            <a:r>
              <a:rPr lang="en-US" sz="4000" i="0" dirty="0" err="1">
                <a:effectLst/>
                <a:latin typeface="Calibri Light (Headings)"/>
              </a:rPr>
              <a:t>atmo</a:t>
            </a:r>
            <a:r>
              <a:rPr lang="en-US" sz="4000" i="0" dirty="0">
                <a:effectLst/>
                <a:latin typeface="Calibri Light (Headings)"/>
              </a:rPr>
              <a:t>-</a:t>
            </a:r>
            <a:br>
              <a:rPr lang="en-US" sz="4000" dirty="0">
                <a:latin typeface="Calibri Light (Headings)"/>
              </a:rPr>
            </a:br>
            <a:r>
              <a:rPr lang="en-US" sz="4000" i="0" dirty="0">
                <a:effectLst/>
                <a:latin typeface="Calibri Light (Headings)"/>
              </a:rPr>
              <a:t>spheric pressure variation.</a:t>
            </a:r>
            <a:endParaRPr lang="en-US" sz="4000" dirty="0">
              <a:latin typeface="Calibri Light (Headings)"/>
            </a:endParaRPr>
          </a:p>
        </p:txBody>
      </p:sp>
      <p:pic>
        <p:nvPicPr>
          <p:cNvPr id="5" name="Picture 4" descr="A graph with a red line&#10;&#10;Description automatically generated with low confidence">
            <a:extLst>
              <a:ext uri="{FF2B5EF4-FFF2-40B4-BE49-F238E27FC236}">
                <a16:creationId xmlns:a16="http://schemas.microsoft.com/office/drawing/2014/main" id="{B8B8C1CD-D82C-A9A9-DFF8-3F97EBF0F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6422136" cy="48166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33A19F-BE40-5545-0FFA-19147F44E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277" y="2403588"/>
            <a:ext cx="3145493" cy="6505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D66B64-50D2-2ECB-2BD6-DB52F36D5E02}"/>
              </a:ext>
            </a:extLst>
          </p:cNvPr>
          <p:cNvSpPr txBox="1"/>
          <p:nvPr/>
        </p:nvSpPr>
        <p:spPr>
          <a:xfrm>
            <a:off x="838199" y="1847083"/>
            <a:ext cx="2425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dirty="0" err="1"/>
              <a:t>Barometric</a:t>
            </a:r>
            <a:r>
              <a:rPr lang="nb-NO" sz="2000" dirty="0"/>
              <a:t> </a:t>
            </a:r>
            <a:r>
              <a:rPr lang="nb-NO" sz="2000" dirty="0" err="1"/>
              <a:t>equation</a:t>
            </a:r>
            <a:r>
              <a:rPr lang="nb-NO" sz="2000" dirty="0"/>
              <a:t>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12258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ABA7B-F4D8-7391-464B-70D6FBE37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Task 3: </a:t>
            </a:r>
            <a:r>
              <a:rPr lang="en-US" sz="3600" b="0" i="0" dirty="0">
                <a:effectLst/>
                <a:latin typeface="Arial" panose="020B0604020202020204" pitchFamily="34" charset="0"/>
              </a:rPr>
              <a:t>Compare your pressure-profile with the ideal</a:t>
            </a:r>
            <a:br>
              <a:rPr lang="en-US" sz="3600" dirty="0"/>
            </a:br>
            <a:r>
              <a:rPr lang="en-US" sz="3600" b="0" i="0" dirty="0">
                <a:effectLst/>
                <a:latin typeface="Arial" panose="020B0604020202020204" pitchFamily="34" charset="0"/>
              </a:rPr>
              <a:t>gas-law</a:t>
            </a:r>
            <a:endParaRPr lang="en-US" sz="3600" dirty="0"/>
          </a:p>
        </p:txBody>
      </p:sp>
      <p:pic>
        <p:nvPicPr>
          <p:cNvPr id="5" name="Picture 4" descr="A picture containing text, diagram, screenshot, line&#10;&#10;Description automatically generated">
            <a:extLst>
              <a:ext uri="{FF2B5EF4-FFF2-40B4-BE49-F238E27FC236}">
                <a16:creationId xmlns:a16="http://schemas.microsoft.com/office/drawing/2014/main" id="{E68C8931-51D6-1461-387B-7612311AB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6477000" cy="4857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6E7844-EEAA-4AFF-9BB5-4F4CEDCB8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469" y="2801903"/>
            <a:ext cx="3880411" cy="8784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E0BF78F-C179-9DBE-3D8A-C9C669E02AF7}"/>
              </a:ext>
            </a:extLst>
          </p:cNvPr>
          <p:cNvSpPr txBox="1"/>
          <p:nvPr/>
        </p:nvSpPr>
        <p:spPr>
          <a:xfrm>
            <a:off x="838200" y="2115662"/>
            <a:ext cx="2739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800" dirty="0" err="1"/>
              <a:t>Density</a:t>
            </a:r>
            <a:r>
              <a:rPr lang="nb-NO" sz="2800" dirty="0"/>
              <a:t> </a:t>
            </a:r>
            <a:r>
              <a:rPr lang="nb-NO" sz="2800" dirty="0" err="1"/>
              <a:t>variation</a:t>
            </a:r>
            <a:r>
              <a:rPr lang="nb-NO" sz="2800" dirty="0"/>
              <a:t>:</a:t>
            </a:r>
            <a:endParaRPr 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1904DE-34DE-610B-5CB8-7690B2F350D2}"/>
              </a:ext>
            </a:extLst>
          </p:cNvPr>
          <p:cNvSpPr txBox="1"/>
          <p:nvPr/>
        </p:nvSpPr>
        <p:spPr>
          <a:xfrm>
            <a:off x="838200" y="3957509"/>
            <a:ext cx="2136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800" dirty="0"/>
              <a:t>Ideal gas </a:t>
            </a:r>
            <a:r>
              <a:rPr lang="nb-NO" sz="2800" dirty="0" err="1"/>
              <a:t>law</a:t>
            </a:r>
            <a:r>
              <a:rPr lang="nb-NO" sz="2800" dirty="0"/>
              <a:t>:</a:t>
            </a:r>
            <a:endParaRPr lang="en-US" sz="2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93D0B9F-89DC-6700-1895-F5AA38223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4873" y="4791558"/>
            <a:ext cx="1592604" cy="42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377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71172-C759-2FFD-3092-61B94E56E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Task 4: </a:t>
            </a:r>
            <a:r>
              <a:rPr lang="en-US" sz="3600" b="0" i="0" dirty="0">
                <a:effectLst/>
                <a:latin typeface="Arial" panose="020B0604020202020204" pitchFamily="34" charset="0"/>
              </a:rPr>
              <a:t>Check the temperature-gradient for regions of</a:t>
            </a:r>
            <a:br>
              <a:rPr lang="en-US" sz="3600" dirty="0"/>
            </a:br>
            <a:r>
              <a:rPr lang="en-US" sz="3600" b="0" i="0" dirty="0">
                <a:effectLst/>
                <a:latin typeface="Arial" panose="020B0604020202020204" pitchFamily="34" charset="0"/>
              </a:rPr>
              <a:t>instability to convective instability</a:t>
            </a:r>
            <a:endParaRPr lang="en-US" sz="3600" dirty="0"/>
          </a:p>
        </p:txBody>
      </p:sp>
      <p:pic>
        <p:nvPicPr>
          <p:cNvPr id="5" name="Picture 4" descr="A picture containing text, screenshot, plot, line&#10;&#10;Description automatically generated">
            <a:extLst>
              <a:ext uri="{FF2B5EF4-FFF2-40B4-BE49-F238E27FC236}">
                <a16:creationId xmlns:a16="http://schemas.microsoft.com/office/drawing/2014/main" id="{35C8B2CA-5EB2-36F6-D9F4-71100BD46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94508"/>
            <a:ext cx="6096000" cy="45983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F131FA-E722-3B07-8057-05C4AE847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9067" y="2632086"/>
            <a:ext cx="1439196" cy="8003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0327F6-894C-9C22-D0B3-E1F2743CB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6104" y="4257524"/>
            <a:ext cx="2006703" cy="6858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1B9FD35-2DD8-58BE-E772-005D7578A68F}"/>
              </a:ext>
            </a:extLst>
          </p:cNvPr>
          <p:cNvSpPr txBox="1"/>
          <p:nvPr/>
        </p:nvSpPr>
        <p:spPr>
          <a:xfrm>
            <a:off x="838200" y="2037093"/>
            <a:ext cx="3035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 err="1"/>
              <a:t>Temperature</a:t>
            </a:r>
            <a:r>
              <a:rPr lang="nb-NO" sz="2400" dirty="0"/>
              <a:t>-gradient: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BC70B8-5EAA-69DA-4C09-2ABF843A47C6}"/>
              </a:ext>
            </a:extLst>
          </p:cNvPr>
          <p:cNvSpPr txBox="1"/>
          <p:nvPr/>
        </p:nvSpPr>
        <p:spPr>
          <a:xfrm>
            <a:off x="838200" y="3666744"/>
            <a:ext cx="3035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 err="1"/>
              <a:t>Adiabatic</a:t>
            </a:r>
            <a:r>
              <a:rPr lang="nb-NO" dirty="0"/>
              <a:t> </a:t>
            </a:r>
            <a:r>
              <a:rPr lang="nb-NO" sz="2400" dirty="0"/>
              <a:t>lapse-rate</a:t>
            </a:r>
            <a:r>
              <a:rPr lang="nb-NO" dirty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437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0CDB8-DE46-627E-F5AD-BCCB2331F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nb-NO" sz="7200" b="1" dirty="0" err="1">
                <a:latin typeface="+mn-lt"/>
              </a:rPr>
              <a:t>Assignment</a:t>
            </a:r>
            <a:r>
              <a:rPr lang="nb-NO" sz="7200" b="1" dirty="0"/>
              <a:t> 2</a:t>
            </a:r>
            <a:endParaRPr lang="en-US" sz="7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545064-C337-0493-2347-27B579F85E3F}"/>
              </a:ext>
            </a:extLst>
          </p:cNvPr>
          <p:cNvSpPr txBox="1"/>
          <p:nvPr/>
        </p:nvSpPr>
        <p:spPr>
          <a:xfrm>
            <a:off x="2598420" y="3172968"/>
            <a:ext cx="6995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Optical depth</a:t>
            </a:r>
          </a:p>
        </p:txBody>
      </p:sp>
    </p:spTree>
    <p:extLst>
      <p:ext uri="{BB962C8B-B14F-4D97-AF65-F5344CB8AC3E}">
        <p14:creationId xmlns:p14="http://schemas.microsoft.com/office/powerpoint/2010/main" val="2716293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532BA-2632-A183-6943-AE90F7694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2200" b="0" i="0" dirty="0">
                <a:effectLst/>
                <a:latin typeface="Arial" panose="020B0604020202020204" pitchFamily="34" charset="0"/>
              </a:rPr>
            </a:br>
            <a:r>
              <a:rPr lang="en-US" b="0" i="0" dirty="0">
                <a:effectLst/>
                <a:latin typeface="Arial" panose="020B0604020202020204" pitchFamily="34" charset="0"/>
              </a:rPr>
              <a:t>Task 1:</a:t>
            </a:r>
            <a:br>
              <a:rPr lang="en-US" sz="2200" b="0" i="0" dirty="0">
                <a:effectLst/>
                <a:latin typeface="Arial" panose="020B0604020202020204" pitchFamily="34" charset="0"/>
              </a:rPr>
            </a:br>
            <a:r>
              <a:rPr lang="en-US" sz="2200" b="0" i="0" dirty="0">
                <a:effectLst/>
                <a:latin typeface="Arial" panose="020B0604020202020204" pitchFamily="34" charset="0"/>
              </a:rPr>
              <a:t>Make functions that calculate the optical depth as a function of altitude and wavelength,</a:t>
            </a:r>
            <a:br>
              <a:rPr lang="en-US" sz="2200" dirty="0"/>
            </a:br>
            <a:r>
              <a:rPr lang="en-US" sz="2200" b="0" i="0" dirty="0">
                <a:effectLst/>
                <a:latin typeface="Arial" panose="020B0604020202020204" pitchFamily="34" charset="0"/>
              </a:rPr>
              <a:t>for vertical incidence, and for variable zenith-angle of the incident light.</a:t>
            </a:r>
            <a:br>
              <a:rPr lang="en-US" sz="2200" dirty="0"/>
            </a:br>
            <a:endParaRPr lang="en-US" sz="2200" dirty="0"/>
          </a:p>
        </p:txBody>
      </p:sp>
      <p:pic>
        <p:nvPicPr>
          <p:cNvPr id="5" name="Picture 4" descr="A picture containing text, plot, diagram, line&#10;&#10;Description automatically generated">
            <a:extLst>
              <a:ext uri="{FF2B5EF4-FFF2-40B4-BE49-F238E27FC236}">
                <a16:creationId xmlns:a16="http://schemas.microsoft.com/office/drawing/2014/main" id="{3F2827F3-0E31-1109-9621-2E32A607E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18" y="1653163"/>
            <a:ext cx="5852172" cy="4389129"/>
          </a:xfrm>
          <a:prstGeom prst="rect">
            <a:avLst/>
          </a:prstGeom>
        </p:spPr>
      </p:pic>
      <p:pic>
        <p:nvPicPr>
          <p:cNvPr id="7" name="Picture 6" descr="A picture containing text, screenshot, plot, diagram&#10;&#10;Description automatically generated">
            <a:extLst>
              <a:ext uri="{FF2B5EF4-FFF2-40B4-BE49-F238E27FC236}">
                <a16:creationId xmlns:a16="http://schemas.microsoft.com/office/drawing/2014/main" id="{26B1FEBB-4DA1-5258-E918-878FB0471B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990" y="169068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451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88A32D2-2C8F-D2E6-57BF-FD36BA2D5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sz="2200" b="0" i="0" dirty="0">
                <a:effectLst/>
                <a:latin typeface="Arial" panose="020B0604020202020204" pitchFamily="34" charset="0"/>
              </a:rPr>
            </a:br>
            <a:r>
              <a:rPr lang="en-US" b="0" i="0" dirty="0">
                <a:effectLst/>
                <a:latin typeface="Arial" panose="020B0604020202020204" pitchFamily="34" charset="0"/>
              </a:rPr>
              <a:t>Task 1:</a:t>
            </a:r>
            <a:br>
              <a:rPr lang="en-US" sz="2200" b="0" i="0" dirty="0">
                <a:effectLst/>
                <a:latin typeface="Arial" panose="020B0604020202020204" pitchFamily="34" charset="0"/>
              </a:rPr>
            </a:br>
            <a:r>
              <a:rPr lang="en-US" sz="2200" b="0" i="0" dirty="0">
                <a:effectLst/>
                <a:latin typeface="Arial" panose="020B0604020202020204" pitchFamily="34" charset="0"/>
              </a:rPr>
              <a:t>Make functions that calculate the optical depth as a function of altitude and wavelength,</a:t>
            </a:r>
            <a:br>
              <a:rPr lang="en-US" sz="2200" dirty="0"/>
            </a:br>
            <a:r>
              <a:rPr lang="en-US" sz="2200" b="0" i="0" dirty="0">
                <a:effectLst/>
                <a:latin typeface="Arial" panose="020B0604020202020204" pitchFamily="34" charset="0"/>
              </a:rPr>
              <a:t>for vertical incidence, and for variable zenith-angle of the incident light.</a:t>
            </a:r>
            <a:br>
              <a:rPr lang="en-US" sz="2200" dirty="0"/>
            </a:br>
            <a:endParaRPr lang="en-US" sz="2200" dirty="0"/>
          </a:p>
        </p:txBody>
      </p:sp>
      <p:pic>
        <p:nvPicPr>
          <p:cNvPr id="9" name="Picture 8" descr="A picture containing text, screenshot, plot, diagram&#10;&#10;Description automatically generated">
            <a:extLst>
              <a:ext uri="{FF2B5EF4-FFF2-40B4-BE49-F238E27FC236}">
                <a16:creationId xmlns:a16="http://schemas.microsoft.com/office/drawing/2014/main" id="{E26337B1-487D-2C3D-D3AF-41947D5B63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544" y="1614510"/>
            <a:ext cx="5096256" cy="3822192"/>
          </a:xfrm>
          <a:prstGeom prst="rect">
            <a:avLst/>
          </a:prstGeom>
        </p:spPr>
      </p:pic>
      <p:pic>
        <p:nvPicPr>
          <p:cNvPr id="11" name="Picture 10" descr="A picture containing text, screenshot, plot, colorfulness&#10;&#10;Description automatically generated">
            <a:extLst>
              <a:ext uri="{FF2B5EF4-FFF2-40B4-BE49-F238E27FC236}">
                <a16:creationId xmlns:a16="http://schemas.microsoft.com/office/drawing/2014/main" id="{33DD7F43-9435-1B59-EAFE-589724CEE3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12" y="1614510"/>
            <a:ext cx="5096256" cy="38221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53005AF-F3C9-DB39-8F8B-F83ABB4C16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6091" y="5747749"/>
            <a:ext cx="6159817" cy="64773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D346B98-4D3D-80E9-1542-3A3EA50952A0}"/>
              </a:ext>
            </a:extLst>
          </p:cNvPr>
          <p:cNvSpPr txBox="1"/>
          <p:nvPr/>
        </p:nvSpPr>
        <p:spPr>
          <a:xfrm>
            <a:off x="838200" y="5771354"/>
            <a:ext cx="3020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/>
              <a:t>Optical </a:t>
            </a:r>
            <a:r>
              <a:rPr lang="nb-NO" sz="2400" dirty="0" err="1"/>
              <a:t>depth</a:t>
            </a:r>
            <a:r>
              <a:rPr lang="nb-NO" sz="2400" dirty="0"/>
              <a:t>:</a:t>
            </a:r>
            <a:endParaRPr lang="en-US" sz="2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7D18B94-86F4-89FF-84A3-06656CC375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09018" y="5834919"/>
            <a:ext cx="939848" cy="26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155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7592E41-DC95-9626-26BA-E3540C9EC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sz="2200" b="0" i="0" dirty="0">
                <a:effectLst/>
                <a:latin typeface="Arial" panose="020B0604020202020204" pitchFamily="34" charset="0"/>
              </a:rPr>
            </a:br>
            <a:r>
              <a:rPr lang="en-US" b="0" i="0" dirty="0">
                <a:effectLst/>
                <a:latin typeface="Arial" panose="020B0604020202020204" pitchFamily="34" charset="0"/>
              </a:rPr>
              <a:t>Task 1:</a:t>
            </a:r>
            <a:br>
              <a:rPr lang="en-US" sz="2200" b="0" i="0" dirty="0">
                <a:effectLst/>
                <a:latin typeface="Arial" panose="020B0604020202020204" pitchFamily="34" charset="0"/>
              </a:rPr>
            </a:br>
            <a:r>
              <a:rPr lang="en-US" sz="2200" b="0" i="0" dirty="0">
                <a:effectLst/>
                <a:latin typeface="Arial" panose="020B0604020202020204" pitchFamily="34" charset="0"/>
              </a:rPr>
              <a:t>Make functions that calculate the optical depth as a function of altitude and wavelength,</a:t>
            </a:r>
            <a:br>
              <a:rPr lang="en-US" sz="2200" dirty="0"/>
            </a:br>
            <a:r>
              <a:rPr lang="en-US" sz="2200" b="0" i="0" dirty="0">
                <a:effectLst/>
                <a:latin typeface="Arial" panose="020B0604020202020204" pitchFamily="34" charset="0"/>
              </a:rPr>
              <a:t>for vertical incidence, and for variable zenith-angle of the incident light.</a:t>
            </a:r>
            <a:br>
              <a:rPr lang="en-US" sz="2200" dirty="0"/>
            </a:br>
            <a:endParaRPr lang="en-US" sz="2200" dirty="0"/>
          </a:p>
        </p:txBody>
      </p:sp>
      <p:pic>
        <p:nvPicPr>
          <p:cNvPr id="6" name="Picture 5" descr="A picture containing text, screenshot, plot, colorfulness&#10;&#10;Description automatically generated">
            <a:extLst>
              <a:ext uri="{FF2B5EF4-FFF2-40B4-BE49-F238E27FC236}">
                <a16:creationId xmlns:a16="http://schemas.microsoft.com/office/drawing/2014/main" id="{7BBE6B7C-F954-8448-D938-195413ACC8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229" y="1690688"/>
            <a:ext cx="6355541" cy="47666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8042E7-50CB-A535-BA3D-3F1D7684F8B9}"/>
              </a:ext>
            </a:extLst>
          </p:cNvPr>
          <p:cNvSpPr txBox="1"/>
          <p:nvPr/>
        </p:nvSpPr>
        <p:spPr>
          <a:xfrm>
            <a:off x="6743469" y="1927444"/>
            <a:ext cx="100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, 100km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61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2676</TotalTime>
  <Words>257</Words>
  <Application>Microsoft Office PowerPoint</Application>
  <PresentationFormat>Widescreen</PresentationFormat>
  <Paragraphs>39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Calibri Light (Headings)</vt:lpstr>
      <vt:lpstr>Office Theme</vt:lpstr>
      <vt:lpstr>Assignment 1</vt:lpstr>
      <vt:lpstr>Task 1: Make functions that calculate the altitude vari- ation of the atmospheric scale-height</vt:lpstr>
      <vt:lpstr>Task 2: Use the barometric equation to calculate atmo- spheric pressure variation.</vt:lpstr>
      <vt:lpstr>Task 3: Compare your pressure-profile with the ideal gas-law</vt:lpstr>
      <vt:lpstr>Task 4: Check the temperature-gradient for regions of instability to convective instability</vt:lpstr>
      <vt:lpstr>Assignment 2</vt:lpstr>
      <vt:lpstr> Task 1: Make functions that calculate the optical depth as a function of altitude and wavelength, for vertical incidence, and for variable zenith-angle of the incident light. </vt:lpstr>
      <vt:lpstr> Task 1: Make functions that calculate the optical depth as a function of altitude and wavelength, for vertical incidence, and for variable zenith-angle of the incident light. </vt:lpstr>
      <vt:lpstr> Task 1: Make functions that calculate the optical depth as a function of altitude and wavelength, for vertical incidence, and for variable zenith-angle of the incident light. </vt:lpstr>
      <vt:lpstr>Task 2: Calculate the EUV-photon flux as a function of wavelength and height.</vt:lpstr>
      <vt:lpstr>Assignment 3</vt:lpstr>
      <vt:lpstr>Photo-ionization</vt:lpstr>
      <vt:lpstr>Task 1: Make functions that calculate the production rate of photo-electrons as a function of altitude and energy.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</dc:title>
  <dc:creator>Trym Fjeldstad Varland</dc:creator>
  <cp:lastModifiedBy>Trym Fjeldstad Varland</cp:lastModifiedBy>
  <cp:revision>14</cp:revision>
  <dcterms:created xsi:type="dcterms:W3CDTF">2023-06-02T13:15:51Z</dcterms:created>
  <dcterms:modified xsi:type="dcterms:W3CDTF">2023-06-04T09:52:16Z</dcterms:modified>
</cp:coreProperties>
</file>