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  <p:sldMasterId id="2147483953" r:id="rId2"/>
  </p:sldMasterIdLst>
  <p:sldIdLst>
    <p:sldId id="272" r:id="rId3"/>
    <p:sldId id="266" r:id="rId4"/>
    <p:sldId id="267" r:id="rId5"/>
    <p:sldId id="268" r:id="rId6"/>
    <p:sldId id="269" r:id="rId7"/>
    <p:sldId id="270" r:id="rId8"/>
    <p:sldId id="27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Revenue of City Hotel In Different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Total_Revenue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Sheet2!$A$2:$B$4</c:f>
              <c:multiLvlStrCache>
                <c:ptCount val="3"/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</c:lvl>
              </c:multiLvlStrCache>
            </c:multiLvlStrRef>
          </c:cat>
          <c:val>
            <c:numRef>
              <c:f>Sheet2!$C$2:$C$4</c:f>
              <c:numCache>
                <c:formatCode>General</c:formatCode>
                <c:ptCount val="3"/>
                <c:pt idx="0">
                  <c:v>1879397.27</c:v>
                </c:pt>
                <c:pt idx="1">
                  <c:v>8451903.1799999997</c:v>
                </c:pt>
                <c:pt idx="2">
                  <c:v>5401149.6799999997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F-4D4C-960D-AABD881F6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653346495"/>
        <c:axId val="1658556927"/>
      </c:barChart>
      <c:catAx>
        <c:axId val="165334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56927"/>
        <c:crosses val="autoZero"/>
        <c:auto val="1"/>
        <c:lblAlgn val="ctr"/>
        <c:lblOffset val="100"/>
        <c:noMultiLvlLbl val="0"/>
      </c:catAx>
      <c:valAx>
        <c:axId val="1658556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34649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Booking Cancellations of Families Having/Not Having Kids In Resort Hotel</a:t>
            </a:r>
          </a:p>
          <a:p>
            <a:pPr>
              <a:defRPr b="1"/>
            </a:pP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Sheet6!$C$18</c:f>
              <c:strCache>
                <c:ptCount val="1"/>
                <c:pt idx="0">
                  <c:v>Bookings Cancelled By Families Not Having Kids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Sheet6!$A$19:$B$21</c:f>
              <c:multiLvlStrCache>
                <c:ptCount val="3"/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</c:lvl>
              </c:multiLvlStrCache>
            </c:multiLvlStrRef>
          </c:cat>
          <c:val>
            <c:numRef>
              <c:f>Sheet6!$C$19:$C$21</c:f>
              <c:numCache>
                <c:formatCode>General</c:formatCode>
                <c:ptCount val="3"/>
                <c:pt idx="0">
                  <c:v>1978</c:v>
                </c:pt>
                <c:pt idx="1">
                  <c:v>6796</c:v>
                </c:pt>
                <c:pt idx="2">
                  <c:v>3367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E-457F-BAA5-4F08C75E1EF4}"/>
            </c:ext>
          </c:extLst>
        </c:ser>
        <c:ser>
          <c:idx val="1"/>
          <c:order val="1"/>
          <c:tx>
            <c:strRef>
              <c:f>Sheet6!$D$18</c:f>
              <c:strCache>
                <c:ptCount val="1"/>
                <c:pt idx="0">
                  <c:v>Bookings Cancelled By Families Having Kids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multiLvlStrRef>
              <c:f>Sheet6!$A$19:$B$21</c:f>
              <c:multiLvlStrCache>
                <c:ptCount val="3"/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</c:lvl>
              </c:multiLvlStrCache>
            </c:multiLvlStrRef>
          </c:cat>
          <c:val>
            <c:numRef>
              <c:f>Sheet6!$D$19:$D$21</c:f>
              <c:numCache>
                <c:formatCode>General</c:formatCode>
                <c:ptCount val="3"/>
                <c:pt idx="0">
                  <c:v>160</c:v>
                </c:pt>
                <c:pt idx="1">
                  <c:v>742</c:v>
                </c:pt>
                <c:pt idx="2">
                  <c:v>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CE-457F-BAA5-4F08C75E1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074306143"/>
        <c:axId val="2016677743"/>
      </c:barChart>
      <c:catAx>
        <c:axId val="207430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677743"/>
        <c:crosses val="autoZero"/>
        <c:auto val="1"/>
        <c:lblAlgn val="ctr"/>
        <c:lblOffset val="100"/>
        <c:noMultiLvlLbl val="0"/>
      </c:catAx>
      <c:valAx>
        <c:axId val="2016677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0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Revenue of Resort Hotel In Different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Sheet2!$C$10</c:f>
              <c:strCache>
                <c:ptCount val="1"/>
                <c:pt idx="0">
                  <c:v>Total_Revenue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Sheet2!$A$11:$B$13</c:f>
              <c:multiLvlStrCache>
                <c:ptCount val="3"/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</c:lvl>
              </c:multiLvlStrCache>
            </c:multiLvlStrRef>
          </c:cat>
          <c:val>
            <c:numRef>
              <c:f>Sheet2!$C$11:$C$13</c:f>
              <c:numCache>
                <c:formatCode>General</c:formatCode>
                <c:ptCount val="3"/>
                <c:pt idx="0">
                  <c:v>2581713.59</c:v>
                </c:pt>
                <c:pt idx="1">
                  <c:v>7375313.5999999996</c:v>
                </c:pt>
                <c:pt idx="2">
                  <c:v>4035110.14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0-4A08-B039-7B3BC87C6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659319311"/>
        <c:axId val="1658556511"/>
      </c:barChart>
      <c:catAx>
        <c:axId val="165931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56511"/>
        <c:crosses val="autoZero"/>
        <c:auto val="1"/>
        <c:lblAlgn val="ctr"/>
        <c:lblOffset val="100"/>
        <c:noMultiLvlLbl val="0"/>
      </c:catAx>
      <c:valAx>
        <c:axId val="16585565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31931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Yearly Contribution To City Hotel's Revenue By Market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Revenue In 2018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Sheet3!$A$2:$B$8</c:f>
              <c:multiLvlStrCache>
                <c:ptCount val="7"/>
                <c:lvl>
                  <c:pt idx="0">
                    <c:v>Aviation</c:v>
                  </c:pt>
                  <c:pt idx="1">
                    <c:v>Complementary</c:v>
                  </c:pt>
                  <c:pt idx="2">
                    <c:v>Corporate</c:v>
                  </c:pt>
                  <c:pt idx="3">
                    <c:v>Direct</c:v>
                  </c:pt>
                  <c:pt idx="4">
                    <c:v>Groups</c:v>
                  </c:pt>
                  <c:pt idx="5">
                    <c:v>Offline TA/TO</c:v>
                  </c:pt>
                  <c:pt idx="6">
                    <c:v>Online TA</c:v>
                  </c:pt>
                </c:lvl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  <c:pt idx="3">
                    <c:v>City Hotel</c:v>
                  </c:pt>
                  <c:pt idx="4">
                    <c:v>City Hotel</c:v>
                  </c:pt>
                  <c:pt idx="5">
                    <c:v>City Hotel</c:v>
                  </c:pt>
                  <c:pt idx="6">
                    <c:v>City Hotel</c:v>
                  </c:pt>
                </c:lvl>
              </c:multiLvlStrCache>
            </c:multiLvlStrRef>
          </c:cat>
          <c:val>
            <c:numRef>
              <c:f>Sheet3!$C$2:$C$8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71979.05</c:v>
                </c:pt>
                <c:pt idx="3">
                  <c:v>251146.1</c:v>
                </c:pt>
                <c:pt idx="4">
                  <c:v>427981.71</c:v>
                </c:pt>
                <c:pt idx="5">
                  <c:v>482640.88</c:v>
                </c:pt>
                <c:pt idx="6">
                  <c:v>645649.54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A-474B-94B9-183A9C3596C3}"/>
            </c:ext>
          </c:extLst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Revenue In 2019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multiLvlStrRef>
              <c:f>Sheet3!$A$2:$B$8</c:f>
              <c:multiLvlStrCache>
                <c:ptCount val="7"/>
                <c:lvl>
                  <c:pt idx="0">
                    <c:v>Aviation</c:v>
                  </c:pt>
                  <c:pt idx="1">
                    <c:v>Complementary</c:v>
                  </c:pt>
                  <c:pt idx="2">
                    <c:v>Corporate</c:v>
                  </c:pt>
                  <c:pt idx="3">
                    <c:v>Direct</c:v>
                  </c:pt>
                  <c:pt idx="4">
                    <c:v>Groups</c:v>
                  </c:pt>
                  <c:pt idx="5">
                    <c:v>Offline TA/TO</c:v>
                  </c:pt>
                  <c:pt idx="6">
                    <c:v>Online TA</c:v>
                  </c:pt>
                </c:lvl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  <c:pt idx="3">
                    <c:v>City Hotel</c:v>
                  </c:pt>
                  <c:pt idx="4">
                    <c:v>City Hotel</c:v>
                  </c:pt>
                  <c:pt idx="5">
                    <c:v>City Hotel</c:v>
                  </c:pt>
                  <c:pt idx="6">
                    <c:v>City Hotel</c:v>
                  </c:pt>
                </c:lvl>
              </c:multiLvlStrCache>
            </c:multiLvlStrRef>
          </c:cat>
          <c:val>
            <c:numRef>
              <c:f>Sheet3!$D$2:$D$8</c:f>
              <c:numCache>
                <c:formatCode>General</c:formatCode>
                <c:ptCount val="7"/>
                <c:pt idx="0">
                  <c:v>36301.58</c:v>
                </c:pt>
                <c:pt idx="1">
                  <c:v>0</c:v>
                </c:pt>
                <c:pt idx="2">
                  <c:v>289645.78999999998</c:v>
                </c:pt>
                <c:pt idx="3">
                  <c:v>1044239.66</c:v>
                </c:pt>
                <c:pt idx="4">
                  <c:v>721377.67</c:v>
                </c:pt>
                <c:pt idx="5">
                  <c:v>1727189.77</c:v>
                </c:pt>
                <c:pt idx="6">
                  <c:v>4633148.71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A-474B-94B9-183A9C3596C3}"/>
            </c:ext>
          </c:extLst>
        </c:ser>
        <c:ser>
          <c:idx val="2"/>
          <c:order val="2"/>
          <c:tx>
            <c:strRef>
              <c:f>Sheet3!$E$1</c:f>
              <c:strCache>
                <c:ptCount val="1"/>
                <c:pt idx="0">
                  <c:v>Revenue In 2020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multiLvlStrRef>
              <c:f>Sheet3!$A$2:$B$8</c:f>
              <c:multiLvlStrCache>
                <c:ptCount val="7"/>
                <c:lvl>
                  <c:pt idx="0">
                    <c:v>Aviation</c:v>
                  </c:pt>
                  <c:pt idx="1">
                    <c:v>Complementary</c:v>
                  </c:pt>
                  <c:pt idx="2">
                    <c:v>Corporate</c:v>
                  </c:pt>
                  <c:pt idx="3">
                    <c:v>Direct</c:v>
                  </c:pt>
                  <c:pt idx="4">
                    <c:v>Groups</c:v>
                  </c:pt>
                  <c:pt idx="5">
                    <c:v>Offline TA/TO</c:v>
                  </c:pt>
                  <c:pt idx="6">
                    <c:v>Online TA</c:v>
                  </c:pt>
                </c:lvl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  <c:pt idx="3">
                    <c:v>City Hotel</c:v>
                  </c:pt>
                  <c:pt idx="4">
                    <c:v>City Hotel</c:v>
                  </c:pt>
                  <c:pt idx="5">
                    <c:v>City Hotel</c:v>
                  </c:pt>
                  <c:pt idx="6">
                    <c:v>City Hotel</c:v>
                  </c:pt>
                </c:lvl>
              </c:multiLvlStrCache>
            </c:multiLvlStrRef>
          </c:cat>
          <c:val>
            <c:numRef>
              <c:f>Sheet3!$E$2:$E$8</c:f>
              <c:numCache>
                <c:formatCode>General</c:formatCode>
                <c:ptCount val="7"/>
                <c:pt idx="0">
                  <c:v>27657.11</c:v>
                </c:pt>
                <c:pt idx="1">
                  <c:v>0</c:v>
                </c:pt>
                <c:pt idx="2">
                  <c:v>81670.149999999994</c:v>
                </c:pt>
                <c:pt idx="3">
                  <c:v>817690.44</c:v>
                </c:pt>
                <c:pt idx="4">
                  <c:v>397522.79</c:v>
                </c:pt>
                <c:pt idx="5">
                  <c:v>624386.34</c:v>
                </c:pt>
                <c:pt idx="6">
                  <c:v>3452222.85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0A-474B-94B9-183A9C359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44977183"/>
        <c:axId val="2011039231"/>
      </c:barChart>
      <c:catAx>
        <c:axId val="194497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039231"/>
        <c:crosses val="autoZero"/>
        <c:auto val="1"/>
        <c:lblAlgn val="ctr"/>
        <c:lblOffset val="100"/>
        <c:noMultiLvlLbl val="0"/>
      </c:catAx>
      <c:valAx>
        <c:axId val="2011039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97718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Yearly Contribution To Resort Hotel's Revenue By Market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Sheet3!$C$15</c:f>
              <c:strCache>
                <c:ptCount val="1"/>
                <c:pt idx="0">
                  <c:v>Revenue In 2018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Sheet3!$A$16:$B$21</c:f>
              <c:multiLvlStrCache>
                <c:ptCount val="6"/>
                <c:lvl>
                  <c:pt idx="0">
                    <c:v>Complementary</c:v>
                  </c:pt>
                  <c:pt idx="1">
                    <c:v>Corporate</c:v>
                  </c:pt>
                  <c:pt idx="2">
                    <c:v>Direct</c:v>
                  </c:pt>
                  <c:pt idx="3">
                    <c:v>Groups</c:v>
                  </c:pt>
                  <c:pt idx="4">
                    <c:v>Offline TA/TO</c:v>
                  </c:pt>
                  <c:pt idx="5">
                    <c:v>Online TA</c:v>
                  </c:pt>
                </c:lvl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  <c:pt idx="3">
                    <c:v>Resort Hotel</c:v>
                  </c:pt>
                  <c:pt idx="4">
                    <c:v>Resort Hotel</c:v>
                  </c:pt>
                  <c:pt idx="5">
                    <c:v>Resort Hotel</c:v>
                  </c:pt>
                </c:lvl>
              </c:multiLvlStrCache>
            </c:multiLvlStrRef>
          </c:cat>
          <c:val>
            <c:numRef>
              <c:f>Sheet3!$C$16:$C$21</c:f>
              <c:numCache>
                <c:formatCode>General</c:formatCode>
                <c:ptCount val="6"/>
                <c:pt idx="0">
                  <c:v>0</c:v>
                </c:pt>
                <c:pt idx="1">
                  <c:v>95755.61</c:v>
                </c:pt>
                <c:pt idx="2">
                  <c:v>660826.18000000005</c:v>
                </c:pt>
                <c:pt idx="3">
                  <c:v>158457.28</c:v>
                </c:pt>
                <c:pt idx="4">
                  <c:v>790957.01</c:v>
                </c:pt>
                <c:pt idx="5">
                  <c:v>875717.51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B-46CB-8828-7AB2C4145369}"/>
            </c:ext>
          </c:extLst>
        </c:ser>
        <c:ser>
          <c:idx val="1"/>
          <c:order val="1"/>
          <c:tx>
            <c:strRef>
              <c:f>Sheet3!$D$15</c:f>
              <c:strCache>
                <c:ptCount val="1"/>
                <c:pt idx="0">
                  <c:v>Revenue In 2019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multiLvlStrRef>
              <c:f>Sheet3!$A$16:$B$21</c:f>
              <c:multiLvlStrCache>
                <c:ptCount val="6"/>
                <c:lvl>
                  <c:pt idx="0">
                    <c:v>Complementary</c:v>
                  </c:pt>
                  <c:pt idx="1">
                    <c:v>Corporate</c:v>
                  </c:pt>
                  <c:pt idx="2">
                    <c:v>Direct</c:v>
                  </c:pt>
                  <c:pt idx="3">
                    <c:v>Groups</c:v>
                  </c:pt>
                  <c:pt idx="4">
                    <c:v>Offline TA/TO</c:v>
                  </c:pt>
                  <c:pt idx="5">
                    <c:v>Online TA</c:v>
                  </c:pt>
                </c:lvl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  <c:pt idx="3">
                    <c:v>Resort Hotel</c:v>
                  </c:pt>
                  <c:pt idx="4">
                    <c:v>Resort Hotel</c:v>
                  </c:pt>
                  <c:pt idx="5">
                    <c:v>Resort Hotel</c:v>
                  </c:pt>
                </c:lvl>
              </c:multiLvlStrCache>
            </c:multiLvlStrRef>
          </c:cat>
          <c:val>
            <c:numRef>
              <c:f>Sheet3!$D$16:$D$21</c:f>
              <c:numCache>
                <c:formatCode>General</c:formatCode>
                <c:ptCount val="6"/>
                <c:pt idx="0">
                  <c:v>0</c:v>
                </c:pt>
                <c:pt idx="1">
                  <c:v>168740.22</c:v>
                </c:pt>
                <c:pt idx="2">
                  <c:v>1718322.19</c:v>
                </c:pt>
                <c:pt idx="3">
                  <c:v>695368.26</c:v>
                </c:pt>
                <c:pt idx="4">
                  <c:v>2096027.98</c:v>
                </c:pt>
                <c:pt idx="5">
                  <c:v>2696854.96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B-46CB-8828-7AB2C4145369}"/>
            </c:ext>
          </c:extLst>
        </c:ser>
        <c:ser>
          <c:idx val="2"/>
          <c:order val="2"/>
          <c:tx>
            <c:strRef>
              <c:f>Sheet3!$E$15</c:f>
              <c:strCache>
                <c:ptCount val="1"/>
                <c:pt idx="0">
                  <c:v>Revenue In 2020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multiLvlStrRef>
              <c:f>Sheet3!$A$16:$B$21</c:f>
              <c:multiLvlStrCache>
                <c:ptCount val="6"/>
                <c:lvl>
                  <c:pt idx="0">
                    <c:v>Complementary</c:v>
                  </c:pt>
                  <c:pt idx="1">
                    <c:v>Corporate</c:v>
                  </c:pt>
                  <c:pt idx="2">
                    <c:v>Direct</c:v>
                  </c:pt>
                  <c:pt idx="3">
                    <c:v>Groups</c:v>
                  </c:pt>
                  <c:pt idx="4">
                    <c:v>Offline TA/TO</c:v>
                  </c:pt>
                  <c:pt idx="5">
                    <c:v>Online TA</c:v>
                  </c:pt>
                </c:lvl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  <c:pt idx="3">
                    <c:v>Resort Hotel</c:v>
                  </c:pt>
                  <c:pt idx="4">
                    <c:v>Resort Hotel</c:v>
                  </c:pt>
                  <c:pt idx="5">
                    <c:v>Resort Hotel</c:v>
                  </c:pt>
                </c:lvl>
              </c:multiLvlStrCache>
            </c:multiLvlStrRef>
          </c:cat>
          <c:val>
            <c:numRef>
              <c:f>Sheet3!$E$16:$E$21</c:f>
              <c:numCache>
                <c:formatCode>General</c:formatCode>
                <c:ptCount val="6"/>
                <c:pt idx="0">
                  <c:v>0</c:v>
                </c:pt>
                <c:pt idx="1">
                  <c:v>73105.960000000006</c:v>
                </c:pt>
                <c:pt idx="2">
                  <c:v>1017264.69</c:v>
                </c:pt>
                <c:pt idx="3">
                  <c:v>390846.93</c:v>
                </c:pt>
                <c:pt idx="4">
                  <c:v>861975.57</c:v>
                </c:pt>
                <c:pt idx="5">
                  <c:v>1691916.99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7B-46CB-8828-7AB2C4145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017159759"/>
        <c:axId val="1658555263"/>
      </c:barChart>
      <c:catAx>
        <c:axId val="201715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55263"/>
        <c:crosses val="autoZero"/>
        <c:auto val="1"/>
        <c:lblAlgn val="ctr"/>
        <c:lblOffset val="100"/>
        <c:noMultiLvlLbl val="0"/>
      </c:catAx>
      <c:valAx>
        <c:axId val="1658555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15975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City Hotel's Occupancy In Various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Occupancy In 2018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Sheet4!$A$2:$B$13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  <c:pt idx="3">
                    <c:v>City Hotel</c:v>
                  </c:pt>
                  <c:pt idx="4">
                    <c:v>City Hotel</c:v>
                  </c:pt>
                  <c:pt idx="5">
                    <c:v>City Hotel</c:v>
                  </c:pt>
                  <c:pt idx="6">
                    <c:v>City Hotel</c:v>
                  </c:pt>
                  <c:pt idx="7">
                    <c:v>City Hotel</c:v>
                  </c:pt>
                  <c:pt idx="8">
                    <c:v>City Hotel</c:v>
                  </c:pt>
                  <c:pt idx="9">
                    <c:v>City Hotel</c:v>
                  </c:pt>
                  <c:pt idx="10">
                    <c:v>City Hotel</c:v>
                  </c:pt>
                  <c:pt idx="11">
                    <c:v>City Hotel</c:v>
                  </c:pt>
                </c:lvl>
              </c:multiLvlStrCache>
            </c:multiLvlStrRef>
          </c:cat>
          <c:val>
            <c:numRef>
              <c:f>Sheet4!$C$2:$C$13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1398</c:v>
                </c:pt>
                <c:pt idx="7">
                  <c:v>2480</c:v>
                </c:pt>
                <c:pt idx="8">
                  <c:v>3529</c:v>
                </c:pt>
                <c:pt idx="9">
                  <c:v>3386</c:v>
                </c:pt>
                <c:pt idx="10">
                  <c:v>1235</c:v>
                </c:pt>
                <c:pt idx="11">
                  <c:v>1654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47-4BDC-B608-9A0B9B5CE6D8}"/>
            </c:ext>
          </c:extLst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Occupancy In 2019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multiLvlStrRef>
              <c:f>Sheet4!$A$2:$B$13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  <c:pt idx="3">
                    <c:v>City Hotel</c:v>
                  </c:pt>
                  <c:pt idx="4">
                    <c:v>City Hotel</c:v>
                  </c:pt>
                  <c:pt idx="5">
                    <c:v>City Hotel</c:v>
                  </c:pt>
                  <c:pt idx="6">
                    <c:v>City Hotel</c:v>
                  </c:pt>
                  <c:pt idx="7">
                    <c:v>City Hotel</c:v>
                  </c:pt>
                  <c:pt idx="8">
                    <c:v>City Hotel</c:v>
                  </c:pt>
                  <c:pt idx="9">
                    <c:v>City Hotel</c:v>
                  </c:pt>
                  <c:pt idx="10">
                    <c:v>City Hotel</c:v>
                  </c:pt>
                  <c:pt idx="11">
                    <c:v>City Hotel</c:v>
                  </c:pt>
                </c:lvl>
              </c:multiLvlStrCache>
            </c:multiLvlStrRef>
          </c:cat>
          <c:val>
            <c:numRef>
              <c:f>Sheet4!$D$2:$D$13</c:f>
              <c:numCache>
                <c:formatCode>General</c:formatCode>
                <c:ptCount val="12"/>
                <c:pt idx="0">
                  <c:v>1364</c:v>
                </c:pt>
                <c:pt idx="1">
                  <c:v>2371</c:v>
                </c:pt>
                <c:pt idx="2">
                  <c:v>3046</c:v>
                </c:pt>
                <c:pt idx="3">
                  <c:v>3561</c:v>
                </c:pt>
                <c:pt idx="4">
                  <c:v>3676</c:v>
                </c:pt>
                <c:pt idx="5">
                  <c:v>3923</c:v>
                </c:pt>
                <c:pt idx="6">
                  <c:v>4532</c:v>
                </c:pt>
                <c:pt idx="7">
                  <c:v>5859</c:v>
                </c:pt>
                <c:pt idx="8">
                  <c:v>7400</c:v>
                </c:pt>
                <c:pt idx="9">
                  <c:v>7607</c:v>
                </c:pt>
                <c:pt idx="10">
                  <c:v>4357</c:v>
                </c:pt>
                <c:pt idx="11">
                  <c:v>4217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47-4BDC-B608-9A0B9B5CE6D8}"/>
            </c:ext>
          </c:extLst>
        </c:ser>
        <c:ser>
          <c:idx val="2"/>
          <c:order val="2"/>
          <c:tx>
            <c:strRef>
              <c:f>Sheet4!$E$1</c:f>
              <c:strCache>
                <c:ptCount val="1"/>
                <c:pt idx="0">
                  <c:v>Occupancy In 2020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multiLvlStrRef>
              <c:f>Sheet4!$A$2:$B$13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  <c:pt idx="3">
                    <c:v>City Hotel</c:v>
                  </c:pt>
                  <c:pt idx="4">
                    <c:v>City Hotel</c:v>
                  </c:pt>
                  <c:pt idx="5">
                    <c:v>City Hotel</c:v>
                  </c:pt>
                  <c:pt idx="6">
                    <c:v>City Hotel</c:v>
                  </c:pt>
                  <c:pt idx="7">
                    <c:v>City Hotel</c:v>
                  </c:pt>
                  <c:pt idx="8">
                    <c:v>City Hotel</c:v>
                  </c:pt>
                  <c:pt idx="9">
                    <c:v>City Hotel</c:v>
                  </c:pt>
                  <c:pt idx="10">
                    <c:v>City Hotel</c:v>
                  </c:pt>
                  <c:pt idx="11">
                    <c:v>City Hotel</c:v>
                  </c:pt>
                </c:lvl>
              </c:multiLvlStrCache>
            </c:multiLvlStrRef>
          </c:cat>
          <c:val>
            <c:numRef>
              <c:f>Sheet4!$E$2:$E$13</c:f>
              <c:numCache>
                <c:formatCode>General</c:formatCode>
                <c:ptCount val="12"/>
                <c:pt idx="0">
                  <c:v>2372</c:v>
                </c:pt>
                <c:pt idx="1">
                  <c:v>2594</c:v>
                </c:pt>
                <c:pt idx="2">
                  <c:v>3412</c:v>
                </c:pt>
                <c:pt idx="3">
                  <c:v>3919</c:v>
                </c:pt>
                <c:pt idx="4">
                  <c:v>4556</c:v>
                </c:pt>
                <c:pt idx="5">
                  <c:v>3971</c:v>
                </c:pt>
                <c:pt idx="6">
                  <c:v>3559</c:v>
                </c:pt>
                <c:pt idx="7">
                  <c:v>3125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47-4BDC-B608-9A0B9B5CE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013182911"/>
        <c:axId val="2061003039"/>
      </c:barChart>
      <c:catAx>
        <c:axId val="201318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003039"/>
        <c:crosses val="autoZero"/>
        <c:auto val="1"/>
        <c:lblAlgn val="ctr"/>
        <c:lblOffset val="100"/>
        <c:noMultiLvlLbl val="0"/>
      </c:catAx>
      <c:valAx>
        <c:axId val="2061003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318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Resort Hotel's Occupancy In Various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Sheet4!$C$24</c:f>
              <c:strCache>
                <c:ptCount val="1"/>
                <c:pt idx="0">
                  <c:v>Occupancy In 2018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Sheet4!$A$25:$B$36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  <c:pt idx="3">
                    <c:v>Resort Hotel</c:v>
                  </c:pt>
                  <c:pt idx="4">
                    <c:v>Resort Hotel</c:v>
                  </c:pt>
                  <c:pt idx="5">
                    <c:v>Resort Hotel</c:v>
                  </c:pt>
                  <c:pt idx="6">
                    <c:v>Resort Hotel</c:v>
                  </c:pt>
                  <c:pt idx="7">
                    <c:v>Resort Hotel</c:v>
                  </c:pt>
                  <c:pt idx="8">
                    <c:v>Resort Hotel</c:v>
                  </c:pt>
                  <c:pt idx="9">
                    <c:v>Resort Hotel</c:v>
                  </c:pt>
                  <c:pt idx="10">
                    <c:v>Resort Hotel</c:v>
                  </c:pt>
                  <c:pt idx="11">
                    <c:v>Resort Hotel</c:v>
                  </c:pt>
                </c:lvl>
              </c:multiLvlStrCache>
            </c:multiLvlStrRef>
          </c:cat>
          <c:val>
            <c:numRef>
              <c:f>Sheet4!$C$25:$C$36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1378</c:v>
                </c:pt>
                <c:pt idx="7">
                  <c:v>1409</c:v>
                </c:pt>
                <c:pt idx="8">
                  <c:v>1585</c:v>
                </c:pt>
                <c:pt idx="9">
                  <c:v>1571</c:v>
                </c:pt>
                <c:pt idx="10">
                  <c:v>1105</c:v>
                </c:pt>
                <c:pt idx="11">
                  <c:v>1266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A-4A19-AA85-364E12E7D80E}"/>
            </c:ext>
          </c:extLst>
        </c:ser>
        <c:ser>
          <c:idx val="1"/>
          <c:order val="1"/>
          <c:tx>
            <c:strRef>
              <c:f>Sheet4!$D$24</c:f>
              <c:strCache>
                <c:ptCount val="1"/>
                <c:pt idx="0">
                  <c:v>Occupancy In 2019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multiLvlStrRef>
              <c:f>Sheet4!$A$25:$B$36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  <c:pt idx="3">
                    <c:v>Resort Hotel</c:v>
                  </c:pt>
                  <c:pt idx="4">
                    <c:v>Resort Hotel</c:v>
                  </c:pt>
                  <c:pt idx="5">
                    <c:v>Resort Hotel</c:v>
                  </c:pt>
                  <c:pt idx="6">
                    <c:v>Resort Hotel</c:v>
                  </c:pt>
                  <c:pt idx="7">
                    <c:v>Resort Hotel</c:v>
                  </c:pt>
                  <c:pt idx="8">
                    <c:v>Resort Hotel</c:v>
                  </c:pt>
                  <c:pt idx="9">
                    <c:v>Resort Hotel</c:v>
                  </c:pt>
                  <c:pt idx="10">
                    <c:v>Resort Hotel</c:v>
                  </c:pt>
                  <c:pt idx="11">
                    <c:v>Resort Hotel</c:v>
                  </c:pt>
                </c:lvl>
              </c:multiLvlStrCache>
            </c:multiLvlStrRef>
          </c:cat>
          <c:val>
            <c:numRef>
              <c:f>Sheet4!$D$25:$D$36</c:f>
              <c:numCache>
                <c:formatCode>General</c:formatCode>
                <c:ptCount val="12"/>
                <c:pt idx="0">
                  <c:v>965</c:v>
                </c:pt>
                <c:pt idx="1">
                  <c:v>1824</c:v>
                </c:pt>
                <c:pt idx="2">
                  <c:v>1794</c:v>
                </c:pt>
                <c:pt idx="3">
                  <c:v>1867</c:v>
                </c:pt>
                <c:pt idx="4">
                  <c:v>1802</c:v>
                </c:pt>
                <c:pt idx="5">
                  <c:v>1369</c:v>
                </c:pt>
                <c:pt idx="6">
                  <c:v>2825</c:v>
                </c:pt>
                <c:pt idx="7">
                  <c:v>3099</c:v>
                </c:pt>
                <c:pt idx="8">
                  <c:v>3116</c:v>
                </c:pt>
                <c:pt idx="9">
                  <c:v>3563</c:v>
                </c:pt>
                <c:pt idx="10">
                  <c:v>2452</c:v>
                </c:pt>
                <c:pt idx="11">
                  <c:v>2675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EA-4A19-AA85-364E12E7D80E}"/>
            </c:ext>
          </c:extLst>
        </c:ser>
        <c:ser>
          <c:idx val="2"/>
          <c:order val="2"/>
          <c:tx>
            <c:strRef>
              <c:f>Sheet4!$E$24</c:f>
              <c:strCache>
                <c:ptCount val="1"/>
                <c:pt idx="0">
                  <c:v>Occupancy In 2020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multiLvlStrRef>
              <c:f>Sheet4!$A$25:$B$36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  <c:pt idx="3">
                    <c:v>Resort Hotel</c:v>
                  </c:pt>
                  <c:pt idx="4">
                    <c:v>Resort Hotel</c:v>
                  </c:pt>
                  <c:pt idx="5">
                    <c:v>Resort Hotel</c:v>
                  </c:pt>
                  <c:pt idx="6">
                    <c:v>Resort Hotel</c:v>
                  </c:pt>
                  <c:pt idx="7">
                    <c:v>Resort Hotel</c:v>
                  </c:pt>
                  <c:pt idx="8">
                    <c:v>Resort Hotel</c:v>
                  </c:pt>
                  <c:pt idx="9">
                    <c:v>Resort Hotel</c:v>
                  </c:pt>
                  <c:pt idx="10">
                    <c:v>Resort Hotel</c:v>
                  </c:pt>
                  <c:pt idx="11">
                    <c:v>Resort Hotel</c:v>
                  </c:pt>
                </c:lvl>
              </c:multiLvlStrCache>
            </c:multiLvlStrRef>
          </c:cat>
          <c:val>
            <c:numRef>
              <c:f>Sheet4!$E$25:$E$36</c:f>
              <c:numCache>
                <c:formatCode>General</c:formatCode>
                <c:ptCount val="12"/>
                <c:pt idx="0">
                  <c:v>1309</c:v>
                </c:pt>
                <c:pt idx="1">
                  <c:v>1583</c:v>
                </c:pt>
                <c:pt idx="2">
                  <c:v>1558</c:v>
                </c:pt>
                <c:pt idx="3">
                  <c:v>1742</c:v>
                </c:pt>
                <c:pt idx="4">
                  <c:v>1757</c:v>
                </c:pt>
                <c:pt idx="5">
                  <c:v>1676</c:v>
                </c:pt>
                <c:pt idx="6">
                  <c:v>1754</c:v>
                </c:pt>
                <c:pt idx="7">
                  <c:v>1800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EA-4A19-AA85-364E12E7D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066557471"/>
        <c:axId val="2060999295"/>
      </c:barChart>
      <c:catAx>
        <c:axId val="206655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999295"/>
        <c:crosses val="autoZero"/>
        <c:auto val="1"/>
        <c:lblAlgn val="ctr"/>
        <c:lblOffset val="100"/>
        <c:noMultiLvlLbl val="0"/>
      </c:catAx>
      <c:valAx>
        <c:axId val="2060999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557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Booking Cancellations In City Hotel In Different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Sheet5!$C$1</c:f>
              <c:strCache>
                <c:ptCount val="1"/>
                <c:pt idx="0">
                  <c:v>Cancellations In 2018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Sheet5!$A$2:$B$13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  <c:pt idx="3">
                    <c:v>City Hotel</c:v>
                  </c:pt>
                  <c:pt idx="4">
                    <c:v>City Hotel</c:v>
                  </c:pt>
                  <c:pt idx="5">
                    <c:v>City Hotel</c:v>
                  </c:pt>
                  <c:pt idx="6">
                    <c:v>City Hotel</c:v>
                  </c:pt>
                  <c:pt idx="7">
                    <c:v>City Hotel</c:v>
                  </c:pt>
                  <c:pt idx="8">
                    <c:v>City Hotel</c:v>
                  </c:pt>
                  <c:pt idx="9">
                    <c:v>City Hotel</c:v>
                  </c:pt>
                  <c:pt idx="10">
                    <c:v>City Hotel</c:v>
                  </c:pt>
                  <c:pt idx="11">
                    <c:v>City Hotel</c:v>
                  </c:pt>
                </c:lvl>
              </c:multiLvlStrCache>
            </c:multiLvlStrRef>
          </c:cat>
          <c:val>
            <c:numRef>
              <c:f>Sheet5!$C$2:$C$13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939</c:v>
                </c:pt>
                <c:pt idx="7">
                  <c:v>1232</c:v>
                </c:pt>
                <c:pt idx="8">
                  <c:v>1543</c:v>
                </c:pt>
                <c:pt idx="9">
                  <c:v>1321</c:v>
                </c:pt>
                <c:pt idx="10">
                  <c:v>301</c:v>
                </c:pt>
                <c:pt idx="11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4-4914-BEAF-20F8F17C8054}"/>
            </c:ext>
          </c:extLst>
        </c:ser>
        <c:ser>
          <c:idx val="1"/>
          <c:order val="1"/>
          <c:tx>
            <c:strRef>
              <c:f>Sheet5!$D$1</c:f>
              <c:strCache>
                <c:ptCount val="1"/>
                <c:pt idx="0">
                  <c:v>Cancellations In 2019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multiLvlStrRef>
              <c:f>Sheet5!$A$2:$B$13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  <c:pt idx="3">
                    <c:v>City Hotel</c:v>
                  </c:pt>
                  <c:pt idx="4">
                    <c:v>City Hotel</c:v>
                  </c:pt>
                  <c:pt idx="5">
                    <c:v>City Hotel</c:v>
                  </c:pt>
                  <c:pt idx="6">
                    <c:v>City Hotel</c:v>
                  </c:pt>
                  <c:pt idx="7">
                    <c:v>City Hotel</c:v>
                  </c:pt>
                  <c:pt idx="8">
                    <c:v>City Hotel</c:v>
                  </c:pt>
                  <c:pt idx="9">
                    <c:v>City Hotel</c:v>
                  </c:pt>
                  <c:pt idx="10">
                    <c:v>City Hotel</c:v>
                  </c:pt>
                  <c:pt idx="11">
                    <c:v>City Hotel</c:v>
                  </c:pt>
                </c:lvl>
              </c:multiLvlStrCache>
            </c:multiLvlStrRef>
          </c:cat>
          <c:val>
            <c:numRef>
              <c:f>Sheet5!$D$2:$D$13</c:f>
              <c:numCache>
                <c:formatCode>General</c:formatCode>
                <c:ptCount val="12"/>
                <c:pt idx="0">
                  <c:v>438</c:v>
                </c:pt>
                <c:pt idx="1">
                  <c:v>930</c:v>
                </c:pt>
                <c:pt idx="2">
                  <c:v>1108</c:v>
                </c:pt>
                <c:pt idx="3">
                  <c:v>1539</c:v>
                </c:pt>
                <c:pt idx="4">
                  <c:v>1436</c:v>
                </c:pt>
                <c:pt idx="5">
                  <c:v>1720</c:v>
                </c:pt>
                <c:pt idx="6">
                  <c:v>1985</c:v>
                </c:pt>
                <c:pt idx="7">
                  <c:v>2479</c:v>
                </c:pt>
                <c:pt idx="8">
                  <c:v>3110</c:v>
                </c:pt>
                <c:pt idx="9">
                  <c:v>3268</c:v>
                </c:pt>
                <c:pt idx="10">
                  <c:v>1661</c:v>
                </c:pt>
                <c:pt idx="11">
                  <c:v>1740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4-4914-BEAF-20F8F17C8054}"/>
            </c:ext>
          </c:extLst>
        </c:ser>
        <c:ser>
          <c:idx val="2"/>
          <c:order val="2"/>
          <c:tx>
            <c:strRef>
              <c:f>Sheet5!$E$1</c:f>
              <c:strCache>
                <c:ptCount val="1"/>
                <c:pt idx="0">
                  <c:v>Cancellations In 2020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multiLvlStrRef>
              <c:f>Sheet5!$A$2:$B$13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  <c:pt idx="3">
                    <c:v>City Hotel</c:v>
                  </c:pt>
                  <c:pt idx="4">
                    <c:v>City Hotel</c:v>
                  </c:pt>
                  <c:pt idx="5">
                    <c:v>City Hotel</c:v>
                  </c:pt>
                  <c:pt idx="6">
                    <c:v>City Hotel</c:v>
                  </c:pt>
                  <c:pt idx="7">
                    <c:v>City Hotel</c:v>
                  </c:pt>
                  <c:pt idx="8">
                    <c:v>City Hotel</c:v>
                  </c:pt>
                  <c:pt idx="9">
                    <c:v>City Hotel</c:v>
                  </c:pt>
                  <c:pt idx="10">
                    <c:v>City Hotel</c:v>
                  </c:pt>
                  <c:pt idx="11">
                    <c:v>City Hotel</c:v>
                  </c:pt>
                </c:lvl>
              </c:multiLvlStrCache>
            </c:multiLvlStrRef>
          </c:cat>
          <c:val>
            <c:numRef>
              <c:f>Sheet5!$E$2:$E$13</c:f>
              <c:numCache>
                <c:formatCode>General</c:formatCode>
                <c:ptCount val="12"/>
                <c:pt idx="0">
                  <c:v>1044</c:v>
                </c:pt>
                <c:pt idx="1">
                  <c:v>971</c:v>
                </c:pt>
                <c:pt idx="2">
                  <c:v>1278</c:v>
                </c:pt>
                <c:pt idx="3">
                  <c:v>1926</c:v>
                </c:pt>
                <c:pt idx="4">
                  <c:v>2217</c:v>
                </c:pt>
                <c:pt idx="5">
                  <c:v>1808</c:v>
                </c:pt>
                <c:pt idx="6">
                  <c:v>1324</c:v>
                </c:pt>
                <c:pt idx="7">
                  <c:v>1123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A4-4914-BEAF-20F8F17C8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759135"/>
        <c:axId val="1540207"/>
      </c:barChart>
      <c:catAx>
        <c:axId val="175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207"/>
        <c:crosses val="autoZero"/>
        <c:auto val="1"/>
        <c:lblAlgn val="ctr"/>
        <c:lblOffset val="100"/>
        <c:noMultiLvlLbl val="0"/>
      </c:catAx>
      <c:valAx>
        <c:axId val="1540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Booking Cancellations In Resort Hotel In Different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Sheet5!$C$21</c:f>
              <c:strCache>
                <c:ptCount val="1"/>
                <c:pt idx="0">
                  <c:v>Cancellations In 2018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Sheet5!$A$22:$B$33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  <c:pt idx="3">
                    <c:v>Resort Hotel</c:v>
                  </c:pt>
                  <c:pt idx="4">
                    <c:v>Resort Hotel</c:v>
                  </c:pt>
                  <c:pt idx="5">
                    <c:v>Resort Hotel</c:v>
                  </c:pt>
                  <c:pt idx="6">
                    <c:v>Resort Hotel</c:v>
                  </c:pt>
                  <c:pt idx="7">
                    <c:v>Resort Hotel</c:v>
                  </c:pt>
                  <c:pt idx="8">
                    <c:v>Resort Hotel</c:v>
                  </c:pt>
                  <c:pt idx="9">
                    <c:v>Resort Hotel</c:v>
                  </c:pt>
                  <c:pt idx="10">
                    <c:v>Resort Hotel</c:v>
                  </c:pt>
                  <c:pt idx="11">
                    <c:v>Resort Hotel</c:v>
                  </c:pt>
                </c:lvl>
              </c:multiLvlStrCache>
            </c:multiLvlStrRef>
          </c:cat>
          <c:val>
            <c:numRef>
              <c:f>Sheet5!$C$22:$C$33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320</c:v>
                </c:pt>
                <c:pt idx="7">
                  <c:v>366</c:v>
                </c:pt>
                <c:pt idx="8">
                  <c:v>551</c:v>
                </c:pt>
                <c:pt idx="9">
                  <c:v>411</c:v>
                </c:pt>
                <c:pt idx="10">
                  <c:v>185</c:v>
                </c:pt>
                <c:pt idx="11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A7-4E18-A8C6-C8E1D48B321E}"/>
            </c:ext>
          </c:extLst>
        </c:ser>
        <c:ser>
          <c:idx val="1"/>
          <c:order val="1"/>
          <c:tx>
            <c:strRef>
              <c:f>Sheet5!$D$21</c:f>
              <c:strCache>
                <c:ptCount val="1"/>
                <c:pt idx="0">
                  <c:v>Cancellations In 2019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multiLvlStrRef>
              <c:f>Sheet5!$A$22:$B$33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  <c:pt idx="3">
                    <c:v>Resort Hotel</c:v>
                  </c:pt>
                  <c:pt idx="4">
                    <c:v>Resort Hotel</c:v>
                  </c:pt>
                  <c:pt idx="5">
                    <c:v>Resort Hotel</c:v>
                  </c:pt>
                  <c:pt idx="6">
                    <c:v>Resort Hotel</c:v>
                  </c:pt>
                  <c:pt idx="7">
                    <c:v>Resort Hotel</c:v>
                  </c:pt>
                  <c:pt idx="8">
                    <c:v>Resort Hotel</c:v>
                  </c:pt>
                  <c:pt idx="9">
                    <c:v>Resort Hotel</c:v>
                  </c:pt>
                  <c:pt idx="10">
                    <c:v>Resort Hotel</c:v>
                  </c:pt>
                  <c:pt idx="11">
                    <c:v>Resort Hotel</c:v>
                  </c:pt>
                </c:lvl>
              </c:multiLvlStrCache>
            </c:multiLvlStrRef>
          </c:cat>
          <c:val>
            <c:numRef>
              <c:f>Sheet5!$D$22:$D$33</c:f>
              <c:numCache>
                <c:formatCode>General</c:formatCode>
                <c:ptCount val="12"/>
                <c:pt idx="0">
                  <c:v>200</c:v>
                </c:pt>
                <c:pt idx="1">
                  <c:v>711</c:v>
                </c:pt>
                <c:pt idx="2">
                  <c:v>385</c:v>
                </c:pt>
                <c:pt idx="3">
                  <c:v>522</c:v>
                </c:pt>
                <c:pt idx="4">
                  <c:v>479</c:v>
                </c:pt>
                <c:pt idx="5">
                  <c:v>376</c:v>
                </c:pt>
                <c:pt idx="6">
                  <c:v>782</c:v>
                </c:pt>
                <c:pt idx="7">
                  <c:v>949</c:v>
                </c:pt>
                <c:pt idx="8">
                  <c:v>1014</c:v>
                </c:pt>
                <c:pt idx="9">
                  <c:v>986</c:v>
                </c:pt>
                <c:pt idx="10">
                  <c:v>476</c:v>
                </c:pt>
                <c:pt idx="11">
                  <c:v>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7-4E18-A8C6-C8E1D48B321E}"/>
            </c:ext>
          </c:extLst>
        </c:ser>
        <c:ser>
          <c:idx val="2"/>
          <c:order val="2"/>
          <c:tx>
            <c:strRef>
              <c:f>Sheet5!$E$21</c:f>
              <c:strCache>
                <c:ptCount val="1"/>
                <c:pt idx="0">
                  <c:v>Cancellations In 2020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multiLvlStrRef>
              <c:f>Sheet5!$A$22:$B$33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Resort Hotel</c:v>
                  </c:pt>
                  <c:pt idx="1">
                    <c:v>Resort Hotel</c:v>
                  </c:pt>
                  <c:pt idx="2">
                    <c:v>Resort Hotel</c:v>
                  </c:pt>
                  <c:pt idx="3">
                    <c:v>Resort Hotel</c:v>
                  </c:pt>
                  <c:pt idx="4">
                    <c:v>Resort Hotel</c:v>
                  </c:pt>
                  <c:pt idx="5">
                    <c:v>Resort Hotel</c:v>
                  </c:pt>
                  <c:pt idx="6">
                    <c:v>Resort Hotel</c:v>
                  </c:pt>
                  <c:pt idx="7">
                    <c:v>Resort Hotel</c:v>
                  </c:pt>
                  <c:pt idx="8">
                    <c:v>Resort Hotel</c:v>
                  </c:pt>
                  <c:pt idx="9">
                    <c:v>Resort Hotel</c:v>
                  </c:pt>
                  <c:pt idx="10">
                    <c:v>Resort Hotel</c:v>
                  </c:pt>
                  <c:pt idx="11">
                    <c:v>Resort Hotel</c:v>
                  </c:pt>
                </c:lvl>
              </c:multiLvlStrCache>
            </c:multiLvlStrRef>
          </c:cat>
          <c:val>
            <c:numRef>
              <c:f>Sheet5!$E$22:$E$33</c:f>
              <c:numCache>
                <c:formatCode>General</c:formatCode>
                <c:ptCount val="12"/>
                <c:pt idx="0">
                  <c:v>206</c:v>
                </c:pt>
                <c:pt idx="1">
                  <c:v>388</c:v>
                </c:pt>
                <c:pt idx="2">
                  <c:v>394</c:v>
                </c:pt>
                <c:pt idx="3">
                  <c:v>537</c:v>
                </c:pt>
                <c:pt idx="4">
                  <c:v>545</c:v>
                </c:pt>
                <c:pt idx="5">
                  <c:v>631</c:v>
                </c:pt>
                <c:pt idx="6">
                  <c:v>660</c:v>
                </c:pt>
                <c:pt idx="7">
                  <c:v>693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A7-4E18-A8C6-C8E1D48B3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014947183"/>
        <c:axId val="1537711"/>
      </c:barChart>
      <c:catAx>
        <c:axId val="201494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711"/>
        <c:crosses val="autoZero"/>
        <c:auto val="1"/>
        <c:lblAlgn val="ctr"/>
        <c:lblOffset val="100"/>
        <c:noMultiLvlLbl val="0"/>
      </c:catAx>
      <c:valAx>
        <c:axId val="1537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94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Booking Cancellations of Families Having/Not Having Kids In City Hotel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Sheet6!$C$1</c:f>
              <c:strCache>
                <c:ptCount val="1"/>
                <c:pt idx="0">
                  <c:v>Bookings Cancelled By Families Not Having Kids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multiLvlStrRef>
              <c:f>Sheet6!$A$2:$B$4</c:f>
              <c:multiLvlStrCache>
                <c:ptCount val="3"/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</c:lvl>
              </c:multiLvlStrCache>
            </c:multiLvlStrRef>
          </c:cat>
          <c:val>
            <c:numRef>
              <c:f>Sheet6!$C$2:$C$4</c:f>
              <c:numCache>
                <c:formatCode>General</c:formatCode>
                <c:ptCount val="3"/>
                <c:pt idx="0">
                  <c:v>5936</c:v>
                </c:pt>
                <c:pt idx="1">
                  <c:v>20356</c:v>
                </c:pt>
                <c:pt idx="2">
                  <c:v>10887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517-A5D0-134E1C964273}"/>
            </c:ext>
          </c:extLst>
        </c:ser>
        <c:ser>
          <c:idx val="1"/>
          <c:order val="1"/>
          <c:tx>
            <c:strRef>
              <c:f>Sheet6!$D$1</c:f>
              <c:strCache>
                <c:ptCount val="1"/>
                <c:pt idx="0">
                  <c:v>Bookings Cancelled By Families Having Kids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multiLvlStrRef>
              <c:f>Sheet6!$A$2:$B$4</c:f>
              <c:multiLvlStrCache>
                <c:ptCount val="3"/>
                <c:lvl>
                  <c:pt idx="0">
                    <c:v>City Hotel</c:v>
                  </c:pt>
                  <c:pt idx="1">
                    <c:v>City Hotel</c:v>
                  </c:pt>
                  <c:pt idx="2">
                    <c:v>City Hotel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</c:lvl>
              </c:multiLvlStrCache>
            </c:multiLvlStrRef>
          </c:cat>
          <c:val>
            <c:numRef>
              <c:f>Sheet6!$D$2:$D$4</c:f>
              <c:numCache>
                <c:formatCode>General</c:formatCode>
                <c:ptCount val="3"/>
                <c:pt idx="0">
                  <c:v>68</c:v>
                </c:pt>
                <c:pt idx="1">
                  <c:v>1058</c:v>
                </c:pt>
                <c:pt idx="2">
                  <c:v>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49-4517-A5D0-134E1C964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060465471"/>
        <c:axId val="2020102271"/>
      </c:barChart>
      <c:catAx>
        <c:axId val="2060465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102271"/>
        <c:crosses val="autoZero"/>
        <c:auto val="1"/>
        <c:lblAlgn val="ctr"/>
        <c:lblOffset val="100"/>
        <c:noMultiLvlLbl val="0"/>
      </c:catAx>
      <c:valAx>
        <c:axId val="20201022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46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7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6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539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8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001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79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958-1807-4879-AD10-E7E9F550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568F1-5518-4CA4-8083-FC38163B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9EAB-AAA4-4CAA-8D11-1D26D4A4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29AB-296D-4A14-8C92-ABA4893D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D5DA-70AB-46E4-B47D-504033AB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5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CFCC-76F0-4D29-ADCC-629189C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1D48-A9C3-4BD0-BA78-396F6EE7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286C-7746-4AA8-8339-BA9F9B3D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9F3A-F8C4-48E7-B626-BAD72A4F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69390-9B46-444B-B3E3-462ECEB2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5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39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300E-8F87-4C42-A5B5-D71CD8AA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500B3-F3CB-481A-9978-6EB07E82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CDF0-DF89-4F62-B242-C3FB04EA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EAD9-3837-4363-80AC-21D6D741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5D40-D0B2-451A-995A-4AFDC29B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23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D008-A49B-4AD8-947D-E0D0973B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EA60-1122-45DF-8B2C-0C4277DA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171C-DC59-4F8D-9DC9-858DAE85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CEFB3-825A-4A47-BD2F-4C41B337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838FE-F91D-4903-9351-FB1B2AD7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3CEF-BC38-4905-979A-BAE5BC53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8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4F1-DC31-4577-B8E6-F75B31E2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2708-F68C-4DA2-A9B4-16119C56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16C20-6C26-4676-973C-C6EA7419B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E710F-72D4-4108-B078-EAE61BAC3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C168C-AA44-42AB-972D-5CC3DA03C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6F6E8-35AE-4BEE-9A41-B508E50D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8D210-01B1-449B-8EC0-433AF97B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9361A-CBCC-49F7-8DF8-F06C742C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66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10CD-8910-4EB9-8037-36361322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74B8D-30B9-4A89-AEC5-49556098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F629A-20C8-4447-8682-7627C728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314BA-488E-4F1D-863B-0F821B5C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70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3BC91-431A-4BAA-9242-8EF433B3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33C45-8C49-4077-A342-F8F439F1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FC4C9-8F27-435B-8658-D9BCD03D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547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C0E5-4835-46F2-B2DD-DC4C18FE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15E3-E4A9-42E1-B3FB-218F767B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F0E9C-58E9-49B3-B9A2-730F2A44C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00FDD-5BC3-4666-92F5-A8FFD46C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BBA3B-B402-4BAD-891C-243F6953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A7BA-41B6-4BDD-AE3B-1CE3F753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05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DE51-A61C-4D17-A629-46FAC5F1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39F0D-7545-48F0-924F-F776E2163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A0A7A-2555-4D2D-BFAC-E48F8EAB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6429-F0BD-45DE-A372-5C0259D7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14005-DE25-4157-8E6D-2EDF2EA6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8D9C0-E4F0-47EF-B8F1-406AB7B9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86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D60-8332-4576-B493-314C4FF0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F785B-8E01-43BB-8AA6-16A267EC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2021-21A8-40D6-BB89-D1F4CE4F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22F-4C58-477C-A1B8-B3CED20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5FCA-1625-4FCA-B50A-B7DD9EA9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40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B6D54-2E8F-4B94-85A7-B918B0AF4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7C517-6D9C-4118-B36C-7EDE613BB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1D56-9F99-4339-9DF9-C65D7AA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3D16-D716-446F-8DF6-36330873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38B0-6565-4C8A-A239-4AFD1E04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3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4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6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4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07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AA8B9-AE9F-491C-AB7D-BEFD0DF9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4ED9-36EE-43E8-A812-D64BDA6D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F3CA-E5A2-4A06-AB7B-1482FF548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647B-F928-4F6C-8B45-9D9D684ABC8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40EC-542D-41F6-AFCF-D82644E6A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C50F-41BA-464D-B9A7-429A5A32D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79E0-126D-4E2D-8DE5-C5EB255B0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14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7C674-CF0D-4BCE-B443-D164766C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94F56-E6A4-4BF7-9C18-2341F8B75D04}"/>
              </a:ext>
            </a:extLst>
          </p:cNvPr>
          <p:cNvSpPr txBox="1"/>
          <p:nvPr/>
        </p:nvSpPr>
        <p:spPr>
          <a:xfrm>
            <a:off x="970961" y="5684363"/>
            <a:ext cx="1084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ANALYSIS OF HOTEL REVENUE AND BOOKINGS</a:t>
            </a:r>
          </a:p>
        </p:txBody>
      </p:sp>
    </p:spTree>
    <p:extLst>
      <p:ext uri="{BB962C8B-B14F-4D97-AF65-F5344CB8AC3E}">
        <p14:creationId xmlns:p14="http://schemas.microsoft.com/office/powerpoint/2010/main" val="345018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9DF2B7-BF3A-4E91-A7C2-F9A92311ECA5}"/>
              </a:ext>
            </a:extLst>
          </p:cNvPr>
          <p:cNvSpPr/>
          <p:nvPr/>
        </p:nvSpPr>
        <p:spPr>
          <a:xfrm>
            <a:off x="2224726" y="622168"/>
            <a:ext cx="7616858" cy="5137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HOTELS IN BUSINESS </a:t>
            </a:r>
          </a:p>
          <a:p>
            <a:pPr algn="ctr"/>
            <a:r>
              <a:rPr lang="en-I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CITY HOTEL</a:t>
            </a:r>
          </a:p>
          <a:p>
            <a:pPr algn="ctr"/>
            <a:r>
              <a:rPr lang="en-I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RESORT HOTEL</a:t>
            </a: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65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A319F1B-182C-4632-9782-A242763DC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9628"/>
              </p:ext>
            </p:extLst>
          </p:nvPr>
        </p:nvGraphicFramePr>
        <p:xfrm>
          <a:off x="499621" y="190893"/>
          <a:ext cx="9247694" cy="314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552842-EBD4-41C2-9FB3-A544B265B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511581"/>
              </p:ext>
            </p:extLst>
          </p:nvPr>
        </p:nvGraphicFramePr>
        <p:xfrm>
          <a:off x="499621" y="3429000"/>
          <a:ext cx="9247694" cy="314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04ECB3-85AB-4F43-9BD5-3841734C8721}"/>
              </a:ext>
            </a:extLst>
          </p:cNvPr>
          <p:cNvSpPr txBox="1"/>
          <p:nvPr/>
        </p:nvSpPr>
        <p:spPr>
          <a:xfrm>
            <a:off x="9605913" y="744718"/>
            <a:ext cx="23755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BOTH </a:t>
            </a:r>
            <a:r>
              <a:rPr lang="en-IN" sz="3200" b="1" dirty="0">
                <a:solidFill>
                  <a:srgbClr val="C00000"/>
                </a:solidFill>
              </a:rPr>
              <a:t>HOTELS</a:t>
            </a:r>
            <a:r>
              <a:rPr lang="en-IN" dirty="0"/>
              <a:t> EARNED MAXIMUM REVENUE IN THE YEAR </a:t>
            </a:r>
            <a:r>
              <a:rPr lang="en-IN" sz="3200" b="1" dirty="0">
                <a:solidFill>
                  <a:srgbClr val="C00000"/>
                </a:solidFill>
              </a:rPr>
              <a:t>2019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5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336EFC-8040-4304-B2AE-E12973E36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335022"/>
              </p:ext>
            </p:extLst>
          </p:nvPr>
        </p:nvGraphicFramePr>
        <p:xfrm>
          <a:off x="292231" y="96624"/>
          <a:ext cx="9511645" cy="33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1B8B9FA-8385-4EEA-94C7-0FDF48B5E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738490"/>
              </p:ext>
            </p:extLst>
          </p:nvPr>
        </p:nvGraphicFramePr>
        <p:xfrm>
          <a:off x="490194" y="3506771"/>
          <a:ext cx="9313682" cy="3254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096D7C-2394-45A7-A6A9-53455D211DC7}"/>
              </a:ext>
            </a:extLst>
          </p:cNvPr>
          <p:cNvSpPr txBox="1"/>
          <p:nvPr/>
        </p:nvSpPr>
        <p:spPr>
          <a:xfrm>
            <a:off x="10218656" y="791852"/>
            <a:ext cx="168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ONLINE TA </a:t>
            </a:r>
            <a:r>
              <a:rPr lang="en-IN" dirty="0"/>
              <a:t>IS THE HIGHEST REVENUE CONTRIBUTOR FOR BOTH THE </a:t>
            </a:r>
            <a:r>
              <a:rPr lang="en-IN" sz="2400" b="1" dirty="0">
                <a:solidFill>
                  <a:srgbClr val="C00000"/>
                </a:solidFill>
              </a:rPr>
              <a:t>HOTELS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6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CAA95E7-765D-4A14-9D82-1A4056D30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795747"/>
              </p:ext>
            </p:extLst>
          </p:nvPr>
        </p:nvGraphicFramePr>
        <p:xfrm>
          <a:off x="343725" y="172038"/>
          <a:ext cx="9328176" cy="3256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457C61D-10D3-48C9-8F65-E893D51B80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093701"/>
              </p:ext>
            </p:extLst>
          </p:nvPr>
        </p:nvGraphicFramePr>
        <p:xfrm>
          <a:off x="343725" y="3525626"/>
          <a:ext cx="9328176" cy="3160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6E86F5-1802-46FA-8F49-D34DF62CB16F}"/>
              </a:ext>
            </a:extLst>
          </p:cNvPr>
          <p:cNvSpPr txBox="1"/>
          <p:nvPr/>
        </p:nvSpPr>
        <p:spPr>
          <a:xfrm>
            <a:off x="9916998" y="1649691"/>
            <a:ext cx="2064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BOTH THE </a:t>
            </a:r>
            <a:r>
              <a:rPr lang="en-IN" sz="2400" b="1" dirty="0">
                <a:solidFill>
                  <a:srgbClr val="C00000"/>
                </a:solidFill>
              </a:rPr>
              <a:t>HOTELS</a:t>
            </a:r>
            <a:r>
              <a:rPr lang="en-IN" dirty="0"/>
              <a:t> HAVE HIGHEST OCCUPANCY IN </a:t>
            </a:r>
            <a:r>
              <a:rPr lang="en-IN" sz="2400" b="1" dirty="0">
                <a:solidFill>
                  <a:srgbClr val="C00000"/>
                </a:solidFill>
              </a:rPr>
              <a:t>OCTOBER 2019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75BC47-5F47-4019-BAFC-49637C5D9E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564488"/>
              </p:ext>
            </p:extLst>
          </p:nvPr>
        </p:nvGraphicFramePr>
        <p:xfrm>
          <a:off x="408769" y="124905"/>
          <a:ext cx="9244277" cy="3419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F14186-B632-482E-AF89-0A80079FE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793762"/>
              </p:ext>
            </p:extLst>
          </p:nvPr>
        </p:nvGraphicFramePr>
        <p:xfrm>
          <a:off x="408769" y="3619893"/>
          <a:ext cx="9244276" cy="3113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9EECA3-848A-4D58-8DF6-6E5AB2D3CA75}"/>
              </a:ext>
            </a:extLst>
          </p:cNvPr>
          <p:cNvSpPr txBox="1"/>
          <p:nvPr/>
        </p:nvSpPr>
        <p:spPr>
          <a:xfrm>
            <a:off x="9860437" y="1932495"/>
            <a:ext cx="2149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</a:t>
            </a:r>
            <a:r>
              <a:rPr lang="en-IN" sz="2400" b="1" dirty="0">
                <a:solidFill>
                  <a:srgbClr val="C00000"/>
                </a:solidFill>
              </a:rPr>
              <a:t>CITY HOTEL</a:t>
            </a:r>
            <a:r>
              <a:rPr lang="en-IN" dirty="0"/>
              <a:t>, MAXIMUM CANCELLATIONS WERE DONE IN </a:t>
            </a:r>
            <a:r>
              <a:rPr lang="en-IN" sz="2400" b="1" dirty="0">
                <a:solidFill>
                  <a:srgbClr val="C00000"/>
                </a:solidFill>
              </a:rPr>
              <a:t>OCTOBER 2019</a:t>
            </a:r>
          </a:p>
          <a:p>
            <a:endParaRPr lang="en-IN" dirty="0"/>
          </a:p>
          <a:p>
            <a:r>
              <a:rPr lang="en-IN" dirty="0"/>
              <a:t>FOR </a:t>
            </a:r>
            <a:r>
              <a:rPr lang="en-IN" sz="2400" b="1" dirty="0">
                <a:solidFill>
                  <a:srgbClr val="C00000"/>
                </a:solidFill>
              </a:rPr>
              <a:t>RESORT HOTEL</a:t>
            </a:r>
            <a:r>
              <a:rPr lang="en-IN" dirty="0"/>
              <a:t>, MAXIMUM CANCELLATIONS WERE DONE IN </a:t>
            </a:r>
            <a:r>
              <a:rPr lang="en-IN" sz="2400" b="1" dirty="0">
                <a:solidFill>
                  <a:srgbClr val="C00000"/>
                </a:solidFill>
              </a:rPr>
              <a:t>SEPTEMBER 2019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1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EF53EC-DD8A-4F07-A758-25F45026D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35893"/>
              </p:ext>
            </p:extLst>
          </p:nvPr>
        </p:nvGraphicFramePr>
        <p:xfrm>
          <a:off x="609600" y="89555"/>
          <a:ext cx="8487266" cy="317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599C174-9A80-4FBB-8D86-41B96D59F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699515"/>
              </p:ext>
            </p:extLst>
          </p:nvPr>
        </p:nvGraphicFramePr>
        <p:xfrm>
          <a:off x="609600" y="3429000"/>
          <a:ext cx="8487266" cy="333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11CDAF-76AA-48CA-AF48-3D2418CAB173}"/>
              </a:ext>
            </a:extLst>
          </p:cNvPr>
          <p:cNvSpPr txBox="1"/>
          <p:nvPr/>
        </p:nvSpPr>
        <p:spPr>
          <a:xfrm>
            <a:off x="9247695" y="1498862"/>
            <a:ext cx="2564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FAMILIES NOT HAVING KIDS </a:t>
            </a:r>
            <a:r>
              <a:rPr lang="en-IN" dirty="0"/>
              <a:t>HAVE CANCELLED THE BOOKING MOST IN </a:t>
            </a:r>
            <a:r>
              <a:rPr lang="en-IN" sz="2400" b="1" dirty="0">
                <a:solidFill>
                  <a:srgbClr val="C00000"/>
                </a:solidFill>
              </a:rPr>
              <a:t>BOTH THE HOTELS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53A4B-AAC0-4692-9AAB-3F6060256012}"/>
              </a:ext>
            </a:extLst>
          </p:cNvPr>
          <p:cNvSpPr txBox="1"/>
          <p:nvPr/>
        </p:nvSpPr>
        <p:spPr>
          <a:xfrm>
            <a:off x="4258461" y="2845421"/>
            <a:ext cx="430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78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</TotalTime>
  <Words>164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1_Ion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APLC DATA</dc:title>
  <dc:creator>Vaibhav Tiwari</dc:creator>
  <cp:lastModifiedBy>Vaibhav Tiwari</cp:lastModifiedBy>
  <cp:revision>17</cp:revision>
  <dcterms:created xsi:type="dcterms:W3CDTF">2023-07-28T09:48:02Z</dcterms:created>
  <dcterms:modified xsi:type="dcterms:W3CDTF">2023-10-01T17:59:07Z</dcterms:modified>
</cp:coreProperties>
</file>