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4"/>
  </p:notesMasterIdLst>
  <p:handoutMasterIdLst>
    <p:handoutMasterId r:id="rId15"/>
  </p:handoutMasterIdLst>
  <p:sldIdLst>
    <p:sldId id="289" r:id="rId5"/>
    <p:sldId id="288" r:id="rId6"/>
    <p:sldId id="291" r:id="rId7"/>
    <p:sldId id="261" r:id="rId8"/>
    <p:sldId id="263" r:id="rId9"/>
    <p:sldId id="292" r:id="rId10"/>
    <p:sldId id="290" r:id="rId11"/>
    <p:sldId id="29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p:scale>
          <a:sx n="90" d="100"/>
          <a:sy n="90" d="100"/>
        </p:scale>
        <p:origin x="398" y="-22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9/2/2025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6BFAE-DD61-36D6-87B6-5B9A9C9C9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2566A-5684-2155-0FDE-097C518CD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1C1CC1-ACD2-133F-6E77-240466D1A3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5D2289-8B71-2682-054D-DA8DE7A1709E}"/>
              </a:ext>
            </a:extLst>
          </p:cNvPr>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59983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FED80-8E22-39DC-6329-85EAA2657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BE8BE-0D57-0D27-8023-2C9BDB279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37B5F-CF8A-8BC3-8AE5-B594A54055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9FB11-AA31-E603-6AA6-7BA64F93B3B4}"/>
              </a:ext>
            </a:extLst>
          </p:cNvPr>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78095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F8D3F-A994-3945-345A-71343CF65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C5E75-08FD-BBDE-7DF7-C21685889C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B7391-6320-03E4-E4F5-19F370116C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FAC93E-2D7B-3B36-593F-3B4CFC8BF4B2}"/>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87888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03D71-2679-81A8-8658-3D03FE481A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08330-C56F-F522-7A96-88D41CDBBA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524E8D-307F-5435-6676-E5793FC153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3D4E47-E648-C897-3147-173267B9A59D}"/>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03693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9/2/2025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9/2/2025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3" r:id="rId14"/>
    <p:sldLayoutId id="2147483687" r:id="rId15"/>
    <p:sldLayoutId id="2147483691" r:id="rId16"/>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EF3EC4F-5125-42E3-8EB0-821F06BDF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45C6712-0180-4204-86CE-BE5A0709B1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865974"/>
            <a:ext cx="5081517" cy="10261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CB92D0-3ABB-41C3-96F9-EBC87FFB1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1132764"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8C98AD-415A-417E-ADBD-580E8C30B1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052048"/>
            <a:ext cx="2163482" cy="280595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2EA01E-FFFF-4F97-A16B-095A91E683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110484" y="5356746"/>
            <a:ext cx="5081515" cy="152490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1524000" y="5003997"/>
            <a:ext cx="9144000" cy="992943"/>
          </a:xfrm>
        </p:spPr>
        <p:txBody>
          <a:bodyPr vert="horz" lIns="91440" tIns="45720" rIns="91440" bIns="45720" rtlCol="0" anchor="b">
            <a:normAutofit/>
          </a:bodyPr>
          <a:lstStyle/>
          <a:p>
            <a:pPr algn="ctr"/>
            <a:r>
              <a:rPr lang="en-US" sz="1600" dirty="0">
                <a:solidFill>
                  <a:schemeClr val="tx2"/>
                </a:solidFill>
              </a:rPr>
              <a:t>Requirements Definition</a:t>
            </a:r>
            <a:br>
              <a:rPr lang="en-US" sz="1600" dirty="0">
                <a:solidFill>
                  <a:schemeClr val="tx2"/>
                </a:solidFill>
              </a:rPr>
            </a:br>
            <a:br>
              <a:rPr lang="en-US" sz="1600" dirty="0">
                <a:solidFill>
                  <a:schemeClr val="tx2"/>
                </a:solidFill>
              </a:rPr>
            </a:br>
            <a:r>
              <a:rPr lang="en-US" sz="1100" dirty="0">
                <a:solidFill>
                  <a:schemeClr val="tx2"/>
                </a:solidFill>
              </a:rPr>
              <a:t>tom </a:t>
            </a:r>
            <a:r>
              <a:rPr lang="en-US" sz="1100" dirty="0" err="1">
                <a:solidFill>
                  <a:schemeClr val="tx2"/>
                </a:solidFill>
              </a:rPr>
              <a:t>valva</a:t>
            </a:r>
            <a:r>
              <a:rPr lang="en-US" sz="1100" dirty="0">
                <a:solidFill>
                  <a:schemeClr val="tx2"/>
                </a:solidFill>
              </a:rPr>
              <a:t>, lecturer Computer Science Department</a:t>
            </a:r>
            <a:br>
              <a:rPr lang="en-US" sz="1100" dirty="0">
                <a:solidFill>
                  <a:schemeClr val="tx2"/>
                </a:solidFill>
              </a:rPr>
            </a:br>
            <a:endParaRPr lang="en-US" sz="1600" dirty="0">
              <a:solidFill>
                <a:schemeClr val="tx2"/>
              </a:solidFill>
            </a:endParaRPr>
          </a:p>
        </p:txBody>
      </p:sp>
      <p:sp>
        <p:nvSpPr>
          <p:cNvPr id="2" name="TextBox 1">
            <a:extLst>
              <a:ext uri="{FF2B5EF4-FFF2-40B4-BE49-F238E27FC236}">
                <a16:creationId xmlns:a16="http://schemas.microsoft.com/office/drawing/2014/main" id="{FE2510A2-3490-7AB4-2B9A-39DDC58CF032}"/>
              </a:ext>
            </a:extLst>
          </p:cNvPr>
          <p:cNvSpPr txBox="1"/>
          <p:nvPr/>
        </p:nvSpPr>
        <p:spPr>
          <a:xfrm>
            <a:off x="1524000" y="5996940"/>
            <a:ext cx="9144000" cy="733909"/>
          </a:xfrm>
          <a:prstGeom prst="rect">
            <a:avLst/>
          </a:prstGeom>
        </p:spPr>
        <p:txBody>
          <a:bodyPr vert="horz" lIns="91440" tIns="45720" rIns="91440" bIns="45720" rtlCol="0">
            <a:normAutofit/>
          </a:bodyPr>
          <a:lstStyle/>
          <a:p>
            <a:pPr algn="ctr">
              <a:lnSpc>
                <a:spcPct val="120000"/>
              </a:lnSpc>
              <a:spcBef>
                <a:spcPts val="1000"/>
              </a:spcBef>
              <a:buSzPct val="80000"/>
            </a:pPr>
            <a:r>
              <a:rPr lang="en-US" sz="1600" b="1" cap="all" spc="300">
                <a:solidFill>
                  <a:schemeClr val="tx2"/>
                </a:solidFill>
              </a:rPr>
              <a:t>Introduction to Software Engineering – CS-350</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228" r="-2" b="17990"/>
          <a:stretch>
            <a:fillRect/>
          </a:stretch>
        </p:blipFill>
        <p:spPr>
          <a:xfrm>
            <a:off x="-8434" y="-3"/>
            <a:ext cx="6121303" cy="4857270"/>
          </a:xfrm>
          <a:prstGeom prst="rect">
            <a:avLst/>
          </a:prstGeom>
        </p:spPr>
      </p:pic>
      <p:cxnSp>
        <p:nvCxnSpPr>
          <p:cNvPr id="38" name="Straight Connector 37">
            <a:extLst>
              <a:ext uri="{FF2B5EF4-FFF2-40B4-BE49-F238E27FC236}">
                <a16:creationId xmlns:a16="http://schemas.microsoft.com/office/drawing/2014/main" id="{B1BF4E1B-1657-4F53-8D24-74F1C5AD9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1501254"/>
            <a:ext cx="589522" cy="53803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logo of a university&#10;&#10;AI-generated content may be incorrect.">
            <a:extLst>
              <a:ext uri="{FF2B5EF4-FFF2-40B4-BE49-F238E27FC236}">
                <a16:creationId xmlns:a16="http://schemas.microsoft.com/office/drawing/2014/main" id="{C13C04A8-556D-6660-CAD1-D7840A9FA26C}"/>
              </a:ext>
            </a:extLst>
          </p:cNvPr>
          <p:cNvPicPr>
            <a:picLocks noChangeAspect="1"/>
          </p:cNvPicPr>
          <p:nvPr/>
        </p:nvPicPr>
        <p:blipFill>
          <a:blip r:embed="rId4">
            <a:extLst>
              <a:ext uri="{28A0092B-C50C-407E-A947-70E740481C1C}">
                <a14:useLocalDpi xmlns:a14="http://schemas.microsoft.com/office/drawing/2010/main" val="0"/>
              </a:ext>
            </a:extLst>
          </a:blip>
          <a:srcRect l="3976" r="2523" b="2"/>
          <a:stretch>
            <a:fillRect/>
          </a:stretch>
        </p:blipFill>
        <p:spPr>
          <a:xfrm>
            <a:off x="6096000" y="-3"/>
            <a:ext cx="6104434" cy="4857270"/>
          </a:xfrm>
          <a:prstGeom prst="rect">
            <a:avLst/>
          </a:prstGeom>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19358-EEC1-0C5D-AEC5-C4ACDC222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B922E-E178-490E-65BE-672F3483A962}"/>
              </a:ext>
            </a:extLst>
          </p:cNvPr>
          <p:cNvSpPr>
            <a:spLocks noGrp="1"/>
          </p:cNvSpPr>
          <p:nvPr>
            <p:ph type="title"/>
          </p:nvPr>
        </p:nvSpPr>
        <p:spPr>
          <a:xfrm>
            <a:off x="3970117" y="185195"/>
            <a:ext cx="6930838" cy="738349"/>
          </a:xfrm>
          <a:noFill/>
        </p:spPr>
        <p:txBody>
          <a:bodyPr anchor="t"/>
          <a:lstStyle/>
          <a:p>
            <a:r>
              <a:rPr lang="en-US" dirty="0"/>
              <a:t>The challenge of requirement definition</a:t>
            </a:r>
          </a:p>
        </p:txBody>
      </p:sp>
      <p:pic>
        <p:nvPicPr>
          <p:cNvPr id="24" name="Picture Placeholder 7" descr="Looking up view of tall buildings">
            <a:extLst>
              <a:ext uri="{FF2B5EF4-FFF2-40B4-BE49-F238E27FC236}">
                <a16:creationId xmlns:a16="http://schemas.microsoft.com/office/drawing/2014/main" id="{F80BF54C-375B-E326-0478-B109337BCDB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47314EBC-9DC7-20E1-52C5-93448ACF18E9}"/>
              </a:ext>
            </a:extLst>
          </p:cNvPr>
          <p:cNvSpPr>
            <a:spLocks noGrp="1"/>
          </p:cNvSpPr>
          <p:nvPr>
            <p:ph sz="half" idx="2"/>
          </p:nvPr>
        </p:nvSpPr>
        <p:spPr>
          <a:xfrm>
            <a:off x="3959252" y="1332400"/>
            <a:ext cx="6941703" cy="4493590"/>
          </a:xfrm>
          <a:noFill/>
        </p:spPr>
        <p:txBody>
          <a:bodyPr vert="horz" lIns="91440" tIns="45720" rIns="91440" bIns="45720" rtlCol="0" anchor="t">
            <a:normAutofit fontScale="92500" lnSpcReduction="20000"/>
          </a:bodyPr>
          <a:lstStyle/>
          <a:p>
            <a:r>
              <a:rPr lang="en-US" dirty="0"/>
              <a:t>Since the early days of computing, identifying requirements has been a challenge</a:t>
            </a:r>
          </a:p>
          <a:p>
            <a:r>
              <a:rPr lang="en-US" dirty="0"/>
              <a:t>Different domains posses their own </a:t>
            </a:r>
            <a:r>
              <a:rPr lang="en-US" b="1" dirty="0"/>
              <a:t>lexicons</a:t>
            </a:r>
            <a:r>
              <a:rPr lang="en-US" dirty="0"/>
              <a:t> which helps them communicate efficiently within their domains</a:t>
            </a:r>
          </a:p>
          <a:p>
            <a:r>
              <a:rPr lang="en-US" b="1" dirty="0"/>
              <a:t>Shipbuilding</a:t>
            </a:r>
            <a:r>
              <a:rPr lang="en-US" dirty="0"/>
              <a:t> – prow, stern, amidship, knees, keels, strakes, freeboard all refer to specific parts of a vessel</a:t>
            </a:r>
          </a:p>
          <a:p>
            <a:r>
              <a:rPr lang="en-US" b="1" dirty="0"/>
              <a:t>Finance</a:t>
            </a:r>
            <a:r>
              <a:rPr lang="en-US" dirty="0"/>
              <a:t> – Asset, liability, cash flow, EBITA, ROI, break-even, capital, EPS etc. all refer to specific financial elements and/or calculations</a:t>
            </a:r>
          </a:p>
          <a:p>
            <a:r>
              <a:rPr lang="en-US" b="1" dirty="0"/>
              <a:t>Computing</a:t>
            </a:r>
            <a:r>
              <a:rPr lang="en-US" dirty="0"/>
              <a:t> – Bits, bytes, registers, components, objects, functions, algorithms all refer to elements of computing</a:t>
            </a:r>
          </a:p>
          <a:p>
            <a:r>
              <a:rPr lang="en-US" b="1" dirty="0"/>
              <a:t>Software Engineering </a:t>
            </a:r>
            <a:r>
              <a:rPr lang="en-US" dirty="0"/>
              <a:t>– emerged as an application of engineering disciplines to help manage the process of defining what’s to be done, doing it, and proving that what’s done is correct, </a:t>
            </a:r>
            <a:r>
              <a:rPr lang="en-US" u="sng" dirty="0"/>
              <a:t>regardless of the target client domain</a:t>
            </a:r>
          </a:p>
          <a:p>
            <a:endParaRPr lang="en-US" dirty="0"/>
          </a:p>
        </p:txBody>
      </p:sp>
    </p:spTree>
    <p:extLst>
      <p:ext uri="{BB962C8B-B14F-4D97-AF65-F5344CB8AC3E}">
        <p14:creationId xmlns:p14="http://schemas.microsoft.com/office/powerpoint/2010/main" val="13989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59252" y="426352"/>
            <a:ext cx="7670195" cy="738349"/>
          </a:xfrm>
          <a:noFill/>
        </p:spPr>
        <p:txBody>
          <a:bodyPr anchor="t"/>
          <a:lstStyle/>
          <a:p>
            <a:r>
              <a:rPr lang="en-US" dirty="0"/>
              <a:t>Problems with Requirements definition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59252" y="1568883"/>
            <a:ext cx="6941703" cy="4493590"/>
          </a:xfrm>
          <a:noFill/>
        </p:spPr>
        <p:txBody>
          <a:bodyPr vert="horz" lIns="91440" tIns="45720" rIns="91440" bIns="45720" rtlCol="0" anchor="t">
            <a:normAutofit fontScale="92500" lnSpcReduction="10000"/>
          </a:bodyPr>
          <a:lstStyle/>
          <a:p>
            <a:r>
              <a:rPr lang="en-US" dirty="0"/>
              <a:t>Stakeholders don’t know what they really want</a:t>
            </a:r>
          </a:p>
          <a:p>
            <a:r>
              <a:rPr lang="en-US" dirty="0"/>
              <a:t>Stakeholders rush to solution rather than understanding the entire problem domain</a:t>
            </a:r>
          </a:p>
          <a:p>
            <a:r>
              <a:rPr lang="en-US" dirty="0"/>
              <a:t>Stakeholders express requirements in their own terms (conflicting with developers’ familiar terminology)</a:t>
            </a:r>
          </a:p>
          <a:p>
            <a:r>
              <a:rPr lang="en-US" dirty="0"/>
              <a:t>Different stakeholders may have conflicting requirements</a:t>
            </a:r>
          </a:p>
          <a:p>
            <a:r>
              <a:rPr lang="en-US" dirty="0"/>
              <a:t>Organizational and political factors may influence the system requirements, or commitment to the project in general</a:t>
            </a:r>
          </a:p>
          <a:p>
            <a:r>
              <a:rPr lang="en-US" dirty="0"/>
              <a:t>The requirements may change during the analysis process.</a:t>
            </a:r>
          </a:p>
          <a:p>
            <a:r>
              <a:rPr lang="en-US" dirty="0"/>
              <a:t>New stakeholders may emerge with their own differing opinions</a:t>
            </a:r>
          </a:p>
          <a:p>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Requirements versus Specifications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r>
              <a:rPr lang="en-US" b="1" dirty="0"/>
              <a:t>Waterfall</a:t>
            </a:r>
            <a:r>
              <a:rPr lang="en-US" dirty="0"/>
              <a:t> processes often distinguished between</a:t>
            </a:r>
          </a:p>
          <a:p>
            <a:pPr marL="285750" indent="-285750">
              <a:buFont typeface="Arial" panose="020B0604020202020204" pitchFamily="34" charset="0"/>
              <a:buChar char="•"/>
            </a:pPr>
            <a:r>
              <a:rPr lang="en-US" i="1" u="sng" dirty="0"/>
              <a:t>Requirements definitions</a:t>
            </a:r>
            <a:r>
              <a:rPr lang="en-US" dirty="0"/>
              <a:t>: Customer-oriented descriptions of the system’s functions and constraints on its operation</a:t>
            </a:r>
          </a:p>
          <a:p>
            <a:pPr marL="285750" indent="-285750">
              <a:buFont typeface="Arial" panose="020B0604020202020204" pitchFamily="34" charset="0"/>
              <a:buChar char="•"/>
            </a:pPr>
            <a:r>
              <a:rPr lang="en-US" i="1" u="sng" dirty="0"/>
              <a:t>Requirements specifications</a:t>
            </a:r>
            <a:r>
              <a:rPr lang="en-US" dirty="0"/>
              <a:t>: Precise and detailed descriptions of the system’s functionality and constraints</a:t>
            </a:r>
          </a:p>
          <a:p>
            <a:r>
              <a:rPr lang="en-US" b="1" dirty="0"/>
              <a:t>Agile</a:t>
            </a:r>
            <a:r>
              <a:rPr lang="en-US" dirty="0"/>
              <a:t> approach </a:t>
            </a:r>
          </a:p>
          <a:p>
            <a:pPr marL="285750" indent="-285750">
              <a:buFont typeface="Arial" panose="020B0604020202020204" pitchFamily="34" charset="0"/>
              <a:buChar char="•"/>
            </a:pPr>
            <a:r>
              <a:rPr lang="en-US" u="sng" dirty="0"/>
              <a:t>User stories </a:t>
            </a:r>
            <a:r>
              <a:rPr lang="en-US" dirty="0"/>
              <a:t>– specific customer/client-oriented statements that describe client interactions with a specific part of a system</a:t>
            </a:r>
          </a:p>
          <a:p>
            <a:pPr marL="285750" indent="-285750">
              <a:buFont typeface="Arial" panose="020B0604020202020204" pitchFamily="34" charset="0"/>
              <a:buChar char="•"/>
            </a:pPr>
            <a:r>
              <a:rPr lang="en-US" u="sng" dirty="0"/>
              <a:t>Specifications</a:t>
            </a:r>
            <a:r>
              <a:rPr lang="en-US" dirty="0"/>
              <a:t> – detailed specifications are used only when necessary, and are attached to User stories</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8492067" y="-22860"/>
            <a:ext cx="3699932" cy="6903720"/>
          </a:xfrm>
        </p:spPr>
      </p:pic>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BE681-8BD0-BC36-B158-1007202B9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28A38-966E-E05A-1D4D-6EF334C5C6C1}"/>
              </a:ext>
            </a:extLst>
          </p:cNvPr>
          <p:cNvSpPr>
            <a:spLocks noGrp="1"/>
          </p:cNvSpPr>
          <p:nvPr>
            <p:ph type="title"/>
          </p:nvPr>
        </p:nvSpPr>
        <p:spPr>
          <a:xfrm>
            <a:off x="838199" y="365125"/>
            <a:ext cx="6645965" cy="588689"/>
          </a:xfrm>
          <a:noFill/>
        </p:spPr>
        <p:txBody>
          <a:bodyPr anchor="t"/>
          <a:lstStyle/>
          <a:p>
            <a:r>
              <a:rPr lang="en-US" dirty="0"/>
              <a:t>Case Study #1 – Literal Bias</a:t>
            </a:r>
          </a:p>
        </p:txBody>
      </p:sp>
      <p:sp>
        <p:nvSpPr>
          <p:cNvPr id="3" name="Content Placeholder 2">
            <a:extLst>
              <a:ext uri="{FF2B5EF4-FFF2-40B4-BE49-F238E27FC236}">
                <a16:creationId xmlns:a16="http://schemas.microsoft.com/office/drawing/2014/main" id="{DE4992EA-58B7-6210-7251-0EE6AD9E9A65}"/>
              </a:ext>
            </a:extLst>
          </p:cNvPr>
          <p:cNvSpPr>
            <a:spLocks noGrp="1"/>
          </p:cNvSpPr>
          <p:nvPr>
            <p:ph sz="half" idx="1"/>
          </p:nvPr>
        </p:nvSpPr>
        <p:spPr>
          <a:xfrm>
            <a:off x="838201" y="1515697"/>
            <a:ext cx="7755466" cy="5267270"/>
          </a:xfrm>
          <a:noFill/>
        </p:spPr>
        <p:txBody>
          <a:bodyPr vert="horz" lIns="91440" tIns="45720" rIns="91440" bIns="45720" rtlCol="0" anchor="t">
            <a:normAutofit/>
          </a:bodyPr>
          <a:lstStyle/>
          <a:p>
            <a:r>
              <a:rPr lang="en-US" dirty="0"/>
              <a:t>Corey is working on a large client’s employee website at a web development firm.  The client manager is working with a large client </a:t>
            </a:r>
            <a:r>
              <a:rPr lang="en-US" dirty="0" err="1"/>
              <a:t>TekMark</a:t>
            </a:r>
            <a:r>
              <a:rPr lang="en-US" dirty="0"/>
              <a:t>, a printing technology company wants a facelift to their site</a:t>
            </a:r>
          </a:p>
          <a:p>
            <a:pPr marL="285750" indent="-285750">
              <a:buFont typeface="Arial" panose="020B0604020202020204" pitchFamily="34" charset="0"/>
              <a:buChar char="•"/>
            </a:pPr>
            <a:r>
              <a:rPr lang="en-US" i="1" dirty="0"/>
              <a:t>Tamara, the client representative speaks with Corey showing him the landing page of the site and discusses what she’ believes the client wants</a:t>
            </a:r>
            <a:endParaRPr lang="en-US" dirty="0"/>
          </a:p>
          <a:p>
            <a:pPr marL="285750" indent="-285750">
              <a:buFont typeface="Arial" panose="020B0604020202020204" pitchFamily="34" charset="0"/>
              <a:buChar char="•"/>
            </a:pPr>
            <a:r>
              <a:rPr lang="en-US" i="1" dirty="0"/>
              <a:t>Corey listens and tries to capture Tamara’s requirements and write them up as a requirements document.  They both agree on the work that is to be done</a:t>
            </a:r>
          </a:p>
          <a:p>
            <a:pPr marL="285750" indent="-285750">
              <a:buFont typeface="Arial" panose="020B0604020202020204" pitchFamily="34" charset="0"/>
              <a:buChar char="•"/>
            </a:pPr>
            <a:r>
              <a:rPr lang="en-US" i="1" dirty="0"/>
              <a:t>Corey executes the work.  Tamara likes the landing page, but then says :</a:t>
            </a:r>
            <a:r>
              <a:rPr lang="en-US" b="1" i="1" dirty="0"/>
              <a:t>what about the rest of the site?”</a:t>
            </a:r>
          </a:p>
          <a:p>
            <a:pPr marL="285750" indent="-285750">
              <a:buFont typeface="Arial" panose="020B0604020202020204" pitchFamily="34" charset="0"/>
              <a:buChar char="•"/>
            </a:pPr>
            <a:r>
              <a:rPr lang="en-US" i="1" dirty="0"/>
              <a:t>Corey then scrambles to update the entire site’s UI treatment, vowing never to work with Tamara again.  Tamara sends a fruit basket </a:t>
            </a:r>
          </a:p>
          <a:p>
            <a:pPr marL="285750" indent="-285750">
              <a:buFont typeface="Arial" panose="020B0604020202020204" pitchFamily="34" charset="0"/>
              <a:buChar char="•"/>
            </a:pPr>
            <a:r>
              <a:rPr lang="en-US" i="1" dirty="0"/>
              <a:t>Problem: not understanding the entire scope of the problem space</a:t>
            </a:r>
          </a:p>
          <a:p>
            <a:pPr marL="285750" indent="-285750">
              <a:buFont typeface="Arial" panose="020B0604020202020204" pitchFamily="34" charset="0"/>
              <a:buChar char="•"/>
            </a:pPr>
            <a:endParaRPr lang="en-US" dirty="0"/>
          </a:p>
        </p:txBody>
      </p:sp>
      <p:pic>
        <p:nvPicPr>
          <p:cNvPr id="20" name="Picture Placeholder 19" descr="City lights at night">
            <a:extLst>
              <a:ext uri="{FF2B5EF4-FFF2-40B4-BE49-F238E27FC236}">
                <a16:creationId xmlns:a16="http://schemas.microsoft.com/office/drawing/2014/main" id="{6C782C74-3044-AC68-76C6-BE0557879ED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8771467" y="-22860"/>
            <a:ext cx="3420532" cy="6903720"/>
          </a:xfrm>
        </p:spPr>
      </p:pic>
    </p:spTree>
    <p:extLst>
      <p:ext uri="{BB962C8B-B14F-4D97-AF65-F5344CB8AC3E}">
        <p14:creationId xmlns:p14="http://schemas.microsoft.com/office/powerpoint/2010/main" val="32514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847C3-9B63-ACBF-7601-9E5310D9C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8D032-8FBA-1B37-D1F8-B772E329C7C2}"/>
              </a:ext>
            </a:extLst>
          </p:cNvPr>
          <p:cNvSpPr>
            <a:spLocks noGrp="1"/>
          </p:cNvSpPr>
          <p:nvPr>
            <p:ph type="title"/>
          </p:nvPr>
        </p:nvSpPr>
        <p:spPr>
          <a:xfrm>
            <a:off x="838199" y="365125"/>
            <a:ext cx="6645965" cy="588689"/>
          </a:xfrm>
          <a:noFill/>
        </p:spPr>
        <p:txBody>
          <a:bodyPr anchor="t"/>
          <a:lstStyle/>
          <a:p>
            <a:r>
              <a:rPr lang="en-US" dirty="0"/>
              <a:t>Case Study #2 – A hole in the net</a:t>
            </a:r>
            <a:br>
              <a:rPr lang="en-US" dirty="0"/>
            </a:br>
            <a:endParaRPr lang="en-US" dirty="0"/>
          </a:p>
        </p:txBody>
      </p:sp>
      <p:sp>
        <p:nvSpPr>
          <p:cNvPr id="3" name="Content Placeholder 2">
            <a:extLst>
              <a:ext uri="{FF2B5EF4-FFF2-40B4-BE49-F238E27FC236}">
                <a16:creationId xmlns:a16="http://schemas.microsoft.com/office/drawing/2014/main" id="{5A7FD40D-BCC6-95C3-B3F8-CB797EA254BF}"/>
              </a:ext>
            </a:extLst>
          </p:cNvPr>
          <p:cNvSpPr>
            <a:spLocks noGrp="1"/>
          </p:cNvSpPr>
          <p:nvPr>
            <p:ph sz="half" idx="1"/>
          </p:nvPr>
        </p:nvSpPr>
        <p:spPr>
          <a:xfrm>
            <a:off x="838201" y="1354831"/>
            <a:ext cx="7873999" cy="5267270"/>
          </a:xfrm>
          <a:noFill/>
        </p:spPr>
        <p:txBody>
          <a:bodyPr vert="horz" lIns="91440" tIns="45720" rIns="91440" bIns="45720" rtlCol="0" anchor="t">
            <a:normAutofit/>
          </a:bodyPr>
          <a:lstStyle/>
          <a:p>
            <a:r>
              <a:rPr lang="en-US" dirty="0"/>
              <a:t>Maria is working as a freelance developer.  She secures a client in the sports industry, the New Jersey Nets (now the Brooklyn Nets).  Stan, the project manager wants to create a group booking system to handle booking seat blocks greater than 10 seats and hires Maria</a:t>
            </a:r>
          </a:p>
          <a:p>
            <a:pPr marL="285750" indent="-285750">
              <a:buFont typeface="Arial" panose="020B0604020202020204" pitchFamily="34" charset="0"/>
              <a:buChar char="•"/>
            </a:pPr>
            <a:r>
              <a:rPr lang="en-US" i="1" dirty="0"/>
              <a:t>Maria’s software engineering education arms her with solid requirements definition skills.  She insists on a series of meetings to hammer out requirements, both function and non-functional.  </a:t>
            </a:r>
          </a:p>
          <a:p>
            <a:pPr marL="285750" indent="-285750">
              <a:buFont typeface="Arial" panose="020B0604020202020204" pitchFamily="34" charset="0"/>
              <a:buChar char="•"/>
            </a:pPr>
            <a:r>
              <a:rPr lang="en-US" i="1" dirty="0"/>
              <a:t>Maria also creates a contract with point of completion payment goals.  $1K at the completion of specifications, $2K at completion of database definition, $2K at completion of UI and $2K at the completion a workable system, $1K at the completion of testing.  $8K total for the system</a:t>
            </a:r>
          </a:p>
          <a:p>
            <a:pPr marL="285750" indent="-285750">
              <a:buFont typeface="Arial" panose="020B0604020202020204" pitchFamily="34" charset="0"/>
              <a:buChar char="•"/>
            </a:pPr>
            <a:r>
              <a:rPr lang="en-US" i="1" dirty="0"/>
              <a:t>Just after the database phase is completed, Stan informs Maria that the current software they use, actually contains all the features the Nets require!</a:t>
            </a:r>
          </a:p>
          <a:p>
            <a:pPr marL="285750" indent="-285750">
              <a:buFont typeface="Arial" panose="020B0604020202020204" pitchFamily="34" charset="0"/>
              <a:buChar char="•"/>
            </a:pPr>
            <a:r>
              <a:rPr lang="en-US" i="1" dirty="0"/>
              <a:t>Problem: Client didn’t realize what they already had</a:t>
            </a:r>
            <a:endParaRPr lang="en-US" dirty="0"/>
          </a:p>
        </p:txBody>
      </p:sp>
      <p:pic>
        <p:nvPicPr>
          <p:cNvPr id="20" name="Picture Placeholder 19" descr="City lights at night">
            <a:extLst>
              <a:ext uri="{FF2B5EF4-FFF2-40B4-BE49-F238E27FC236}">
                <a16:creationId xmlns:a16="http://schemas.microsoft.com/office/drawing/2014/main" id="{5632BBDB-7273-0F72-DCC2-05C4B0E6EED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8864599" y="-22860"/>
            <a:ext cx="3327399" cy="6903720"/>
          </a:xfrm>
        </p:spPr>
      </p:pic>
    </p:spTree>
    <p:extLst>
      <p:ext uri="{BB962C8B-B14F-4D97-AF65-F5344CB8AC3E}">
        <p14:creationId xmlns:p14="http://schemas.microsoft.com/office/powerpoint/2010/main" val="168872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B3019-3D6A-4BDC-EE8B-AC0557BE4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F359F-0A8A-D29B-B978-E9F9D3D96469}"/>
              </a:ext>
            </a:extLst>
          </p:cNvPr>
          <p:cNvSpPr>
            <a:spLocks noGrp="1"/>
          </p:cNvSpPr>
          <p:nvPr>
            <p:ph type="title"/>
          </p:nvPr>
        </p:nvSpPr>
        <p:spPr>
          <a:xfrm>
            <a:off x="838199" y="365125"/>
            <a:ext cx="6645965" cy="588689"/>
          </a:xfrm>
          <a:noFill/>
        </p:spPr>
        <p:txBody>
          <a:bodyPr anchor="t"/>
          <a:lstStyle/>
          <a:p>
            <a:r>
              <a:rPr lang="en-US" dirty="0"/>
              <a:t>Case Study #3 we don’t need this</a:t>
            </a:r>
          </a:p>
        </p:txBody>
      </p:sp>
      <p:sp>
        <p:nvSpPr>
          <p:cNvPr id="3" name="Content Placeholder 2">
            <a:extLst>
              <a:ext uri="{FF2B5EF4-FFF2-40B4-BE49-F238E27FC236}">
                <a16:creationId xmlns:a16="http://schemas.microsoft.com/office/drawing/2014/main" id="{9CFC4E27-E68D-EB2D-599D-6CA4FA7B8B43}"/>
              </a:ext>
            </a:extLst>
          </p:cNvPr>
          <p:cNvSpPr>
            <a:spLocks noGrp="1"/>
          </p:cNvSpPr>
          <p:nvPr>
            <p:ph sz="half" idx="1"/>
          </p:nvPr>
        </p:nvSpPr>
        <p:spPr>
          <a:xfrm>
            <a:off x="838199" y="1346199"/>
            <a:ext cx="8001000" cy="4869501"/>
          </a:xfrm>
          <a:noFill/>
        </p:spPr>
        <p:txBody>
          <a:bodyPr vert="horz" lIns="91440" tIns="45720" rIns="91440" bIns="45720" rtlCol="0" anchor="t">
            <a:normAutofit lnSpcReduction="10000"/>
          </a:bodyPr>
          <a:lstStyle/>
          <a:p>
            <a:r>
              <a:rPr lang="en-US" dirty="0"/>
              <a:t>Brant, an analyst is working in a new benefits division a financial company.  He notices that new benefit plans are created using unreliable software that often gets corrupted.  When this happens, new plans cannot be uploaded to the mainframe for initial processing, which affects revenue realization</a:t>
            </a:r>
          </a:p>
          <a:p>
            <a:pPr marL="285750" indent="-285750">
              <a:buFont typeface="Arial" panose="020B0604020202020204" pitchFamily="34" charset="0"/>
              <a:buChar char="•"/>
            </a:pPr>
            <a:r>
              <a:rPr lang="en-US" i="1" dirty="0"/>
              <a:t>Brant teams up with the newly hired technology team.  Together they create a vision for a new reliable benefits plan entry system.  Everyone is  </a:t>
            </a:r>
            <a:r>
              <a:rPr lang="en-US" i="1" dirty="0" err="1"/>
              <a:t>seamingly</a:t>
            </a:r>
            <a:r>
              <a:rPr lang="en-US" i="1" dirty="0"/>
              <a:t> on-board for this effort</a:t>
            </a:r>
          </a:p>
          <a:p>
            <a:pPr marL="285750" indent="-285750">
              <a:buFont typeface="Arial" panose="020B0604020202020204" pitchFamily="34" charset="0"/>
              <a:buChar char="•"/>
            </a:pPr>
            <a:r>
              <a:rPr lang="en-US" i="1" dirty="0"/>
              <a:t>Brant is then confronted by the client services manager Craig.  Craig does not want a new system and feels it would disrupt current organizational routines.  Craig lobbies hard against the new system, turning formerly favorable opinions against the effort</a:t>
            </a:r>
          </a:p>
          <a:p>
            <a:pPr marL="285750" indent="-285750">
              <a:buFont typeface="Arial" panose="020B0604020202020204" pitchFamily="34" charset="0"/>
              <a:buChar char="•"/>
            </a:pPr>
            <a:r>
              <a:rPr lang="en-US" i="1" dirty="0"/>
              <a:t>Brant and the tech team continue with creating the core of the system which eliminates the corruption problem. The are testing this functionality to prove the new systems viability</a:t>
            </a:r>
          </a:p>
          <a:p>
            <a:pPr marL="285750" indent="-285750">
              <a:buFont typeface="Arial" panose="020B0604020202020204" pitchFamily="34" charset="0"/>
              <a:buChar char="•"/>
            </a:pPr>
            <a:r>
              <a:rPr lang="en-US" i="1" dirty="0"/>
              <a:t>During month-end processing, the old system experiences an unrecoverable database corruption.  Craig asks Brant to use the new system in testing to execute the month end processing which it does flawlessly.  Craig apologizes and becomes an advocate</a:t>
            </a:r>
          </a:p>
          <a:p>
            <a:pPr marL="285750" indent="-285750">
              <a:buFont typeface="Arial" panose="020B0604020202020204" pitchFamily="34" charset="0"/>
              <a:buChar char="•"/>
            </a:pPr>
            <a:r>
              <a:rPr lang="en-US" i="1" dirty="0"/>
              <a:t>Problem: Political pressure and inertia can seriously disable a </a:t>
            </a:r>
            <a:r>
              <a:rPr lang="en-US" i="1"/>
              <a:t>viable project</a:t>
            </a:r>
            <a:endParaRPr lang="en-US" i="1" dirty="0"/>
          </a:p>
          <a:p>
            <a:pPr marL="285750" indent="-285750">
              <a:buFont typeface="Arial" panose="020B0604020202020204" pitchFamily="34" charset="0"/>
              <a:buChar char="•"/>
            </a:pPr>
            <a:endParaRPr lang="en-US" dirty="0"/>
          </a:p>
        </p:txBody>
      </p:sp>
      <p:pic>
        <p:nvPicPr>
          <p:cNvPr id="20" name="Picture Placeholder 19" descr="City lights at night">
            <a:extLst>
              <a:ext uri="{FF2B5EF4-FFF2-40B4-BE49-F238E27FC236}">
                <a16:creationId xmlns:a16="http://schemas.microsoft.com/office/drawing/2014/main" id="{58E12EA1-46BD-E21C-6111-9EF63519214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8940799" y="-22860"/>
            <a:ext cx="3251199" cy="6903720"/>
          </a:xfrm>
        </p:spPr>
      </p:pic>
    </p:spTree>
    <p:extLst>
      <p:ext uri="{BB962C8B-B14F-4D97-AF65-F5344CB8AC3E}">
        <p14:creationId xmlns:p14="http://schemas.microsoft.com/office/powerpoint/2010/main" val="343388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Tom Valva Lecturer, Computer Science Department</a:t>
            </a:r>
          </a:p>
          <a:p>
            <a:r>
              <a:rPr lang="en-US" dirty="0"/>
              <a:t>tvalva@odu.edu</a:t>
            </a:r>
          </a:p>
          <a:p>
            <a:r>
              <a:rPr lang="en-US" dirty="0"/>
              <a:t>757-805-2593</a:t>
            </a:r>
          </a:p>
          <a:p>
            <a:r>
              <a:rPr lang="en-US" dirty="0"/>
              <a:t>Dragas Hall, #2119</a:t>
            </a:r>
          </a:p>
        </p:txBody>
      </p:sp>
      <p:pic>
        <p:nvPicPr>
          <p:cNvPr id="4" name="Picture 3">
            <a:extLst>
              <a:ext uri="{FF2B5EF4-FFF2-40B4-BE49-F238E27FC236}">
                <a16:creationId xmlns:a16="http://schemas.microsoft.com/office/drawing/2014/main" id="{AD55AA58-75EA-491B-7CE2-9AC8FB5CF552}"/>
              </a:ext>
            </a:extLst>
          </p:cNvPr>
          <p:cNvPicPr>
            <a:picLocks noChangeAspect="1"/>
          </p:cNvPicPr>
          <p:nvPr/>
        </p:nvPicPr>
        <p:blipFill>
          <a:blip r:embed="rId4"/>
          <a:stretch>
            <a:fillRect/>
          </a:stretch>
        </p:blipFill>
        <p:spPr>
          <a:xfrm>
            <a:off x="0" y="0"/>
            <a:ext cx="3051312" cy="2429466"/>
          </a:xfrm>
          <a:prstGeom prst="rect">
            <a:avLst/>
          </a:prstGeom>
        </p:spPr>
      </p:pic>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{47E53126-EDD0-4451-84C6-AE08026198A9}TF020710ce-b2a3-4743-8ec4-0abcd2574951ef9f6aa4_win32-415a623b9e9a</Template>
  <TotalTime>1225</TotalTime>
  <Words>908</Words>
  <Application>Microsoft Office PowerPoint</Application>
  <PresentationFormat>Widescreen</PresentationFormat>
  <Paragraphs>64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Univers Condensed Light</vt:lpstr>
      <vt:lpstr>Walbaum Display Light</vt:lpstr>
      <vt:lpstr>AngleLinesVTI</vt:lpstr>
      <vt:lpstr>Requirements Definition  tom valva, lecturer Computer Science Department </vt:lpstr>
      <vt:lpstr>AGENDA</vt:lpstr>
      <vt:lpstr>The challenge of requirement definition</vt:lpstr>
      <vt:lpstr>Problems with Requirements definition</vt:lpstr>
      <vt:lpstr>Requirements versus Specifications</vt:lpstr>
      <vt:lpstr>Case Study #1 – Literal Bias</vt:lpstr>
      <vt:lpstr>Case Study #2 – A hole in the net </vt:lpstr>
      <vt:lpstr>Case Study #3 we don’t need this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 Valva</dc:creator>
  <cp:lastModifiedBy>Tom Valva</cp:lastModifiedBy>
  <cp:revision>1</cp:revision>
  <dcterms:created xsi:type="dcterms:W3CDTF">2025-09-02T22:30:04Z</dcterms:created>
  <dcterms:modified xsi:type="dcterms:W3CDTF">2025-09-03T18:55:19Z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