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58" r:id="rId4"/>
    <p:sldId id="259" r:id="rId5"/>
    <p:sldId id="270" r:id="rId6"/>
    <p:sldId id="272" r:id="rId7"/>
    <p:sldId id="273" r:id="rId8"/>
    <p:sldId id="271" r:id="rId9"/>
    <p:sldId id="260" r:id="rId10"/>
    <p:sldId id="267" r:id="rId11"/>
    <p:sldId id="268" r:id="rId12"/>
    <p:sldId id="269" r:id="rId13"/>
    <p:sldId id="261" r:id="rId14"/>
    <p:sldId id="262" r:id="rId15"/>
    <p:sldId id="26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6140" autoAdjust="0"/>
  </p:normalViewPr>
  <p:slideViewPr>
    <p:cSldViewPr snapToGrid="0">
      <p:cViewPr>
        <p:scale>
          <a:sx n="75" d="100"/>
          <a:sy n="75" d="100"/>
        </p:scale>
        <p:origin x="1776"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3F058-A752-4C96-B386-1869016547E9}" type="doc">
      <dgm:prSet loTypeId="urn:microsoft.com/office/officeart/2005/8/layout/process1" loCatId="process" qsTypeId="urn:microsoft.com/office/officeart/2005/8/quickstyle/simple1" qsCatId="simple" csTypeId="urn:microsoft.com/office/officeart/2005/8/colors/accent1_2" csCatId="accent1" phldr="1"/>
      <dgm:spPr/>
    </dgm:pt>
    <dgm:pt modelId="{C3ACF138-BD18-48AA-89D7-381CA4B92EEE}">
      <dgm:prSet phldrT="[Text]" custT="1"/>
      <dgm:spPr/>
      <dgm:t>
        <a:bodyPr/>
        <a:lstStyle/>
        <a:p>
          <a:r>
            <a:rPr lang="en-US" sz="3200" dirty="0"/>
            <a:t>Normalcy</a:t>
          </a:r>
        </a:p>
        <a:p>
          <a:endParaRPr lang="en-US" sz="900" dirty="0"/>
        </a:p>
        <a:p>
          <a:endParaRPr lang="en-US" sz="900" dirty="0"/>
        </a:p>
        <a:p>
          <a:r>
            <a:rPr lang="en-US" sz="900" dirty="0"/>
            <a:t>(Yap, 2011)</a:t>
          </a:r>
          <a:endParaRPr lang="en-US" sz="1200" dirty="0"/>
        </a:p>
      </dgm:t>
    </dgm:pt>
    <dgm:pt modelId="{29D41614-490C-414F-89B1-4BE4BD4FF62C}" type="parTrans" cxnId="{3B3038D7-6B44-4BC8-BE84-AB951F8134A5}">
      <dgm:prSet/>
      <dgm:spPr/>
      <dgm:t>
        <a:bodyPr/>
        <a:lstStyle/>
        <a:p>
          <a:endParaRPr lang="en-US"/>
        </a:p>
      </dgm:t>
    </dgm:pt>
    <dgm:pt modelId="{020EC9BA-4C43-4880-B65A-2F12CCDAA6B2}" type="sibTrans" cxnId="{3B3038D7-6B44-4BC8-BE84-AB951F8134A5}">
      <dgm:prSet/>
      <dgm:spPr/>
      <dgm:t>
        <a:bodyPr/>
        <a:lstStyle/>
        <a:p>
          <a:endParaRPr lang="en-US"/>
        </a:p>
      </dgm:t>
    </dgm:pt>
    <dgm:pt modelId="{389EE8DC-08F7-496E-9703-BF95432C124F}">
      <dgm:prSet phldrT="[Text]" custT="1"/>
      <dgm:spPr/>
      <dgm:t>
        <a:bodyPr/>
        <a:lstStyle/>
        <a:p>
          <a:r>
            <a:rPr lang="en-US" sz="3200" dirty="0"/>
            <a:t>Linear Association</a:t>
          </a:r>
        </a:p>
      </dgm:t>
    </dgm:pt>
    <dgm:pt modelId="{6E61CB82-575C-4A6E-BC55-758C3384BD62}" type="parTrans" cxnId="{B32670F8-24AF-44DF-915B-6C63AC1EC169}">
      <dgm:prSet/>
      <dgm:spPr/>
      <dgm:t>
        <a:bodyPr/>
        <a:lstStyle/>
        <a:p>
          <a:endParaRPr lang="en-US"/>
        </a:p>
      </dgm:t>
    </dgm:pt>
    <dgm:pt modelId="{C8D6351B-1420-428A-BA97-D8540813BBD3}" type="sibTrans" cxnId="{B32670F8-24AF-44DF-915B-6C63AC1EC169}">
      <dgm:prSet/>
      <dgm:spPr/>
      <dgm:t>
        <a:bodyPr/>
        <a:lstStyle/>
        <a:p>
          <a:endParaRPr lang="en-US"/>
        </a:p>
      </dgm:t>
    </dgm:pt>
    <dgm:pt modelId="{3EAFCC5B-3E54-4C8A-8772-09082833F93B}">
      <dgm:prSet phldrT="[Text]" custT="1"/>
      <dgm:spPr/>
      <dgm:t>
        <a:bodyPr/>
        <a:lstStyle/>
        <a:p>
          <a:r>
            <a:rPr lang="en-US" sz="3200" dirty="0"/>
            <a:t>Gathering the Data</a:t>
          </a:r>
        </a:p>
        <a:p>
          <a:r>
            <a:rPr lang="en-US" sz="900" dirty="0"/>
            <a:t>(World Bank Group, 2010) (U.S. Department of Agriculture, 2020) (Data Hub, 2018) (World Health Organization, 2018)</a:t>
          </a:r>
          <a:endParaRPr lang="en-US" sz="3600" dirty="0"/>
        </a:p>
      </dgm:t>
    </dgm:pt>
    <dgm:pt modelId="{D959F15D-80D3-4320-B714-0B3BEE550900}" type="parTrans" cxnId="{BE99D24D-1401-4799-9343-83409488694A}">
      <dgm:prSet/>
      <dgm:spPr/>
      <dgm:t>
        <a:bodyPr/>
        <a:lstStyle/>
        <a:p>
          <a:endParaRPr lang="en-US"/>
        </a:p>
      </dgm:t>
    </dgm:pt>
    <dgm:pt modelId="{5DAACF75-304C-4406-8575-8BA16DCE46A8}" type="sibTrans" cxnId="{BE99D24D-1401-4799-9343-83409488694A}">
      <dgm:prSet/>
      <dgm:spPr/>
      <dgm:t>
        <a:bodyPr/>
        <a:lstStyle/>
        <a:p>
          <a:endParaRPr lang="en-US"/>
        </a:p>
      </dgm:t>
    </dgm:pt>
    <dgm:pt modelId="{BD4B019C-7A5D-44FE-BD4B-807C212B796F}" type="pres">
      <dgm:prSet presAssocID="{8D23F058-A752-4C96-B386-1869016547E9}" presName="Name0" presStyleCnt="0">
        <dgm:presLayoutVars>
          <dgm:dir/>
          <dgm:resizeHandles val="exact"/>
        </dgm:presLayoutVars>
      </dgm:prSet>
      <dgm:spPr/>
    </dgm:pt>
    <dgm:pt modelId="{3608BE5A-AE0B-44FC-9819-BF4A64E31762}" type="pres">
      <dgm:prSet presAssocID="{3EAFCC5B-3E54-4C8A-8772-09082833F93B}" presName="node" presStyleLbl="node1" presStyleIdx="0" presStyleCnt="3">
        <dgm:presLayoutVars>
          <dgm:bulletEnabled val="1"/>
        </dgm:presLayoutVars>
      </dgm:prSet>
      <dgm:spPr/>
    </dgm:pt>
    <dgm:pt modelId="{8C9829A9-6BFA-4D54-98B5-53FB4D7C1DC5}" type="pres">
      <dgm:prSet presAssocID="{5DAACF75-304C-4406-8575-8BA16DCE46A8}" presName="sibTrans" presStyleLbl="sibTrans2D1" presStyleIdx="0" presStyleCnt="2"/>
      <dgm:spPr/>
    </dgm:pt>
    <dgm:pt modelId="{47C5A660-5F10-4DA1-9C1C-FB56CDDEADC0}" type="pres">
      <dgm:prSet presAssocID="{5DAACF75-304C-4406-8575-8BA16DCE46A8}" presName="connectorText" presStyleLbl="sibTrans2D1" presStyleIdx="0" presStyleCnt="2"/>
      <dgm:spPr/>
    </dgm:pt>
    <dgm:pt modelId="{3404537B-124C-46DF-A931-B752D03C5B06}" type="pres">
      <dgm:prSet presAssocID="{C3ACF138-BD18-48AA-89D7-381CA4B92EEE}" presName="node" presStyleLbl="node1" presStyleIdx="1" presStyleCnt="3">
        <dgm:presLayoutVars>
          <dgm:bulletEnabled val="1"/>
        </dgm:presLayoutVars>
      </dgm:prSet>
      <dgm:spPr/>
    </dgm:pt>
    <dgm:pt modelId="{F59DB353-95F5-45AD-82F9-57F6DDB04934}" type="pres">
      <dgm:prSet presAssocID="{020EC9BA-4C43-4880-B65A-2F12CCDAA6B2}" presName="sibTrans" presStyleLbl="sibTrans2D1" presStyleIdx="1" presStyleCnt="2"/>
      <dgm:spPr/>
    </dgm:pt>
    <dgm:pt modelId="{639BA53F-3ECA-4801-A02D-1D07917BF583}" type="pres">
      <dgm:prSet presAssocID="{020EC9BA-4C43-4880-B65A-2F12CCDAA6B2}" presName="connectorText" presStyleLbl="sibTrans2D1" presStyleIdx="1" presStyleCnt="2"/>
      <dgm:spPr/>
    </dgm:pt>
    <dgm:pt modelId="{8DAD6D25-9A59-4111-93A6-A3866DF6B5CE}" type="pres">
      <dgm:prSet presAssocID="{389EE8DC-08F7-496E-9703-BF95432C124F}" presName="node" presStyleLbl="node1" presStyleIdx="2" presStyleCnt="3">
        <dgm:presLayoutVars>
          <dgm:bulletEnabled val="1"/>
        </dgm:presLayoutVars>
      </dgm:prSet>
      <dgm:spPr/>
    </dgm:pt>
  </dgm:ptLst>
  <dgm:cxnLst>
    <dgm:cxn modelId="{5977320C-7CA3-4E57-B9AD-F88735A62374}" type="presOf" srcId="{389EE8DC-08F7-496E-9703-BF95432C124F}" destId="{8DAD6D25-9A59-4111-93A6-A3866DF6B5CE}" srcOrd="0" destOrd="0" presId="urn:microsoft.com/office/officeart/2005/8/layout/process1"/>
    <dgm:cxn modelId="{DC38990E-7A71-446B-AA50-9F760A18DDFD}" type="presOf" srcId="{5DAACF75-304C-4406-8575-8BA16DCE46A8}" destId="{8C9829A9-6BFA-4D54-98B5-53FB4D7C1DC5}" srcOrd="0" destOrd="0" presId="urn:microsoft.com/office/officeart/2005/8/layout/process1"/>
    <dgm:cxn modelId="{ADF18217-6967-4DE7-8A27-59B7B9DEDA7C}" type="presOf" srcId="{C3ACF138-BD18-48AA-89D7-381CA4B92EEE}" destId="{3404537B-124C-46DF-A931-B752D03C5B06}" srcOrd="0" destOrd="0" presId="urn:microsoft.com/office/officeart/2005/8/layout/process1"/>
    <dgm:cxn modelId="{0C47C133-88F3-4384-ACB2-33F8A7F811BE}" type="presOf" srcId="{020EC9BA-4C43-4880-B65A-2F12CCDAA6B2}" destId="{F59DB353-95F5-45AD-82F9-57F6DDB04934}" srcOrd="0" destOrd="0" presId="urn:microsoft.com/office/officeart/2005/8/layout/process1"/>
    <dgm:cxn modelId="{BC59FE34-0491-432C-8440-B43DE60C99E9}" type="presOf" srcId="{020EC9BA-4C43-4880-B65A-2F12CCDAA6B2}" destId="{639BA53F-3ECA-4801-A02D-1D07917BF583}" srcOrd="1" destOrd="0" presId="urn:microsoft.com/office/officeart/2005/8/layout/process1"/>
    <dgm:cxn modelId="{DCC5ED60-D893-434F-BA63-181BDC7829A6}" type="presOf" srcId="{5DAACF75-304C-4406-8575-8BA16DCE46A8}" destId="{47C5A660-5F10-4DA1-9C1C-FB56CDDEADC0}" srcOrd="1" destOrd="0" presId="urn:microsoft.com/office/officeart/2005/8/layout/process1"/>
    <dgm:cxn modelId="{ACBD7664-CAB1-4D3A-B7D7-3D235ACECB00}" type="presOf" srcId="{3EAFCC5B-3E54-4C8A-8772-09082833F93B}" destId="{3608BE5A-AE0B-44FC-9819-BF4A64E31762}" srcOrd="0" destOrd="0" presId="urn:microsoft.com/office/officeart/2005/8/layout/process1"/>
    <dgm:cxn modelId="{BE99D24D-1401-4799-9343-83409488694A}" srcId="{8D23F058-A752-4C96-B386-1869016547E9}" destId="{3EAFCC5B-3E54-4C8A-8772-09082833F93B}" srcOrd="0" destOrd="0" parTransId="{D959F15D-80D3-4320-B714-0B3BEE550900}" sibTransId="{5DAACF75-304C-4406-8575-8BA16DCE46A8}"/>
    <dgm:cxn modelId="{C5A7E0A2-2165-41E2-BC9F-E3317424E3B4}" type="presOf" srcId="{8D23F058-A752-4C96-B386-1869016547E9}" destId="{BD4B019C-7A5D-44FE-BD4B-807C212B796F}" srcOrd="0" destOrd="0" presId="urn:microsoft.com/office/officeart/2005/8/layout/process1"/>
    <dgm:cxn modelId="{3B3038D7-6B44-4BC8-BE84-AB951F8134A5}" srcId="{8D23F058-A752-4C96-B386-1869016547E9}" destId="{C3ACF138-BD18-48AA-89D7-381CA4B92EEE}" srcOrd="1" destOrd="0" parTransId="{29D41614-490C-414F-89B1-4BE4BD4FF62C}" sibTransId="{020EC9BA-4C43-4880-B65A-2F12CCDAA6B2}"/>
    <dgm:cxn modelId="{B32670F8-24AF-44DF-915B-6C63AC1EC169}" srcId="{8D23F058-A752-4C96-B386-1869016547E9}" destId="{389EE8DC-08F7-496E-9703-BF95432C124F}" srcOrd="2" destOrd="0" parTransId="{6E61CB82-575C-4A6E-BC55-758C3384BD62}" sibTransId="{C8D6351B-1420-428A-BA97-D8540813BBD3}"/>
    <dgm:cxn modelId="{70A8CAC2-8E24-4A03-888A-5372816EB103}" type="presParOf" srcId="{BD4B019C-7A5D-44FE-BD4B-807C212B796F}" destId="{3608BE5A-AE0B-44FC-9819-BF4A64E31762}" srcOrd="0" destOrd="0" presId="urn:microsoft.com/office/officeart/2005/8/layout/process1"/>
    <dgm:cxn modelId="{E4696672-8AA9-4B62-99F2-15251879DB08}" type="presParOf" srcId="{BD4B019C-7A5D-44FE-BD4B-807C212B796F}" destId="{8C9829A9-6BFA-4D54-98B5-53FB4D7C1DC5}" srcOrd="1" destOrd="0" presId="urn:microsoft.com/office/officeart/2005/8/layout/process1"/>
    <dgm:cxn modelId="{09FDE730-8238-449A-BEB6-70315975F814}" type="presParOf" srcId="{8C9829A9-6BFA-4D54-98B5-53FB4D7C1DC5}" destId="{47C5A660-5F10-4DA1-9C1C-FB56CDDEADC0}" srcOrd="0" destOrd="0" presId="urn:microsoft.com/office/officeart/2005/8/layout/process1"/>
    <dgm:cxn modelId="{5DBA7CCD-26AE-4B79-9EE2-A18DF562B58E}" type="presParOf" srcId="{BD4B019C-7A5D-44FE-BD4B-807C212B796F}" destId="{3404537B-124C-46DF-A931-B752D03C5B06}" srcOrd="2" destOrd="0" presId="urn:microsoft.com/office/officeart/2005/8/layout/process1"/>
    <dgm:cxn modelId="{D6ED7487-D78C-4F53-A6BE-FCD1D1BBC5DC}" type="presParOf" srcId="{BD4B019C-7A5D-44FE-BD4B-807C212B796F}" destId="{F59DB353-95F5-45AD-82F9-57F6DDB04934}" srcOrd="3" destOrd="0" presId="urn:microsoft.com/office/officeart/2005/8/layout/process1"/>
    <dgm:cxn modelId="{9E051C6C-01A1-489F-BC18-F1CD665A9A5D}" type="presParOf" srcId="{F59DB353-95F5-45AD-82F9-57F6DDB04934}" destId="{639BA53F-3ECA-4801-A02D-1D07917BF583}" srcOrd="0" destOrd="0" presId="urn:microsoft.com/office/officeart/2005/8/layout/process1"/>
    <dgm:cxn modelId="{48BE7604-66F5-4909-9742-3B80460645B8}" type="presParOf" srcId="{BD4B019C-7A5D-44FE-BD4B-807C212B796F}" destId="{8DAD6D25-9A59-4111-93A6-A3866DF6B5C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8BE5A-AE0B-44FC-9819-BF4A64E31762}">
      <dsp:nvSpPr>
        <dsp:cNvPr id="0" name=""/>
        <dsp:cNvSpPr/>
      </dsp:nvSpPr>
      <dsp:spPr>
        <a:xfrm>
          <a:off x="8591" y="37013"/>
          <a:ext cx="2568009" cy="1829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Gathering the Data</a:t>
          </a:r>
        </a:p>
        <a:p>
          <a:pPr marL="0" lvl="0" indent="0" algn="ctr" defTabSz="1422400">
            <a:lnSpc>
              <a:spcPct val="90000"/>
            </a:lnSpc>
            <a:spcBef>
              <a:spcPct val="0"/>
            </a:spcBef>
            <a:spcAft>
              <a:spcPct val="35000"/>
            </a:spcAft>
            <a:buNone/>
          </a:pPr>
          <a:r>
            <a:rPr lang="en-US" sz="900" kern="1200" dirty="0"/>
            <a:t>(World Bank Group, 2010) (U.S. Department of Agriculture, 2020) (Data Hub, 2018) (World Health Organization, 2018)</a:t>
          </a:r>
          <a:endParaRPr lang="en-US" sz="3600" kern="1200" dirty="0"/>
        </a:p>
      </dsp:txBody>
      <dsp:txXfrm>
        <a:off x="62181" y="90603"/>
        <a:ext cx="2460829" cy="1722526"/>
      </dsp:txXfrm>
    </dsp:sp>
    <dsp:sp modelId="{8C9829A9-6BFA-4D54-98B5-53FB4D7C1DC5}">
      <dsp:nvSpPr>
        <dsp:cNvPr id="0" name=""/>
        <dsp:cNvSpPr/>
      </dsp:nvSpPr>
      <dsp:spPr>
        <a:xfrm>
          <a:off x="2833401" y="633433"/>
          <a:ext cx="544417" cy="6368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33401" y="760806"/>
        <a:ext cx="381092" cy="382120"/>
      </dsp:txXfrm>
    </dsp:sp>
    <dsp:sp modelId="{3404537B-124C-46DF-A931-B752D03C5B06}">
      <dsp:nvSpPr>
        <dsp:cNvPr id="0" name=""/>
        <dsp:cNvSpPr/>
      </dsp:nvSpPr>
      <dsp:spPr>
        <a:xfrm>
          <a:off x="3603804" y="37013"/>
          <a:ext cx="2568009" cy="1829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Normalcy</a:t>
          </a:r>
        </a:p>
        <a:p>
          <a:pPr marL="0" lvl="0" indent="0" algn="ctr" defTabSz="1422400">
            <a:lnSpc>
              <a:spcPct val="90000"/>
            </a:lnSpc>
            <a:spcBef>
              <a:spcPct val="0"/>
            </a:spcBef>
            <a:spcAft>
              <a:spcPct val="35000"/>
            </a:spcAft>
            <a:buNone/>
          </a:pPr>
          <a:endParaRPr lang="en-US" sz="900" kern="1200" dirty="0"/>
        </a:p>
        <a:p>
          <a:pPr marL="0" lvl="0" indent="0" algn="ctr" defTabSz="1422400">
            <a:lnSpc>
              <a:spcPct val="90000"/>
            </a:lnSpc>
            <a:spcBef>
              <a:spcPct val="0"/>
            </a:spcBef>
            <a:spcAft>
              <a:spcPct val="35000"/>
            </a:spcAft>
            <a:buNone/>
          </a:pPr>
          <a:endParaRPr lang="en-US" sz="900" kern="1200" dirty="0"/>
        </a:p>
        <a:p>
          <a:pPr marL="0" lvl="0" indent="0" algn="ctr" defTabSz="1422400">
            <a:lnSpc>
              <a:spcPct val="90000"/>
            </a:lnSpc>
            <a:spcBef>
              <a:spcPct val="0"/>
            </a:spcBef>
            <a:spcAft>
              <a:spcPct val="35000"/>
            </a:spcAft>
            <a:buNone/>
          </a:pPr>
          <a:r>
            <a:rPr lang="en-US" sz="900" kern="1200" dirty="0"/>
            <a:t>(Yap, 2011)</a:t>
          </a:r>
          <a:endParaRPr lang="en-US" sz="1200" kern="1200" dirty="0"/>
        </a:p>
      </dsp:txBody>
      <dsp:txXfrm>
        <a:off x="3657394" y="90603"/>
        <a:ext cx="2460829" cy="1722526"/>
      </dsp:txXfrm>
    </dsp:sp>
    <dsp:sp modelId="{F59DB353-95F5-45AD-82F9-57F6DDB04934}">
      <dsp:nvSpPr>
        <dsp:cNvPr id="0" name=""/>
        <dsp:cNvSpPr/>
      </dsp:nvSpPr>
      <dsp:spPr>
        <a:xfrm>
          <a:off x="6428614" y="633433"/>
          <a:ext cx="544417" cy="6368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428614" y="760806"/>
        <a:ext cx="381092" cy="382120"/>
      </dsp:txXfrm>
    </dsp:sp>
    <dsp:sp modelId="{8DAD6D25-9A59-4111-93A6-A3866DF6B5CE}">
      <dsp:nvSpPr>
        <dsp:cNvPr id="0" name=""/>
        <dsp:cNvSpPr/>
      </dsp:nvSpPr>
      <dsp:spPr>
        <a:xfrm>
          <a:off x="7199017" y="37013"/>
          <a:ext cx="2568009" cy="1829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Linear Association</a:t>
          </a:r>
        </a:p>
      </dsp:txBody>
      <dsp:txXfrm>
        <a:off x="7252607" y="90603"/>
        <a:ext cx="2460829" cy="17225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3283CC-313D-4D46-B639-AFBFAAE4AC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44B80A8-A5AF-4F89-A252-608CB7C1239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2F20C-52F7-401C-97A8-B1721967EA86}" type="datetimeFigureOut">
              <a:rPr lang="en-US" smtClean="0"/>
              <a:t>7/16/2020</a:t>
            </a:fld>
            <a:endParaRPr lang="en-US"/>
          </a:p>
        </p:txBody>
      </p:sp>
      <p:sp>
        <p:nvSpPr>
          <p:cNvPr id="4" name="Slide Image Placeholder 3">
            <a:extLst>
              <a:ext uri="{FF2B5EF4-FFF2-40B4-BE49-F238E27FC236}">
                <a16:creationId xmlns:a16="http://schemas.microsoft.com/office/drawing/2014/main" id="{EEBB6C1A-1A8E-47DE-BA52-D6AEE04C984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D9B09E1F-38EB-4CC4-B21F-96637AC8D27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EF1F901-159B-40C8-8E18-3E9C93B6757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8A9A4006-8C53-4A97-9175-F4B1598830F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4806E-31FF-4885-AEDC-2B080FD07CD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Times New Roman" panose="02020603050405020304" pitchFamily="18" charset="0"/>
                <a:ea typeface="Times New Roman" panose="02020603050405020304" pitchFamily="18" charset="0"/>
              </a:rPr>
              <a:t>The data first needed to be analyzed to see if it met the assumptions for modeling: normalcy, linear association, homogeneity, residual normalcy, and various statistical thresholds for these metrics. The data met the basic assumptions necessary for modeling.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4</a:t>
            </a:fld>
            <a:endParaRPr lang="en-US"/>
          </a:p>
        </p:txBody>
      </p:sp>
    </p:spTree>
    <p:extLst>
      <p:ext uri="{BB962C8B-B14F-4D97-AF65-F5344CB8AC3E}">
        <p14:creationId xmlns:p14="http://schemas.microsoft.com/office/powerpoint/2010/main" val="327265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fontAlgn="base">
              <a:lnSpc>
                <a:spcPct val="20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rPr>
              <a:t>T</a:t>
            </a:r>
            <a:r>
              <a:rPr lang="en-US" sz="1800" dirty="0">
                <a:solidFill>
                  <a:srgbClr val="000000"/>
                </a:solidFill>
                <a:effectLst/>
                <a:latin typeface="Times New Roman" panose="02020603050405020304" pitchFamily="18" charset="0"/>
                <a:ea typeface="Times New Roman" panose="02020603050405020304" pitchFamily="18" charset="0"/>
              </a:rPr>
              <a:t>he data is limited by the confusion caused by using a smoothed weight of evidence to represent the food category variable. As a result of this fact, the data is difficult to interpret. However, if interpreted with this in mind, the model results can serve as an indicator for emerging nations to shift the focus of their markets to certain food groups that are not correlated with higher rates of NCDs. </a:t>
            </a:r>
            <a:endParaRPr lang="en-US" sz="1800" dirty="0">
              <a:effectLst/>
              <a:latin typeface="Times New Roman" panose="02020603050405020304" pitchFamily="18" charset="0"/>
              <a:ea typeface="Times New Roman" panose="02020603050405020304" pitchFamily="18" charset="0"/>
            </a:endParaRPr>
          </a:p>
          <a:p>
            <a:pPr marL="228600" marR="0" indent="228600" fontAlgn="base">
              <a:lnSpc>
                <a:spcPct val="20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rPr>
              <a:t>Upon examination the original dataset did not depict a high degree of normalcy. However, instead of reducing the diversity and variance of the dataset, the study proceeded with the abnormal data. This could affect the results of the study and another model that adjusts for normalcy should also be considered before drawing conclusions as a way of mitigating this limitation. </a:t>
            </a:r>
            <a:endParaRPr lang="en-US" sz="1800" dirty="0">
              <a:effectLst/>
              <a:latin typeface="Times New Roman" panose="02020603050405020304" pitchFamily="18" charset="0"/>
              <a:ea typeface="Times New Roman" panose="02020603050405020304" pitchFamily="18" charset="0"/>
            </a:endParaRPr>
          </a:p>
          <a:p>
            <a:pPr marL="228600" marR="0" indent="228600" fontAlgn="base">
              <a:lnSpc>
                <a:spcPct val="20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rPr>
              <a:t>Another limitation is the binning of the health outcome variables so that a one would represent the top quartile of the health outcome rates, and the remainder of the rates would be zero. This was selected in order for the study to target possible causes for these extremely high rates. While this method did assist in targeting the upper rates of each health outcome, but a non-binary logit should be examined as well in order to compare the model results and validate the method. The sample dataset could be unrepresentative of the population as a whole and could affect this technique exponentially. </a:t>
            </a:r>
            <a:endParaRPr lang="en-US" sz="1800" dirty="0">
              <a:effectLst/>
              <a:latin typeface="Times New Roman" panose="02020603050405020304" pitchFamily="18" charset="0"/>
              <a:ea typeface="Times New Roman" panose="02020603050405020304" pitchFamily="18" charset="0"/>
            </a:endParaRPr>
          </a:p>
          <a:p>
            <a:pPr marL="228600" marR="0" fontAlgn="base">
              <a:lnSpc>
                <a:spcPct val="20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rPr>
              <a:t>	A main limitation of this analysis is the cumulative effect of limitations within each dataset. The food consumption rates are based on the consumption as best estimated by The World Bank. Accurate consumption rates were not available due to government entities failing to disclose, as well as the unavailability of rates due to informal markets. This combined with the fact that the median nutrition rates for each food category may not be the most accurate representation of the food category is a major constraint.</a:t>
            </a: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13</a:t>
            </a:fld>
            <a:endParaRPr lang="en-US"/>
          </a:p>
        </p:txBody>
      </p:sp>
    </p:spTree>
    <p:extLst>
      <p:ext uri="{BB962C8B-B14F-4D97-AF65-F5344CB8AC3E}">
        <p14:creationId xmlns:p14="http://schemas.microsoft.com/office/powerpoint/2010/main" val="63448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fontAlgn="base">
              <a:lnSpc>
                <a:spcPct val="20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There must be many more studies conducted in order to confirm the results of this study and take action with them. However, a significant relationship has been identified, and the particular food groups that are positively or negatively related to the target non-communicable disease should be examined for their potential harmful/beneficial effects on the population at large. Once this study is validated with further research and analysis, this study will be able to advise companies on marketing strategies for foods that are negatively correlated with NCDs. It could also be used to inform governments of which areas of the country are at highest risk for each NCD, based on the food consumption rates in that area. Governments can, in turn, use that information to re-allocate health resources in these at-risk areas and take preventative measures against the diseases.</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14</a:t>
            </a:fld>
            <a:endParaRPr lang="en-US"/>
          </a:p>
        </p:txBody>
      </p:sp>
    </p:spTree>
    <p:extLst>
      <p:ext uri="{BB962C8B-B14F-4D97-AF65-F5344CB8AC3E}">
        <p14:creationId xmlns:p14="http://schemas.microsoft.com/office/powerpoint/2010/main" val="258152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Times New Roman" panose="02020603050405020304" pitchFamily="18" charset="0"/>
                <a:ea typeface="Times New Roman" panose="02020603050405020304" pitchFamily="18" charset="0"/>
              </a:rPr>
              <a:t>In summary, there is clearly a significant relationship between food consumption rates, the categories of food being consumed, and the subsequent health outcomes. This relationship should be further analyzed with more accurate data that analyzes more specific food groups and more legitimate nutrition information. This would provide a better model that would assist the resourcing of developing nations. A more in-depth analysis of the specific areas within these countries that are consuming each food would be more useful for these purposes as well. </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15</a:t>
            </a:fld>
            <a:endParaRPr lang="en-US"/>
          </a:p>
        </p:txBody>
      </p:sp>
    </p:spTree>
    <p:extLst>
      <p:ext uri="{BB962C8B-B14F-4D97-AF65-F5344CB8AC3E}">
        <p14:creationId xmlns:p14="http://schemas.microsoft.com/office/powerpoint/2010/main" val="330768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The highest predictor for diabetes was preserved milk and milk products, eggs and egg-based products, and preserved vegetables. On the other hand, foods least associated with diabetes were seafood, beer, and pork. </a:t>
            </a:r>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9</a:t>
            </a:fld>
            <a:endParaRPr lang="en-US"/>
          </a:p>
        </p:txBody>
      </p:sp>
    </p:spTree>
    <p:extLst>
      <p:ext uri="{BB962C8B-B14F-4D97-AF65-F5344CB8AC3E}">
        <p14:creationId xmlns:p14="http://schemas.microsoft.com/office/powerpoint/2010/main" val="173808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Times New Roman" panose="02020603050405020304" pitchFamily="18" charset="0"/>
                <a:ea typeface="Times New Roman" panose="02020603050405020304" pitchFamily="18" charset="0"/>
              </a:rPr>
              <a:t>The highest predictors for malignant neoplasms were flour and cereal, preserved milk and milk products, bread, and other meats. The lowest predictors for malignant neoplasms were beer, frozen fruit, and pork.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10</a:t>
            </a:fld>
            <a:endParaRPr lang="en-US"/>
          </a:p>
        </p:txBody>
      </p:sp>
    </p:spTree>
    <p:extLst>
      <p:ext uri="{BB962C8B-B14F-4D97-AF65-F5344CB8AC3E}">
        <p14:creationId xmlns:p14="http://schemas.microsoft.com/office/powerpoint/2010/main" val="3169963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Times New Roman" panose="02020603050405020304" pitchFamily="18" charset="0"/>
                <a:ea typeface="Times New Roman" panose="02020603050405020304" pitchFamily="18" charset="0"/>
              </a:rPr>
              <a:t>The highest predictors for chronic obstructive pulmonary disease were fresh fruit, oil and fats, and soft drinks and juice. The lowest predictors for chronic obstructive pulmonary were wine, beer, and spirits. A glass of alcohol per day has been linked to greater health overall, however lower consumption can also be due to religious reasons.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11</a:t>
            </a:fld>
            <a:endParaRPr lang="en-US"/>
          </a:p>
        </p:txBody>
      </p:sp>
    </p:spTree>
    <p:extLst>
      <p:ext uri="{BB962C8B-B14F-4D97-AF65-F5344CB8AC3E}">
        <p14:creationId xmlns:p14="http://schemas.microsoft.com/office/powerpoint/2010/main" val="1364661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fontAlgn="base">
              <a:lnSpc>
                <a:spcPct val="20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rPr>
              <a:t>The highest predictors for cardiovascular disease were fresh vegetables, fresh seafood, and rice. The lowest predictors for cardiovascular disease were jams, eggs and egg-based products, and frozen vegetables. </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One consideration is that many of the developing countries have a state religion that forbids the consumption of alcohol and pork. Additionally, seafood is not as available in regions farther inland, possibly explaining its presence at the bottom of the list. </a:t>
            </a:r>
            <a:endParaRPr lang="en-US" sz="1800" dirty="0">
              <a:effectLst/>
              <a:latin typeface="Times New Roman" panose="02020603050405020304" pitchFamily="18" charset="0"/>
              <a:ea typeface="Times New Roman" panose="02020603050405020304" pitchFamily="18" charset="0"/>
            </a:endParaRPr>
          </a:p>
          <a:p>
            <a:pPr marL="228600" marR="0" indent="228600" fontAlgn="base">
              <a:lnSpc>
                <a:spcPct val="20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rPr>
              <a:t>Overall, these findings assert that fish, fruit, vegetables, cheese, and pasta were overwhelmingly negatively associated with NCDs. Alternatively, rice, bread, cereals and flour, as well as oils and fats have a strong positive relationship with NCDs overall. While some of these foods are more commonly consumed with each meal, another reason could be that their nutritional value is the culprit.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A1A0937-91CE-4090-87B3-FFA10E4387FD}" type="slidenum">
              <a:rPr lang="en-US" smtClean="0"/>
              <a:t>12</a:t>
            </a:fld>
            <a:endParaRPr lang="en-US"/>
          </a:p>
        </p:txBody>
      </p:sp>
    </p:spTree>
    <p:extLst>
      <p:ext uri="{BB962C8B-B14F-4D97-AF65-F5344CB8AC3E}">
        <p14:creationId xmlns:p14="http://schemas.microsoft.com/office/powerpoint/2010/main" val="273794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5AA9-5739-4343-AE88-144091BD0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74E0DC-931C-49CE-8521-DB6167A15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C3D699-BCA9-4FD7-AAA3-D86654643DEA}"/>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5" name="Footer Placeholder 4">
            <a:extLst>
              <a:ext uri="{FF2B5EF4-FFF2-40B4-BE49-F238E27FC236}">
                <a16:creationId xmlns:a16="http://schemas.microsoft.com/office/drawing/2014/main" id="{BC064FE0-B927-4E8E-9F5F-FABE42BFB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1D667-7F1F-4BAB-BC51-7C894F9D8AC7}"/>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194816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9CE0-5394-432D-B0E3-BD14105838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07340C-7ED2-4B53-AAC0-B65134C111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B150F-28D4-4CE4-B602-FDA608CD390F}"/>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5" name="Footer Placeholder 4">
            <a:extLst>
              <a:ext uri="{FF2B5EF4-FFF2-40B4-BE49-F238E27FC236}">
                <a16:creationId xmlns:a16="http://schemas.microsoft.com/office/drawing/2014/main" id="{0ABDA0D4-90B7-4AC2-BD6B-F1ECA9F18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69B3C-EC0E-4E21-9129-B30B85CDB4FF}"/>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414679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8ED1B-8515-4B2F-BA91-7D253D720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DC03C-3393-4043-B04A-3257565D7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267EC-CBCB-40DB-9723-8E773AA831DE}"/>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5" name="Footer Placeholder 4">
            <a:extLst>
              <a:ext uri="{FF2B5EF4-FFF2-40B4-BE49-F238E27FC236}">
                <a16:creationId xmlns:a16="http://schemas.microsoft.com/office/drawing/2014/main" id="{071B47B0-BF7C-42F4-AF05-7974DA926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39D4A-5D42-483A-A4FA-5DD77C635878}"/>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381696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3585-D68C-4C86-B583-00D73F67F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28AE3F-0E72-4734-B7E8-7AE2FB31A9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C4517-A517-48F0-818E-3720EC468980}"/>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5" name="Footer Placeholder 4">
            <a:extLst>
              <a:ext uri="{FF2B5EF4-FFF2-40B4-BE49-F238E27FC236}">
                <a16:creationId xmlns:a16="http://schemas.microsoft.com/office/drawing/2014/main" id="{BDFC08B2-3A97-4E5B-ABA1-C4F76CE07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C3E8A-A34A-46E7-8C0D-F6781100A0EC}"/>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298688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8C7F-54F2-4ABB-8326-D34BB81095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B3F558-B97B-4692-A144-4D75ABEB32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556FE-1791-4DDD-A4A4-70F3D172174A}"/>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5" name="Footer Placeholder 4">
            <a:extLst>
              <a:ext uri="{FF2B5EF4-FFF2-40B4-BE49-F238E27FC236}">
                <a16:creationId xmlns:a16="http://schemas.microsoft.com/office/drawing/2014/main" id="{5621C45F-7B12-4280-9003-9842A0930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BBFFD-2963-4557-912C-542512D572E5}"/>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343917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DB7A-A057-4EF6-AC64-DD03D113DF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481B0-CD50-4056-B194-680CFE992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BE3C4-4665-4BC1-9005-F78402552B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02442-F802-4198-9C28-F6065573EF2F}"/>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6" name="Footer Placeholder 5">
            <a:extLst>
              <a:ext uri="{FF2B5EF4-FFF2-40B4-BE49-F238E27FC236}">
                <a16:creationId xmlns:a16="http://schemas.microsoft.com/office/drawing/2014/main" id="{66F99AE4-DA89-4979-B688-D1DF62A4F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DA3A8-DDE1-42D0-8186-AAC2A6B2DF4C}"/>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27211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165C-B74A-424D-93D6-8DBECC3144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AA3F8-1475-462D-BDB4-931E693F4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2FB89B-3723-4FD8-BB12-0DDBD18F8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E6B78-D78F-4E57-8BEC-A7ABD7A0F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636ECE-4F39-4614-A722-F3DB2B41BC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B2102-096B-4BD9-A79E-EFEBA26B98C2}"/>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8" name="Footer Placeholder 7">
            <a:extLst>
              <a:ext uri="{FF2B5EF4-FFF2-40B4-BE49-F238E27FC236}">
                <a16:creationId xmlns:a16="http://schemas.microsoft.com/office/drawing/2014/main" id="{14879674-0318-45F3-87B5-EDC27A35C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8BA5B-5C60-4E7E-AC2A-271B9638788F}"/>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149063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4A91-8544-4292-A6FB-393CAE12FF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02E62D-8F2F-44B7-8AC8-418BCAA1088F}"/>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4" name="Footer Placeholder 3">
            <a:extLst>
              <a:ext uri="{FF2B5EF4-FFF2-40B4-BE49-F238E27FC236}">
                <a16:creationId xmlns:a16="http://schemas.microsoft.com/office/drawing/2014/main" id="{1CA36DAE-5A8B-4F47-9696-A6A5E6988D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7C5AE-208F-4C3F-BC40-20C2A9FFCF07}"/>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310282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EA960-30E8-4FD5-9F7D-ED8AE9B2BB22}"/>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3" name="Footer Placeholder 2">
            <a:extLst>
              <a:ext uri="{FF2B5EF4-FFF2-40B4-BE49-F238E27FC236}">
                <a16:creationId xmlns:a16="http://schemas.microsoft.com/office/drawing/2014/main" id="{D0C0A324-9104-4AAD-9048-D633D68971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294783-E520-4EA8-87DA-A4E6FA6DF64D}"/>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281228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3E99-0283-43A9-9211-E8DFAC130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2949B3-CC71-4570-8138-2AB00CEEA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4F7D11-6713-47AA-A36A-5FB1620CC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3B2C2-E75E-4AAD-863E-113B226D9343}"/>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6" name="Footer Placeholder 5">
            <a:extLst>
              <a:ext uri="{FF2B5EF4-FFF2-40B4-BE49-F238E27FC236}">
                <a16:creationId xmlns:a16="http://schemas.microsoft.com/office/drawing/2014/main" id="{8CAEFE54-1D0F-4B61-9AA6-C91A2158C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D5F42-15D8-4B4C-85EC-25B030AF460B}"/>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116449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A889-1DD2-4B53-BA9A-04638226D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5FFA17-7111-48B6-9A7E-82B714179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AA78A-AFA0-4DCE-B763-B53759C1E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79643-678E-43A3-A13E-2F997120492D}"/>
              </a:ext>
            </a:extLst>
          </p:cNvPr>
          <p:cNvSpPr>
            <a:spLocks noGrp="1"/>
          </p:cNvSpPr>
          <p:nvPr>
            <p:ph type="dt" sz="half" idx="10"/>
          </p:nvPr>
        </p:nvSpPr>
        <p:spPr/>
        <p:txBody>
          <a:bodyPr/>
          <a:lstStyle/>
          <a:p>
            <a:fld id="{28D8F347-FC94-4EA2-AFF6-56EEEB4F00B4}" type="datetimeFigureOut">
              <a:rPr lang="en-US" smtClean="0"/>
              <a:t>7/16/2020</a:t>
            </a:fld>
            <a:endParaRPr lang="en-US"/>
          </a:p>
        </p:txBody>
      </p:sp>
      <p:sp>
        <p:nvSpPr>
          <p:cNvPr id="6" name="Footer Placeholder 5">
            <a:extLst>
              <a:ext uri="{FF2B5EF4-FFF2-40B4-BE49-F238E27FC236}">
                <a16:creationId xmlns:a16="http://schemas.microsoft.com/office/drawing/2014/main" id="{C0917B5A-4DA1-4DA5-ACAA-E7927020A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66154-697F-45C1-BB1F-E4EBCE6AE6E1}"/>
              </a:ext>
            </a:extLst>
          </p:cNvPr>
          <p:cNvSpPr>
            <a:spLocks noGrp="1"/>
          </p:cNvSpPr>
          <p:nvPr>
            <p:ph type="sldNum" sz="quarter" idx="12"/>
          </p:nvPr>
        </p:nvSpPr>
        <p:spPr/>
        <p:txBody>
          <a:bodyPr/>
          <a:lstStyle/>
          <a:p>
            <a:fld id="{98AA5AE5-FAC7-427C-83B4-E01C5B74F3AE}" type="slidenum">
              <a:rPr lang="en-US" smtClean="0"/>
              <a:t>‹#›</a:t>
            </a:fld>
            <a:endParaRPr lang="en-US"/>
          </a:p>
        </p:txBody>
      </p:sp>
    </p:spTree>
    <p:extLst>
      <p:ext uri="{BB962C8B-B14F-4D97-AF65-F5344CB8AC3E}">
        <p14:creationId xmlns:p14="http://schemas.microsoft.com/office/powerpoint/2010/main" val="288918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385A3-E059-4A91-89A5-141D185B5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D4616E-A121-4861-AF6F-4615DB220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A8A4C-9CFC-4A5A-8ABA-869C1D14F2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8F347-FC94-4EA2-AFF6-56EEEB4F00B4}" type="datetimeFigureOut">
              <a:rPr lang="en-US" smtClean="0"/>
              <a:t>7/16/2020</a:t>
            </a:fld>
            <a:endParaRPr lang="en-US"/>
          </a:p>
        </p:txBody>
      </p:sp>
      <p:sp>
        <p:nvSpPr>
          <p:cNvPr id="5" name="Footer Placeholder 4">
            <a:extLst>
              <a:ext uri="{FF2B5EF4-FFF2-40B4-BE49-F238E27FC236}">
                <a16:creationId xmlns:a16="http://schemas.microsoft.com/office/drawing/2014/main" id="{DF36390B-EB7B-4FBE-A844-C867BDBD2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497F27-37CB-4D69-8746-DBE132730D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A5AE5-FAC7-427C-83B4-E01C5B74F3AE}" type="slidenum">
              <a:rPr lang="en-US" smtClean="0"/>
              <a:t>‹#›</a:t>
            </a:fld>
            <a:endParaRPr lang="en-US"/>
          </a:p>
        </p:txBody>
      </p:sp>
    </p:spTree>
    <p:extLst>
      <p:ext uri="{BB962C8B-B14F-4D97-AF65-F5344CB8AC3E}">
        <p14:creationId xmlns:p14="http://schemas.microsoft.com/office/powerpoint/2010/main" val="28792042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7000" r="-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2448-D0C8-4405-BB8E-B90B2B100124}"/>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The Predictive Power of Food Consumption</a:t>
            </a:r>
          </a:p>
        </p:txBody>
      </p:sp>
      <p:sp>
        <p:nvSpPr>
          <p:cNvPr id="3" name="Subtitle 2">
            <a:extLst>
              <a:ext uri="{FF2B5EF4-FFF2-40B4-BE49-F238E27FC236}">
                <a16:creationId xmlns:a16="http://schemas.microsoft.com/office/drawing/2014/main" id="{725D39C9-4EED-481F-A75D-617124ED58B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Taylor Sullivan</a:t>
            </a:r>
          </a:p>
        </p:txBody>
      </p:sp>
    </p:spTree>
    <p:extLst>
      <p:ext uri="{BB962C8B-B14F-4D97-AF65-F5344CB8AC3E}">
        <p14:creationId xmlns:p14="http://schemas.microsoft.com/office/powerpoint/2010/main" val="386860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A8EE-3FE0-41F3-A85E-DADFB1F4282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Outline of the Findings: Malignant Neoplasms</a:t>
            </a:r>
          </a:p>
        </p:txBody>
      </p:sp>
      <p:pic>
        <p:nvPicPr>
          <p:cNvPr id="5" name="Content Placeholder 4">
            <a:extLst>
              <a:ext uri="{FF2B5EF4-FFF2-40B4-BE49-F238E27FC236}">
                <a16:creationId xmlns:a16="http://schemas.microsoft.com/office/drawing/2014/main" id="{D8090EF2-20AF-4689-B646-BE4EBB335A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9249" y="1690688"/>
            <a:ext cx="4042602" cy="4982331"/>
          </a:xfrm>
        </p:spPr>
      </p:pic>
      <p:sp>
        <p:nvSpPr>
          <p:cNvPr id="3" name="TextBox 2">
            <a:extLst>
              <a:ext uri="{FF2B5EF4-FFF2-40B4-BE49-F238E27FC236}">
                <a16:creationId xmlns:a16="http://schemas.microsoft.com/office/drawing/2014/main" id="{00709181-6576-4376-881F-6664016A79E4}"/>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17503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A8EE-3FE0-41F3-A85E-DADFB1F4282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Outline of the Findings: Chronic Obstructive Pulmonary</a:t>
            </a:r>
          </a:p>
        </p:txBody>
      </p:sp>
      <p:pic>
        <p:nvPicPr>
          <p:cNvPr id="7" name="Content Placeholder 6">
            <a:extLst>
              <a:ext uri="{FF2B5EF4-FFF2-40B4-BE49-F238E27FC236}">
                <a16:creationId xmlns:a16="http://schemas.microsoft.com/office/drawing/2014/main" id="{C54B7564-452C-4D95-957E-05D3B564FD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0827" y="1690688"/>
            <a:ext cx="3830346" cy="5032376"/>
          </a:xfrm>
        </p:spPr>
      </p:pic>
      <p:sp>
        <p:nvSpPr>
          <p:cNvPr id="3" name="TextBox 2">
            <a:extLst>
              <a:ext uri="{FF2B5EF4-FFF2-40B4-BE49-F238E27FC236}">
                <a16:creationId xmlns:a16="http://schemas.microsoft.com/office/drawing/2014/main" id="{E64B4896-CC42-43AE-A7EB-31FF3BB6A45D}"/>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374564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A8EE-3FE0-41F3-A85E-DADFB1F4282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Outline of the Findings: Cardiovascular Disease</a:t>
            </a:r>
          </a:p>
        </p:txBody>
      </p:sp>
      <p:pic>
        <p:nvPicPr>
          <p:cNvPr id="5" name="Content Placeholder 4">
            <a:extLst>
              <a:ext uri="{FF2B5EF4-FFF2-40B4-BE49-F238E27FC236}">
                <a16:creationId xmlns:a16="http://schemas.microsoft.com/office/drawing/2014/main" id="{C794F134-68FE-4B92-A46E-1FEC436480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0559" y="1690688"/>
            <a:ext cx="4130881" cy="5025755"/>
          </a:xfrm>
        </p:spPr>
      </p:pic>
      <p:sp>
        <p:nvSpPr>
          <p:cNvPr id="3" name="TextBox 2">
            <a:extLst>
              <a:ext uri="{FF2B5EF4-FFF2-40B4-BE49-F238E27FC236}">
                <a16:creationId xmlns:a16="http://schemas.microsoft.com/office/drawing/2014/main" id="{9A87D01F-37CD-475A-88FD-BDA2B3154A7A}"/>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115896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C5EB-6A7C-414C-8633-90C1730A773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42209038-2FAB-4208-AC77-08E60F671572}"/>
              </a:ext>
            </a:extLst>
          </p:cNvPr>
          <p:cNvSpPr>
            <a:spLocks noGrp="1"/>
          </p:cNvSpPr>
          <p:nvPr>
            <p:ph idx="1"/>
          </p:nvPr>
        </p:nvSpPr>
        <p:spPr/>
        <p:txBody>
          <a:bodyPr/>
          <a:lstStyle/>
          <a:p>
            <a:r>
              <a:rPr lang="en-US" dirty="0"/>
              <a:t>Smooth Weight of Evidence </a:t>
            </a:r>
          </a:p>
          <a:p>
            <a:r>
              <a:rPr lang="en-US" dirty="0"/>
              <a:t>Normalcy</a:t>
            </a:r>
          </a:p>
          <a:p>
            <a:r>
              <a:rPr lang="en-US" dirty="0"/>
              <a:t>Binary Target Variable</a:t>
            </a:r>
          </a:p>
          <a:p>
            <a:r>
              <a:rPr lang="en-US" dirty="0"/>
              <a:t>Cumulative Limitations of Various Datasets</a:t>
            </a:r>
          </a:p>
        </p:txBody>
      </p:sp>
    </p:spTree>
    <p:extLst>
      <p:ext uri="{BB962C8B-B14F-4D97-AF65-F5344CB8AC3E}">
        <p14:creationId xmlns:p14="http://schemas.microsoft.com/office/powerpoint/2010/main" val="113668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4C88-FF10-4E07-AC5F-AEE87CB4854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Expected Benefits</a:t>
            </a:r>
          </a:p>
        </p:txBody>
      </p:sp>
      <p:sp>
        <p:nvSpPr>
          <p:cNvPr id="3" name="Content Placeholder 2">
            <a:extLst>
              <a:ext uri="{FF2B5EF4-FFF2-40B4-BE49-F238E27FC236}">
                <a16:creationId xmlns:a16="http://schemas.microsoft.com/office/drawing/2014/main" id="{B852CDD9-D3F3-44E3-864E-C9B767C4F910}"/>
              </a:ext>
            </a:extLst>
          </p:cNvPr>
          <p:cNvSpPr>
            <a:spLocks noGrp="1"/>
          </p:cNvSpPr>
          <p:nvPr>
            <p:ph idx="1"/>
          </p:nvPr>
        </p:nvSpPr>
        <p:spPr/>
        <p:txBody>
          <a:bodyPr/>
          <a:lstStyle/>
          <a:p>
            <a:r>
              <a:rPr lang="en-US" dirty="0"/>
              <a:t>Identification of possibly harmful foods</a:t>
            </a:r>
          </a:p>
          <a:p>
            <a:r>
              <a:rPr lang="en-US" dirty="0"/>
              <a:t>Marketing strategies for healthy options </a:t>
            </a:r>
          </a:p>
          <a:p>
            <a:r>
              <a:rPr lang="en-US" dirty="0"/>
              <a:t>Identification of high-risk areas based on food consumptions </a:t>
            </a:r>
          </a:p>
          <a:p>
            <a:r>
              <a:rPr lang="en-US" dirty="0"/>
              <a:t>Allocation of health resources </a:t>
            </a:r>
          </a:p>
          <a:p>
            <a:r>
              <a:rPr lang="en-US" dirty="0"/>
              <a:t>Preventative measures vs. diseases</a:t>
            </a:r>
          </a:p>
        </p:txBody>
      </p:sp>
    </p:spTree>
    <p:extLst>
      <p:ext uri="{BB962C8B-B14F-4D97-AF65-F5344CB8AC3E}">
        <p14:creationId xmlns:p14="http://schemas.microsoft.com/office/powerpoint/2010/main" val="48513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97B1-7F8D-4895-9E66-86D76DBBB4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Actions</a:t>
            </a:r>
          </a:p>
        </p:txBody>
      </p:sp>
      <p:sp>
        <p:nvSpPr>
          <p:cNvPr id="3" name="Content Placeholder 2">
            <a:extLst>
              <a:ext uri="{FF2B5EF4-FFF2-40B4-BE49-F238E27FC236}">
                <a16:creationId xmlns:a16="http://schemas.microsoft.com/office/drawing/2014/main" id="{50A88195-8C58-4599-8BDD-B3B90A148DAA}"/>
              </a:ext>
            </a:extLst>
          </p:cNvPr>
          <p:cNvSpPr>
            <a:spLocks noGrp="1"/>
          </p:cNvSpPr>
          <p:nvPr>
            <p:ph idx="1"/>
          </p:nvPr>
        </p:nvSpPr>
        <p:spPr/>
        <p:txBody>
          <a:bodyPr/>
          <a:lstStyle/>
          <a:p>
            <a:r>
              <a:rPr lang="en-US" dirty="0"/>
              <a:t>Collection of more cohesive data</a:t>
            </a:r>
          </a:p>
          <a:p>
            <a:r>
              <a:rPr lang="en-US" dirty="0"/>
              <a:t>Repeated iterations of the study </a:t>
            </a:r>
          </a:p>
          <a:p>
            <a:r>
              <a:rPr lang="en-US" dirty="0"/>
              <a:t>Use of different modeling and analysis techniques for comparison</a:t>
            </a:r>
          </a:p>
          <a:p>
            <a:r>
              <a:rPr lang="en-US" dirty="0"/>
              <a:t>In-depth analysis of particular regions within countries </a:t>
            </a:r>
          </a:p>
        </p:txBody>
      </p:sp>
    </p:spTree>
    <p:extLst>
      <p:ext uri="{BB962C8B-B14F-4D97-AF65-F5344CB8AC3E}">
        <p14:creationId xmlns:p14="http://schemas.microsoft.com/office/powerpoint/2010/main" val="254817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D6CC-78D9-49B4-BE13-0C5DA729F32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Sources</a:t>
            </a:r>
          </a:p>
        </p:txBody>
      </p:sp>
      <p:sp>
        <p:nvSpPr>
          <p:cNvPr id="3" name="Content Placeholder 2">
            <a:extLst>
              <a:ext uri="{FF2B5EF4-FFF2-40B4-BE49-F238E27FC236}">
                <a16:creationId xmlns:a16="http://schemas.microsoft.com/office/drawing/2014/main" id="{4E52D6BE-B14B-4465-9721-D12E3B9F460D}"/>
              </a:ext>
            </a:extLst>
          </p:cNvPr>
          <p:cNvSpPr>
            <a:spLocks noGrp="1"/>
          </p:cNvSpPr>
          <p:nvPr>
            <p:ph idx="1"/>
          </p:nvPr>
        </p:nvSpPr>
        <p:spPr/>
        <p:txBody>
          <a:bodyPr>
            <a:normAutofit fontScale="62500" lnSpcReduction="20000"/>
          </a:bodyPr>
          <a:lstStyle/>
          <a:p>
            <a:pPr marL="6858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Data Hub. (2018). In </a:t>
            </a:r>
            <a:r>
              <a:rPr lang="en-US" sz="1800" i="1" dirty="0">
                <a:effectLst/>
                <a:latin typeface="Times New Roman" panose="02020603050405020304" pitchFamily="18" charset="0"/>
                <a:ea typeface="Times New Roman" panose="02020603050405020304" pitchFamily="18" charset="0"/>
              </a:rPr>
              <a:t>Population Figures by Country</a:t>
            </a:r>
            <a:r>
              <a:rPr lang="en-US" sz="1800" dirty="0">
                <a:effectLst/>
                <a:latin typeface="Times New Roman" panose="02020603050405020304" pitchFamily="18" charset="0"/>
                <a:ea typeface="Times New Roman" panose="02020603050405020304" pitchFamily="18" charset="0"/>
              </a:rPr>
              <a:t>. John Snow Labs. Retrieved July 10, 2020, from https://datahub.io/JohnSnowLabs/population-figures-by-country#readme.</a:t>
            </a:r>
          </a:p>
          <a:p>
            <a:pPr marL="6858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Narkhede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(2018, June 26). Understanding AUC - ROC Curve. Medium. https://towardsdatascience.com/understanding-auc-roc-curve-68b2303cc9c5.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SAS Institute. (2018). SAS University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EditionVersion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(3.8).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SAS Institute. (2020).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Predictive Modeling Using Logistic Regression (15.1)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https://vle.sas.com/course/view.php?id=3472.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 Department of Agriculture. (2020, April). Download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FoodData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Central Data. Retrieved May 08, 2020, from https://fdc.nal.usda.gov/download-datasets.html.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World Bank Group. (2010). Global Consumption Database. Retrieved May 08, 2020, from http://datatopics.worldbank.org/consumption/product/Rice.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World Health Organization. (2018, April 5). NCD Deaths by Cause and Sex - Data by Country. Retrieved May 08, 2020, from https://apps.who.int/gho/data/view.main.NCDDEATHCAUSESNUMBERv?lang=en.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Yap, B. W., &amp;amp; Sim, C. H. (2011). Comparisons of various types of normality tests. Journal of Statistical Computation and Simulation, 81(12), 2143–2155. https://doi.org/10.1080/00949655.2010.520163.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243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4663-10CC-46EE-B64A-C8A98CA3D6B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E99662E-1273-456A-AF84-47835E0FC048}"/>
              </a:ext>
            </a:extLst>
          </p:cNvPr>
          <p:cNvSpPr>
            <a:spLocks noGrp="1"/>
          </p:cNvSpPr>
          <p:nvPr>
            <p:ph idx="1"/>
          </p:nvPr>
        </p:nvSpPr>
        <p:spPr/>
        <p:txBody>
          <a:bodyPr anchor="ctr"/>
          <a:lstStyle/>
          <a:p>
            <a:pPr marL="0" indent="0" algn="ctr">
              <a:buNone/>
            </a:pPr>
            <a:r>
              <a:rPr lang="en-US" dirty="0">
                <a:latin typeface="Times New Roman" panose="02020603050405020304" pitchFamily="18" charset="0"/>
                <a:cs typeface="Times New Roman" panose="02020603050405020304" pitchFamily="18" charset="0"/>
              </a:rPr>
              <a:t>“The rapid rise in [non-communicable diseases] NCDs is predicted to impede poverty reduction initiatives in low-income countries, particularly by increasing household costs associated with health care” (World Health Organization, 2018). </a:t>
            </a:r>
          </a:p>
        </p:txBody>
      </p:sp>
    </p:spTree>
    <p:extLst>
      <p:ext uri="{BB962C8B-B14F-4D97-AF65-F5344CB8AC3E}">
        <p14:creationId xmlns:p14="http://schemas.microsoft.com/office/powerpoint/2010/main" val="401670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467A-A995-403F-B28C-DF921108C6D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657D2D3C-2D03-4163-8D94-5C58C2206BA6}"/>
              </a:ext>
            </a:extLst>
          </p:cNvPr>
          <p:cNvSpPr>
            <a:spLocks noGrp="1"/>
          </p:cNvSpPr>
          <p:nvPr>
            <p:ph idx="1"/>
          </p:nvPr>
        </p:nvSpPr>
        <p:spPr/>
        <p:txBody>
          <a:bodyPr anchor="ctr">
            <a:normAutofit/>
          </a:bodyPr>
          <a:lstStyle/>
          <a:p>
            <a:pPr algn="ctr"/>
            <a:r>
              <a:rPr lang="en-US"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H0:</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Food consumption has no impact on health outcomes in developing nations</a:t>
            </a:r>
          </a:p>
          <a:p>
            <a:pPr algn="ctr"/>
            <a:r>
              <a:rPr lang="en-US"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H1:</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 nations with lower consumption of high-fat and high-caloric foods, there are more favorable health outcomes</a:t>
            </a:r>
          </a:p>
          <a:p>
            <a:pPr algn="ctr"/>
            <a:r>
              <a:rPr lang="en-US"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H2:</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nations with greater consumption of high-fat and high-caloric foods result in better health outcomes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7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C111-C3B0-4491-97F7-6B7CFBDA58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Analysis Process</a:t>
            </a:r>
          </a:p>
        </p:txBody>
      </p:sp>
      <p:graphicFrame>
        <p:nvGraphicFramePr>
          <p:cNvPr id="4" name="Content Placeholder 3">
            <a:extLst>
              <a:ext uri="{FF2B5EF4-FFF2-40B4-BE49-F238E27FC236}">
                <a16:creationId xmlns:a16="http://schemas.microsoft.com/office/drawing/2014/main" id="{765B284A-EB53-4531-9BAD-1323C1393FBD}"/>
              </a:ext>
            </a:extLst>
          </p:cNvPr>
          <p:cNvGraphicFramePr>
            <a:graphicFrameLocks noGrp="1"/>
          </p:cNvGraphicFramePr>
          <p:nvPr>
            <p:ph idx="1"/>
            <p:extLst>
              <p:ext uri="{D42A27DB-BD31-4B8C-83A1-F6EECF244321}">
                <p14:modId xmlns:p14="http://schemas.microsoft.com/office/powerpoint/2010/main" val="1073875408"/>
              </p:ext>
            </p:extLst>
          </p:nvPr>
        </p:nvGraphicFramePr>
        <p:xfrm>
          <a:off x="1208191" y="4553966"/>
          <a:ext cx="9775618" cy="1903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D8D2155F-74AA-465C-9793-47616F6E0465}"/>
              </a:ext>
            </a:extLst>
          </p:cNvPr>
          <p:cNvPicPr/>
          <p:nvPr/>
        </p:nvPicPr>
        <p:blipFill>
          <a:blip r:embed="rId8"/>
          <a:stretch>
            <a:fillRect/>
          </a:stretch>
        </p:blipFill>
        <p:spPr>
          <a:xfrm>
            <a:off x="8187406" y="1795878"/>
            <a:ext cx="2796403" cy="2644071"/>
          </a:xfrm>
          <a:prstGeom prst="rect">
            <a:avLst/>
          </a:prstGeom>
        </p:spPr>
      </p:pic>
      <p:pic>
        <p:nvPicPr>
          <p:cNvPr id="8" name="Picture 7">
            <a:extLst>
              <a:ext uri="{FF2B5EF4-FFF2-40B4-BE49-F238E27FC236}">
                <a16:creationId xmlns:a16="http://schemas.microsoft.com/office/drawing/2014/main" id="{C406BF88-EC7F-4603-AC92-C893A96C4FB7}"/>
              </a:ext>
            </a:extLst>
          </p:cNvPr>
          <p:cNvPicPr/>
          <p:nvPr/>
        </p:nvPicPr>
        <p:blipFill rotWithShape="1">
          <a:blip r:embed="rId9">
            <a:extLst>
              <a:ext uri="{28A0092B-C50C-407E-A947-70E740481C1C}">
                <a14:useLocalDpi xmlns:a14="http://schemas.microsoft.com/office/drawing/2010/main" val="0"/>
              </a:ext>
            </a:extLst>
          </a:blip>
          <a:srcRect b="50000"/>
          <a:stretch/>
        </p:blipFill>
        <p:spPr>
          <a:xfrm>
            <a:off x="4873692" y="1789915"/>
            <a:ext cx="2444615" cy="2664823"/>
          </a:xfrm>
          <a:prstGeom prst="rect">
            <a:avLst/>
          </a:prstGeom>
        </p:spPr>
      </p:pic>
      <p:pic>
        <p:nvPicPr>
          <p:cNvPr id="9" name="Picture 8">
            <a:extLst>
              <a:ext uri="{FF2B5EF4-FFF2-40B4-BE49-F238E27FC236}">
                <a16:creationId xmlns:a16="http://schemas.microsoft.com/office/drawing/2014/main" id="{75DD3611-4170-4C8A-9AC2-A2813C3D4404}"/>
              </a:ext>
            </a:extLst>
          </p:cNvPr>
          <p:cNvPicPr/>
          <p:nvPr/>
        </p:nvPicPr>
        <p:blipFill>
          <a:blip r:embed="rId10"/>
          <a:stretch>
            <a:fillRect/>
          </a:stretch>
        </p:blipFill>
        <p:spPr>
          <a:xfrm>
            <a:off x="421270" y="2766218"/>
            <a:ext cx="3859306" cy="1325564"/>
          </a:xfrm>
          <a:prstGeom prst="rect">
            <a:avLst/>
          </a:prstGeom>
        </p:spPr>
      </p:pic>
      <p:sp>
        <p:nvSpPr>
          <p:cNvPr id="3" name="TextBox 2">
            <a:extLst>
              <a:ext uri="{FF2B5EF4-FFF2-40B4-BE49-F238E27FC236}">
                <a16:creationId xmlns:a16="http://schemas.microsoft.com/office/drawing/2014/main" id="{113E3151-231C-459B-9703-EE802FEE8A6D}"/>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329714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C111-C3B0-4491-97F7-6B7CFBDA58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Analysis Process</a:t>
            </a:r>
          </a:p>
        </p:txBody>
      </p:sp>
      <p:pic>
        <p:nvPicPr>
          <p:cNvPr id="7" name="Picture 6">
            <a:extLst>
              <a:ext uri="{FF2B5EF4-FFF2-40B4-BE49-F238E27FC236}">
                <a16:creationId xmlns:a16="http://schemas.microsoft.com/office/drawing/2014/main" id="{DBB8875C-8D2F-45FC-A0A6-618678856761}"/>
              </a:ext>
            </a:extLst>
          </p:cNvPr>
          <p:cNvPicPr>
            <a:picLocks noChangeAspect="1"/>
          </p:cNvPicPr>
          <p:nvPr/>
        </p:nvPicPr>
        <p:blipFill>
          <a:blip r:embed="rId3"/>
          <a:stretch>
            <a:fillRect/>
          </a:stretch>
        </p:blipFill>
        <p:spPr>
          <a:xfrm>
            <a:off x="2488973" y="1690688"/>
            <a:ext cx="3959493" cy="4976812"/>
          </a:xfrm>
          <a:prstGeom prst="rect">
            <a:avLst/>
          </a:prstGeom>
        </p:spPr>
      </p:pic>
      <p:sp>
        <p:nvSpPr>
          <p:cNvPr id="10" name="Right Brace 9">
            <a:extLst>
              <a:ext uri="{FF2B5EF4-FFF2-40B4-BE49-F238E27FC236}">
                <a16:creationId xmlns:a16="http://schemas.microsoft.com/office/drawing/2014/main" id="{A73F4229-5386-4841-B15B-7212C9784F64}"/>
              </a:ext>
            </a:extLst>
          </p:cNvPr>
          <p:cNvSpPr/>
          <p:nvPr/>
        </p:nvSpPr>
        <p:spPr>
          <a:xfrm>
            <a:off x="6448466" y="1804213"/>
            <a:ext cx="584427" cy="1664941"/>
          </a:xfrm>
          <a:prstGeom prst="rightBrace">
            <a:avLst>
              <a:gd name="adj1" fmla="val 8333"/>
              <a:gd name="adj2" fmla="val 4874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8F6B415-9157-463C-8B4A-9B5149B79C37}"/>
              </a:ext>
            </a:extLst>
          </p:cNvPr>
          <p:cNvSpPr/>
          <p:nvPr/>
        </p:nvSpPr>
        <p:spPr>
          <a:xfrm>
            <a:off x="6448466" y="5397831"/>
            <a:ext cx="439416" cy="1147417"/>
          </a:xfrm>
          <a:prstGeom prst="rightBrace">
            <a:avLst>
              <a:gd name="adj1" fmla="val 8333"/>
              <a:gd name="adj2" fmla="val 4874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ABA965A0-4361-4A3A-89ED-792E7F97296F}"/>
              </a:ext>
            </a:extLst>
          </p:cNvPr>
          <p:cNvSpPr/>
          <p:nvPr/>
        </p:nvSpPr>
        <p:spPr>
          <a:xfrm>
            <a:off x="6448466" y="3686280"/>
            <a:ext cx="439416" cy="1494425"/>
          </a:xfrm>
          <a:prstGeom prst="rightBrace">
            <a:avLst>
              <a:gd name="adj1" fmla="val 8333"/>
              <a:gd name="adj2" fmla="val 4874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6E7F84B-8579-4CA6-A54D-879F95C0FEEF}"/>
              </a:ext>
            </a:extLst>
          </p:cNvPr>
          <p:cNvSpPr txBox="1"/>
          <p:nvPr/>
        </p:nvSpPr>
        <p:spPr>
          <a:xfrm>
            <a:off x="7213600" y="1980525"/>
            <a:ext cx="2872509" cy="1200329"/>
          </a:xfrm>
          <a:prstGeom prst="rect">
            <a:avLst/>
          </a:prstGeom>
          <a:noFill/>
        </p:spPr>
        <p:txBody>
          <a:bodyPr wrap="square" rtlCol="0">
            <a:spAutoFit/>
          </a:bodyPr>
          <a:lstStyle/>
          <a:p>
            <a:r>
              <a:rPr lang="en-US" dirty="0"/>
              <a:t>The upper quartile of health outcome rates is used to create a binary target variable</a:t>
            </a:r>
          </a:p>
        </p:txBody>
      </p:sp>
      <p:sp>
        <p:nvSpPr>
          <p:cNvPr id="19" name="TextBox 18">
            <a:extLst>
              <a:ext uri="{FF2B5EF4-FFF2-40B4-BE49-F238E27FC236}">
                <a16:creationId xmlns:a16="http://schemas.microsoft.com/office/drawing/2014/main" id="{0CF72429-44CD-488C-818A-7ECED14AAADD}"/>
              </a:ext>
            </a:extLst>
          </p:cNvPr>
          <p:cNvSpPr txBox="1"/>
          <p:nvPr/>
        </p:nvSpPr>
        <p:spPr>
          <a:xfrm>
            <a:off x="7213600" y="3841731"/>
            <a:ext cx="2872509" cy="1200329"/>
          </a:xfrm>
          <a:prstGeom prst="rect">
            <a:avLst/>
          </a:prstGeom>
          <a:noFill/>
        </p:spPr>
        <p:txBody>
          <a:bodyPr wrap="square" rtlCol="0">
            <a:spAutoFit/>
          </a:bodyPr>
          <a:lstStyle/>
          <a:p>
            <a:r>
              <a:rPr lang="en-US" dirty="0"/>
              <a:t>The data is divided into training and validation datasets with equal number of target events</a:t>
            </a:r>
          </a:p>
        </p:txBody>
      </p:sp>
      <p:sp>
        <p:nvSpPr>
          <p:cNvPr id="21" name="TextBox 20">
            <a:extLst>
              <a:ext uri="{FF2B5EF4-FFF2-40B4-BE49-F238E27FC236}">
                <a16:creationId xmlns:a16="http://schemas.microsoft.com/office/drawing/2014/main" id="{E621CD4F-27F7-47DF-BCF8-314B4E447CF3}"/>
              </a:ext>
            </a:extLst>
          </p:cNvPr>
          <p:cNvSpPr txBox="1"/>
          <p:nvPr/>
        </p:nvSpPr>
        <p:spPr>
          <a:xfrm>
            <a:off x="7213599" y="5213165"/>
            <a:ext cx="2872509" cy="1477328"/>
          </a:xfrm>
          <a:prstGeom prst="rect">
            <a:avLst/>
          </a:prstGeom>
          <a:noFill/>
        </p:spPr>
        <p:txBody>
          <a:bodyPr wrap="square" rtlCol="0">
            <a:spAutoFit/>
          </a:bodyPr>
          <a:lstStyle/>
          <a:p>
            <a:r>
              <a:rPr lang="en-US" dirty="0"/>
              <a:t>Smoothed weight of evidence is used to modify the food category variable </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Predictive Modeling</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2020).</a:t>
            </a:r>
            <a:endParaRPr lang="en-US" dirty="0"/>
          </a:p>
        </p:txBody>
      </p:sp>
      <p:sp>
        <p:nvSpPr>
          <p:cNvPr id="3" name="TextBox 2">
            <a:extLst>
              <a:ext uri="{FF2B5EF4-FFF2-40B4-BE49-F238E27FC236}">
                <a16:creationId xmlns:a16="http://schemas.microsoft.com/office/drawing/2014/main" id="{DD89194B-94DF-40E6-BCFF-2C360F3E9DEF}"/>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252323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C111-C3B0-4491-97F7-6B7CFBDA58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Analysis Process</a:t>
            </a:r>
          </a:p>
        </p:txBody>
      </p:sp>
      <p:pic>
        <p:nvPicPr>
          <p:cNvPr id="8" name="Picture 7">
            <a:extLst>
              <a:ext uri="{FF2B5EF4-FFF2-40B4-BE49-F238E27FC236}">
                <a16:creationId xmlns:a16="http://schemas.microsoft.com/office/drawing/2014/main" id="{F34ADD5B-A6B8-4533-96DB-3DB5CE82AF25}"/>
              </a:ext>
            </a:extLst>
          </p:cNvPr>
          <p:cNvPicPr>
            <a:picLocks noChangeAspect="1"/>
          </p:cNvPicPr>
          <p:nvPr/>
        </p:nvPicPr>
        <p:blipFill>
          <a:blip r:embed="rId3"/>
          <a:stretch>
            <a:fillRect/>
          </a:stretch>
        </p:blipFill>
        <p:spPr>
          <a:xfrm>
            <a:off x="1800327" y="1516063"/>
            <a:ext cx="4467432" cy="4976812"/>
          </a:xfrm>
          <a:prstGeom prst="rect">
            <a:avLst/>
          </a:prstGeom>
        </p:spPr>
      </p:pic>
      <p:sp>
        <p:nvSpPr>
          <p:cNvPr id="3" name="Right Brace 2">
            <a:extLst>
              <a:ext uri="{FF2B5EF4-FFF2-40B4-BE49-F238E27FC236}">
                <a16:creationId xmlns:a16="http://schemas.microsoft.com/office/drawing/2014/main" id="{09C8ED6A-25FE-42A6-B540-71A1A6E57E04}"/>
              </a:ext>
            </a:extLst>
          </p:cNvPr>
          <p:cNvSpPr/>
          <p:nvPr/>
        </p:nvSpPr>
        <p:spPr>
          <a:xfrm>
            <a:off x="6374575" y="4242614"/>
            <a:ext cx="423389" cy="754259"/>
          </a:xfrm>
          <a:prstGeom prst="rightBrace">
            <a:avLst>
              <a:gd name="adj1" fmla="val 8333"/>
              <a:gd name="adj2" fmla="val 4874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76588C52-1197-429F-B755-C1B7E806F107}"/>
              </a:ext>
            </a:extLst>
          </p:cNvPr>
          <p:cNvSpPr txBox="1"/>
          <p:nvPr/>
        </p:nvSpPr>
        <p:spPr>
          <a:xfrm>
            <a:off x="7056582" y="4019578"/>
            <a:ext cx="2872509" cy="646331"/>
          </a:xfrm>
          <a:prstGeom prst="rect">
            <a:avLst/>
          </a:prstGeom>
          <a:noFill/>
        </p:spPr>
        <p:txBody>
          <a:bodyPr wrap="square" rtlCol="0">
            <a:spAutoFit/>
          </a:bodyPr>
          <a:lstStyle/>
          <a:p>
            <a:r>
              <a:rPr lang="en-US" dirty="0"/>
              <a:t>This code builds the model off of the training dataset</a:t>
            </a:r>
          </a:p>
        </p:txBody>
      </p:sp>
      <p:sp>
        <p:nvSpPr>
          <p:cNvPr id="5" name="Right Brace 4">
            <a:extLst>
              <a:ext uri="{FF2B5EF4-FFF2-40B4-BE49-F238E27FC236}">
                <a16:creationId xmlns:a16="http://schemas.microsoft.com/office/drawing/2014/main" id="{5F3A9D9C-1B53-424C-A377-178FA4B5F59E}"/>
              </a:ext>
            </a:extLst>
          </p:cNvPr>
          <p:cNvSpPr/>
          <p:nvPr/>
        </p:nvSpPr>
        <p:spPr>
          <a:xfrm>
            <a:off x="6407531" y="5092358"/>
            <a:ext cx="390433" cy="1376641"/>
          </a:xfrm>
          <a:prstGeom prst="rightBrace">
            <a:avLst>
              <a:gd name="adj1" fmla="val 8333"/>
              <a:gd name="adj2" fmla="val 4874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6F4FDFC4-9C2E-4B94-AC29-48C400C20B2B}"/>
              </a:ext>
            </a:extLst>
          </p:cNvPr>
          <p:cNvSpPr txBox="1"/>
          <p:nvPr/>
        </p:nvSpPr>
        <p:spPr>
          <a:xfrm>
            <a:off x="7172665" y="5268670"/>
            <a:ext cx="2872509" cy="1200329"/>
          </a:xfrm>
          <a:prstGeom prst="rect">
            <a:avLst/>
          </a:prstGeom>
          <a:noFill/>
        </p:spPr>
        <p:txBody>
          <a:bodyPr wrap="square" rtlCol="0">
            <a:spAutoFit/>
          </a:bodyPr>
          <a:lstStyle/>
          <a:p>
            <a:r>
              <a:rPr lang="en-US" dirty="0"/>
              <a:t>The validation dataset is prepared with the smooth weight of evidence technique </a:t>
            </a:r>
          </a:p>
        </p:txBody>
      </p:sp>
      <p:sp>
        <p:nvSpPr>
          <p:cNvPr id="9" name="TextBox 8">
            <a:extLst>
              <a:ext uri="{FF2B5EF4-FFF2-40B4-BE49-F238E27FC236}">
                <a16:creationId xmlns:a16="http://schemas.microsoft.com/office/drawing/2014/main" id="{5DD01D73-3CFF-4A9E-A50A-151B7D083B34}"/>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32394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C111-C3B0-4491-97F7-6B7CFBDA58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Analysis Process</a:t>
            </a:r>
          </a:p>
        </p:txBody>
      </p:sp>
      <p:pic>
        <p:nvPicPr>
          <p:cNvPr id="9" name="Picture 8">
            <a:extLst>
              <a:ext uri="{FF2B5EF4-FFF2-40B4-BE49-F238E27FC236}">
                <a16:creationId xmlns:a16="http://schemas.microsoft.com/office/drawing/2014/main" id="{80A89971-3314-486B-A217-960D0A21DAF3}"/>
              </a:ext>
            </a:extLst>
          </p:cNvPr>
          <p:cNvPicPr>
            <a:picLocks noChangeAspect="1"/>
          </p:cNvPicPr>
          <p:nvPr/>
        </p:nvPicPr>
        <p:blipFill>
          <a:blip r:embed="rId3"/>
          <a:stretch>
            <a:fillRect/>
          </a:stretch>
        </p:blipFill>
        <p:spPr>
          <a:xfrm>
            <a:off x="2136507" y="1368280"/>
            <a:ext cx="4726111" cy="4976813"/>
          </a:xfrm>
          <a:prstGeom prst="rect">
            <a:avLst/>
          </a:prstGeom>
        </p:spPr>
      </p:pic>
      <p:sp>
        <p:nvSpPr>
          <p:cNvPr id="4" name="Right Brace 3">
            <a:extLst>
              <a:ext uri="{FF2B5EF4-FFF2-40B4-BE49-F238E27FC236}">
                <a16:creationId xmlns:a16="http://schemas.microsoft.com/office/drawing/2014/main" id="{AC8F1E54-8FFA-46BD-874B-4DF0AB7BD22B}"/>
              </a:ext>
            </a:extLst>
          </p:cNvPr>
          <p:cNvSpPr/>
          <p:nvPr/>
        </p:nvSpPr>
        <p:spPr>
          <a:xfrm>
            <a:off x="6956466" y="3993904"/>
            <a:ext cx="439416" cy="1147417"/>
          </a:xfrm>
          <a:prstGeom prst="rightBrace">
            <a:avLst>
              <a:gd name="adj1" fmla="val 8333"/>
              <a:gd name="adj2" fmla="val 4874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174DCC7-3121-4369-A426-C78290C10975}"/>
              </a:ext>
            </a:extLst>
          </p:cNvPr>
          <p:cNvSpPr txBox="1"/>
          <p:nvPr/>
        </p:nvSpPr>
        <p:spPr>
          <a:xfrm>
            <a:off x="7721599" y="4217991"/>
            <a:ext cx="2872509" cy="1200329"/>
          </a:xfrm>
          <a:prstGeom prst="rect">
            <a:avLst/>
          </a:prstGeom>
          <a:noFill/>
        </p:spPr>
        <p:txBody>
          <a:bodyPr wrap="square" rtlCol="0">
            <a:spAutoFit/>
          </a:bodyPr>
          <a:lstStyle/>
          <a:p>
            <a:r>
              <a:rPr lang="en-US" dirty="0"/>
              <a:t>The predictive model was scored, the scores were then evaluated by each food category</a:t>
            </a:r>
          </a:p>
        </p:txBody>
      </p:sp>
      <p:sp>
        <p:nvSpPr>
          <p:cNvPr id="3" name="TextBox 2">
            <a:extLst>
              <a:ext uri="{FF2B5EF4-FFF2-40B4-BE49-F238E27FC236}">
                <a16:creationId xmlns:a16="http://schemas.microsoft.com/office/drawing/2014/main" id="{0F839A0B-BF72-4BC9-B410-F701C2BB811A}"/>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391700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C111-C3B0-4491-97F7-6B7CFBDA58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Analysis Process</a:t>
            </a:r>
          </a:p>
        </p:txBody>
      </p:sp>
      <p:pic>
        <p:nvPicPr>
          <p:cNvPr id="6" name="Content Placeholder 5">
            <a:extLst>
              <a:ext uri="{FF2B5EF4-FFF2-40B4-BE49-F238E27FC236}">
                <a16:creationId xmlns:a16="http://schemas.microsoft.com/office/drawing/2014/main" id="{8513800A-5715-4D14-AFB9-E042E85301BD}"/>
              </a:ext>
            </a:extLst>
          </p:cNvPr>
          <p:cNvPicPr>
            <a:picLocks noGrp="1"/>
          </p:cNvPicPr>
          <p:nvPr>
            <p:ph idx="1"/>
          </p:nvPr>
        </p:nvPicPr>
        <p:blipFill>
          <a:blip r:embed="rId3"/>
          <a:stretch>
            <a:fillRect/>
          </a:stretch>
        </p:blipFill>
        <p:spPr>
          <a:xfrm>
            <a:off x="2341147" y="1825625"/>
            <a:ext cx="7509705" cy="4351338"/>
          </a:xfrm>
          <a:prstGeom prst="rect">
            <a:avLst/>
          </a:prstGeom>
        </p:spPr>
      </p:pic>
      <p:sp>
        <p:nvSpPr>
          <p:cNvPr id="3" name="TextBox 2">
            <a:extLst>
              <a:ext uri="{FF2B5EF4-FFF2-40B4-BE49-F238E27FC236}">
                <a16:creationId xmlns:a16="http://schemas.microsoft.com/office/drawing/2014/main" id="{3307F68B-DBC6-4FD4-9985-CF62F6A916C1}"/>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Narkhede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14060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A8EE-3FE0-41F3-A85E-DADFB1F4282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Outline of the Findings: Diabetes Mellitus</a:t>
            </a:r>
          </a:p>
        </p:txBody>
      </p:sp>
      <p:pic>
        <p:nvPicPr>
          <p:cNvPr id="5" name="Content Placeholder 4">
            <a:extLst>
              <a:ext uri="{FF2B5EF4-FFF2-40B4-BE49-F238E27FC236}">
                <a16:creationId xmlns:a16="http://schemas.microsoft.com/office/drawing/2014/main" id="{63F4169E-3AFC-4F6A-ABC2-41614A688F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42371" y="1381488"/>
            <a:ext cx="3907258" cy="4901156"/>
          </a:xfrm>
        </p:spPr>
      </p:pic>
      <p:sp>
        <p:nvSpPr>
          <p:cNvPr id="3" name="TextBox 2">
            <a:extLst>
              <a:ext uri="{FF2B5EF4-FFF2-40B4-BE49-F238E27FC236}">
                <a16:creationId xmlns:a16="http://schemas.microsoft.com/office/drawing/2014/main" id="{4626F354-80B2-49EA-879A-59961D7E4DF1}"/>
              </a:ext>
            </a:extLst>
          </p:cNvPr>
          <p:cNvSpPr txBox="1"/>
          <p:nvPr/>
        </p:nvSpPr>
        <p:spPr>
          <a:xfrm>
            <a:off x="10124838" y="6460367"/>
            <a:ext cx="2162464" cy="369332"/>
          </a:xfrm>
          <a:prstGeom prst="rect">
            <a:avLst/>
          </a:prstGeom>
          <a:noFill/>
        </p:spPr>
        <p:txBody>
          <a:bodyPr wrap="square">
            <a:spAutoFit/>
          </a:bodyPr>
          <a:lstStyle/>
          <a:p>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(SAS </a:t>
            </a:r>
            <a:r>
              <a:rPr lang="en-US" dirty="0">
                <a:solidFill>
                  <a:srgbClr val="333333"/>
                </a:solidFill>
                <a:latin typeface="Calibri" panose="020F0502020204030204" pitchFamily="34" charset="0"/>
                <a:ea typeface="Calibri" panose="020F0502020204030204" pitchFamily="34" charset="0"/>
                <a:cs typeface="Times New Roman" panose="02020603050405020304" pitchFamily="18" charset="0"/>
              </a:rPr>
              <a:t>Institute,</a:t>
            </a:r>
            <a:r>
              <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Tree>
    <p:extLst>
      <p:ext uri="{BB962C8B-B14F-4D97-AF65-F5344CB8AC3E}">
        <p14:creationId xmlns:p14="http://schemas.microsoft.com/office/powerpoint/2010/main" val="378664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1670</TotalTime>
  <Words>1594</Words>
  <Application>Microsoft Office PowerPoint</Application>
  <PresentationFormat>Widescreen</PresentationFormat>
  <Paragraphs>84</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The Predictive Power of Food Consumption</vt:lpstr>
      <vt:lpstr>Problem Statement</vt:lpstr>
      <vt:lpstr>Hypothesis</vt:lpstr>
      <vt:lpstr>Data Analysis Process</vt:lpstr>
      <vt:lpstr>Data Analysis Process</vt:lpstr>
      <vt:lpstr>Data Analysis Process</vt:lpstr>
      <vt:lpstr>Data Analysis Process</vt:lpstr>
      <vt:lpstr>Data Analysis Process</vt:lpstr>
      <vt:lpstr>Outline of the Findings: Diabetes Mellitus</vt:lpstr>
      <vt:lpstr>Outline of the Findings: Malignant Neoplasms</vt:lpstr>
      <vt:lpstr>Outline of the Findings: Chronic Obstructive Pulmonary</vt:lpstr>
      <vt:lpstr>Outline of the Findings: Cardiovascular Disease</vt:lpstr>
      <vt:lpstr>Limitations</vt:lpstr>
      <vt:lpstr>Expected Benefits</vt:lpstr>
      <vt:lpstr>Proposed Actions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Predictive Power of Food Consumption</dc:title>
  <dc:creator>Taylor Van Daff</dc:creator>
  <cp:lastModifiedBy>Taylor Van Daff</cp:lastModifiedBy>
  <cp:revision>23</cp:revision>
  <dcterms:created xsi:type="dcterms:W3CDTF">2020-07-15T21:46:42Z</dcterms:created>
  <dcterms:modified xsi:type="dcterms:W3CDTF">2020-07-17T02:12:35Z</dcterms:modified>
</cp:coreProperties>
</file>