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5" r:id="rId4"/>
    <p:sldMasterId id="2147483703" r:id="rId5"/>
  </p:sldMasterIdLst>
  <p:notesMasterIdLst>
    <p:notesMasterId r:id="rId85"/>
  </p:notesMasterIdLst>
  <p:sldIdLst>
    <p:sldId id="256" r:id="rId6"/>
    <p:sldId id="278" r:id="rId7"/>
    <p:sldId id="279" r:id="rId8"/>
    <p:sldId id="280" r:id="rId9"/>
    <p:sldId id="281" r:id="rId10"/>
    <p:sldId id="282" r:id="rId11"/>
    <p:sldId id="283" r:id="rId12"/>
    <p:sldId id="284" r:id="rId13"/>
    <p:sldId id="287" r:id="rId14"/>
    <p:sldId id="288" r:id="rId15"/>
    <p:sldId id="289" r:id="rId16"/>
    <p:sldId id="286" r:id="rId17"/>
    <p:sldId id="285" r:id="rId18"/>
    <p:sldId id="290" r:id="rId19"/>
    <p:sldId id="291" r:id="rId20"/>
    <p:sldId id="292" r:id="rId21"/>
    <p:sldId id="293" r:id="rId22"/>
    <p:sldId id="294" r:id="rId23"/>
    <p:sldId id="295" r:id="rId24"/>
    <p:sldId id="296" r:id="rId25"/>
    <p:sldId id="297" r:id="rId26"/>
    <p:sldId id="298" r:id="rId27"/>
    <p:sldId id="299" r:id="rId28"/>
    <p:sldId id="301" r:id="rId29"/>
    <p:sldId id="300" r:id="rId30"/>
    <p:sldId id="302" r:id="rId31"/>
    <p:sldId id="303" r:id="rId32"/>
    <p:sldId id="304" r:id="rId33"/>
    <p:sldId id="305" r:id="rId34"/>
    <p:sldId id="306" r:id="rId35"/>
    <p:sldId id="307" r:id="rId36"/>
    <p:sldId id="308" r:id="rId37"/>
    <p:sldId id="309" r:id="rId38"/>
    <p:sldId id="330" r:id="rId39"/>
    <p:sldId id="311" r:id="rId40"/>
    <p:sldId id="314" r:id="rId41"/>
    <p:sldId id="316" r:id="rId42"/>
    <p:sldId id="315" r:id="rId43"/>
    <p:sldId id="317" r:id="rId44"/>
    <p:sldId id="328" r:id="rId45"/>
    <p:sldId id="331" r:id="rId46"/>
    <p:sldId id="318" r:id="rId47"/>
    <p:sldId id="319" r:id="rId48"/>
    <p:sldId id="320" r:id="rId49"/>
    <p:sldId id="321" r:id="rId50"/>
    <p:sldId id="322" r:id="rId51"/>
    <p:sldId id="323" r:id="rId52"/>
    <p:sldId id="324" r:id="rId53"/>
    <p:sldId id="325" r:id="rId54"/>
    <p:sldId id="326" r:id="rId55"/>
    <p:sldId id="327" r:id="rId56"/>
    <p:sldId id="329" r:id="rId57"/>
    <p:sldId id="312" r:id="rId58"/>
    <p:sldId id="332" r:id="rId59"/>
    <p:sldId id="333" r:id="rId60"/>
    <p:sldId id="334" r:id="rId61"/>
    <p:sldId id="335" r:id="rId62"/>
    <p:sldId id="336" r:id="rId63"/>
    <p:sldId id="337" r:id="rId64"/>
    <p:sldId id="338" r:id="rId65"/>
    <p:sldId id="339" r:id="rId66"/>
    <p:sldId id="340" r:id="rId67"/>
    <p:sldId id="342" r:id="rId68"/>
    <p:sldId id="343" r:id="rId69"/>
    <p:sldId id="344" r:id="rId70"/>
    <p:sldId id="345" r:id="rId71"/>
    <p:sldId id="347" r:id="rId72"/>
    <p:sldId id="348" r:id="rId73"/>
    <p:sldId id="349" r:id="rId74"/>
    <p:sldId id="350" r:id="rId75"/>
    <p:sldId id="351" r:id="rId76"/>
    <p:sldId id="352" r:id="rId77"/>
    <p:sldId id="353" r:id="rId78"/>
    <p:sldId id="354" r:id="rId79"/>
    <p:sldId id="355" r:id="rId80"/>
    <p:sldId id="356" r:id="rId81"/>
    <p:sldId id="357" r:id="rId82"/>
    <p:sldId id="313" r:id="rId83"/>
    <p:sldId id="358"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83982" autoAdjust="0"/>
  </p:normalViewPr>
  <p:slideViewPr>
    <p:cSldViewPr snapToGrid="0">
      <p:cViewPr varScale="1">
        <p:scale>
          <a:sx n="61" d="100"/>
          <a:sy n="61" d="100"/>
        </p:scale>
        <p:origin x="13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Because each language was made to solve a problem for humans. Computers don’t care what they get along they are complied into machine code. The standard for all programming is based off of C++ developed by Bell Labs. Oddly the meaning of C++ is ‘C increment by 1’ an upgrade to C which was built as a general programming language for firmware or portable applications for Unix (AKA Computers).</a:t>
            </a:r>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84561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As</a:t>
            </a:r>
            <a:r>
              <a:rPr lang="en-US" baseline="0" dirty="0"/>
              <a:t> you see there are multiple ways to do things in programming, sometimes there is a shorter way to do things. Lets break down the first example</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15</a:t>
            </a:fld>
            <a:endParaRPr lang="en-US" dirty="0"/>
          </a:p>
        </p:txBody>
      </p:sp>
    </p:spTree>
    <p:extLst>
      <p:ext uri="{BB962C8B-B14F-4D97-AF65-F5344CB8AC3E}">
        <p14:creationId xmlns:p14="http://schemas.microsoft.com/office/powerpoint/2010/main" val="36338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17</a:t>
            </a:fld>
            <a:endParaRPr lang="en-US" dirty="0"/>
          </a:p>
        </p:txBody>
      </p:sp>
    </p:spTree>
    <p:extLst>
      <p:ext uri="{BB962C8B-B14F-4D97-AF65-F5344CB8AC3E}">
        <p14:creationId xmlns:p14="http://schemas.microsoft.com/office/powerpoint/2010/main" val="39694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18</a:t>
            </a:fld>
            <a:endParaRPr lang="en-US" dirty="0"/>
          </a:p>
        </p:txBody>
      </p:sp>
    </p:spTree>
    <p:extLst>
      <p:ext uri="{BB962C8B-B14F-4D97-AF65-F5344CB8AC3E}">
        <p14:creationId xmlns:p14="http://schemas.microsoft.com/office/powerpoint/2010/main" val="279878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19</a:t>
            </a:fld>
            <a:endParaRPr lang="en-US" dirty="0"/>
          </a:p>
        </p:txBody>
      </p:sp>
    </p:spTree>
    <p:extLst>
      <p:ext uri="{BB962C8B-B14F-4D97-AF65-F5344CB8AC3E}">
        <p14:creationId xmlns:p14="http://schemas.microsoft.com/office/powerpoint/2010/main" val="2667523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20</a:t>
            </a:fld>
            <a:endParaRPr lang="en-US" dirty="0"/>
          </a:p>
        </p:txBody>
      </p:sp>
    </p:spTree>
    <p:extLst>
      <p:ext uri="{BB962C8B-B14F-4D97-AF65-F5344CB8AC3E}">
        <p14:creationId xmlns:p14="http://schemas.microsoft.com/office/powerpoint/2010/main" val="2741088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21</a:t>
            </a:fld>
            <a:endParaRPr lang="en-US" dirty="0"/>
          </a:p>
        </p:txBody>
      </p:sp>
    </p:spTree>
    <p:extLst>
      <p:ext uri="{BB962C8B-B14F-4D97-AF65-F5344CB8AC3E}">
        <p14:creationId xmlns:p14="http://schemas.microsoft.com/office/powerpoint/2010/main" val="3716842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22</a:t>
            </a:fld>
            <a:endParaRPr lang="en-US" dirty="0"/>
          </a:p>
        </p:txBody>
      </p:sp>
    </p:spTree>
    <p:extLst>
      <p:ext uri="{BB962C8B-B14F-4D97-AF65-F5344CB8AC3E}">
        <p14:creationId xmlns:p14="http://schemas.microsoft.com/office/powerpoint/2010/main" val="2196684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23</a:t>
            </a:fld>
            <a:endParaRPr lang="en-US" dirty="0"/>
          </a:p>
        </p:txBody>
      </p:sp>
    </p:spTree>
    <p:extLst>
      <p:ext uri="{BB962C8B-B14F-4D97-AF65-F5344CB8AC3E}">
        <p14:creationId xmlns:p14="http://schemas.microsoft.com/office/powerpoint/2010/main" val="3386781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24</a:t>
            </a:fld>
            <a:endParaRPr lang="en-US" dirty="0"/>
          </a:p>
        </p:txBody>
      </p:sp>
    </p:spTree>
    <p:extLst>
      <p:ext uri="{BB962C8B-B14F-4D97-AF65-F5344CB8AC3E}">
        <p14:creationId xmlns:p14="http://schemas.microsoft.com/office/powerpoint/2010/main" val="355659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25</a:t>
            </a:fld>
            <a:endParaRPr lang="en-US" dirty="0"/>
          </a:p>
        </p:txBody>
      </p:sp>
    </p:spTree>
    <p:extLst>
      <p:ext uri="{BB962C8B-B14F-4D97-AF65-F5344CB8AC3E}">
        <p14:creationId xmlns:p14="http://schemas.microsoft.com/office/powerpoint/2010/main" val="302924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is</a:t>
            </a:r>
            <a:r>
              <a:rPr lang="en-US" baseline="0" dirty="0"/>
              <a:t> object oriented, which means that the user defines the data type to the data structure and the type of operations (aka functions) that can be applied to that data structure. When programmers combine all these functions together you start to build a library that can make some repetitive large code in to a much more easy single line of code. </a:t>
            </a:r>
          </a:p>
          <a:p>
            <a:endParaRPr lang="en-US" baseline="0" dirty="0"/>
          </a:p>
          <a:p>
            <a:r>
              <a:rPr lang="en-US" baseline="0" dirty="0"/>
              <a:t>Java was built off of C++. C# is </a:t>
            </a:r>
            <a:r>
              <a:rPr lang="en-US" dirty="0"/>
              <a:t>Similar to Java in capabilities. </a:t>
            </a:r>
            <a:endParaRPr lang="en-US" baseline="0" dirty="0"/>
          </a:p>
          <a:p>
            <a:endParaRPr lang="en-US" dirty="0"/>
          </a:p>
          <a:p>
            <a:endParaRPr lang="en-US" dirty="0"/>
          </a:p>
          <a:p>
            <a:r>
              <a:rPr lang="en-US" dirty="0"/>
              <a:t>Why is this</a:t>
            </a:r>
            <a:r>
              <a:rPr lang="en-US" baseline="0" dirty="0"/>
              <a:t> used with high level applications. Let me explain what the levels mean first</a:t>
            </a:r>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51757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26</a:t>
            </a:fld>
            <a:endParaRPr lang="en-US" dirty="0"/>
          </a:p>
        </p:txBody>
      </p:sp>
    </p:spTree>
    <p:extLst>
      <p:ext uri="{BB962C8B-B14F-4D97-AF65-F5344CB8AC3E}">
        <p14:creationId xmlns:p14="http://schemas.microsoft.com/office/powerpoint/2010/main" val="2451190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27</a:t>
            </a:fld>
            <a:endParaRPr lang="en-US" dirty="0"/>
          </a:p>
        </p:txBody>
      </p:sp>
    </p:spTree>
    <p:extLst>
      <p:ext uri="{BB962C8B-B14F-4D97-AF65-F5344CB8AC3E}">
        <p14:creationId xmlns:p14="http://schemas.microsoft.com/office/powerpoint/2010/main" val="3078143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28</a:t>
            </a:fld>
            <a:endParaRPr lang="en-US" dirty="0"/>
          </a:p>
        </p:txBody>
      </p:sp>
    </p:spTree>
    <p:extLst>
      <p:ext uri="{BB962C8B-B14F-4D97-AF65-F5344CB8AC3E}">
        <p14:creationId xmlns:p14="http://schemas.microsoft.com/office/powerpoint/2010/main" val="138518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29</a:t>
            </a:fld>
            <a:endParaRPr lang="en-US" dirty="0"/>
          </a:p>
        </p:txBody>
      </p:sp>
    </p:spTree>
    <p:extLst>
      <p:ext uri="{BB962C8B-B14F-4D97-AF65-F5344CB8AC3E}">
        <p14:creationId xmlns:p14="http://schemas.microsoft.com/office/powerpoint/2010/main" val="943773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30</a:t>
            </a:fld>
            <a:endParaRPr lang="en-US" dirty="0"/>
          </a:p>
        </p:txBody>
      </p:sp>
    </p:spTree>
    <p:extLst>
      <p:ext uri="{BB962C8B-B14F-4D97-AF65-F5344CB8AC3E}">
        <p14:creationId xmlns:p14="http://schemas.microsoft.com/office/powerpoint/2010/main" val="1180673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31</a:t>
            </a:fld>
            <a:endParaRPr lang="en-US" dirty="0"/>
          </a:p>
        </p:txBody>
      </p:sp>
    </p:spTree>
    <p:extLst>
      <p:ext uri="{BB962C8B-B14F-4D97-AF65-F5344CB8AC3E}">
        <p14:creationId xmlns:p14="http://schemas.microsoft.com/office/powerpoint/2010/main" val="1452043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32</a:t>
            </a:fld>
            <a:endParaRPr lang="en-US" dirty="0"/>
          </a:p>
        </p:txBody>
      </p:sp>
    </p:spTree>
    <p:extLst>
      <p:ext uri="{BB962C8B-B14F-4D97-AF65-F5344CB8AC3E}">
        <p14:creationId xmlns:p14="http://schemas.microsoft.com/office/powerpoint/2010/main" val="1104189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33</a:t>
            </a:fld>
            <a:endParaRPr lang="en-US" dirty="0"/>
          </a:p>
        </p:txBody>
      </p:sp>
    </p:spTree>
    <p:extLst>
      <p:ext uri="{BB962C8B-B14F-4D97-AF65-F5344CB8AC3E}">
        <p14:creationId xmlns:p14="http://schemas.microsoft.com/office/powerpoint/2010/main" val="260160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34</a:t>
            </a:fld>
            <a:endParaRPr lang="en-US" dirty="0"/>
          </a:p>
        </p:txBody>
      </p:sp>
    </p:spTree>
    <p:extLst>
      <p:ext uri="{BB962C8B-B14F-4D97-AF65-F5344CB8AC3E}">
        <p14:creationId xmlns:p14="http://schemas.microsoft.com/office/powerpoint/2010/main" val="147809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35</a:t>
            </a:fld>
            <a:endParaRPr lang="en-US" dirty="0"/>
          </a:p>
        </p:txBody>
      </p:sp>
    </p:spTree>
    <p:extLst>
      <p:ext uri="{BB962C8B-B14F-4D97-AF65-F5344CB8AC3E}">
        <p14:creationId xmlns:p14="http://schemas.microsoft.com/office/powerpoint/2010/main" val="106682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Levels are how different the abstraction is from base processing. </a:t>
            </a:r>
          </a:p>
          <a:p>
            <a:endParaRPr lang="en-US" dirty="0"/>
          </a:p>
          <a:p>
            <a:r>
              <a:rPr lang="en-US" dirty="0"/>
              <a:t>Low</a:t>
            </a:r>
            <a:r>
              <a:rPr lang="en-US" baseline="0" dirty="0"/>
              <a:t> level is not “portable”. Basically built to the needs of the processer like firmware. The difference between the code between the processers code and the language is low. Thus why its called low level.</a:t>
            </a:r>
          </a:p>
          <a:p>
            <a:endParaRPr lang="en-US" baseline="0" dirty="0"/>
          </a:p>
          <a:p>
            <a:r>
              <a:rPr lang="en-US" baseline="0" dirty="0"/>
              <a:t>Mid Level is portable between processers (Computers). This is your typical applications, games and such.</a:t>
            </a:r>
          </a:p>
          <a:p>
            <a:endParaRPr lang="en-US" baseline="0" dirty="0"/>
          </a:p>
          <a:p>
            <a:r>
              <a:rPr lang="en-US" baseline="0" dirty="0"/>
              <a:t>High Level is built to run on all levels and servers.</a:t>
            </a:r>
          </a:p>
          <a:p>
            <a:endParaRPr lang="en-US" baseline="0" dirty="0"/>
          </a:p>
          <a:p>
            <a:r>
              <a:rPr lang="en-US" dirty="0"/>
              <a:t>That is why java is a high level program. Go back one slide</a:t>
            </a:r>
          </a:p>
        </p:txBody>
      </p:sp>
      <p:sp>
        <p:nvSpPr>
          <p:cNvPr id="4" name="Slide Number Placeholder 3"/>
          <p:cNvSpPr>
            <a:spLocks noGrp="1"/>
          </p:cNvSpPr>
          <p:nvPr>
            <p:ph type="sldNum" sz="quarter" idx="10"/>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3954983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first point – A robot will do exactly what you tell it to do, even if your wrong. It could just start spinning because a incorrect value was called. That’s why we test this very carefully. Otherwise people can get hurt or things damaged.</a:t>
            </a:r>
          </a:p>
          <a:p>
            <a:endParaRPr lang="en-US" baseline="0" dirty="0"/>
          </a:p>
          <a:p>
            <a:endParaRPr lang="en-US" baseline="0" dirty="0"/>
          </a:p>
          <a:p>
            <a:r>
              <a:rPr lang="en-US" baseline="0" dirty="0"/>
              <a:t>Group activity. Demonstrate different actions of a robot. Simulate different modes that a robot can handle like autonomous and </a:t>
            </a:r>
            <a:r>
              <a:rPr lang="en-US" baseline="0" dirty="0" err="1"/>
              <a:t>teleop</a:t>
            </a:r>
            <a:r>
              <a:rPr lang="en-US" baseline="0" dirty="0"/>
              <a:t>. </a:t>
            </a:r>
            <a:r>
              <a:rPr lang="en-US" baseline="0" dirty="0" err="1"/>
              <a:t>Besure</a:t>
            </a:r>
            <a:r>
              <a:rPr lang="en-US" baseline="0" dirty="0"/>
              <a:t> to use sensory bocks like blindfolds and hearing protection.</a:t>
            </a:r>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36</a:t>
            </a:fld>
            <a:endParaRPr lang="en-US" dirty="0"/>
          </a:p>
        </p:txBody>
      </p:sp>
    </p:spTree>
    <p:extLst>
      <p:ext uri="{BB962C8B-B14F-4D97-AF65-F5344CB8AC3E}">
        <p14:creationId xmlns:p14="http://schemas.microsoft.com/office/powerpoint/2010/main" val="880843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 Controller</a:t>
            </a:r>
            <a:r>
              <a:rPr lang="en-US" baseline="0" dirty="0"/>
              <a:t> Area Network</a:t>
            </a:r>
          </a:p>
          <a:p>
            <a:r>
              <a:rPr lang="en-US" baseline="0" dirty="0"/>
              <a:t>I2C - </a:t>
            </a:r>
            <a:r>
              <a:rPr lang="en-US" dirty="0"/>
              <a:t>I-squared-C,</a:t>
            </a:r>
            <a:r>
              <a:rPr lang="en-US" baseline="0" dirty="0"/>
              <a:t> otherwise known as Integrated Integrated Circuit.</a:t>
            </a:r>
          </a:p>
          <a:p>
            <a:r>
              <a:rPr lang="en-US" baseline="0" dirty="0"/>
              <a:t>RS-232, Standard Serial Communications</a:t>
            </a:r>
          </a:p>
          <a:p>
            <a:r>
              <a:rPr lang="en-US" baseline="0" dirty="0"/>
              <a:t>SPI, Serial Peripheral Interface</a:t>
            </a:r>
          </a:p>
          <a:p>
            <a:r>
              <a:rPr lang="en-US" baseline="0" dirty="0"/>
              <a:t>USB, Universal </a:t>
            </a:r>
            <a:r>
              <a:rPr lang="en-US" dirty="0">
                <a:solidFill>
                  <a:schemeClr val="bg1"/>
                </a:solidFill>
              </a:rPr>
              <a:t>Serial Bus</a:t>
            </a:r>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37</a:t>
            </a:fld>
            <a:endParaRPr lang="en-US" dirty="0"/>
          </a:p>
        </p:txBody>
      </p:sp>
    </p:spTree>
    <p:extLst>
      <p:ext uri="{BB962C8B-B14F-4D97-AF65-F5344CB8AC3E}">
        <p14:creationId xmlns:p14="http://schemas.microsoft.com/office/powerpoint/2010/main" val="2602421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38</a:t>
            </a:fld>
            <a:endParaRPr lang="en-US" dirty="0"/>
          </a:p>
        </p:txBody>
      </p:sp>
    </p:spTree>
    <p:extLst>
      <p:ext uri="{BB962C8B-B14F-4D97-AF65-F5344CB8AC3E}">
        <p14:creationId xmlns:p14="http://schemas.microsoft.com/office/powerpoint/2010/main" val="421027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 Detection and Ranging</a:t>
            </a:r>
          </a:p>
        </p:txBody>
      </p:sp>
      <p:sp>
        <p:nvSpPr>
          <p:cNvPr id="4" name="Slide Number Placeholder 3"/>
          <p:cNvSpPr>
            <a:spLocks noGrp="1"/>
          </p:cNvSpPr>
          <p:nvPr>
            <p:ph type="sldNum" sz="quarter" idx="10"/>
          </p:nvPr>
        </p:nvSpPr>
        <p:spPr/>
        <p:txBody>
          <a:bodyPr/>
          <a:lstStyle/>
          <a:p>
            <a:fld id="{4B725628-3A68-42F4-BA86-981817953149}" type="slidenum">
              <a:rPr lang="en-US" smtClean="0"/>
              <a:t>39</a:t>
            </a:fld>
            <a:endParaRPr lang="en-US" dirty="0"/>
          </a:p>
        </p:txBody>
      </p:sp>
    </p:spTree>
    <p:extLst>
      <p:ext uri="{BB962C8B-B14F-4D97-AF65-F5344CB8AC3E}">
        <p14:creationId xmlns:p14="http://schemas.microsoft.com/office/powerpoint/2010/main" val="2065500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 Detection and Ranging</a:t>
            </a:r>
          </a:p>
        </p:txBody>
      </p:sp>
      <p:sp>
        <p:nvSpPr>
          <p:cNvPr id="4" name="Slide Number Placeholder 3"/>
          <p:cNvSpPr>
            <a:spLocks noGrp="1"/>
          </p:cNvSpPr>
          <p:nvPr>
            <p:ph type="sldNum" sz="quarter" idx="10"/>
          </p:nvPr>
        </p:nvSpPr>
        <p:spPr/>
        <p:txBody>
          <a:bodyPr/>
          <a:lstStyle/>
          <a:p>
            <a:fld id="{4B725628-3A68-42F4-BA86-981817953149}" type="slidenum">
              <a:rPr lang="en-US" smtClean="0"/>
              <a:t>40</a:t>
            </a:fld>
            <a:endParaRPr lang="en-US" dirty="0"/>
          </a:p>
        </p:txBody>
      </p:sp>
    </p:spTree>
    <p:extLst>
      <p:ext uri="{BB962C8B-B14F-4D97-AF65-F5344CB8AC3E}">
        <p14:creationId xmlns:p14="http://schemas.microsoft.com/office/powerpoint/2010/main" val="1304775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 Detection and Ranging</a:t>
            </a:r>
          </a:p>
        </p:txBody>
      </p:sp>
      <p:sp>
        <p:nvSpPr>
          <p:cNvPr id="4" name="Slide Number Placeholder 3"/>
          <p:cNvSpPr>
            <a:spLocks noGrp="1"/>
          </p:cNvSpPr>
          <p:nvPr>
            <p:ph type="sldNum" sz="quarter" idx="10"/>
          </p:nvPr>
        </p:nvSpPr>
        <p:spPr/>
        <p:txBody>
          <a:bodyPr/>
          <a:lstStyle/>
          <a:p>
            <a:fld id="{4B725628-3A68-42F4-BA86-981817953149}" type="slidenum">
              <a:rPr lang="en-US" smtClean="0"/>
              <a:t>41</a:t>
            </a:fld>
            <a:endParaRPr lang="en-US" dirty="0"/>
          </a:p>
        </p:txBody>
      </p:sp>
    </p:spTree>
    <p:extLst>
      <p:ext uri="{BB962C8B-B14F-4D97-AF65-F5344CB8AC3E}">
        <p14:creationId xmlns:p14="http://schemas.microsoft.com/office/powerpoint/2010/main" val="2936765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 Detection and Ranging</a:t>
            </a:r>
          </a:p>
        </p:txBody>
      </p:sp>
      <p:sp>
        <p:nvSpPr>
          <p:cNvPr id="4" name="Slide Number Placeholder 3"/>
          <p:cNvSpPr>
            <a:spLocks noGrp="1"/>
          </p:cNvSpPr>
          <p:nvPr>
            <p:ph type="sldNum" sz="quarter" idx="10"/>
          </p:nvPr>
        </p:nvSpPr>
        <p:spPr/>
        <p:txBody>
          <a:bodyPr/>
          <a:lstStyle/>
          <a:p>
            <a:fld id="{4B725628-3A68-42F4-BA86-981817953149}" type="slidenum">
              <a:rPr lang="en-US" smtClean="0"/>
              <a:t>52</a:t>
            </a:fld>
            <a:endParaRPr lang="en-US" dirty="0"/>
          </a:p>
        </p:txBody>
      </p:sp>
    </p:spTree>
    <p:extLst>
      <p:ext uri="{BB962C8B-B14F-4D97-AF65-F5344CB8AC3E}">
        <p14:creationId xmlns:p14="http://schemas.microsoft.com/office/powerpoint/2010/main" val="2031658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53</a:t>
            </a:fld>
            <a:endParaRPr lang="en-US" dirty="0"/>
          </a:p>
        </p:txBody>
      </p:sp>
    </p:spTree>
    <p:extLst>
      <p:ext uri="{BB962C8B-B14F-4D97-AF65-F5344CB8AC3E}">
        <p14:creationId xmlns:p14="http://schemas.microsoft.com/office/powerpoint/2010/main" val="985043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54</a:t>
            </a:fld>
            <a:endParaRPr lang="en-US" dirty="0"/>
          </a:p>
        </p:txBody>
      </p:sp>
    </p:spTree>
    <p:extLst>
      <p:ext uri="{BB962C8B-B14F-4D97-AF65-F5344CB8AC3E}">
        <p14:creationId xmlns:p14="http://schemas.microsoft.com/office/powerpoint/2010/main" val="18549294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the files already loaded on the computers the students are using</a:t>
            </a:r>
          </a:p>
        </p:txBody>
      </p:sp>
      <p:sp>
        <p:nvSpPr>
          <p:cNvPr id="4" name="Slide Number Placeholder 3"/>
          <p:cNvSpPr>
            <a:spLocks noGrp="1"/>
          </p:cNvSpPr>
          <p:nvPr>
            <p:ph type="sldNum" sz="quarter" idx="10"/>
          </p:nvPr>
        </p:nvSpPr>
        <p:spPr/>
        <p:txBody>
          <a:bodyPr/>
          <a:lstStyle/>
          <a:p>
            <a:fld id="{4B725628-3A68-42F4-BA86-981817953149}" type="slidenum">
              <a:rPr lang="en-US" smtClean="0"/>
              <a:t>55</a:t>
            </a:fld>
            <a:endParaRPr lang="en-US" dirty="0"/>
          </a:p>
        </p:txBody>
      </p:sp>
    </p:spTree>
    <p:extLst>
      <p:ext uri="{BB962C8B-B14F-4D97-AF65-F5344CB8AC3E}">
        <p14:creationId xmlns:p14="http://schemas.microsoft.com/office/powerpoint/2010/main" val="2908091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762766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able to click All Users, if not click Current User</a:t>
            </a:r>
          </a:p>
        </p:txBody>
      </p:sp>
      <p:sp>
        <p:nvSpPr>
          <p:cNvPr id="4" name="Slide Number Placeholder 3"/>
          <p:cNvSpPr>
            <a:spLocks noGrp="1"/>
          </p:cNvSpPr>
          <p:nvPr>
            <p:ph type="sldNum" sz="quarter" idx="10"/>
          </p:nvPr>
        </p:nvSpPr>
        <p:spPr/>
        <p:txBody>
          <a:bodyPr/>
          <a:lstStyle/>
          <a:p>
            <a:fld id="{4B725628-3A68-42F4-BA86-981817953149}" type="slidenum">
              <a:rPr lang="en-US" smtClean="0"/>
              <a:t>56</a:t>
            </a:fld>
            <a:endParaRPr lang="en-US" dirty="0"/>
          </a:p>
        </p:txBody>
      </p:sp>
    </p:spTree>
    <p:extLst>
      <p:ext uri="{BB962C8B-B14F-4D97-AF65-F5344CB8AC3E}">
        <p14:creationId xmlns:p14="http://schemas.microsoft.com/office/powerpoint/2010/main" val="357919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they are at home they can click download, because we have the files preloaded, they can click “Select Existing download”. The file is located with the preloaded files.</a:t>
            </a:r>
          </a:p>
        </p:txBody>
      </p:sp>
      <p:sp>
        <p:nvSpPr>
          <p:cNvPr id="4" name="Slide Number Placeholder 3"/>
          <p:cNvSpPr>
            <a:spLocks noGrp="1"/>
          </p:cNvSpPr>
          <p:nvPr>
            <p:ph type="sldNum" sz="quarter" idx="10"/>
          </p:nvPr>
        </p:nvSpPr>
        <p:spPr/>
        <p:txBody>
          <a:bodyPr/>
          <a:lstStyle/>
          <a:p>
            <a:fld id="{4B725628-3A68-42F4-BA86-981817953149}" type="slidenum">
              <a:rPr lang="en-US" smtClean="0"/>
              <a:t>57</a:t>
            </a:fld>
            <a:endParaRPr lang="en-US" dirty="0"/>
          </a:p>
        </p:txBody>
      </p:sp>
    </p:spTree>
    <p:extLst>
      <p:ext uri="{BB962C8B-B14F-4D97-AF65-F5344CB8AC3E}">
        <p14:creationId xmlns:p14="http://schemas.microsoft.com/office/powerpoint/2010/main" val="14538822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58</a:t>
            </a:fld>
            <a:endParaRPr lang="en-US" dirty="0"/>
          </a:p>
        </p:txBody>
      </p:sp>
    </p:spTree>
    <p:extLst>
      <p:ext uri="{BB962C8B-B14F-4D97-AF65-F5344CB8AC3E}">
        <p14:creationId xmlns:p14="http://schemas.microsoft.com/office/powerpoint/2010/main" val="2949413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coding area. This has some nice features that come with a dedicated programming platform.</a:t>
            </a:r>
          </a:p>
          <a:p>
            <a:pPr marL="171450" indent="-171450">
              <a:buFont typeface="Arial" panose="020B0604020202020204" pitchFamily="34" charset="0"/>
              <a:buChar char="•"/>
            </a:pPr>
            <a:r>
              <a:rPr lang="en-US" dirty="0"/>
              <a:t>Line Numbers are there for debugging. When you have an error when building. The error will contain the Line and Column. Locate the line to fix the issue</a:t>
            </a:r>
          </a:p>
          <a:p>
            <a:pPr marL="171450" indent="-171450">
              <a:buFont typeface="Arial" panose="020B0604020202020204" pitchFamily="34" charset="0"/>
              <a:buChar char="•"/>
            </a:pPr>
            <a:r>
              <a:rPr lang="en-US" dirty="0"/>
              <a:t>Automatic Syntax Notifications. Anything incorrect will be underlined with yellow or red. Green underline means that something is not being called for use</a:t>
            </a:r>
          </a:p>
          <a:p>
            <a:pPr marL="171450" indent="-171450">
              <a:buFont typeface="Arial" panose="020B0604020202020204" pitchFamily="34" charset="0"/>
              <a:buChar char="•"/>
            </a:pPr>
            <a:r>
              <a:rPr lang="en-US" dirty="0"/>
              <a:t>Auto Color. Everything gets colored to assist with where things are and what they are</a:t>
            </a:r>
          </a:p>
          <a:p>
            <a:pPr marL="171450" indent="-171450">
              <a:buFont typeface="Arial" panose="020B0604020202020204" pitchFamily="34" charset="0"/>
              <a:buChar char="•"/>
            </a:pPr>
            <a:r>
              <a:rPr lang="en-US" dirty="0"/>
              <a:t>When you start typing a box will show up to give you the </a:t>
            </a:r>
            <a:r>
              <a:rPr lang="en-US" dirty="0" err="1"/>
              <a:t>avaible</a:t>
            </a:r>
            <a:r>
              <a:rPr lang="en-US" dirty="0"/>
              <a:t> functions that you may use. To insert press tab</a:t>
            </a:r>
          </a:p>
        </p:txBody>
      </p:sp>
      <p:sp>
        <p:nvSpPr>
          <p:cNvPr id="4" name="Slide Number Placeholder 3"/>
          <p:cNvSpPr>
            <a:spLocks noGrp="1"/>
          </p:cNvSpPr>
          <p:nvPr>
            <p:ph type="sldNum" sz="quarter" idx="10"/>
          </p:nvPr>
        </p:nvSpPr>
        <p:spPr/>
        <p:txBody>
          <a:bodyPr/>
          <a:lstStyle/>
          <a:p>
            <a:fld id="{4B725628-3A68-42F4-BA86-981817953149}" type="slidenum">
              <a:rPr lang="en-US" smtClean="0"/>
              <a:t>59</a:t>
            </a:fld>
            <a:endParaRPr lang="en-US" dirty="0"/>
          </a:p>
        </p:txBody>
      </p:sp>
    </p:spTree>
    <p:extLst>
      <p:ext uri="{BB962C8B-B14F-4D97-AF65-F5344CB8AC3E}">
        <p14:creationId xmlns:p14="http://schemas.microsoft.com/office/powerpoint/2010/main" val="63615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60</a:t>
            </a:fld>
            <a:endParaRPr lang="en-US" dirty="0"/>
          </a:p>
        </p:txBody>
      </p:sp>
    </p:spTree>
    <p:extLst>
      <p:ext uri="{BB962C8B-B14F-4D97-AF65-F5344CB8AC3E}">
        <p14:creationId xmlns:p14="http://schemas.microsoft.com/office/powerpoint/2010/main" val="1330062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61</a:t>
            </a:fld>
            <a:endParaRPr lang="en-US" dirty="0"/>
          </a:p>
        </p:txBody>
      </p:sp>
    </p:spTree>
    <p:extLst>
      <p:ext uri="{BB962C8B-B14F-4D97-AF65-F5344CB8AC3E}">
        <p14:creationId xmlns:p14="http://schemas.microsoft.com/office/powerpoint/2010/main" val="18598066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62</a:t>
            </a:fld>
            <a:endParaRPr lang="en-US" dirty="0"/>
          </a:p>
        </p:txBody>
      </p:sp>
    </p:spTree>
    <p:extLst>
      <p:ext uri="{BB962C8B-B14F-4D97-AF65-F5344CB8AC3E}">
        <p14:creationId xmlns:p14="http://schemas.microsoft.com/office/powerpoint/2010/main" val="42688178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63</a:t>
            </a:fld>
            <a:endParaRPr lang="en-US" dirty="0"/>
          </a:p>
        </p:txBody>
      </p:sp>
    </p:spTree>
    <p:extLst>
      <p:ext uri="{BB962C8B-B14F-4D97-AF65-F5344CB8AC3E}">
        <p14:creationId xmlns:p14="http://schemas.microsoft.com/office/powerpoint/2010/main" val="5516336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64</a:t>
            </a:fld>
            <a:endParaRPr lang="en-US" dirty="0"/>
          </a:p>
        </p:txBody>
      </p:sp>
    </p:spTree>
    <p:extLst>
      <p:ext uri="{BB962C8B-B14F-4D97-AF65-F5344CB8AC3E}">
        <p14:creationId xmlns:p14="http://schemas.microsoft.com/office/powerpoint/2010/main" val="2491554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65</a:t>
            </a:fld>
            <a:endParaRPr lang="en-US" dirty="0"/>
          </a:p>
        </p:txBody>
      </p:sp>
    </p:spTree>
    <p:extLst>
      <p:ext uri="{BB962C8B-B14F-4D97-AF65-F5344CB8AC3E}">
        <p14:creationId xmlns:p14="http://schemas.microsoft.com/office/powerpoint/2010/main" val="317871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16529745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66</a:t>
            </a:fld>
            <a:endParaRPr lang="en-US" dirty="0"/>
          </a:p>
        </p:txBody>
      </p:sp>
    </p:spTree>
    <p:extLst>
      <p:ext uri="{BB962C8B-B14F-4D97-AF65-F5344CB8AC3E}">
        <p14:creationId xmlns:p14="http://schemas.microsoft.com/office/powerpoint/2010/main" val="33808549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67</a:t>
            </a:fld>
            <a:endParaRPr lang="en-US" dirty="0"/>
          </a:p>
        </p:txBody>
      </p:sp>
    </p:spTree>
    <p:extLst>
      <p:ext uri="{BB962C8B-B14F-4D97-AF65-F5344CB8AC3E}">
        <p14:creationId xmlns:p14="http://schemas.microsoft.com/office/powerpoint/2010/main" val="20379364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68</a:t>
            </a:fld>
            <a:endParaRPr lang="en-US" dirty="0"/>
          </a:p>
        </p:txBody>
      </p:sp>
    </p:spTree>
    <p:extLst>
      <p:ext uri="{BB962C8B-B14F-4D97-AF65-F5344CB8AC3E}">
        <p14:creationId xmlns:p14="http://schemas.microsoft.com/office/powerpoint/2010/main" val="5888954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69</a:t>
            </a:fld>
            <a:endParaRPr lang="en-US" dirty="0"/>
          </a:p>
        </p:txBody>
      </p:sp>
    </p:spTree>
    <p:extLst>
      <p:ext uri="{BB962C8B-B14F-4D97-AF65-F5344CB8AC3E}">
        <p14:creationId xmlns:p14="http://schemas.microsoft.com/office/powerpoint/2010/main" val="39346262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70</a:t>
            </a:fld>
            <a:endParaRPr lang="en-US" dirty="0"/>
          </a:p>
        </p:txBody>
      </p:sp>
    </p:spTree>
    <p:extLst>
      <p:ext uri="{BB962C8B-B14F-4D97-AF65-F5344CB8AC3E}">
        <p14:creationId xmlns:p14="http://schemas.microsoft.com/office/powerpoint/2010/main" val="3458199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71</a:t>
            </a:fld>
            <a:endParaRPr lang="en-US" dirty="0"/>
          </a:p>
        </p:txBody>
      </p:sp>
    </p:spTree>
    <p:extLst>
      <p:ext uri="{BB962C8B-B14F-4D97-AF65-F5344CB8AC3E}">
        <p14:creationId xmlns:p14="http://schemas.microsoft.com/office/powerpoint/2010/main" val="39315234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72</a:t>
            </a:fld>
            <a:endParaRPr lang="en-US" dirty="0"/>
          </a:p>
        </p:txBody>
      </p:sp>
    </p:spTree>
    <p:extLst>
      <p:ext uri="{BB962C8B-B14F-4D97-AF65-F5344CB8AC3E}">
        <p14:creationId xmlns:p14="http://schemas.microsoft.com/office/powerpoint/2010/main" val="39647814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73</a:t>
            </a:fld>
            <a:endParaRPr lang="en-US" dirty="0"/>
          </a:p>
        </p:txBody>
      </p:sp>
    </p:spTree>
    <p:extLst>
      <p:ext uri="{BB962C8B-B14F-4D97-AF65-F5344CB8AC3E}">
        <p14:creationId xmlns:p14="http://schemas.microsoft.com/office/powerpoint/2010/main" val="39240757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74</a:t>
            </a:fld>
            <a:endParaRPr lang="en-US" dirty="0"/>
          </a:p>
        </p:txBody>
      </p:sp>
    </p:spTree>
    <p:extLst>
      <p:ext uri="{BB962C8B-B14F-4D97-AF65-F5344CB8AC3E}">
        <p14:creationId xmlns:p14="http://schemas.microsoft.com/office/powerpoint/2010/main" val="41839973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75</a:t>
            </a:fld>
            <a:endParaRPr lang="en-US" dirty="0"/>
          </a:p>
        </p:txBody>
      </p:sp>
    </p:spTree>
    <p:extLst>
      <p:ext uri="{BB962C8B-B14F-4D97-AF65-F5344CB8AC3E}">
        <p14:creationId xmlns:p14="http://schemas.microsoft.com/office/powerpoint/2010/main" val="408947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Types</a:t>
            </a:r>
          </a:p>
          <a:p>
            <a:pPr marL="171450" indent="-171450">
              <a:buFont typeface="Arial" panose="020B0604020202020204" pitchFamily="34" charset="0"/>
              <a:buChar char="•"/>
            </a:pPr>
            <a:r>
              <a:rPr lang="en-US" baseline="0" dirty="0"/>
              <a:t>Primitive data type-</a:t>
            </a:r>
            <a:r>
              <a:rPr lang="en-US" dirty="0"/>
              <a:t>are only single values, they have not special capabilities. They are the most basic data</a:t>
            </a:r>
            <a:r>
              <a:rPr lang="en-US" baseline="0" dirty="0"/>
              <a:t> types and the building blocks of data manipulation.</a:t>
            </a:r>
          </a:p>
          <a:p>
            <a:pPr marL="171450" indent="-171450">
              <a:buFont typeface="Arial" panose="020B0604020202020204" pitchFamily="34" charset="0"/>
              <a:buChar char="•"/>
            </a:pPr>
            <a:r>
              <a:rPr lang="en-US" baseline="0" dirty="0"/>
              <a:t>Non-Primitive data type – are reference data types. Java creates an address to a value not a value itself.</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 main data types we use are…</a:t>
            </a:r>
          </a:p>
        </p:txBody>
      </p:sp>
      <p:sp>
        <p:nvSpPr>
          <p:cNvPr id="4" name="Slide Number Placeholder 3"/>
          <p:cNvSpPr>
            <a:spLocks noGrp="1"/>
          </p:cNvSpPr>
          <p:nvPr>
            <p:ph type="sldNum" sz="quarter" idx="10"/>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562647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76</a:t>
            </a:fld>
            <a:endParaRPr lang="en-US" dirty="0"/>
          </a:p>
        </p:txBody>
      </p:sp>
    </p:spTree>
    <p:extLst>
      <p:ext uri="{BB962C8B-B14F-4D97-AF65-F5344CB8AC3E}">
        <p14:creationId xmlns:p14="http://schemas.microsoft.com/office/powerpoint/2010/main" val="26537729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77</a:t>
            </a:fld>
            <a:endParaRPr lang="en-US" dirty="0"/>
          </a:p>
        </p:txBody>
      </p:sp>
    </p:spTree>
    <p:extLst>
      <p:ext uri="{BB962C8B-B14F-4D97-AF65-F5344CB8AC3E}">
        <p14:creationId xmlns:p14="http://schemas.microsoft.com/office/powerpoint/2010/main" val="2017034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78</a:t>
            </a:fld>
            <a:endParaRPr lang="en-US" dirty="0"/>
          </a:p>
        </p:txBody>
      </p:sp>
    </p:spTree>
    <p:extLst>
      <p:ext uri="{BB962C8B-B14F-4D97-AF65-F5344CB8AC3E}">
        <p14:creationId xmlns:p14="http://schemas.microsoft.com/office/powerpoint/2010/main" val="16309002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79</a:t>
            </a:fld>
            <a:endParaRPr lang="en-US" dirty="0"/>
          </a:p>
        </p:txBody>
      </p:sp>
    </p:spTree>
    <p:extLst>
      <p:ext uri="{BB962C8B-B14F-4D97-AF65-F5344CB8AC3E}">
        <p14:creationId xmlns:p14="http://schemas.microsoft.com/office/powerpoint/2010/main" val="3393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are a few methods of many.</a:t>
            </a:r>
          </a:p>
          <a:p>
            <a:pPr marL="171450" indent="-171450">
              <a:buFont typeface="Arial" panose="020B0604020202020204" pitchFamily="34" charset="0"/>
              <a:buChar char="•"/>
            </a:pPr>
            <a:r>
              <a:rPr lang="en-US" dirty="0"/>
              <a:t>Most of these you know, but </a:t>
            </a:r>
            <a:r>
              <a:rPr lang="en-US" dirty="0" err="1"/>
              <a:t>im</a:t>
            </a:r>
            <a:r>
              <a:rPr lang="en-US" dirty="0"/>
              <a:t> sure you guys are wondering what Modulus is… Well it </a:t>
            </a:r>
            <a:r>
              <a:rPr lang="en-US" sz="1200" b="0" i="0" u="none" strike="noStrike" kern="1200" dirty="0">
                <a:solidFill>
                  <a:schemeClr val="tx1"/>
                </a:solidFill>
                <a:effectLst/>
                <a:latin typeface="+mn-lt"/>
                <a:ea typeface="+mn-ea"/>
                <a:cs typeface="+mn-cs"/>
              </a:rPr>
              <a:t>Divides left-hand operand (Variable Number) by right-hand operand and returns remainder.</a:t>
            </a:r>
          </a:p>
          <a:p>
            <a:pPr marL="171450" indent="-171450">
              <a:buFont typeface="Arial" panose="020B0604020202020204" pitchFamily="34" charset="0"/>
              <a:buChar char="•"/>
            </a:pPr>
            <a:r>
              <a:rPr lang="en-US" dirty="0"/>
              <a:t>Increment is adding 1 to a variable and decrement is subtracting 1 from a variable.</a:t>
            </a:r>
          </a:p>
        </p:txBody>
      </p:sp>
      <p:sp>
        <p:nvSpPr>
          <p:cNvPr id="4" name="Slide Number Placeholder 3"/>
          <p:cNvSpPr>
            <a:spLocks noGrp="1"/>
          </p:cNvSpPr>
          <p:nvPr>
            <p:ph type="sldNum" sz="quarter" idx="5"/>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3554049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114340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As</a:t>
            </a:r>
            <a:r>
              <a:rPr lang="en-US" baseline="0" dirty="0"/>
              <a:t> you see there are multiple ways to do things in programming, sometimes there is a shorter way to do things. Lets break down the first example</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14</a:t>
            </a:fld>
            <a:endParaRPr lang="en-US" dirty="0"/>
          </a:p>
        </p:txBody>
      </p:sp>
    </p:spTree>
    <p:extLst>
      <p:ext uri="{BB962C8B-B14F-4D97-AF65-F5344CB8AC3E}">
        <p14:creationId xmlns:p14="http://schemas.microsoft.com/office/powerpoint/2010/main" val="179015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5E26E-BCB2-4FD5-8FD5-81A5EAE94C21}"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4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7EE424C-FCA3-4EDD-B274-8E055D649B7D}"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27300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69001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218635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52508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72586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41028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1671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858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05E26E-BCB2-4FD5-8FD5-81A5EAE94C21}"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405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5C470-CD19-455C-B830-6D252EAD7FE5}"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3455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9076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0081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53B1A3-0AEF-4064-A724-D27D660C8653}"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4962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D5D0F2-BF66-4A24-9384-A0129B196518}" type="datetime1">
              <a:rPr lang="en-US" smtClean="0"/>
              <a:t>10/20/2019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5373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318A6C-4F6B-48D2-BDB0-D7413B3FDB0A}"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8080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8818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5761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0005873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2E9B8-0487-42E4-B571-744A3D775783}"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08324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2E32D-1E84-43FD-8158-FFFE757EB0E8}"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516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687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692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532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271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772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02532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7EE424C-FCA3-4EDD-B274-8E055D649B7D}" type="datetime1">
              <a:rPr lang="en-US" smtClean="0"/>
              <a:t>10/20/2019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6132597"/>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424C-FCA3-4EDD-B274-8E055D649B7D}" type="datetime1">
              <a:rPr lang="en-US" smtClean="0"/>
              <a:t>10/20/2019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789475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compile_java_online.ph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wm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first.wpi.edu/FRC/roborio/release/docs/java/edu/wpi/first/wpilibj/Joystick.AxisType.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first.wpi.edu/FRC/roborio/release/docs/java/"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739214" y="582433"/>
            <a:ext cx="7501651" cy="1090938"/>
          </a:xfrm>
        </p:spPr>
        <p:txBody>
          <a:bodyPr anchor="b">
            <a:normAutofit/>
          </a:bodyPr>
          <a:lstStyle/>
          <a:p>
            <a:pPr algn="l"/>
            <a:r>
              <a:rPr lang="en-US" dirty="0">
                <a:solidFill>
                  <a:srgbClr val="FFFFFF"/>
                </a:solidFill>
              </a:rPr>
              <a:t>Java Programming</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739214" y="1932746"/>
            <a:ext cx="7501650" cy="514816"/>
          </a:xfrm>
        </p:spPr>
        <p:txBody>
          <a:bodyPr anchor="t">
            <a:normAutofit/>
          </a:bodyPr>
          <a:lstStyle/>
          <a:p>
            <a:r>
              <a:rPr lang="en-US" dirty="0">
                <a:solidFill>
                  <a:srgbClr val="FFFFFF"/>
                </a:solidFill>
              </a:rPr>
              <a:t>Intro</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1098214" cy="3615267"/>
          </a:xfrm>
        </p:spPr>
        <p:txBody>
          <a:bodyPr/>
          <a:lstStyle/>
          <a:p>
            <a:pPr marL="0" indent="0">
              <a:buNone/>
            </a:pPr>
            <a:r>
              <a:rPr lang="en-US" dirty="0">
                <a:solidFill>
                  <a:schemeClr val="tx1"/>
                </a:solidFill>
              </a:rPr>
              <a:t>Major Data Types</a:t>
            </a:r>
          </a:p>
          <a:p>
            <a:r>
              <a:rPr lang="en-US" dirty="0">
                <a:solidFill>
                  <a:schemeClr val="tx1"/>
                </a:solidFill>
              </a:rPr>
              <a:t>Integer (</a:t>
            </a:r>
            <a:r>
              <a:rPr lang="en-US" dirty="0" err="1">
                <a:solidFill>
                  <a:schemeClr val="tx1"/>
                </a:solidFill>
              </a:rPr>
              <a:t>int</a:t>
            </a:r>
            <a:r>
              <a:rPr lang="en-US" dirty="0">
                <a:solidFill>
                  <a:schemeClr val="tx1"/>
                </a:solidFill>
              </a:rPr>
              <a:t>) –Number length spans from -2</a:t>
            </a:r>
            <a:r>
              <a:rPr lang="en-US" baseline="30000" dirty="0">
                <a:solidFill>
                  <a:schemeClr val="tx1"/>
                </a:solidFill>
              </a:rPr>
              <a:t>31</a:t>
            </a:r>
            <a:r>
              <a:rPr lang="en-US" dirty="0">
                <a:solidFill>
                  <a:schemeClr val="tx1"/>
                </a:solidFill>
              </a:rPr>
              <a:t> to 2</a:t>
            </a:r>
            <a:r>
              <a:rPr lang="en-US" baseline="30000" dirty="0">
                <a:solidFill>
                  <a:schemeClr val="tx1"/>
                </a:solidFill>
              </a:rPr>
              <a:t>31 </a:t>
            </a:r>
            <a:r>
              <a:rPr lang="en-US" dirty="0">
                <a:solidFill>
                  <a:schemeClr val="tx1"/>
                </a:solidFill>
              </a:rPr>
              <a:t>. This is a 32-Bit number value.</a:t>
            </a:r>
          </a:p>
          <a:p>
            <a:r>
              <a:rPr lang="en-US" dirty="0">
                <a:solidFill>
                  <a:schemeClr val="tx1"/>
                </a:solidFill>
              </a:rPr>
              <a:t>Double (double)  - This is for decimal numbers. This is a 64-bit IEEE floating point value.</a:t>
            </a:r>
          </a:p>
          <a:p>
            <a:r>
              <a:rPr lang="en-US" dirty="0">
                <a:solidFill>
                  <a:schemeClr val="tx1"/>
                </a:solidFill>
              </a:rPr>
              <a:t>Boolean (</a:t>
            </a:r>
            <a:r>
              <a:rPr lang="en-US" dirty="0" err="1">
                <a:solidFill>
                  <a:schemeClr val="tx1"/>
                </a:solidFill>
              </a:rPr>
              <a:t>boolean</a:t>
            </a:r>
            <a:r>
              <a:rPr lang="en-US" dirty="0">
                <a:solidFill>
                  <a:schemeClr val="tx1"/>
                </a:solidFill>
              </a:rPr>
              <a:t>) – Only has two values (True or False). This handles only 1 bit.</a:t>
            </a:r>
          </a:p>
          <a:p>
            <a:r>
              <a:rPr lang="en-US" dirty="0">
                <a:solidFill>
                  <a:schemeClr val="tx1"/>
                </a:solidFill>
              </a:rPr>
              <a:t>String (String) – Is a collection of chars. This contains words and letters.</a:t>
            </a:r>
          </a:p>
          <a:p>
            <a:r>
              <a:rPr lang="en-US" dirty="0">
                <a:solidFill>
                  <a:schemeClr val="tx1"/>
                </a:solidFill>
              </a:rPr>
              <a:t>Array (Array[]) – This is a group of like-typed variables. This can be numbers and letters.</a:t>
            </a:r>
          </a:p>
          <a:p>
            <a:r>
              <a:rPr lang="en-US" dirty="0">
                <a:solidFill>
                  <a:schemeClr val="tx1"/>
                </a:solidFill>
              </a:rPr>
              <a:t>Classes (class) – Is a user defined blue print form which objects are created.</a:t>
            </a:r>
          </a:p>
        </p:txBody>
      </p:sp>
    </p:spTree>
    <p:extLst>
      <p:ext uri="{BB962C8B-B14F-4D97-AF65-F5344CB8AC3E}">
        <p14:creationId xmlns:p14="http://schemas.microsoft.com/office/powerpoint/2010/main" val="170840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0618197" cy="3615267"/>
          </a:xfrm>
        </p:spPr>
        <p:txBody>
          <a:bodyPr/>
          <a:lstStyle/>
          <a:p>
            <a:pPr marL="0" indent="0">
              <a:buNone/>
            </a:pPr>
            <a:r>
              <a:rPr lang="en-US" dirty="0">
                <a:solidFill>
                  <a:schemeClr val="tx1"/>
                </a:solidFill>
              </a:rPr>
              <a:t>Arithmetic Methods and Operators</a:t>
            </a:r>
          </a:p>
          <a:p>
            <a:r>
              <a:rPr lang="en-US" dirty="0" err="1">
                <a:solidFill>
                  <a:schemeClr val="tx1"/>
                </a:solidFill>
              </a:rPr>
              <a:t>Math.ABS</a:t>
            </a:r>
            <a:r>
              <a:rPr lang="en-US" dirty="0">
                <a:solidFill>
                  <a:schemeClr val="tx1"/>
                </a:solidFill>
              </a:rPr>
              <a:t>(), </a:t>
            </a:r>
            <a:r>
              <a:rPr lang="en-US" dirty="0" err="1">
                <a:solidFill>
                  <a:schemeClr val="tx1"/>
                </a:solidFill>
              </a:rPr>
              <a:t>Math.SIN</a:t>
            </a:r>
            <a:r>
              <a:rPr lang="en-US" dirty="0">
                <a:solidFill>
                  <a:schemeClr val="tx1"/>
                </a:solidFill>
              </a:rPr>
              <a:t>(), Math.LOG(), </a:t>
            </a:r>
            <a:r>
              <a:rPr lang="en-US" dirty="0" err="1">
                <a:solidFill>
                  <a:schemeClr val="tx1"/>
                </a:solidFill>
              </a:rPr>
              <a:t>Math.MAX</a:t>
            </a:r>
            <a:r>
              <a:rPr lang="en-US" dirty="0">
                <a:solidFill>
                  <a:schemeClr val="tx1"/>
                </a:solidFill>
              </a:rPr>
              <a:t>()…</a:t>
            </a:r>
          </a:p>
          <a:p>
            <a:r>
              <a:rPr lang="en-US" dirty="0">
                <a:solidFill>
                  <a:schemeClr val="tx1"/>
                </a:solidFill>
              </a:rPr>
              <a:t>+ (Addition), - (Subtraction), * (Multiplication), / (Division), % (Modulus)</a:t>
            </a:r>
          </a:p>
          <a:p>
            <a:r>
              <a:rPr lang="en-US" dirty="0">
                <a:solidFill>
                  <a:schemeClr val="tx1"/>
                </a:solidFill>
              </a:rPr>
              <a:t>++ (Increment), -- (Decrement)</a:t>
            </a:r>
          </a:p>
          <a:p>
            <a:r>
              <a:rPr lang="en-US" dirty="0">
                <a:solidFill>
                  <a:schemeClr val="tx1"/>
                </a:solidFill>
              </a:rPr>
              <a:t>Use round brackets to set the order you would like math to run. Ex. X=(Y*2)/10</a:t>
            </a:r>
          </a:p>
        </p:txBody>
      </p:sp>
    </p:spTree>
    <p:extLst>
      <p:ext uri="{BB962C8B-B14F-4D97-AF65-F5344CB8AC3E}">
        <p14:creationId xmlns:p14="http://schemas.microsoft.com/office/powerpoint/2010/main" val="305474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0618197" cy="3615267"/>
          </a:xfrm>
        </p:spPr>
        <p:txBody>
          <a:bodyPr/>
          <a:lstStyle/>
          <a:p>
            <a:pPr marL="0" indent="0">
              <a:buNone/>
            </a:pPr>
            <a:r>
              <a:rPr lang="en-US" dirty="0">
                <a:solidFill>
                  <a:schemeClr val="tx1"/>
                </a:solidFill>
              </a:rPr>
              <a:t>Logical Functions</a:t>
            </a:r>
          </a:p>
          <a:p>
            <a:r>
              <a:rPr lang="en-US" dirty="0">
                <a:solidFill>
                  <a:schemeClr val="tx1"/>
                </a:solidFill>
              </a:rPr>
              <a:t>True and False (Aka Boolean)</a:t>
            </a:r>
          </a:p>
          <a:p>
            <a:r>
              <a:rPr lang="en-US" dirty="0">
                <a:solidFill>
                  <a:schemeClr val="tx1"/>
                </a:solidFill>
              </a:rPr>
              <a:t>&amp;&amp; (And), || (Or), ! (Not), ^ (Exclusive Or)</a:t>
            </a:r>
          </a:p>
          <a:p>
            <a:r>
              <a:rPr lang="en-US" dirty="0">
                <a:solidFill>
                  <a:schemeClr val="tx1"/>
                </a:solidFill>
              </a:rPr>
              <a:t>&amp;=, |=, ^= (Assignments)</a:t>
            </a:r>
          </a:p>
        </p:txBody>
      </p:sp>
    </p:spTree>
    <p:extLst>
      <p:ext uri="{BB962C8B-B14F-4D97-AF65-F5344CB8AC3E}">
        <p14:creationId xmlns:p14="http://schemas.microsoft.com/office/powerpoint/2010/main" val="133881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0618197" cy="3615267"/>
          </a:xfrm>
        </p:spPr>
        <p:txBody>
          <a:bodyPr/>
          <a:lstStyle/>
          <a:p>
            <a:pPr marL="0" indent="0">
              <a:buNone/>
            </a:pPr>
            <a:r>
              <a:rPr lang="en-US" dirty="0">
                <a:solidFill>
                  <a:schemeClr val="tx1"/>
                </a:solidFill>
              </a:rPr>
              <a:t>Relational Operators</a:t>
            </a:r>
          </a:p>
          <a:p>
            <a:r>
              <a:rPr lang="en-US" dirty="0">
                <a:solidFill>
                  <a:schemeClr val="tx1"/>
                </a:solidFill>
              </a:rPr>
              <a:t>Comparing Values to one another</a:t>
            </a:r>
          </a:p>
          <a:p>
            <a:r>
              <a:rPr lang="en-US" dirty="0">
                <a:solidFill>
                  <a:schemeClr val="tx1"/>
                </a:solidFill>
              </a:rPr>
              <a:t>&lt; (Less than), &gt; (Greater Than), == (Equal to), != (Not Equal to)</a:t>
            </a:r>
          </a:p>
          <a:p>
            <a:r>
              <a:rPr lang="en-US" dirty="0">
                <a:solidFill>
                  <a:schemeClr val="tx1"/>
                </a:solidFill>
              </a:rPr>
              <a:t>&lt;=(Less than or equal to), &gt;=(Greater than or equal to)</a:t>
            </a:r>
          </a:p>
        </p:txBody>
      </p:sp>
    </p:spTree>
    <p:extLst>
      <p:ext uri="{BB962C8B-B14F-4D97-AF65-F5344CB8AC3E}">
        <p14:creationId xmlns:p14="http://schemas.microsoft.com/office/powerpoint/2010/main" val="414546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114300"/>
            <a:ext cx="10618197" cy="4186767"/>
          </a:xfrm>
        </p:spPr>
        <p:txBody>
          <a:bodyPr/>
          <a:lstStyle/>
          <a:p>
            <a:pPr marL="0" indent="0">
              <a:buNone/>
            </a:pPr>
            <a:r>
              <a:rPr lang="en-US" dirty="0">
                <a:solidFill>
                  <a:schemeClr val="tx1"/>
                </a:solidFill>
              </a:rPr>
              <a:t>String Methods</a:t>
            </a:r>
          </a:p>
          <a:p>
            <a:r>
              <a:rPr lang="en-US" dirty="0" err="1">
                <a:solidFill>
                  <a:schemeClr val="tx1"/>
                </a:solidFill>
              </a:rPr>
              <a:t>indexOf</a:t>
            </a:r>
            <a:r>
              <a:rPr lang="en-US" dirty="0">
                <a:solidFill>
                  <a:schemeClr val="tx1"/>
                </a:solidFill>
              </a:rPr>
              <a:t>(), trim(), </a:t>
            </a:r>
            <a:r>
              <a:rPr lang="en-US" dirty="0" err="1">
                <a:solidFill>
                  <a:schemeClr val="tx1"/>
                </a:solidFill>
              </a:rPr>
              <a:t>concat</a:t>
            </a:r>
            <a:r>
              <a:rPr lang="en-US" dirty="0">
                <a:solidFill>
                  <a:schemeClr val="tx1"/>
                </a:solidFill>
              </a:rPr>
              <a:t>(), replace(), substring(), </a:t>
            </a:r>
            <a:r>
              <a:rPr lang="en-US" dirty="0" err="1">
                <a:solidFill>
                  <a:schemeClr val="tx1"/>
                </a:solidFill>
              </a:rPr>
              <a:t>isEmpty</a:t>
            </a:r>
            <a:r>
              <a:rPr lang="en-US" dirty="0">
                <a:solidFill>
                  <a:schemeClr val="tx1"/>
                </a:solidFill>
              </a:rPr>
              <a:t>(), split(), length()</a:t>
            </a:r>
          </a:p>
          <a:p>
            <a:endParaRPr lang="en-US" dirty="0">
              <a:solidFill>
                <a:schemeClr val="tx1"/>
              </a:solidFill>
            </a:endParaRPr>
          </a:p>
          <a:p>
            <a:pPr marL="0" indent="0">
              <a:buNone/>
            </a:pPr>
            <a:r>
              <a:rPr lang="en-US" dirty="0">
                <a:solidFill>
                  <a:schemeClr val="tx1"/>
                </a:solidFill>
              </a:rPr>
              <a:t>Example:</a:t>
            </a:r>
          </a:p>
          <a:p>
            <a:pPr marL="0" indent="0">
              <a:buNone/>
            </a:pPr>
            <a:r>
              <a:rPr lang="en-US" sz="1200" dirty="0">
                <a:solidFill>
                  <a:schemeClr val="tx1"/>
                </a:solidFill>
              </a:rPr>
              <a:t>String </a:t>
            </a:r>
            <a:r>
              <a:rPr lang="en-US" sz="1200" dirty="0" err="1">
                <a:solidFill>
                  <a:schemeClr val="tx1"/>
                </a:solidFill>
              </a:rPr>
              <a:t>mainString</a:t>
            </a:r>
            <a:r>
              <a:rPr lang="en-US" sz="1200" dirty="0">
                <a:solidFill>
                  <a:schemeClr val="tx1"/>
                </a:solidFill>
              </a:rPr>
              <a:t> = “Hello World”;</a:t>
            </a:r>
          </a:p>
          <a:p>
            <a:pPr marL="0" indent="0">
              <a:buNone/>
            </a:pPr>
            <a:r>
              <a:rPr lang="en-US" sz="1200" dirty="0">
                <a:solidFill>
                  <a:schemeClr val="tx1"/>
                </a:solidFill>
              </a:rPr>
              <a:t>String find=“Hello”;</a:t>
            </a:r>
          </a:p>
          <a:p>
            <a:pPr marL="0" indent="0">
              <a:buNone/>
            </a:pPr>
            <a:endParaRPr lang="en-US" sz="900" dirty="0">
              <a:solidFill>
                <a:schemeClr val="tx1"/>
              </a:solidFill>
            </a:endParaRPr>
          </a:p>
          <a:p>
            <a:pPr marL="0" indent="0">
              <a:buNone/>
            </a:pPr>
            <a:r>
              <a:rPr lang="en-US" sz="1400" dirty="0" err="1">
                <a:solidFill>
                  <a:schemeClr val="tx1"/>
                </a:solidFill>
              </a:rPr>
              <a:t>mainString</a:t>
            </a:r>
            <a:r>
              <a:rPr lang="en-US" sz="1400" dirty="0">
                <a:solidFill>
                  <a:schemeClr val="tx1"/>
                </a:solidFill>
              </a:rPr>
              <a:t> = </a:t>
            </a:r>
            <a:r>
              <a:rPr lang="en-US" sz="1400" dirty="0" err="1">
                <a:solidFill>
                  <a:schemeClr val="tx1"/>
                </a:solidFill>
              </a:rPr>
              <a:t>mainString.substring</a:t>
            </a:r>
            <a:r>
              <a:rPr lang="en-US" sz="1400" dirty="0">
                <a:solidFill>
                  <a:schemeClr val="tx1"/>
                </a:solidFill>
              </a:rPr>
              <a:t>(</a:t>
            </a:r>
            <a:r>
              <a:rPr lang="en-US" sz="1400" dirty="0" err="1">
                <a:solidFill>
                  <a:schemeClr val="tx1"/>
                </a:solidFill>
              </a:rPr>
              <a:t>find.length</a:t>
            </a:r>
            <a:r>
              <a:rPr lang="en-US" sz="1400" dirty="0">
                <a:solidFill>
                  <a:schemeClr val="tx1"/>
                </a:solidFill>
              </a:rPr>
              <a:t>()).trim();    //This will output “World”</a:t>
            </a:r>
          </a:p>
          <a:p>
            <a:pPr marL="0" indent="0">
              <a:buNone/>
            </a:pPr>
            <a:endParaRPr lang="en-US" sz="1400" dirty="0">
              <a:solidFill>
                <a:schemeClr val="tx1"/>
              </a:solidFill>
            </a:endParaRPr>
          </a:p>
          <a:p>
            <a:pPr marL="0" indent="0">
              <a:buNone/>
            </a:pPr>
            <a:r>
              <a:rPr lang="en-US" sz="1400" dirty="0" err="1">
                <a:solidFill>
                  <a:schemeClr val="tx1"/>
                </a:solidFill>
              </a:rPr>
              <a:t>mainString</a:t>
            </a:r>
            <a:r>
              <a:rPr lang="en-US" sz="1400" dirty="0">
                <a:solidFill>
                  <a:schemeClr val="tx1"/>
                </a:solidFill>
              </a:rPr>
              <a:t> = </a:t>
            </a:r>
            <a:r>
              <a:rPr lang="en-US" sz="1400" dirty="0" err="1">
                <a:solidFill>
                  <a:schemeClr val="tx1"/>
                </a:solidFill>
              </a:rPr>
              <a:t>mainString.Replace</a:t>
            </a:r>
            <a:r>
              <a:rPr lang="en-US" sz="1400" dirty="0">
                <a:solidFill>
                  <a:schemeClr val="tx1"/>
                </a:solidFill>
              </a:rPr>
              <a:t>(find, “”).trim();  //This will output “World”</a:t>
            </a:r>
          </a:p>
        </p:txBody>
      </p:sp>
    </p:spTree>
    <p:extLst>
      <p:ext uri="{BB962C8B-B14F-4D97-AF65-F5344CB8AC3E}">
        <p14:creationId xmlns:p14="http://schemas.microsoft.com/office/powerpoint/2010/main" val="315461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114300"/>
            <a:ext cx="10618197" cy="4186767"/>
          </a:xfrm>
        </p:spPr>
        <p:txBody>
          <a:bodyPr/>
          <a:lstStyle/>
          <a:p>
            <a:pPr marL="0" indent="0">
              <a:buNone/>
            </a:pPr>
            <a:r>
              <a:rPr lang="en-US" sz="1400" dirty="0">
                <a:solidFill>
                  <a:schemeClr val="tx1"/>
                </a:solidFill>
              </a:rPr>
              <a:t>String </a:t>
            </a:r>
            <a:r>
              <a:rPr lang="en-US" sz="1400" dirty="0" err="1">
                <a:solidFill>
                  <a:schemeClr val="tx1"/>
                </a:solidFill>
              </a:rPr>
              <a:t>mainString</a:t>
            </a:r>
            <a:r>
              <a:rPr lang="en-US" sz="1400" dirty="0">
                <a:solidFill>
                  <a:schemeClr val="tx1"/>
                </a:solidFill>
              </a:rPr>
              <a:t> = “Hello World”;</a:t>
            </a:r>
          </a:p>
          <a:p>
            <a:pPr marL="0" indent="0">
              <a:buNone/>
            </a:pPr>
            <a:r>
              <a:rPr lang="en-US" sz="1400" dirty="0">
                <a:solidFill>
                  <a:schemeClr val="tx1"/>
                </a:solidFill>
              </a:rPr>
              <a:t>String find=“Hello”;</a:t>
            </a:r>
          </a:p>
          <a:p>
            <a:pPr marL="0" indent="0">
              <a:buNone/>
            </a:pPr>
            <a:endParaRPr lang="en-US" sz="1400" dirty="0">
              <a:solidFill>
                <a:schemeClr val="tx1"/>
              </a:solidFill>
            </a:endParaRPr>
          </a:p>
          <a:p>
            <a:pPr marL="0" indent="0">
              <a:buNone/>
            </a:pPr>
            <a:r>
              <a:rPr lang="en-US" sz="1400" dirty="0" err="1">
                <a:solidFill>
                  <a:schemeClr val="tx1"/>
                </a:solidFill>
              </a:rPr>
              <a:t>mainString</a:t>
            </a:r>
            <a:r>
              <a:rPr lang="en-US" sz="1400" dirty="0">
                <a:solidFill>
                  <a:schemeClr val="tx1"/>
                </a:solidFill>
              </a:rPr>
              <a:t> = </a:t>
            </a:r>
            <a:r>
              <a:rPr lang="en-US" sz="1400" dirty="0" err="1">
                <a:solidFill>
                  <a:schemeClr val="tx1"/>
                </a:solidFill>
              </a:rPr>
              <a:t>mainString.substring</a:t>
            </a:r>
            <a:r>
              <a:rPr lang="en-US" sz="1400" dirty="0">
                <a:solidFill>
                  <a:schemeClr val="tx1"/>
                </a:solidFill>
              </a:rPr>
              <a:t>(</a:t>
            </a:r>
            <a:r>
              <a:rPr lang="en-US" sz="1400" dirty="0" err="1">
                <a:solidFill>
                  <a:schemeClr val="tx1"/>
                </a:solidFill>
              </a:rPr>
              <a:t>find.length</a:t>
            </a:r>
            <a:r>
              <a:rPr lang="en-US" sz="1400" dirty="0">
                <a:solidFill>
                  <a:schemeClr val="tx1"/>
                </a:solidFill>
              </a:rPr>
              <a:t>()).trim();</a:t>
            </a:r>
          </a:p>
          <a:p>
            <a:pPr marL="0" indent="0">
              <a:buNone/>
            </a:pPr>
            <a:r>
              <a:rPr lang="en-US" sz="1400" dirty="0">
                <a:solidFill>
                  <a:schemeClr val="tx1"/>
                </a:solidFill>
              </a:rPr>
              <a:t>_____________________________________________________________________________________________________________________</a:t>
            </a:r>
          </a:p>
          <a:p>
            <a:pPr marL="0" indent="0">
              <a:buNone/>
            </a:pPr>
            <a:endParaRPr lang="en-US" sz="1400" dirty="0">
              <a:solidFill>
                <a:schemeClr val="tx1"/>
              </a:solidFill>
            </a:endParaRPr>
          </a:p>
          <a:p>
            <a:pPr marL="0" indent="0">
              <a:buNone/>
            </a:pPr>
            <a:r>
              <a:rPr lang="en-US" sz="1400" dirty="0">
                <a:solidFill>
                  <a:schemeClr val="tx1"/>
                </a:solidFill>
              </a:rPr>
              <a:t>   “World”   =   “Hello World”.(             5             ).           Trim();</a:t>
            </a:r>
          </a:p>
          <a:p>
            <a:pPr marL="0" indent="0">
              <a:buNone/>
            </a:pPr>
            <a:r>
              <a:rPr lang="en-US" sz="1400" dirty="0">
                <a:solidFill>
                  <a:schemeClr val="tx1"/>
                </a:solidFill>
              </a:rPr>
              <a:t>New Value   |   Old Value    |  Start Position   |    Remove Spaces</a:t>
            </a:r>
          </a:p>
          <a:p>
            <a:pPr marL="0" indent="0">
              <a:buNone/>
            </a:pPr>
            <a:endParaRPr lang="en-US" sz="1400" dirty="0">
              <a:solidFill>
                <a:schemeClr val="tx1"/>
              </a:solidFill>
            </a:endParaRPr>
          </a:p>
          <a:p>
            <a:pPr marL="0" indent="0">
              <a:buNone/>
            </a:pPr>
            <a:r>
              <a:rPr lang="en-US" sz="1400" dirty="0">
                <a:solidFill>
                  <a:schemeClr val="tx1"/>
                </a:solidFill>
              </a:rPr>
              <a:t>The (  .  )  declares that a string is going to use a method</a:t>
            </a:r>
          </a:p>
        </p:txBody>
      </p:sp>
    </p:spTree>
    <p:extLst>
      <p:ext uri="{BB962C8B-B14F-4D97-AF65-F5344CB8AC3E}">
        <p14:creationId xmlns:p14="http://schemas.microsoft.com/office/powerpoint/2010/main" val="133811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0618197" cy="3615267"/>
          </a:xfrm>
        </p:spPr>
        <p:txBody>
          <a:bodyPr/>
          <a:lstStyle/>
          <a:p>
            <a:pPr marL="0" indent="0">
              <a:buNone/>
            </a:pPr>
            <a:r>
              <a:rPr lang="en-US" dirty="0">
                <a:solidFill>
                  <a:schemeClr val="tx1"/>
                </a:solidFill>
              </a:rPr>
              <a:t>Loops</a:t>
            </a:r>
          </a:p>
          <a:p>
            <a:pPr marL="0" indent="0">
              <a:buNone/>
            </a:pPr>
            <a:r>
              <a:rPr lang="en-US" dirty="0">
                <a:solidFill>
                  <a:schemeClr val="tx1"/>
                </a:solidFill>
              </a:rPr>
              <a:t>These are the power house of programming. They allow you to do thing over and over tell a condition is met. </a:t>
            </a:r>
          </a:p>
          <a:p>
            <a:r>
              <a:rPr lang="en-US" dirty="0">
                <a:solidFill>
                  <a:schemeClr val="tx1"/>
                </a:solidFill>
              </a:rPr>
              <a:t>While – Built to run tell a condition is met</a:t>
            </a:r>
          </a:p>
          <a:p>
            <a:r>
              <a:rPr lang="en-US" dirty="0">
                <a:solidFill>
                  <a:schemeClr val="tx1"/>
                </a:solidFill>
              </a:rPr>
              <a:t>For – Taking apart arrays or building arrays. Uses a number stop.</a:t>
            </a:r>
          </a:p>
          <a:p>
            <a:r>
              <a:rPr lang="en-US" dirty="0">
                <a:solidFill>
                  <a:schemeClr val="tx1"/>
                </a:solidFill>
              </a:rPr>
              <a:t>Do, While – Will run one once even if the condition is false.</a:t>
            </a:r>
          </a:p>
        </p:txBody>
      </p:sp>
    </p:spTree>
    <p:extLst>
      <p:ext uri="{BB962C8B-B14F-4D97-AF65-F5344CB8AC3E}">
        <p14:creationId xmlns:p14="http://schemas.microsoft.com/office/powerpoint/2010/main" val="1468681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00025"/>
            <a:ext cx="10618197" cy="4610100"/>
          </a:xfrm>
        </p:spPr>
        <p:txBody>
          <a:bodyPr>
            <a:normAutofit fontScale="92500" lnSpcReduction="10000"/>
          </a:bodyPr>
          <a:lstStyle/>
          <a:p>
            <a:pPr marL="0" indent="0">
              <a:buNone/>
            </a:pPr>
            <a:r>
              <a:rPr lang="en-US" dirty="0">
                <a:solidFill>
                  <a:schemeClr val="tx1"/>
                </a:solidFill>
              </a:rPr>
              <a:t>While Loops</a:t>
            </a:r>
          </a:p>
          <a:p>
            <a:pPr marL="0" indent="0">
              <a:buNone/>
            </a:pPr>
            <a:endParaRPr lang="en-US" dirty="0">
              <a:solidFill>
                <a:schemeClr val="tx1"/>
              </a:solidFill>
            </a:endParaRPr>
          </a:p>
          <a:p>
            <a:pPr marL="0" indent="0">
              <a:buNone/>
            </a:pPr>
            <a:r>
              <a:rPr lang="en-US" dirty="0">
                <a:solidFill>
                  <a:schemeClr val="tx1"/>
                </a:solidFill>
              </a:rPr>
              <a:t>while(</a:t>
            </a:r>
            <a:r>
              <a:rPr lang="en-US" dirty="0" err="1">
                <a:solidFill>
                  <a:schemeClr val="tx1"/>
                </a:solidFill>
              </a:rPr>
              <a:t>Boolean_expression</a:t>
            </a:r>
            <a:r>
              <a:rPr lang="en-US" dirty="0">
                <a:solidFill>
                  <a:schemeClr val="tx1"/>
                </a:solidFill>
              </a:rPr>
              <a:t>) {</a:t>
            </a:r>
          </a:p>
          <a:p>
            <a:pPr marL="0" indent="0">
              <a:buNone/>
            </a:pPr>
            <a:r>
              <a:rPr lang="en-US" dirty="0">
                <a:solidFill>
                  <a:schemeClr val="tx1"/>
                </a:solidFill>
              </a:rPr>
              <a:t>	//Statements</a:t>
            </a:r>
          </a:p>
          <a:p>
            <a:pPr marL="0" indent="0">
              <a:buNone/>
            </a:pP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while(</a:t>
            </a:r>
            <a:r>
              <a:rPr lang="en-US" dirty="0" err="1">
                <a:solidFill>
                  <a:schemeClr val="tx1"/>
                </a:solidFill>
              </a:rPr>
              <a:t>i</a:t>
            </a:r>
            <a:r>
              <a:rPr lang="en-US" dirty="0">
                <a:solidFill>
                  <a:schemeClr val="tx1"/>
                </a:solidFill>
              </a:rPr>
              <a:t> == 5) {</a:t>
            </a:r>
          </a:p>
          <a:p>
            <a:pPr marL="0" indent="0">
              <a:buNone/>
            </a:pPr>
            <a:r>
              <a:rPr lang="en-US" dirty="0">
                <a:solidFill>
                  <a:schemeClr val="tx1"/>
                </a:solidFill>
              </a:rPr>
              <a:t>	//Statements</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i</a:t>
            </a:r>
            <a:r>
              <a:rPr lang="en-US" dirty="0">
                <a:solidFill>
                  <a:schemeClr val="tx1"/>
                </a:solidFill>
              </a:rPr>
              <a:t>++;</a:t>
            </a:r>
          </a:p>
          <a:p>
            <a:pPr marL="0" indent="0">
              <a:buNone/>
            </a:pPr>
            <a:r>
              <a:rPr lang="en-US" dirty="0">
                <a:solidFill>
                  <a:schemeClr val="tx1"/>
                </a:solidFill>
              </a:rPr>
              <a:t>}</a:t>
            </a:r>
          </a:p>
          <a:p>
            <a:pPr marL="0" indent="0">
              <a:buNone/>
            </a:pPr>
            <a:endParaRPr lang="en-US" dirty="0">
              <a:solidFill>
                <a:schemeClr val="tx1"/>
              </a:solidFill>
            </a:endParaRPr>
          </a:p>
        </p:txBody>
      </p:sp>
    </p:spTree>
    <p:extLst>
      <p:ext uri="{BB962C8B-B14F-4D97-AF65-F5344CB8AC3E}">
        <p14:creationId xmlns:p14="http://schemas.microsoft.com/office/powerpoint/2010/main" val="414429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0618197" cy="3615267"/>
          </a:xfrm>
        </p:spPr>
        <p:txBody>
          <a:bodyPr>
            <a:normAutofit fontScale="92500" lnSpcReduction="10000"/>
          </a:bodyPr>
          <a:lstStyle/>
          <a:p>
            <a:pPr marL="0" indent="0">
              <a:buNone/>
            </a:pPr>
            <a:r>
              <a:rPr lang="en-US" dirty="0">
                <a:solidFill>
                  <a:schemeClr val="tx1"/>
                </a:solidFill>
              </a:rPr>
              <a:t>For Loops</a:t>
            </a:r>
          </a:p>
          <a:p>
            <a:pPr marL="0" indent="0">
              <a:buNone/>
            </a:pPr>
            <a:endParaRPr lang="en-US" dirty="0">
              <a:solidFill>
                <a:schemeClr val="tx1"/>
              </a:solidFill>
            </a:endParaRPr>
          </a:p>
          <a:p>
            <a:pPr marL="0" indent="0">
              <a:buNone/>
            </a:pPr>
            <a:r>
              <a:rPr lang="en-US" dirty="0">
                <a:solidFill>
                  <a:schemeClr val="tx1"/>
                </a:solidFill>
              </a:rPr>
              <a:t>for(initialization; termination, increment) {</a:t>
            </a:r>
          </a:p>
          <a:p>
            <a:pPr marL="0" indent="0">
              <a:buNone/>
            </a:pPr>
            <a:r>
              <a:rPr lang="en-US" dirty="0">
                <a:solidFill>
                  <a:schemeClr val="tx1"/>
                </a:solidFill>
              </a:rPr>
              <a:t>	//Statements</a:t>
            </a:r>
          </a:p>
          <a:p>
            <a:pPr marL="0" indent="0">
              <a:buNone/>
            </a:pP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for(</a:t>
            </a:r>
            <a:r>
              <a:rPr lang="en-US" dirty="0" err="1">
                <a:solidFill>
                  <a:schemeClr val="tx1"/>
                </a:solidFill>
              </a:rPr>
              <a:t>int</a:t>
            </a:r>
            <a:r>
              <a:rPr lang="en-US" dirty="0">
                <a:solidFill>
                  <a:schemeClr val="tx1"/>
                </a:solidFill>
              </a:rPr>
              <a:t> </a:t>
            </a:r>
            <a:r>
              <a:rPr lang="en-US" dirty="0" err="1">
                <a:solidFill>
                  <a:schemeClr val="tx1"/>
                </a:solidFill>
              </a:rPr>
              <a:t>i</a:t>
            </a:r>
            <a:r>
              <a:rPr lang="en-US" dirty="0">
                <a:solidFill>
                  <a:schemeClr val="tx1"/>
                </a:solidFill>
              </a:rPr>
              <a:t>=1; </a:t>
            </a:r>
            <a:r>
              <a:rPr lang="en-US" dirty="0" err="1">
                <a:solidFill>
                  <a:schemeClr val="tx1"/>
                </a:solidFill>
              </a:rPr>
              <a:t>i</a:t>
            </a:r>
            <a:r>
              <a:rPr lang="en-US" dirty="0">
                <a:solidFill>
                  <a:schemeClr val="tx1"/>
                </a:solidFill>
              </a:rPr>
              <a:t>&lt;11; </a:t>
            </a:r>
            <a:r>
              <a:rPr lang="en-US" dirty="0" err="1">
                <a:solidFill>
                  <a:schemeClr val="tx1"/>
                </a:solidFill>
              </a:rPr>
              <a:t>i</a:t>
            </a:r>
            <a:r>
              <a:rPr lang="en-US" dirty="0">
                <a:solidFill>
                  <a:schemeClr val="tx1"/>
                </a:solidFill>
              </a:rPr>
              <a:t>++){</a:t>
            </a:r>
          </a:p>
          <a:p>
            <a:pPr marL="0" indent="0">
              <a:buNone/>
            </a:pPr>
            <a:r>
              <a:rPr lang="en-US" dirty="0">
                <a:solidFill>
                  <a:schemeClr val="tx1"/>
                </a:solidFill>
              </a:rPr>
              <a:t>	//Statements</a:t>
            </a:r>
          </a:p>
          <a:p>
            <a:pPr marL="0" indent="0">
              <a:buNone/>
            </a:pPr>
            <a:r>
              <a:rPr lang="en-US" dirty="0">
                <a:solidFill>
                  <a:schemeClr val="tx1"/>
                </a:solidFill>
              </a:rPr>
              <a:t>}</a:t>
            </a:r>
          </a:p>
        </p:txBody>
      </p:sp>
    </p:spTree>
    <p:extLst>
      <p:ext uri="{BB962C8B-B14F-4D97-AF65-F5344CB8AC3E}">
        <p14:creationId xmlns:p14="http://schemas.microsoft.com/office/powerpoint/2010/main" val="398690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0618197" cy="3615267"/>
          </a:xfrm>
        </p:spPr>
        <p:txBody>
          <a:bodyPr>
            <a:normAutofit/>
          </a:bodyPr>
          <a:lstStyle/>
          <a:p>
            <a:pPr marL="0" indent="0">
              <a:buNone/>
            </a:pPr>
            <a:r>
              <a:rPr lang="en-US" dirty="0">
                <a:solidFill>
                  <a:schemeClr val="tx1"/>
                </a:solidFill>
              </a:rPr>
              <a:t>Do While</a:t>
            </a:r>
          </a:p>
          <a:p>
            <a:pPr marL="0" indent="0">
              <a:buNone/>
            </a:pPr>
            <a:endParaRPr lang="en-US" dirty="0">
              <a:solidFill>
                <a:schemeClr val="tx1"/>
              </a:solidFill>
            </a:endParaRPr>
          </a:p>
          <a:p>
            <a:pPr marL="0" indent="0">
              <a:buNone/>
            </a:pPr>
            <a:r>
              <a:rPr lang="en-US" dirty="0">
                <a:solidFill>
                  <a:schemeClr val="tx1"/>
                </a:solidFill>
              </a:rPr>
              <a:t>do{</a:t>
            </a:r>
            <a:br>
              <a:rPr lang="en-US" dirty="0">
                <a:solidFill>
                  <a:schemeClr val="tx1"/>
                </a:solidFill>
              </a:rPr>
            </a:br>
            <a:r>
              <a:rPr lang="en-US" dirty="0">
                <a:solidFill>
                  <a:schemeClr val="tx1"/>
                </a:solidFill>
              </a:rPr>
              <a:t>	//Statements </a:t>
            </a:r>
          </a:p>
          <a:p>
            <a:pPr marL="0" indent="0">
              <a:buNone/>
            </a:pPr>
            <a:r>
              <a:rPr lang="en-US" dirty="0">
                <a:solidFill>
                  <a:schemeClr val="tx1"/>
                </a:solidFill>
              </a:rPr>
              <a:t>	</a:t>
            </a:r>
            <a:r>
              <a:rPr lang="en-US" dirty="0" err="1">
                <a:solidFill>
                  <a:schemeClr val="tx1"/>
                </a:solidFill>
              </a:rPr>
              <a:t>i</a:t>
            </a:r>
            <a:r>
              <a:rPr lang="en-US" dirty="0">
                <a:solidFill>
                  <a:schemeClr val="tx1"/>
                </a:solidFill>
              </a:rPr>
              <a:t>++;</a:t>
            </a:r>
          </a:p>
          <a:p>
            <a:pPr marL="0" indent="0">
              <a:buNone/>
            </a:pPr>
            <a:r>
              <a:rPr lang="en-US" dirty="0">
                <a:solidFill>
                  <a:schemeClr val="tx1"/>
                </a:solidFill>
              </a:rPr>
              <a:t>} while(</a:t>
            </a:r>
            <a:r>
              <a:rPr lang="en-US" dirty="0" err="1">
                <a:solidFill>
                  <a:schemeClr val="tx1"/>
                </a:solidFill>
              </a:rPr>
              <a:t>i</a:t>
            </a:r>
            <a:r>
              <a:rPr lang="en-US" dirty="0">
                <a:solidFill>
                  <a:schemeClr val="tx1"/>
                </a:solidFill>
              </a:rPr>
              <a:t>&lt;=10)</a:t>
            </a:r>
          </a:p>
        </p:txBody>
      </p:sp>
    </p:spTree>
    <p:extLst>
      <p:ext uri="{BB962C8B-B14F-4D97-AF65-F5344CB8AC3E}">
        <p14:creationId xmlns:p14="http://schemas.microsoft.com/office/powerpoint/2010/main" val="303734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programming?</a:t>
            </a:r>
          </a:p>
        </p:txBody>
      </p:sp>
      <p:sp>
        <p:nvSpPr>
          <p:cNvPr id="3" name="Content Placeholder 2"/>
          <p:cNvSpPr>
            <a:spLocks noGrp="1"/>
          </p:cNvSpPr>
          <p:nvPr>
            <p:ph idx="1"/>
          </p:nvPr>
        </p:nvSpPr>
        <p:spPr/>
        <p:txBody>
          <a:bodyPr/>
          <a:lstStyle/>
          <a:p>
            <a:r>
              <a:rPr lang="en-US" dirty="0">
                <a:solidFill>
                  <a:schemeClr val="tx1"/>
                </a:solidFill>
              </a:rPr>
              <a:t>Programming is used with almost all electronic devices</a:t>
            </a:r>
          </a:p>
          <a:p>
            <a:r>
              <a:rPr lang="en-US" dirty="0">
                <a:solidFill>
                  <a:schemeClr val="tx1"/>
                </a:solidFill>
              </a:rPr>
              <a:t>Very simply it’s a way to schedule instructions.</a:t>
            </a:r>
          </a:p>
        </p:txBody>
      </p:sp>
    </p:spTree>
    <p:extLst>
      <p:ext uri="{BB962C8B-B14F-4D97-AF65-F5344CB8AC3E}">
        <p14:creationId xmlns:p14="http://schemas.microsoft.com/office/powerpoint/2010/main" val="360598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fontScale="92500" lnSpcReduction="10000"/>
          </a:bodyPr>
          <a:lstStyle/>
          <a:p>
            <a:pPr marL="0" indent="0">
              <a:buNone/>
            </a:pPr>
            <a:r>
              <a:rPr lang="en-US" dirty="0">
                <a:solidFill>
                  <a:schemeClr val="tx1"/>
                </a:solidFill>
              </a:rPr>
              <a:t>If Else Statements</a:t>
            </a:r>
          </a:p>
          <a:p>
            <a:r>
              <a:rPr lang="en-US" dirty="0">
                <a:solidFill>
                  <a:schemeClr val="tx1"/>
                </a:solidFill>
              </a:rPr>
              <a:t>Think of this as a gate and to get pass you have to ask the right question to go in.</a:t>
            </a:r>
          </a:p>
          <a:p>
            <a:r>
              <a:rPr lang="en-US" dirty="0">
                <a:solidFill>
                  <a:schemeClr val="tx1"/>
                </a:solidFill>
              </a:rPr>
              <a:t>Else handles the wrong questions</a:t>
            </a:r>
          </a:p>
          <a:p>
            <a:endParaRPr lang="en-US" dirty="0">
              <a:solidFill>
                <a:schemeClr val="tx1"/>
              </a:solidFill>
            </a:endParaRPr>
          </a:p>
          <a:p>
            <a:pPr marL="0" indent="0">
              <a:buNone/>
            </a:pPr>
            <a:r>
              <a:rPr lang="en-US" dirty="0">
                <a:solidFill>
                  <a:schemeClr val="tx1"/>
                </a:solidFill>
              </a:rPr>
              <a:t>If(</a:t>
            </a:r>
            <a:r>
              <a:rPr lang="en-US" dirty="0" err="1">
                <a:solidFill>
                  <a:schemeClr val="tx1"/>
                </a:solidFill>
              </a:rPr>
              <a:t>Boolean_Expression</a:t>
            </a:r>
            <a:r>
              <a:rPr lang="en-US" dirty="0">
                <a:solidFill>
                  <a:schemeClr val="tx1"/>
                </a:solidFill>
              </a:rPr>
              <a:t>) {</a:t>
            </a:r>
          </a:p>
          <a:p>
            <a:pPr marL="0" indent="0">
              <a:buNone/>
            </a:pPr>
            <a:r>
              <a:rPr lang="en-US" dirty="0">
                <a:solidFill>
                  <a:schemeClr val="tx1"/>
                </a:solidFill>
              </a:rPr>
              <a:t>	//Statements</a:t>
            </a:r>
          </a:p>
          <a:p>
            <a:pPr marL="0" indent="0">
              <a:buNone/>
            </a:pPr>
            <a:r>
              <a:rPr lang="en-US" dirty="0">
                <a:solidFill>
                  <a:schemeClr val="tx1"/>
                </a:solidFill>
              </a:rPr>
              <a:t>} else if(</a:t>
            </a:r>
            <a:r>
              <a:rPr lang="en-US" dirty="0" err="1">
                <a:solidFill>
                  <a:schemeClr val="tx1"/>
                </a:solidFill>
              </a:rPr>
              <a:t>Boolean_Expression</a:t>
            </a:r>
            <a:r>
              <a:rPr lang="en-US" dirty="0">
                <a:solidFill>
                  <a:schemeClr val="tx1"/>
                </a:solidFill>
              </a:rPr>
              <a:t>) {</a:t>
            </a:r>
          </a:p>
          <a:p>
            <a:pPr marL="0" indent="0">
              <a:buNone/>
            </a:pPr>
            <a:r>
              <a:rPr lang="en-US" dirty="0">
                <a:solidFill>
                  <a:schemeClr val="tx1"/>
                </a:solidFill>
              </a:rPr>
              <a:t>	//Statements</a:t>
            </a:r>
          </a:p>
          <a:p>
            <a:pPr marL="0" indent="0">
              <a:buNone/>
            </a:pPr>
            <a:r>
              <a:rPr lang="en-US" dirty="0">
                <a:solidFill>
                  <a:schemeClr val="tx1"/>
                </a:solidFill>
              </a:rPr>
              <a:t>} else {</a:t>
            </a:r>
          </a:p>
          <a:p>
            <a:pPr marL="0" indent="0">
              <a:buNone/>
            </a:pPr>
            <a:r>
              <a:rPr lang="en-US" dirty="0">
                <a:solidFill>
                  <a:schemeClr val="tx1"/>
                </a:solidFill>
              </a:rPr>
              <a:t>	//</a:t>
            </a:r>
            <a:r>
              <a:rPr lang="en-US" dirty="0" err="1">
                <a:solidFill>
                  <a:schemeClr val="tx1"/>
                </a:solidFill>
              </a:rPr>
              <a:t>Statments</a:t>
            </a:r>
            <a:endParaRPr lang="en-US" dirty="0">
              <a:solidFill>
                <a:schemeClr val="tx1"/>
              </a:solidFill>
            </a:endParaRPr>
          </a:p>
          <a:p>
            <a:pPr marL="0" indent="0">
              <a:buNone/>
            </a:pPr>
            <a:r>
              <a:rPr lang="en-US" dirty="0">
                <a:solidFill>
                  <a:schemeClr val="tx1"/>
                </a:solidFill>
              </a:rPr>
              <a:t>}</a:t>
            </a:r>
          </a:p>
        </p:txBody>
      </p:sp>
    </p:spTree>
    <p:extLst>
      <p:ext uri="{BB962C8B-B14F-4D97-AF65-F5344CB8AC3E}">
        <p14:creationId xmlns:p14="http://schemas.microsoft.com/office/powerpoint/2010/main" val="186880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tx1"/>
                </a:solidFill>
              </a:rPr>
              <a:t>That’s it for the basics. Now time to program.</a:t>
            </a:r>
          </a:p>
        </p:txBody>
      </p:sp>
    </p:spTree>
    <p:extLst>
      <p:ext uri="{BB962C8B-B14F-4D97-AF65-F5344CB8AC3E}">
        <p14:creationId xmlns:p14="http://schemas.microsoft.com/office/powerpoint/2010/main" val="126676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r>
              <a:rPr lang="en-US" dirty="0">
                <a:solidFill>
                  <a:schemeClr val="bg1"/>
                </a:solidFill>
              </a:rPr>
              <a:t>Printing and Printing Lines</a:t>
            </a:r>
          </a:p>
          <a:p>
            <a:r>
              <a:rPr lang="en-US" dirty="0">
                <a:solidFill>
                  <a:schemeClr val="bg1"/>
                </a:solidFill>
              </a:rPr>
              <a:t>String Variable, Editing String</a:t>
            </a:r>
          </a:p>
          <a:p>
            <a:r>
              <a:rPr lang="en-US" dirty="0">
                <a:solidFill>
                  <a:schemeClr val="bg1"/>
                </a:solidFill>
              </a:rPr>
              <a:t>Double/Integer Variable, Math</a:t>
            </a:r>
          </a:p>
          <a:p>
            <a:r>
              <a:rPr lang="en-US" dirty="0">
                <a:solidFill>
                  <a:schemeClr val="bg1"/>
                </a:solidFill>
              </a:rPr>
              <a:t>Using Strings and Numbers together</a:t>
            </a:r>
          </a:p>
          <a:p>
            <a:r>
              <a:rPr lang="en-US" dirty="0">
                <a:solidFill>
                  <a:schemeClr val="bg1"/>
                </a:solidFill>
              </a:rPr>
              <a:t>For Loop</a:t>
            </a:r>
          </a:p>
          <a:p>
            <a:r>
              <a:rPr lang="en-US" dirty="0">
                <a:solidFill>
                  <a:schemeClr val="bg1"/>
                </a:solidFill>
              </a:rPr>
              <a:t>Arrays</a:t>
            </a:r>
          </a:p>
          <a:p>
            <a:r>
              <a:rPr lang="en-US" dirty="0">
                <a:solidFill>
                  <a:schemeClr val="bg1"/>
                </a:solidFill>
              </a:rPr>
              <a:t>Building and Array from a For Loop</a:t>
            </a:r>
          </a:p>
          <a:p>
            <a:r>
              <a:rPr lang="en-US" dirty="0">
                <a:solidFill>
                  <a:schemeClr val="bg1"/>
                </a:solidFill>
              </a:rPr>
              <a:t>Taking apart Array from For Loop</a:t>
            </a:r>
          </a:p>
          <a:p>
            <a:r>
              <a:rPr lang="en-US" dirty="0">
                <a:solidFill>
                  <a:schemeClr val="bg1"/>
                </a:solidFill>
              </a:rPr>
              <a:t>End Of Part 1</a:t>
            </a:r>
          </a:p>
        </p:txBody>
      </p:sp>
    </p:spTree>
    <p:extLst>
      <p:ext uri="{BB962C8B-B14F-4D97-AF65-F5344CB8AC3E}">
        <p14:creationId xmlns:p14="http://schemas.microsoft.com/office/powerpoint/2010/main" val="175132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Open </a:t>
            </a:r>
            <a:r>
              <a:rPr lang="en-US" dirty="0">
                <a:hlinkClick r:id="rId3"/>
              </a:rPr>
              <a:t>https://www.tutorialspoint.com/compile_java_online.php</a:t>
            </a: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This website is a useful tool. It’s an online compiler for not just Java, but almost any programing software out there. You can access this anytime even at home.</a:t>
            </a:r>
          </a:p>
        </p:txBody>
      </p:sp>
    </p:spTree>
    <p:extLst>
      <p:ext uri="{BB962C8B-B14F-4D97-AF65-F5344CB8AC3E}">
        <p14:creationId xmlns:p14="http://schemas.microsoft.com/office/powerpoint/2010/main" val="3769383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Base Structure</a:t>
            </a:r>
          </a:p>
          <a:p>
            <a:pPr marL="0" indent="0">
              <a:buNone/>
            </a:pPr>
            <a:endParaRPr lang="en-US" dirty="0">
              <a:solidFill>
                <a:schemeClr val="bg1"/>
              </a:solidFill>
            </a:endParaRPr>
          </a:p>
          <a:p>
            <a:pPr marL="0" indent="0">
              <a:buNone/>
            </a:pPr>
            <a:r>
              <a:rPr lang="en-US" dirty="0"/>
              <a:t>public class </a:t>
            </a:r>
            <a:r>
              <a:rPr lang="en-US" dirty="0">
                <a:solidFill>
                  <a:schemeClr val="accent3">
                    <a:lumMod val="60000"/>
                    <a:lumOff val="40000"/>
                  </a:schemeClr>
                </a:solidFill>
              </a:rPr>
              <a:t>HelloWorld</a:t>
            </a:r>
            <a:r>
              <a:rPr lang="en-US" dirty="0">
                <a:solidFill>
                  <a:schemeClr val="bg1"/>
                </a:solidFill>
              </a:rPr>
              <a:t>{     </a:t>
            </a:r>
          </a:p>
          <a:p>
            <a:pPr marL="0" indent="0">
              <a:buNone/>
            </a:pPr>
            <a:r>
              <a:rPr lang="en-US" dirty="0">
                <a:solidFill>
                  <a:schemeClr val="bg1"/>
                </a:solidFill>
              </a:rPr>
              <a:t>	</a:t>
            </a:r>
            <a:r>
              <a:rPr lang="en-US" dirty="0"/>
              <a:t>public static void</a:t>
            </a:r>
            <a:r>
              <a:rPr lang="en-US" dirty="0">
                <a:solidFill>
                  <a:schemeClr val="bg1"/>
                </a:solidFill>
              </a:rPr>
              <a:t> </a:t>
            </a:r>
            <a:r>
              <a:rPr lang="en-US" dirty="0">
                <a:solidFill>
                  <a:schemeClr val="accent3">
                    <a:lumMod val="60000"/>
                    <a:lumOff val="40000"/>
                  </a:schemeClr>
                </a:solidFill>
              </a:rPr>
              <a:t>main</a:t>
            </a:r>
            <a:r>
              <a:rPr lang="en-US" dirty="0">
                <a:solidFill>
                  <a:schemeClr val="bg1"/>
                </a:solidFill>
              </a:rPr>
              <a:t>(</a:t>
            </a:r>
            <a:r>
              <a:rPr lang="en-US" dirty="0">
                <a:solidFill>
                  <a:srgbClr val="FF0066"/>
                </a:solidFill>
              </a:rPr>
              <a:t>String</a:t>
            </a:r>
            <a:r>
              <a:rPr lang="en-US" dirty="0">
                <a:solidFill>
                  <a:schemeClr val="bg1"/>
                </a:solidFill>
              </a:rPr>
              <a:t> []</a:t>
            </a:r>
            <a:r>
              <a:rPr lang="en-US" dirty="0" err="1">
                <a:solidFill>
                  <a:schemeClr val="accent3">
                    <a:lumMod val="60000"/>
                    <a:lumOff val="40000"/>
                  </a:schemeClr>
                </a:solidFill>
              </a:rPr>
              <a:t>args</a:t>
            </a:r>
            <a:r>
              <a:rPr lang="en-US" dirty="0">
                <a:solidFill>
                  <a:schemeClr val="bg1"/>
                </a:solidFill>
              </a:rPr>
              <a:t>){        </a:t>
            </a:r>
          </a:p>
          <a:p>
            <a:pPr marL="0" indent="0">
              <a:buNone/>
            </a:pPr>
            <a:r>
              <a:rPr lang="en-US" dirty="0">
                <a:solidFill>
                  <a:schemeClr val="bg1"/>
                </a:solidFill>
              </a:rPr>
              <a:t>		</a:t>
            </a:r>
            <a:r>
              <a:rPr lang="en-US" dirty="0">
                <a:solidFill>
                  <a:schemeClr val="bg1">
                    <a:lumMod val="75000"/>
                    <a:lumOff val="25000"/>
                  </a:schemeClr>
                </a:solidFill>
              </a:rPr>
              <a:t>//Code</a:t>
            </a:r>
          </a:p>
          <a:p>
            <a:pPr marL="0" indent="0">
              <a:buNone/>
            </a:pPr>
            <a:r>
              <a:rPr lang="en-US" dirty="0">
                <a:solidFill>
                  <a:schemeClr val="bg1"/>
                </a:solidFill>
              </a:rPr>
              <a:t>	}</a:t>
            </a:r>
          </a:p>
          <a:p>
            <a:pPr marL="0" indent="0">
              <a:buNone/>
            </a:pPr>
            <a:r>
              <a:rPr lang="en-US" dirty="0">
                <a:solidFill>
                  <a:schemeClr val="bg1"/>
                </a:solidFill>
              </a:rPr>
              <a:t>}</a:t>
            </a:r>
          </a:p>
          <a:p>
            <a:pPr marL="0" indent="0">
              <a:buNone/>
            </a:pPr>
            <a:endParaRPr lang="en-US" dirty="0">
              <a:solidFill>
                <a:schemeClr val="bg1"/>
              </a:solidFill>
            </a:endParaRPr>
          </a:p>
        </p:txBody>
      </p:sp>
    </p:spTree>
    <p:extLst>
      <p:ext uri="{BB962C8B-B14F-4D97-AF65-F5344CB8AC3E}">
        <p14:creationId xmlns:p14="http://schemas.microsoft.com/office/powerpoint/2010/main" val="113092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Printing and Printing Lines</a:t>
            </a:r>
          </a:p>
          <a:p>
            <a:r>
              <a:rPr lang="en-US" dirty="0">
                <a:solidFill>
                  <a:schemeClr val="bg1"/>
                </a:solidFill>
              </a:rPr>
              <a:t>This is very useful for debugging and finding out what the software is processing. </a:t>
            </a:r>
          </a:p>
          <a:p>
            <a:r>
              <a:rPr lang="en-US" dirty="0">
                <a:solidFill>
                  <a:schemeClr val="bg1"/>
                </a:solidFill>
              </a:rPr>
              <a:t>One of the most important tools for a programmer.</a:t>
            </a:r>
          </a:p>
          <a:p>
            <a:r>
              <a:rPr lang="en-US" dirty="0">
                <a:solidFill>
                  <a:schemeClr val="bg1"/>
                </a:solidFill>
              </a:rPr>
              <a:t>Difference between print and </a:t>
            </a:r>
            <a:r>
              <a:rPr lang="en-US" dirty="0" err="1">
                <a:solidFill>
                  <a:schemeClr val="bg1"/>
                </a:solidFill>
              </a:rPr>
              <a:t>println</a:t>
            </a:r>
            <a:r>
              <a:rPr lang="en-US" dirty="0">
                <a:solidFill>
                  <a:schemeClr val="bg1"/>
                </a:solidFill>
              </a:rPr>
              <a:t> is that one will index to the next line the other will add to the existing line</a:t>
            </a:r>
          </a:p>
          <a:p>
            <a:pPr marL="0" indent="0">
              <a:buNone/>
            </a:pPr>
            <a:endParaRPr lang="en-US" dirty="0">
              <a:solidFill>
                <a:schemeClr val="bg1"/>
              </a:solidFill>
            </a:endParaRPr>
          </a:p>
          <a:p>
            <a:pPr marL="0" indent="0">
              <a:buNone/>
            </a:pPr>
            <a:r>
              <a:rPr lang="en-US" dirty="0">
                <a:solidFill>
                  <a:schemeClr val="bg1"/>
                </a:solidFill>
              </a:rPr>
              <a:t>Code:</a:t>
            </a: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a:t>
            </a:r>
            <a:r>
              <a:rPr lang="en-US" dirty="0">
                <a:solidFill>
                  <a:schemeClr val="bg1"/>
                </a:solidFill>
              </a:rPr>
              <a:t>(</a:t>
            </a:r>
            <a:r>
              <a:rPr lang="en-US" dirty="0">
                <a:solidFill>
                  <a:schemeClr val="accent6">
                    <a:lumMod val="75000"/>
                  </a:schemeClr>
                </a:solidFill>
              </a:rPr>
              <a:t>“Hello World”</a:t>
            </a:r>
            <a:r>
              <a:rPr lang="en-US" dirty="0">
                <a:solidFill>
                  <a:schemeClr val="bg1"/>
                </a:solidFill>
              </a:rPr>
              <a:t>);</a:t>
            </a: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a:solidFill>
                  <a:schemeClr val="accent6">
                    <a:lumMod val="75000"/>
                  </a:schemeClr>
                </a:solidFill>
              </a:rPr>
              <a:t>“Hello World”</a:t>
            </a:r>
            <a:r>
              <a:rPr lang="en-US" dirty="0">
                <a:solidFill>
                  <a:schemeClr val="bg1"/>
                </a:solidFill>
              </a:rPr>
              <a:t>);</a:t>
            </a:r>
          </a:p>
          <a:p>
            <a:pPr marL="0" indent="0">
              <a:buNone/>
            </a:pPr>
            <a:endParaRPr lang="en-US" dirty="0">
              <a:solidFill>
                <a:schemeClr val="bg1"/>
              </a:solidFill>
            </a:endParaRPr>
          </a:p>
        </p:txBody>
      </p:sp>
    </p:spTree>
    <p:extLst>
      <p:ext uri="{BB962C8B-B14F-4D97-AF65-F5344CB8AC3E}">
        <p14:creationId xmlns:p14="http://schemas.microsoft.com/office/powerpoint/2010/main" val="28914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String Variable, Editing String</a:t>
            </a:r>
          </a:p>
          <a:p>
            <a:r>
              <a:rPr lang="en-US" dirty="0">
                <a:solidFill>
                  <a:schemeClr val="bg1"/>
                </a:solidFill>
              </a:rPr>
              <a:t>Strings are important for the user to receive feedback from the software.</a:t>
            </a:r>
          </a:p>
          <a:p>
            <a:r>
              <a:rPr lang="en-US" dirty="0">
                <a:solidFill>
                  <a:schemeClr val="bg1"/>
                </a:solidFill>
              </a:rPr>
              <a:t>A lot of programs are just based off of editing strings.</a:t>
            </a:r>
          </a:p>
          <a:p>
            <a:endParaRPr lang="en-US" dirty="0">
              <a:solidFill>
                <a:schemeClr val="bg1"/>
              </a:solidFill>
            </a:endParaRPr>
          </a:p>
          <a:p>
            <a:r>
              <a:rPr lang="en-US" dirty="0">
                <a:solidFill>
                  <a:schemeClr val="bg1"/>
                </a:solidFill>
              </a:rPr>
              <a:t>First we are going to create a variable in the same code as before</a:t>
            </a:r>
          </a:p>
        </p:txBody>
      </p:sp>
    </p:spTree>
    <p:extLst>
      <p:ext uri="{BB962C8B-B14F-4D97-AF65-F5344CB8AC3E}">
        <p14:creationId xmlns:p14="http://schemas.microsoft.com/office/powerpoint/2010/main" val="851154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String Variable</a:t>
            </a:r>
          </a:p>
          <a:p>
            <a:pPr marL="0" indent="0">
              <a:buNone/>
            </a:pPr>
            <a:endParaRPr lang="en-US" dirty="0">
              <a:solidFill>
                <a:schemeClr val="bg1"/>
              </a:solidFill>
            </a:endParaRPr>
          </a:p>
          <a:p>
            <a:pPr marL="0" indent="0">
              <a:buNone/>
            </a:pPr>
            <a:r>
              <a:rPr lang="en-US" dirty="0">
                <a:solidFill>
                  <a:schemeClr val="bg1"/>
                </a:solidFill>
              </a:rPr>
              <a:t>Code:</a:t>
            </a:r>
          </a:p>
          <a:p>
            <a:pPr marL="0" indent="0">
              <a:buNone/>
            </a:pPr>
            <a:r>
              <a:rPr lang="en-US" dirty="0">
                <a:solidFill>
                  <a:srgbClr val="FF0066"/>
                </a:solidFill>
              </a:rPr>
              <a:t>String</a:t>
            </a:r>
            <a:r>
              <a:rPr lang="en-US" dirty="0">
                <a:solidFill>
                  <a:schemeClr val="bg1"/>
                </a:solidFill>
              </a:rPr>
              <a:t> </a:t>
            </a:r>
            <a:r>
              <a:rPr lang="en-US" dirty="0" err="1">
                <a:solidFill>
                  <a:srgbClr val="FFFF00"/>
                </a:solidFill>
              </a:rPr>
              <a:t>nameOfString</a:t>
            </a:r>
            <a:r>
              <a:rPr lang="en-US" dirty="0">
                <a:solidFill>
                  <a:schemeClr val="bg1"/>
                </a:solidFill>
              </a:rPr>
              <a:t> = </a:t>
            </a:r>
            <a:r>
              <a:rPr lang="en-US" dirty="0">
                <a:solidFill>
                  <a:schemeClr val="accent6">
                    <a:lumMod val="75000"/>
                  </a:schemeClr>
                </a:solidFill>
              </a:rPr>
              <a:t>“Hello String”</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err="1">
                <a:solidFill>
                  <a:srgbClr val="FFFF00"/>
                </a:solidFill>
              </a:rPr>
              <a:t>nameOfString</a:t>
            </a:r>
            <a:r>
              <a:rPr lang="en-US" dirty="0">
                <a:solidFill>
                  <a:schemeClr val="bg1"/>
                </a:solidFill>
              </a:rPr>
              <a:t>);</a:t>
            </a:r>
          </a:p>
        </p:txBody>
      </p:sp>
    </p:spTree>
    <p:extLst>
      <p:ext uri="{BB962C8B-B14F-4D97-AF65-F5344CB8AC3E}">
        <p14:creationId xmlns:p14="http://schemas.microsoft.com/office/powerpoint/2010/main" val="231574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lnSpcReduction="10000"/>
          </a:bodyPr>
          <a:lstStyle/>
          <a:p>
            <a:pPr marL="0" indent="0">
              <a:buNone/>
            </a:pPr>
            <a:r>
              <a:rPr lang="en-US" dirty="0">
                <a:solidFill>
                  <a:schemeClr val="bg1"/>
                </a:solidFill>
              </a:rPr>
              <a:t>String Editing - Replace</a:t>
            </a:r>
          </a:p>
          <a:p>
            <a:pPr marL="0" indent="0">
              <a:buNone/>
            </a:pPr>
            <a:endParaRPr lang="en-US" dirty="0">
              <a:solidFill>
                <a:schemeClr val="bg1"/>
              </a:solidFill>
            </a:endParaRPr>
          </a:p>
          <a:p>
            <a:pPr marL="0" indent="0">
              <a:buNone/>
            </a:pPr>
            <a:r>
              <a:rPr lang="en-US" dirty="0">
                <a:solidFill>
                  <a:schemeClr val="bg1"/>
                </a:solidFill>
              </a:rPr>
              <a:t>Code:</a:t>
            </a:r>
          </a:p>
          <a:p>
            <a:pPr marL="0" indent="0">
              <a:buNone/>
            </a:pPr>
            <a:r>
              <a:rPr lang="en-US" dirty="0">
                <a:solidFill>
                  <a:srgbClr val="FF0066"/>
                </a:solidFill>
              </a:rPr>
              <a:t>String</a:t>
            </a:r>
            <a:r>
              <a:rPr lang="en-US" dirty="0">
                <a:solidFill>
                  <a:schemeClr val="bg1"/>
                </a:solidFill>
              </a:rPr>
              <a:t> </a:t>
            </a:r>
            <a:r>
              <a:rPr lang="en-US" dirty="0" err="1">
                <a:solidFill>
                  <a:srgbClr val="FFFF00"/>
                </a:solidFill>
              </a:rPr>
              <a:t>nameOfString</a:t>
            </a:r>
            <a:r>
              <a:rPr lang="en-US" dirty="0">
                <a:solidFill>
                  <a:schemeClr val="bg1"/>
                </a:solidFill>
              </a:rPr>
              <a:t> = </a:t>
            </a:r>
            <a:r>
              <a:rPr lang="en-US" dirty="0">
                <a:solidFill>
                  <a:schemeClr val="accent6">
                    <a:lumMod val="75000"/>
                  </a:schemeClr>
                </a:solidFill>
              </a:rPr>
              <a:t>“Hello String”</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err="1">
                <a:solidFill>
                  <a:srgbClr val="FFFF00"/>
                </a:solidFill>
              </a:rPr>
              <a:t>nameOfString</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FF00"/>
                </a:solidFill>
              </a:rPr>
              <a:t>nameOfString</a:t>
            </a:r>
            <a:r>
              <a:rPr lang="en-US" dirty="0">
                <a:solidFill>
                  <a:schemeClr val="bg1"/>
                </a:solidFill>
              </a:rPr>
              <a:t> = </a:t>
            </a:r>
            <a:r>
              <a:rPr lang="en-US" dirty="0" err="1">
                <a:solidFill>
                  <a:srgbClr val="FFFF00"/>
                </a:solidFill>
              </a:rPr>
              <a:t>nameOfString</a:t>
            </a:r>
            <a:r>
              <a:rPr lang="en-US" dirty="0" err="1">
                <a:solidFill>
                  <a:schemeClr val="bg1"/>
                </a:solidFill>
              </a:rPr>
              <a:t>.</a:t>
            </a:r>
            <a:r>
              <a:rPr lang="en-US" dirty="0" err="1">
                <a:solidFill>
                  <a:srgbClr val="FF0066"/>
                </a:solidFill>
              </a:rPr>
              <a:t>replace</a:t>
            </a:r>
            <a:r>
              <a:rPr lang="en-US" dirty="0">
                <a:solidFill>
                  <a:schemeClr val="bg1"/>
                </a:solidFill>
              </a:rPr>
              <a:t>(</a:t>
            </a:r>
            <a:r>
              <a:rPr lang="en-US" dirty="0">
                <a:solidFill>
                  <a:schemeClr val="accent6">
                    <a:lumMod val="75000"/>
                  </a:schemeClr>
                </a:solidFill>
              </a:rPr>
              <a:t>“String”</a:t>
            </a:r>
            <a:r>
              <a:rPr lang="en-US" dirty="0">
                <a:solidFill>
                  <a:schemeClr val="bg1"/>
                </a:solidFill>
              </a:rPr>
              <a:t>, </a:t>
            </a:r>
            <a:r>
              <a:rPr lang="en-US" dirty="0">
                <a:solidFill>
                  <a:schemeClr val="accent6">
                    <a:lumMod val="75000"/>
                  </a:schemeClr>
                </a:solidFill>
              </a:rPr>
              <a:t>“World”</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err="1">
                <a:solidFill>
                  <a:srgbClr val="FFFF00"/>
                </a:solidFill>
              </a:rPr>
              <a:t>nameOfString</a:t>
            </a:r>
            <a:r>
              <a:rPr lang="en-US" dirty="0">
                <a:solidFill>
                  <a:schemeClr val="bg1"/>
                </a:solidFill>
              </a:rPr>
              <a:t>);</a:t>
            </a:r>
          </a:p>
          <a:p>
            <a:pPr marL="0" indent="0">
              <a:buNone/>
            </a:pPr>
            <a:endParaRPr lang="en-US" dirty="0">
              <a:solidFill>
                <a:schemeClr val="bg1"/>
              </a:solidFill>
            </a:endParaRPr>
          </a:p>
        </p:txBody>
      </p:sp>
    </p:spTree>
    <p:extLst>
      <p:ext uri="{BB962C8B-B14F-4D97-AF65-F5344CB8AC3E}">
        <p14:creationId xmlns:p14="http://schemas.microsoft.com/office/powerpoint/2010/main" val="2210724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fontScale="85000" lnSpcReduction="10000"/>
          </a:bodyPr>
          <a:lstStyle/>
          <a:p>
            <a:pPr marL="0" indent="0">
              <a:buNone/>
            </a:pPr>
            <a:r>
              <a:rPr lang="en-US" dirty="0">
                <a:solidFill>
                  <a:schemeClr val="bg1"/>
                </a:solidFill>
              </a:rPr>
              <a:t>String Editing – Adding Two Strings</a:t>
            </a:r>
          </a:p>
          <a:p>
            <a:pPr marL="0" indent="0">
              <a:buNone/>
            </a:pPr>
            <a:endParaRPr lang="en-US" dirty="0">
              <a:solidFill>
                <a:schemeClr val="bg1"/>
              </a:solidFill>
            </a:endParaRPr>
          </a:p>
          <a:p>
            <a:pPr marL="0" indent="0">
              <a:buNone/>
            </a:pPr>
            <a:r>
              <a:rPr lang="en-US" dirty="0">
                <a:solidFill>
                  <a:schemeClr val="bg1"/>
                </a:solidFill>
              </a:rPr>
              <a:t>Code:</a:t>
            </a:r>
          </a:p>
          <a:p>
            <a:pPr marL="0" indent="0">
              <a:buNone/>
            </a:pPr>
            <a:r>
              <a:rPr lang="en-US" dirty="0">
                <a:solidFill>
                  <a:srgbClr val="FF0066"/>
                </a:solidFill>
              </a:rPr>
              <a:t>String</a:t>
            </a:r>
            <a:r>
              <a:rPr lang="en-US" dirty="0">
                <a:solidFill>
                  <a:schemeClr val="bg1"/>
                </a:solidFill>
              </a:rPr>
              <a:t> </a:t>
            </a:r>
            <a:r>
              <a:rPr lang="en-US" dirty="0">
                <a:solidFill>
                  <a:srgbClr val="FFFF00"/>
                </a:solidFill>
              </a:rPr>
              <a:t>string1</a:t>
            </a:r>
            <a:r>
              <a:rPr lang="en-US" dirty="0">
                <a:solidFill>
                  <a:schemeClr val="bg1"/>
                </a:solidFill>
              </a:rPr>
              <a:t> = </a:t>
            </a:r>
            <a:r>
              <a:rPr lang="en-US" dirty="0">
                <a:solidFill>
                  <a:schemeClr val="accent6">
                    <a:lumMod val="75000"/>
                  </a:schemeClr>
                </a:solidFill>
              </a:rPr>
              <a:t>“Hello”</a:t>
            </a:r>
            <a:r>
              <a:rPr lang="en-US" dirty="0">
                <a:solidFill>
                  <a:schemeClr val="bg1"/>
                </a:solidFill>
              </a:rPr>
              <a:t>;</a:t>
            </a:r>
          </a:p>
          <a:p>
            <a:pPr marL="0" indent="0">
              <a:buNone/>
            </a:pPr>
            <a:r>
              <a:rPr lang="en-US" dirty="0">
                <a:solidFill>
                  <a:srgbClr val="FF0066"/>
                </a:solidFill>
              </a:rPr>
              <a:t>String</a:t>
            </a:r>
            <a:r>
              <a:rPr lang="en-US" dirty="0">
                <a:solidFill>
                  <a:schemeClr val="bg1"/>
                </a:solidFill>
              </a:rPr>
              <a:t> </a:t>
            </a:r>
            <a:r>
              <a:rPr lang="en-US" dirty="0">
                <a:solidFill>
                  <a:srgbClr val="FFFF00"/>
                </a:solidFill>
              </a:rPr>
              <a:t>string2</a:t>
            </a:r>
            <a:r>
              <a:rPr lang="en-US" dirty="0">
                <a:solidFill>
                  <a:schemeClr val="bg1"/>
                </a:solidFill>
              </a:rPr>
              <a:t> = </a:t>
            </a:r>
            <a:r>
              <a:rPr lang="en-US" dirty="0">
                <a:solidFill>
                  <a:schemeClr val="accent6">
                    <a:lumMod val="75000"/>
                  </a:schemeClr>
                </a:solidFill>
              </a:rPr>
              <a:t>“World”</a:t>
            </a:r>
            <a:r>
              <a:rPr lang="en-US" dirty="0">
                <a:solidFill>
                  <a:schemeClr val="bg1"/>
                </a:solidFill>
              </a:rPr>
              <a:t>;</a:t>
            </a:r>
          </a:p>
          <a:p>
            <a:pPr marL="0" indent="0">
              <a:buNone/>
            </a:pPr>
            <a:r>
              <a:rPr lang="en-US" dirty="0">
                <a:solidFill>
                  <a:srgbClr val="FF0066"/>
                </a:solidFill>
              </a:rPr>
              <a:t>String</a:t>
            </a:r>
            <a:r>
              <a:rPr lang="en-US" dirty="0">
                <a:solidFill>
                  <a:schemeClr val="bg1"/>
                </a:solidFill>
              </a:rPr>
              <a:t> </a:t>
            </a:r>
            <a:r>
              <a:rPr lang="en-US" dirty="0" err="1">
                <a:solidFill>
                  <a:srgbClr val="FFFF00"/>
                </a:solidFill>
              </a:rPr>
              <a:t>nameOfString</a:t>
            </a:r>
            <a:r>
              <a:rPr lang="en-US" dirty="0">
                <a:solidFill>
                  <a:schemeClr val="bg1"/>
                </a:solidFill>
              </a:rPr>
              <a:t>;</a:t>
            </a:r>
          </a:p>
          <a:p>
            <a:pPr marL="0" indent="0">
              <a:buNone/>
            </a:pPr>
            <a:endParaRPr lang="en-US" dirty="0">
              <a:solidFill>
                <a:schemeClr val="bg1"/>
              </a:solidFill>
            </a:endParaRPr>
          </a:p>
          <a:p>
            <a:pPr marL="0" indent="0">
              <a:buNone/>
            </a:pPr>
            <a:r>
              <a:rPr lang="en-US" dirty="0">
                <a:solidFill>
                  <a:srgbClr val="FFFF00"/>
                </a:solidFill>
              </a:rPr>
              <a:t>string1</a:t>
            </a:r>
            <a:r>
              <a:rPr lang="en-US" dirty="0">
                <a:solidFill>
                  <a:schemeClr val="bg1"/>
                </a:solidFill>
              </a:rPr>
              <a:t> = </a:t>
            </a:r>
            <a:r>
              <a:rPr lang="en-US" dirty="0">
                <a:solidFill>
                  <a:srgbClr val="FFFF00"/>
                </a:solidFill>
              </a:rPr>
              <a:t>string1</a:t>
            </a:r>
            <a:r>
              <a:rPr lang="en-US" dirty="0">
                <a:solidFill>
                  <a:schemeClr val="bg1"/>
                </a:solidFill>
              </a:rPr>
              <a:t> + </a:t>
            </a:r>
            <a:r>
              <a:rPr lang="en-US" dirty="0">
                <a:solidFill>
                  <a:schemeClr val="accent6">
                    <a:lumMod val="75000"/>
                  </a:schemeClr>
                </a:solidFill>
              </a:rPr>
              <a:t>“ ”</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FF00"/>
                </a:solidFill>
              </a:rPr>
              <a:t>nameOfString</a:t>
            </a:r>
            <a:r>
              <a:rPr lang="en-US" dirty="0">
                <a:solidFill>
                  <a:schemeClr val="bg1"/>
                </a:solidFill>
              </a:rPr>
              <a:t> = </a:t>
            </a:r>
            <a:r>
              <a:rPr lang="en-US" dirty="0">
                <a:solidFill>
                  <a:srgbClr val="FFFF00"/>
                </a:solidFill>
              </a:rPr>
              <a:t>string1</a:t>
            </a:r>
            <a:r>
              <a:rPr lang="en-US" dirty="0">
                <a:solidFill>
                  <a:schemeClr val="bg1"/>
                </a:solidFill>
              </a:rPr>
              <a:t>.</a:t>
            </a:r>
            <a:r>
              <a:rPr lang="en-US" dirty="0">
                <a:solidFill>
                  <a:srgbClr val="FF0066"/>
                </a:solidFill>
              </a:rPr>
              <a:t>concat</a:t>
            </a:r>
            <a:r>
              <a:rPr lang="en-US" dirty="0">
                <a:solidFill>
                  <a:schemeClr val="bg1"/>
                </a:solidFill>
              </a:rPr>
              <a:t>(</a:t>
            </a:r>
            <a:r>
              <a:rPr lang="en-US" dirty="0">
                <a:solidFill>
                  <a:srgbClr val="FFFF00"/>
                </a:solidFill>
              </a:rPr>
              <a:t>string2</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err="1">
                <a:solidFill>
                  <a:srgbClr val="FFFF00"/>
                </a:solidFill>
              </a:rPr>
              <a:t>nameOfString</a:t>
            </a:r>
            <a:r>
              <a:rPr lang="en-US" dirty="0">
                <a:solidFill>
                  <a:schemeClr val="bg1"/>
                </a:solidFill>
              </a:rPr>
              <a:t>);</a:t>
            </a:r>
          </a:p>
          <a:p>
            <a:pPr marL="0" indent="0">
              <a:buNone/>
            </a:pPr>
            <a:endParaRPr lang="en-US" dirty="0">
              <a:solidFill>
                <a:schemeClr val="bg1"/>
              </a:solidFill>
            </a:endParaRPr>
          </a:p>
        </p:txBody>
      </p:sp>
    </p:spTree>
    <p:extLst>
      <p:ext uri="{BB962C8B-B14F-4D97-AF65-F5344CB8AC3E}">
        <p14:creationId xmlns:p14="http://schemas.microsoft.com/office/powerpoint/2010/main" val="61850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a:t>
            </a:r>
          </a:p>
        </p:txBody>
      </p:sp>
      <p:sp>
        <p:nvSpPr>
          <p:cNvPr id="3" name="Content Placeholder 2"/>
          <p:cNvSpPr>
            <a:spLocks noGrp="1"/>
          </p:cNvSpPr>
          <p:nvPr>
            <p:ph idx="1"/>
          </p:nvPr>
        </p:nvSpPr>
        <p:spPr/>
        <p:txBody>
          <a:bodyPr/>
          <a:lstStyle/>
          <a:p>
            <a:r>
              <a:rPr lang="en-US" dirty="0">
                <a:solidFill>
                  <a:schemeClr val="tx1"/>
                </a:solidFill>
              </a:rPr>
              <a:t>There is different languages used though out the industry. Why?</a:t>
            </a:r>
          </a:p>
          <a:p>
            <a:pPr lvl="1"/>
            <a:r>
              <a:rPr lang="en-US" dirty="0">
                <a:solidFill>
                  <a:schemeClr val="tx1"/>
                </a:solidFill>
              </a:rPr>
              <a:t>C++ - Object Oriented Programming, Mid Level</a:t>
            </a:r>
          </a:p>
          <a:p>
            <a:pPr lvl="1"/>
            <a:r>
              <a:rPr lang="en-US" dirty="0">
                <a:solidFill>
                  <a:schemeClr val="tx1"/>
                </a:solidFill>
              </a:rPr>
              <a:t>C# - </a:t>
            </a:r>
            <a:r>
              <a:rPr lang="en-US" dirty="0" err="1">
                <a:solidFill>
                  <a:schemeClr val="tx1"/>
                </a:solidFill>
              </a:rPr>
              <a:t>Muti</a:t>
            </a:r>
            <a:r>
              <a:rPr lang="en-US" dirty="0">
                <a:solidFill>
                  <a:schemeClr val="tx1"/>
                </a:solidFill>
              </a:rPr>
              <a:t>-Paradigm Programming, Mid Level</a:t>
            </a:r>
          </a:p>
          <a:p>
            <a:pPr lvl="1"/>
            <a:r>
              <a:rPr lang="en-US" dirty="0">
                <a:solidFill>
                  <a:schemeClr val="tx1"/>
                </a:solidFill>
              </a:rPr>
              <a:t>C – Structure Oriented Programming, Low Level</a:t>
            </a:r>
          </a:p>
          <a:p>
            <a:pPr lvl="1"/>
            <a:r>
              <a:rPr lang="en-US" dirty="0">
                <a:solidFill>
                  <a:schemeClr val="tx1"/>
                </a:solidFill>
              </a:rPr>
              <a:t>Java – Object Oriented Programming, High Level</a:t>
            </a:r>
          </a:p>
          <a:p>
            <a:pPr lvl="1"/>
            <a:r>
              <a:rPr lang="en-US" dirty="0">
                <a:solidFill>
                  <a:schemeClr val="tx1"/>
                </a:solidFill>
              </a:rPr>
              <a:t>Python – Interpreted Object Oriented Programming, Mid Level</a:t>
            </a:r>
          </a:p>
        </p:txBody>
      </p:sp>
    </p:spTree>
    <p:extLst>
      <p:ext uri="{BB962C8B-B14F-4D97-AF65-F5344CB8AC3E}">
        <p14:creationId xmlns:p14="http://schemas.microsoft.com/office/powerpoint/2010/main" val="800714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Double/Integer Variable, Math</a:t>
            </a:r>
          </a:p>
          <a:p>
            <a:r>
              <a:rPr lang="en-US" dirty="0">
                <a:solidFill>
                  <a:schemeClr val="bg1"/>
                </a:solidFill>
              </a:rPr>
              <a:t>Math is important in programming. Calculations need to happen and its a lot better for a program to figure stuff out on the fly. Instead of you figuring things out beforehand.</a:t>
            </a:r>
          </a:p>
          <a:p>
            <a:pPr marL="0" indent="0">
              <a:buNone/>
            </a:pPr>
            <a:endParaRPr lang="en-US" dirty="0">
              <a:solidFill>
                <a:schemeClr val="bg1"/>
              </a:solidFill>
            </a:endParaRPr>
          </a:p>
        </p:txBody>
      </p:sp>
    </p:spTree>
    <p:extLst>
      <p:ext uri="{BB962C8B-B14F-4D97-AF65-F5344CB8AC3E}">
        <p14:creationId xmlns:p14="http://schemas.microsoft.com/office/powerpoint/2010/main" val="386209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lnSpcReduction="10000"/>
          </a:bodyPr>
          <a:lstStyle/>
          <a:p>
            <a:pPr marL="0" indent="0">
              <a:buNone/>
            </a:pPr>
            <a:r>
              <a:rPr lang="en-US" dirty="0">
                <a:solidFill>
                  <a:schemeClr val="bg1"/>
                </a:solidFill>
              </a:rPr>
              <a:t>Double/Integer Variable</a:t>
            </a:r>
          </a:p>
          <a:p>
            <a:pPr marL="0" indent="0">
              <a:buNone/>
            </a:pPr>
            <a:endParaRPr lang="en-US" dirty="0">
              <a:solidFill>
                <a:schemeClr val="bg1"/>
              </a:solidFill>
            </a:endParaRPr>
          </a:p>
          <a:p>
            <a:pPr marL="0" indent="0">
              <a:buNone/>
            </a:pPr>
            <a:r>
              <a:rPr lang="en-US" dirty="0">
                <a:solidFill>
                  <a:schemeClr val="bg1"/>
                </a:solidFill>
              </a:rPr>
              <a:t>Code:</a:t>
            </a:r>
          </a:p>
          <a:p>
            <a:pPr marL="0" indent="0">
              <a:buNone/>
            </a:pPr>
            <a:endParaRPr lang="en-US" dirty="0">
              <a:solidFill>
                <a:schemeClr val="bg1"/>
              </a:solidFill>
            </a:endParaRPr>
          </a:p>
          <a:p>
            <a:pPr marL="0" indent="0">
              <a:buNone/>
            </a:pPr>
            <a:r>
              <a:rPr lang="en-US" dirty="0"/>
              <a:t>double</a:t>
            </a:r>
            <a:r>
              <a:rPr lang="en-US" dirty="0">
                <a:solidFill>
                  <a:schemeClr val="bg1"/>
                </a:solidFill>
              </a:rPr>
              <a:t> </a:t>
            </a:r>
            <a:r>
              <a:rPr lang="en-US" dirty="0">
                <a:solidFill>
                  <a:srgbClr val="FFFF00"/>
                </a:solidFill>
              </a:rPr>
              <a:t>x</a:t>
            </a:r>
            <a:r>
              <a:rPr lang="en-US" dirty="0">
                <a:solidFill>
                  <a:schemeClr val="bg1"/>
                </a:solidFill>
              </a:rPr>
              <a:t> = </a:t>
            </a:r>
            <a:r>
              <a:rPr lang="en-US" dirty="0">
                <a:solidFill>
                  <a:schemeClr val="accent6">
                    <a:lumMod val="75000"/>
                  </a:schemeClr>
                </a:solidFill>
              </a:rPr>
              <a:t>1.5</a:t>
            </a:r>
            <a:r>
              <a:rPr lang="en-US" dirty="0">
                <a:solidFill>
                  <a:schemeClr val="bg1"/>
                </a:solidFill>
              </a:rPr>
              <a:t>;</a:t>
            </a:r>
          </a:p>
          <a:p>
            <a:pPr marL="0" indent="0">
              <a:buNone/>
            </a:pPr>
            <a:r>
              <a:rPr lang="en-US" dirty="0" err="1"/>
              <a:t>int</a:t>
            </a:r>
            <a:r>
              <a:rPr lang="en-US" dirty="0">
                <a:solidFill>
                  <a:schemeClr val="bg1"/>
                </a:solidFill>
              </a:rPr>
              <a:t> </a:t>
            </a:r>
            <a:r>
              <a:rPr lang="en-US" dirty="0">
                <a:solidFill>
                  <a:srgbClr val="FFFF00"/>
                </a:solidFill>
              </a:rPr>
              <a:t>y</a:t>
            </a:r>
            <a:r>
              <a:rPr lang="en-US" dirty="0">
                <a:solidFill>
                  <a:schemeClr val="bg1"/>
                </a:solidFill>
              </a:rPr>
              <a:t> = </a:t>
            </a:r>
            <a:r>
              <a:rPr lang="en-US" dirty="0">
                <a:solidFill>
                  <a:schemeClr val="accent6">
                    <a:lumMod val="75000"/>
                  </a:schemeClr>
                </a:solidFill>
              </a:rPr>
              <a:t>1</a:t>
            </a:r>
            <a:r>
              <a:rPr lang="en-US" dirty="0">
                <a:solidFill>
                  <a:schemeClr val="bg1"/>
                </a:solidFill>
              </a:rPr>
              <a:t>;</a:t>
            </a:r>
            <a:br>
              <a:rPr lang="en-US" dirty="0">
                <a:solidFill>
                  <a:schemeClr val="bg1"/>
                </a:solidFill>
              </a:rPr>
            </a:br>
            <a:r>
              <a:rPr lang="en-US" dirty="0"/>
              <a:t>double</a:t>
            </a:r>
            <a:r>
              <a:rPr lang="en-US" dirty="0">
                <a:solidFill>
                  <a:schemeClr val="bg1"/>
                </a:solidFill>
              </a:rPr>
              <a:t> </a:t>
            </a:r>
            <a:r>
              <a:rPr lang="en-US" dirty="0">
                <a:solidFill>
                  <a:srgbClr val="FFFF00"/>
                </a:solidFill>
              </a:rPr>
              <a:t>result</a:t>
            </a:r>
            <a:r>
              <a:rPr lang="en-US" dirty="0">
                <a:solidFill>
                  <a:schemeClr val="bg1"/>
                </a:solidFill>
              </a:rPr>
              <a:t>;</a:t>
            </a:r>
          </a:p>
          <a:p>
            <a:pPr marL="0" indent="0">
              <a:buNone/>
            </a:pPr>
            <a:endParaRPr lang="en-US" dirty="0">
              <a:solidFill>
                <a:schemeClr val="bg1"/>
              </a:solidFill>
            </a:endParaRPr>
          </a:p>
          <a:p>
            <a:pPr marL="0" indent="0">
              <a:buNone/>
            </a:pPr>
            <a:r>
              <a:rPr lang="en-US" dirty="0">
                <a:solidFill>
                  <a:srgbClr val="FFFF00"/>
                </a:solidFill>
              </a:rPr>
              <a:t>result</a:t>
            </a:r>
            <a:r>
              <a:rPr lang="en-US" dirty="0">
                <a:solidFill>
                  <a:schemeClr val="bg1"/>
                </a:solidFill>
              </a:rPr>
              <a:t> = </a:t>
            </a:r>
            <a:r>
              <a:rPr lang="en-US" dirty="0" err="1">
                <a:solidFill>
                  <a:srgbClr val="FFFF00"/>
                </a:solidFill>
              </a:rPr>
              <a:t>x</a:t>
            </a:r>
            <a:r>
              <a:rPr lang="en-US" dirty="0" err="1">
                <a:solidFill>
                  <a:schemeClr val="bg1"/>
                </a:solidFill>
              </a:rPr>
              <a:t>+</a:t>
            </a:r>
            <a:r>
              <a:rPr lang="en-US" dirty="0" err="1">
                <a:solidFill>
                  <a:srgbClr val="FFFF00"/>
                </a:solidFill>
              </a:rPr>
              <a:t>y</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a:solidFill>
                  <a:srgbClr val="FFFF00"/>
                </a:solidFill>
              </a:rPr>
              <a:t>result</a:t>
            </a:r>
            <a:r>
              <a:rPr lang="en-US" dirty="0">
                <a:solidFill>
                  <a:schemeClr val="bg1"/>
                </a:solidFill>
              </a:rPr>
              <a:t>);</a:t>
            </a:r>
          </a:p>
        </p:txBody>
      </p:sp>
    </p:spTree>
    <p:extLst>
      <p:ext uri="{BB962C8B-B14F-4D97-AF65-F5344CB8AC3E}">
        <p14:creationId xmlns:p14="http://schemas.microsoft.com/office/powerpoint/2010/main" val="2388027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Using Strings and Numbers together</a:t>
            </a:r>
          </a:p>
          <a:p>
            <a:pPr marL="0" indent="0">
              <a:buNone/>
            </a:pPr>
            <a:endParaRPr lang="en-US" dirty="0">
              <a:solidFill>
                <a:schemeClr val="bg1"/>
              </a:solidFill>
            </a:endParaRPr>
          </a:p>
          <a:p>
            <a:pPr marL="0" indent="0">
              <a:buNone/>
            </a:pPr>
            <a:r>
              <a:rPr lang="en-US" dirty="0">
                <a:solidFill>
                  <a:schemeClr val="bg1"/>
                </a:solidFill>
              </a:rPr>
              <a:t>Code:</a:t>
            </a:r>
          </a:p>
          <a:p>
            <a:pPr marL="0" indent="0">
              <a:buNone/>
            </a:pPr>
            <a:endParaRPr lang="en-US" dirty="0">
              <a:solidFill>
                <a:schemeClr val="bg1"/>
              </a:solidFill>
            </a:endParaRPr>
          </a:p>
          <a:p>
            <a:pPr marL="0" indent="0">
              <a:buNone/>
            </a:pPr>
            <a:r>
              <a:rPr lang="en-US" dirty="0">
                <a:solidFill>
                  <a:srgbClr val="FF0066"/>
                </a:solidFill>
              </a:rPr>
              <a:t>String</a:t>
            </a:r>
            <a:r>
              <a:rPr lang="en-US" dirty="0">
                <a:solidFill>
                  <a:schemeClr val="bg1"/>
                </a:solidFill>
              </a:rPr>
              <a:t> </a:t>
            </a:r>
            <a:r>
              <a:rPr lang="en-US" dirty="0" err="1">
                <a:solidFill>
                  <a:srgbClr val="FFFF00"/>
                </a:solidFill>
              </a:rPr>
              <a:t>nameOfString</a:t>
            </a:r>
            <a:r>
              <a:rPr lang="en-US" dirty="0">
                <a:solidFill>
                  <a:schemeClr val="bg1"/>
                </a:solidFill>
              </a:rPr>
              <a:t> = “</a:t>
            </a:r>
            <a:r>
              <a:rPr lang="en-US" dirty="0">
                <a:solidFill>
                  <a:schemeClr val="accent6">
                    <a:lumMod val="75000"/>
                  </a:schemeClr>
                </a:solidFill>
              </a:rPr>
              <a:t>Hello World</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FF00"/>
                </a:solidFill>
              </a:rPr>
              <a:t>nameOfString</a:t>
            </a:r>
            <a:r>
              <a:rPr lang="en-US" dirty="0">
                <a:solidFill>
                  <a:schemeClr val="bg1"/>
                </a:solidFill>
              </a:rPr>
              <a:t> = </a:t>
            </a:r>
            <a:r>
              <a:rPr lang="en-US" dirty="0" err="1">
                <a:solidFill>
                  <a:srgbClr val="FFFF00"/>
                </a:solidFill>
              </a:rPr>
              <a:t>nameOfString</a:t>
            </a:r>
            <a:r>
              <a:rPr lang="en-US" dirty="0">
                <a:solidFill>
                  <a:schemeClr val="bg1"/>
                </a:solidFill>
              </a:rPr>
              <a:t> + “ ” + </a:t>
            </a:r>
            <a:r>
              <a:rPr lang="en-US" dirty="0">
                <a:solidFill>
                  <a:schemeClr val="accent6">
                    <a:lumMod val="75000"/>
                  </a:schemeClr>
                </a:solidFill>
              </a:rPr>
              <a:t>20</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err="1">
                <a:solidFill>
                  <a:srgbClr val="FFFF00"/>
                </a:solidFill>
              </a:rPr>
              <a:t>nameOfString</a:t>
            </a:r>
            <a:r>
              <a:rPr lang="en-US" dirty="0">
                <a:solidFill>
                  <a:schemeClr val="bg1"/>
                </a:solidFill>
              </a:rPr>
              <a:t>);</a:t>
            </a:r>
          </a:p>
        </p:txBody>
      </p:sp>
    </p:spTree>
    <p:extLst>
      <p:ext uri="{BB962C8B-B14F-4D97-AF65-F5344CB8AC3E}">
        <p14:creationId xmlns:p14="http://schemas.microsoft.com/office/powerpoint/2010/main" val="1639004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For Loop</a:t>
            </a:r>
          </a:p>
          <a:p>
            <a:pPr marL="0" indent="0">
              <a:buNone/>
            </a:pPr>
            <a:endParaRPr lang="en-US" dirty="0">
              <a:solidFill>
                <a:schemeClr val="bg1"/>
              </a:solidFill>
            </a:endParaRPr>
          </a:p>
          <a:p>
            <a:pPr marL="0" indent="0">
              <a:buNone/>
            </a:pPr>
            <a:r>
              <a:rPr lang="en-US" dirty="0">
                <a:solidFill>
                  <a:schemeClr val="bg1"/>
                </a:solidFill>
              </a:rPr>
              <a:t>Code:</a:t>
            </a:r>
          </a:p>
          <a:p>
            <a:pPr marL="0" indent="0">
              <a:buNone/>
            </a:pPr>
            <a:endParaRPr lang="en-US" dirty="0">
              <a:solidFill>
                <a:schemeClr val="bg1"/>
              </a:solidFill>
            </a:endParaRPr>
          </a:p>
          <a:p>
            <a:pPr marL="0" indent="0">
              <a:buNone/>
            </a:pPr>
            <a:r>
              <a:rPr lang="en-US" dirty="0"/>
              <a:t>for</a:t>
            </a:r>
            <a:r>
              <a:rPr lang="en-US" dirty="0">
                <a:solidFill>
                  <a:schemeClr val="bg1"/>
                </a:solidFill>
              </a:rPr>
              <a:t>(</a:t>
            </a:r>
            <a:r>
              <a:rPr lang="en-US" dirty="0" err="1"/>
              <a:t>int</a:t>
            </a:r>
            <a:r>
              <a:rPr lang="en-US" dirty="0">
                <a:solidFill>
                  <a:schemeClr val="bg1"/>
                </a:solidFill>
              </a:rPr>
              <a:t> </a:t>
            </a:r>
            <a:r>
              <a:rPr lang="en-US" dirty="0" err="1">
                <a:solidFill>
                  <a:srgbClr val="FFFF00"/>
                </a:solidFill>
              </a:rPr>
              <a:t>i</a:t>
            </a:r>
            <a:r>
              <a:rPr lang="en-US" dirty="0">
                <a:solidFill>
                  <a:schemeClr val="bg1"/>
                </a:solidFill>
              </a:rPr>
              <a:t>=1; </a:t>
            </a:r>
            <a:r>
              <a:rPr lang="en-US" dirty="0" err="1">
                <a:solidFill>
                  <a:srgbClr val="FFFF00"/>
                </a:solidFill>
              </a:rPr>
              <a:t>i</a:t>
            </a:r>
            <a:r>
              <a:rPr lang="en-US" dirty="0">
                <a:solidFill>
                  <a:schemeClr val="bg1"/>
                </a:solidFill>
              </a:rPr>
              <a:t>&lt;</a:t>
            </a:r>
            <a:r>
              <a:rPr lang="en-US" dirty="0">
                <a:solidFill>
                  <a:schemeClr val="accent6">
                    <a:lumMod val="75000"/>
                  </a:schemeClr>
                </a:solidFill>
              </a:rPr>
              <a:t>11</a:t>
            </a:r>
            <a:r>
              <a:rPr lang="en-US" dirty="0">
                <a:solidFill>
                  <a:schemeClr val="bg1"/>
                </a:solidFill>
              </a:rPr>
              <a:t>; </a:t>
            </a:r>
            <a:r>
              <a:rPr lang="en-US" dirty="0" err="1">
                <a:solidFill>
                  <a:srgbClr val="FFFF00"/>
                </a:solidFill>
              </a:rPr>
              <a:t>i</a:t>
            </a:r>
            <a:r>
              <a:rPr lang="en-US" dirty="0">
                <a:solidFill>
                  <a:schemeClr val="bg1"/>
                </a:solidFill>
              </a:rPr>
              <a:t>++){</a:t>
            </a:r>
          </a:p>
          <a:p>
            <a:pPr marL="0" indent="0">
              <a:buNone/>
            </a:pPr>
            <a:r>
              <a:rPr lang="en-US" dirty="0">
                <a:solidFill>
                  <a:schemeClr val="bg1"/>
                </a:solidFill>
              </a:rPr>
              <a:t>	</a:t>
            </a:r>
            <a:r>
              <a:rPr lang="en-US" dirty="0">
                <a:solidFill>
                  <a:srgbClr val="FF0066"/>
                </a:solidFill>
              </a:rPr>
              <a:t>String</a:t>
            </a:r>
            <a:r>
              <a:rPr lang="en-US" dirty="0">
                <a:solidFill>
                  <a:schemeClr val="bg1"/>
                </a:solidFill>
              </a:rPr>
              <a:t> </a:t>
            </a:r>
            <a:r>
              <a:rPr lang="en-US" dirty="0" err="1">
                <a:solidFill>
                  <a:srgbClr val="FFFF00"/>
                </a:solidFill>
              </a:rPr>
              <a:t>nameOfString</a:t>
            </a:r>
            <a:r>
              <a:rPr lang="en-US" dirty="0">
                <a:solidFill>
                  <a:schemeClr val="bg1"/>
                </a:solidFill>
              </a:rPr>
              <a:t> = </a:t>
            </a:r>
            <a:r>
              <a:rPr lang="en-US" dirty="0">
                <a:solidFill>
                  <a:schemeClr val="accent6">
                    <a:lumMod val="75000"/>
                  </a:schemeClr>
                </a:solidFill>
              </a:rPr>
              <a:t>"Hello World"</a:t>
            </a:r>
            <a:r>
              <a:rPr lang="en-US" dirty="0">
                <a:solidFill>
                  <a:schemeClr val="bg1"/>
                </a:solidFill>
              </a:rPr>
              <a:t>; </a:t>
            </a:r>
          </a:p>
          <a:p>
            <a:pPr marL="0" indent="0">
              <a:buNone/>
            </a:pPr>
            <a:r>
              <a:rPr lang="en-US" dirty="0">
                <a:solidFill>
                  <a:schemeClr val="bg1"/>
                </a:solidFill>
              </a:rPr>
              <a:t>	</a:t>
            </a:r>
            <a:r>
              <a:rPr lang="en-US" dirty="0" err="1">
                <a:solidFill>
                  <a:srgbClr val="FFFF00"/>
                </a:solidFill>
              </a:rPr>
              <a:t>nameOfString</a:t>
            </a:r>
            <a:r>
              <a:rPr lang="en-US" dirty="0">
                <a:solidFill>
                  <a:schemeClr val="bg1"/>
                </a:solidFill>
              </a:rPr>
              <a:t> = </a:t>
            </a:r>
            <a:r>
              <a:rPr lang="en-US" dirty="0" err="1">
                <a:solidFill>
                  <a:srgbClr val="FFFF00"/>
                </a:solidFill>
              </a:rPr>
              <a:t>nameOfString</a:t>
            </a:r>
            <a:r>
              <a:rPr lang="en-US" dirty="0">
                <a:solidFill>
                  <a:schemeClr val="bg1"/>
                </a:solidFill>
              </a:rPr>
              <a:t> + </a:t>
            </a:r>
            <a:r>
              <a:rPr lang="en-US" dirty="0">
                <a:solidFill>
                  <a:schemeClr val="accent6">
                    <a:lumMod val="75000"/>
                  </a:schemeClr>
                </a:solidFill>
              </a:rPr>
              <a:t>" "</a:t>
            </a:r>
            <a:r>
              <a:rPr lang="en-US" dirty="0">
                <a:solidFill>
                  <a:schemeClr val="bg1"/>
                </a:solidFill>
              </a:rPr>
              <a:t> + </a:t>
            </a:r>
            <a:r>
              <a:rPr lang="en-US" dirty="0" err="1">
                <a:solidFill>
                  <a:srgbClr val="FFFF00"/>
                </a:solidFill>
              </a:rPr>
              <a:t>i</a:t>
            </a:r>
            <a:r>
              <a:rPr lang="en-US" dirty="0">
                <a:solidFill>
                  <a:schemeClr val="bg1"/>
                </a:solidFill>
              </a:rPr>
              <a:t>;</a:t>
            </a:r>
          </a:p>
          <a:p>
            <a:pPr marL="0" indent="0">
              <a:buNone/>
            </a:pPr>
            <a:r>
              <a:rPr lang="en-US" dirty="0">
                <a:solidFill>
                  <a:schemeClr val="bg1"/>
                </a:solidFill>
              </a:rPr>
              <a:t>	</a:t>
            </a:r>
            <a:r>
              <a:rPr lang="en-US" dirty="0" err="1">
                <a:solidFill>
                  <a:srgbClr val="FF0066"/>
                </a:solidFill>
              </a:rPr>
              <a:t>System</a:t>
            </a:r>
            <a:r>
              <a:rPr lang="en-US" dirty="0" err="1">
                <a:solidFill>
                  <a:schemeClr val="bg1"/>
                </a:solidFill>
              </a:rPr>
              <a:t>.</a:t>
            </a:r>
            <a:r>
              <a:rPr lang="en-US" dirty="0" err="1"/>
              <a:t>out</a:t>
            </a:r>
            <a:r>
              <a:rPr lang="en-US" dirty="0" err="1">
                <a:solidFill>
                  <a:schemeClr val="bg1"/>
                </a:solidFill>
              </a:rPr>
              <a:t>.</a:t>
            </a:r>
            <a:r>
              <a:rPr lang="en-US" dirty="0" err="1">
                <a:solidFill>
                  <a:srgbClr val="FF0066"/>
                </a:solidFill>
              </a:rPr>
              <a:t>println</a:t>
            </a:r>
            <a:r>
              <a:rPr lang="en-US" dirty="0">
                <a:solidFill>
                  <a:schemeClr val="bg1"/>
                </a:solidFill>
              </a:rPr>
              <a:t>(</a:t>
            </a:r>
            <a:r>
              <a:rPr lang="en-US" dirty="0" err="1">
                <a:solidFill>
                  <a:srgbClr val="FFFF00"/>
                </a:solidFill>
              </a:rPr>
              <a:t>nameOfString</a:t>
            </a:r>
            <a:r>
              <a:rPr lang="en-US" dirty="0">
                <a:solidFill>
                  <a:schemeClr val="bg1"/>
                </a:solidFill>
              </a:rPr>
              <a:t>); </a:t>
            </a:r>
          </a:p>
          <a:p>
            <a:pPr marL="0" indent="0">
              <a:buNone/>
            </a:pPr>
            <a:r>
              <a:rPr lang="en-US" dirty="0">
                <a:solidFill>
                  <a:schemeClr val="bg1"/>
                </a:solidFill>
              </a:rPr>
              <a:t>}</a:t>
            </a:r>
          </a:p>
        </p:txBody>
      </p:sp>
    </p:spTree>
    <p:extLst>
      <p:ext uri="{BB962C8B-B14F-4D97-AF65-F5344CB8AC3E}">
        <p14:creationId xmlns:p14="http://schemas.microsoft.com/office/powerpoint/2010/main" val="3952816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Java Programming</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2" y="362857"/>
            <a:ext cx="10618197" cy="4992914"/>
          </a:xfrm>
        </p:spPr>
        <p:txBody>
          <a:bodyPr>
            <a:normAutofit fontScale="85000" lnSpcReduction="20000"/>
          </a:bodyPr>
          <a:lstStyle/>
          <a:p>
            <a:pPr marL="0" indent="0">
              <a:buNone/>
            </a:pPr>
            <a:r>
              <a:rPr lang="en-US" dirty="0">
                <a:solidFill>
                  <a:schemeClr val="bg1"/>
                </a:solidFill>
              </a:rPr>
              <a:t>Arrays</a:t>
            </a:r>
          </a:p>
          <a:p>
            <a:pPr marL="0" indent="0">
              <a:buNone/>
            </a:pPr>
            <a:r>
              <a:rPr lang="en-US" dirty="0">
                <a:solidFill>
                  <a:schemeClr val="bg1"/>
                </a:solidFill>
              </a:rPr>
              <a:t>Code:</a:t>
            </a:r>
          </a:p>
          <a:p>
            <a:pPr marL="0" indent="0">
              <a:buNone/>
            </a:pPr>
            <a:r>
              <a:rPr lang="en-US" dirty="0">
                <a:solidFill>
                  <a:schemeClr val="tx1">
                    <a:lumMod val="85000"/>
                  </a:schemeClr>
                </a:solidFill>
              </a:rPr>
              <a:t>//</a:t>
            </a:r>
            <a:r>
              <a:rPr lang="en-US" dirty="0" err="1">
                <a:solidFill>
                  <a:schemeClr val="tx1">
                    <a:lumMod val="85000"/>
                  </a:schemeClr>
                </a:solidFill>
              </a:rPr>
              <a:t>Constent</a:t>
            </a:r>
            <a:endParaRPr lang="en-US" dirty="0">
              <a:solidFill>
                <a:schemeClr val="tx1">
                  <a:lumMod val="85000"/>
                </a:schemeClr>
              </a:solidFill>
            </a:endParaRPr>
          </a:p>
          <a:p>
            <a:pPr marL="0" indent="0">
              <a:buNone/>
            </a:pPr>
            <a:r>
              <a:rPr lang="en-US" dirty="0">
                <a:solidFill>
                  <a:srgbClr val="FF0066"/>
                </a:solidFill>
              </a:rPr>
              <a:t>String</a:t>
            </a:r>
            <a:r>
              <a:rPr lang="en-US" dirty="0">
                <a:solidFill>
                  <a:schemeClr val="bg1"/>
                </a:solidFill>
              </a:rPr>
              <a:t>[]</a:t>
            </a:r>
            <a:r>
              <a:rPr lang="en-US" dirty="0"/>
              <a:t> </a:t>
            </a:r>
            <a:r>
              <a:rPr lang="en-US" dirty="0">
                <a:solidFill>
                  <a:srgbClr val="FFFF00"/>
                </a:solidFill>
              </a:rPr>
              <a:t>cars</a:t>
            </a:r>
            <a:r>
              <a:rPr lang="en-US" dirty="0"/>
              <a:t> = </a:t>
            </a:r>
            <a:r>
              <a:rPr lang="en-US" dirty="0">
                <a:solidFill>
                  <a:schemeClr val="bg1"/>
                </a:solidFill>
              </a:rPr>
              <a:t>{</a:t>
            </a:r>
            <a:r>
              <a:rPr lang="en-US" dirty="0">
                <a:solidFill>
                  <a:schemeClr val="accent6">
                    <a:lumMod val="75000"/>
                  </a:schemeClr>
                </a:solidFill>
              </a:rPr>
              <a:t>"Volvo", "BMW", "Ford", "Mazda"</a:t>
            </a:r>
            <a:r>
              <a:rPr lang="en-US" dirty="0">
                <a:solidFill>
                  <a:schemeClr val="bg1"/>
                </a:solidFill>
              </a:rPr>
              <a:t>};</a:t>
            </a:r>
          </a:p>
          <a:p>
            <a:pPr marL="0" indent="0">
              <a:buNone/>
            </a:pPr>
            <a:endParaRPr lang="en-US" dirty="0">
              <a:solidFill>
                <a:schemeClr val="bg1"/>
              </a:solidFill>
            </a:endParaRPr>
          </a:p>
          <a:p>
            <a:pPr marL="0" indent="0">
              <a:buNone/>
            </a:pPr>
            <a:r>
              <a:rPr lang="en-US" dirty="0">
                <a:solidFill>
                  <a:schemeClr val="tx1">
                    <a:lumMod val="85000"/>
                  </a:schemeClr>
                </a:solidFill>
              </a:rPr>
              <a:t>//Dynamic</a:t>
            </a:r>
          </a:p>
          <a:p>
            <a:pPr marL="0" indent="0">
              <a:buNone/>
            </a:pPr>
            <a:r>
              <a:rPr lang="en-US" dirty="0">
                <a:solidFill>
                  <a:srgbClr val="FF0066"/>
                </a:solidFill>
              </a:rPr>
              <a:t>String</a:t>
            </a:r>
            <a:r>
              <a:rPr lang="en-US" dirty="0">
                <a:solidFill>
                  <a:schemeClr val="bg1"/>
                </a:solidFill>
              </a:rPr>
              <a:t>[] </a:t>
            </a:r>
            <a:r>
              <a:rPr lang="en-US" dirty="0">
                <a:solidFill>
                  <a:srgbClr val="FFFF00"/>
                </a:solidFill>
              </a:rPr>
              <a:t>cars</a:t>
            </a:r>
            <a:r>
              <a:rPr lang="en-US" dirty="0">
                <a:solidFill>
                  <a:schemeClr val="bg1"/>
                </a:solidFill>
              </a:rPr>
              <a:t>;</a:t>
            </a:r>
          </a:p>
          <a:p>
            <a:pPr marL="0" indent="0">
              <a:buNone/>
            </a:pPr>
            <a:r>
              <a:rPr lang="en-US" dirty="0">
                <a:solidFill>
                  <a:srgbClr val="FF0066"/>
                </a:solidFill>
              </a:rPr>
              <a:t>String</a:t>
            </a:r>
            <a:r>
              <a:rPr lang="en-US" dirty="0">
                <a:solidFill>
                  <a:schemeClr val="bg1"/>
                </a:solidFill>
              </a:rPr>
              <a:t> </a:t>
            </a:r>
            <a:r>
              <a:rPr lang="en-US" dirty="0" err="1">
                <a:solidFill>
                  <a:srgbClr val="FFFF00"/>
                </a:solidFill>
              </a:rPr>
              <a:t>buildArray</a:t>
            </a:r>
            <a:r>
              <a:rPr lang="en-US" dirty="0">
                <a:solidFill>
                  <a:schemeClr val="bg1"/>
                </a:solidFill>
              </a:rPr>
              <a:t>;</a:t>
            </a:r>
          </a:p>
          <a:p>
            <a:pPr marL="0" indent="0">
              <a:buNone/>
            </a:pPr>
            <a:endParaRPr lang="en-US" dirty="0">
              <a:solidFill>
                <a:schemeClr val="bg1"/>
              </a:solidFill>
            </a:endParaRPr>
          </a:p>
          <a:p>
            <a:pPr marL="0" indent="0">
              <a:buNone/>
            </a:pPr>
            <a:r>
              <a:rPr lang="en-US" dirty="0" err="1">
                <a:solidFill>
                  <a:srgbClr val="FFFF00"/>
                </a:solidFill>
              </a:rPr>
              <a:t>buildArray</a:t>
            </a:r>
            <a:r>
              <a:rPr lang="en-US" dirty="0">
                <a:solidFill>
                  <a:schemeClr val="bg1"/>
                </a:solidFill>
              </a:rPr>
              <a:t> = </a:t>
            </a:r>
            <a:r>
              <a:rPr lang="en-US" dirty="0">
                <a:solidFill>
                  <a:schemeClr val="accent6">
                    <a:lumMod val="75000"/>
                  </a:schemeClr>
                </a:solidFill>
              </a:rPr>
              <a:t>“Volvo” </a:t>
            </a:r>
            <a:r>
              <a:rPr lang="en-US" dirty="0">
                <a:solidFill>
                  <a:schemeClr val="bg1"/>
                </a:solidFill>
              </a:rPr>
              <a:t>+ </a:t>
            </a:r>
            <a:r>
              <a:rPr lang="en-US" dirty="0">
                <a:solidFill>
                  <a:schemeClr val="accent6">
                    <a:lumMod val="75000"/>
                  </a:schemeClr>
                </a:solidFill>
              </a:rPr>
              <a:t>“,”</a:t>
            </a:r>
            <a:r>
              <a:rPr lang="en-US" dirty="0">
                <a:solidFill>
                  <a:schemeClr val="bg1"/>
                </a:solidFill>
              </a:rPr>
              <a:t>;</a:t>
            </a:r>
          </a:p>
          <a:p>
            <a:pPr marL="0" indent="0">
              <a:buNone/>
            </a:pPr>
            <a:r>
              <a:rPr lang="en-US" dirty="0" err="1">
                <a:solidFill>
                  <a:srgbClr val="FFFF00"/>
                </a:solidFill>
              </a:rPr>
              <a:t>buildArray</a:t>
            </a:r>
            <a:r>
              <a:rPr lang="en-US" dirty="0">
                <a:solidFill>
                  <a:schemeClr val="bg1"/>
                </a:solidFill>
              </a:rPr>
              <a:t> =</a:t>
            </a:r>
            <a:r>
              <a:rPr lang="en-US" dirty="0">
                <a:solidFill>
                  <a:srgbClr val="FFFF00"/>
                </a:solidFill>
              </a:rPr>
              <a:t> </a:t>
            </a:r>
            <a:r>
              <a:rPr lang="en-US" dirty="0" err="1">
                <a:solidFill>
                  <a:srgbClr val="FFFF00"/>
                </a:solidFill>
              </a:rPr>
              <a:t>buildArray</a:t>
            </a:r>
            <a:r>
              <a:rPr lang="en-US" dirty="0">
                <a:solidFill>
                  <a:srgbClr val="FFFF00"/>
                </a:solidFill>
              </a:rPr>
              <a:t> </a:t>
            </a:r>
            <a:r>
              <a:rPr lang="en-US" dirty="0">
                <a:solidFill>
                  <a:schemeClr val="bg1"/>
                </a:solidFill>
              </a:rPr>
              <a:t>+ </a:t>
            </a:r>
            <a:r>
              <a:rPr lang="en-US" dirty="0">
                <a:solidFill>
                  <a:schemeClr val="accent6">
                    <a:lumMod val="75000"/>
                  </a:schemeClr>
                </a:solidFill>
              </a:rPr>
              <a:t>“BMW” </a:t>
            </a:r>
            <a:r>
              <a:rPr lang="en-US" dirty="0">
                <a:solidFill>
                  <a:schemeClr val="bg1"/>
                </a:solidFill>
              </a:rPr>
              <a:t>+ </a:t>
            </a:r>
            <a:r>
              <a:rPr lang="en-US" dirty="0">
                <a:solidFill>
                  <a:schemeClr val="accent6">
                    <a:lumMod val="75000"/>
                  </a:schemeClr>
                </a:solidFill>
              </a:rPr>
              <a:t>“,”</a:t>
            </a:r>
            <a:r>
              <a:rPr lang="en-US" dirty="0">
                <a:solidFill>
                  <a:schemeClr val="bg1"/>
                </a:solidFill>
              </a:rPr>
              <a:t>;</a:t>
            </a:r>
          </a:p>
          <a:p>
            <a:pPr marL="0" indent="0">
              <a:buNone/>
            </a:pPr>
            <a:r>
              <a:rPr lang="en-US" dirty="0" err="1">
                <a:solidFill>
                  <a:srgbClr val="FFFF00"/>
                </a:solidFill>
              </a:rPr>
              <a:t>buildArray</a:t>
            </a:r>
            <a:r>
              <a:rPr lang="en-US" dirty="0">
                <a:solidFill>
                  <a:schemeClr val="bg1"/>
                </a:solidFill>
              </a:rPr>
              <a:t> = </a:t>
            </a:r>
            <a:r>
              <a:rPr lang="en-US" dirty="0" err="1">
                <a:solidFill>
                  <a:srgbClr val="FFFF00"/>
                </a:solidFill>
              </a:rPr>
              <a:t>buildArray</a:t>
            </a:r>
            <a:r>
              <a:rPr lang="en-US" dirty="0">
                <a:solidFill>
                  <a:srgbClr val="FFFF00"/>
                </a:solidFill>
              </a:rPr>
              <a:t> </a:t>
            </a:r>
            <a:r>
              <a:rPr lang="en-US" dirty="0">
                <a:solidFill>
                  <a:schemeClr val="bg1"/>
                </a:solidFill>
              </a:rPr>
              <a:t>+ </a:t>
            </a:r>
            <a:r>
              <a:rPr lang="en-US" dirty="0">
                <a:solidFill>
                  <a:schemeClr val="accent6">
                    <a:lumMod val="75000"/>
                  </a:schemeClr>
                </a:solidFill>
              </a:rPr>
              <a:t>“Ford”</a:t>
            </a:r>
            <a:r>
              <a:rPr lang="en-US" dirty="0">
                <a:solidFill>
                  <a:schemeClr val="bg1"/>
                </a:solidFill>
              </a:rPr>
              <a:t> + </a:t>
            </a:r>
            <a:r>
              <a:rPr lang="en-US" dirty="0">
                <a:solidFill>
                  <a:schemeClr val="accent6">
                    <a:lumMod val="75000"/>
                  </a:schemeClr>
                </a:solidFill>
              </a:rPr>
              <a:t>“,”</a:t>
            </a:r>
            <a:r>
              <a:rPr lang="en-US" dirty="0">
                <a:solidFill>
                  <a:schemeClr val="bg1"/>
                </a:solidFill>
              </a:rPr>
              <a:t>;</a:t>
            </a:r>
          </a:p>
          <a:p>
            <a:pPr marL="0" indent="0">
              <a:buNone/>
            </a:pPr>
            <a:r>
              <a:rPr lang="en-US" dirty="0" err="1">
                <a:solidFill>
                  <a:srgbClr val="FFFF00"/>
                </a:solidFill>
              </a:rPr>
              <a:t>buildArray</a:t>
            </a:r>
            <a:r>
              <a:rPr lang="en-US" dirty="0">
                <a:solidFill>
                  <a:schemeClr val="bg1"/>
                </a:solidFill>
              </a:rPr>
              <a:t> = </a:t>
            </a:r>
            <a:r>
              <a:rPr lang="en-US" dirty="0" err="1">
                <a:solidFill>
                  <a:srgbClr val="FFFF00"/>
                </a:solidFill>
              </a:rPr>
              <a:t>buildArray</a:t>
            </a:r>
            <a:r>
              <a:rPr lang="en-US" dirty="0">
                <a:solidFill>
                  <a:schemeClr val="bg1"/>
                </a:solidFill>
              </a:rPr>
              <a:t> + </a:t>
            </a:r>
            <a:r>
              <a:rPr lang="en-US" dirty="0">
                <a:solidFill>
                  <a:schemeClr val="accent6">
                    <a:lumMod val="75000"/>
                  </a:schemeClr>
                </a:solidFill>
              </a:rPr>
              <a:t>“Mazda” </a:t>
            </a:r>
            <a:r>
              <a:rPr lang="en-US" dirty="0">
                <a:solidFill>
                  <a:schemeClr val="bg1"/>
                </a:solidFill>
              </a:rPr>
              <a:t>+ </a:t>
            </a:r>
            <a:r>
              <a:rPr lang="en-US" dirty="0">
                <a:solidFill>
                  <a:schemeClr val="accent6">
                    <a:lumMod val="75000"/>
                  </a:schemeClr>
                </a:solidFill>
              </a:rPr>
              <a:t>“,”</a:t>
            </a:r>
            <a:r>
              <a:rPr lang="en-US" dirty="0">
                <a:solidFill>
                  <a:schemeClr val="bg1"/>
                </a:solidFill>
              </a:rPr>
              <a:t>;</a:t>
            </a:r>
          </a:p>
          <a:p>
            <a:pPr marL="0" indent="0">
              <a:buNone/>
            </a:pPr>
            <a:r>
              <a:rPr lang="en-US" dirty="0">
                <a:solidFill>
                  <a:srgbClr val="FFFF00"/>
                </a:solidFill>
              </a:rPr>
              <a:t>cars</a:t>
            </a:r>
            <a:r>
              <a:rPr lang="en-US" dirty="0">
                <a:solidFill>
                  <a:schemeClr val="bg1"/>
                </a:solidFill>
              </a:rPr>
              <a:t> = </a:t>
            </a:r>
            <a:r>
              <a:rPr lang="en-US" dirty="0" err="1">
                <a:solidFill>
                  <a:srgbClr val="FFFF00"/>
                </a:solidFill>
              </a:rPr>
              <a:t>buildArray</a:t>
            </a:r>
            <a:r>
              <a:rPr lang="en-US" dirty="0" err="1">
                <a:solidFill>
                  <a:schemeClr val="bg1"/>
                </a:solidFill>
              </a:rPr>
              <a:t>.</a:t>
            </a:r>
            <a:r>
              <a:rPr lang="en-US" dirty="0" err="1">
                <a:solidFill>
                  <a:srgbClr val="FF0066"/>
                </a:solidFill>
              </a:rPr>
              <a:t>split</a:t>
            </a:r>
            <a:r>
              <a:rPr lang="en-US" dirty="0">
                <a:solidFill>
                  <a:schemeClr val="bg1"/>
                </a:solidFill>
              </a:rPr>
              <a:t>(</a:t>
            </a:r>
            <a:r>
              <a:rPr lang="en-US" dirty="0">
                <a:solidFill>
                  <a:schemeClr val="accent6">
                    <a:lumMod val="75000"/>
                  </a:schemeClr>
                </a:solidFill>
              </a:rPr>
              <a:t>“,”</a:t>
            </a:r>
            <a:r>
              <a:rPr lang="en-US" dirty="0">
                <a:solidFill>
                  <a:schemeClr val="bg1"/>
                </a:solidFill>
              </a:rPr>
              <a:t>);</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11582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r>
              <a:rPr lang="en-US" dirty="0">
                <a:solidFill>
                  <a:schemeClr val="bg1"/>
                </a:solidFill>
              </a:rPr>
              <a:t>What’s it like to be a robot?</a:t>
            </a:r>
          </a:p>
          <a:p>
            <a:r>
              <a:rPr lang="en-US" dirty="0" err="1">
                <a:solidFill>
                  <a:schemeClr val="bg1"/>
                </a:solidFill>
              </a:rPr>
              <a:t>RoboRIO</a:t>
            </a:r>
            <a:endParaRPr lang="en-US" dirty="0">
              <a:solidFill>
                <a:schemeClr val="bg1"/>
              </a:solidFill>
            </a:endParaRPr>
          </a:p>
          <a:p>
            <a:r>
              <a:rPr lang="en-US" dirty="0">
                <a:solidFill>
                  <a:schemeClr val="bg1"/>
                </a:solidFill>
              </a:rPr>
              <a:t>Actuators</a:t>
            </a:r>
          </a:p>
          <a:p>
            <a:r>
              <a:rPr lang="en-US" dirty="0">
                <a:solidFill>
                  <a:schemeClr val="bg1"/>
                </a:solidFill>
              </a:rPr>
              <a:t>Sensors</a:t>
            </a:r>
          </a:p>
          <a:p>
            <a:r>
              <a:rPr lang="en-US" dirty="0">
                <a:solidFill>
                  <a:schemeClr val="bg1"/>
                </a:solidFill>
              </a:rPr>
              <a:t>Operator Control</a:t>
            </a:r>
          </a:p>
          <a:p>
            <a:r>
              <a:rPr lang="en-US" dirty="0">
                <a:solidFill>
                  <a:schemeClr val="bg1"/>
                </a:solidFill>
              </a:rPr>
              <a:t>Drive systems</a:t>
            </a:r>
          </a:p>
          <a:p>
            <a:r>
              <a:rPr lang="en-US" dirty="0">
                <a:solidFill>
                  <a:schemeClr val="bg1"/>
                </a:solidFill>
              </a:rPr>
              <a:t>Communications</a:t>
            </a:r>
          </a:p>
        </p:txBody>
      </p:sp>
    </p:spTree>
    <p:extLst>
      <p:ext uri="{BB962C8B-B14F-4D97-AF65-F5344CB8AC3E}">
        <p14:creationId xmlns:p14="http://schemas.microsoft.com/office/powerpoint/2010/main" val="2115953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What’s it like to be a robot?</a:t>
            </a:r>
          </a:p>
          <a:p>
            <a:r>
              <a:rPr lang="en-US" dirty="0">
                <a:solidFill>
                  <a:schemeClr val="bg1"/>
                </a:solidFill>
              </a:rPr>
              <a:t>A robot is like a blank mind. It has no idea what to do. That’s why we give it tasks to do.</a:t>
            </a:r>
          </a:p>
          <a:p>
            <a:endParaRPr lang="en-US" dirty="0">
              <a:solidFill>
                <a:schemeClr val="bg1"/>
              </a:solidFill>
            </a:endParaRPr>
          </a:p>
          <a:p>
            <a:r>
              <a:rPr lang="en-US" dirty="0">
                <a:solidFill>
                  <a:schemeClr val="bg1"/>
                </a:solidFill>
              </a:rPr>
              <a:t>Lets all get up for a group activity.</a:t>
            </a:r>
          </a:p>
          <a:p>
            <a:endParaRPr lang="en-US" dirty="0">
              <a:solidFill>
                <a:schemeClr val="bg1"/>
              </a:solidFill>
            </a:endParaRPr>
          </a:p>
        </p:txBody>
      </p:sp>
    </p:spTree>
    <p:extLst>
      <p:ext uri="{BB962C8B-B14F-4D97-AF65-F5344CB8AC3E}">
        <p14:creationId xmlns:p14="http://schemas.microsoft.com/office/powerpoint/2010/main" val="607739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2" y="1682056"/>
            <a:ext cx="10618197" cy="3567267"/>
          </a:xfrm>
        </p:spPr>
        <p:txBody>
          <a:bodyPr>
            <a:normAutofit/>
          </a:bodyPr>
          <a:lstStyle/>
          <a:p>
            <a:pPr marL="0" indent="0">
              <a:buNone/>
            </a:pPr>
            <a:r>
              <a:rPr lang="en-US" dirty="0" err="1">
                <a:solidFill>
                  <a:schemeClr val="bg1"/>
                </a:solidFill>
              </a:rPr>
              <a:t>RoboRIO</a:t>
            </a:r>
            <a:endParaRPr lang="en-US" dirty="0">
              <a:solidFill>
                <a:schemeClr val="bg1"/>
              </a:solidFill>
            </a:endParaRPr>
          </a:p>
          <a:p>
            <a:r>
              <a:rPr lang="en-US" dirty="0">
                <a:solidFill>
                  <a:schemeClr val="bg1"/>
                </a:solidFill>
              </a:rPr>
              <a:t>This is the brains of the robot</a:t>
            </a:r>
          </a:p>
          <a:p>
            <a:r>
              <a:rPr lang="en-US" dirty="0">
                <a:solidFill>
                  <a:schemeClr val="bg1"/>
                </a:solidFill>
              </a:rPr>
              <a:t>Digital I/O</a:t>
            </a:r>
          </a:p>
          <a:p>
            <a:r>
              <a:rPr lang="en-US" dirty="0">
                <a:solidFill>
                  <a:schemeClr val="bg1"/>
                </a:solidFill>
              </a:rPr>
              <a:t>PWM – Pulse Width Modulation, Digitalized Analog</a:t>
            </a:r>
          </a:p>
          <a:p>
            <a:r>
              <a:rPr lang="en-US" dirty="0">
                <a:solidFill>
                  <a:schemeClr val="bg1"/>
                </a:solidFill>
              </a:rPr>
              <a:t>Analog In – Reads variable signals</a:t>
            </a:r>
          </a:p>
          <a:p>
            <a:r>
              <a:rPr lang="en-US" dirty="0">
                <a:solidFill>
                  <a:schemeClr val="bg1"/>
                </a:solidFill>
              </a:rPr>
              <a:t>Relay – A on/off switch</a:t>
            </a:r>
          </a:p>
          <a:p>
            <a:r>
              <a:rPr lang="en-US" dirty="0">
                <a:solidFill>
                  <a:schemeClr val="bg1"/>
                </a:solidFill>
              </a:rPr>
              <a:t>Communications – CAN, I2C, RS-232, SPI, USB, Ethernet</a:t>
            </a:r>
          </a:p>
          <a:p>
            <a:endParaRPr lang="en-US" dirty="0">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485" y="115642"/>
            <a:ext cx="4226386" cy="4145109"/>
          </a:xfrm>
          <a:prstGeom prst="rect">
            <a:avLst/>
          </a:prstGeom>
        </p:spPr>
      </p:pic>
    </p:spTree>
    <p:extLst>
      <p:ext uri="{BB962C8B-B14F-4D97-AF65-F5344CB8AC3E}">
        <p14:creationId xmlns:p14="http://schemas.microsoft.com/office/powerpoint/2010/main" val="3988840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1649976"/>
          </a:xfrm>
        </p:spPr>
        <p:txBody>
          <a:bodyPr>
            <a:normAutofit/>
          </a:bodyPr>
          <a:lstStyle/>
          <a:p>
            <a:pPr marL="0" indent="0">
              <a:buNone/>
            </a:pPr>
            <a:r>
              <a:rPr lang="en-US" dirty="0">
                <a:solidFill>
                  <a:schemeClr val="bg1"/>
                </a:solidFill>
              </a:rPr>
              <a:t>Actuators</a:t>
            </a:r>
          </a:p>
          <a:p>
            <a:r>
              <a:rPr lang="en-US" dirty="0">
                <a:solidFill>
                  <a:schemeClr val="bg1"/>
                </a:solidFill>
              </a:rPr>
              <a:t>These are anything that a robot controls in movement</a:t>
            </a:r>
          </a:p>
          <a:p>
            <a:r>
              <a:rPr lang="en-US" dirty="0">
                <a:solidFill>
                  <a:schemeClr val="bg1"/>
                </a:solidFill>
              </a:rPr>
              <a:t>Motor Controllers, Relays, Solenoids.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53" y="2292760"/>
            <a:ext cx="2095500" cy="2095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7334" y="2292760"/>
            <a:ext cx="2095500" cy="20955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7915" y="2292760"/>
            <a:ext cx="2095500" cy="2095500"/>
          </a:xfrm>
          <a:prstGeom prst="rect">
            <a:avLst/>
          </a:prstGeom>
        </p:spPr>
      </p:pic>
    </p:spTree>
    <p:extLst>
      <p:ext uri="{BB962C8B-B14F-4D97-AF65-F5344CB8AC3E}">
        <p14:creationId xmlns:p14="http://schemas.microsoft.com/office/powerpoint/2010/main" val="1018386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1649976"/>
          </a:xfrm>
        </p:spPr>
        <p:txBody>
          <a:bodyPr>
            <a:normAutofit/>
          </a:bodyPr>
          <a:lstStyle/>
          <a:p>
            <a:pPr marL="0" indent="0">
              <a:buNone/>
            </a:pPr>
            <a:r>
              <a:rPr lang="en-US" dirty="0">
                <a:solidFill>
                  <a:schemeClr val="bg1"/>
                </a:solidFill>
              </a:rPr>
              <a:t>Sensors</a:t>
            </a:r>
          </a:p>
          <a:p>
            <a:r>
              <a:rPr lang="en-US" dirty="0">
                <a:solidFill>
                  <a:schemeClr val="bg1"/>
                </a:solidFill>
              </a:rPr>
              <a:t>These help the robot to be aware of its surroundings</a:t>
            </a:r>
          </a:p>
          <a:p>
            <a:r>
              <a:rPr lang="en-US" dirty="0">
                <a:solidFill>
                  <a:schemeClr val="bg1"/>
                </a:solidFill>
              </a:rPr>
              <a:t>Camera, Ultrasonic Range Finder, Switches, Gyroscopes, Accelerometers, Potentiometers, Encoders, Hall Effect Switch, LIDAR.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62" y="2676217"/>
            <a:ext cx="2095500" cy="2095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6998" y="2676217"/>
            <a:ext cx="2095500" cy="20955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6934" y="2676217"/>
            <a:ext cx="2095500" cy="20955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870" y="2676217"/>
            <a:ext cx="2095500" cy="20955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6806" y="2676217"/>
            <a:ext cx="2095500" cy="2095500"/>
          </a:xfrm>
          <a:prstGeom prst="rect">
            <a:avLst/>
          </a:prstGeom>
        </p:spPr>
      </p:pic>
    </p:spTree>
    <p:extLst>
      <p:ext uri="{BB962C8B-B14F-4D97-AF65-F5344CB8AC3E}">
        <p14:creationId xmlns:p14="http://schemas.microsoft.com/office/powerpoint/2010/main" val="255603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Programming Languages</a:t>
            </a:r>
          </a:p>
        </p:txBody>
      </p:sp>
      <p:sp>
        <p:nvSpPr>
          <p:cNvPr id="3" name="Content Placeholder 2"/>
          <p:cNvSpPr>
            <a:spLocks noGrp="1"/>
          </p:cNvSpPr>
          <p:nvPr>
            <p:ph idx="1"/>
          </p:nvPr>
        </p:nvSpPr>
        <p:spPr>
          <a:xfrm>
            <a:off x="223035" y="1725432"/>
            <a:ext cx="11465381" cy="2761900"/>
          </a:xfrm>
        </p:spPr>
        <p:txBody>
          <a:bodyPr/>
          <a:lstStyle/>
          <a:p>
            <a:r>
              <a:rPr lang="en-US" dirty="0">
                <a:solidFill>
                  <a:schemeClr val="bg1"/>
                </a:solidFill>
              </a:rPr>
              <a:t>Why do we teach Java?</a:t>
            </a:r>
          </a:p>
          <a:p>
            <a:pPr lvl="1"/>
            <a:r>
              <a:rPr lang="en-US" dirty="0">
                <a:solidFill>
                  <a:schemeClr val="bg1"/>
                </a:solidFill>
              </a:rPr>
              <a:t>Object oriented</a:t>
            </a:r>
          </a:p>
          <a:p>
            <a:pPr lvl="1"/>
            <a:r>
              <a:rPr lang="en-US" dirty="0">
                <a:solidFill>
                  <a:schemeClr val="bg1"/>
                </a:solidFill>
              </a:rPr>
              <a:t>Translatable to more languages (C++ and C#)</a:t>
            </a:r>
          </a:p>
          <a:p>
            <a:pPr lvl="1"/>
            <a:r>
              <a:rPr lang="en-US" dirty="0">
                <a:solidFill>
                  <a:schemeClr val="bg1"/>
                </a:solidFill>
              </a:rPr>
              <a:t>Easy to begin with and understand</a:t>
            </a:r>
          </a:p>
          <a:p>
            <a:pPr lvl="1"/>
            <a:r>
              <a:rPr lang="en-US" dirty="0">
                <a:solidFill>
                  <a:schemeClr val="bg1"/>
                </a:solidFill>
              </a:rPr>
              <a:t>Used with high level applications (</a:t>
            </a:r>
            <a:r>
              <a:rPr lang="en-US" dirty="0" err="1">
                <a:solidFill>
                  <a:schemeClr val="bg1"/>
                </a:solidFill>
              </a:rPr>
              <a:t>IoT</a:t>
            </a:r>
            <a:r>
              <a:rPr lang="en-US" dirty="0">
                <a:solidFill>
                  <a:schemeClr val="bg1"/>
                </a:solidFill>
              </a:rPr>
              <a:t>, Enterprise Architecture, and Cloud Computing)</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28" y="74139"/>
            <a:ext cx="2075584" cy="1651293"/>
          </a:xfrm>
          <a:prstGeom prst="rect">
            <a:avLst/>
          </a:prstGeom>
        </p:spPr>
      </p:pic>
    </p:spTree>
    <p:extLst>
      <p:ext uri="{BB962C8B-B14F-4D97-AF65-F5344CB8AC3E}">
        <p14:creationId xmlns:p14="http://schemas.microsoft.com/office/powerpoint/2010/main" val="3141034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239682"/>
          </a:xfrm>
        </p:spPr>
        <p:txBody>
          <a:bodyPr>
            <a:normAutofit lnSpcReduction="10000"/>
          </a:bodyPr>
          <a:lstStyle/>
          <a:p>
            <a:pPr marL="0" indent="0">
              <a:buNone/>
            </a:pPr>
            <a:r>
              <a:rPr lang="en-US" dirty="0">
                <a:solidFill>
                  <a:schemeClr val="bg1"/>
                </a:solidFill>
              </a:rPr>
              <a:t>Operator Control</a:t>
            </a:r>
          </a:p>
          <a:p>
            <a:r>
              <a:rPr lang="en-US" dirty="0">
                <a:solidFill>
                  <a:schemeClr val="bg1"/>
                </a:solidFill>
              </a:rPr>
              <a:t>Arcade Control - This mode uses one value to control the throttle (speed along the X-axis) of the drivetrain and one for the rate of rotation.</a:t>
            </a:r>
          </a:p>
          <a:p>
            <a:r>
              <a:rPr lang="en-US" dirty="0">
                <a:solidFill>
                  <a:schemeClr val="bg1"/>
                </a:solidFill>
              </a:rPr>
              <a:t>Tank Control - This mode uses one value each to control the individual sides of the drivetrain.</a:t>
            </a:r>
          </a:p>
          <a:p>
            <a:r>
              <a:rPr lang="en-US" dirty="0">
                <a:solidFill>
                  <a:schemeClr val="bg1"/>
                </a:solidFill>
              </a:rPr>
              <a:t>Omi-Directional Control – For </a:t>
            </a:r>
            <a:r>
              <a:rPr lang="en-US" dirty="0" err="1">
                <a:solidFill>
                  <a:schemeClr val="bg1"/>
                </a:solidFill>
              </a:rPr>
              <a:t>Mecanum</a:t>
            </a:r>
            <a:r>
              <a:rPr lang="en-US" dirty="0">
                <a:solidFill>
                  <a:schemeClr val="bg1"/>
                </a:solidFill>
              </a:rPr>
              <a:t> and Swerve Drive Systems</a:t>
            </a:r>
          </a:p>
          <a:p>
            <a:r>
              <a:rPr lang="en-US" dirty="0">
                <a:solidFill>
                  <a:schemeClr val="bg1"/>
                </a:solidFill>
              </a:rPr>
              <a:t>Curvature Control - Also known as "Cheesy Drive" this is an alternate way of using one value to control throttle and one value for rotation. The rotation argument controls the curvature of the robot's path rather than its rate of heading change. This makes the robot more controllable at high speeds. Also handles the robot's quick turn functionality - "quick turn" overrides constant-curvature turning for turn-in-place maneuvers.</a:t>
            </a:r>
          </a:p>
          <a:p>
            <a:endParaRPr lang="en-US" dirty="0">
              <a:solidFill>
                <a:schemeClr val="bg1"/>
              </a:solidFill>
            </a:endParaRPr>
          </a:p>
        </p:txBody>
      </p:sp>
    </p:spTree>
    <p:extLst>
      <p:ext uri="{BB962C8B-B14F-4D97-AF65-F5344CB8AC3E}">
        <p14:creationId xmlns:p14="http://schemas.microsoft.com/office/powerpoint/2010/main" val="98521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239682"/>
          </a:xfrm>
        </p:spPr>
        <p:txBody>
          <a:bodyPr>
            <a:normAutofit/>
          </a:bodyPr>
          <a:lstStyle/>
          <a:p>
            <a:pPr marL="0" indent="0">
              <a:buNone/>
            </a:pPr>
            <a:r>
              <a:rPr lang="en-US" dirty="0">
                <a:solidFill>
                  <a:schemeClr val="bg1"/>
                </a:solidFill>
              </a:rPr>
              <a:t>Drive Systems</a:t>
            </a:r>
          </a:p>
          <a:p>
            <a:r>
              <a:rPr lang="en-US" dirty="0">
                <a:solidFill>
                  <a:schemeClr val="bg1"/>
                </a:solidFill>
              </a:rPr>
              <a:t>Many different drive systems are built to make the robot maneuver in different ways. We will be brief on these different systems. Most are programmed the </a:t>
            </a:r>
            <a:r>
              <a:rPr lang="en-US" dirty="0" smtClean="0">
                <a:solidFill>
                  <a:schemeClr val="bg1"/>
                </a:solidFill>
              </a:rPr>
              <a:t>same.</a:t>
            </a:r>
            <a:endParaRPr lang="en-US" dirty="0">
              <a:solidFill>
                <a:schemeClr val="bg1"/>
              </a:solidFill>
            </a:endParaRPr>
          </a:p>
        </p:txBody>
      </p:sp>
    </p:spTree>
    <p:extLst>
      <p:ext uri="{BB962C8B-B14F-4D97-AF65-F5344CB8AC3E}">
        <p14:creationId xmlns:p14="http://schemas.microsoft.com/office/powerpoint/2010/main" val="2124747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Types: 2 wheel drive</a:t>
            </a:r>
          </a:p>
        </p:txBody>
      </p:sp>
      <p:sp>
        <p:nvSpPr>
          <p:cNvPr id="13315" name="Rectangle 3"/>
          <p:cNvSpPr>
            <a:spLocks noChangeArrowheads="1"/>
          </p:cNvSpPr>
          <p:nvPr/>
        </p:nvSpPr>
        <p:spPr bwMode="auto">
          <a:xfrm>
            <a:off x="3962400" y="1524000"/>
            <a:ext cx="4495800"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3316" name="Rectangle 4"/>
          <p:cNvSpPr>
            <a:spLocks noChangeArrowheads="1"/>
          </p:cNvSpPr>
          <p:nvPr/>
        </p:nvSpPr>
        <p:spPr bwMode="auto">
          <a:xfrm>
            <a:off x="4191000" y="1752600"/>
            <a:ext cx="381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3317" name="Rectangle 5"/>
          <p:cNvSpPr>
            <a:spLocks noChangeArrowheads="1"/>
          </p:cNvSpPr>
          <p:nvPr/>
        </p:nvSpPr>
        <p:spPr bwMode="auto">
          <a:xfrm>
            <a:off x="7848600" y="1676400"/>
            <a:ext cx="381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3318" name="Rectangle 6"/>
          <p:cNvSpPr>
            <a:spLocks noChangeArrowheads="1"/>
          </p:cNvSpPr>
          <p:nvPr/>
        </p:nvSpPr>
        <p:spPr bwMode="auto">
          <a:xfrm>
            <a:off x="4191000" y="5562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3319" name="Rectangle 7"/>
          <p:cNvSpPr>
            <a:spLocks noChangeArrowheads="1"/>
          </p:cNvSpPr>
          <p:nvPr/>
        </p:nvSpPr>
        <p:spPr bwMode="auto">
          <a:xfrm>
            <a:off x="8077200" y="5562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3320" name="Line 11"/>
          <p:cNvSpPr>
            <a:spLocks noChangeShapeType="1"/>
          </p:cNvSpPr>
          <p:nvPr/>
        </p:nvSpPr>
        <p:spPr bwMode="auto">
          <a:xfrm>
            <a:off x="4572000" y="2286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3321" name="Line 12"/>
          <p:cNvSpPr>
            <a:spLocks noChangeShapeType="1"/>
          </p:cNvSpPr>
          <p:nvPr/>
        </p:nvSpPr>
        <p:spPr bwMode="auto">
          <a:xfrm>
            <a:off x="7620000" y="2286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3322" name="Text Box 15"/>
          <p:cNvSpPr txBox="1">
            <a:spLocks noChangeArrowheads="1"/>
          </p:cNvSpPr>
          <p:nvPr/>
        </p:nvSpPr>
        <p:spPr bwMode="auto">
          <a:xfrm>
            <a:off x="9067800" y="50292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Caster</a:t>
            </a:r>
          </a:p>
        </p:txBody>
      </p:sp>
      <p:sp>
        <p:nvSpPr>
          <p:cNvPr id="13323" name="Text Box 16"/>
          <p:cNvSpPr txBox="1">
            <a:spLocks noChangeArrowheads="1"/>
          </p:cNvSpPr>
          <p:nvPr/>
        </p:nvSpPr>
        <p:spPr bwMode="auto">
          <a:xfrm>
            <a:off x="8991600" y="16764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DrivenWheel</a:t>
            </a:r>
          </a:p>
        </p:txBody>
      </p:sp>
      <p:sp>
        <p:nvSpPr>
          <p:cNvPr id="13324" name="Line 17"/>
          <p:cNvSpPr>
            <a:spLocks noChangeShapeType="1"/>
          </p:cNvSpPr>
          <p:nvPr/>
        </p:nvSpPr>
        <p:spPr bwMode="auto">
          <a:xfrm flipH="1">
            <a:off x="8229600" y="19812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13325" name="Line 18"/>
          <p:cNvSpPr>
            <a:spLocks noChangeShapeType="1"/>
          </p:cNvSpPr>
          <p:nvPr/>
        </p:nvSpPr>
        <p:spPr bwMode="auto">
          <a:xfrm flipH="1">
            <a:off x="8305800" y="5181600"/>
            <a:ext cx="838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13326" name="Text Box 19"/>
          <p:cNvSpPr txBox="1">
            <a:spLocks noChangeArrowheads="1"/>
          </p:cNvSpPr>
          <p:nvPr/>
        </p:nvSpPr>
        <p:spPr bwMode="auto">
          <a:xfrm>
            <a:off x="4648200" y="3276600"/>
            <a:ext cx="31178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 Easy to design</a:t>
            </a:r>
          </a:p>
          <a:p>
            <a:r>
              <a:rPr lang="en-US" altLang="en-US"/>
              <a:t>+ Easy to build</a:t>
            </a:r>
          </a:p>
          <a:p>
            <a:r>
              <a:rPr lang="en-US" altLang="en-US"/>
              <a:t>+ Light weight</a:t>
            </a:r>
          </a:p>
          <a:p>
            <a:r>
              <a:rPr lang="en-US" altLang="en-US"/>
              <a:t>+ Inexpensive</a:t>
            </a:r>
          </a:p>
          <a:p>
            <a:r>
              <a:rPr lang="en-US" altLang="en-US"/>
              <a:t>+ Agile</a:t>
            </a:r>
          </a:p>
          <a:p>
            <a:endParaRPr lang="en-US" altLang="en-US"/>
          </a:p>
          <a:p>
            <a:pPr>
              <a:buFontTx/>
              <a:buChar char="-"/>
            </a:pPr>
            <a:r>
              <a:rPr lang="en-US" altLang="en-US"/>
              <a:t> Not much power</a:t>
            </a:r>
          </a:p>
          <a:p>
            <a:pPr>
              <a:buFontTx/>
              <a:buChar char="-"/>
            </a:pPr>
            <a:r>
              <a:rPr lang="en-US" altLang="en-US"/>
              <a:t> Will not do well on ramps</a:t>
            </a:r>
          </a:p>
          <a:p>
            <a:pPr>
              <a:buFontTx/>
              <a:buChar char="-"/>
            </a:pPr>
            <a:r>
              <a:rPr lang="en-US" altLang="en-US"/>
              <a:t> Less able to hold position</a:t>
            </a:r>
          </a:p>
        </p:txBody>
      </p:sp>
      <p:sp>
        <p:nvSpPr>
          <p:cNvPr id="13327" name="Text Box 20"/>
          <p:cNvSpPr txBox="1">
            <a:spLocks noChangeArrowheads="1"/>
          </p:cNvSpPr>
          <p:nvPr/>
        </p:nvSpPr>
        <p:spPr bwMode="auto">
          <a:xfrm>
            <a:off x="6553200" y="21336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
        <p:nvSpPr>
          <p:cNvPr id="13328" name="Text Box 21"/>
          <p:cNvSpPr txBox="1">
            <a:spLocks noChangeArrowheads="1"/>
          </p:cNvSpPr>
          <p:nvPr/>
        </p:nvSpPr>
        <p:spPr bwMode="auto">
          <a:xfrm>
            <a:off x="4800600" y="21336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Tree>
    <p:extLst>
      <p:ext uri="{BB962C8B-B14F-4D97-AF65-F5344CB8AC3E}">
        <p14:creationId xmlns:p14="http://schemas.microsoft.com/office/powerpoint/2010/main" val="3527224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Types: </a:t>
            </a:r>
            <a:br>
              <a:rPr lang="en-US" dirty="0">
                <a:solidFill>
                  <a:schemeClr val="accent1">
                    <a:tint val="83000"/>
                    <a:satMod val="150000"/>
                  </a:schemeClr>
                </a:solidFill>
              </a:rPr>
            </a:br>
            <a:r>
              <a:rPr lang="en-US" dirty="0">
                <a:solidFill>
                  <a:schemeClr val="accent1">
                    <a:tint val="83000"/>
                    <a:satMod val="150000"/>
                  </a:schemeClr>
                </a:solidFill>
              </a:rPr>
              <a:t>4 wheel drive, 2 gearboxes</a:t>
            </a:r>
          </a:p>
        </p:txBody>
      </p:sp>
      <p:sp>
        <p:nvSpPr>
          <p:cNvPr id="14339" name="Rectangle 3"/>
          <p:cNvSpPr>
            <a:spLocks noChangeArrowheads="1"/>
          </p:cNvSpPr>
          <p:nvPr/>
        </p:nvSpPr>
        <p:spPr bwMode="auto">
          <a:xfrm>
            <a:off x="3962400" y="1752600"/>
            <a:ext cx="4495800"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4340" name="Rectangle 4"/>
          <p:cNvSpPr>
            <a:spLocks noChangeArrowheads="1"/>
          </p:cNvSpPr>
          <p:nvPr/>
        </p:nvSpPr>
        <p:spPr bwMode="auto">
          <a:xfrm>
            <a:off x="4191000" y="1905000"/>
            <a:ext cx="381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4341" name="Rectangle 5"/>
          <p:cNvSpPr>
            <a:spLocks noChangeArrowheads="1"/>
          </p:cNvSpPr>
          <p:nvPr/>
        </p:nvSpPr>
        <p:spPr bwMode="auto">
          <a:xfrm>
            <a:off x="7848600" y="1905000"/>
            <a:ext cx="381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4342" name="Rectangle 6"/>
          <p:cNvSpPr>
            <a:spLocks noChangeArrowheads="1"/>
          </p:cNvSpPr>
          <p:nvPr/>
        </p:nvSpPr>
        <p:spPr bwMode="auto">
          <a:xfrm>
            <a:off x="4191000" y="5105400"/>
            <a:ext cx="304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4343" name="Rectangle 7"/>
          <p:cNvSpPr>
            <a:spLocks noChangeArrowheads="1"/>
          </p:cNvSpPr>
          <p:nvPr/>
        </p:nvSpPr>
        <p:spPr bwMode="auto">
          <a:xfrm>
            <a:off x="7848600" y="5105400"/>
            <a:ext cx="381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4344" name="Line 11"/>
          <p:cNvSpPr>
            <a:spLocks noChangeShapeType="1"/>
          </p:cNvSpPr>
          <p:nvPr/>
        </p:nvSpPr>
        <p:spPr bwMode="auto">
          <a:xfrm>
            <a:off x="4572000" y="2438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4345" name="Line 12"/>
          <p:cNvSpPr>
            <a:spLocks noChangeShapeType="1"/>
          </p:cNvSpPr>
          <p:nvPr/>
        </p:nvSpPr>
        <p:spPr bwMode="auto">
          <a:xfrm>
            <a:off x="7620000" y="2438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4346" name="Text Box 15"/>
          <p:cNvSpPr txBox="1">
            <a:spLocks noChangeArrowheads="1"/>
          </p:cNvSpPr>
          <p:nvPr/>
        </p:nvSpPr>
        <p:spPr bwMode="auto">
          <a:xfrm>
            <a:off x="8763000" y="30480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Chain or belt</a:t>
            </a:r>
          </a:p>
        </p:txBody>
      </p:sp>
      <p:sp>
        <p:nvSpPr>
          <p:cNvPr id="14347" name="Text Box 16"/>
          <p:cNvSpPr txBox="1">
            <a:spLocks noChangeArrowheads="1"/>
          </p:cNvSpPr>
          <p:nvPr/>
        </p:nvSpPr>
        <p:spPr bwMode="auto">
          <a:xfrm>
            <a:off x="8991600" y="16764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DrivenWheels</a:t>
            </a:r>
          </a:p>
        </p:txBody>
      </p:sp>
      <p:sp>
        <p:nvSpPr>
          <p:cNvPr id="14348" name="Line 17"/>
          <p:cNvSpPr>
            <a:spLocks noChangeShapeType="1"/>
          </p:cNvSpPr>
          <p:nvPr/>
        </p:nvSpPr>
        <p:spPr bwMode="auto">
          <a:xfrm flipH="1">
            <a:off x="8229600" y="19812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14349" name="Line 18"/>
          <p:cNvSpPr>
            <a:spLocks noChangeShapeType="1"/>
          </p:cNvSpPr>
          <p:nvPr/>
        </p:nvSpPr>
        <p:spPr bwMode="auto">
          <a:xfrm flipH="1">
            <a:off x="7696200" y="3352800"/>
            <a:ext cx="1066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14350" name="Text Box 19"/>
          <p:cNvSpPr txBox="1">
            <a:spLocks noChangeArrowheads="1"/>
          </p:cNvSpPr>
          <p:nvPr/>
        </p:nvSpPr>
        <p:spPr bwMode="auto">
          <a:xfrm>
            <a:off x="4800600" y="3429000"/>
            <a:ext cx="2819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 Easy to design</a:t>
            </a:r>
          </a:p>
          <a:p>
            <a:r>
              <a:rPr lang="en-US" altLang="en-US"/>
              <a:t>+ Easy to build</a:t>
            </a:r>
          </a:p>
          <a:p>
            <a:r>
              <a:rPr lang="en-US" altLang="en-US"/>
              <a:t>+ Inexpensive</a:t>
            </a:r>
          </a:p>
          <a:p>
            <a:r>
              <a:rPr lang="en-US" altLang="en-US"/>
              <a:t>+ Powerful</a:t>
            </a:r>
          </a:p>
          <a:p>
            <a:r>
              <a:rPr lang="en-US" altLang="en-US"/>
              <a:t>+ Sturdy and stable</a:t>
            </a:r>
          </a:p>
          <a:p>
            <a:endParaRPr lang="en-US" altLang="en-US"/>
          </a:p>
          <a:p>
            <a:pPr>
              <a:buFontTx/>
              <a:buChar char="-"/>
            </a:pPr>
            <a:r>
              <a:rPr lang="en-US" altLang="en-US"/>
              <a:t> Not agile</a:t>
            </a:r>
          </a:p>
          <a:p>
            <a:pPr lvl="1">
              <a:buFontTx/>
              <a:buChar char="-"/>
            </a:pPr>
            <a:r>
              <a:rPr lang="en-US" altLang="en-US"/>
              <a:t>Turning is difficult</a:t>
            </a:r>
          </a:p>
          <a:p>
            <a:pPr lvl="1">
              <a:buFontTx/>
              <a:buChar char="-"/>
            </a:pPr>
            <a:r>
              <a:rPr lang="en-US" altLang="en-US" sz="1600"/>
              <a:t>Adjustments needed</a:t>
            </a:r>
          </a:p>
        </p:txBody>
      </p:sp>
      <p:sp>
        <p:nvSpPr>
          <p:cNvPr id="14351" name="Text Box 20"/>
          <p:cNvSpPr txBox="1">
            <a:spLocks noChangeArrowheads="1"/>
          </p:cNvSpPr>
          <p:nvPr/>
        </p:nvSpPr>
        <p:spPr bwMode="auto">
          <a:xfrm>
            <a:off x="6553200" y="22860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
        <p:nvSpPr>
          <p:cNvPr id="14352" name="Text Box 21"/>
          <p:cNvSpPr txBox="1">
            <a:spLocks noChangeArrowheads="1"/>
          </p:cNvSpPr>
          <p:nvPr/>
        </p:nvSpPr>
        <p:spPr bwMode="auto">
          <a:xfrm>
            <a:off x="4800600" y="22860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
        <p:nvSpPr>
          <p:cNvPr id="14353" name="Line 11"/>
          <p:cNvSpPr>
            <a:spLocks noChangeShapeType="1"/>
          </p:cNvSpPr>
          <p:nvPr/>
        </p:nvSpPr>
        <p:spPr bwMode="auto">
          <a:xfrm>
            <a:off x="4495800" y="5638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4354" name="Line 11"/>
          <p:cNvSpPr>
            <a:spLocks noChangeShapeType="1"/>
          </p:cNvSpPr>
          <p:nvPr/>
        </p:nvSpPr>
        <p:spPr bwMode="auto">
          <a:xfrm flipH="1">
            <a:off x="4632325" y="2438400"/>
            <a:ext cx="46038"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4355" name="Line 11"/>
          <p:cNvSpPr>
            <a:spLocks noChangeShapeType="1"/>
          </p:cNvSpPr>
          <p:nvPr/>
        </p:nvSpPr>
        <p:spPr bwMode="auto">
          <a:xfrm>
            <a:off x="7620000" y="5638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4356" name="Line 11"/>
          <p:cNvSpPr>
            <a:spLocks noChangeShapeType="1"/>
          </p:cNvSpPr>
          <p:nvPr/>
        </p:nvSpPr>
        <p:spPr bwMode="auto">
          <a:xfrm flipH="1">
            <a:off x="7696201" y="2514600"/>
            <a:ext cx="60325"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4357" name="Text Box 16"/>
          <p:cNvSpPr txBox="1">
            <a:spLocks noChangeArrowheads="1"/>
          </p:cNvSpPr>
          <p:nvPr/>
        </p:nvSpPr>
        <p:spPr bwMode="auto">
          <a:xfrm>
            <a:off x="9067800" y="49530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DrivenWheels</a:t>
            </a:r>
          </a:p>
        </p:txBody>
      </p:sp>
      <p:sp>
        <p:nvSpPr>
          <p:cNvPr id="14358" name="Line 17"/>
          <p:cNvSpPr>
            <a:spLocks noChangeShapeType="1"/>
          </p:cNvSpPr>
          <p:nvPr/>
        </p:nvSpPr>
        <p:spPr bwMode="auto">
          <a:xfrm flipH="1">
            <a:off x="8229600" y="53340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14359" name="Text Box 19"/>
          <p:cNvSpPr txBox="1">
            <a:spLocks noChangeArrowheads="1"/>
          </p:cNvSpPr>
          <p:nvPr/>
        </p:nvSpPr>
        <p:spPr bwMode="auto">
          <a:xfrm>
            <a:off x="1828800" y="3657601"/>
            <a:ext cx="2133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u="sng"/>
              <a:t>Resource:</a:t>
            </a:r>
          </a:p>
          <a:p>
            <a:r>
              <a:rPr lang="en-US" altLang="en-US"/>
              <a:t>Chris Hibner white paper on ChiefDelphi.com</a:t>
            </a:r>
          </a:p>
          <a:p>
            <a:r>
              <a:rPr lang="en-US" altLang="en-US"/>
              <a:t>Proves that a wide 4wd drive base can turn easily</a:t>
            </a:r>
          </a:p>
        </p:txBody>
      </p:sp>
    </p:spTree>
    <p:extLst>
      <p:ext uri="{BB962C8B-B14F-4D97-AF65-F5344CB8AC3E}">
        <p14:creationId xmlns:p14="http://schemas.microsoft.com/office/powerpoint/2010/main" val="308092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Types: </a:t>
            </a:r>
            <a:br>
              <a:rPr lang="en-US" dirty="0">
                <a:solidFill>
                  <a:schemeClr val="accent1">
                    <a:tint val="83000"/>
                    <a:satMod val="150000"/>
                  </a:schemeClr>
                </a:solidFill>
              </a:rPr>
            </a:br>
            <a:r>
              <a:rPr lang="en-US" dirty="0">
                <a:solidFill>
                  <a:schemeClr val="accent1">
                    <a:tint val="83000"/>
                    <a:satMod val="150000"/>
                  </a:schemeClr>
                </a:solidFill>
              </a:rPr>
              <a:t>4 wheel drive, 4 gearboxes</a:t>
            </a:r>
          </a:p>
        </p:txBody>
      </p:sp>
      <p:sp>
        <p:nvSpPr>
          <p:cNvPr id="15363" name="Rectangle 3"/>
          <p:cNvSpPr>
            <a:spLocks noChangeArrowheads="1"/>
          </p:cNvSpPr>
          <p:nvPr/>
        </p:nvSpPr>
        <p:spPr bwMode="auto">
          <a:xfrm>
            <a:off x="3962400" y="1752600"/>
            <a:ext cx="4495800"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5364" name="Rectangle 4"/>
          <p:cNvSpPr>
            <a:spLocks noChangeArrowheads="1"/>
          </p:cNvSpPr>
          <p:nvPr/>
        </p:nvSpPr>
        <p:spPr bwMode="auto">
          <a:xfrm>
            <a:off x="4191000" y="1905000"/>
            <a:ext cx="381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5365" name="Rectangle 5"/>
          <p:cNvSpPr>
            <a:spLocks noChangeArrowheads="1"/>
          </p:cNvSpPr>
          <p:nvPr/>
        </p:nvSpPr>
        <p:spPr bwMode="auto">
          <a:xfrm>
            <a:off x="7848600" y="1905000"/>
            <a:ext cx="381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5366" name="Rectangle 6"/>
          <p:cNvSpPr>
            <a:spLocks noChangeArrowheads="1"/>
          </p:cNvSpPr>
          <p:nvPr/>
        </p:nvSpPr>
        <p:spPr bwMode="auto">
          <a:xfrm>
            <a:off x="4191000" y="5105400"/>
            <a:ext cx="304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5367" name="Rectangle 7"/>
          <p:cNvSpPr>
            <a:spLocks noChangeArrowheads="1"/>
          </p:cNvSpPr>
          <p:nvPr/>
        </p:nvSpPr>
        <p:spPr bwMode="auto">
          <a:xfrm>
            <a:off x="7848600" y="5105400"/>
            <a:ext cx="381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15368" name="Line 11"/>
          <p:cNvSpPr>
            <a:spLocks noChangeShapeType="1"/>
          </p:cNvSpPr>
          <p:nvPr/>
        </p:nvSpPr>
        <p:spPr bwMode="auto">
          <a:xfrm>
            <a:off x="4572000" y="2438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5369" name="Line 12"/>
          <p:cNvSpPr>
            <a:spLocks noChangeShapeType="1"/>
          </p:cNvSpPr>
          <p:nvPr/>
        </p:nvSpPr>
        <p:spPr bwMode="auto">
          <a:xfrm>
            <a:off x="7620000" y="2438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5370" name="Text Box 16"/>
          <p:cNvSpPr txBox="1">
            <a:spLocks noChangeArrowheads="1"/>
          </p:cNvSpPr>
          <p:nvPr/>
        </p:nvSpPr>
        <p:spPr bwMode="auto">
          <a:xfrm>
            <a:off x="8991600" y="16764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DrivenWheels</a:t>
            </a:r>
          </a:p>
        </p:txBody>
      </p:sp>
      <p:sp>
        <p:nvSpPr>
          <p:cNvPr id="15371" name="Line 17"/>
          <p:cNvSpPr>
            <a:spLocks noChangeShapeType="1"/>
          </p:cNvSpPr>
          <p:nvPr/>
        </p:nvSpPr>
        <p:spPr bwMode="auto">
          <a:xfrm flipH="1">
            <a:off x="8229600" y="19812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15372" name="Text Box 19"/>
          <p:cNvSpPr txBox="1">
            <a:spLocks noChangeArrowheads="1"/>
          </p:cNvSpPr>
          <p:nvPr/>
        </p:nvSpPr>
        <p:spPr bwMode="auto">
          <a:xfrm>
            <a:off x="4800600" y="2819400"/>
            <a:ext cx="2819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 Easy to design</a:t>
            </a:r>
          </a:p>
          <a:p>
            <a:r>
              <a:rPr lang="en-US" altLang="en-US"/>
              <a:t>+ Easy to build</a:t>
            </a:r>
          </a:p>
          <a:p>
            <a:r>
              <a:rPr lang="en-US" altLang="en-US"/>
              <a:t>+ Powerful</a:t>
            </a:r>
          </a:p>
          <a:p>
            <a:r>
              <a:rPr lang="en-US" altLang="en-US"/>
              <a:t>+ Sturdy and stable</a:t>
            </a:r>
          </a:p>
          <a:p>
            <a:r>
              <a:rPr lang="en-US" altLang="en-US"/>
              <a:t>+ Many options</a:t>
            </a:r>
          </a:p>
          <a:p>
            <a:r>
              <a:rPr lang="en-US" altLang="en-US"/>
              <a:t>   Mecanum, traction</a:t>
            </a:r>
          </a:p>
          <a:p>
            <a:endParaRPr lang="en-US" altLang="en-US"/>
          </a:p>
          <a:p>
            <a:pPr>
              <a:buFontTx/>
              <a:buChar char="-"/>
            </a:pPr>
            <a:r>
              <a:rPr lang="en-US" altLang="en-US"/>
              <a:t> Heavy</a:t>
            </a:r>
            <a:endParaRPr lang="en-US" altLang="en-US" sz="1600"/>
          </a:p>
          <a:p>
            <a:pPr>
              <a:buFontTx/>
              <a:buChar char="-"/>
            </a:pPr>
            <a:r>
              <a:rPr lang="en-US" altLang="en-US"/>
              <a:t> Costly</a:t>
            </a:r>
            <a:endParaRPr lang="en-US" altLang="en-US" sz="2000"/>
          </a:p>
        </p:txBody>
      </p:sp>
      <p:sp>
        <p:nvSpPr>
          <p:cNvPr id="15373" name="Text Box 20"/>
          <p:cNvSpPr txBox="1">
            <a:spLocks noChangeArrowheads="1"/>
          </p:cNvSpPr>
          <p:nvPr/>
        </p:nvSpPr>
        <p:spPr bwMode="auto">
          <a:xfrm>
            <a:off x="6553200" y="22860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
        <p:nvSpPr>
          <p:cNvPr id="15374" name="Text Box 21"/>
          <p:cNvSpPr txBox="1">
            <a:spLocks noChangeArrowheads="1"/>
          </p:cNvSpPr>
          <p:nvPr/>
        </p:nvSpPr>
        <p:spPr bwMode="auto">
          <a:xfrm>
            <a:off x="4800600" y="22860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
        <p:nvSpPr>
          <p:cNvPr id="15375" name="Line 11"/>
          <p:cNvSpPr>
            <a:spLocks noChangeShapeType="1"/>
          </p:cNvSpPr>
          <p:nvPr/>
        </p:nvSpPr>
        <p:spPr bwMode="auto">
          <a:xfrm>
            <a:off x="4495800" y="5638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5376" name="Line 11"/>
          <p:cNvSpPr>
            <a:spLocks noChangeShapeType="1"/>
          </p:cNvSpPr>
          <p:nvPr/>
        </p:nvSpPr>
        <p:spPr bwMode="auto">
          <a:xfrm>
            <a:off x="7620000" y="5638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en-US"/>
          </a:p>
        </p:txBody>
      </p:sp>
      <p:sp>
        <p:nvSpPr>
          <p:cNvPr id="15377" name="Text Box 16"/>
          <p:cNvSpPr txBox="1">
            <a:spLocks noChangeArrowheads="1"/>
          </p:cNvSpPr>
          <p:nvPr/>
        </p:nvSpPr>
        <p:spPr bwMode="auto">
          <a:xfrm>
            <a:off x="9067800" y="49530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DrivenWheels</a:t>
            </a:r>
          </a:p>
        </p:txBody>
      </p:sp>
      <p:sp>
        <p:nvSpPr>
          <p:cNvPr id="15378" name="Line 17"/>
          <p:cNvSpPr>
            <a:spLocks noChangeShapeType="1"/>
          </p:cNvSpPr>
          <p:nvPr/>
        </p:nvSpPr>
        <p:spPr bwMode="auto">
          <a:xfrm flipH="1">
            <a:off x="8229600" y="53340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lstStyle/>
          <a:p>
            <a:endParaRPr lang="en-US"/>
          </a:p>
        </p:txBody>
      </p:sp>
      <p:sp>
        <p:nvSpPr>
          <p:cNvPr id="15379" name="Text Box 21"/>
          <p:cNvSpPr txBox="1">
            <a:spLocks noChangeArrowheads="1"/>
          </p:cNvSpPr>
          <p:nvPr/>
        </p:nvSpPr>
        <p:spPr bwMode="auto">
          <a:xfrm>
            <a:off x="4724400" y="54864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
        <p:nvSpPr>
          <p:cNvPr id="15380" name="Text Box 20"/>
          <p:cNvSpPr txBox="1">
            <a:spLocks noChangeArrowheads="1"/>
          </p:cNvSpPr>
          <p:nvPr/>
        </p:nvSpPr>
        <p:spPr bwMode="auto">
          <a:xfrm>
            <a:off x="6553200" y="5486400"/>
            <a:ext cx="10668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sz="1600"/>
              <a:t>Motor(s)</a:t>
            </a:r>
          </a:p>
        </p:txBody>
      </p:sp>
    </p:spTree>
    <p:extLst>
      <p:ext uri="{BB962C8B-B14F-4D97-AF65-F5344CB8AC3E}">
        <p14:creationId xmlns:p14="http://schemas.microsoft.com/office/powerpoint/2010/main" val="424458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Types: </a:t>
            </a:r>
            <a:br>
              <a:rPr lang="en-US" dirty="0">
                <a:solidFill>
                  <a:schemeClr val="accent1">
                    <a:tint val="83000"/>
                    <a:satMod val="150000"/>
                  </a:schemeClr>
                </a:solidFill>
              </a:rPr>
            </a:br>
            <a:r>
              <a:rPr lang="en-US" dirty="0">
                <a:solidFill>
                  <a:schemeClr val="accent1">
                    <a:tint val="83000"/>
                    <a:satMod val="150000"/>
                  </a:schemeClr>
                </a:solidFill>
              </a:rPr>
              <a:t>6 wheel drive, 2 gearboxes</a:t>
            </a:r>
          </a:p>
        </p:txBody>
      </p:sp>
      <p:sp>
        <p:nvSpPr>
          <p:cNvPr id="4" name="Rectangle 3"/>
          <p:cNvSpPr/>
          <p:nvPr/>
        </p:nvSpPr>
        <p:spPr>
          <a:xfrm>
            <a:off x="4114800" y="1828800"/>
            <a:ext cx="37338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4191000" y="19050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191000" y="54864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4191000" y="37338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543800" y="54864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543800" y="37338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7543800" y="19050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648200" y="38862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sp>
        <p:nvSpPr>
          <p:cNvPr id="12" name="Rectangle 11"/>
          <p:cNvSpPr/>
          <p:nvPr/>
        </p:nvSpPr>
        <p:spPr>
          <a:xfrm>
            <a:off x="6248400" y="38862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cxnSp>
        <p:nvCxnSpPr>
          <p:cNvPr id="16" name="Straight Connector 15"/>
          <p:cNvCxnSpPr/>
          <p:nvPr/>
        </p:nvCxnSpPr>
        <p:spPr>
          <a:xfrm>
            <a:off x="4419600" y="22098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91400" y="22098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391400" y="41148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391400" y="58674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419600" y="41148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19600" y="58674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744788" y="4038600"/>
            <a:ext cx="3656012"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563394" y="4037806"/>
            <a:ext cx="36576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404" name="TextBox 37"/>
          <p:cNvSpPr txBox="1">
            <a:spLocks noChangeArrowheads="1"/>
          </p:cNvSpPr>
          <p:nvPr/>
        </p:nvSpPr>
        <p:spPr bwMode="auto">
          <a:xfrm>
            <a:off x="4724400" y="2133601"/>
            <a:ext cx="2438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 Easy to design</a:t>
            </a:r>
          </a:p>
          <a:p>
            <a:r>
              <a:rPr lang="en-US" altLang="en-US"/>
              <a:t>+ Easy to build</a:t>
            </a:r>
          </a:p>
          <a:p>
            <a:r>
              <a:rPr lang="en-US" altLang="en-US"/>
              <a:t>+ Powerful</a:t>
            </a:r>
          </a:p>
          <a:p>
            <a:r>
              <a:rPr lang="en-US" altLang="en-US"/>
              <a:t>+ Stable</a:t>
            </a:r>
          </a:p>
          <a:p>
            <a:r>
              <a:rPr lang="en-US" altLang="en-US"/>
              <a:t>+ Agile*</a:t>
            </a:r>
          </a:p>
        </p:txBody>
      </p:sp>
      <p:sp>
        <p:nvSpPr>
          <p:cNvPr id="16405" name="TextBox 38"/>
          <p:cNvSpPr txBox="1">
            <a:spLocks noChangeArrowheads="1"/>
          </p:cNvSpPr>
          <p:nvPr/>
        </p:nvSpPr>
        <p:spPr bwMode="auto">
          <a:xfrm>
            <a:off x="4800600" y="4419600"/>
            <a:ext cx="24384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buFontTx/>
              <a:buChar char="-"/>
            </a:pPr>
            <a:r>
              <a:rPr lang="en-US" altLang="en-US"/>
              <a:t> Heavy **</a:t>
            </a:r>
          </a:p>
          <a:p>
            <a:pPr>
              <a:buFontTx/>
              <a:buChar char="-"/>
            </a:pPr>
            <a:r>
              <a:rPr lang="en-US" altLang="en-US"/>
              <a:t> Expensive **</a:t>
            </a:r>
          </a:p>
          <a:p>
            <a:pPr>
              <a:buFontTx/>
              <a:buChar char="-"/>
            </a:pPr>
            <a:endParaRPr lang="en-US" altLang="en-US"/>
          </a:p>
          <a:p>
            <a:r>
              <a:rPr lang="en-US" altLang="en-US" sz="1600"/>
              <a:t>** - depending on wheel type</a:t>
            </a:r>
          </a:p>
        </p:txBody>
      </p:sp>
      <p:sp>
        <p:nvSpPr>
          <p:cNvPr id="40" name="TextBox 39"/>
          <p:cNvSpPr txBox="1"/>
          <p:nvPr/>
        </p:nvSpPr>
        <p:spPr>
          <a:xfrm>
            <a:off x="1676400" y="3505201"/>
            <a:ext cx="2438400" cy="2308225"/>
          </a:xfrm>
          <a:prstGeom prst="rect">
            <a:avLst/>
          </a:prstGeom>
          <a:noFill/>
        </p:spPr>
        <p:txBody>
          <a:bodyPr>
            <a:spAutoFit/>
          </a:bodyPr>
          <a:lstStyle/>
          <a:p>
            <a:pPr>
              <a:defRPr/>
            </a:pPr>
            <a:r>
              <a:rPr lang="en-US" dirty="0"/>
              <a:t> *2 ways to be agile</a:t>
            </a:r>
          </a:p>
          <a:p>
            <a:pPr>
              <a:defRPr/>
            </a:pPr>
            <a:endParaRPr lang="en-US" dirty="0"/>
          </a:p>
          <a:p>
            <a:pPr marL="342900" indent="-342900">
              <a:buFontTx/>
              <a:buAutoNum type="alphaUcParenR"/>
              <a:defRPr/>
            </a:pPr>
            <a:r>
              <a:rPr lang="en-US" dirty="0"/>
              <a:t>Lower contact point on center wheel</a:t>
            </a:r>
          </a:p>
          <a:p>
            <a:pPr marL="342900" indent="-342900">
              <a:buFontTx/>
              <a:buAutoNum type="alphaUcParenR"/>
              <a:defRPr/>
            </a:pPr>
            <a:r>
              <a:rPr lang="en-US" dirty="0"/>
              <a:t>Omni wheels on front or back or both </a:t>
            </a:r>
          </a:p>
        </p:txBody>
      </p:sp>
      <p:sp>
        <p:nvSpPr>
          <p:cNvPr id="16407" name="TextBox 41"/>
          <p:cNvSpPr txBox="1">
            <a:spLocks noChangeArrowheads="1"/>
          </p:cNvSpPr>
          <p:nvPr/>
        </p:nvSpPr>
        <p:spPr bwMode="auto">
          <a:xfrm>
            <a:off x="8077200" y="3733800"/>
            <a:ext cx="2438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This is the GOLD STANDARD in FRC</a:t>
            </a:r>
          </a:p>
          <a:p>
            <a:endParaRPr lang="en-US" altLang="en-US"/>
          </a:p>
          <a:p>
            <a:r>
              <a:rPr lang="en-US" altLang="en-US"/>
              <a:t>+ simple</a:t>
            </a:r>
          </a:p>
          <a:p>
            <a:r>
              <a:rPr lang="en-US" altLang="en-US"/>
              <a:t>+ easy</a:t>
            </a:r>
          </a:p>
          <a:p>
            <a:r>
              <a:rPr lang="en-US" altLang="en-US"/>
              <a:t>+ fast and powerful</a:t>
            </a:r>
          </a:p>
          <a:p>
            <a:r>
              <a:rPr lang="en-US" altLang="en-US"/>
              <a:t>+ agile</a:t>
            </a:r>
          </a:p>
        </p:txBody>
      </p:sp>
    </p:spTree>
    <p:extLst>
      <p:ext uri="{BB962C8B-B14F-4D97-AF65-F5344CB8AC3E}">
        <p14:creationId xmlns:p14="http://schemas.microsoft.com/office/powerpoint/2010/main" val="1674979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8229600" cy="1399032"/>
          </a:xfrm>
        </p:spPr>
        <p:txBody>
          <a:bodyPr/>
          <a:lstStyle/>
          <a:p>
            <a:pPr marL="484632">
              <a:defRPr/>
            </a:pPr>
            <a:r>
              <a:rPr lang="en-US" dirty="0">
                <a:solidFill>
                  <a:schemeClr val="accent1">
                    <a:tint val="83000"/>
                    <a:satMod val="150000"/>
                  </a:schemeClr>
                </a:solidFill>
              </a:rPr>
              <a:t>Drive Types: </a:t>
            </a:r>
            <a:br>
              <a:rPr lang="en-US" dirty="0">
                <a:solidFill>
                  <a:schemeClr val="accent1">
                    <a:tint val="83000"/>
                    <a:satMod val="150000"/>
                  </a:schemeClr>
                </a:solidFill>
              </a:rPr>
            </a:br>
            <a:r>
              <a:rPr lang="en-US" dirty="0">
                <a:solidFill>
                  <a:schemeClr val="accent1">
                    <a:tint val="83000"/>
                    <a:satMod val="150000"/>
                  </a:schemeClr>
                </a:solidFill>
              </a:rPr>
              <a:t>N wheel drive, 2 gearboxes</a:t>
            </a:r>
          </a:p>
        </p:txBody>
      </p:sp>
      <p:sp>
        <p:nvSpPr>
          <p:cNvPr id="4" name="Rectangle 3"/>
          <p:cNvSpPr/>
          <p:nvPr/>
        </p:nvSpPr>
        <p:spPr>
          <a:xfrm>
            <a:off x="2438400" y="2057400"/>
            <a:ext cx="37338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514600" y="21336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514600" y="57150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514600" y="39624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5867400" y="57150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867400" y="39624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867400" y="21336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971800" y="41148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sp>
        <p:nvSpPr>
          <p:cNvPr id="12" name="Rectangle 11"/>
          <p:cNvSpPr/>
          <p:nvPr/>
        </p:nvSpPr>
        <p:spPr>
          <a:xfrm>
            <a:off x="4572000" y="41148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cxnSp>
        <p:nvCxnSpPr>
          <p:cNvPr id="16" name="Straight Connector 15"/>
          <p:cNvCxnSpPr/>
          <p:nvPr/>
        </p:nvCxnSpPr>
        <p:spPr>
          <a:xfrm>
            <a:off x="2743200" y="24384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15000" y="24384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15000" y="43434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15000" y="60960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3200" y="43434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43200" y="60960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068388" y="4267200"/>
            <a:ext cx="3656012"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886994" y="4266406"/>
            <a:ext cx="36576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428" name="TextBox 37"/>
          <p:cNvSpPr txBox="1">
            <a:spLocks noChangeArrowheads="1"/>
          </p:cNvSpPr>
          <p:nvPr/>
        </p:nvSpPr>
        <p:spPr bwMode="auto">
          <a:xfrm>
            <a:off x="3048000" y="2362201"/>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 Powerful</a:t>
            </a:r>
          </a:p>
          <a:p>
            <a:r>
              <a:rPr lang="en-US" altLang="en-US"/>
              <a:t>+ Stable</a:t>
            </a:r>
          </a:p>
          <a:p>
            <a:r>
              <a:rPr lang="en-US" altLang="en-US"/>
              <a:t>+ Agile*</a:t>
            </a:r>
          </a:p>
        </p:txBody>
      </p:sp>
      <p:sp>
        <p:nvSpPr>
          <p:cNvPr id="17429" name="TextBox 38"/>
          <p:cNvSpPr txBox="1">
            <a:spLocks noChangeArrowheads="1"/>
          </p:cNvSpPr>
          <p:nvPr/>
        </p:nvSpPr>
        <p:spPr bwMode="auto">
          <a:xfrm>
            <a:off x="3124200" y="4648201"/>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buFontTx/>
              <a:buChar char="-"/>
            </a:pPr>
            <a:r>
              <a:rPr lang="en-US" altLang="en-US"/>
              <a:t> HEAVY</a:t>
            </a:r>
          </a:p>
          <a:p>
            <a:pPr>
              <a:buFontTx/>
              <a:buChar char="-"/>
            </a:pPr>
            <a:r>
              <a:rPr lang="en-US" altLang="en-US"/>
              <a:t> EXPENSIVE</a:t>
            </a:r>
            <a:endParaRPr lang="en-US" altLang="en-US" sz="1600"/>
          </a:p>
        </p:txBody>
      </p:sp>
      <p:sp>
        <p:nvSpPr>
          <p:cNvPr id="40" name="TextBox 39"/>
          <p:cNvSpPr txBox="1"/>
          <p:nvPr/>
        </p:nvSpPr>
        <p:spPr>
          <a:xfrm>
            <a:off x="6400800" y="4724400"/>
            <a:ext cx="3810000" cy="1754188"/>
          </a:xfrm>
          <a:prstGeom prst="rect">
            <a:avLst/>
          </a:prstGeom>
          <a:noFill/>
        </p:spPr>
        <p:txBody>
          <a:bodyPr>
            <a:spAutoFit/>
          </a:bodyPr>
          <a:lstStyle/>
          <a:p>
            <a:pPr>
              <a:defRPr/>
            </a:pPr>
            <a:r>
              <a:rPr lang="en-US" dirty="0"/>
              <a:t> *2 ways to be agile</a:t>
            </a:r>
          </a:p>
          <a:p>
            <a:pPr>
              <a:defRPr/>
            </a:pPr>
            <a:endParaRPr lang="en-US" dirty="0"/>
          </a:p>
          <a:p>
            <a:pPr marL="342900" indent="-342900">
              <a:buFontTx/>
              <a:buAutoNum type="alphaUcParenR"/>
              <a:defRPr/>
            </a:pPr>
            <a:r>
              <a:rPr lang="en-US" dirty="0"/>
              <a:t>Lower contact point on center wheel</a:t>
            </a:r>
          </a:p>
          <a:p>
            <a:pPr marL="342900" indent="-342900">
              <a:buFontTx/>
              <a:buAutoNum type="alphaUcParenR"/>
              <a:defRPr/>
            </a:pPr>
            <a:r>
              <a:rPr lang="en-US" dirty="0"/>
              <a:t>Omni wheels on front or back or both </a:t>
            </a:r>
          </a:p>
        </p:txBody>
      </p:sp>
      <p:sp>
        <p:nvSpPr>
          <p:cNvPr id="17431" name="TextBox 41"/>
          <p:cNvSpPr txBox="1">
            <a:spLocks noChangeArrowheads="1"/>
          </p:cNvSpPr>
          <p:nvPr/>
        </p:nvSpPr>
        <p:spPr bwMode="auto">
          <a:xfrm>
            <a:off x="6324600" y="3886201"/>
            <a:ext cx="411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Sole benefit: Ability to go over things</a:t>
            </a:r>
          </a:p>
        </p:txBody>
      </p:sp>
      <p:sp>
        <p:nvSpPr>
          <p:cNvPr id="29" name="Rectangle 28"/>
          <p:cNvSpPr/>
          <p:nvPr/>
        </p:nvSpPr>
        <p:spPr>
          <a:xfrm>
            <a:off x="2514600" y="29718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867400" y="30480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5867400" y="48006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2514600" y="4800600"/>
            <a:ext cx="228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p:cNvCxnSpPr/>
          <p:nvPr/>
        </p:nvCxnSpPr>
        <p:spPr>
          <a:xfrm>
            <a:off x="2743200" y="51816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743200" y="33528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34290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15000" y="51816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7440" name="Picture 50" descr="703 14w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824039"/>
            <a:ext cx="31242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23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4632">
              <a:defRPr/>
            </a:pPr>
            <a:r>
              <a:rPr lang="en-US" dirty="0">
                <a:solidFill>
                  <a:schemeClr val="accent1">
                    <a:tint val="83000"/>
                    <a:satMod val="150000"/>
                  </a:schemeClr>
                </a:solidFill>
              </a:rPr>
              <a:t>Drive Types: </a:t>
            </a:r>
            <a:br>
              <a:rPr lang="en-US" dirty="0">
                <a:solidFill>
                  <a:schemeClr val="accent1">
                    <a:tint val="83000"/>
                    <a:satMod val="150000"/>
                  </a:schemeClr>
                </a:solidFill>
              </a:rPr>
            </a:br>
            <a:r>
              <a:rPr lang="en-US" dirty="0">
                <a:solidFill>
                  <a:schemeClr val="accent1">
                    <a:tint val="83000"/>
                    <a:satMod val="150000"/>
                  </a:schemeClr>
                </a:solidFill>
              </a:rPr>
              <a:t>Tank tread drive, 2 gearboxes</a:t>
            </a:r>
          </a:p>
        </p:txBody>
      </p:sp>
      <p:sp>
        <p:nvSpPr>
          <p:cNvPr id="4" name="Rectangle 3"/>
          <p:cNvSpPr/>
          <p:nvPr/>
        </p:nvSpPr>
        <p:spPr>
          <a:xfrm>
            <a:off x="2590800" y="1828800"/>
            <a:ext cx="37338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667000" y="1905000"/>
            <a:ext cx="228600" cy="42672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019800" y="1905000"/>
            <a:ext cx="228600" cy="42672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048000" y="19812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sp>
        <p:nvSpPr>
          <p:cNvPr id="12" name="Rectangle 11"/>
          <p:cNvSpPr/>
          <p:nvPr/>
        </p:nvSpPr>
        <p:spPr>
          <a:xfrm>
            <a:off x="4800600" y="19812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cxnSp>
        <p:nvCxnSpPr>
          <p:cNvPr id="16" name="Straight Connector 15"/>
          <p:cNvCxnSpPr/>
          <p:nvPr/>
        </p:nvCxnSpPr>
        <p:spPr>
          <a:xfrm>
            <a:off x="2895600" y="22098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7400" y="2209800"/>
            <a:ext cx="1524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442" name="TextBox 37"/>
          <p:cNvSpPr txBox="1">
            <a:spLocks noChangeArrowheads="1"/>
          </p:cNvSpPr>
          <p:nvPr/>
        </p:nvSpPr>
        <p:spPr bwMode="auto">
          <a:xfrm>
            <a:off x="3276600" y="2819401"/>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 Powerful</a:t>
            </a:r>
          </a:p>
          <a:p>
            <a:r>
              <a:rPr lang="en-US" altLang="en-US"/>
              <a:t>+ VERY Stable</a:t>
            </a:r>
          </a:p>
        </p:txBody>
      </p:sp>
      <p:sp>
        <p:nvSpPr>
          <p:cNvPr id="18443" name="TextBox 38"/>
          <p:cNvSpPr txBox="1">
            <a:spLocks noChangeArrowheads="1"/>
          </p:cNvSpPr>
          <p:nvPr/>
        </p:nvSpPr>
        <p:spPr bwMode="auto">
          <a:xfrm>
            <a:off x="3200400" y="3810001"/>
            <a:ext cx="2438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buFontTx/>
              <a:buChar char="-"/>
            </a:pPr>
            <a:r>
              <a:rPr lang="en-US" altLang="en-US"/>
              <a:t> NOT AGILE</a:t>
            </a:r>
          </a:p>
          <a:p>
            <a:pPr>
              <a:buFontTx/>
              <a:buChar char="-"/>
            </a:pPr>
            <a:r>
              <a:rPr lang="en-US" altLang="en-US"/>
              <a:t> HEAVY</a:t>
            </a:r>
          </a:p>
          <a:p>
            <a:pPr>
              <a:buFontTx/>
              <a:buChar char="-"/>
            </a:pPr>
            <a:r>
              <a:rPr lang="en-US" altLang="en-US"/>
              <a:t> Inefficient</a:t>
            </a:r>
          </a:p>
          <a:p>
            <a:pPr>
              <a:buFontTx/>
              <a:buChar char="-"/>
            </a:pPr>
            <a:r>
              <a:rPr lang="en-US" altLang="en-US"/>
              <a:t> EXPENSIVE</a:t>
            </a:r>
          </a:p>
          <a:p>
            <a:pPr>
              <a:buFontTx/>
              <a:buChar char="-"/>
            </a:pPr>
            <a:r>
              <a:rPr lang="en-US" altLang="en-US"/>
              <a:t> Hard to maintain</a:t>
            </a:r>
          </a:p>
        </p:txBody>
      </p:sp>
      <p:sp>
        <p:nvSpPr>
          <p:cNvPr id="18444" name="TextBox 39"/>
          <p:cNvSpPr txBox="1">
            <a:spLocks noChangeArrowheads="1"/>
          </p:cNvSpPr>
          <p:nvPr/>
        </p:nvSpPr>
        <p:spPr bwMode="auto">
          <a:xfrm>
            <a:off x="6705600" y="4800601"/>
            <a:ext cx="3733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For turning, lower the contact point on center of track wheel</a:t>
            </a:r>
          </a:p>
        </p:txBody>
      </p:sp>
      <p:sp>
        <p:nvSpPr>
          <p:cNvPr id="18445" name="TextBox 41"/>
          <p:cNvSpPr txBox="1">
            <a:spLocks noChangeArrowheads="1"/>
          </p:cNvSpPr>
          <p:nvPr/>
        </p:nvSpPr>
        <p:spPr bwMode="auto">
          <a:xfrm>
            <a:off x="6705600" y="4038601"/>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Sole benefit: Ability to go over things</a:t>
            </a:r>
          </a:p>
        </p:txBody>
      </p:sp>
      <p:sp>
        <p:nvSpPr>
          <p:cNvPr id="18446" name="TextBox 36"/>
          <p:cNvSpPr txBox="1">
            <a:spLocks noChangeArrowheads="1"/>
          </p:cNvSpPr>
          <p:nvPr/>
        </p:nvSpPr>
        <p:spPr bwMode="auto">
          <a:xfrm>
            <a:off x="6781800" y="5715001"/>
            <a:ext cx="373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t>Will NOT push more than a well-controlled 6wd</a:t>
            </a:r>
          </a:p>
        </p:txBody>
      </p:sp>
      <p:pic>
        <p:nvPicPr>
          <p:cNvPr id="18447" name="Picture 40" descr="Outback tread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676401"/>
            <a:ext cx="31242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557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3"/>
          <p:cNvSpPr/>
          <p:nvPr/>
        </p:nvSpPr>
        <p:spPr>
          <a:xfrm>
            <a:off x="6477000" y="2286000"/>
            <a:ext cx="37338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8229600" y="5791200"/>
            <a:ext cx="609600" cy="609600"/>
          </a:xfrm>
          <a:prstGeom prst="ellipse">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Types: 3 wheel</a:t>
            </a:r>
          </a:p>
        </p:txBody>
      </p:sp>
      <p:sp>
        <p:nvSpPr>
          <p:cNvPr id="3" name="Content Placeholder 2"/>
          <p:cNvSpPr>
            <a:spLocks noGrp="1"/>
          </p:cNvSpPr>
          <p:nvPr>
            <p:ph idx="1"/>
          </p:nvPr>
        </p:nvSpPr>
        <p:spPr>
          <a:xfrm>
            <a:off x="1981200" y="1882775"/>
            <a:ext cx="8229600" cy="4572000"/>
          </a:xfrm>
        </p:spPr>
        <p:txBody>
          <a:bodyPr>
            <a:normAutofit/>
          </a:bodyPr>
          <a:lstStyle/>
          <a:p>
            <a:pPr marL="448056" indent="-384048">
              <a:spcAft>
                <a:spcPts val="0"/>
              </a:spcAft>
              <a:buFont typeface="Wingdings 2"/>
              <a:buChar char=""/>
              <a:defRPr/>
            </a:pPr>
            <a:r>
              <a:rPr lang="en-US" dirty="0"/>
              <a:t>Various types</a:t>
            </a:r>
          </a:p>
          <a:p>
            <a:pPr marL="448056" indent="-384048">
              <a:spcAft>
                <a:spcPts val="0"/>
              </a:spcAft>
              <a:buFont typeface="Wingdings 2"/>
              <a:buChar char=""/>
              <a:defRPr/>
            </a:pPr>
            <a:r>
              <a:rPr lang="en-US" dirty="0"/>
              <a:t>Lightweight</a:t>
            </a:r>
          </a:p>
          <a:p>
            <a:pPr marL="448056" indent="-384048">
              <a:spcAft>
                <a:spcPts val="0"/>
              </a:spcAft>
              <a:buFont typeface="Wingdings 2"/>
              <a:buChar char=""/>
              <a:defRPr/>
            </a:pPr>
            <a:r>
              <a:rPr lang="en-US" dirty="0"/>
              <a:t>Fast</a:t>
            </a:r>
          </a:p>
          <a:p>
            <a:pPr marL="448056" indent="-384048">
              <a:spcAft>
                <a:spcPts val="0"/>
              </a:spcAft>
              <a:buFont typeface="Wingdings 2"/>
              <a:buChar char=""/>
              <a:defRPr/>
            </a:pPr>
            <a:r>
              <a:rPr lang="en-US" dirty="0"/>
              <a:t>Non-standard </a:t>
            </a:r>
          </a:p>
          <a:p>
            <a:pPr marL="822960" lvl="1">
              <a:spcAft>
                <a:spcPts val="0"/>
              </a:spcAft>
              <a:buFont typeface="Verdana"/>
              <a:buChar char="›"/>
              <a:defRPr/>
            </a:pPr>
            <a:r>
              <a:rPr lang="en-US" dirty="0"/>
              <a:t>(design intensive)</a:t>
            </a:r>
          </a:p>
          <a:p>
            <a:pPr marL="822960" lvl="1">
              <a:spcAft>
                <a:spcPts val="0"/>
              </a:spcAft>
              <a:buFont typeface="Verdana"/>
              <a:buChar char="›"/>
              <a:defRPr/>
            </a:pPr>
            <a:endParaRPr lang="en-US" dirty="0"/>
          </a:p>
          <a:p>
            <a:pPr marL="448056" indent="-384048">
              <a:spcAft>
                <a:spcPts val="0"/>
              </a:spcAft>
              <a:buFont typeface="Wingdings 2"/>
              <a:buChar char=""/>
              <a:defRPr/>
            </a:pPr>
            <a:r>
              <a:rPr lang="en-US" dirty="0"/>
              <a:t>Examples:</a:t>
            </a:r>
          </a:p>
          <a:p>
            <a:pPr marL="822960" lvl="1">
              <a:spcAft>
                <a:spcPts val="0"/>
              </a:spcAft>
              <a:buFont typeface="Verdana"/>
              <a:buChar char="›"/>
              <a:defRPr/>
            </a:pPr>
            <a:r>
              <a:rPr lang="en-US" dirty="0"/>
              <a:t>16 in 2008</a:t>
            </a:r>
          </a:p>
          <a:p>
            <a:pPr marL="822960" lvl="1">
              <a:spcAft>
                <a:spcPts val="0"/>
              </a:spcAft>
              <a:buFont typeface="Verdana"/>
              <a:buChar char="›"/>
              <a:defRPr/>
            </a:pPr>
            <a:r>
              <a:rPr lang="en-US" dirty="0"/>
              <a:t>67 in 2005</a:t>
            </a:r>
          </a:p>
        </p:txBody>
      </p:sp>
      <p:sp>
        <p:nvSpPr>
          <p:cNvPr id="5" name="Rectangle 4"/>
          <p:cNvSpPr/>
          <p:nvPr/>
        </p:nvSpPr>
        <p:spPr>
          <a:xfrm>
            <a:off x="8382000" y="5638800"/>
            <a:ext cx="304800" cy="8382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010400" y="28194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sp>
        <p:nvSpPr>
          <p:cNvPr id="7" name="Rectangle 6"/>
          <p:cNvSpPr/>
          <p:nvPr/>
        </p:nvSpPr>
        <p:spPr>
          <a:xfrm>
            <a:off x="8686800" y="2819400"/>
            <a:ext cx="1066800" cy="381000"/>
          </a:xfrm>
          <a:prstGeom prst="rect">
            <a:avLst/>
          </a:prstGeom>
          <a:solidFill>
            <a:srgbClr val="92D05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Gearbox</a:t>
            </a:r>
          </a:p>
        </p:txBody>
      </p:sp>
      <p:sp>
        <p:nvSpPr>
          <p:cNvPr id="11" name="Rectangle 10"/>
          <p:cNvSpPr/>
          <p:nvPr/>
        </p:nvSpPr>
        <p:spPr>
          <a:xfrm>
            <a:off x="6705600" y="2590800"/>
            <a:ext cx="304800" cy="8382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9753600" y="2590800"/>
            <a:ext cx="304800" cy="8382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098082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Types:</a:t>
            </a:r>
            <a:br>
              <a:rPr lang="en-US" dirty="0">
                <a:solidFill>
                  <a:schemeClr val="accent1">
                    <a:tint val="83000"/>
                    <a:satMod val="150000"/>
                  </a:schemeClr>
                </a:solidFill>
              </a:rPr>
            </a:br>
            <a:r>
              <a:rPr lang="en-US" dirty="0" err="1">
                <a:solidFill>
                  <a:schemeClr val="accent1">
                    <a:tint val="83000"/>
                    <a:satMod val="150000"/>
                  </a:schemeClr>
                </a:solidFill>
              </a:rPr>
              <a:t>Holonomic</a:t>
            </a:r>
            <a:r>
              <a:rPr lang="en-US" dirty="0">
                <a:solidFill>
                  <a:schemeClr val="accent1">
                    <a:tint val="83000"/>
                    <a:satMod val="150000"/>
                  </a:schemeClr>
                </a:solidFill>
              </a:rPr>
              <a:t> - </a:t>
            </a:r>
            <a:r>
              <a:rPr lang="en-US" dirty="0" err="1">
                <a:solidFill>
                  <a:schemeClr val="accent1">
                    <a:tint val="83000"/>
                    <a:satMod val="150000"/>
                  </a:schemeClr>
                </a:solidFill>
              </a:rPr>
              <a:t>Killough</a:t>
            </a:r>
            <a:endParaRPr lang="en-US" dirty="0">
              <a:solidFill>
                <a:schemeClr val="accent1">
                  <a:tint val="83000"/>
                  <a:satMod val="150000"/>
                </a:schemeClr>
              </a:solidFill>
            </a:endParaRPr>
          </a:p>
        </p:txBody>
      </p:sp>
      <p:sp>
        <p:nvSpPr>
          <p:cNvPr id="3" name="Content Placeholder 2"/>
          <p:cNvSpPr>
            <a:spLocks noGrp="1"/>
          </p:cNvSpPr>
          <p:nvPr>
            <p:ph idx="1"/>
          </p:nvPr>
        </p:nvSpPr>
        <p:spPr>
          <a:xfrm>
            <a:off x="1981200" y="2057401"/>
            <a:ext cx="8229600" cy="4397375"/>
          </a:xfrm>
        </p:spPr>
        <p:txBody>
          <a:bodyPr>
            <a:normAutofit lnSpcReduction="10000"/>
          </a:bodyPr>
          <a:lstStyle/>
          <a:p>
            <a:pPr marL="448056" indent="-384048">
              <a:spcAft>
                <a:spcPts val="0"/>
              </a:spcAft>
              <a:buFont typeface="Wingdings 2"/>
              <a:buChar char=""/>
              <a:defRPr/>
            </a:pPr>
            <a:r>
              <a:rPr lang="en-US" dirty="0"/>
              <a:t>4 wheel drive or 3 wheel drive</a:t>
            </a:r>
          </a:p>
          <a:p>
            <a:pPr marL="448056" indent="-384048">
              <a:spcAft>
                <a:spcPts val="0"/>
              </a:spcAft>
              <a:buFont typeface="Wingdings 2"/>
              <a:buChar char=""/>
              <a:defRPr/>
            </a:pPr>
            <a:r>
              <a:rPr lang="en-US" dirty="0"/>
              <a:t>Stephen </a:t>
            </a:r>
            <a:r>
              <a:rPr lang="en-US" dirty="0" err="1"/>
              <a:t>Killough</a:t>
            </a:r>
            <a:r>
              <a:rPr lang="en-US" dirty="0"/>
              <a:t>, 1994</a:t>
            </a:r>
          </a:p>
          <a:p>
            <a:pPr marL="448056" indent="-384048">
              <a:spcAft>
                <a:spcPts val="0"/>
              </a:spcAft>
              <a:buNone/>
              <a:defRPr/>
            </a:pPr>
            <a:r>
              <a:rPr lang="en-US" dirty="0"/>
              <a:t>+  Simple Mechanics</a:t>
            </a:r>
          </a:p>
          <a:p>
            <a:pPr marL="448056" indent="-384048">
              <a:spcAft>
                <a:spcPts val="0"/>
              </a:spcAft>
              <a:buNone/>
              <a:defRPr/>
            </a:pPr>
            <a:r>
              <a:rPr lang="en-US" dirty="0"/>
              <a:t>+  Immediate Turning</a:t>
            </a:r>
          </a:p>
          <a:p>
            <a:pPr marL="448056" indent="-384048">
              <a:spcAft>
                <a:spcPts val="0"/>
              </a:spcAft>
              <a:buNone/>
              <a:defRPr/>
            </a:pPr>
            <a:r>
              <a:rPr lang="en-US" dirty="0"/>
              <a:t>+  Simple Control – 4 wheel independent</a:t>
            </a:r>
          </a:p>
          <a:p>
            <a:pPr marL="448056" indent="-384048">
              <a:spcAft>
                <a:spcPts val="0"/>
              </a:spcAft>
              <a:buFontTx/>
              <a:buChar char="-"/>
              <a:defRPr/>
            </a:pPr>
            <a:r>
              <a:rPr lang="en-US" dirty="0"/>
              <a:t>No brake</a:t>
            </a:r>
          </a:p>
          <a:p>
            <a:pPr marL="448056" indent="-384048">
              <a:spcAft>
                <a:spcPts val="0"/>
              </a:spcAft>
              <a:buFontTx/>
              <a:buChar char="-"/>
              <a:defRPr/>
            </a:pPr>
            <a:r>
              <a:rPr lang="en-US" dirty="0"/>
              <a:t>Minimal pushing power</a:t>
            </a:r>
          </a:p>
          <a:p>
            <a:pPr marL="448056" indent="-384048">
              <a:spcAft>
                <a:spcPts val="0"/>
              </a:spcAft>
              <a:buFontTx/>
              <a:buChar char="-"/>
              <a:defRPr/>
            </a:pPr>
            <a:r>
              <a:rPr lang="en-US" dirty="0"/>
              <a:t>Jittery ride, unless w/ </a:t>
            </a:r>
            <a:r>
              <a:rPr lang="en-US" dirty="0" err="1"/>
              <a:t>dualies</a:t>
            </a:r>
            <a:endParaRPr lang="en-US" dirty="0"/>
          </a:p>
          <a:p>
            <a:pPr marL="448056" indent="-384048">
              <a:spcAft>
                <a:spcPts val="0"/>
              </a:spcAft>
              <a:buFontTx/>
              <a:buChar char="-"/>
              <a:defRPr/>
            </a:pPr>
            <a:r>
              <a:rPr lang="en-US" dirty="0"/>
              <a:t>Incline difficulty</a:t>
            </a:r>
          </a:p>
          <a:p>
            <a:pPr marL="448056" indent="-384048">
              <a:spcAft>
                <a:spcPts val="0"/>
              </a:spcAft>
              <a:buFont typeface="Wingdings 2"/>
              <a:buChar char=""/>
              <a:defRPr/>
            </a:pPr>
            <a:endParaRPr lang="en-US" dirty="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1" y="1752601"/>
            <a:ext cx="2284413"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descr="857 Kiwi driv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4572001"/>
            <a:ext cx="23749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rot="5400000" flipH="1" flipV="1">
            <a:off x="8799513" y="2171701"/>
            <a:ext cx="534988" cy="1587"/>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8077200" y="2819400"/>
            <a:ext cx="457200" cy="1588"/>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601200" y="2819400"/>
            <a:ext cx="457200" cy="1588"/>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8839201" y="3581401"/>
            <a:ext cx="457200" cy="3175"/>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7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a:t>
            </a:r>
          </a:p>
        </p:txBody>
      </p:sp>
      <p:sp>
        <p:nvSpPr>
          <p:cNvPr id="3" name="Content Placeholder 2"/>
          <p:cNvSpPr>
            <a:spLocks noGrp="1"/>
          </p:cNvSpPr>
          <p:nvPr>
            <p:ph idx="1"/>
          </p:nvPr>
        </p:nvSpPr>
        <p:spPr>
          <a:xfrm>
            <a:off x="684211" y="685800"/>
            <a:ext cx="9576207" cy="3615267"/>
          </a:xfrm>
        </p:spPr>
        <p:txBody>
          <a:bodyPr/>
          <a:lstStyle/>
          <a:p>
            <a:r>
              <a:rPr lang="en-US" dirty="0">
                <a:solidFill>
                  <a:schemeClr val="tx1"/>
                </a:solidFill>
              </a:rPr>
              <a:t>There is different languages used though out the industry. Why?</a:t>
            </a:r>
          </a:p>
          <a:p>
            <a:pPr lvl="1"/>
            <a:r>
              <a:rPr lang="en-US" dirty="0">
                <a:solidFill>
                  <a:schemeClr val="tx1"/>
                </a:solidFill>
              </a:rPr>
              <a:t>Low Level – Is a language built to run on the same level as the processer</a:t>
            </a:r>
          </a:p>
          <a:p>
            <a:pPr lvl="1"/>
            <a:r>
              <a:rPr lang="en-US" dirty="0">
                <a:solidFill>
                  <a:schemeClr val="tx1"/>
                </a:solidFill>
              </a:rPr>
              <a:t>Mid Level – Is a language built to be portable between processers.</a:t>
            </a:r>
          </a:p>
          <a:p>
            <a:pPr lvl="1"/>
            <a:r>
              <a:rPr lang="en-US" dirty="0">
                <a:solidFill>
                  <a:schemeClr val="tx1"/>
                </a:solidFill>
              </a:rPr>
              <a:t>High Level – Is a language built to run as a low and mid level program.</a:t>
            </a:r>
          </a:p>
        </p:txBody>
      </p:sp>
    </p:spTree>
    <p:extLst>
      <p:ext uri="{BB962C8B-B14F-4D97-AF65-F5344CB8AC3E}">
        <p14:creationId xmlns:p14="http://schemas.microsoft.com/office/powerpoint/2010/main" val="1497885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Types:</a:t>
            </a:r>
            <a:br>
              <a:rPr lang="en-US" dirty="0">
                <a:solidFill>
                  <a:schemeClr val="accent1">
                    <a:tint val="83000"/>
                    <a:satMod val="150000"/>
                  </a:schemeClr>
                </a:solidFill>
              </a:rPr>
            </a:br>
            <a:r>
              <a:rPr lang="en-US" dirty="0" err="1">
                <a:solidFill>
                  <a:schemeClr val="accent1">
                    <a:tint val="83000"/>
                    <a:satMod val="150000"/>
                  </a:schemeClr>
                </a:solidFill>
              </a:rPr>
              <a:t>Mecanum</a:t>
            </a:r>
            <a:endParaRPr lang="en-US" dirty="0">
              <a:solidFill>
                <a:schemeClr val="accent1">
                  <a:tint val="83000"/>
                  <a:satMod val="150000"/>
                </a:schemeClr>
              </a:solidFill>
            </a:endParaRPr>
          </a:p>
        </p:txBody>
      </p:sp>
      <p:sp>
        <p:nvSpPr>
          <p:cNvPr id="21507" name="Content Placeholder 2"/>
          <p:cNvSpPr>
            <a:spLocks noGrp="1"/>
          </p:cNvSpPr>
          <p:nvPr>
            <p:ph idx="1"/>
          </p:nvPr>
        </p:nvSpPr>
        <p:spPr>
          <a:xfrm>
            <a:off x="1981200" y="1882775"/>
            <a:ext cx="8229600" cy="4572000"/>
          </a:xfrm>
        </p:spPr>
        <p:txBody>
          <a:bodyPr/>
          <a:lstStyle/>
          <a:p>
            <a:pPr>
              <a:buFontTx/>
              <a:buNone/>
            </a:pPr>
            <a:r>
              <a:rPr lang="en-US" altLang="en-US"/>
              <a:t>+  Simple mechanisms</a:t>
            </a:r>
          </a:p>
          <a:p>
            <a:pPr>
              <a:buFontTx/>
              <a:buNone/>
            </a:pPr>
            <a:r>
              <a:rPr lang="en-US" altLang="en-US"/>
              <a:t>+  Immediate turn</a:t>
            </a:r>
          </a:p>
          <a:p>
            <a:pPr>
              <a:buFontTx/>
              <a:buNone/>
            </a:pPr>
            <a:r>
              <a:rPr lang="en-US" altLang="en-US"/>
              <a:t>+  Simple control – 4 wheel independent</a:t>
            </a:r>
          </a:p>
          <a:p>
            <a:pPr>
              <a:buFontTx/>
              <a:buChar char="-"/>
            </a:pPr>
            <a:r>
              <a:rPr lang="en-US" altLang="en-US"/>
              <a:t>Minimal brake</a:t>
            </a:r>
          </a:p>
          <a:p>
            <a:pPr>
              <a:buFontTx/>
              <a:buChar char="-"/>
            </a:pPr>
            <a:r>
              <a:rPr lang="en-US" altLang="en-US"/>
              <a:t>OK pushing power</a:t>
            </a:r>
          </a:p>
          <a:p>
            <a:pPr>
              <a:buFontTx/>
              <a:buChar char="-"/>
            </a:pPr>
            <a:r>
              <a:rPr lang="en-US" altLang="en-US"/>
              <a:t>Needs a suspension</a:t>
            </a:r>
          </a:p>
          <a:p>
            <a:pPr>
              <a:buFontTx/>
              <a:buChar char="-"/>
            </a:pPr>
            <a:r>
              <a:rPr lang="en-US" altLang="en-US"/>
              <a:t>Difficulty on inclines</a:t>
            </a:r>
          </a:p>
          <a:p>
            <a:endParaRPr lang="en-US" altLang="en-US"/>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3581400"/>
            <a:ext cx="26574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230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84632">
              <a:defRPr/>
            </a:pPr>
            <a:r>
              <a:rPr lang="en-US" dirty="0">
                <a:solidFill>
                  <a:schemeClr val="accent1">
                    <a:tint val="83000"/>
                    <a:satMod val="150000"/>
                  </a:schemeClr>
                </a:solidFill>
              </a:rPr>
              <a:t>Drive Type:</a:t>
            </a:r>
            <a:br>
              <a:rPr lang="en-US" dirty="0">
                <a:solidFill>
                  <a:schemeClr val="accent1">
                    <a:tint val="83000"/>
                    <a:satMod val="150000"/>
                  </a:schemeClr>
                </a:solidFill>
              </a:rPr>
            </a:br>
            <a:r>
              <a:rPr lang="en-US" dirty="0">
                <a:solidFill>
                  <a:schemeClr val="accent1">
                    <a:tint val="83000"/>
                    <a:satMod val="150000"/>
                  </a:schemeClr>
                </a:solidFill>
              </a:rPr>
              <a:t>Swerve or crab steering</a:t>
            </a:r>
          </a:p>
        </p:txBody>
      </p:sp>
      <p:sp>
        <p:nvSpPr>
          <p:cNvPr id="3" name="Content Placeholder 2"/>
          <p:cNvSpPr>
            <a:spLocks noGrp="1"/>
          </p:cNvSpPr>
          <p:nvPr>
            <p:ph idx="1"/>
          </p:nvPr>
        </p:nvSpPr>
        <p:spPr>
          <a:xfrm>
            <a:off x="1981200" y="1882775"/>
            <a:ext cx="5715000" cy="4572000"/>
          </a:xfrm>
        </p:spPr>
        <p:txBody>
          <a:bodyPr>
            <a:normAutofit fontScale="85000" lnSpcReduction="20000"/>
          </a:bodyPr>
          <a:lstStyle/>
          <a:p>
            <a:pPr marL="448056" indent="-384048">
              <a:spcAft>
                <a:spcPts val="0"/>
              </a:spcAft>
              <a:buFont typeface="Wingdings 2"/>
              <a:buChar char=""/>
              <a:defRPr/>
            </a:pPr>
            <a:r>
              <a:rPr lang="en-US" dirty="0"/>
              <a:t>High-traction wheels</a:t>
            </a:r>
          </a:p>
          <a:p>
            <a:pPr marL="448056" indent="-384048">
              <a:spcAft>
                <a:spcPts val="0"/>
              </a:spcAft>
              <a:buFont typeface="Wingdings 2"/>
              <a:buChar char=""/>
              <a:defRPr/>
            </a:pPr>
            <a:r>
              <a:rPr lang="en-US" dirty="0"/>
              <a:t>Each wheel rotates to steer</a:t>
            </a:r>
          </a:p>
          <a:p>
            <a:pPr marL="448056" indent="-384048">
              <a:spcAft>
                <a:spcPts val="0"/>
              </a:spcAft>
              <a:buNone/>
              <a:defRPr/>
            </a:pPr>
            <a:r>
              <a:rPr lang="en-US" dirty="0"/>
              <a:t>+  No friction losses in wheel-floor interface</a:t>
            </a:r>
          </a:p>
          <a:p>
            <a:pPr marL="448056" indent="-384048">
              <a:spcAft>
                <a:spcPts val="0"/>
              </a:spcAft>
              <a:buNone/>
              <a:defRPr/>
            </a:pPr>
            <a:r>
              <a:rPr lang="en-US" dirty="0"/>
              <a:t>+  Ability to push or hold position</a:t>
            </a:r>
          </a:p>
          <a:p>
            <a:pPr marL="448056" indent="-384048">
              <a:spcAft>
                <a:spcPts val="0"/>
              </a:spcAft>
              <a:buNone/>
              <a:defRPr/>
            </a:pPr>
            <a:r>
              <a:rPr lang="en-US" dirty="0"/>
              <a:t>+  Simple wheels</a:t>
            </a:r>
          </a:p>
          <a:p>
            <a:pPr marL="448056" indent="-384048">
              <a:spcAft>
                <a:spcPts val="0"/>
              </a:spcAft>
              <a:buFontTx/>
              <a:buChar char="-"/>
              <a:defRPr/>
            </a:pPr>
            <a:r>
              <a:rPr lang="en-US" dirty="0"/>
              <a:t>Complex system to control and program</a:t>
            </a:r>
          </a:p>
          <a:p>
            <a:pPr marL="448056" indent="-384048">
              <a:spcAft>
                <a:spcPts val="0"/>
              </a:spcAft>
              <a:buFontTx/>
              <a:buChar char="-"/>
              <a:defRPr/>
            </a:pPr>
            <a:r>
              <a:rPr lang="en-US" dirty="0"/>
              <a:t>Mechanical and control issues</a:t>
            </a:r>
          </a:p>
          <a:p>
            <a:pPr marL="448056" indent="-384048">
              <a:spcAft>
                <a:spcPts val="0"/>
              </a:spcAft>
              <a:buFontTx/>
              <a:buChar char="-"/>
              <a:defRPr/>
            </a:pPr>
            <a:r>
              <a:rPr lang="en-US" dirty="0"/>
              <a:t>Difficult to drive</a:t>
            </a:r>
          </a:p>
          <a:p>
            <a:pPr marL="448056" indent="-384048">
              <a:spcAft>
                <a:spcPts val="0"/>
              </a:spcAft>
              <a:buFontTx/>
              <a:buChar char="-"/>
              <a:defRPr/>
            </a:pPr>
            <a:r>
              <a:rPr lang="en-US" dirty="0"/>
              <a:t>Wheel turning delay</a:t>
            </a:r>
          </a:p>
          <a:p>
            <a:pPr marL="448056" indent="-384048">
              <a:spcAft>
                <a:spcPts val="0"/>
              </a:spcAft>
              <a:buFontTx/>
              <a:buChar char="-"/>
              <a:defRPr/>
            </a:pPr>
            <a:r>
              <a:rPr lang="en-US" dirty="0" err="1"/>
              <a:t>Omnidirectional</a:t>
            </a:r>
            <a:r>
              <a:rPr lang="en-US" dirty="0"/>
              <a:t> drive systems presentation: </a:t>
            </a:r>
            <a:r>
              <a:rPr lang="en-US" sz="2600" dirty="0"/>
              <a:t>http://first.wpi.edu/Workshops/2008CON.html</a:t>
            </a:r>
            <a:endParaRPr lang="en-US" dirty="0"/>
          </a:p>
          <a:p>
            <a:pPr marL="448056" indent="-384048">
              <a:spcAft>
                <a:spcPts val="0"/>
              </a:spcAft>
              <a:buFont typeface="Wingdings 2"/>
              <a:buChar char=""/>
              <a:defRPr/>
            </a:pPr>
            <a:endParaRPr lang="en-US" dirty="0"/>
          </a:p>
        </p:txBody>
      </p:sp>
      <p:pic>
        <p:nvPicPr>
          <p:cNvPr id="23556" name="Picture 4" descr="chiefdelp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1" y="4419601"/>
            <a:ext cx="2663825" cy="22717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3557" name="Picture 4" descr="page16"/>
          <p:cNvPicPr>
            <a:picLocks noChangeAspect="1" noChangeArrowheads="1"/>
          </p:cNvPicPr>
          <p:nvPr/>
        </p:nvPicPr>
        <p:blipFill>
          <a:blip r:embed="rId3">
            <a:extLst>
              <a:ext uri="{28A0092B-C50C-407E-A947-70E740481C1C}">
                <a14:useLocalDpi xmlns:a14="http://schemas.microsoft.com/office/drawing/2010/main" val="0"/>
              </a:ext>
            </a:extLst>
          </a:blip>
          <a:srcRect l="36375" t="24254" r="17326" b="16216"/>
          <a:stretch>
            <a:fillRect/>
          </a:stretch>
        </p:blipFill>
        <p:spPr bwMode="auto">
          <a:xfrm>
            <a:off x="7620001" y="1763713"/>
            <a:ext cx="2659063"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347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1</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239682"/>
          </a:xfrm>
        </p:spPr>
        <p:txBody>
          <a:bodyPr>
            <a:normAutofit/>
          </a:bodyPr>
          <a:lstStyle/>
          <a:p>
            <a:pPr marL="0" indent="0">
              <a:buNone/>
            </a:pPr>
            <a:r>
              <a:rPr lang="en-US" dirty="0">
                <a:solidFill>
                  <a:schemeClr val="bg1"/>
                </a:solidFill>
              </a:rPr>
              <a:t>Communications</a:t>
            </a:r>
          </a:p>
          <a:p>
            <a:r>
              <a:rPr lang="en-US" dirty="0">
                <a:solidFill>
                  <a:schemeClr val="bg1"/>
                </a:solidFill>
              </a:rPr>
              <a:t>For the robot to communicate with the laptop and field we have a Access Point Ethernet Router. Our IP address is 10.8.58.1 . The </a:t>
            </a:r>
            <a:r>
              <a:rPr lang="en-US" dirty="0" err="1">
                <a:solidFill>
                  <a:schemeClr val="bg1"/>
                </a:solidFill>
              </a:rPr>
              <a:t>RoboRIO</a:t>
            </a:r>
            <a:r>
              <a:rPr lang="en-US" dirty="0">
                <a:solidFill>
                  <a:schemeClr val="bg1"/>
                </a:solidFill>
              </a:rPr>
              <a:t> is 172.22.11.2 .</a:t>
            </a:r>
          </a:p>
          <a:p>
            <a:r>
              <a:rPr lang="en-US" dirty="0">
                <a:solidFill>
                  <a:schemeClr val="bg1"/>
                </a:solidFill>
              </a:rPr>
              <a:t>For a robot to communicate with system, the “Radio” needs to configured using the configuration tool provided by FIRST.</a:t>
            </a:r>
          </a:p>
          <a:p>
            <a:r>
              <a:rPr lang="en-US" dirty="0">
                <a:solidFill>
                  <a:schemeClr val="bg1"/>
                </a:solidFill>
              </a:rPr>
              <a:t>At an event we will need to have it configured by a Field Tech.</a:t>
            </a:r>
          </a:p>
        </p:txBody>
      </p:sp>
    </p:spTree>
    <p:extLst>
      <p:ext uri="{BB962C8B-B14F-4D97-AF65-F5344CB8AC3E}">
        <p14:creationId xmlns:p14="http://schemas.microsoft.com/office/powerpoint/2010/main" val="2724070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2</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r>
              <a:rPr lang="en-US" dirty="0">
                <a:solidFill>
                  <a:schemeClr val="bg1"/>
                </a:solidFill>
              </a:rPr>
              <a:t>Installing VS Code</a:t>
            </a:r>
          </a:p>
          <a:p>
            <a:r>
              <a:rPr lang="en-US" dirty="0">
                <a:solidFill>
                  <a:schemeClr val="bg1"/>
                </a:solidFill>
              </a:rPr>
              <a:t>Navigating VS Code</a:t>
            </a:r>
          </a:p>
          <a:p>
            <a:r>
              <a:rPr lang="en-US" dirty="0">
                <a:solidFill>
                  <a:schemeClr val="bg1"/>
                </a:solidFill>
              </a:rPr>
              <a:t>Creating a New Project</a:t>
            </a:r>
          </a:p>
          <a:p>
            <a:r>
              <a:rPr lang="en-US" dirty="0">
                <a:solidFill>
                  <a:schemeClr val="bg1"/>
                </a:solidFill>
              </a:rPr>
              <a:t>Robot Classes</a:t>
            </a:r>
          </a:p>
          <a:p>
            <a:r>
              <a:rPr lang="en-US" dirty="0">
                <a:solidFill>
                  <a:schemeClr val="bg1"/>
                </a:solidFill>
              </a:rPr>
              <a:t>Robot Functions</a:t>
            </a:r>
          </a:p>
          <a:p>
            <a:r>
              <a:rPr lang="en-US" dirty="0">
                <a:solidFill>
                  <a:schemeClr val="bg1"/>
                </a:solidFill>
              </a:rPr>
              <a:t>Creating our First Code</a:t>
            </a:r>
          </a:p>
          <a:p>
            <a:r>
              <a:rPr lang="en-US" dirty="0">
                <a:solidFill>
                  <a:schemeClr val="bg1"/>
                </a:solidFill>
              </a:rPr>
              <a:t>Building/Deploying Robot Code</a:t>
            </a:r>
          </a:p>
          <a:p>
            <a:r>
              <a:rPr lang="en-US" dirty="0">
                <a:solidFill>
                  <a:schemeClr val="bg1"/>
                </a:solidFill>
              </a:rPr>
              <a:t>WPI Library Reference</a:t>
            </a:r>
          </a:p>
          <a:p>
            <a:endParaRPr lang="en-US" dirty="0">
              <a:solidFill>
                <a:schemeClr val="bg1"/>
              </a:solidFill>
            </a:endParaRPr>
          </a:p>
        </p:txBody>
      </p:sp>
    </p:spTree>
    <p:extLst>
      <p:ext uri="{BB962C8B-B14F-4D97-AF65-F5344CB8AC3E}">
        <p14:creationId xmlns:p14="http://schemas.microsoft.com/office/powerpoint/2010/main" val="1268298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2</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pPr marL="0" indent="0">
              <a:buNone/>
            </a:pPr>
            <a:r>
              <a:rPr lang="en-US" dirty="0">
                <a:solidFill>
                  <a:schemeClr val="bg1"/>
                </a:solidFill>
              </a:rPr>
              <a:t>Installing Visual Studio Code</a:t>
            </a:r>
          </a:p>
          <a:p>
            <a:r>
              <a:rPr lang="en-US" dirty="0">
                <a:solidFill>
                  <a:schemeClr val="bg1"/>
                </a:solidFill>
              </a:rPr>
              <a:t>The installation process is very simple. When we install VS Code, the libraries for Java and C++ is installed automatically.</a:t>
            </a:r>
          </a:p>
          <a:p>
            <a:r>
              <a:rPr lang="en-US" dirty="0">
                <a:solidFill>
                  <a:schemeClr val="bg1"/>
                </a:solidFill>
              </a:rPr>
              <a:t>The overall installation is very light and can be done on any PC.</a:t>
            </a:r>
          </a:p>
          <a:p>
            <a:r>
              <a:rPr lang="en-US" dirty="0">
                <a:solidFill>
                  <a:schemeClr val="bg1"/>
                </a:solidFill>
              </a:rPr>
              <a:t>If you want the robot to be controlled; you’ll need to install the NI FRC Suite after installing VS Code.</a:t>
            </a:r>
          </a:p>
          <a:p>
            <a:r>
              <a:rPr lang="en-US" dirty="0">
                <a:solidFill>
                  <a:schemeClr val="bg1"/>
                </a:solidFill>
              </a:rPr>
              <a:t>Please download this software at home as well on the computers you are on. If you need permission form your parents, please ask them.</a:t>
            </a:r>
          </a:p>
          <a:p>
            <a:r>
              <a:rPr lang="en-US" dirty="0">
                <a:solidFill>
                  <a:schemeClr val="bg1"/>
                </a:solidFill>
              </a:rPr>
              <a:t>Download links are on the last sheet of your papers.</a:t>
            </a:r>
          </a:p>
        </p:txBody>
      </p:sp>
    </p:spTree>
    <p:extLst>
      <p:ext uri="{BB962C8B-B14F-4D97-AF65-F5344CB8AC3E}">
        <p14:creationId xmlns:p14="http://schemas.microsoft.com/office/powerpoint/2010/main" val="4288234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2</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Installing Visual Studio Code</a:t>
            </a:r>
          </a:p>
        </p:txBody>
      </p:sp>
      <p:pic>
        <p:nvPicPr>
          <p:cNvPr id="5" name="Picture 4" descr="A close up of a blue background&#10;&#10;Description automatically generated">
            <a:extLst>
              <a:ext uri="{FF2B5EF4-FFF2-40B4-BE49-F238E27FC236}">
                <a16:creationId xmlns:a16="http://schemas.microsoft.com/office/drawing/2014/main" id="{849AD5C2-F42F-4A7F-8D82-E152663FE6D0}"/>
              </a:ext>
            </a:extLst>
          </p:cNvPr>
          <p:cNvPicPr>
            <a:picLocks noChangeAspect="1"/>
          </p:cNvPicPr>
          <p:nvPr/>
        </p:nvPicPr>
        <p:blipFill>
          <a:blip r:embed="rId3"/>
          <a:stretch>
            <a:fillRect/>
          </a:stretch>
        </p:blipFill>
        <p:spPr>
          <a:xfrm>
            <a:off x="684210" y="1771604"/>
            <a:ext cx="10910609" cy="969180"/>
          </a:xfrm>
          <a:prstGeom prst="rect">
            <a:avLst/>
          </a:prstGeom>
        </p:spPr>
      </p:pic>
      <p:pic>
        <p:nvPicPr>
          <p:cNvPr id="7" name="Picture 6">
            <a:extLst>
              <a:ext uri="{FF2B5EF4-FFF2-40B4-BE49-F238E27FC236}">
                <a16:creationId xmlns:a16="http://schemas.microsoft.com/office/drawing/2014/main" id="{C8FF45D0-3AD6-4824-8D8C-705BE2DB046E}"/>
              </a:ext>
            </a:extLst>
          </p:cNvPr>
          <p:cNvPicPr>
            <a:picLocks noChangeAspect="1"/>
          </p:cNvPicPr>
          <p:nvPr/>
        </p:nvPicPr>
        <p:blipFill>
          <a:blip r:embed="rId4"/>
          <a:stretch>
            <a:fillRect/>
          </a:stretch>
        </p:blipFill>
        <p:spPr>
          <a:xfrm>
            <a:off x="684211" y="3718184"/>
            <a:ext cx="10910609" cy="814225"/>
          </a:xfrm>
          <a:prstGeom prst="rect">
            <a:avLst/>
          </a:prstGeom>
        </p:spPr>
      </p:pic>
      <p:sp>
        <p:nvSpPr>
          <p:cNvPr id="10" name="TextBox 9">
            <a:extLst>
              <a:ext uri="{FF2B5EF4-FFF2-40B4-BE49-F238E27FC236}">
                <a16:creationId xmlns:a16="http://schemas.microsoft.com/office/drawing/2014/main" id="{092B7E0F-D14A-46EC-A65C-CCDA3641B0FD}"/>
              </a:ext>
            </a:extLst>
          </p:cNvPr>
          <p:cNvSpPr txBox="1"/>
          <p:nvPr/>
        </p:nvSpPr>
        <p:spPr>
          <a:xfrm>
            <a:off x="684210" y="1402272"/>
            <a:ext cx="6588460" cy="369332"/>
          </a:xfrm>
          <a:prstGeom prst="rect">
            <a:avLst/>
          </a:prstGeom>
          <a:noFill/>
        </p:spPr>
        <p:txBody>
          <a:bodyPr wrap="square" rtlCol="0">
            <a:spAutoFit/>
          </a:bodyPr>
          <a:lstStyle/>
          <a:p>
            <a:r>
              <a:rPr lang="en-US" dirty="0">
                <a:solidFill>
                  <a:schemeClr val="bg1"/>
                </a:solidFill>
              </a:rPr>
              <a:t>Double Click On WPILibInstaller_Windows64-2019.4.1.ZIP</a:t>
            </a:r>
          </a:p>
        </p:txBody>
      </p:sp>
      <p:sp>
        <p:nvSpPr>
          <p:cNvPr id="11" name="TextBox 10">
            <a:extLst>
              <a:ext uri="{FF2B5EF4-FFF2-40B4-BE49-F238E27FC236}">
                <a16:creationId xmlns:a16="http://schemas.microsoft.com/office/drawing/2014/main" id="{18E3009B-0054-4FD4-8C90-05470B3CB9D7}"/>
              </a:ext>
            </a:extLst>
          </p:cNvPr>
          <p:cNvSpPr txBox="1"/>
          <p:nvPr/>
        </p:nvSpPr>
        <p:spPr>
          <a:xfrm>
            <a:off x="684210" y="3071853"/>
            <a:ext cx="6588460" cy="646331"/>
          </a:xfrm>
          <a:prstGeom prst="rect">
            <a:avLst/>
          </a:prstGeom>
          <a:noFill/>
        </p:spPr>
        <p:txBody>
          <a:bodyPr wrap="square" rtlCol="0">
            <a:spAutoFit/>
          </a:bodyPr>
          <a:lstStyle/>
          <a:p>
            <a:r>
              <a:rPr lang="en-US" dirty="0">
                <a:solidFill>
                  <a:schemeClr val="bg1"/>
                </a:solidFill>
              </a:rPr>
              <a:t>This will open, then</a:t>
            </a:r>
          </a:p>
          <a:p>
            <a:r>
              <a:rPr lang="en-US" dirty="0">
                <a:solidFill>
                  <a:schemeClr val="bg1"/>
                </a:solidFill>
              </a:rPr>
              <a:t>Double Click On WPILibInstaller_Windows64-2019.4.1.exe</a:t>
            </a:r>
          </a:p>
        </p:txBody>
      </p:sp>
    </p:spTree>
    <p:extLst>
      <p:ext uri="{BB962C8B-B14F-4D97-AF65-F5344CB8AC3E}">
        <p14:creationId xmlns:p14="http://schemas.microsoft.com/office/powerpoint/2010/main" val="3849051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2</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Installing Visual Studio Code</a:t>
            </a:r>
          </a:p>
        </p:txBody>
      </p:sp>
      <p:sp>
        <p:nvSpPr>
          <p:cNvPr id="10" name="TextBox 9">
            <a:extLst>
              <a:ext uri="{FF2B5EF4-FFF2-40B4-BE49-F238E27FC236}">
                <a16:creationId xmlns:a16="http://schemas.microsoft.com/office/drawing/2014/main" id="{092B7E0F-D14A-46EC-A65C-CCDA3641B0FD}"/>
              </a:ext>
            </a:extLst>
          </p:cNvPr>
          <p:cNvSpPr txBox="1"/>
          <p:nvPr/>
        </p:nvSpPr>
        <p:spPr>
          <a:xfrm>
            <a:off x="684210" y="1402272"/>
            <a:ext cx="6588460" cy="369332"/>
          </a:xfrm>
          <a:prstGeom prst="rect">
            <a:avLst/>
          </a:prstGeom>
          <a:noFill/>
        </p:spPr>
        <p:txBody>
          <a:bodyPr wrap="square" rtlCol="0">
            <a:spAutoFit/>
          </a:bodyPr>
          <a:lstStyle/>
          <a:p>
            <a:r>
              <a:rPr lang="en-US" dirty="0">
                <a:solidFill>
                  <a:schemeClr val="bg1"/>
                </a:solidFill>
              </a:rPr>
              <a:t>Click on All Users</a:t>
            </a:r>
          </a:p>
        </p:txBody>
      </p:sp>
      <p:pic>
        <p:nvPicPr>
          <p:cNvPr id="6" name="Picture 5" descr="A screenshot of a cell phone&#10;&#10;Description automatically generated">
            <a:extLst>
              <a:ext uri="{FF2B5EF4-FFF2-40B4-BE49-F238E27FC236}">
                <a16:creationId xmlns:a16="http://schemas.microsoft.com/office/drawing/2014/main" id="{9CA965BB-7430-4F4A-86DA-9329B4AB218A}"/>
              </a:ext>
            </a:extLst>
          </p:cNvPr>
          <p:cNvPicPr>
            <a:picLocks noChangeAspect="1"/>
          </p:cNvPicPr>
          <p:nvPr/>
        </p:nvPicPr>
        <p:blipFill>
          <a:blip r:embed="rId3"/>
          <a:stretch>
            <a:fillRect/>
          </a:stretch>
        </p:blipFill>
        <p:spPr>
          <a:xfrm>
            <a:off x="684210" y="1771604"/>
            <a:ext cx="5411790" cy="2238210"/>
          </a:xfrm>
          <a:prstGeom prst="rect">
            <a:avLst/>
          </a:prstGeom>
        </p:spPr>
      </p:pic>
    </p:spTree>
    <p:extLst>
      <p:ext uri="{BB962C8B-B14F-4D97-AF65-F5344CB8AC3E}">
        <p14:creationId xmlns:p14="http://schemas.microsoft.com/office/powerpoint/2010/main" val="1522653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Robot Programming – Part 2</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Installing Visual Studio Code</a:t>
            </a:r>
          </a:p>
        </p:txBody>
      </p:sp>
      <p:sp>
        <p:nvSpPr>
          <p:cNvPr id="10" name="TextBox 9">
            <a:extLst>
              <a:ext uri="{FF2B5EF4-FFF2-40B4-BE49-F238E27FC236}">
                <a16:creationId xmlns:a16="http://schemas.microsoft.com/office/drawing/2014/main" id="{092B7E0F-D14A-46EC-A65C-CCDA3641B0FD}"/>
              </a:ext>
            </a:extLst>
          </p:cNvPr>
          <p:cNvSpPr txBox="1"/>
          <p:nvPr/>
        </p:nvSpPr>
        <p:spPr>
          <a:xfrm>
            <a:off x="684211" y="1089917"/>
            <a:ext cx="474738" cy="369332"/>
          </a:xfrm>
          <a:prstGeom prst="rect">
            <a:avLst/>
          </a:prstGeom>
          <a:noFill/>
        </p:spPr>
        <p:txBody>
          <a:bodyPr wrap="square" rtlCol="0">
            <a:spAutoFit/>
          </a:bodyPr>
          <a:lstStyle/>
          <a:p>
            <a:r>
              <a:rPr lang="en-US" dirty="0">
                <a:solidFill>
                  <a:schemeClr val="bg1"/>
                </a:solidFill>
              </a:rPr>
              <a:t>1)</a:t>
            </a:r>
          </a:p>
        </p:txBody>
      </p:sp>
      <p:pic>
        <p:nvPicPr>
          <p:cNvPr id="8" name="Picture 7" descr="A screenshot of a cell phone&#10;&#10;Description automatically generated">
            <a:extLst>
              <a:ext uri="{FF2B5EF4-FFF2-40B4-BE49-F238E27FC236}">
                <a16:creationId xmlns:a16="http://schemas.microsoft.com/office/drawing/2014/main" id="{2D44A07D-79D4-4F34-8685-7636F85624EF}"/>
              </a:ext>
            </a:extLst>
          </p:cNvPr>
          <p:cNvPicPr>
            <a:picLocks noChangeAspect="1"/>
          </p:cNvPicPr>
          <p:nvPr/>
        </p:nvPicPr>
        <p:blipFill>
          <a:blip r:embed="rId3"/>
          <a:stretch>
            <a:fillRect/>
          </a:stretch>
        </p:blipFill>
        <p:spPr>
          <a:xfrm>
            <a:off x="7779582" y="38687"/>
            <a:ext cx="4362802" cy="474775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B65DF62F-9B67-434F-A463-2F568A3E226E}"/>
              </a:ext>
            </a:extLst>
          </p:cNvPr>
          <p:cNvPicPr>
            <a:picLocks noChangeAspect="1"/>
          </p:cNvPicPr>
          <p:nvPr/>
        </p:nvPicPr>
        <p:blipFill>
          <a:blip r:embed="rId4"/>
          <a:stretch>
            <a:fillRect/>
          </a:stretch>
        </p:blipFill>
        <p:spPr>
          <a:xfrm>
            <a:off x="1236977" y="950442"/>
            <a:ext cx="2831211" cy="61595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32ED988A-7A73-496C-8BB1-6CCABA27BFA2}"/>
              </a:ext>
            </a:extLst>
          </p:cNvPr>
          <p:cNvPicPr>
            <a:picLocks noChangeAspect="1"/>
          </p:cNvPicPr>
          <p:nvPr/>
        </p:nvPicPr>
        <p:blipFill>
          <a:blip r:embed="rId5"/>
          <a:stretch>
            <a:fillRect/>
          </a:stretch>
        </p:blipFill>
        <p:spPr>
          <a:xfrm>
            <a:off x="1236977" y="1699110"/>
            <a:ext cx="3520745" cy="1729890"/>
          </a:xfrm>
          <a:prstGeom prst="rect">
            <a:avLst/>
          </a:prstGeom>
        </p:spPr>
      </p:pic>
      <p:sp>
        <p:nvSpPr>
          <p:cNvPr id="14" name="TextBox 13">
            <a:extLst>
              <a:ext uri="{FF2B5EF4-FFF2-40B4-BE49-F238E27FC236}">
                <a16:creationId xmlns:a16="http://schemas.microsoft.com/office/drawing/2014/main" id="{16039C3D-9EE9-4EC9-8A66-4FE925F025A6}"/>
              </a:ext>
            </a:extLst>
          </p:cNvPr>
          <p:cNvSpPr txBox="1"/>
          <p:nvPr/>
        </p:nvSpPr>
        <p:spPr>
          <a:xfrm>
            <a:off x="684211" y="2379389"/>
            <a:ext cx="474738" cy="369332"/>
          </a:xfrm>
          <a:prstGeom prst="rect">
            <a:avLst/>
          </a:prstGeom>
          <a:noFill/>
        </p:spPr>
        <p:txBody>
          <a:bodyPr wrap="square" rtlCol="0">
            <a:spAutoFit/>
          </a:bodyPr>
          <a:lstStyle/>
          <a:p>
            <a:r>
              <a:rPr lang="en-US" dirty="0">
                <a:solidFill>
                  <a:schemeClr val="bg1"/>
                </a:solidFill>
              </a:rPr>
              <a:t>2)</a:t>
            </a:r>
          </a:p>
        </p:txBody>
      </p:sp>
      <p:pic>
        <p:nvPicPr>
          <p:cNvPr id="16" name="Picture 15">
            <a:extLst>
              <a:ext uri="{FF2B5EF4-FFF2-40B4-BE49-F238E27FC236}">
                <a16:creationId xmlns:a16="http://schemas.microsoft.com/office/drawing/2014/main" id="{C9BE5B46-FBE9-46AD-81E7-9B60074ECB70}"/>
              </a:ext>
            </a:extLst>
          </p:cNvPr>
          <p:cNvPicPr>
            <a:picLocks noChangeAspect="1"/>
          </p:cNvPicPr>
          <p:nvPr/>
        </p:nvPicPr>
        <p:blipFill>
          <a:blip r:embed="rId6"/>
          <a:stretch>
            <a:fillRect/>
          </a:stretch>
        </p:blipFill>
        <p:spPr>
          <a:xfrm>
            <a:off x="1236977" y="3821762"/>
            <a:ext cx="5588312" cy="449178"/>
          </a:xfrm>
          <a:prstGeom prst="rect">
            <a:avLst/>
          </a:prstGeom>
        </p:spPr>
      </p:pic>
      <p:sp>
        <p:nvSpPr>
          <p:cNvPr id="17" name="TextBox 16">
            <a:extLst>
              <a:ext uri="{FF2B5EF4-FFF2-40B4-BE49-F238E27FC236}">
                <a16:creationId xmlns:a16="http://schemas.microsoft.com/office/drawing/2014/main" id="{A5F9F0B2-CC6A-4BB1-B663-5B747D9868D7}"/>
              </a:ext>
            </a:extLst>
          </p:cNvPr>
          <p:cNvSpPr txBox="1"/>
          <p:nvPr/>
        </p:nvSpPr>
        <p:spPr>
          <a:xfrm>
            <a:off x="684211" y="3861685"/>
            <a:ext cx="474738" cy="369332"/>
          </a:xfrm>
          <a:prstGeom prst="rect">
            <a:avLst/>
          </a:prstGeom>
          <a:noFill/>
        </p:spPr>
        <p:txBody>
          <a:bodyPr wrap="square" rtlCol="0">
            <a:spAutoFit/>
          </a:bodyPr>
          <a:lstStyle/>
          <a:p>
            <a:r>
              <a:rPr lang="en-US" dirty="0">
                <a:solidFill>
                  <a:schemeClr val="bg1"/>
                </a:solidFill>
              </a:rPr>
              <a:t>3)</a:t>
            </a:r>
          </a:p>
        </p:txBody>
      </p:sp>
    </p:spTree>
    <p:extLst>
      <p:ext uri="{BB962C8B-B14F-4D97-AF65-F5344CB8AC3E}">
        <p14:creationId xmlns:p14="http://schemas.microsoft.com/office/powerpoint/2010/main" val="333558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Navigating Visual Studio Code</a:t>
            </a:r>
          </a:p>
        </p:txBody>
      </p:sp>
      <p:pic>
        <p:nvPicPr>
          <p:cNvPr id="7" name="Picture 6" descr="A screenshot of a computer screen&#10;&#10;Description automatically generated">
            <a:extLst>
              <a:ext uri="{FF2B5EF4-FFF2-40B4-BE49-F238E27FC236}">
                <a16:creationId xmlns:a16="http://schemas.microsoft.com/office/drawing/2014/main" id="{58186B35-B0F1-4430-BF9F-C3925E8DAB9F}"/>
              </a:ext>
            </a:extLst>
          </p:cNvPr>
          <p:cNvPicPr>
            <a:picLocks noChangeAspect="1"/>
          </p:cNvPicPr>
          <p:nvPr/>
        </p:nvPicPr>
        <p:blipFill>
          <a:blip r:embed="rId3"/>
          <a:stretch>
            <a:fillRect/>
          </a:stretch>
        </p:blipFill>
        <p:spPr>
          <a:xfrm>
            <a:off x="4603898" y="863601"/>
            <a:ext cx="7386083" cy="4002880"/>
          </a:xfrm>
          <a:prstGeom prst="rect">
            <a:avLst/>
          </a:prstGeom>
        </p:spPr>
      </p:pic>
      <p:sp>
        <p:nvSpPr>
          <p:cNvPr id="47" name="Content Placeholder 2">
            <a:extLst>
              <a:ext uri="{FF2B5EF4-FFF2-40B4-BE49-F238E27FC236}">
                <a16:creationId xmlns:a16="http://schemas.microsoft.com/office/drawing/2014/main" id="{D33D4652-509C-44B6-B937-B88AD251B3FA}"/>
              </a:ext>
            </a:extLst>
          </p:cNvPr>
          <p:cNvSpPr txBox="1">
            <a:spLocks/>
          </p:cNvSpPr>
          <p:nvPr/>
        </p:nvSpPr>
        <p:spPr>
          <a:xfrm>
            <a:off x="684211" y="863601"/>
            <a:ext cx="3781464" cy="40028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VS code is a great software.</a:t>
            </a:r>
          </a:p>
          <a:p>
            <a:r>
              <a:rPr lang="en-US" dirty="0">
                <a:solidFill>
                  <a:schemeClr val="bg1"/>
                </a:solidFill>
              </a:rPr>
              <a:t>Able to contain multiple programming extensions</a:t>
            </a:r>
          </a:p>
          <a:p>
            <a:r>
              <a:rPr lang="en-US" dirty="0">
                <a:solidFill>
                  <a:schemeClr val="bg1"/>
                </a:solidFill>
              </a:rPr>
              <a:t>Very normal programing interface</a:t>
            </a:r>
          </a:p>
        </p:txBody>
      </p:sp>
    </p:spTree>
    <p:extLst>
      <p:ext uri="{BB962C8B-B14F-4D97-AF65-F5344CB8AC3E}">
        <p14:creationId xmlns:p14="http://schemas.microsoft.com/office/powerpoint/2010/main" val="1729497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Navigating Visual Studio Code</a:t>
            </a:r>
          </a:p>
        </p:txBody>
      </p:sp>
      <p:pic>
        <p:nvPicPr>
          <p:cNvPr id="5" name="Picture 4" descr="A screenshot of a computer&#10;&#10;Description automatically generated">
            <a:extLst>
              <a:ext uri="{FF2B5EF4-FFF2-40B4-BE49-F238E27FC236}">
                <a16:creationId xmlns:a16="http://schemas.microsoft.com/office/drawing/2014/main" id="{019EDF78-25E0-4504-80E7-2AE29B2E833A}"/>
              </a:ext>
            </a:extLst>
          </p:cNvPr>
          <p:cNvPicPr>
            <a:picLocks noChangeAspect="1"/>
          </p:cNvPicPr>
          <p:nvPr/>
        </p:nvPicPr>
        <p:blipFill>
          <a:blip r:embed="rId3"/>
          <a:stretch>
            <a:fillRect/>
          </a:stretch>
        </p:blipFill>
        <p:spPr>
          <a:xfrm>
            <a:off x="3221620" y="1896389"/>
            <a:ext cx="7616213" cy="2866995"/>
          </a:xfrm>
          <a:prstGeom prst="rect">
            <a:avLst/>
          </a:prstGeom>
        </p:spPr>
      </p:pic>
      <p:sp>
        <p:nvSpPr>
          <p:cNvPr id="8" name="Content Placeholder 2">
            <a:extLst>
              <a:ext uri="{FF2B5EF4-FFF2-40B4-BE49-F238E27FC236}">
                <a16:creationId xmlns:a16="http://schemas.microsoft.com/office/drawing/2014/main" id="{CEFB1C99-107E-44FA-9BDD-B8EC8E720F71}"/>
              </a:ext>
            </a:extLst>
          </p:cNvPr>
          <p:cNvSpPr txBox="1">
            <a:spLocks/>
          </p:cNvSpPr>
          <p:nvPr/>
        </p:nvSpPr>
        <p:spPr>
          <a:xfrm>
            <a:off x="684210" y="863601"/>
            <a:ext cx="6949967" cy="21028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Line Numbers are there for debugging</a:t>
            </a:r>
          </a:p>
          <a:p>
            <a:r>
              <a:rPr lang="en-US" dirty="0">
                <a:solidFill>
                  <a:schemeClr val="bg1"/>
                </a:solidFill>
              </a:rPr>
              <a:t>Automatic Syntax Notifications</a:t>
            </a:r>
          </a:p>
          <a:p>
            <a:r>
              <a:rPr lang="en-US" dirty="0">
                <a:solidFill>
                  <a:schemeClr val="bg1"/>
                </a:solidFill>
              </a:rPr>
              <a:t>Auto Color </a:t>
            </a:r>
          </a:p>
          <a:p>
            <a:r>
              <a:rPr lang="en-US" dirty="0">
                <a:solidFill>
                  <a:schemeClr val="bg1"/>
                </a:solidFill>
              </a:rPr>
              <a:t>Feature Assist</a:t>
            </a:r>
          </a:p>
        </p:txBody>
      </p:sp>
    </p:spTree>
    <p:extLst>
      <p:ext uri="{BB962C8B-B14F-4D97-AF65-F5344CB8AC3E}">
        <p14:creationId xmlns:p14="http://schemas.microsoft.com/office/powerpoint/2010/main" val="191603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a:t>
            </a:r>
          </a:p>
        </p:txBody>
      </p:sp>
      <p:sp>
        <p:nvSpPr>
          <p:cNvPr id="3" name="Content Placeholder 2"/>
          <p:cNvSpPr>
            <a:spLocks noGrp="1"/>
          </p:cNvSpPr>
          <p:nvPr>
            <p:ph idx="1"/>
          </p:nvPr>
        </p:nvSpPr>
        <p:spPr>
          <a:xfrm>
            <a:off x="684211" y="685800"/>
            <a:ext cx="9576207" cy="3615267"/>
          </a:xfrm>
        </p:spPr>
        <p:txBody>
          <a:bodyPr>
            <a:normAutofit fontScale="85000" lnSpcReduction="10000"/>
          </a:bodyPr>
          <a:lstStyle/>
          <a:p>
            <a:pPr marL="0" indent="0">
              <a:buNone/>
            </a:pPr>
            <a:r>
              <a:rPr lang="en-US" dirty="0">
                <a:solidFill>
                  <a:schemeClr val="tx1"/>
                </a:solidFill>
              </a:rPr>
              <a:t>Terminology</a:t>
            </a:r>
          </a:p>
          <a:p>
            <a:r>
              <a:rPr lang="en-US" dirty="0">
                <a:solidFill>
                  <a:schemeClr val="tx1"/>
                </a:solidFill>
              </a:rPr>
              <a:t>Compiling - is a process condensing and converting code to a basic level where a computer can understand what the humans are saying they want it to do.</a:t>
            </a:r>
          </a:p>
          <a:p>
            <a:r>
              <a:rPr lang="en-US" dirty="0">
                <a:solidFill>
                  <a:schemeClr val="tx1"/>
                </a:solidFill>
              </a:rPr>
              <a:t>Building – Is a process that saves a code to a target. Built code semi-</a:t>
            </a:r>
            <a:r>
              <a:rPr lang="en-US" dirty="0" err="1">
                <a:solidFill>
                  <a:schemeClr val="tx1"/>
                </a:solidFill>
              </a:rPr>
              <a:t>perminate</a:t>
            </a:r>
            <a:r>
              <a:rPr lang="en-US" dirty="0">
                <a:solidFill>
                  <a:schemeClr val="tx1"/>
                </a:solidFill>
              </a:rPr>
              <a:t> code and is not protected by the development area.</a:t>
            </a:r>
          </a:p>
          <a:p>
            <a:r>
              <a:rPr lang="en-US" dirty="0">
                <a:solidFill>
                  <a:schemeClr val="tx1"/>
                </a:solidFill>
              </a:rPr>
              <a:t>Flashing – This term is just temporary testing (Debug) code. It allows you to make mistakes without hurting the system. Some other systems my call it debugging mode.</a:t>
            </a:r>
          </a:p>
          <a:p>
            <a:r>
              <a:rPr lang="en-US" dirty="0">
                <a:solidFill>
                  <a:schemeClr val="tx1"/>
                </a:solidFill>
              </a:rPr>
              <a:t>Syntax – Correct order of operations and punctuation.</a:t>
            </a:r>
          </a:p>
          <a:p>
            <a:r>
              <a:rPr lang="en-US" dirty="0">
                <a:solidFill>
                  <a:schemeClr val="tx1"/>
                </a:solidFill>
              </a:rPr>
              <a:t>Object -  Defined data type of a data structure and also the types of functions that can be applied to the data structure.</a:t>
            </a:r>
          </a:p>
          <a:p>
            <a:endParaRPr lang="en-US" dirty="0">
              <a:solidFill>
                <a:schemeClr val="tx1"/>
              </a:solidFill>
            </a:endParaRPr>
          </a:p>
        </p:txBody>
      </p:sp>
    </p:spTree>
    <p:extLst>
      <p:ext uri="{BB962C8B-B14F-4D97-AF65-F5344CB8AC3E}">
        <p14:creationId xmlns:p14="http://schemas.microsoft.com/office/powerpoint/2010/main" val="277299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Navigating Visual Studio Code</a:t>
            </a:r>
          </a:p>
        </p:txBody>
      </p:sp>
      <p:pic>
        <p:nvPicPr>
          <p:cNvPr id="6" name="Picture 5" descr="A screenshot of a computer&#10;&#10;Description automatically generated">
            <a:extLst>
              <a:ext uri="{FF2B5EF4-FFF2-40B4-BE49-F238E27FC236}">
                <a16:creationId xmlns:a16="http://schemas.microsoft.com/office/drawing/2014/main" id="{21D2B30A-EB28-42E7-B45F-ECEBFE783BEC}"/>
              </a:ext>
            </a:extLst>
          </p:cNvPr>
          <p:cNvPicPr>
            <a:picLocks noChangeAspect="1"/>
          </p:cNvPicPr>
          <p:nvPr/>
        </p:nvPicPr>
        <p:blipFill>
          <a:blip r:embed="rId3"/>
          <a:stretch>
            <a:fillRect/>
          </a:stretch>
        </p:blipFill>
        <p:spPr>
          <a:xfrm>
            <a:off x="9926210" y="89376"/>
            <a:ext cx="2008486" cy="6520974"/>
          </a:xfrm>
          <a:prstGeom prst="rect">
            <a:avLst/>
          </a:prstGeom>
        </p:spPr>
      </p:pic>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1"/>
            <a:ext cx="8609711" cy="40028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This is the explorer. Built to give quick access to all related programming files, libraries, and builders.</a:t>
            </a:r>
          </a:p>
          <a:p>
            <a:r>
              <a:rPr lang="en-US" dirty="0">
                <a:solidFill>
                  <a:schemeClr val="bg1"/>
                </a:solidFill>
              </a:rPr>
              <a:t>It also has additional windows than can be opened on the top.</a:t>
            </a:r>
          </a:p>
        </p:txBody>
      </p:sp>
    </p:spTree>
    <p:extLst>
      <p:ext uri="{BB962C8B-B14F-4D97-AF65-F5344CB8AC3E}">
        <p14:creationId xmlns:p14="http://schemas.microsoft.com/office/powerpoint/2010/main" val="2770877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Navigating Visual Studio Code</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1"/>
            <a:ext cx="8609711" cy="190086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Lets you know what the VS Code is doing.</a:t>
            </a:r>
          </a:p>
          <a:p>
            <a:r>
              <a:rPr lang="en-US" dirty="0">
                <a:solidFill>
                  <a:schemeClr val="bg1"/>
                </a:solidFill>
              </a:rPr>
              <a:t>Debugging</a:t>
            </a:r>
          </a:p>
          <a:p>
            <a:r>
              <a:rPr lang="en-US" dirty="0" err="1">
                <a:solidFill>
                  <a:schemeClr val="bg1"/>
                </a:solidFill>
              </a:rPr>
              <a:t>System.Out.Println</a:t>
            </a:r>
            <a:r>
              <a:rPr lang="en-US" dirty="0">
                <a:solidFill>
                  <a:schemeClr val="bg1"/>
                </a:solidFill>
              </a:rPr>
              <a:t>() function posts lines here.</a:t>
            </a:r>
          </a:p>
        </p:txBody>
      </p:sp>
      <p:pic>
        <p:nvPicPr>
          <p:cNvPr id="5" name="Picture 4" descr="A picture containing table&#10;&#10;Description automatically generated">
            <a:extLst>
              <a:ext uri="{FF2B5EF4-FFF2-40B4-BE49-F238E27FC236}">
                <a16:creationId xmlns:a16="http://schemas.microsoft.com/office/drawing/2014/main" id="{E1798B2B-4FC4-4A13-B3AB-FC71B73C5D8D}"/>
              </a:ext>
            </a:extLst>
          </p:cNvPr>
          <p:cNvPicPr>
            <a:picLocks noChangeAspect="1"/>
          </p:cNvPicPr>
          <p:nvPr/>
        </p:nvPicPr>
        <p:blipFill>
          <a:blip r:embed="rId3"/>
          <a:stretch>
            <a:fillRect/>
          </a:stretch>
        </p:blipFill>
        <p:spPr>
          <a:xfrm>
            <a:off x="1095153" y="2586468"/>
            <a:ext cx="9314122" cy="2150781"/>
          </a:xfrm>
          <a:prstGeom prst="rect">
            <a:avLst/>
          </a:prstGeom>
        </p:spPr>
      </p:pic>
    </p:spTree>
    <p:extLst>
      <p:ext uri="{BB962C8B-B14F-4D97-AF65-F5344CB8AC3E}">
        <p14:creationId xmlns:p14="http://schemas.microsoft.com/office/powerpoint/2010/main" val="3315795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Navigating Visual Studio Code</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8609711" cy="291095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This area is where you switch tabs and short cuts</a:t>
            </a:r>
          </a:p>
          <a:p>
            <a:r>
              <a:rPr lang="en-US" dirty="0">
                <a:solidFill>
                  <a:schemeClr val="bg1"/>
                </a:solidFill>
              </a:rPr>
              <a:t>Where you access WPI commands</a:t>
            </a:r>
          </a:p>
          <a:p>
            <a:r>
              <a:rPr lang="en-US" dirty="0">
                <a:solidFill>
                  <a:schemeClr val="bg1"/>
                </a:solidFill>
              </a:rPr>
              <a:t>Adjust window views</a:t>
            </a:r>
          </a:p>
        </p:txBody>
      </p:sp>
      <p:pic>
        <p:nvPicPr>
          <p:cNvPr id="6" name="Picture 5">
            <a:extLst>
              <a:ext uri="{FF2B5EF4-FFF2-40B4-BE49-F238E27FC236}">
                <a16:creationId xmlns:a16="http://schemas.microsoft.com/office/drawing/2014/main" id="{DC483D80-5444-43F7-ADA9-289E14252515}"/>
              </a:ext>
            </a:extLst>
          </p:cNvPr>
          <p:cNvPicPr>
            <a:picLocks noChangeAspect="1"/>
          </p:cNvPicPr>
          <p:nvPr/>
        </p:nvPicPr>
        <p:blipFill>
          <a:blip r:embed="rId3"/>
          <a:stretch>
            <a:fillRect/>
          </a:stretch>
        </p:blipFill>
        <p:spPr>
          <a:xfrm>
            <a:off x="0" y="3851560"/>
            <a:ext cx="12192000" cy="27938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0EB7B62-461A-49B2-96CD-21EAAF6DFFF5}"/>
              </a:ext>
            </a:extLst>
          </p:cNvPr>
          <p:cNvPicPr>
            <a:picLocks noChangeAspect="1"/>
          </p:cNvPicPr>
          <p:nvPr/>
        </p:nvPicPr>
        <p:blipFill>
          <a:blip r:embed="rId4"/>
          <a:stretch>
            <a:fillRect/>
          </a:stretch>
        </p:blipFill>
        <p:spPr>
          <a:xfrm>
            <a:off x="8379004" y="83593"/>
            <a:ext cx="3682393" cy="2139572"/>
          </a:xfrm>
          <a:prstGeom prst="rect">
            <a:avLst/>
          </a:prstGeom>
        </p:spPr>
      </p:pic>
    </p:spTree>
    <p:extLst>
      <p:ext uri="{BB962C8B-B14F-4D97-AF65-F5344CB8AC3E}">
        <p14:creationId xmlns:p14="http://schemas.microsoft.com/office/powerpoint/2010/main" val="156322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a New Project</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8609711" cy="1507067"/>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On the tab bar</a:t>
            </a:r>
          </a:p>
          <a:p>
            <a:r>
              <a:rPr lang="en-US" dirty="0">
                <a:solidFill>
                  <a:schemeClr val="bg1"/>
                </a:solidFill>
              </a:rPr>
              <a:t>Click         to open commands</a:t>
            </a:r>
          </a:p>
          <a:p>
            <a:r>
              <a:rPr lang="en-US" dirty="0">
                <a:solidFill>
                  <a:schemeClr val="bg1"/>
                </a:solidFill>
              </a:rPr>
              <a:t>Type in “Create a New Project”</a:t>
            </a:r>
          </a:p>
          <a:p>
            <a:r>
              <a:rPr lang="en-US" dirty="0">
                <a:solidFill>
                  <a:schemeClr val="bg1"/>
                </a:solidFill>
              </a:rPr>
              <a:t>A new tab will open</a:t>
            </a:r>
          </a:p>
        </p:txBody>
      </p:sp>
      <p:pic>
        <p:nvPicPr>
          <p:cNvPr id="5" name="Picture 4" descr="A screenshot of a cell phone&#10;&#10;Description automatically generated">
            <a:extLst>
              <a:ext uri="{FF2B5EF4-FFF2-40B4-BE49-F238E27FC236}">
                <a16:creationId xmlns:a16="http://schemas.microsoft.com/office/drawing/2014/main" id="{0A4D7B06-ECF4-4E3D-A771-558268A35314}"/>
              </a:ext>
            </a:extLst>
          </p:cNvPr>
          <p:cNvPicPr>
            <a:picLocks noChangeAspect="1"/>
          </p:cNvPicPr>
          <p:nvPr/>
        </p:nvPicPr>
        <p:blipFill>
          <a:blip r:embed="rId3"/>
          <a:stretch>
            <a:fillRect/>
          </a:stretch>
        </p:blipFill>
        <p:spPr>
          <a:xfrm>
            <a:off x="5102986" y="226777"/>
            <a:ext cx="6927002" cy="3856125"/>
          </a:xfrm>
          <a:prstGeom prst="rect">
            <a:avLst/>
          </a:prstGeom>
        </p:spPr>
      </p:pic>
      <p:pic>
        <p:nvPicPr>
          <p:cNvPr id="10" name="Picture 9" descr="A close up of a sign&#10;&#10;Description automatically generated">
            <a:extLst>
              <a:ext uri="{FF2B5EF4-FFF2-40B4-BE49-F238E27FC236}">
                <a16:creationId xmlns:a16="http://schemas.microsoft.com/office/drawing/2014/main" id="{E0E99DA5-7055-4D8B-9200-44ECB91CA760}"/>
              </a:ext>
            </a:extLst>
          </p:cNvPr>
          <p:cNvPicPr>
            <a:picLocks noChangeAspect="1"/>
          </p:cNvPicPr>
          <p:nvPr/>
        </p:nvPicPr>
        <p:blipFill>
          <a:blip r:embed="rId4"/>
          <a:stretch>
            <a:fillRect/>
          </a:stretch>
        </p:blipFill>
        <p:spPr>
          <a:xfrm>
            <a:off x="1710089" y="1171565"/>
            <a:ext cx="448984" cy="400879"/>
          </a:xfrm>
          <a:prstGeom prst="rect">
            <a:avLst/>
          </a:prstGeom>
        </p:spPr>
      </p:pic>
    </p:spTree>
    <p:extLst>
      <p:ext uri="{BB962C8B-B14F-4D97-AF65-F5344CB8AC3E}">
        <p14:creationId xmlns:p14="http://schemas.microsoft.com/office/powerpoint/2010/main" val="663161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a New Project</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8609711" cy="385612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Click </a:t>
            </a:r>
          </a:p>
          <a:p>
            <a:r>
              <a:rPr lang="en-US" dirty="0">
                <a:solidFill>
                  <a:schemeClr val="bg1"/>
                </a:solidFill>
              </a:rPr>
              <a:t>It should look like this at the end</a:t>
            </a:r>
          </a:p>
          <a:p>
            <a:endParaRPr lang="en-US" dirty="0">
              <a:solidFill>
                <a:schemeClr val="bg1"/>
              </a:solidFill>
            </a:endParaRPr>
          </a:p>
          <a:p>
            <a:r>
              <a:rPr lang="en-US" dirty="0">
                <a:solidFill>
                  <a:schemeClr val="bg1"/>
                </a:solidFill>
              </a:rPr>
              <a:t>Select a new project folder</a:t>
            </a:r>
          </a:p>
          <a:p>
            <a:r>
              <a:rPr lang="en-US" dirty="0">
                <a:solidFill>
                  <a:schemeClr val="bg1"/>
                </a:solidFill>
              </a:rPr>
              <a:t>Enter a project name</a:t>
            </a:r>
          </a:p>
          <a:p>
            <a:r>
              <a:rPr lang="en-US" dirty="0">
                <a:solidFill>
                  <a:schemeClr val="bg1"/>
                </a:solidFill>
              </a:rPr>
              <a:t>Enter our team number: 858</a:t>
            </a:r>
          </a:p>
          <a:p>
            <a:r>
              <a:rPr lang="en-US" dirty="0">
                <a:solidFill>
                  <a:schemeClr val="bg1"/>
                </a:solidFill>
              </a:rPr>
              <a:t>Press Generate Project</a:t>
            </a:r>
          </a:p>
        </p:txBody>
      </p:sp>
      <p:pic>
        <p:nvPicPr>
          <p:cNvPr id="5" name="Picture 4" descr="A screenshot of a cell phone&#10;&#10;Description automatically generated">
            <a:extLst>
              <a:ext uri="{FF2B5EF4-FFF2-40B4-BE49-F238E27FC236}">
                <a16:creationId xmlns:a16="http://schemas.microsoft.com/office/drawing/2014/main" id="{0A4D7B06-ECF4-4E3D-A771-558268A35314}"/>
              </a:ext>
            </a:extLst>
          </p:cNvPr>
          <p:cNvPicPr>
            <a:picLocks noChangeAspect="1"/>
          </p:cNvPicPr>
          <p:nvPr/>
        </p:nvPicPr>
        <p:blipFill>
          <a:blip r:embed="rId3"/>
          <a:stretch>
            <a:fillRect/>
          </a:stretch>
        </p:blipFill>
        <p:spPr>
          <a:xfrm>
            <a:off x="5102986" y="226777"/>
            <a:ext cx="6927002" cy="3856125"/>
          </a:xfrm>
          <a:prstGeom prst="rect">
            <a:avLst/>
          </a:prstGeom>
        </p:spPr>
      </p:pic>
      <p:pic>
        <p:nvPicPr>
          <p:cNvPr id="6" name="Picture 5">
            <a:extLst>
              <a:ext uri="{FF2B5EF4-FFF2-40B4-BE49-F238E27FC236}">
                <a16:creationId xmlns:a16="http://schemas.microsoft.com/office/drawing/2014/main" id="{99AF1A7A-05B3-4CB1-BDAA-E64BB4A68107}"/>
              </a:ext>
            </a:extLst>
          </p:cNvPr>
          <p:cNvPicPr>
            <a:picLocks noChangeAspect="1"/>
          </p:cNvPicPr>
          <p:nvPr/>
        </p:nvPicPr>
        <p:blipFill>
          <a:blip r:embed="rId4"/>
          <a:stretch>
            <a:fillRect/>
          </a:stretch>
        </p:blipFill>
        <p:spPr>
          <a:xfrm>
            <a:off x="1841334" y="927006"/>
            <a:ext cx="2996479" cy="304727"/>
          </a:xfrm>
          <a:prstGeom prst="rect">
            <a:avLst/>
          </a:prstGeom>
        </p:spPr>
      </p:pic>
      <p:pic>
        <p:nvPicPr>
          <p:cNvPr id="12" name="Picture 11">
            <a:extLst>
              <a:ext uri="{FF2B5EF4-FFF2-40B4-BE49-F238E27FC236}">
                <a16:creationId xmlns:a16="http://schemas.microsoft.com/office/drawing/2014/main" id="{C888D21E-29D0-4D84-A7C6-CA9E136EA690}"/>
              </a:ext>
            </a:extLst>
          </p:cNvPr>
          <p:cNvPicPr>
            <a:picLocks noChangeAspect="1"/>
          </p:cNvPicPr>
          <p:nvPr/>
        </p:nvPicPr>
        <p:blipFill>
          <a:blip r:embed="rId5"/>
          <a:stretch>
            <a:fillRect/>
          </a:stretch>
        </p:blipFill>
        <p:spPr>
          <a:xfrm>
            <a:off x="1070051" y="1704975"/>
            <a:ext cx="3389246" cy="446270"/>
          </a:xfrm>
          <a:prstGeom prst="rect">
            <a:avLst/>
          </a:prstGeom>
        </p:spPr>
      </p:pic>
    </p:spTree>
    <p:extLst>
      <p:ext uri="{BB962C8B-B14F-4D97-AF65-F5344CB8AC3E}">
        <p14:creationId xmlns:p14="http://schemas.microsoft.com/office/powerpoint/2010/main" val="701784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Robot Classes</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err="1">
                <a:solidFill>
                  <a:schemeClr val="bg1"/>
                </a:solidFill>
              </a:rPr>
              <a:t>robotInit</a:t>
            </a:r>
            <a:r>
              <a:rPr lang="en-US" dirty="0">
                <a:solidFill>
                  <a:schemeClr val="bg1"/>
                </a:solidFill>
              </a:rPr>
              <a:t>() - This function is run when the robot is first started up and should be used for any initialization code.</a:t>
            </a:r>
          </a:p>
          <a:p>
            <a:r>
              <a:rPr lang="en-US" dirty="0" err="1">
                <a:solidFill>
                  <a:schemeClr val="bg1"/>
                </a:solidFill>
              </a:rPr>
              <a:t>robotPeriodic</a:t>
            </a:r>
            <a:r>
              <a:rPr lang="en-US" dirty="0">
                <a:solidFill>
                  <a:schemeClr val="bg1"/>
                </a:solidFill>
              </a:rPr>
              <a:t>() - This function is called every robot packet, no matter the mode.</a:t>
            </a:r>
          </a:p>
          <a:p>
            <a:r>
              <a:rPr lang="en-US" dirty="0" err="1">
                <a:solidFill>
                  <a:schemeClr val="bg1"/>
                </a:solidFill>
              </a:rPr>
              <a:t>autonomousInit</a:t>
            </a:r>
            <a:r>
              <a:rPr lang="en-US" dirty="0">
                <a:solidFill>
                  <a:schemeClr val="bg1"/>
                </a:solidFill>
              </a:rPr>
              <a:t>() – This function is called before autonomous is started.</a:t>
            </a:r>
          </a:p>
          <a:p>
            <a:r>
              <a:rPr lang="en-US" dirty="0" err="1">
                <a:solidFill>
                  <a:schemeClr val="bg1"/>
                </a:solidFill>
              </a:rPr>
              <a:t>autonomousPeriodic</a:t>
            </a:r>
            <a:r>
              <a:rPr lang="en-US" dirty="0">
                <a:solidFill>
                  <a:schemeClr val="bg1"/>
                </a:solidFill>
              </a:rPr>
              <a:t>() – This function is where autonomous mode is ran.</a:t>
            </a:r>
          </a:p>
          <a:p>
            <a:r>
              <a:rPr lang="en-US" dirty="0" err="1">
                <a:solidFill>
                  <a:schemeClr val="bg1"/>
                </a:solidFill>
              </a:rPr>
              <a:t>teleopInit</a:t>
            </a:r>
            <a:r>
              <a:rPr lang="en-US" dirty="0">
                <a:solidFill>
                  <a:schemeClr val="bg1"/>
                </a:solidFill>
              </a:rPr>
              <a:t>() - This function is called before </a:t>
            </a:r>
            <a:r>
              <a:rPr lang="en-US" dirty="0" err="1">
                <a:solidFill>
                  <a:schemeClr val="bg1"/>
                </a:solidFill>
              </a:rPr>
              <a:t>teleop</a:t>
            </a:r>
            <a:r>
              <a:rPr lang="en-US" dirty="0">
                <a:solidFill>
                  <a:schemeClr val="bg1"/>
                </a:solidFill>
              </a:rPr>
              <a:t> is started.</a:t>
            </a:r>
          </a:p>
          <a:p>
            <a:r>
              <a:rPr lang="en-US" dirty="0" err="1">
                <a:solidFill>
                  <a:schemeClr val="bg1"/>
                </a:solidFill>
              </a:rPr>
              <a:t>teleopPeriodic</a:t>
            </a:r>
            <a:r>
              <a:rPr lang="en-US" dirty="0">
                <a:solidFill>
                  <a:schemeClr val="bg1"/>
                </a:solidFill>
              </a:rPr>
              <a:t>() – This function is where  </a:t>
            </a:r>
            <a:r>
              <a:rPr lang="en-US" dirty="0" err="1">
                <a:solidFill>
                  <a:schemeClr val="bg1"/>
                </a:solidFill>
              </a:rPr>
              <a:t>teleop</a:t>
            </a:r>
            <a:r>
              <a:rPr lang="en-US" dirty="0">
                <a:solidFill>
                  <a:schemeClr val="bg1"/>
                </a:solidFill>
              </a:rPr>
              <a:t> is ran</a:t>
            </a:r>
          </a:p>
          <a:p>
            <a:r>
              <a:rPr lang="en-US" dirty="0" err="1">
                <a:solidFill>
                  <a:schemeClr val="bg1"/>
                </a:solidFill>
              </a:rPr>
              <a:t>testPeriodic</a:t>
            </a:r>
            <a:r>
              <a:rPr lang="en-US" dirty="0">
                <a:solidFill>
                  <a:schemeClr val="bg1"/>
                </a:solidFill>
              </a:rPr>
              <a:t>() – This function is for code that needs to be tested.</a:t>
            </a:r>
          </a:p>
          <a:p>
            <a:endParaRPr lang="en-US" dirty="0">
              <a:solidFill>
                <a:schemeClr val="bg1"/>
              </a:solidFill>
            </a:endParaRPr>
          </a:p>
        </p:txBody>
      </p:sp>
    </p:spTree>
    <p:extLst>
      <p:ext uri="{BB962C8B-B14F-4D97-AF65-F5344CB8AC3E}">
        <p14:creationId xmlns:p14="http://schemas.microsoft.com/office/powerpoint/2010/main" val="3996595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Robot Functions (Methods)</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bg1"/>
                </a:solidFill>
              </a:rPr>
              <a:t>There are hundreds of functions that are available to create a robot code. We are going to go over a few examples.</a:t>
            </a:r>
          </a:p>
          <a:p>
            <a:r>
              <a:rPr lang="en-US" dirty="0" err="1">
                <a:solidFill>
                  <a:schemeClr val="bg1"/>
                </a:solidFill>
              </a:rPr>
              <a:t>RobotDriveBase</a:t>
            </a:r>
            <a:r>
              <a:rPr lang="en-US" dirty="0">
                <a:solidFill>
                  <a:schemeClr val="bg1"/>
                </a:solidFill>
              </a:rPr>
              <a:t>  -  </a:t>
            </a:r>
            <a:r>
              <a:rPr lang="en-US" dirty="0" err="1">
                <a:solidFill>
                  <a:schemeClr val="bg1"/>
                </a:solidFill>
              </a:rPr>
              <a:t>tankDrive</a:t>
            </a:r>
            <a:r>
              <a:rPr lang="en-US" dirty="0">
                <a:solidFill>
                  <a:schemeClr val="bg1"/>
                </a:solidFill>
              </a:rPr>
              <a:t>​(double </a:t>
            </a:r>
            <a:r>
              <a:rPr lang="en-US" dirty="0" err="1">
                <a:solidFill>
                  <a:schemeClr val="bg1"/>
                </a:solidFill>
              </a:rPr>
              <a:t>leftSpeed</a:t>
            </a:r>
            <a:r>
              <a:rPr lang="en-US" dirty="0">
                <a:solidFill>
                  <a:schemeClr val="bg1"/>
                </a:solidFill>
              </a:rPr>
              <a:t>, double </a:t>
            </a:r>
            <a:r>
              <a:rPr lang="en-US" dirty="0" err="1">
                <a:solidFill>
                  <a:schemeClr val="bg1"/>
                </a:solidFill>
              </a:rPr>
              <a:t>rightSpeed</a:t>
            </a:r>
            <a:r>
              <a:rPr lang="en-US" dirty="0">
                <a:solidFill>
                  <a:schemeClr val="bg1"/>
                </a:solidFill>
              </a:rPr>
              <a:t>)</a:t>
            </a:r>
          </a:p>
          <a:p>
            <a:r>
              <a:rPr lang="en-US" dirty="0" err="1">
                <a:solidFill>
                  <a:schemeClr val="bg1"/>
                </a:solidFill>
              </a:rPr>
              <a:t>RobotDriveBase</a:t>
            </a:r>
            <a:r>
              <a:rPr lang="en-US" dirty="0">
                <a:solidFill>
                  <a:schemeClr val="bg1"/>
                </a:solidFill>
              </a:rPr>
              <a:t>  - </a:t>
            </a:r>
            <a:r>
              <a:rPr lang="en-US" dirty="0" err="1">
                <a:solidFill>
                  <a:schemeClr val="bg1"/>
                </a:solidFill>
              </a:rPr>
              <a:t>arcadeDrive</a:t>
            </a:r>
            <a:r>
              <a:rPr lang="en-US" dirty="0">
                <a:solidFill>
                  <a:schemeClr val="bg1"/>
                </a:solidFill>
              </a:rPr>
              <a:t>​(double </a:t>
            </a:r>
            <a:r>
              <a:rPr lang="en-US" dirty="0" err="1">
                <a:solidFill>
                  <a:schemeClr val="bg1"/>
                </a:solidFill>
              </a:rPr>
              <a:t>xSpeed</a:t>
            </a:r>
            <a:r>
              <a:rPr lang="en-US" dirty="0">
                <a:solidFill>
                  <a:schemeClr val="bg1"/>
                </a:solidFill>
              </a:rPr>
              <a:t>, double </a:t>
            </a:r>
            <a:r>
              <a:rPr lang="en-US" dirty="0" err="1">
                <a:solidFill>
                  <a:schemeClr val="bg1"/>
                </a:solidFill>
              </a:rPr>
              <a:t>zRotation</a:t>
            </a:r>
            <a:r>
              <a:rPr lang="en-US" dirty="0">
                <a:solidFill>
                  <a:schemeClr val="bg1"/>
                </a:solidFill>
              </a:rPr>
              <a:t>)</a:t>
            </a:r>
          </a:p>
          <a:p>
            <a:r>
              <a:rPr lang="en-US" dirty="0">
                <a:solidFill>
                  <a:schemeClr val="bg1"/>
                </a:solidFill>
              </a:rPr>
              <a:t>PWM  - </a:t>
            </a:r>
            <a:r>
              <a:rPr lang="en-US" dirty="0" err="1">
                <a:solidFill>
                  <a:schemeClr val="bg1"/>
                </a:solidFill>
              </a:rPr>
              <a:t>getRaw</a:t>
            </a:r>
            <a:r>
              <a:rPr lang="en-US" dirty="0">
                <a:solidFill>
                  <a:schemeClr val="bg1"/>
                </a:solidFill>
              </a:rPr>
              <a:t>() </a:t>
            </a:r>
          </a:p>
          <a:p>
            <a:r>
              <a:rPr lang="en-US" dirty="0" err="1">
                <a:solidFill>
                  <a:schemeClr val="bg1"/>
                </a:solidFill>
              </a:rPr>
              <a:t>DigitalInput</a:t>
            </a:r>
            <a:r>
              <a:rPr lang="en-US" dirty="0">
                <a:solidFill>
                  <a:schemeClr val="bg1"/>
                </a:solidFill>
              </a:rPr>
              <a:t>   -   get()</a:t>
            </a:r>
          </a:p>
          <a:p>
            <a:r>
              <a:rPr lang="en-US" dirty="0" err="1">
                <a:solidFill>
                  <a:schemeClr val="bg1"/>
                </a:solidFill>
              </a:rPr>
              <a:t>JoyStick</a:t>
            </a:r>
            <a:r>
              <a:rPr lang="en-US" dirty="0">
                <a:solidFill>
                  <a:schemeClr val="bg1"/>
                </a:solidFill>
              </a:rPr>
              <a:t>   -  </a:t>
            </a:r>
            <a:r>
              <a:rPr lang="en-US" dirty="0" err="1">
                <a:solidFill>
                  <a:schemeClr val="bg1"/>
                </a:solidFill>
              </a:rPr>
              <a:t>getAxis</a:t>
            </a:r>
            <a:r>
              <a:rPr lang="en-US" dirty="0">
                <a:solidFill>
                  <a:schemeClr val="bg1"/>
                </a:solidFill>
              </a:rPr>
              <a:t>​(</a:t>
            </a:r>
            <a:r>
              <a:rPr lang="en-US" dirty="0" err="1">
                <a:solidFill>
                  <a:schemeClr val="bg1"/>
                </a:solidFill>
                <a:hlinkClick r:id="rId3" tooltip="enum in edu.wpi.first.wpilibj">
                  <a:extLst>
                    <a:ext uri="{A12FA001-AC4F-418D-AE19-62706E023703}">
                      <ahyp:hlinkClr xmlns:ahyp="http://schemas.microsoft.com/office/drawing/2018/hyperlinkcolor" xmlns="" val="tx"/>
                    </a:ext>
                  </a:extLst>
                </a:hlinkClick>
              </a:rPr>
              <a:t>Joystick.AxisType</a:t>
            </a:r>
            <a:r>
              <a:rPr lang="en-US" dirty="0">
                <a:solidFill>
                  <a:schemeClr val="bg1"/>
                </a:solidFill>
              </a:rPr>
              <a:t> axis)</a:t>
            </a:r>
          </a:p>
        </p:txBody>
      </p:sp>
    </p:spTree>
    <p:extLst>
      <p:ext uri="{BB962C8B-B14F-4D97-AF65-F5344CB8AC3E}">
        <p14:creationId xmlns:p14="http://schemas.microsoft.com/office/powerpoint/2010/main" val="1621576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We will go over different sections of code to accomplish where to add the appropriate functions and constants.</a:t>
            </a:r>
          </a:p>
          <a:p>
            <a:r>
              <a:rPr lang="en-US" dirty="0">
                <a:solidFill>
                  <a:schemeClr val="bg1"/>
                </a:solidFill>
              </a:rPr>
              <a:t>Look above to understand what class we are working in.</a:t>
            </a:r>
          </a:p>
          <a:p>
            <a:r>
              <a:rPr lang="en-US" dirty="0">
                <a:solidFill>
                  <a:schemeClr val="bg1"/>
                </a:solidFill>
              </a:rPr>
              <a:t>Feel free to stop and ask questions. It may feel like you are just typing in random stuff, but this should help you understand the process of adding things to the robot’s code.</a:t>
            </a:r>
          </a:p>
        </p:txBody>
      </p:sp>
    </p:spTree>
    <p:extLst>
      <p:ext uri="{BB962C8B-B14F-4D97-AF65-F5344CB8AC3E}">
        <p14:creationId xmlns:p14="http://schemas.microsoft.com/office/powerpoint/2010/main" val="14350717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Beginning of Code, Outside of Classes</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bg1"/>
                </a:solidFill>
              </a:rPr>
              <a:t>import </a:t>
            </a:r>
            <a:r>
              <a:rPr lang="en-US" dirty="0" err="1">
                <a:solidFill>
                  <a:schemeClr val="bg1"/>
                </a:solidFill>
              </a:rPr>
              <a:t>edu.wpi.first.wpilibj.Joystick</a:t>
            </a:r>
            <a:r>
              <a:rPr lang="en-US" dirty="0">
                <a:solidFill>
                  <a:schemeClr val="bg1"/>
                </a:solidFill>
              </a:rPr>
              <a:t>;</a:t>
            </a:r>
          </a:p>
          <a:p>
            <a:pPr marL="0" indent="0">
              <a:buNone/>
            </a:pPr>
            <a:r>
              <a:rPr lang="en-US" dirty="0">
                <a:solidFill>
                  <a:schemeClr val="bg1"/>
                </a:solidFill>
              </a:rPr>
              <a:t>import </a:t>
            </a:r>
            <a:r>
              <a:rPr lang="en-US" dirty="0" err="1">
                <a:solidFill>
                  <a:schemeClr val="bg1"/>
                </a:solidFill>
              </a:rPr>
              <a:t>edu.wpi.first.wpilibj.PWMVictorSPX</a:t>
            </a:r>
            <a:r>
              <a:rPr lang="en-US" dirty="0">
                <a:solidFill>
                  <a:schemeClr val="bg1"/>
                </a:solidFill>
              </a:rPr>
              <a:t>;</a:t>
            </a:r>
          </a:p>
          <a:p>
            <a:pPr marL="0" indent="0">
              <a:buNone/>
            </a:pPr>
            <a:r>
              <a:rPr lang="en-US" dirty="0">
                <a:solidFill>
                  <a:schemeClr val="bg1"/>
                </a:solidFill>
              </a:rPr>
              <a:t>import </a:t>
            </a:r>
            <a:r>
              <a:rPr lang="en-US" dirty="0" err="1">
                <a:solidFill>
                  <a:schemeClr val="bg1"/>
                </a:solidFill>
              </a:rPr>
              <a:t>edu.wpi.first.wpilibj.InteractiveRobot</a:t>
            </a:r>
            <a:r>
              <a:rPr lang="en-US" dirty="0">
                <a:solidFill>
                  <a:schemeClr val="bg1"/>
                </a:solidFill>
              </a:rPr>
              <a:t>;</a:t>
            </a:r>
          </a:p>
          <a:p>
            <a:pPr marL="0" indent="0">
              <a:buNone/>
            </a:pPr>
            <a:r>
              <a:rPr lang="en-US" dirty="0">
                <a:solidFill>
                  <a:schemeClr val="bg1"/>
                </a:solidFill>
              </a:rPr>
              <a:t>import </a:t>
            </a:r>
            <a:r>
              <a:rPr lang="en-US" dirty="0" err="1">
                <a:solidFill>
                  <a:schemeClr val="bg1"/>
                </a:solidFill>
              </a:rPr>
              <a:t>edu.wpi.first.wpilibj.drive.DifferentialDrive</a:t>
            </a:r>
            <a:r>
              <a:rPr lang="en-US" dirty="0">
                <a:solidFill>
                  <a:schemeClr val="bg1"/>
                </a:solidFill>
              </a:rPr>
              <a:t>;</a:t>
            </a:r>
          </a:p>
          <a:p>
            <a:pPr marL="0" indent="0">
              <a:buNone/>
            </a:pPr>
            <a:endParaRPr lang="en-US" dirty="0">
              <a:solidFill>
                <a:schemeClr val="bg1"/>
              </a:solidFill>
            </a:endParaRPr>
          </a:p>
          <a:p>
            <a:pPr marL="0" indent="0">
              <a:buNone/>
            </a:pPr>
            <a:r>
              <a:rPr lang="en-US" dirty="0">
                <a:solidFill>
                  <a:schemeClr val="bg1"/>
                </a:solidFill>
              </a:rPr>
              <a:t>We need to import some libraries, so the code can have the functions (methods) it needs to work. </a:t>
            </a:r>
            <a:r>
              <a:rPr lang="en-US" dirty="0" err="1">
                <a:solidFill>
                  <a:schemeClr val="bg1"/>
                </a:solidFill>
              </a:rPr>
              <a:t>Everytime</a:t>
            </a:r>
            <a:r>
              <a:rPr lang="en-US" dirty="0">
                <a:solidFill>
                  <a:schemeClr val="bg1"/>
                </a:solidFill>
              </a:rPr>
              <a:t> you need to add functionality to the robot code you need to add the library.</a:t>
            </a:r>
          </a:p>
        </p:txBody>
      </p:sp>
    </p:spTree>
    <p:extLst>
      <p:ext uri="{BB962C8B-B14F-4D97-AF65-F5344CB8AC3E}">
        <p14:creationId xmlns:p14="http://schemas.microsoft.com/office/powerpoint/2010/main" val="2826176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a:t>
            </a:r>
            <a:r>
              <a:rPr lang="en-US" dirty="0" err="1">
                <a:solidFill>
                  <a:schemeClr val="bg1"/>
                </a:solidFill>
              </a:rPr>
              <a:t>InteractiveRobot</a:t>
            </a:r>
            <a:endParaRPr lang="en-US" dirty="0">
              <a:solidFill>
                <a:schemeClr val="bg1"/>
              </a:solidFill>
            </a:endParaRP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bg1"/>
                </a:solidFill>
              </a:rPr>
              <a:t>private </a:t>
            </a:r>
            <a:r>
              <a:rPr lang="en-US" dirty="0" err="1">
                <a:solidFill>
                  <a:schemeClr val="bg1"/>
                </a:solidFill>
              </a:rPr>
              <a:t>DifferentialDrive</a:t>
            </a:r>
            <a:r>
              <a:rPr lang="en-US" dirty="0">
                <a:solidFill>
                  <a:schemeClr val="bg1"/>
                </a:solidFill>
              </a:rPr>
              <a:t> </a:t>
            </a:r>
            <a:r>
              <a:rPr lang="en-US" dirty="0" err="1">
                <a:solidFill>
                  <a:schemeClr val="bg1"/>
                </a:solidFill>
              </a:rPr>
              <a:t>m_myRobot</a:t>
            </a:r>
            <a:r>
              <a:rPr lang="en-US" dirty="0">
                <a:solidFill>
                  <a:schemeClr val="bg1"/>
                </a:solidFill>
              </a:rPr>
              <a:t>;</a:t>
            </a:r>
          </a:p>
          <a:p>
            <a:pPr marL="0" indent="0">
              <a:buNone/>
            </a:pPr>
            <a:r>
              <a:rPr lang="en-US" dirty="0">
                <a:solidFill>
                  <a:schemeClr val="bg1"/>
                </a:solidFill>
              </a:rPr>
              <a:t>private Joystick </a:t>
            </a:r>
            <a:r>
              <a:rPr lang="en-US" dirty="0" err="1">
                <a:solidFill>
                  <a:schemeClr val="bg1"/>
                </a:solidFill>
              </a:rPr>
              <a:t>m_leftStick</a:t>
            </a:r>
            <a:r>
              <a:rPr lang="en-US" dirty="0">
                <a:solidFill>
                  <a:schemeClr val="bg1"/>
                </a:solidFill>
              </a:rPr>
              <a:t>;</a:t>
            </a:r>
          </a:p>
          <a:p>
            <a:pPr marL="0" indent="0">
              <a:buNone/>
            </a:pPr>
            <a:r>
              <a:rPr lang="en-US" dirty="0">
                <a:solidFill>
                  <a:schemeClr val="bg1"/>
                </a:solidFill>
              </a:rPr>
              <a:t>private Joystick </a:t>
            </a:r>
            <a:r>
              <a:rPr lang="en-US" dirty="0" err="1">
                <a:solidFill>
                  <a:schemeClr val="bg1"/>
                </a:solidFill>
              </a:rPr>
              <a:t>m_rightStick</a:t>
            </a:r>
            <a:r>
              <a:rPr lang="en-US" dirty="0">
                <a:solidFill>
                  <a:schemeClr val="bg1"/>
                </a:solidFill>
              </a:rPr>
              <a:t>;</a:t>
            </a:r>
          </a:p>
          <a:p>
            <a:pPr marL="0" indent="0">
              <a:buNone/>
            </a:pPr>
            <a:r>
              <a:rPr lang="en-US" dirty="0">
                <a:solidFill>
                  <a:schemeClr val="bg1"/>
                </a:solidFill>
              </a:rPr>
              <a:t>private Spark </a:t>
            </a:r>
            <a:r>
              <a:rPr lang="en-US" dirty="0" err="1">
                <a:solidFill>
                  <a:schemeClr val="bg1"/>
                </a:solidFill>
              </a:rPr>
              <a:t>m_leftMotor</a:t>
            </a:r>
            <a:r>
              <a:rPr lang="en-US" dirty="0">
                <a:solidFill>
                  <a:schemeClr val="bg1"/>
                </a:solidFill>
              </a:rPr>
              <a:t> = new Spark(0);</a:t>
            </a:r>
          </a:p>
          <a:p>
            <a:pPr marL="0" indent="0">
              <a:buNone/>
            </a:pPr>
            <a:r>
              <a:rPr lang="en-US" dirty="0">
                <a:solidFill>
                  <a:schemeClr val="bg1"/>
                </a:solidFill>
              </a:rPr>
              <a:t>private Spark </a:t>
            </a:r>
            <a:r>
              <a:rPr lang="en-US" dirty="0" err="1">
                <a:solidFill>
                  <a:schemeClr val="bg1"/>
                </a:solidFill>
              </a:rPr>
              <a:t>m_rightMotor</a:t>
            </a:r>
            <a:r>
              <a:rPr lang="en-US" dirty="0">
                <a:solidFill>
                  <a:schemeClr val="bg1"/>
                </a:solidFill>
              </a:rPr>
              <a:t> = new Spark(1);</a:t>
            </a:r>
          </a:p>
          <a:p>
            <a:pPr marL="0" indent="0">
              <a:buNone/>
            </a:pPr>
            <a:endParaRPr lang="en-US" dirty="0">
              <a:solidFill>
                <a:schemeClr val="bg1"/>
              </a:solidFill>
            </a:endParaRPr>
          </a:p>
          <a:p>
            <a:pPr marL="0" indent="0">
              <a:buNone/>
            </a:pPr>
            <a:r>
              <a:rPr lang="en-US" dirty="0">
                <a:solidFill>
                  <a:schemeClr val="bg1"/>
                </a:solidFill>
              </a:rPr>
              <a:t>These are all global variables. Most are definition short cuts. We do this now to relax the CPU on the </a:t>
            </a:r>
            <a:r>
              <a:rPr lang="en-US" dirty="0" err="1">
                <a:solidFill>
                  <a:schemeClr val="bg1"/>
                </a:solidFill>
              </a:rPr>
              <a:t>roboRIO</a:t>
            </a:r>
            <a:r>
              <a:rPr lang="en-US" dirty="0">
                <a:solidFill>
                  <a:schemeClr val="bg1"/>
                </a:solidFill>
              </a:rPr>
              <a:t>.</a:t>
            </a:r>
          </a:p>
        </p:txBody>
      </p:sp>
    </p:spTree>
    <p:extLst>
      <p:ext uri="{BB962C8B-B14F-4D97-AF65-F5344CB8AC3E}">
        <p14:creationId xmlns:p14="http://schemas.microsoft.com/office/powerpoint/2010/main" val="349318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basics</a:t>
            </a:r>
          </a:p>
        </p:txBody>
      </p:sp>
      <p:sp>
        <p:nvSpPr>
          <p:cNvPr id="3" name="Content Placeholder 2"/>
          <p:cNvSpPr>
            <a:spLocks noGrp="1"/>
          </p:cNvSpPr>
          <p:nvPr>
            <p:ph idx="1"/>
          </p:nvPr>
        </p:nvSpPr>
        <p:spPr>
          <a:xfrm>
            <a:off x="684211" y="685800"/>
            <a:ext cx="9576207" cy="3615267"/>
          </a:xfrm>
        </p:spPr>
        <p:txBody>
          <a:bodyPr/>
          <a:lstStyle/>
          <a:p>
            <a:r>
              <a:rPr lang="en-US" dirty="0">
                <a:solidFill>
                  <a:schemeClr val="tx1"/>
                </a:solidFill>
              </a:rPr>
              <a:t>Syntax</a:t>
            </a:r>
          </a:p>
          <a:p>
            <a:r>
              <a:rPr lang="en-US" dirty="0">
                <a:solidFill>
                  <a:schemeClr val="tx1"/>
                </a:solidFill>
              </a:rPr>
              <a:t>Data Types and Variables</a:t>
            </a:r>
          </a:p>
          <a:p>
            <a:r>
              <a:rPr lang="en-US" dirty="0">
                <a:solidFill>
                  <a:schemeClr val="tx1"/>
                </a:solidFill>
              </a:rPr>
              <a:t>Arithmetic Methods and Operators</a:t>
            </a:r>
          </a:p>
          <a:p>
            <a:r>
              <a:rPr lang="en-US" dirty="0">
                <a:solidFill>
                  <a:schemeClr val="tx1"/>
                </a:solidFill>
              </a:rPr>
              <a:t>Logical Methods and Operators</a:t>
            </a:r>
          </a:p>
          <a:p>
            <a:r>
              <a:rPr lang="en-US" dirty="0">
                <a:solidFill>
                  <a:schemeClr val="tx1"/>
                </a:solidFill>
              </a:rPr>
              <a:t>Relational  Operators</a:t>
            </a:r>
          </a:p>
          <a:p>
            <a:r>
              <a:rPr lang="en-US" dirty="0">
                <a:solidFill>
                  <a:schemeClr val="tx1"/>
                </a:solidFill>
              </a:rPr>
              <a:t>String Methods</a:t>
            </a:r>
          </a:p>
          <a:p>
            <a:r>
              <a:rPr lang="en-US" dirty="0">
                <a:solidFill>
                  <a:schemeClr val="tx1"/>
                </a:solidFill>
              </a:rPr>
              <a:t>Loops</a:t>
            </a:r>
          </a:p>
          <a:p>
            <a:r>
              <a:rPr lang="en-US" dirty="0">
                <a:solidFill>
                  <a:schemeClr val="tx1"/>
                </a:solidFill>
              </a:rPr>
              <a:t>If Else</a:t>
            </a:r>
          </a:p>
        </p:txBody>
      </p:sp>
    </p:spTree>
    <p:extLst>
      <p:ext uri="{BB962C8B-B14F-4D97-AF65-F5344CB8AC3E}">
        <p14:creationId xmlns:p14="http://schemas.microsoft.com/office/powerpoint/2010/main" val="17364652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a:t>
            </a:r>
            <a:r>
              <a:rPr lang="en-US" dirty="0" err="1">
                <a:solidFill>
                  <a:schemeClr val="bg1"/>
                </a:solidFill>
              </a:rPr>
              <a:t>robotInit</a:t>
            </a:r>
            <a:r>
              <a:rPr lang="en-US" dirty="0">
                <a:solidFill>
                  <a:schemeClr val="bg1"/>
                </a:solidFill>
              </a:rPr>
              <a:t>()</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err="1">
                <a:solidFill>
                  <a:schemeClr val="bg1"/>
                </a:solidFill>
              </a:rPr>
              <a:t>m_myRobot</a:t>
            </a:r>
            <a:r>
              <a:rPr lang="en-US" dirty="0">
                <a:solidFill>
                  <a:schemeClr val="bg1"/>
                </a:solidFill>
              </a:rPr>
              <a:t> = new </a:t>
            </a:r>
            <a:r>
              <a:rPr lang="en-US" dirty="0" err="1">
                <a:solidFill>
                  <a:schemeClr val="bg1"/>
                </a:solidFill>
              </a:rPr>
              <a:t>DifferentialDrive</a:t>
            </a:r>
            <a:r>
              <a:rPr lang="en-US" dirty="0">
                <a:solidFill>
                  <a:schemeClr val="bg1"/>
                </a:solidFill>
              </a:rPr>
              <a:t>(</a:t>
            </a:r>
            <a:r>
              <a:rPr lang="en-US" dirty="0" err="1">
                <a:solidFill>
                  <a:schemeClr val="bg1"/>
                </a:solidFill>
              </a:rPr>
              <a:t>m_leftMotor</a:t>
            </a:r>
            <a:r>
              <a:rPr lang="en-US" dirty="0">
                <a:solidFill>
                  <a:schemeClr val="bg1"/>
                </a:solidFill>
              </a:rPr>
              <a:t>, </a:t>
            </a:r>
            <a:r>
              <a:rPr lang="en-US" dirty="0" err="1">
                <a:solidFill>
                  <a:schemeClr val="bg1"/>
                </a:solidFill>
              </a:rPr>
              <a:t>m_rightMotor</a:t>
            </a:r>
            <a:r>
              <a:rPr lang="en-US" dirty="0">
                <a:solidFill>
                  <a:schemeClr val="bg1"/>
                </a:solidFill>
              </a:rPr>
              <a:t>);</a:t>
            </a:r>
          </a:p>
          <a:p>
            <a:pPr marL="0" indent="0">
              <a:buNone/>
            </a:pPr>
            <a:r>
              <a:rPr lang="en-US" dirty="0" err="1">
                <a:solidFill>
                  <a:schemeClr val="bg1"/>
                </a:solidFill>
              </a:rPr>
              <a:t>m_leftStick</a:t>
            </a:r>
            <a:r>
              <a:rPr lang="en-US" dirty="0">
                <a:solidFill>
                  <a:schemeClr val="bg1"/>
                </a:solidFill>
              </a:rPr>
              <a:t> = new Joystick(0);</a:t>
            </a:r>
          </a:p>
          <a:p>
            <a:pPr marL="0" indent="0">
              <a:buNone/>
            </a:pPr>
            <a:r>
              <a:rPr lang="en-US" dirty="0" err="1">
                <a:solidFill>
                  <a:schemeClr val="bg1"/>
                </a:solidFill>
              </a:rPr>
              <a:t>m_rightStick</a:t>
            </a:r>
            <a:r>
              <a:rPr lang="en-US" dirty="0">
                <a:solidFill>
                  <a:schemeClr val="bg1"/>
                </a:solidFill>
              </a:rPr>
              <a:t> = new Joystick(1);</a:t>
            </a:r>
          </a:p>
          <a:p>
            <a:pPr marL="0" indent="0">
              <a:buNone/>
            </a:pPr>
            <a:endParaRPr lang="en-US" dirty="0">
              <a:solidFill>
                <a:schemeClr val="bg1"/>
              </a:solidFill>
            </a:endParaRPr>
          </a:p>
          <a:p>
            <a:pPr marL="0" indent="0">
              <a:buNone/>
            </a:pPr>
            <a:r>
              <a:rPr lang="en-US" dirty="0">
                <a:solidFill>
                  <a:schemeClr val="bg1"/>
                </a:solidFill>
              </a:rPr>
              <a:t>These values are now so the robot can recognize what they are for. These functions will not work outside of a robot class. You will end up with an error.</a:t>
            </a:r>
          </a:p>
        </p:txBody>
      </p:sp>
    </p:spTree>
    <p:extLst>
      <p:ext uri="{BB962C8B-B14F-4D97-AF65-F5344CB8AC3E}">
        <p14:creationId xmlns:p14="http://schemas.microsoft.com/office/powerpoint/2010/main" val="704027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a:t>
            </a:r>
            <a:r>
              <a:rPr lang="en-US" dirty="0" err="1">
                <a:solidFill>
                  <a:schemeClr val="bg1"/>
                </a:solidFill>
              </a:rPr>
              <a:t>teleopPeriodic</a:t>
            </a:r>
            <a:r>
              <a:rPr lang="en-US" dirty="0">
                <a:solidFill>
                  <a:schemeClr val="bg1"/>
                </a:solidFill>
              </a:rPr>
              <a:t>()</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err="1">
                <a:solidFill>
                  <a:schemeClr val="bg1"/>
                </a:solidFill>
              </a:rPr>
              <a:t>m_myRobot.tankDrive</a:t>
            </a:r>
            <a:r>
              <a:rPr lang="en-US" dirty="0">
                <a:solidFill>
                  <a:schemeClr val="bg1"/>
                </a:solidFill>
              </a:rPr>
              <a:t>(</a:t>
            </a:r>
            <a:r>
              <a:rPr lang="en-US" dirty="0" err="1">
                <a:solidFill>
                  <a:schemeClr val="bg1"/>
                </a:solidFill>
              </a:rPr>
              <a:t>m_leftStick.getY</a:t>
            </a:r>
            <a:r>
              <a:rPr lang="en-US" dirty="0">
                <a:solidFill>
                  <a:schemeClr val="bg1"/>
                </a:solidFill>
              </a:rPr>
              <a:t>(), </a:t>
            </a:r>
            <a:r>
              <a:rPr lang="en-US" dirty="0" err="1">
                <a:solidFill>
                  <a:schemeClr val="bg1"/>
                </a:solidFill>
              </a:rPr>
              <a:t>m_rightStick.getY</a:t>
            </a:r>
            <a:r>
              <a:rPr lang="en-US" dirty="0">
                <a:solidFill>
                  <a:schemeClr val="bg1"/>
                </a:solidFill>
              </a:rPr>
              <a:t>());</a:t>
            </a:r>
          </a:p>
          <a:p>
            <a:pPr marL="0" indent="0">
              <a:buNone/>
            </a:pPr>
            <a:endParaRPr lang="en-US" dirty="0">
              <a:solidFill>
                <a:schemeClr val="bg1"/>
              </a:solidFill>
            </a:endParaRPr>
          </a:p>
          <a:p>
            <a:pPr marL="0" indent="0">
              <a:buNone/>
            </a:pPr>
            <a:r>
              <a:rPr lang="en-US" dirty="0">
                <a:solidFill>
                  <a:schemeClr val="bg1"/>
                </a:solidFill>
              </a:rPr>
              <a:t>After all of that we now can assign joysticks and motors to the drive type we want.</a:t>
            </a:r>
          </a:p>
        </p:txBody>
      </p:sp>
    </p:spTree>
    <p:extLst>
      <p:ext uri="{BB962C8B-B14F-4D97-AF65-F5344CB8AC3E}">
        <p14:creationId xmlns:p14="http://schemas.microsoft.com/office/powerpoint/2010/main" val="7521033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End Result</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bg1"/>
                </a:solidFill>
              </a:rPr>
              <a:t>Look in section 5 of your papers, compare the code from there to yours. They should look the same.</a:t>
            </a:r>
          </a:p>
          <a:p>
            <a:pPr marL="0" indent="0">
              <a:buNone/>
            </a:pPr>
            <a:r>
              <a:rPr lang="en-US" dirty="0">
                <a:solidFill>
                  <a:schemeClr val="bg1"/>
                </a:solidFill>
              </a:rPr>
              <a:t>It may have seemed like a lot of work to just add one line of code, but the robot needs to know where and how you are diving the robot. We will call that stuff dependencies, because they are depended upon for a line of code to work.</a:t>
            </a:r>
          </a:p>
        </p:txBody>
      </p:sp>
    </p:spTree>
    <p:extLst>
      <p:ext uri="{BB962C8B-B14F-4D97-AF65-F5344CB8AC3E}">
        <p14:creationId xmlns:p14="http://schemas.microsoft.com/office/powerpoint/2010/main" val="17596543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Try it your self</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bg1"/>
                </a:solidFill>
              </a:rPr>
              <a:t>In this next section we need to add a motor to drive up and down with a joystick axis input. Feel free to work together to make this happen.</a:t>
            </a:r>
          </a:p>
        </p:txBody>
      </p:sp>
    </p:spTree>
    <p:extLst>
      <p:ext uri="{BB962C8B-B14F-4D97-AF65-F5344CB8AC3E}">
        <p14:creationId xmlns:p14="http://schemas.microsoft.com/office/powerpoint/2010/main" val="5334819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Try it your self</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bg1"/>
                </a:solidFill>
              </a:rPr>
              <a:t>In this next section in your existing code we need to add a motor to drive up and down with a joystick </a:t>
            </a:r>
            <a:r>
              <a:rPr lang="en-US" b="1" dirty="0">
                <a:solidFill>
                  <a:schemeClr val="bg1"/>
                </a:solidFill>
              </a:rPr>
              <a:t>x</a:t>
            </a:r>
            <a:r>
              <a:rPr lang="en-US" dirty="0">
                <a:solidFill>
                  <a:schemeClr val="bg1"/>
                </a:solidFill>
              </a:rPr>
              <a:t> axis input. Feel free to work together to make this happen.</a:t>
            </a:r>
          </a:p>
          <a:p>
            <a:pPr marL="0" indent="0">
              <a:buNone/>
            </a:pPr>
            <a:endParaRPr lang="en-US" dirty="0">
              <a:solidFill>
                <a:schemeClr val="bg1"/>
              </a:solidFill>
            </a:endParaRPr>
          </a:p>
          <a:p>
            <a:pPr marL="0" indent="0">
              <a:buNone/>
            </a:pPr>
            <a:r>
              <a:rPr lang="en-US" dirty="0">
                <a:solidFill>
                  <a:schemeClr val="bg1"/>
                </a:solidFill>
              </a:rPr>
              <a:t>Hint: use the sparks functions.</a:t>
            </a:r>
          </a:p>
        </p:txBody>
      </p:sp>
    </p:spTree>
    <p:extLst>
      <p:ext uri="{BB962C8B-B14F-4D97-AF65-F5344CB8AC3E}">
        <p14:creationId xmlns:p14="http://schemas.microsoft.com/office/powerpoint/2010/main" val="9947045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Creating our First Code – Try it your self</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bg1"/>
                </a:solidFill>
              </a:rPr>
              <a:t>There should have been 2 lines of code added</a:t>
            </a:r>
          </a:p>
          <a:p>
            <a:pPr marL="0" indent="0">
              <a:buNone/>
            </a:pPr>
            <a:endParaRPr lang="en-US" dirty="0">
              <a:solidFill>
                <a:schemeClr val="bg1"/>
              </a:solidFill>
            </a:endParaRPr>
          </a:p>
          <a:p>
            <a:pPr marL="0" indent="0">
              <a:buNone/>
            </a:pPr>
            <a:r>
              <a:rPr lang="en-US" dirty="0" err="1">
                <a:solidFill>
                  <a:schemeClr val="bg1"/>
                </a:solidFill>
              </a:rPr>
              <a:t>InteractiveRobot</a:t>
            </a:r>
            <a:r>
              <a:rPr lang="en-US" dirty="0">
                <a:solidFill>
                  <a:schemeClr val="bg1"/>
                </a:solidFill>
              </a:rPr>
              <a:t>:</a:t>
            </a:r>
          </a:p>
          <a:p>
            <a:pPr marL="0" indent="0">
              <a:buNone/>
            </a:pPr>
            <a:r>
              <a:rPr lang="nb-NO" dirty="0">
                <a:solidFill>
                  <a:schemeClr val="bg1"/>
                </a:solidFill>
              </a:rPr>
              <a:t>private Spark m_Motor = new Spark(2);</a:t>
            </a:r>
          </a:p>
          <a:p>
            <a:pPr marL="0" indent="0">
              <a:buNone/>
            </a:pPr>
            <a:endParaRPr lang="nb-NO" dirty="0">
              <a:solidFill>
                <a:schemeClr val="bg1"/>
              </a:solidFill>
            </a:endParaRPr>
          </a:p>
          <a:p>
            <a:pPr marL="0" indent="0">
              <a:buNone/>
            </a:pPr>
            <a:r>
              <a:rPr lang="nb-NO" dirty="0">
                <a:solidFill>
                  <a:schemeClr val="bg1"/>
                </a:solidFill>
              </a:rPr>
              <a:t>teleopPeriodic():</a:t>
            </a:r>
          </a:p>
          <a:p>
            <a:pPr marL="0" indent="0">
              <a:buNone/>
            </a:pPr>
            <a:r>
              <a:rPr lang="en-US" dirty="0" err="1">
                <a:solidFill>
                  <a:schemeClr val="bg1"/>
                </a:solidFill>
              </a:rPr>
              <a:t>m_Motor.set</a:t>
            </a:r>
            <a:r>
              <a:rPr lang="en-US" dirty="0">
                <a:solidFill>
                  <a:schemeClr val="bg1"/>
                </a:solidFill>
              </a:rPr>
              <a:t>(</a:t>
            </a:r>
            <a:r>
              <a:rPr lang="en-US" dirty="0" err="1">
                <a:solidFill>
                  <a:schemeClr val="bg1"/>
                </a:solidFill>
              </a:rPr>
              <a:t>m_leftStick.getX</a:t>
            </a:r>
            <a:r>
              <a:rPr lang="en-US" dirty="0">
                <a:solidFill>
                  <a:schemeClr val="bg1"/>
                </a:solidFill>
              </a:rPr>
              <a:t>());</a:t>
            </a:r>
          </a:p>
        </p:txBody>
      </p:sp>
    </p:spTree>
    <p:extLst>
      <p:ext uri="{BB962C8B-B14F-4D97-AF65-F5344CB8AC3E}">
        <p14:creationId xmlns:p14="http://schemas.microsoft.com/office/powerpoint/2010/main" val="8248342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Building/Deploying Robot Code</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On the tab bar</a:t>
            </a:r>
          </a:p>
          <a:p>
            <a:r>
              <a:rPr lang="en-US" dirty="0">
                <a:solidFill>
                  <a:schemeClr val="bg1"/>
                </a:solidFill>
              </a:rPr>
              <a:t>Click         to open commands</a:t>
            </a:r>
          </a:p>
          <a:p>
            <a:r>
              <a:rPr lang="en-US" dirty="0">
                <a:solidFill>
                  <a:schemeClr val="bg1"/>
                </a:solidFill>
              </a:rPr>
              <a:t>Type in “Build Robot Code”</a:t>
            </a:r>
          </a:p>
        </p:txBody>
      </p:sp>
      <p:pic>
        <p:nvPicPr>
          <p:cNvPr id="5" name="Picture 4" descr="A close up of a sign&#10;&#10;Description automatically generated">
            <a:extLst>
              <a:ext uri="{FF2B5EF4-FFF2-40B4-BE49-F238E27FC236}">
                <a16:creationId xmlns:a16="http://schemas.microsoft.com/office/drawing/2014/main" id="{E8A85879-73A8-4CC3-BA00-EC0AAE1F30C7}"/>
              </a:ext>
            </a:extLst>
          </p:cNvPr>
          <p:cNvPicPr>
            <a:picLocks noChangeAspect="1"/>
          </p:cNvPicPr>
          <p:nvPr/>
        </p:nvPicPr>
        <p:blipFill>
          <a:blip r:embed="rId3"/>
          <a:stretch>
            <a:fillRect/>
          </a:stretch>
        </p:blipFill>
        <p:spPr>
          <a:xfrm>
            <a:off x="1752619" y="2591222"/>
            <a:ext cx="448984" cy="400879"/>
          </a:xfrm>
          <a:prstGeom prst="rect">
            <a:avLst/>
          </a:prstGeom>
        </p:spPr>
      </p:pic>
    </p:spTree>
    <p:extLst>
      <p:ext uri="{BB962C8B-B14F-4D97-AF65-F5344CB8AC3E}">
        <p14:creationId xmlns:p14="http://schemas.microsoft.com/office/powerpoint/2010/main" val="36632059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a:solidFill>
                  <a:schemeClr val="bg1"/>
                </a:solidFill>
              </a:rPr>
              <a:t>Robot Programming – Part 2</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pPr marL="0" indent="0">
              <a:buNone/>
            </a:pPr>
            <a:r>
              <a:rPr lang="en-US" dirty="0">
                <a:solidFill>
                  <a:schemeClr val="bg1"/>
                </a:solidFill>
              </a:rPr>
              <a:t>WPI Library Reference</a:t>
            </a: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Every function (method) and class is described how it works at this link: </a:t>
            </a:r>
            <a:r>
              <a:rPr lang="en-US" dirty="0">
                <a:solidFill>
                  <a:schemeClr val="bg1"/>
                </a:solidFill>
                <a:hlinkClick r:id="rId3"/>
              </a:rPr>
              <a:t>https://first.wpi.edu/FRC/roborio/release/docs/java/</a:t>
            </a:r>
            <a:r>
              <a:rPr lang="en-US" dirty="0">
                <a:solidFill>
                  <a:schemeClr val="bg1"/>
                </a:solidFill>
              </a:rPr>
              <a:t> </a:t>
            </a:r>
          </a:p>
        </p:txBody>
      </p:sp>
    </p:spTree>
    <p:extLst>
      <p:ext uri="{BB962C8B-B14F-4D97-AF65-F5344CB8AC3E}">
        <p14:creationId xmlns:p14="http://schemas.microsoft.com/office/powerpoint/2010/main" val="4183825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solidFill>
                  <a:schemeClr val="bg1"/>
                </a:solidFill>
              </a:rPr>
              <a:t>Project Management</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4419600"/>
          </a:xfrm>
        </p:spPr>
        <p:txBody>
          <a:bodyPr>
            <a:normAutofit/>
          </a:bodyPr>
          <a:lstStyle/>
          <a:p>
            <a:r>
              <a:rPr lang="en-US" dirty="0">
                <a:solidFill>
                  <a:schemeClr val="bg1"/>
                </a:solidFill>
              </a:rPr>
              <a:t>How we keep track of code</a:t>
            </a:r>
          </a:p>
          <a:p>
            <a:r>
              <a:rPr lang="en-US" dirty="0">
                <a:solidFill>
                  <a:schemeClr val="bg1"/>
                </a:solidFill>
              </a:rPr>
              <a:t>Debugging</a:t>
            </a:r>
          </a:p>
        </p:txBody>
      </p:sp>
    </p:spTree>
    <p:extLst>
      <p:ext uri="{BB962C8B-B14F-4D97-AF65-F5344CB8AC3E}">
        <p14:creationId xmlns:p14="http://schemas.microsoft.com/office/powerpoint/2010/main" val="8174788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a:xfrm>
            <a:off x="684212" y="4487332"/>
            <a:ext cx="8534400" cy="1507067"/>
          </a:xfrm>
        </p:spPr>
        <p:txBody>
          <a:bodyPr/>
          <a:lstStyle/>
          <a:p>
            <a:r>
              <a:rPr lang="en-US" dirty="0">
                <a:solidFill>
                  <a:schemeClr val="bg1"/>
                </a:solidFill>
              </a:rPr>
              <a:t>Project Management</a:t>
            </a:r>
            <a:endParaRPr lang="en-US" dirty="0">
              <a:solidFill>
                <a:schemeClr val="bg1"/>
              </a:solidFill>
            </a:endParaRP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247650"/>
            <a:ext cx="10618197" cy="615951"/>
          </a:xfrm>
        </p:spPr>
        <p:txBody>
          <a:bodyPr>
            <a:normAutofit/>
          </a:bodyPr>
          <a:lstStyle/>
          <a:p>
            <a:r>
              <a:rPr lang="en-US" dirty="0">
                <a:solidFill>
                  <a:schemeClr val="bg1"/>
                </a:solidFill>
              </a:rPr>
              <a:t>How we keep track of code</a:t>
            </a:r>
            <a:endParaRPr lang="en-US" dirty="0">
              <a:solidFill>
                <a:schemeClr val="bg1"/>
              </a:solidFill>
            </a:endParaRPr>
          </a:p>
        </p:txBody>
      </p:sp>
      <p:sp>
        <p:nvSpPr>
          <p:cNvPr id="7" name="Content Placeholder 2">
            <a:extLst>
              <a:ext uri="{FF2B5EF4-FFF2-40B4-BE49-F238E27FC236}">
                <a16:creationId xmlns:a16="http://schemas.microsoft.com/office/drawing/2014/main" id="{7B326277-A2B7-44AE-A11C-A93A37DB55B5}"/>
              </a:ext>
            </a:extLst>
          </p:cNvPr>
          <p:cNvSpPr txBox="1">
            <a:spLocks/>
          </p:cNvSpPr>
          <p:nvPr/>
        </p:nvSpPr>
        <p:spPr>
          <a:xfrm>
            <a:off x="684210" y="863600"/>
            <a:ext cx="11330581" cy="38561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solidFill>
                  <a:schemeClr val="bg1"/>
                </a:solidFill>
              </a:rPr>
              <a:t>When we hav</a:t>
            </a:r>
            <a:r>
              <a:rPr lang="en-US" dirty="0" smtClean="0">
                <a:solidFill>
                  <a:schemeClr val="bg1"/>
                </a:solidFill>
              </a:rPr>
              <a:t>e multiple people working on a code. We need to have a structure on how the code is formed in to a cohesive project.</a:t>
            </a:r>
          </a:p>
          <a:p>
            <a:r>
              <a:rPr lang="en-US" dirty="0" smtClean="0">
                <a:solidFill>
                  <a:schemeClr val="bg1"/>
                </a:solidFill>
              </a:rPr>
              <a:t>We have standards for how constants are called and how code is preformed.</a:t>
            </a:r>
            <a:endParaRPr lang="en-US" dirty="0">
              <a:solidFill>
                <a:schemeClr val="bg1"/>
              </a:solidFill>
            </a:endParaRPr>
          </a:p>
        </p:txBody>
      </p:sp>
    </p:spTree>
    <p:extLst>
      <p:ext uri="{BB962C8B-B14F-4D97-AF65-F5344CB8AC3E}">
        <p14:creationId xmlns:p14="http://schemas.microsoft.com/office/powerpoint/2010/main" val="413521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E4D-332D-49F9-BF77-449960C41BDE}"/>
              </a:ext>
            </a:extLst>
          </p:cNvPr>
          <p:cNvSpPr>
            <a:spLocks noGrp="1"/>
          </p:cNvSpPr>
          <p:nvPr>
            <p:ph type="title"/>
          </p:nvPr>
        </p:nvSpPr>
        <p:spPr/>
        <p:txBody>
          <a:bodyPr/>
          <a:lstStyle/>
          <a:p>
            <a:r>
              <a:rPr lang="en-US" dirty="0"/>
              <a:t>Java basics</a:t>
            </a:r>
          </a:p>
        </p:txBody>
      </p:sp>
      <p:sp>
        <p:nvSpPr>
          <p:cNvPr id="3" name="Content Placeholder 2">
            <a:extLst>
              <a:ext uri="{FF2B5EF4-FFF2-40B4-BE49-F238E27FC236}">
                <a16:creationId xmlns:a16="http://schemas.microsoft.com/office/drawing/2014/main" id="{1C34D1FC-5BB9-4375-A593-1319B91C5C29}"/>
              </a:ext>
            </a:extLst>
          </p:cNvPr>
          <p:cNvSpPr>
            <a:spLocks noGrp="1"/>
          </p:cNvSpPr>
          <p:nvPr>
            <p:ph idx="1"/>
          </p:nvPr>
        </p:nvSpPr>
        <p:spPr>
          <a:xfrm>
            <a:off x="684211" y="685800"/>
            <a:ext cx="10618197" cy="3615267"/>
          </a:xfrm>
        </p:spPr>
        <p:txBody>
          <a:bodyPr/>
          <a:lstStyle/>
          <a:p>
            <a:pPr marL="0" indent="0">
              <a:buNone/>
            </a:pPr>
            <a:r>
              <a:rPr lang="en-US" dirty="0">
                <a:solidFill>
                  <a:schemeClr val="tx1"/>
                </a:solidFill>
              </a:rPr>
              <a:t>Syntax – Are rules to follow for the program to compile correctly.</a:t>
            </a:r>
          </a:p>
          <a:p>
            <a:r>
              <a:rPr lang="en-US" dirty="0">
                <a:solidFill>
                  <a:schemeClr val="tx1"/>
                </a:solidFill>
              </a:rPr>
              <a:t>Every time you end a command you place a semi-colon ( ; ) at the end.</a:t>
            </a:r>
          </a:p>
          <a:p>
            <a:r>
              <a:rPr lang="en-US" dirty="0">
                <a:solidFill>
                  <a:schemeClr val="tx1"/>
                </a:solidFill>
              </a:rPr>
              <a:t>All functions are followed by round brackets. This is where you pass though information that the function needs to operate. Example: </a:t>
            </a:r>
            <a:r>
              <a:rPr lang="en-US" dirty="0" err="1">
                <a:solidFill>
                  <a:schemeClr val="tx1"/>
                </a:solidFill>
              </a:rPr>
              <a:t>exFunction</a:t>
            </a:r>
            <a:r>
              <a:rPr lang="en-US" dirty="0">
                <a:solidFill>
                  <a:schemeClr val="tx1"/>
                </a:solidFill>
              </a:rPr>
              <a:t>(“String”);</a:t>
            </a:r>
          </a:p>
          <a:p>
            <a:r>
              <a:rPr lang="en-US" dirty="0">
                <a:solidFill>
                  <a:schemeClr val="tx1"/>
                </a:solidFill>
              </a:rPr>
              <a:t>Any loop or if command will have curly brackets to contain its gated functions.</a:t>
            </a:r>
          </a:p>
          <a:p>
            <a:r>
              <a:rPr lang="en-US" dirty="0">
                <a:solidFill>
                  <a:schemeClr val="tx1"/>
                </a:solidFill>
              </a:rPr>
              <a:t>Correct operators must be used.</a:t>
            </a:r>
          </a:p>
          <a:p>
            <a:r>
              <a:rPr lang="en-US" dirty="0">
                <a:solidFill>
                  <a:schemeClr val="tx1"/>
                </a:solidFill>
              </a:rPr>
              <a:t>Data types can not be crossed but converted.</a:t>
            </a:r>
          </a:p>
        </p:txBody>
      </p:sp>
    </p:spTree>
    <p:extLst>
      <p:ext uri="{BB962C8B-B14F-4D97-AF65-F5344CB8AC3E}">
        <p14:creationId xmlns:p14="http://schemas.microsoft.com/office/powerpoint/2010/main" val="401151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basics</a:t>
            </a:r>
          </a:p>
        </p:txBody>
      </p:sp>
      <p:sp>
        <p:nvSpPr>
          <p:cNvPr id="4" name="Rectangle 3"/>
          <p:cNvSpPr/>
          <p:nvPr/>
        </p:nvSpPr>
        <p:spPr>
          <a:xfrm>
            <a:off x="2684459" y="96310"/>
            <a:ext cx="2095500" cy="59636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Primitive</a:t>
            </a:r>
          </a:p>
        </p:txBody>
      </p:sp>
      <p:sp>
        <p:nvSpPr>
          <p:cNvPr id="5" name="Rectangle 4"/>
          <p:cNvSpPr/>
          <p:nvPr/>
        </p:nvSpPr>
        <p:spPr>
          <a:xfrm>
            <a:off x="7332662" y="96310"/>
            <a:ext cx="2095500" cy="596369"/>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Non-Primitive</a:t>
            </a:r>
          </a:p>
        </p:txBody>
      </p:sp>
      <p:sp>
        <p:nvSpPr>
          <p:cNvPr id="6" name="Rectangle 5"/>
          <p:cNvSpPr/>
          <p:nvPr/>
        </p:nvSpPr>
        <p:spPr>
          <a:xfrm>
            <a:off x="608012" y="1308629"/>
            <a:ext cx="1535113" cy="552450"/>
          </a:xfrm>
          <a:prstGeom prst="rect">
            <a:avLst/>
          </a:prstGeom>
          <a:solidFill>
            <a:schemeClr val="tx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a:t>
            </a:r>
          </a:p>
        </p:txBody>
      </p:sp>
      <p:sp>
        <p:nvSpPr>
          <p:cNvPr id="7" name="Rectangle 6"/>
          <p:cNvSpPr/>
          <p:nvPr/>
        </p:nvSpPr>
        <p:spPr>
          <a:xfrm>
            <a:off x="2967832" y="1302282"/>
            <a:ext cx="1535113" cy="552450"/>
          </a:xfrm>
          <a:prstGeom prst="rect">
            <a:avLst/>
          </a:prstGeom>
          <a:solidFill>
            <a:schemeClr val="tx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Floating Point</a:t>
            </a:r>
          </a:p>
        </p:txBody>
      </p:sp>
      <p:sp>
        <p:nvSpPr>
          <p:cNvPr id="8" name="Rectangle 7"/>
          <p:cNvSpPr/>
          <p:nvPr/>
        </p:nvSpPr>
        <p:spPr>
          <a:xfrm>
            <a:off x="5301458" y="1308629"/>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a:t>
            </a:r>
          </a:p>
        </p:txBody>
      </p:sp>
      <p:sp>
        <p:nvSpPr>
          <p:cNvPr id="9" name="Rectangle 8"/>
          <p:cNvSpPr/>
          <p:nvPr/>
        </p:nvSpPr>
        <p:spPr>
          <a:xfrm>
            <a:off x="5312177" y="2075391"/>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boolean</a:t>
            </a:r>
            <a:endParaRPr lang="en-US" dirty="0"/>
          </a:p>
        </p:txBody>
      </p:sp>
      <p:sp>
        <p:nvSpPr>
          <p:cNvPr id="14" name="Rectangle 13"/>
          <p:cNvSpPr/>
          <p:nvPr/>
        </p:nvSpPr>
        <p:spPr>
          <a:xfrm>
            <a:off x="798512" y="2021943"/>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a:t>
            </a:r>
          </a:p>
        </p:txBody>
      </p:sp>
      <p:sp>
        <p:nvSpPr>
          <p:cNvPr id="15" name="Rectangle 14"/>
          <p:cNvSpPr/>
          <p:nvPr/>
        </p:nvSpPr>
        <p:spPr>
          <a:xfrm>
            <a:off x="798512" y="2681813"/>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short</a:t>
            </a:r>
          </a:p>
        </p:txBody>
      </p:sp>
      <p:sp>
        <p:nvSpPr>
          <p:cNvPr id="16" name="Rectangle 15"/>
          <p:cNvSpPr/>
          <p:nvPr/>
        </p:nvSpPr>
        <p:spPr>
          <a:xfrm>
            <a:off x="798512" y="3341684"/>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int</a:t>
            </a:r>
            <a:endParaRPr lang="en-US" dirty="0"/>
          </a:p>
        </p:txBody>
      </p:sp>
      <p:sp>
        <p:nvSpPr>
          <p:cNvPr id="17" name="Rectangle 16"/>
          <p:cNvSpPr/>
          <p:nvPr/>
        </p:nvSpPr>
        <p:spPr>
          <a:xfrm>
            <a:off x="798512" y="4001555"/>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a:t>
            </a:r>
          </a:p>
        </p:txBody>
      </p:sp>
      <p:sp>
        <p:nvSpPr>
          <p:cNvPr id="18" name="Rectangle 17"/>
          <p:cNvSpPr/>
          <p:nvPr/>
        </p:nvSpPr>
        <p:spPr>
          <a:xfrm>
            <a:off x="3132137" y="2015596"/>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9" name="Rectangle 18"/>
          <p:cNvSpPr/>
          <p:nvPr/>
        </p:nvSpPr>
        <p:spPr>
          <a:xfrm>
            <a:off x="3132136" y="2675466"/>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double</a:t>
            </a:r>
          </a:p>
        </p:txBody>
      </p:sp>
      <p:cxnSp>
        <p:nvCxnSpPr>
          <p:cNvPr id="34" name="Straight Arrow Connector 33"/>
          <p:cNvCxnSpPr>
            <a:stCxn id="4" idx="2"/>
          </p:cNvCxnSpPr>
          <p:nvPr/>
        </p:nvCxnSpPr>
        <p:spPr>
          <a:xfrm>
            <a:off x="3732209" y="692679"/>
            <a:ext cx="15083" cy="593198"/>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1385092" y="933450"/>
            <a:ext cx="2347120" cy="19052"/>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62377" y="933450"/>
            <a:ext cx="1189035" cy="19052"/>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385093" y="933450"/>
            <a:ext cx="0" cy="352427"/>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981179" y="2370667"/>
            <a:ext cx="326629" cy="1045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 idx="1"/>
          </p:cNvCxnSpPr>
          <p:nvPr/>
        </p:nvCxnSpPr>
        <p:spPr>
          <a:xfrm flipH="1" flipV="1">
            <a:off x="342900" y="1578506"/>
            <a:ext cx="265112" cy="6348"/>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42900" y="1578507"/>
            <a:ext cx="0" cy="2699273"/>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4951413" y="933452"/>
            <a:ext cx="20943" cy="1447665"/>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981179" y="1608667"/>
            <a:ext cx="326629" cy="1045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342900" y="2318876"/>
            <a:ext cx="469704" cy="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42900" y="2985626"/>
            <a:ext cx="469704" cy="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42900" y="3623801"/>
            <a:ext cx="469704" cy="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42900" y="4277780"/>
            <a:ext cx="469704" cy="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2660254" y="1578506"/>
            <a:ext cx="265112" cy="6348"/>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60254" y="1578507"/>
            <a:ext cx="13192" cy="1407119"/>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2660254" y="2318876"/>
            <a:ext cx="469704" cy="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684459" y="2985626"/>
            <a:ext cx="445499" cy="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8697026" y="1308629"/>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Classes</a:t>
            </a:r>
          </a:p>
        </p:txBody>
      </p:sp>
      <p:sp>
        <p:nvSpPr>
          <p:cNvPr id="104" name="Rectangle 103"/>
          <p:cNvSpPr/>
          <p:nvPr/>
        </p:nvSpPr>
        <p:spPr>
          <a:xfrm>
            <a:off x="8716568" y="2073141"/>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Interfaces</a:t>
            </a:r>
          </a:p>
        </p:txBody>
      </p:sp>
      <p:cxnSp>
        <p:nvCxnSpPr>
          <p:cNvPr id="106" name="Straight Connector 105"/>
          <p:cNvCxnSpPr>
            <a:endCxn id="5" idx="2"/>
          </p:cNvCxnSpPr>
          <p:nvPr/>
        </p:nvCxnSpPr>
        <p:spPr>
          <a:xfrm flipV="1">
            <a:off x="8355803" y="692679"/>
            <a:ext cx="24609" cy="3201455"/>
          </a:xfrm>
          <a:prstGeom prst="line">
            <a:avLst/>
          </a:prstGeom>
          <a:ln w="381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4487268" y="4133187"/>
            <a:ext cx="2095500" cy="596369"/>
          </a:xfrm>
          <a:prstGeom prst="rect">
            <a:avLst/>
          </a:prstGeom>
          <a:solidFill>
            <a:schemeClr val="tx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Types</a:t>
            </a:r>
          </a:p>
        </p:txBody>
      </p:sp>
      <p:cxnSp>
        <p:nvCxnSpPr>
          <p:cNvPr id="121" name="Straight Arrow Connector 120"/>
          <p:cNvCxnSpPr/>
          <p:nvPr/>
        </p:nvCxnSpPr>
        <p:spPr>
          <a:xfrm flipV="1">
            <a:off x="8378881" y="2370667"/>
            <a:ext cx="326629" cy="1045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8378881" y="1608667"/>
            <a:ext cx="326629" cy="1045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8697026" y="2837923"/>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Arrays</a:t>
            </a:r>
          </a:p>
        </p:txBody>
      </p:sp>
      <p:sp>
        <p:nvSpPr>
          <p:cNvPr id="124" name="Rectangle 123"/>
          <p:cNvSpPr/>
          <p:nvPr/>
        </p:nvSpPr>
        <p:spPr>
          <a:xfrm>
            <a:off x="8716568" y="3602435"/>
            <a:ext cx="1535113" cy="552450"/>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Strings</a:t>
            </a:r>
          </a:p>
        </p:txBody>
      </p:sp>
      <p:cxnSp>
        <p:nvCxnSpPr>
          <p:cNvPr id="125" name="Straight Arrow Connector 124"/>
          <p:cNvCxnSpPr/>
          <p:nvPr/>
        </p:nvCxnSpPr>
        <p:spPr>
          <a:xfrm flipV="1">
            <a:off x="8370397" y="3894134"/>
            <a:ext cx="326629" cy="1045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8370397" y="3132134"/>
            <a:ext cx="326629" cy="10450"/>
          </a:xfrm>
          <a:prstGeom prst="straightConnector1">
            <a:avLst/>
          </a:prstGeom>
          <a:ln w="381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161925" y="96047"/>
            <a:ext cx="10372725" cy="46335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0527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documentManagement/types"/>
    <ds:schemaRef ds:uri="71af3243-3dd4-4a8d-8c0d-dd76da1f02a5"/>
    <ds:schemaRef ds:uri="http://schemas.microsoft.com/office/infopath/2007/PartnerControls"/>
    <ds:schemaRef ds:uri="http://purl.org/dc/elements/1.1/"/>
    <ds:schemaRef ds:uri="http://purl.org/dc/terms/"/>
    <ds:schemaRef ds:uri="http://purl.org/dc/dcmitype/"/>
    <ds:schemaRef ds:uri="http://schemas.microsoft.com/office/2006/metadata/properties"/>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4262</Words>
  <Application>Microsoft Office PowerPoint</Application>
  <PresentationFormat>Widescreen</PresentationFormat>
  <Paragraphs>721</Paragraphs>
  <Slides>79</Slides>
  <Notes>63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79</vt:i4>
      </vt:variant>
    </vt:vector>
  </HeadingPairs>
  <TitlesOfParts>
    <vt:vector size="88" baseType="lpstr">
      <vt:lpstr>Arial</vt:lpstr>
      <vt:lpstr>Calibri</vt:lpstr>
      <vt:lpstr>Calibri Light</vt:lpstr>
      <vt:lpstr>Century Gothic</vt:lpstr>
      <vt:lpstr>Verdana</vt:lpstr>
      <vt:lpstr>Wingdings 2</vt:lpstr>
      <vt:lpstr>Wingdings 3</vt:lpstr>
      <vt:lpstr>Slice</vt:lpstr>
      <vt:lpstr>Office Theme</vt:lpstr>
      <vt:lpstr>Java Programming</vt:lpstr>
      <vt:lpstr>What is programming?</vt:lpstr>
      <vt:lpstr>Programming Languages</vt:lpstr>
      <vt:lpstr>Programming Languages</vt:lpstr>
      <vt:lpstr>Programming Languages</vt:lpstr>
      <vt:lpstr>Programming Languages</vt:lpstr>
      <vt:lpstr>Java basics</vt:lpstr>
      <vt:lpstr>Java basics</vt:lpstr>
      <vt:lpstr>Java basics</vt:lpstr>
      <vt:lpstr>Java basics</vt:lpstr>
      <vt:lpstr>Java basics</vt:lpstr>
      <vt:lpstr>Java basics</vt:lpstr>
      <vt:lpstr>Java basics</vt:lpstr>
      <vt:lpstr>Java basics</vt:lpstr>
      <vt:lpstr>Java basics</vt:lpstr>
      <vt:lpstr>Java basics</vt:lpstr>
      <vt:lpstr>Java basics</vt:lpstr>
      <vt:lpstr>Java basics</vt:lpstr>
      <vt:lpstr>Java basics</vt:lpstr>
      <vt:lpstr>Java basics</vt:lpstr>
      <vt:lpstr>Java basics</vt:lpstr>
      <vt:lpstr>Java Programming</vt:lpstr>
      <vt:lpstr>Java Programming</vt:lpstr>
      <vt:lpstr>Java Programming</vt:lpstr>
      <vt:lpstr>Java Programming</vt:lpstr>
      <vt:lpstr>Java Programming</vt:lpstr>
      <vt:lpstr>Java Programming</vt:lpstr>
      <vt:lpstr>Java Programming</vt:lpstr>
      <vt:lpstr>Java Programming</vt:lpstr>
      <vt:lpstr>Java Programming</vt:lpstr>
      <vt:lpstr>Java Programming</vt:lpstr>
      <vt:lpstr>Java Programming</vt:lpstr>
      <vt:lpstr>Java Programming</vt:lpstr>
      <vt:lpstr>Java Programming</vt:lpstr>
      <vt:lpstr>Robot Programming – Part 1</vt:lpstr>
      <vt:lpstr>Robot Programming – Part 1</vt:lpstr>
      <vt:lpstr>Robot Programming – Part 1</vt:lpstr>
      <vt:lpstr>Robot Programming – Part 1</vt:lpstr>
      <vt:lpstr>Robot Programming – Part 1</vt:lpstr>
      <vt:lpstr>Robot Programming – Part 1</vt:lpstr>
      <vt:lpstr>Robot Programming – Part 1</vt:lpstr>
      <vt:lpstr>Drive Types: 2 wheel drive</vt:lpstr>
      <vt:lpstr>Drive Types:  4 wheel drive, 2 gearboxes</vt:lpstr>
      <vt:lpstr>Drive Types:  4 wheel drive, 4 gearboxes</vt:lpstr>
      <vt:lpstr>Drive Types:  6 wheel drive, 2 gearboxes</vt:lpstr>
      <vt:lpstr>Drive Types:  N wheel drive, 2 gearboxes</vt:lpstr>
      <vt:lpstr>Drive Types:  Tank tread drive, 2 gearboxes</vt:lpstr>
      <vt:lpstr>Drive Types: 3 wheel</vt:lpstr>
      <vt:lpstr>Drive Types: Holonomic - Killough</vt:lpstr>
      <vt:lpstr>Drive Types: Mecanum</vt:lpstr>
      <vt:lpstr>Drive Type: Swerve or crab steering</vt:lpstr>
      <vt:lpstr>Robot Programming – Part 1</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Robot Programming – Part 2</vt:lpstr>
      <vt:lpstr>Project Management</vt:lpstr>
      <vt:lpstr>Project Management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2019-10-10T08:11:19Z</dcterms:created>
  <dcterms:modified xsi:type="dcterms:W3CDTF">2019-10-21T11:34:03Z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