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xA8MYlAiJLkr/+MrnpXhA3eNB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26679a430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326679a430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326679a430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26679a430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326679a430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326679a430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26679a430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326679a430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326679a430_1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26679a430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326679a430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326679a430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6679a430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326679a430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1326679a430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fe924b1a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1fe924b1a4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1fe924b1a4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fe924b1a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1fe924b1a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1fe924b1a4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e924b1a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1fe924b1a4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1fe924b1a4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fe924b1a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1fe924b1a4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1fe924b1a4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e924b1a4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11fe924b1a4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1fe924b1a4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fe924b1a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1fe924b1a4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1fe924b1a4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15767d90c_0_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315767d90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26679a43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326679a43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326679a430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26679a430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326679a430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326679a430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15767d9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315767d90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315767d90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6679a430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326679a430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326679a430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0" name="Google Shape;3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p:nvPr>
            <p:ph idx="2" type="pic"/>
          </p:nvPr>
        </p:nvSpPr>
        <p:spPr>
          <a:xfrm>
            <a:off x="5183188" y="987425"/>
            <a:ext cx="6172200" cy="4873625"/>
          </a:xfrm>
          <a:prstGeom prst="rect">
            <a:avLst/>
          </a:prstGeom>
          <a:noFill/>
          <a:ln>
            <a:noFill/>
          </a:ln>
        </p:spPr>
      </p:sp>
      <p:sp>
        <p:nvSpPr>
          <p:cNvPr id="44" name="Google Shape;4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0" name="Google Shape;6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8.jpg"/><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1.jpg"/><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6.jpg"/><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16875" y="205750"/>
            <a:ext cx="11156700" cy="3191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1886"/>
              <a:buFont typeface="Calibri"/>
              <a:buNone/>
            </a:pPr>
            <a:r>
              <a:rPr lang="en-US" sz="2650">
                <a:latin typeface="Times New Roman"/>
                <a:ea typeface="Times New Roman"/>
                <a:cs typeface="Times New Roman"/>
                <a:sym typeface="Times New Roman"/>
              </a:rPr>
              <a:t>Project on</a:t>
            </a:r>
            <a:endParaRPr sz="265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1886"/>
              <a:buFont typeface="Calibri"/>
              <a:buNone/>
            </a:pPr>
            <a:r>
              <a:t/>
            </a:r>
            <a:endParaRPr sz="265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1886"/>
              <a:buFont typeface="Calibri"/>
              <a:buNone/>
            </a:pPr>
            <a:r>
              <a:rPr b="1" lang="en-US" sz="2650">
                <a:latin typeface="Times New Roman"/>
                <a:ea typeface="Times New Roman"/>
                <a:cs typeface="Times New Roman"/>
                <a:sym typeface="Times New Roman"/>
              </a:rPr>
              <a:t>Audio Assistant Based Image Captioning System Using RLSTM and CNN</a:t>
            </a:r>
            <a:endParaRPr b="1" sz="265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51923"/>
              <a:buFont typeface="Calibri"/>
              <a:buNone/>
            </a:pPr>
            <a:r>
              <a:t/>
            </a:r>
            <a:endParaRPr sz="5200">
              <a:latin typeface="Arial"/>
              <a:ea typeface="Arial"/>
              <a:cs typeface="Arial"/>
              <a:sym typeface="Arial"/>
            </a:endParaRPr>
          </a:p>
          <a:p>
            <a:pPr indent="0" lvl="0" marL="0" rtl="0" algn="ctr">
              <a:lnSpc>
                <a:spcPct val="90000"/>
              </a:lnSpc>
              <a:spcBef>
                <a:spcPts val="0"/>
              </a:spcBef>
              <a:spcAft>
                <a:spcPts val="0"/>
              </a:spcAft>
              <a:buClr>
                <a:schemeClr val="dk1"/>
              </a:buClr>
              <a:buSzPct val="45000"/>
              <a:buFont typeface="Calibri"/>
              <a:buNone/>
            </a:pPr>
            <a:br>
              <a:rPr lang="en-US"/>
            </a:br>
            <a:endParaRPr/>
          </a:p>
        </p:txBody>
      </p:sp>
      <p:sp>
        <p:nvSpPr>
          <p:cNvPr id="89" name="Google Shape;89;p1"/>
          <p:cNvSpPr txBox="1"/>
          <p:nvPr>
            <p:ph idx="1" type="subTitle"/>
          </p:nvPr>
        </p:nvSpPr>
        <p:spPr>
          <a:xfrm>
            <a:off x="1614200" y="3602050"/>
            <a:ext cx="10102800" cy="1655700"/>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chemeClr val="dk1"/>
              </a:buClr>
              <a:buSzPts val="2400"/>
              <a:buNone/>
            </a:pPr>
            <a:r>
              <a:rPr lang="en-US"/>
              <a:t>19311A1975-T V AKHILA</a:t>
            </a:r>
            <a:endParaRPr/>
          </a:p>
          <a:p>
            <a:pPr indent="0" lvl="0" marL="0" rtl="0" algn="ctr">
              <a:lnSpc>
                <a:spcPct val="90000"/>
              </a:lnSpc>
              <a:spcBef>
                <a:spcPts val="0"/>
              </a:spcBef>
              <a:spcAft>
                <a:spcPts val="0"/>
              </a:spcAft>
              <a:buClr>
                <a:schemeClr val="dk1"/>
              </a:buClr>
              <a:buSzPts val="2400"/>
              <a:buNone/>
            </a:pPr>
            <a:r>
              <a:rPr lang="en-US"/>
              <a:t>                                                                                          19311A1976-T.SAI                                                                   </a:t>
            </a:r>
            <a:endParaRPr/>
          </a:p>
          <a:p>
            <a:pPr indent="0" lvl="0" marL="0" rtl="0" algn="r">
              <a:lnSpc>
                <a:spcPct val="90000"/>
              </a:lnSpc>
              <a:spcBef>
                <a:spcPts val="1000"/>
              </a:spcBef>
              <a:spcAft>
                <a:spcPts val="0"/>
              </a:spcAft>
              <a:buClr>
                <a:schemeClr val="dk1"/>
              </a:buClr>
              <a:buSzPts val="2400"/>
              <a:buNone/>
            </a:pPr>
            <a:r>
              <a:rPr lang="en-US"/>
              <a:t>   </a:t>
            </a:r>
            <a:endParaRPr/>
          </a:p>
          <a:p>
            <a:pPr indent="0" lvl="0" marL="0" rtl="0" algn="ctr">
              <a:lnSpc>
                <a:spcPct val="90000"/>
              </a:lnSpc>
              <a:spcBef>
                <a:spcPts val="1000"/>
              </a:spcBef>
              <a:spcAft>
                <a:spcPts val="0"/>
              </a:spcAft>
              <a:buClr>
                <a:schemeClr val="dk1"/>
              </a:buClr>
              <a:buSzPts val="24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326679a430_1_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 </a:t>
            </a:r>
            <a:endParaRPr/>
          </a:p>
        </p:txBody>
      </p:sp>
      <p:sp>
        <p:nvSpPr>
          <p:cNvPr id="157" name="Google Shape;157;g1326679a430_1_2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pic>
        <p:nvPicPr>
          <p:cNvPr id="158" name="Google Shape;158;g1326679a430_1_21"/>
          <p:cNvPicPr preferRelativeResize="0"/>
          <p:nvPr/>
        </p:nvPicPr>
        <p:blipFill rotWithShape="1">
          <a:blip r:embed="rId3">
            <a:alphaModFix/>
          </a:blip>
          <a:srcRect b="0" l="0" r="0" t="0"/>
          <a:stretch/>
        </p:blipFill>
        <p:spPr>
          <a:xfrm>
            <a:off x="2099140" y="457200"/>
            <a:ext cx="7993720" cy="594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26679a430_1_28"/>
          <p:cNvSpPr txBox="1"/>
          <p:nvPr>
            <p:ph type="title"/>
          </p:nvPr>
        </p:nvSpPr>
        <p:spPr>
          <a:xfrm>
            <a:off x="704950" y="2563425"/>
            <a:ext cx="10515600" cy="144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CLASS DIAGRAM:</a:t>
            </a:r>
            <a:endParaRPr/>
          </a:p>
        </p:txBody>
      </p:sp>
      <p:sp>
        <p:nvSpPr>
          <p:cNvPr id="165" name="Google Shape;165;g1326679a430_1_28"/>
          <p:cNvSpPr txBox="1"/>
          <p:nvPr>
            <p:ph idx="1" type="body"/>
          </p:nvPr>
        </p:nvSpPr>
        <p:spPr>
          <a:xfrm>
            <a:off x="838200" y="1148800"/>
            <a:ext cx="5181600" cy="6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
        <p:nvSpPr>
          <p:cNvPr id="166" name="Google Shape;166;g1326679a430_1_2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326679a430_1_3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 </a:t>
            </a:r>
            <a:endParaRPr/>
          </a:p>
        </p:txBody>
      </p:sp>
      <p:sp>
        <p:nvSpPr>
          <p:cNvPr id="173" name="Google Shape;173;g1326679a430_1_3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pic>
        <p:nvPicPr>
          <p:cNvPr id="174" name="Google Shape;174;g1326679a430_1_35"/>
          <p:cNvPicPr preferRelativeResize="0"/>
          <p:nvPr/>
        </p:nvPicPr>
        <p:blipFill rotWithShape="1">
          <a:blip r:embed="rId3">
            <a:alphaModFix/>
          </a:blip>
          <a:srcRect b="0" l="0" r="0" t="0"/>
          <a:stretch/>
        </p:blipFill>
        <p:spPr>
          <a:xfrm>
            <a:off x="1207700" y="528300"/>
            <a:ext cx="9647875" cy="592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326679a430_1_56"/>
          <p:cNvSpPr txBox="1"/>
          <p:nvPr>
            <p:ph type="title"/>
          </p:nvPr>
        </p:nvSpPr>
        <p:spPr>
          <a:xfrm>
            <a:off x="294875" y="24461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ACTIVITY DIAGRAM:</a:t>
            </a:r>
            <a:endParaRPr/>
          </a:p>
        </p:txBody>
      </p:sp>
      <p:sp>
        <p:nvSpPr>
          <p:cNvPr id="181" name="Google Shape;181;g1326679a430_1_5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
        <p:nvSpPr>
          <p:cNvPr id="182" name="Google Shape;182;g1326679a430_1_5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326679a430_1_6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 </a:t>
            </a:r>
            <a:endParaRPr/>
          </a:p>
        </p:txBody>
      </p:sp>
      <p:sp>
        <p:nvSpPr>
          <p:cNvPr id="189" name="Google Shape;189;g1326679a430_1_6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pic>
        <p:nvPicPr>
          <p:cNvPr id="190" name="Google Shape;190;g1326679a430_1_63"/>
          <p:cNvPicPr preferRelativeResize="0"/>
          <p:nvPr/>
        </p:nvPicPr>
        <p:blipFill rotWithShape="1">
          <a:blip r:embed="rId3">
            <a:alphaModFix/>
          </a:blip>
          <a:srcRect b="0" l="0" r="0" t="0"/>
          <a:stretch/>
        </p:blipFill>
        <p:spPr>
          <a:xfrm>
            <a:off x="3660400" y="246175"/>
            <a:ext cx="2876791" cy="6553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fe924b1a4_0_4"/>
          <p:cNvSpPr txBox="1"/>
          <p:nvPr>
            <p:ph type="title"/>
          </p:nvPr>
        </p:nvSpPr>
        <p:spPr>
          <a:xfrm>
            <a:off x="839800" y="457200"/>
            <a:ext cx="3932100" cy="2239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SEQUENCE DIAGRAM:</a:t>
            </a:r>
            <a:endParaRPr/>
          </a:p>
        </p:txBody>
      </p:sp>
      <p:sp>
        <p:nvSpPr>
          <p:cNvPr id="197" name="Google Shape;197;g11fe924b1a4_0_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1fe924b1a4_0_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 </a:t>
            </a:r>
            <a:endParaRPr/>
          </a:p>
        </p:txBody>
      </p:sp>
      <p:sp>
        <p:nvSpPr>
          <p:cNvPr id="204" name="Google Shape;204;g11fe924b1a4_0_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pic>
        <p:nvPicPr>
          <p:cNvPr id="205" name="Google Shape;205;g11fe924b1a4_0_11"/>
          <p:cNvPicPr preferRelativeResize="0"/>
          <p:nvPr/>
        </p:nvPicPr>
        <p:blipFill rotWithShape="1">
          <a:blip r:embed="rId3">
            <a:alphaModFix/>
          </a:blip>
          <a:srcRect b="0" l="0" r="0" t="0"/>
          <a:stretch/>
        </p:blipFill>
        <p:spPr>
          <a:xfrm>
            <a:off x="328475" y="514350"/>
            <a:ext cx="10738349" cy="582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1fe924b1a4_0_18"/>
          <p:cNvSpPr txBox="1"/>
          <p:nvPr>
            <p:ph type="title"/>
          </p:nvPr>
        </p:nvSpPr>
        <p:spPr>
          <a:xfrm>
            <a:off x="839800" y="457200"/>
            <a:ext cx="3932100" cy="345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US"/>
              <a:t>OBJECT DIAGRAM:</a:t>
            </a:r>
            <a:endParaRPr/>
          </a:p>
          <a:p>
            <a:pPr indent="0" lvl="0" marL="0" rtl="0" algn="l">
              <a:lnSpc>
                <a:spcPct val="90000"/>
              </a:lnSpc>
              <a:spcBef>
                <a:spcPts val="0"/>
              </a:spcBef>
              <a:spcAft>
                <a:spcPts val="0"/>
              </a:spcAft>
              <a:buSzPts val="3200"/>
              <a:buNone/>
            </a:pPr>
            <a:r>
              <a:t/>
            </a:r>
            <a:endParaRPr/>
          </a:p>
        </p:txBody>
      </p:sp>
      <p:sp>
        <p:nvSpPr>
          <p:cNvPr id="212" name="Google Shape;212;g11fe924b1a4_0_1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fe924b1a4_0_2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  </a:t>
            </a:r>
            <a:endParaRPr/>
          </a:p>
        </p:txBody>
      </p:sp>
      <p:sp>
        <p:nvSpPr>
          <p:cNvPr id="219" name="Google Shape;219;g11fe924b1a4_0_26"/>
          <p:cNvSpPr/>
          <p:nvPr>
            <p:ph idx="2" type="pic"/>
          </p:nvPr>
        </p:nvSpPr>
        <p:spPr>
          <a:xfrm>
            <a:off x="5183188" y="987425"/>
            <a:ext cx="6172200" cy="4873500"/>
          </a:xfrm>
          <a:prstGeom prst="rect">
            <a:avLst/>
          </a:prstGeom>
          <a:noFill/>
          <a:ln>
            <a:noFill/>
          </a:ln>
        </p:spPr>
      </p:sp>
      <p:sp>
        <p:nvSpPr>
          <p:cNvPr id="220" name="Google Shape;220;g11fe924b1a4_0_2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pic>
        <p:nvPicPr>
          <p:cNvPr id="221" name="Google Shape;221;g11fe924b1a4_0_26"/>
          <p:cNvPicPr preferRelativeResize="0"/>
          <p:nvPr/>
        </p:nvPicPr>
        <p:blipFill rotWithShape="1">
          <a:blip r:embed="rId3">
            <a:alphaModFix/>
          </a:blip>
          <a:srcRect b="0" l="0" r="0" t="0"/>
          <a:stretch/>
        </p:blipFill>
        <p:spPr>
          <a:xfrm>
            <a:off x="715350" y="752475"/>
            <a:ext cx="10890724" cy="535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fe924b1a4_0_96"/>
          <p:cNvSpPr txBox="1"/>
          <p:nvPr>
            <p:ph type="title"/>
          </p:nvPr>
        </p:nvSpPr>
        <p:spPr>
          <a:xfrm>
            <a:off x="839800" y="381000"/>
            <a:ext cx="3932100" cy="289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US"/>
              <a:t>IMPLEMENTATION:</a:t>
            </a:r>
            <a:endParaRPr/>
          </a:p>
        </p:txBody>
      </p:sp>
      <p:sp>
        <p:nvSpPr>
          <p:cNvPr id="228" name="Google Shape;228;g11fe924b1a4_0_9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903514"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ABSTRACT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63500" marR="63500" rtl="0" algn="just">
              <a:lnSpc>
                <a:spcPct val="98181"/>
              </a:lnSpc>
              <a:spcBef>
                <a:spcPts val="1000"/>
              </a:spcBef>
              <a:spcAft>
                <a:spcPts val="0"/>
              </a:spcAft>
              <a:buClr>
                <a:schemeClr val="dk1"/>
              </a:buClr>
              <a:buSzPts val="1100"/>
              <a:buNone/>
            </a:pPr>
            <a:r>
              <a:rPr lang="en-US" sz="1600"/>
              <a:t>As we know, visually impaired or partially sighted people face a lot of problems reading or identifying any local scenarios. To vanquish this situation, we developed an audio-based image captioner that will identify the objects in an image and form a meaningful sentence that gives the output in the aural form. </a:t>
            </a:r>
            <a:endParaRPr sz="1600"/>
          </a:p>
          <a:p>
            <a:pPr indent="0" lvl="0" marL="63500" marR="63500" rtl="0" algn="just">
              <a:lnSpc>
                <a:spcPct val="98181"/>
              </a:lnSpc>
              <a:spcBef>
                <a:spcPts val="1000"/>
              </a:spcBef>
              <a:spcAft>
                <a:spcPts val="0"/>
              </a:spcAft>
              <a:buClr>
                <a:schemeClr val="dk1"/>
              </a:buClr>
              <a:buSzPts val="1100"/>
              <a:buNone/>
            </a:pPr>
            <a:r>
              <a:rPr lang="en-US" sz="1600"/>
              <a:t>Image processing is a widely used method for developing many new applications. It is also open source, so developers can use it easily. We used NLP (Natural Language Processing) to understand the description of an image and convert the text to speech.</a:t>
            </a:r>
            <a:endParaRPr sz="1600"/>
          </a:p>
          <a:p>
            <a:pPr indent="0" lvl="0" marL="63500" marR="63500" rtl="0" algn="just">
              <a:lnSpc>
                <a:spcPct val="98181"/>
              </a:lnSpc>
              <a:spcBef>
                <a:spcPts val="1000"/>
              </a:spcBef>
              <a:spcAft>
                <a:spcPts val="0"/>
              </a:spcAft>
              <a:buClr>
                <a:schemeClr val="dk1"/>
              </a:buClr>
              <a:buSzPts val="1100"/>
              <a:buNone/>
            </a:pPr>
            <a:r>
              <a:rPr lang="en-US" sz="1600"/>
              <a:t> A combination of R-LSTM and CNN is used, which is nothing but a reference based long-short term memory which matches different text data and takes it as reference and gives the output. </a:t>
            </a:r>
            <a:endParaRPr sz="1600"/>
          </a:p>
          <a:p>
            <a:pPr indent="0" lvl="0" marL="63500" marR="63500" rtl="0" algn="just">
              <a:lnSpc>
                <a:spcPct val="98181"/>
              </a:lnSpc>
              <a:spcBef>
                <a:spcPts val="1000"/>
              </a:spcBef>
              <a:spcAft>
                <a:spcPts val="0"/>
              </a:spcAft>
              <a:buClr>
                <a:schemeClr val="dk1"/>
              </a:buClr>
              <a:buSzPts val="1100"/>
              <a:buFont typeface="Arial"/>
              <a:buNone/>
            </a:pPr>
            <a:r>
              <a:rPr lang="en-US" sz="1600"/>
              <a:t>Some of the other applications of image captioning are social media platforms like Instagram, etc., virtual assistants, and video editing software.</a:t>
            </a:r>
            <a:endParaRPr sz="1600"/>
          </a:p>
          <a:p>
            <a:pPr indent="-50800" lvl="0" marL="228600" rtl="0" algn="l">
              <a:lnSpc>
                <a:spcPct val="90000"/>
              </a:lnSpc>
              <a:spcBef>
                <a:spcPts val="1000"/>
              </a:spcBef>
              <a:spcAft>
                <a:spcPts val="0"/>
              </a:spcAft>
              <a:buClr>
                <a:schemeClr val="dk1"/>
              </a:buClr>
              <a:buSzPts val="2800"/>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fe924b1a4_0_35"/>
          <p:cNvSpPr txBox="1"/>
          <p:nvPr>
            <p:ph type="title"/>
          </p:nvPr>
        </p:nvSpPr>
        <p:spPr>
          <a:xfrm>
            <a:off x="980475" y="-1242650"/>
            <a:ext cx="3932100" cy="272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t>IMPLEMENTATION :</a:t>
            </a:r>
            <a:endParaRPr/>
          </a:p>
          <a:p>
            <a:pPr indent="0" lvl="0" marL="0" rtl="0" algn="l">
              <a:lnSpc>
                <a:spcPct val="90000"/>
              </a:lnSpc>
              <a:spcBef>
                <a:spcPts val="0"/>
              </a:spcBef>
              <a:spcAft>
                <a:spcPts val="0"/>
              </a:spcAft>
              <a:buSzPts val="3200"/>
              <a:buNone/>
            </a:pPr>
            <a:r>
              <a:t/>
            </a:r>
            <a:endParaRPr/>
          </a:p>
        </p:txBody>
      </p:sp>
      <p:sp>
        <p:nvSpPr>
          <p:cNvPr id="235" name="Google Shape;235;g11fe924b1a4_0_35"/>
          <p:cNvSpPr txBox="1"/>
          <p:nvPr/>
        </p:nvSpPr>
        <p:spPr>
          <a:xfrm>
            <a:off x="949800" y="1513050"/>
            <a:ext cx="10316400" cy="4694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rgbClr val="434343"/>
                </a:solidFill>
                <a:latin typeface="Times New Roman"/>
                <a:ea typeface="Times New Roman"/>
                <a:cs typeface="Times New Roman"/>
                <a:sym typeface="Times New Roman"/>
              </a:rPr>
              <a:t>Step 1: import all the required libraries like </a:t>
            </a:r>
            <a:r>
              <a:rPr b="0" i="0" lang="en-US" sz="1400" u="none" cap="none" strike="noStrike">
                <a:solidFill>
                  <a:schemeClr val="dk1"/>
                </a:solidFill>
                <a:highlight>
                  <a:srgbClr val="FFFFFE"/>
                </a:highlight>
                <a:latin typeface="Times New Roman"/>
                <a:ea typeface="Times New Roman"/>
                <a:cs typeface="Times New Roman"/>
                <a:sym typeface="Times New Roman"/>
              </a:rPr>
              <a:t>VGG16, preprocess_inputInput, Dense, LSTM, Embedding </a:t>
            </a:r>
            <a:r>
              <a:rPr b="0" i="0" lang="en-US" sz="1400" u="none" cap="none" strike="noStrike">
                <a:solidFill>
                  <a:srgbClr val="434343"/>
                </a:solidFill>
                <a:latin typeface="Times New Roman"/>
                <a:ea typeface="Times New Roman"/>
                <a:cs typeface="Times New Roman"/>
                <a:sym typeface="Times New Roman"/>
              </a:rPr>
              <a:t> etc.</a:t>
            </a:r>
            <a:endParaRPr b="0" i="0" sz="1400" u="none" cap="none" strike="noStrike">
              <a:solidFill>
                <a:srgbClr val="434343"/>
              </a:solidFill>
              <a:latin typeface="Times New Roman"/>
              <a:ea typeface="Times New Roman"/>
              <a:cs typeface="Times New Roman"/>
              <a:sym typeface="Times New Roman"/>
            </a:endParaRPr>
          </a:p>
          <a:p>
            <a:pPr indent="0" lvl="0" marL="0" marR="0" rtl="0" algn="l">
              <a:lnSpc>
                <a:spcPct val="150000"/>
              </a:lnSpc>
              <a:spcBef>
                <a:spcPts val="1200"/>
              </a:spcBef>
              <a:spcAft>
                <a:spcPts val="0"/>
              </a:spcAft>
              <a:buClr>
                <a:srgbClr val="000000"/>
              </a:buClr>
              <a:buSzPts val="1400"/>
              <a:buFont typeface="Arial"/>
              <a:buNone/>
            </a:pPr>
            <a:r>
              <a:rPr b="0" i="0" lang="en-US" sz="1400" u="none" cap="none" strike="noStrike">
                <a:solidFill>
                  <a:srgbClr val="434343"/>
                </a:solidFill>
                <a:latin typeface="Times New Roman"/>
                <a:ea typeface="Times New Roman"/>
                <a:cs typeface="Times New Roman"/>
                <a:sym typeface="Times New Roman"/>
              </a:rPr>
              <a:t>Step2-importing the dataset FLICKR</a:t>
            </a:r>
            <a:endParaRPr b="0" i="0" sz="1400" u="none" cap="none" strike="noStrike">
              <a:solidFill>
                <a:srgbClr val="434343"/>
              </a:solidFill>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434343"/>
                </a:solidFill>
                <a:latin typeface="Times New Roman"/>
                <a:ea typeface="Times New Roman"/>
                <a:cs typeface="Times New Roman"/>
                <a:sym typeface="Times New Roman"/>
              </a:rPr>
              <a:t>Step 3: Load The Caption Data</a:t>
            </a:r>
            <a:endParaRPr b="0" i="0" sz="1400" u="none" cap="none" strike="noStrike">
              <a:solidFill>
                <a:srgbClr val="434343"/>
              </a:solidFill>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02124"/>
                </a:solidFill>
                <a:highlight>
                  <a:schemeClr val="lt1"/>
                </a:highlight>
                <a:latin typeface="Times New Roman"/>
                <a:ea typeface="Times New Roman"/>
                <a:cs typeface="Times New Roman"/>
                <a:sym typeface="Times New Roman"/>
              </a:rPr>
              <a:t>Step 4-Preprocessing the data</a:t>
            </a:r>
            <a:endParaRPr b="0" i="0" sz="1400" u="none" cap="none" strike="noStrike">
              <a:solidFill>
                <a:srgbClr val="202124"/>
              </a:solidFill>
              <a:highlight>
                <a:schemeClr val="lt1"/>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02124"/>
                </a:solidFill>
                <a:highlight>
                  <a:schemeClr val="lt1"/>
                </a:highlight>
                <a:latin typeface="Times New Roman"/>
                <a:ea typeface="Times New Roman"/>
                <a:cs typeface="Times New Roman"/>
                <a:sym typeface="Times New Roman"/>
              </a:rPr>
              <a:t>Step 5-Train Test Split</a:t>
            </a:r>
            <a:endParaRPr b="0" i="0" sz="1400" u="none" cap="none" strike="noStrike">
              <a:solidFill>
                <a:srgbClr val="202124"/>
              </a:solidFill>
              <a:highlight>
                <a:schemeClr val="lt1"/>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02124"/>
                </a:solidFill>
                <a:highlight>
                  <a:schemeClr val="lt1"/>
                </a:highlight>
                <a:latin typeface="Times New Roman"/>
                <a:ea typeface="Times New Roman"/>
                <a:cs typeface="Times New Roman"/>
                <a:sym typeface="Times New Roman"/>
              </a:rPr>
              <a:t>Step5-</a:t>
            </a:r>
            <a:r>
              <a:rPr b="0" i="0" lang="en-US" sz="1400" u="none" cap="none" strike="noStrike">
                <a:solidFill>
                  <a:srgbClr val="212121"/>
                </a:solidFill>
                <a:highlight>
                  <a:schemeClr val="lt1"/>
                </a:highlight>
                <a:latin typeface="Times New Roman"/>
                <a:ea typeface="Times New Roman"/>
                <a:cs typeface="Times New Roman"/>
                <a:sym typeface="Times New Roman"/>
              </a:rPr>
              <a:t>Model Creation</a:t>
            </a:r>
            <a:endParaRPr b="0" i="0" sz="1400" u="none" cap="none" strike="noStrike">
              <a:solidFill>
                <a:srgbClr val="212121"/>
              </a:solidFill>
              <a:highlight>
                <a:schemeClr val="lt1"/>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12121"/>
                </a:solidFill>
                <a:highlight>
                  <a:schemeClr val="lt1"/>
                </a:highlight>
                <a:latin typeface="Times New Roman"/>
                <a:ea typeface="Times New Roman"/>
                <a:cs typeface="Times New Roman"/>
                <a:sym typeface="Times New Roman"/>
              </a:rPr>
              <a:t>Step 6:Generate Captions for the Image </a:t>
            </a:r>
            <a:endParaRPr b="0" i="0" sz="1400" u="none" cap="none" strike="noStrike">
              <a:solidFill>
                <a:srgbClr val="212121"/>
              </a:solidFill>
              <a:highlight>
                <a:schemeClr val="lt1"/>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12121"/>
                </a:solidFill>
                <a:highlight>
                  <a:schemeClr val="lt1"/>
                </a:highlight>
                <a:latin typeface="Times New Roman"/>
                <a:ea typeface="Times New Roman"/>
                <a:cs typeface="Times New Roman"/>
                <a:sym typeface="Times New Roman"/>
              </a:rPr>
              <a:t>Step7:</a:t>
            </a:r>
            <a:r>
              <a:rPr b="0" i="0" lang="en-US" sz="1400" u="none" cap="none" strike="noStrike">
                <a:solidFill>
                  <a:srgbClr val="292929"/>
                </a:solidFill>
                <a:highlight>
                  <a:srgbClr val="FFFFFE"/>
                </a:highlight>
                <a:latin typeface="Times New Roman"/>
                <a:ea typeface="Times New Roman"/>
                <a:cs typeface="Times New Roman"/>
                <a:sym typeface="Times New Roman"/>
              </a:rPr>
              <a:t> </a:t>
            </a:r>
            <a:r>
              <a:rPr b="0" i="0" lang="en-US" sz="1400" u="none" cap="none" strike="noStrike">
                <a:solidFill>
                  <a:srgbClr val="212121"/>
                </a:solidFill>
                <a:highlight>
                  <a:schemeClr val="lt1"/>
                </a:highlight>
                <a:latin typeface="Times New Roman"/>
                <a:ea typeface="Times New Roman"/>
                <a:cs typeface="Times New Roman"/>
                <a:sym typeface="Times New Roman"/>
              </a:rPr>
              <a:t>Display Set of Captions</a:t>
            </a:r>
            <a:endParaRPr b="0" i="0" sz="1400" u="none" cap="none" strike="noStrike">
              <a:solidFill>
                <a:srgbClr val="292929"/>
              </a:solidFill>
              <a:highlight>
                <a:srgbClr val="FFFFFE"/>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dk1"/>
              </a:buClr>
              <a:buSzPts val="1100"/>
              <a:buFont typeface="Arial"/>
              <a:buNone/>
            </a:pPr>
            <a:r>
              <a:rPr b="0" i="0" lang="en-US" sz="1400" u="none" cap="none" strike="noStrike">
                <a:solidFill>
                  <a:srgbClr val="212121"/>
                </a:solidFill>
                <a:highlight>
                  <a:schemeClr val="lt1"/>
                </a:highlight>
                <a:latin typeface="Times New Roman"/>
                <a:ea typeface="Times New Roman"/>
                <a:cs typeface="Times New Roman"/>
                <a:sym typeface="Times New Roman"/>
              </a:rPr>
              <a:t>Step 8:</a:t>
            </a:r>
            <a:r>
              <a:rPr b="0" i="0" lang="en-US" sz="1400" u="none" cap="none" strike="noStrike">
                <a:solidFill>
                  <a:srgbClr val="202124"/>
                </a:solidFill>
                <a:highlight>
                  <a:schemeClr val="lt1"/>
                </a:highlight>
                <a:latin typeface="Times New Roman"/>
                <a:ea typeface="Times New Roman"/>
                <a:cs typeface="Times New Roman"/>
                <a:sym typeface="Times New Roman"/>
              </a:rPr>
              <a:t>Generate Caption using RLSTM</a:t>
            </a:r>
            <a:endParaRPr b="0" i="0" sz="1400" u="none" cap="none" strike="noStrike">
              <a:solidFill>
                <a:srgbClr val="202124"/>
              </a:solidFill>
              <a:highlight>
                <a:schemeClr val="lt1"/>
              </a:highlight>
              <a:latin typeface="Times New Roman"/>
              <a:ea typeface="Times New Roman"/>
              <a:cs typeface="Times New Roman"/>
              <a:sym typeface="Times New Roman"/>
            </a:endParaRPr>
          </a:p>
          <a:p>
            <a:pPr indent="0" lvl="0" marL="0" marR="0" rtl="0" algn="l">
              <a:lnSpc>
                <a:spcPct val="150000"/>
              </a:lnSpc>
              <a:spcBef>
                <a:spcPts val="1200"/>
              </a:spcBef>
              <a:spcAft>
                <a:spcPts val="1200"/>
              </a:spcAft>
              <a:buClr>
                <a:schemeClr val="dk1"/>
              </a:buClr>
              <a:buSzPts val="1100"/>
              <a:buFont typeface="Arial"/>
              <a:buNone/>
            </a:pPr>
            <a:r>
              <a:rPr b="0" i="0" lang="en-US" sz="1400" u="none" cap="none" strike="noStrike">
                <a:solidFill>
                  <a:srgbClr val="202124"/>
                </a:solidFill>
                <a:highlight>
                  <a:schemeClr val="lt1"/>
                </a:highlight>
                <a:latin typeface="Times New Roman"/>
                <a:ea typeface="Times New Roman"/>
                <a:cs typeface="Times New Roman"/>
                <a:sym typeface="Times New Roman"/>
              </a:rPr>
              <a:t>Step 9- Caption with voice Generation</a:t>
            </a:r>
            <a:endParaRPr b="0" i="0" sz="1400" u="none" cap="none" strike="noStrike">
              <a:solidFill>
                <a:srgbClr val="21212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15767d90c_0_8"/>
          <p:cNvSpPr txBox="1"/>
          <p:nvPr>
            <p:ph type="ctrTitle"/>
          </p:nvPr>
        </p:nvSpPr>
        <p:spPr>
          <a:xfrm>
            <a:off x="1524000" y="1122362"/>
            <a:ext cx="9144000" cy="24796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Source Code:</a:t>
            </a:r>
            <a:endParaRPr/>
          </a:p>
        </p:txBody>
      </p:sp>
      <p:sp>
        <p:nvSpPr>
          <p:cNvPr id="241" name="Google Shape;241;g1315767d90c_0_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8"/>
          <p:cNvPicPr preferRelativeResize="0"/>
          <p:nvPr/>
        </p:nvPicPr>
        <p:blipFill rotWithShape="1">
          <a:blip r:embed="rId3">
            <a:alphaModFix/>
          </a:blip>
          <a:srcRect b="0" l="0" r="0" t="0"/>
          <a:stretch/>
        </p:blipFill>
        <p:spPr>
          <a:xfrm>
            <a:off x="2189782" y="805069"/>
            <a:ext cx="5791339" cy="49198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2199723" y="682625"/>
            <a:ext cx="5383834" cy="5492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0"/>
          <p:cNvPicPr preferRelativeResize="0"/>
          <p:nvPr/>
        </p:nvPicPr>
        <p:blipFill rotWithShape="1">
          <a:blip r:embed="rId3">
            <a:alphaModFix/>
          </a:blip>
          <a:srcRect b="0" l="0" r="0" t="0"/>
          <a:stretch/>
        </p:blipFill>
        <p:spPr>
          <a:xfrm>
            <a:off x="2302290" y="884583"/>
            <a:ext cx="5311084" cy="48304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1"/>
          <p:cNvPicPr preferRelativeResize="0"/>
          <p:nvPr/>
        </p:nvPicPr>
        <p:blipFill rotWithShape="1">
          <a:blip r:embed="rId3">
            <a:alphaModFix/>
          </a:blip>
          <a:srcRect b="0" l="0" r="0" t="0"/>
          <a:stretch/>
        </p:blipFill>
        <p:spPr>
          <a:xfrm>
            <a:off x="2212838" y="1659834"/>
            <a:ext cx="6314936" cy="29221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2"/>
          <p:cNvPicPr preferRelativeResize="0"/>
          <p:nvPr/>
        </p:nvPicPr>
        <p:blipFill rotWithShape="1">
          <a:blip r:embed="rId3">
            <a:alphaModFix/>
          </a:blip>
          <a:srcRect b="0" l="0" r="0" t="0"/>
          <a:stretch/>
        </p:blipFill>
        <p:spPr>
          <a:xfrm>
            <a:off x="1566792" y="546651"/>
            <a:ext cx="5996885" cy="545658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3"/>
          <p:cNvPicPr preferRelativeResize="0"/>
          <p:nvPr/>
        </p:nvPicPr>
        <p:blipFill rotWithShape="1">
          <a:blip r:embed="rId3">
            <a:alphaModFix/>
          </a:blip>
          <a:srcRect b="0" l="0" r="0" t="0"/>
          <a:stretch/>
        </p:blipFill>
        <p:spPr>
          <a:xfrm>
            <a:off x="1696001" y="1530626"/>
            <a:ext cx="5996885" cy="37967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4"/>
          <p:cNvPicPr preferRelativeResize="0"/>
          <p:nvPr/>
        </p:nvPicPr>
        <p:blipFill rotWithShape="1">
          <a:blip r:embed="rId3">
            <a:alphaModFix/>
          </a:blip>
          <a:srcRect b="0" l="0" r="0" t="0"/>
          <a:stretch/>
        </p:blipFill>
        <p:spPr>
          <a:xfrm>
            <a:off x="1696002" y="765313"/>
            <a:ext cx="6831772" cy="52876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25"/>
          <p:cNvPicPr preferRelativeResize="0"/>
          <p:nvPr/>
        </p:nvPicPr>
        <p:blipFill rotWithShape="1">
          <a:blip r:embed="rId3">
            <a:alphaModFix/>
          </a:blip>
          <a:srcRect b="0" l="0" r="0" t="0"/>
          <a:stretch/>
        </p:blipFill>
        <p:spPr>
          <a:xfrm>
            <a:off x="1904723" y="549275"/>
            <a:ext cx="5489989" cy="575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9788" y="457201"/>
            <a:ext cx="4264057" cy="7277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u="sng"/>
              <a:t>EXISTING SYSTEM</a:t>
            </a:r>
            <a:endParaRPr/>
          </a:p>
        </p:txBody>
      </p:sp>
      <p:sp>
        <p:nvSpPr>
          <p:cNvPr id="101" name="Google Shape;101;p3"/>
          <p:cNvSpPr txBox="1"/>
          <p:nvPr>
            <p:ph idx="2" type="body"/>
          </p:nvPr>
        </p:nvSpPr>
        <p:spPr>
          <a:xfrm>
            <a:off x="839788" y="1646853"/>
            <a:ext cx="3685500" cy="3811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lang="en-US" sz="1800">
                <a:latin typeface="Verdana"/>
                <a:ea typeface="Verdana"/>
                <a:cs typeface="Verdana"/>
                <a:sym typeface="Verdana"/>
              </a:rPr>
              <a:t>CNN-RNN framework based image captioning technique has two drawbacks in training phase. </a:t>
            </a:r>
            <a:endParaRPr/>
          </a:p>
          <a:p>
            <a:pPr indent="0" lvl="0" marL="0" rtl="0" algn="just">
              <a:lnSpc>
                <a:spcPct val="90000"/>
              </a:lnSpc>
              <a:spcBef>
                <a:spcPts val="1000"/>
              </a:spcBef>
              <a:spcAft>
                <a:spcPts val="0"/>
              </a:spcAft>
              <a:buClr>
                <a:schemeClr val="dk1"/>
              </a:buClr>
              <a:buSzPts val="1800"/>
              <a:buNone/>
            </a:pPr>
            <a:r>
              <a:t/>
            </a:r>
            <a:endParaRPr sz="1800">
              <a:latin typeface="Verdana"/>
              <a:ea typeface="Verdana"/>
              <a:cs typeface="Verdana"/>
              <a:sym typeface="Verdana"/>
            </a:endParaRPr>
          </a:p>
          <a:p>
            <a:pPr indent="0" lvl="0" marL="0" rtl="0" algn="just">
              <a:lnSpc>
                <a:spcPct val="90000"/>
              </a:lnSpc>
              <a:spcBef>
                <a:spcPts val="1000"/>
              </a:spcBef>
              <a:spcAft>
                <a:spcPts val="0"/>
              </a:spcAft>
              <a:buClr>
                <a:schemeClr val="dk1"/>
              </a:buClr>
              <a:buSzPts val="1800"/>
              <a:buNone/>
            </a:pPr>
            <a:r>
              <a:rPr lang="en-US" sz="1800">
                <a:latin typeface="Verdana"/>
                <a:ea typeface="Verdana"/>
                <a:cs typeface="Verdana"/>
                <a:sym typeface="Verdana"/>
              </a:rPr>
              <a:t>1.First drawback is each caption gets equal importance without their individual importance .</a:t>
            </a:r>
            <a:endParaRPr sz="1800">
              <a:latin typeface="Verdana"/>
              <a:ea typeface="Verdana"/>
              <a:cs typeface="Verdana"/>
              <a:sym typeface="Verdana"/>
            </a:endParaRPr>
          </a:p>
          <a:p>
            <a:pPr indent="0" lvl="0" marL="0" rtl="0" algn="just">
              <a:lnSpc>
                <a:spcPct val="90000"/>
              </a:lnSpc>
              <a:spcBef>
                <a:spcPts val="1000"/>
              </a:spcBef>
              <a:spcAft>
                <a:spcPts val="0"/>
              </a:spcAft>
              <a:buClr>
                <a:schemeClr val="dk1"/>
              </a:buClr>
              <a:buSzPts val="1800"/>
              <a:buNone/>
            </a:pPr>
            <a:r>
              <a:rPr lang="en-US" sz="1800">
                <a:latin typeface="Verdana"/>
                <a:ea typeface="Verdana"/>
                <a:cs typeface="Verdana"/>
                <a:sym typeface="Verdana"/>
              </a:rPr>
              <a:t>2. second drawback is during caption generation objects may not be correctly recognized.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600"/>
              <a:buNone/>
            </a:pPr>
            <a:r>
              <a:t/>
            </a:r>
            <a:endParaRPr/>
          </a:p>
        </p:txBody>
      </p:sp>
      <p:pic>
        <p:nvPicPr>
          <p:cNvPr id="102" name="Google Shape;102;p3"/>
          <p:cNvPicPr preferRelativeResize="0"/>
          <p:nvPr>
            <p:ph idx="1" type="body"/>
          </p:nvPr>
        </p:nvPicPr>
        <p:blipFill rotWithShape="1">
          <a:blip r:embed="rId3">
            <a:alphaModFix/>
          </a:blip>
          <a:srcRect b="0" l="0" r="0" t="0"/>
          <a:stretch/>
        </p:blipFill>
        <p:spPr>
          <a:xfrm>
            <a:off x="6599853" y="1184989"/>
            <a:ext cx="4596882" cy="40308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6"/>
          <p:cNvPicPr preferRelativeResize="0"/>
          <p:nvPr/>
        </p:nvPicPr>
        <p:blipFill rotWithShape="1">
          <a:blip r:embed="rId3">
            <a:alphaModFix/>
          </a:blip>
          <a:srcRect b="0" l="0" r="0" t="0"/>
          <a:stretch/>
        </p:blipFill>
        <p:spPr>
          <a:xfrm>
            <a:off x="1427644" y="1068940"/>
            <a:ext cx="5678833" cy="47201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947531"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Output screens: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8"/>
          <p:cNvPicPr preferRelativeResize="0"/>
          <p:nvPr/>
        </p:nvPicPr>
        <p:blipFill rotWithShape="1">
          <a:blip r:embed="rId3">
            <a:alphaModFix/>
          </a:blip>
          <a:srcRect b="0" l="0" r="0" t="0"/>
          <a:stretch/>
        </p:blipFill>
        <p:spPr>
          <a:xfrm>
            <a:off x="1358071" y="1044575"/>
            <a:ext cx="4997450" cy="4768850"/>
          </a:xfrm>
          <a:prstGeom prst="rect">
            <a:avLst/>
          </a:prstGeom>
          <a:noFill/>
          <a:ln>
            <a:noFill/>
          </a:ln>
        </p:spPr>
      </p:pic>
      <p:pic>
        <p:nvPicPr>
          <p:cNvPr id="297" name="Google Shape;297;p28"/>
          <p:cNvPicPr preferRelativeResize="0"/>
          <p:nvPr/>
        </p:nvPicPr>
        <p:blipFill rotWithShape="1">
          <a:blip r:embed="rId4">
            <a:alphaModFix/>
          </a:blip>
          <a:srcRect b="0" l="0" r="0" t="0"/>
          <a:stretch/>
        </p:blipFill>
        <p:spPr>
          <a:xfrm>
            <a:off x="2510596" y="5813425"/>
            <a:ext cx="2692400" cy="539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9"/>
          <p:cNvPicPr preferRelativeResize="0"/>
          <p:nvPr/>
        </p:nvPicPr>
        <p:blipFill rotWithShape="1">
          <a:blip r:embed="rId3">
            <a:alphaModFix/>
          </a:blip>
          <a:srcRect b="0" l="0" r="0" t="0"/>
          <a:stretch/>
        </p:blipFill>
        <p:spPr>
          <a:xfrm>
            <a:off x="1308376" y="573156"/>
            <a:ext cx="4978400" cy="5334000"/>
          </a:xfrm>
          <a:prstGeom prst="rect">
            <a:avLst/>
          </a:prstGeom>
          <a:noFill/>
          <a:ln>
            <a:noFill/>
          </a:ln>
        </p:spPr>
      </p:pic>
      <p:pic>
        <p:nvPicPr>
          <p:cNvPr id="303" name="Google Shape;303;p29"/>
          <p:cNvPicPr preferRelativeResize="0"/>
          <p:nvPr/>
        </p:nvPicPr>
        <p:blipFill rotWithShape="1">
          <a:blip r:embed="rId4">
            <a:alphaModFix/>
          </a:blip>
          <a:srcRect b="0" l="0" r="0" t="0"/>
          <a:stretch/>
        </p:blipFill>
        <p:spPr>
          <a:xfrm>
            <a:off x="2192958" y="5999646"/>
            <a:ext cx="2692400" cy="539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0"/>
          <p:cNvPicPr preferRelativeResize="0"/>
          <p:nvPr/>
        </p:nvPicPr>
        <p:blipFill rotWithShape="1">
          <a:blip r:embed="rId3">
            <a:alphaModFix/>
          </a:blip>
          <a:srcRect b="0" l="0" r="0" t="0"/>
          <a:stretch/>
        </p:blipFill>
        <p:spPr>
          <a:xfrm>
            <a:off x="1495633" y="473489"/>
            <a:ext cx="5067300" cy="5397500"/>
          </a:xfrm>
          <a:prstGeom prst="rect">
            <a:avLst/>
          </a:prstGeom>
          <a:noFill/>
          <a:ln>
            <a:noFill/>
          </a:ln>
        </p:spPr>
      </p:pic>
      <p:pic>
        <p:nvPicPr>
          <p:cNvPr id="309" name="Google Shape;309;p30"/>
          <p:cNvPicPr preferRelativeResize="0"/>
          <p:nvPr/>
        </p:nvPicPr>
        <p:blipFill rotWithShape="1">
          <a:blip r:embed="rId4">
            <a:alphaModFix/>
          </a:blip>
          <a:srcRect b="0" l="0" r="0" t="0"/>
          <a:stretch/>
        </p:blipFill>
        <p:spPr>
          <a:xfrm>
            <a:off x="2272472" y="6009585"/>
            <a:ext cx="2692400" cy="539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1"/>
          <p:cNvPicPr preferRelativeResize="0"/>
          <p:nvPr/>
        </p:nvPicPr>
        <p:blipFill rotWithShape="1">
          <a:blip r:embed="rId3">
            <a:alphaModFix/>
          </a:blip>
          <a:srcRect b="0" l="0" r="0" t="0"/>
          <a:stretch/>
        </p:blipFill>
        <p:spPr>
          <a:xfrm>
            <a:off x="1237215" y="770076"/>
            <a:ext cx="5978594" cy="5543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CONCLUSION</a:t>
            </a:r>
            <a:endParaRPr/>
          </a:p>
        </p:txBody>
      </p:sp>
      <p:sp>
        <p:nvSpPr>
          <p:cNvPr id="320" name="Google Shape;32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sz="1800">
                <a:latin typeface="Times New Roman"/>
                <a:ea typeface="Times New Roman"/>
                <a:cs typeface="Times New Roman"/>
                <a:sym typeface="Times New Roman"/>
              </a:rPr>
              <a:t>we have successfully developed an audio-based assistant for image caption generation. This project will undoubtedly benefit the blind because it will provide audio output. accuracy can be increased by training with large datasets and video caption generators can be developed. Modifications can be made in the identification of the images to recognize them more clearly. Learning from the user feedback will also be added. This model represents the exact representation and works with most of the object pictures.</a:t>
            </a:r>
            <a:endParaRPr sz="1800">
              <a:latin typeface="Calibri"/>
              <a:ea typeface="Calibri"/>
              <a:cs typeface="Calibri"/>
              <a:sym typeface="Calibri"/>
            </a:endParaRPr>
          </a:p>
          <a:p>
            <a:pPr indent="-228600" lvl="0" marL="457200" rtl="0" algn="l">
              <a:lnSpc>
                <a:spcPct val="150000"/>
              </a:lnSpc>
              <a:spcBef>
                <a:spcPts val="1000"/>
              </a:spcBef>
              <a:spcAft>
                <a:spcPts val="0"/>
              </a:spcAft>
              <a:buSzPts val="1800"/>
              <a:buNone/>
            </a:pPr>
            <a: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Future Scope</a:t>
            </a:r>
            <a:endParaRPr/>
          </a:p>
        </p:txBody>
      </p:sp>
      <p:sp>
        <p:nvSpPr>
          <p:cNvPr id="326" name="Google Shape;32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50000"/>
              </a:lnSpc>
              <a:spcBef>
                <a:spcPts val="1000"/>
              </a:spcBef>
              <a:spcAft>
                <a:spcPts val="0"/>
              </a:spcAft>
              <a:buSzPts val="1800"/>
              <a:buChar char="•"/>
            </a:pPr>
            <a:r>
              <a:rPr lang="en-US" sz="1800">
                <a:latin typeface="Times New Roman"/>
                <a:ea typeface="Times New Roman"/>
                <a:cs typeface="Times New Roman"/>
                <a:sym typeface="Times New Roman"/>
              </a:rPr>
              <a:t>Our novel technology holds a lot of practical applications for future use, especially in the domain of assistive technology for blind individuals. Given that the base model is equipped with limited images and captions, our project aims to expand our image and caption acquisition by five times. For instance, we can build on our current software of Flicker 8k by moving to newer modes (i.e. Flicker 60k) that offer quicker transfer speeds and more efficient image acquisition performance. Overall, the simple principle of image-to-text transfer can be used to enhance the field of assistive technology as we work to automate one’s most basic sense: vision.By keeping all these factors , In the coming days there exists a visual capturing spectacles for the blind people where it detects all the objects that are placed or moving In Front of them . During this process the camera that is fixed to the spectacles detect the live image and sends the message to the person via voice to describe about the live image.</a:t>
            </a:r>
            <a:endParaRPr sz="1800">
              <a:latin typeface="Calibri"/>
              <a:ea typeface="Calibri"/>
              <a:cs typeface="Calibri"/>
              <a:sym typeface="Calibri"/>
            </a:endParaRPr>
          </a:p>
          <a:p>
            <a:pPr indent="-228600" lvl="0" marL="457200" rtl="0" algn="l">
              <a:lnSpc>
                <a:spcPct val="15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PROPOSED SYSTEM</a:t>
            </a:r>
            <a:endParaRPr/>
          </a:p>
        </p:txBody>
      </p:sp>
      <p:sp>
        <p:nvSpPr>
          <p:cNvPr id="108" name="Google Shape;10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US" sz="1800">
                <a:latin typeface="Verdana"/>
                <a:ea typeface="Verdana"/>
                <a:cs typeface="Verdana"/>
                <a:sym typeface="Verdana"/>
              </a:rPr>
              <a:t>In this we have also added Reference based long short term memory (R-LSTM) that main aim is by implementing reference information to give more descriptive caption for a query image. </a:t>
            </a:r>
            <a:endParaRPr/>
          </a:p>
          <a:p>
            <a:pPr indent="-228600" lvl="0" marL="228600" rtl="0" algn="just">
              <a:lnSpc>
                <a:spcPct val="90000"/>
              </a:lnSpc>
              <a:spcBef>
                <a:spcPts val="1000"/>
              </a:spcBef>
              <a:spcAft>
                <a:spcPts val="0"/>
              </a:spcAft>
              <a:buClr>
                <a:schemeClr val="dk1"/>
              </a:buClr>
              <a:buSzPts val="1800"/>
              <a:buChar char="•"/>
            </a:pPr>
            <a:r>
              <a:rPr lang="en-US" sz="1800">
                <a:latin typeface="Verdana"/>
                <a:ea typeface="Verdana"/>
                <a:cs typeface="Verdana"/>
                <a:sym typeface="Verdana"/>
              </a:rPr>
              <a:t>According to  the  relation between image and words during the training phase, different weights are assigned. In addition to maximizing the agreement-score among the captions produced through the captioning methods and the reference data from the adjoining images of the intentional images that can limit the issue of not recognizing a correct image.</a:t>
            </a:r>
            <a:endParaRPr/>
          </a:p>
          <a:p>
            <a:pPr indent="-228600" lvl="0" marL="228600" rtl="0" algn="just">
              <a:lnSpc>
                <a:spcPct val="90000"/>
              </a:lnSpc>
              <a:spcBef>
                <a:spcPts val="1000"/>
              </a:spcBef>
              <a:spcAft>
                <a:spcPts val="0"/>
              </a:spcAft>
              <a:buClr>
                <a:schemeClr val="dk1"/>
              </a:buClr>
              <a:buSzPts val="1800"/>
              <a:buChar char="•"/>
            </a:pPr>
            <a:r>
              <a:rPr lang="en-US" sz="1800">
                <a:latin typeface="Verdana"/>
                <a:ea typeface="Verdana"/>
                <a:cs typeface="Verdana"/>
                <a:sym typeface="Verdana"/>
              </a:rPr>
              <a:t>For encoding textual data a special RNN is used called Long Short Term Memory (LSTM) and for encoding visual data a deep Convolutional neural network is used.</a:t>
            </a:r>
            <a:endParaRPr/>
          </a:p>
          <a:p>
            <a:pPr indent="-228600" lvl="0" marL="228600" rtl="0" algn="just">
              <a:lnSpc>
                <a:spcPct val="90000"/>
              </a:lnSpc>
              <a:spcBef>
                <a:spcPts val="1000"/>
              </a:spcBef>
              <a:spcAft>
                <a:spcPts val="0"/>
              </a:spcAft>
              <a:buClr>
                <a:schemeClr val="dk1"/>
              </a:buClr>
              <a:buSzPts val="1800"/>
              <a:buChar char="•"/>
            </a:pPr>
            <a:r>
              <a:rPr lang="en-US" sz="1800">
                <a:latin typeface="Verdana"/>
                <a:ea typeface="Verdana"/>
                <a:cs typeface="Verdana"/>
                <a:sym typeface="Verdana"/>
              </a:rPr>
              <a:t>for decoding image features conditioned on feature vector of background words, structure content neural language is utilized that allows to generate a sentence word after word.</a:t>
            </a:r>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42865" y="681037"/>
            <a:ext cx="10515600" cy="109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Verdana"/>
              <a:buNone/>
            </a:pPr>
            <a:r>
              <a:rPr b="1" lang="en-US" sz="1800" u="sng">
                <a:latin typeface="Verdana"/>
                <a:ea typeface="Verdana"/>
                <a:cs typeface="Verdana"/>
                <a:sym typeface="Verdana"/>
              </a:rPr>
              <a:t>HARDWARE REQUIREMENTS</a:t>
            </a:r>
            <a:r>
              <a:rPr b="1" lang="en-US" sz="1800">
                <a:latin typeface="Verdana"/>
                <a:ea typeface="Verdana"/>
                <a:cs typeface="Verdana"/>
                <a:sym typeface="Verdana"/>
              </a:rPr>
              <a:t>                      </a:t>
            </a:r>
            <a:r>
              <a:rPr b="1" lang="en-US" sz="1800" u="sng">
                <a:latin typeface="Verdana"/>
                <a:ea typeface="Verdana"/>
                <a:cs typeface="Verdana"/>
                <a:sym typeface="Verdana"/>
              </a:rPr>
              <a:t>SOFTWARE REQUIREMENTS</a:t>
            </a:r>
            <a:br>
              <a:rPr lang="en-US" sz="1800">
                <a:latin typeface="Calibri"/>
                <a:ea typeface="Calibri"/>
                <a:cs typeface="Calibri"/>
                <a:sym typeface="Calibri"/>
              </a:rPr>
            </a:br>
            <a:endParaRPr/>
          </a:p>
        </p:txBody>
      </p:sp>
      <p:sp>
        <p:nvSpPr>
          <p:cNvPr id="115" name="Google Shape;115;p5"/>
          <p:cNvSpPr txBox="1"/>
          <p:nvPr>
            <p:ph idx="1" type="body"/>
          </p:nvPr>
        </p:nvSpPr>
        <p:spPr>
          <a:xfrm>
            <a:off x="838200" y="1651518"/>
            <a:ext cx="5181600" cy="452544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800"/>
              <a:buNone/>
            </a:pPr>
            <a:r>
              <a:rPr lang="en-US">
                <a:latin typeface="Times New Roman"/>
                <a:ea typeface="Times New Roman"/>
                <a:cs typeface="Times New Roman"/>
                <a:sym typeface="Times New Roman"/>
              </a:rPr>
              <a:t>Processor  : Intel I3 or above</a:t>
            </a:r>
            <a:endParaRPr>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800"/>
              <a:buNone/>
            </a:pPr>
            <a:r>
              <a:rPr lang="en-US">
                <a:latin typeface="Times New Roman"/>
                <a:ea typeface="Times New Roman"/>
                <a:cs typeface="Times New Roman"/>
                <a:sym typeface="Times New Roman"/>
              </a:rPr>
              <a:t>RAM           : 4GB and Higher</a:t>
            </a:r>
            <a:endParaRPr>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800"/>
              <a:buNone/>
            </a:pPr>
            <a:r>
              <a:rPr lang="en-US">
                <a:latin typeface="Times New Roman"/>
                <a:ea typeface="Times New Roman"/>
                <a:cs typeface="Times New Roman"/>
                <a:sym typeface="Times New Roman"/>
              </a:rPr>
              <a:t>Hard Disk  : 100GB minimum </a:t>
            </a:r>
            <a:endParaRPr>
              <a:latin typeface="Times New Roman"/>
              <a:ea typeface="Times New Roman"/>
              <a:cs typeface="Times New Roman"/>
              <a:sym typeface="Times New Roman"/>
            </a:endParaRPr>
          </a:p>
        </p:txBody>
      </p:sp>
      <p:sp>
        <p:nvSpPr>
          <p:cNvPr id="116" name="Google Shape;116;p5"/>
          <p:cNvSpPr txBox="1"/>
          <p:nvPr>
            <p:ph idx="2" type="body"/>
          </p:nvPr>
        </p:nvSpPr>
        <p:spPr>
          <a:xfrm>
            <a:off x="6172200" y="1825625"/>
            <a:ext cx="60198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Programming Language : Python,LSTM ,NLTK</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IDE : Google Colab</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26679a430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Arial"/>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Arial"/>
              <a:buNone/>
            </a:pPr>
            <a:r>
              <a:rPr b="1" lang="en-US" sz="3200">
                <a:latin typeface="Times New Roman"/>
                <a:ea typeface="Times New Roman"/>
                <a:cs typeface="Times New Roman"/>
                <a:sym typeface="Times New Roman"/>
              </a:rPr>
              <a:t>ARCHITECTURAL DESIGN</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34375"/>
              <a:buFont typeface="Arial"/>
              <a:buNone/>
            </a:pPr>
            <a:r>
              <a:t/>
            </a:r>
            <a:endParaRPr b="1" sz="3200">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SzPct val="45454"/>
              <a:buNone/>
            </a:pPr>
            <a:r>
              <a:t/>
            </a:r>
            <a:endParaRPr/>
          </a:p>
        </p:txBody>
      </p:sp>
      <p:sp>
        <p:nvSpPr>
          <p:cNvPr id="123" name="Google Shape;123;g1326679a430_1_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
        <p:nvSpPr>
          <p:cNvPr id="124" name="Google Shape;124;g1326679a430_1_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326679a430_1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endParaRPr/>
          </a:p>
        </p:txBody>
      </p:sp>
      <p:sp>
        <p:nvSpPr>
          <p:cNvPr id="131" name="Google Shape;131;g1326679a430_1_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
        <p:nvSpPr>
          <p:cNvPr id="132" name="Google Shape;132;g1326679a430_1_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33" name="Google Shape;133;g1326679a430_1_7"/>
          <p:cNvPicPr preferRelativeResize="0"/>
          <p:nvPr/>
        </p:nvPicPr>
        <p:blipFill rotWithShape="1">
          <a:blip r:embed="rId3">
            <a:alphaModFix/>
          </a:blip>
          <a:srcRect b="0" l="0" r="0" t="0"/>
          <a:stretch/>
        </p:blipFill>
        <p:spPr>
          <a:xfrm>
            <a:off x="271463" y="471488"/>
            <a:ext cx="11649075" cy="591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315767d90c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endParaRPr/>
          </a:p>
        </p:txBody>
      </p:sp>
      <p:sp>
        <p:nvSpPr>
          <p:cNvPr id="140" name="Google Shape;140;g1315767d90c_0_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141" name="Google Shape;141;g1315767d90c_0_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42" name="Google Shape;142;g1315767d90c_0_0"/>
          <p:cNvPicPr preferRelativeResize="0"/>
          <p:nvPr/>
        </p:nvPicPr>
        <p:blipFill rotWithShape="1">
          <a:blip r:embed="rId3">
            <a:alphaModFix/>
          </a:blip>
          <a:srcRect b="0" l="0" r="0" t="0"/>
          <a:stretch/>
        </p:blipFill>
        <p:spPr>
          <a:xfrm rot="-5400000">
            <a:off x="3813537" y="-1575538"/>
            <a:ext cx="5015101" cy="1096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326679a430_1_14"/>
          <p:cNvSpPr txBox="1"/>
          <p:nvPr>
            <p:ph type="title"/>
          </p:nvPr>
        </p:nvSpPr>
        <p:spPr>
          <a:xfrm>
            <a:off x="838200" y="2419925"/>
            <a:ext cx="10515600" cy="201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USE CASE DIAGRAM:</a:t>
            </a:r>
            <a:endParaRPr/>
          </a:p>
        </p:txBody>
      </p:sp>
      <p:sp>
        <p:nvSpPr>
          <p:cNvPr id="149" name="Google Shape;149;g1326679a430_1_14"/>
          <p:cNvSpPr txBox="1"/>
          <p:nvPr>
            <p:ph idx="1" type="body"/>
          </p:nvPr>
        </p:nvSpPr>
        <p:spPr>
          <a:xfrm>
            <a:off x="838200" y="1825625"/>
            <a:ext cx="84801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
        <p:nvSpPr>
          <p:cNvPr id="150" name="Google Shape;150;g1326679a430_1_1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2022-05-28T04:35:33Z</dcterms:created>
  <dc:creator>akash reddy depa</dc:creator>
</cp:coreProperties>
</file>