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hyperlink" Target="https://gamma.app" TargetMode="Externa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hyperlink" Target="https://gamma.app" TargetMode="Externa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amma.app" TargetMode="Externa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hyperlink" Target="https://gamma.app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856786"/>
            <a:ext cx="7179707" cy="83319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6560"/>
              </a:lnSpc>
              <a:buNone/>
            </a:pPr>
            <a:r>
              <a:rPr lang="en-US" sz="525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B Learning Website</a:t>
            </a:r>
            <a:endParaRPr lang="en-US" sz="5250" dirty="0"/>
          </a:p>
        </p:txBody>
      </p:sp>
      <p:sp>
        <p:nvSpPr>
          <p:cNvPr id="6" name="Text 3"/>
          <p:cNvSpPr/>
          <p:nvPr/>
        </p:nvSpPr>
        <p:spPr>
          <a:xfrm>
            <a:off x="6319599" y="4023241"/>
            <a:ext cx="7477601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Discover a self-learning platform with video lectures, study materials, and interactive tests.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319599" y="5000625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219" y="5008245"/>
            <a:ext cx="340162" cy="34016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786086" y="4983956"/>
            <a:ext cx="2578894" cy="38885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185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by Gokul K Reghu</a:t>
            </a:r>
            <a:endParaRPr lang="en-US" sz="2185" b="1" dirty="0">
              <a:solidFill>
                <a:srgbClr val="404155"/>
              </a:solidFill>
              <a:latin typeface="Nobile" pitchFamily="34" charset="0"/>
              <a:ea typeface="Nobile" pitchFamily="34" charset="-122"/>
              <a:cs typeface="Nobile" pitchFamily="34" charset="-120"/>
            </a:endParaRPr>
          </a:p>
          <a:p>
            <a:pPr marL="0" indent="0" algn="l">
              <a:lnSpc>
                <a:spcPts val="3060"/>
              </a:lnSpc>
              <a:buNone/>
            </a:pPr>
            <a:r>
              <a:rPr lang="en-US" sz="2185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   Athul T V</a:t>
            </a:r>
            <a:endParaRPr lang="en-US" sz="2185" b="1" dirty="0">
              <a:solidFill>
                <a:srgbClr val="404155"/>
              </a:solidFill>
              <a:latin typeface="Nobile" pitchFamily="34" charset="0"/>
              <a:ea typeface="Nobile" pitchFamily="34" charset="-122"/>
              <a:cs typeface="Nobile" pitchFamily="34" charset="-120"/>
            </a:endParaRPr>
          </a:p>
          <a:p>
            <a:pPr marL="0" indent="0" algn="l">
              <a:lnSpc>
                <a:spcPts val="3060"/>
              </a:lnSpc>
              <a:buNone/>
            </a:pPr>
            <a:r>
              <a:rPr lang="en-US" sz="2185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    Jintoraj pt</a:t>
            </a:r>
            <a:endParaRPr lang="en-US" sz="2185" b="1" dirty="0">
              <a:solidFill>
                <a:srgbClr val="404155"/>
              </a:solidFill>
              <a:latin typeface="Nobile" pitchFamily="34" charset="0"/>
              <a:ea typeface="Nobile" pitchFamily="34" charset="-122"/>
              <a:cs typeface="Nobile" pitchFamily="34" charset="-120"/>
            </a:endParaRPr>
          </a:p>
          <a:p>
            <a:pPr marL="0" indent="0" algn="l">
              <a:lnSpc>
                <a:spcPts val="3060"/>
              </a:lnSpc>
              <a:buNone/>
            </a:pPr>
            <a:r>
              <a:rPr lang="en-US" sz="2185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    Franzfrango</a:t>
            </a:r>
            <a:endParaRPr lang="en-US" sz="2185" b="1" dirty="0">
              <a:solidFill>
                <a:srgbClr val="404155"/>
              </a:solidFill>
              <a:latin typeface="Nobile" pitchFamily="34" charset="0"/>
              <a:ea typeface="Nobile" pitchFamily="34" charset="-122"/>
              <a:cs typeface="Nobile" pitchFamily="34" charset="-120"/>
            </a:endParaRPr>
          </a:p>
          <a:p>
            <a:pPr marL="0" indent="0" algn="l">
              <a:lnSpc>
                <a:spcPts val="3060"/>
              </a:lnSpc>
              <a:buNone/>
            </a:pPr>
            <a:r>
              <a:rPr lang="en-US" sz="2185" dirty="0"/>
              <a:t>       </a:t>
            </a:r>
            <a:endParaRPr lang="en-US" sz="2185" dirty="0"/>
          </a:p>
        </p:txBody>
      </p:sp>
      <p:pic>
        <p:nvPicPr>
          <p:cNvPr id="10" name="Image 2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</p:spPr>
      </p:sp>
      <p:sp>
        <p:nvSpPr>
          <p:cNvPr id="4" name="Text 2"/>
          <p:cNvSpPr/>
          <p:nvPr/>
        </p:nvSpPr>
        <p:spPr>
          <a:xfrm>
            <a:off x="2037993" y="2572107"/>
            <a:ext cx="5554980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Video Lectures</a:t>
            </a:r>
            <a:endParaRPr lang="en-US" sz="4375" dirty="0"/>
          </a:p>
        </p:txBody>
      </p:sp>
      <p:sp>
        <p:nvSpPr>
          <p:cNvPr id="5" name="Text 3"/>
          <p:cNvSpPr/>
          <p:nvPr/>
        </p:nvSpPr>
        <p:spPr>
          <a:xfrm>
            <a:off x="2037993" y="3821906"/>
            <a:ext cx="2980373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Wide Range of Topics</a:t>
            </a:r>
            <a:endParaRPr lang="en-US" sz="2185" dirty="0"/>
          </a:p>
        </p:txBody>
      </p:sp>
      <p:sp>
        <p:nvSpPr>
          <p:cNvPr id="6" name="Text 4"/>
          <p:cNvSpPr/>
          <p:nvPr/>
        </p:nvSpPr>
        <p:spPr>
          <a:xfrm>
            <a:off x="2037993" y="4391263"/>
            <a:ext cx="3156347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Explore diverse topics through engaging video content.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821906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Expert Instruction</a:t>
            </a:r>
            <a:endParaRPr lang="en-US" sz="2185" dirty="0"/>
          </a:p>
        </p:txBody>
      </p:sp>
      <p:sp>
        <p:nvSpPr>
          <p:cNvPr id="8" name="Text 6"/>
          <p:cNvSpPr/>
          <p:nvPr/>
        </p:nvSpPr>
        <p:spPr>
          <a:xfrm>
            <a:off x="5743932" y="4391263"/>
            <a:ext cx="3156347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Learn from experienced educators and professionals.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821906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Accessible Anytime</a:t>
            </a:r>
            <a:endParaRPr lang="en-US" sz="2185" dirty="0"/>
          </a:p>
        </p:txBody>
      </p:sp>
      <p:sp>
        <p:nvSpPr>
          <p:cNvPr id="10" name="Text 8"/>
          <p:cNvSpPr/>
          <p:nvPr/>
        </p:nvSpPr>
        <p:spPr>
          <a:xfrm>
            <a:off x="9449872" y="4391263"/>
            <a:ext cx="3156347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Access lectures conveniently at your own pace.</a:t>
            </a:r>
            <a:endParaRPr lang="en-US" sz="1750" dirty="0"/>
          </a:p>
        </p:txBody>
      </p:sp>
      <p:pic>
        <p:nvPicPr>
          <p:cNvPr id="11" name="Image 0" descr="preencoded.png">
            <a:hlinkClick r:id="rId1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226469"/>
            <a:ext cx="5554980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Study Materials</a:t>
            </a:r>
            <a:endParaRPr lang="en-US" sz="4375" dirty="0"/>
          </a:p>
        </p:txBody>
      </p:sp>
      <p:sp>
        <p:nvSpPr>
          <p:cNvPr id="6" name="Shape 3"/>
          <p:cNvSpPr/>
          <p:nvPr/>
        </p:nvSpPr>
        <p:spPr>
          <a:xfrm>
            <a:off x="833199" y="342769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20604" y="3469362"/>
            <a:ext cx="125016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1</a:t>
            </a:r>
            <a:endParaRPr lang="en-US" sz="2625" dirty="0"/>
          </a:p>
        </p:txBody>
      </p:sp>
      <p:sp>
        <p:nvSpPr>
          <p:cNvPr id="8" name="Text 5"/>
          <p:cNvSpPr/>
          <p:nvPr/>
        </p:nvSpPr>
        <p:spPr>
          <a:xfrm>
            <a:off x="1555313" y="3504009"/>
            <a:ext cx="3638193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Comprehensive Resources</a:t>
            </a:r>
            <a:endParaRPr lang="en-US" sz="2185" dirty="0"/>
          </a:p>
        </p:txBody>
      </p:sp>
      <p:sp>
        <p:nvSpPr>
          <p:cNvPr id="9" name="Text 6"/>
          <p:cNvSpPr/>
          <p:nvPr/>
        </p:nvSpPr>
        <p:spPr>
          <a:xfrm>
            <a:off x="1555313" y="3984427"/>
            <a:ext cx="3820001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Access detailed notes, references, and supplementary materials.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597485" y="342769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5749885" y="3469362"/>
            <a:ext cx="195024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2</a:t>
            </a:r>
            <a:endParaRPr lang="en-US" sz="2625" dirty="0"/>
          </a:p>
        </p:txBody>
      </p:sp>
      <p:sp>
        <p:nvSpPr>
          <p:cNvPr id="12" name="Text 9"/>
          <p:cNvSpPr/>
          <p:nvPr/>
        </p:nvSpPr>
        <p:spPr>
          <a:xfrm>
            <a:off x="6319599" y="3504009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Visual Aids</a:t>
            </a:r>
            <a:endParaRPr lang="en-US" sz="2185" dirty="0"/>
          </a:p>
        </p:txBody>
      </p:sp>
      <p:sp>
        <p:nvSpPr>
          <p:cNvPr id="13" name="Text 10"/>
          <p:cNvSpPr/>
          <p:nvPr/>
        </p:nvSpPr>
        <p:spPr>
          <a:xfrm>
            <a:off x="6319599" y="3984427"/>
            <a:ext cx="3820001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Enhance learning with infographics, charts, and diagrams.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33199" y="509099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985004" y="5132665"/>
            <a:ext cx="196334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3</a:t>
            </a:r>
            <a:endParaRPr lang="en-US" sz="2625" dirty="0"/>
          </a:p>
        </p:txBody>
      </p:sp>
      <p:sp>
        <p:nvSpPr>
          <p:cNvPr id="16" name="Text 13"/>
          <p:cNvSpPr/>
          <p:nvPr/>
        </p:nvSpPr>
        <p:spPr>
          <a:xfrm>
            <a:off x="1555313" y="5167313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Interactive Modules</a:t>
            </a:r>
            <a:endParaRPr lang="en-US" sz="2185" dirty="0"/>
          </a:p>
        </p:txBody>
      </p:sp>
      <p:sp>
        <p:nvSpPr>
          <p:cNvPr id="17" name="Text 14"/>
          <p:cNvSpPr/>
          <p:nvPr/>
        </p:nvSpPr>
        <p:spPr>
          <a:xfrm>
            <a:off x="1555313" y="5647730"/>
            <a:ext cx="8584287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Engage with interactive tools to reinforce learning concepts.</a:t>
            </a:r>
            <a:endParaRPr lang="en-US" sz="1750" dirty="0"/>
          </a:p>
        </p:txBody>
      </p:sp>
      <p:pic>
        <p:nvPicPr>
          <p:cNvPr id="18" name="Image 1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280874"/>
            <a:ext cx="5554980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Interactive Tests</a:t>
            </a:r>
            <a:endParaRPr lang="en-US" sz="4375" dirty="0"/>
          </a:p>
        </p:txBody>
      </p:sp>
      <p:sp>
        <p:nvSpPr>
          <p:cNvPr id="6" name="Shape 3"/>
          <p:cNvSpPr/>
          <p:nvPr/>
        </p:nvSpPr>
        <p:spPr>
          <a:xfrm>
            <a:off x="4801910" y="2308503"/>
            <a:ext cx="44410" cy="4640223"/>
          </a:xfrm>
          <a:prstGeom prst="roundRect">
            <a:avLst>
              <a:gd name="adj" fmla="val 225151"/>
            </a:avLst>
          </a:prstGeom>
          <a:solidFill>
            <a:srgbClr val="B8C3DF"/>
          </a:solidFill>
        </p:spPr>
      </p:sp>
      <p:sp>
        <p:nvSpPr>
          <p:cNvPr id="7" name="Shape 4"/>
          <p:cNvSpPr/>
          <p:nvPr/>
        </p:nvSpPr>
        <p:spPr>
          <a:xfrm>
            <a:off x="5074027" y="2709803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8C3DF"/>
          </a:solidFill>
        </p:spPr>
      </p:sp>
      <p:sp>
        <p:nvSpPr>
          <p:cNvPr id="8" name="Shape 5"/>
          <p:cNvSpPr/>
          <p:nvPr/>
        </p:nvSpPr>
        <p:spPr>
          <a:xfrm>
            <a:off x="4574084" y="248209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761488" y="2523768"/>
            <a:ext cx="125016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1</a:t>
            </a:r>
            <a:endParaRPr lang="en-US" sz="2625" dirty="0"/>
          </a:p>
        </p:txBody>
      </p:sp>
      <p:sp>
        <p:nvSpPr>
          <p:cNvPr id="10" name="Text 7"/>
          <p:cNvSpPr/>
          <p:nvPr/>
        </p:nvSpPr>
        <p:spPr>
          <a:xfrm>
            <a:off x="6046113" y="2530673"/>
            <a:ext cx="2836902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Evaluate Knowledge</a:t>
            </a:r>
            <a:endParaRPr lang="en-US" sz="2185" dirty="0"/>
          </a:p>
        </p:txBody>
      </p:sp>
      <p:sp>
        <p:nvSpPr>
          <p:cNvPr id="11" name="Text 8"/>
          <p:cNvSpPr/>
          <p:nvPr/>
        </p:nvSpPr>
        <p:spPr>
          <a:xfrm>
            <a:off x="6046113" y="3011091"/>
            <a:ext cx="7751088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Assess learning through interactive quizzes and assessments.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5074027" y="4212134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8C3DF"/>
          </a:solidFill>
        </p:spPr>
      </p:sp>
      <p:sp>
        <p:nvSpPr>
          <p:cNvPr id="13" name="Shape 10"/>
          <p:cNvSpPr/>
          <p:nvPr/>
        </p:nvSpPr>
        <p:spPr>
          <a:xfrm>
            <a:off x="4574084" y="398442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4726484" y="4026098"/>
            <a:ext cx="195024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2</a:t>
            </a:r>
            <a:endParaRPr lang="en-US" sz="2625" dirty="0"/>
          </a:p>
        </p:txBody>
      </p:sp>
      <p:sp>
        <p:nvSpPr>
          <p:cNvPr id="15" name="Text 12"/>
          <p:cNvSpPr/>
          <p:nvPr/>
        </p:nvSpPr>
        <p:spPr>
          <a:xfrm>
            <a:off x="6046113" y="4033004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Receive Feedback</a:t>
            </a:r>
            <a:endParaRPr lang="en-US" sz="2185" dirty="0"/>
          </a:p>
        </p:txBody>
      </p:sp>
      <p:sp>
        <p:nvSpPr>
          <p:cNvPr id="16" name="Text 13"/>
          <p:cNvSpPr/>
          <p:nvPr/>
        </p:nvSpPr>
        <p:spPr>
          <a:xfrm>
            <a:off x="6046113" y="4513421"/>
            <a:ext cx="7751088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Get instant feedback to track progress and identify areas for improvement.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5074027" y="6069866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8C3DF"/>
          </a:solidFill>
        </p:spPr>
      </p:sp>
      <p:sp>
        <p:nvSpPr>
          <p:cNvPr id="18" name="Shape 15"/>
          <p:cNvSpPr/>
          <p:nvPr/>
        </p:nvSpPr>
        <p:spPr>
          <a:xfrm>
            <a:off x="4574084" y="584215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4725888" y="5883831"/>
            <a:ext cx="196334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3</a:t>
            </a:r>
            <a:endParaRPr lang="en-US" sz="2625" dirty="0"/>
          </a:p>
        </p:txBody>
      </p:sp>
      <p:sp>
        <p:nvSpPr>
          <p:cNvPr id="20" name="Text 17"/>
          <p:cNvSpPr/>
          <p:nvPr/>
        </p:nvSpPr>
        <p:spPr>
          <a:xfrm>
            <a:off x="6046113" y="5890736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Adaptive Learning</a:t>
            </a:r>
            <a:endParaRPr lang="en-US" sz="2185" dirty="0"/>
          </a:p>
        </p:txBody>
      </p:sp>
      <p:sp>
        <p:nvSpPr>
          <p:cNvPr id="21" name="Text 18"/>
          <p:cNvSpPr/>
          <p:nvPr/>
        </p:nvSpPr>
        <p:spPr>
          <a:xfrm>
            <a:off x="6046113" y="6371153"/>
            <a:ext cx="7751088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Receive personalized recommendations based on test results.</a:t>
            </a:r>
            <a:endParaRPr lang="en-US" sz="1750" dirty="0"/>
          </a:p>
        </p:txBody>
      </p:sp>
      <p:pic>
        <p:nvPicPr>
          <p:cNvPr id="22" name="Image 1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61930" y="0"/>
            <a:ext cx="4288155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016800"/>
            <a:ext cx="6110287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Personalized Learning</a:t>
            </a:r>
            <a:endParaRPr lang="en-US" sz="4375" dirty="0"/>
          </a:p>
        </p:txBody>
      </p:sp>
      <p:sp>
        <p:nvSpPr>
          <p:cNvPr id="6" name="Shape 3"/>
          <p:cNvSpPr/>
          <p:nvPr/>
        </p:nvSpPr>
        <p:spPr>
          <a:xfrm>
            <a:off x="833199" y="3044428"/>
            <a:ext cx="4542115" cy="1650802"/>
          </a:xfrm>
          <a:prstGeom prst="roundRect">
            <a:avLst>
              <a:gd name="adj" fmla="val 6057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817245" y="3274219"/>
            <a:ext cx="329696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Customized Curriculum</a:t>
            </a:r>
            <a:endParaRPr lang="en-US" sz="2185" dirty="0"/>
          </a:p>
        </p:txBody>
      </p:sp>
      <p:sp>
        <p:nvSpPr>
          <p:cNvPr id="8" name="Text 5"/>
          <p:cNvSpPr/>
          <p:nvPr/>
        </p:nvSpPr>
        <p:spPr>
          <a:xfrm>
            <a:off x="1062990" y="3754636"/>
            <a:ext cx="4082534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Personalize your learning path and set individual goals.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597485" y="3044428"/>
            <a:ext cx="4542115" cy="1650802"/>
          </a:xfrm>
          <a:prstGeom prst="roundRect">
            <a:avLst>
              <a:gd name="adj" fmla="val 6057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5827276" y="3274219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Progress Tracking</a:t>
            </a:r>
            <a:endParaRPr lang="en-US" sz="2185" dirty="0"/>
          </a:p>
        </p:txBody>
      </p:sp>
      <p:sp>
        <p:nvSpPr>
          <p:cNvPr id="11" name="Text 8"/>
          <p:cNvSpPr/>
          <p:nvPr/>
        </p:nvSpPr>
        <p:spPr>
          <a:xfrm>
            <a:off x="5827276" y="3754636"/>
            <a:ext cx="4082534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Monitor learning milestones and view personalized analytics.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833199" y="4917400"/>
            <a:ext cx="9306401" cy="1295400"/>
          </a:xfrm>
          <a:prstGeom prst="roundRect">
            <a:avLst>
              <a:gd name="adj" fmla="val 7719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1062990" y="5147191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Adaptive Content</a:t>
            </a:r>
            <a:endParaRPr lang="en-US" sz="2185" dirty="0"/>
          </a:p>
        </p:txBody>
      </p:sp>
      <p:sp>
        <p:nvSpPr>
          <p:cNvPr id="14" name="Text 11"/>
          <p:cNvSpPr/>
          <p:nvPr/>
        </p:nvSpPr>
        <p:spPr>
          <a:xfrm>
            <a:off x="1062990" y="5627608"/>
            <a:ext cx="8846820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Receive tailored content based on learning preferences and progress.</a:t>
            </a:r>
            <a:endParaRPr lang="en-US" sz="1750" dirty="0"/>
          </a:p>
        </p:txBody>
      </p:sp>
      <p:pic>
        <p:nvPicPr>
          <p:cNvPr id="15" name="Image 1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</p:spPr>
      </p:sp>
      <p:sp>
        <p:nvSpPr>
          <p:cNvPr id="4" name="Text 2"/>
          <p:cNvSpPr/>
          <p:nvPr/>
        </p:nvSpPr>
        <p:spPr>
          <a:xfrm>
            <a:off x="2037993" y="2438876"/>
            <a:ext cx="5554980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Discussion Forums</a:t>
            </a:r>
            <a:endParaRPr lang="en-US" sz="4375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3577590"/>
            <a:ext cx="444341" cy="44434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244102"/>
            <a:ext cx="3236714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Community Interaction</a:t>
            </a:r>
            <a:endParaRPr lang="en-US" sz="2185" dirty="0"/>
          </a:p>
        </p:txBody>
      </p:sp>
      <p:sp>
        <p:nvSpPr>
          <p:cNvPr id="7" name="Text 4"/>
          <p:cNvSpPr/>
          <p:nvPr/>
        </p:nvSpPr>
        <p:spPr>
          <a:xfrm>
            <a:off x="2037993" y="4724519"/>
            <a:ext cx="3295888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Engage in vibrant discussions and knowledge-sharing.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137" y="3577590"/>
            <a:ext cx="444341" cy="44434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244102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Peer Learning</a:t>
            </a:r>
            <a:endParaRPr lang="en-US" sz="2185" dirty="0"/>
          </a:p>
        </p:txBody>
      </p:sp>
      <p:sp>
        <p:nvSpPr>
          <p:cNvPr id="10" name="Text 6"/>
          <p:cNvSpPr/>
          <p:nvPr/>
        </p:nvSpPr>
        <p:spPr>
          <a:xfrm>
            <a:off x="5667137" y="4724519"/>
            <a:ext cx="3296007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Connect with fellow learners and gain insights from diverse perspectives.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3577590"/>
            <a:ext cx="444341" cy="444341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244102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Q&amp;A Support</a:t>
            </a:r>
            <a:endParaRPr lang="en-US" sz="2185" dirty="0"/>
          </a:p>
        </p:txBody>
      </p:sp>
      <p:sp>
        <p:nvSpPr>
          <p:cNvPr id="13" name="Text 8"/>
          <p:cNvSpPr/>
          <p:nvPr/>
        </p:nvSpPr>
        <p:spPr>
          <a:xfrm>
            <a:off x="9296400" y="4724519"/>
            <a:ext cx="3296007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Ask questions and receive help from the learning community.</a:t>
            </a:r>
            <a:endParaRPr lang="en-US" sz="1750" dirty="0"/>
          </a:p>
        </p:txBody>
      </p:sp>
      <p:pic>
        <p:nvPicPr>
          <p:cNvPr id="14" name="Image 3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</p:spPr>
      </p:sp>
      <p:sp>
        <p:nvSpPr>
          <p:cNvPr id="3" name="Shape 1"/>
          <p:cNvSpPr/>
          <p:nvPr/>
        </p:nvSpPr>
        <p:spPr>
          <a:xfrm>
            <a:off x="132715" y="0"/>
            <a:ext cx="14630400" cy="8229600"/>
          </a:xfrm>
          <a:prstGeom prst="rect">
            <a:avLst/>
          </a:prstGeom>
          <a:solidFill>
            <a:srgbClr val="F9F9FF"/>
          </a:solidFill>
        </p:spPr>
      </p:sp>
      <p:sp>
        <p:nvSpPr>
          <p:cNvPr id="4" name="Text 2"/>
          <p:cNvSpPr/>
          <p:nvPr/>
        </p:nvSpPr>
        <p:spPr>
          <a:xfrm>
            <a:off x="2037993" y="2422208"/>
            <a:ext cx="5856446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Additional Resources</a:t>
            </a:r>
            <a:endParaRPr lang="en-US" sz="4375" dirty="0"/>
          </a:p>
        </p:txBody>
      </p:sp>
      <p:sp>
        <p:nvSpPr>
          <p:cNvPr id="5" name="Text 3"/>
          <p:cNvSpPr/>
          <p:nvPr/>
        </p:nvSpPr>
        <p:spPr>
          <a:xfrm>
            <a:off x="2037993" y="3672007"/>
            <a:ext cx="5110520" cy="66651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5250"/>
              </a:lnSpc>
              <a:buNone/>
            </a:pPr>
            <a:r>
              <a:rPr lang="en-US" sz="525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1000+</a:t>
            </a:r>
            <a:endParaRPr lang="en-US" sz="5250" dirty="0"/>
          </a:p>
        </p:txBody>
      </p:sp>
      <p:sp>
        <p:nvSpPr>
          <p:cNvPr id="6" name="Text 4"/>
          <p:cNvSpPr/>
          <p:nvPr/>
        </p:nvSpPr>
        <p:spPr>
          <a:xfrm>
            <a:off x="3204448" y="4616172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735"/>
              </a:lnSpc>
              <a:buNone/>
            </a:pPr>
            <a:r>
              <a:rPr lang="en-US" sz="2185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Extensive Library</a:t>
            </a:r>
            <a:endParaRPr lang="en-US" sz="2185" dirty="0"/>
          </a:p>
        </p:txBody>
      </p:sp>
      <p:sp>
        <p:nvSpPr>
          <p:cNvPr id="7" name="Text 5"/>
          <p:cNvSpPr/>
          <p:nvPr/>
        </p:nvSpPr>
        <p:spPr>
          <a:xfrm>
            <a:off x="2037993" y="5096589"/>
            <a:ext cx="5110520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Access over a thousand resources including articles, papers, and case studies.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8648343" y="4616172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735"/>
              </a:lnSpc>
              <a:buNone/>
            </a:pPr>
            <a:endParaRPr lang="en-US" sz="2185" dirty="0"/>
          </a:p>
        </p:txBody>
      </p:sp>
      <p:pic>
        <p:nvPicPr>
          <p:cNvPr id="11" name="Image 0" descr="preencoded.png">
            <a:hlinkClick r:id="rId1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85000"/>
            </a:srgbClr>
          </a:solidFill>
        </p:spPr>
      </p:sp>
      <p:sp>
        <p:nvSpPr>
          <p:cNvPr id="6" name="Text 3"/>
          <p:cNvSpPr/>
          <p:nvPr/>
        </p:nvSpPr>
        <p:spPr>
          <a:xfrm>
            <a:off x="2037993" y="2105620"/>
            <a:ext cx="7454384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Conclusion &amp; Call to Action</a:t>
            </a:r>
            <a:endParaRPr lang="en-US" sz="4375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993" y="3133249"/>
            <a:ext cx="3518059" cy="888682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260163" y="4355187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Inspire Learning</a:t>
            </a:r>
            <a:endParaRPr lang="en-US" sz="2185" dirty="0"/>
          </a:p>
        </p:txBody>
      </p:sp>
      <p:sp>
        <p:nvSpPr>
          <p:cNvPr id="9" name="Text 5"/>
          <p:cNvSpPr/>
          <p:nvPr/>
        </p:nvSpPr>
        <p:spPr>
          <a:xfrm>
            <a:off x="2260163" y="4835604"/>
            <a:ext cx="3073718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Motivate users to embark on their learning journey.</a:t>
            </a:r>
            <a:endParaRPr lang="en-US" sz="17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052" y="3133249"/>
            <a:ext cx="3518178" cy="888682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5778222" y="4355187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Start Today</a:t>
            </a:r>
            <a:endParaRPr lang="en-US" sz="2185" dirty="0"/>
          </a:p>
        </p:txBody>
      </p:sp>
      <p:sp>
        <p:nvSpPr>
          <p:cNvPr id="12" name="Text 7"/>
          <p:cNvSpPr/>
          <p:nvPr/>
        </p:nvSpPr>
        <p:spPr>
          <a:xfrm>
            <a:off x="5778222" y="4835604"/>
            <a:ext cx="3073837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Encourage immediate action to begin the learning experience.</a:t>
            </a:r>
            <a:endParaRPr lang="en-US" sz="175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4229" y="3133249"/>
            <a:ext cx="3518178" cy="888682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9296400" y="4355187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Continual Growth</a:t>
            </a:r>
            <a:endParaRPr lang="en-US" sz="2185" dirty="0"/>
          </a:p>
        </p:txBody>
      </p:sp>
      <p:sp>
        <p:nvSpPr>
          <p:cNvPr id="15" name="Text 9"/>
          <p:cNvSpPr/>
          <p:nvPr/>
        </p:nvSpPr>
        <p:spPr>
          <a:xfrm>
            <a:off x="9296400" y="4835604"/>
            <a:ext cx="3073837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Promote lifelong learning and continuous personal development.</a:t>
            </a:r>
            <a:endParaRPr lang="en-US" sz="1750" dirty="0"/>
          </a:p>
        </p:txBody>
      </p:sp>
      <p:pic>
        <p:nvPicPr>
          <p:cNvPr id="16" name="Image 4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1785</Words>
  <Application>WPS Presentation</Application>
  <PresentationFormat>On-screen Show (16:9)</PresentationFormat>
  <Paragraphs>114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</vt:lpstr>
      <vt:lpstr>SimSun</vt:lpstr>
      <vt:lpstr>Wingdings</vt:lpstr>
      <vt:lpstr>Alexandria</vt:lpstr>
      <vt:lpstr>Segoe Print</vt:lpstr>
      <vt:lpstr>Alexandria</vt:lpstr>
      <vt:lpstr>Alexandria</vt:lpstr>
      <vt:lpstr>Nobile</vt:lpstr>
      <vt:lpstr>Nobile</vt:lpstr>
      <vt:lpstr>Nobile</vt:lpstr>
      <vt:lpstr>Calibri</vt:lpstr>
      <vt:lpstr>Microsoft YaHei</vt:lpstr>
      <vt:lpstr>Arial Unicode MS</vt:lpstr>
      <vt:lpstr>MingLiU-ExtB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user</cp:lastModifiedBy>
  <cp:revision>2</cp:revision>
  <dcterms:created xsi:type="dcterms:W3CDTF">2024-03-14T09:14:00Z</dcterms:created>
  <dcterms:modified xsi:type="dcterms:W3CDTF">2024-07-23T15:43:06Z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6F0B01741F9F4F0298B81D59BB9A335D_12</vt:lpwstr>
  </property>
  <property fmtid="{D5CDD505-2E9C-101B-9397-08002B2CF9AE}" pid="3" name="KSOProductBuildVer">
    <vt:lpwstr>1033-12.2.0.17153</vt:lpwstr>
  </property>
</Properties>
</file>