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0" autoAdjust="0"/>
  </p:normalViewPr>
  <p:slideViewPr>
    <p:cSldViewPr>
      <p:cViewPr varScale="1">
        <p:scale>
          <a:sx n="83" d="100"/>
          <a:sy n="83" d="100"/>
        </p:scale>
        <p:origin x="6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2674111"/>
            <a:ext cx="78206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324" y="6467855"/>
            <a:ext cx="11580495" cy="0"/>
          </a:xfrm>
          <a:custGeom>
            <a:avLst/>
            <a:gdLst/>
            <a:ahLst/>
            <a:cxnLst/>
            <a:rect l="l" t="t" r="r" b="b"/>
            <a:pathLst>
              <a:path w="11580495">
                <a:moveTo>
                  <a:pt x="1158036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3AB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1353"/>
            <a:ext cx="793813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848" y="2069464"/>
            <a:ext cx="6016625" cy="4105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000" y="6551930"/>
            <a:ext cx="236918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06110" y="6565036"/>
            <a:ext cx="17818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41278" y="6565036"/>
            <a:ext cx="70357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ece.org/DAM/trans/doc/2012/wp29grpe/WLTP-DHC-12-07e.xls" TargetMode="External"/><Relationship Id="rId2" Type="http://schemas.openxmlformats.org/officeDocument/2006/relationships/hyperlink" Target="https://www.car-engineer.com/the-different-driving-cyc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eselnet.com/standards/" TargetMode="External"/><Relationship Id="rId4" Type="http://schemas.openxmlformats.org/officeDocument/2006/relationships/hyperlink" Target="https://www.epa.gov/vehicle-and-fuel-emissions-testing/dynamometer-drive-schedu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ations.lib.chalmers.se/records/fulltext/236616/236616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SRUrB7ruh-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hyperlink" Target="https://youtu.be/gIGvhvOhLHU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yYAw79386WI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020" y="1665554"/>
            <a:ext cx="652399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sz="6000" spc="-10" dirty="0"/>
              <a:t>EDR100</a:t>
            </a:r>
            <a:endParaRPr sz="6000"/>
          </a:p>
          <a:p>
            <a:pPr algn="ctr">
              <a:lnSpc>
                <a:spcPts val="6840"/>
              </a:lnSpc>
            </a:pPr>
            <a:r>
              <a:rPr sz="6000" dirty="0"/>
              <a:t>Electrical</a:t>
            </a:r>
            <a:r>
              <a:rPr sz="6000" spc="-75" dirty="0"/>
              <a:t> </a:t>
            </a:r>
            <a:r>
              <a:rPr sz="6000" dirty="0"/>
              <a:t>Drivelines</a:t>
            </a:r>
            <a:r>
              <a:rPr sz="6000" spc="-75" dirty="0"/>
              <a:t> </a:t>
            </a:r>
            <a:r>
              <a:rPr sz="6000" spc="-50" dirty="0"/>
              <a:t>1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112258" y="3487673"/>
            <a:ext cx="1969770" cy="192976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spc="-10" dirty="0">
                <a:latin typeface="Calibri"/>
                <a:cs typeface="Calibri"/>
              </a:rPr>
              <a:t>HT202</a:t>
            </a:r>
            <a:r>
              <a:rPr lang="en-US" sz="2400" spc="-10" dirty="0"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lang="en-US" sz="2400" dirty="0">
                <a:latin typeface="Calibri"/>
                <a:cs typeface="Calibri"/>
              </a:rPr>
              <a:t>anyang Cui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latin typeface="Calibri"/>
                <a:cs typeface="Calibri"/>
              </a:rPr>
              <a:t>Lecture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50" dirty="0">
                <a:latin typeface="Calibri"/>
                <a:cs typeface="Calibri"/>
              </a:rPr>
              <a:t>2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5056" y="88392"/>
            <a:ext cx="1354836" cy="6995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Driving </a:t>
            </a:r>
            <a:r>
              <a:rPr spc="-10" dirty="0"/>
              <a:t>cycles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02486"/>
            <a:ext cx="9585325" cy="471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281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Overview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article:</a:t>
            </a:r>
            <a:endParaRPr sz="2600" dirty="0">
              <a:latin typeface="Calibri"/>
              <a:cs typeface="Calibri"/>
            </a:endParaRPr>
          </a:p>
          <a:p>
            <a:pPr marL="241300">
              <a:lnSpc>
                <a:spcPts val="2810"/>
              </a:lnSpc>
            </a:pPr>
            <a:r>
              <a:rPr sz="26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https://www.car-engineer.com/the-</a:t>
            </a:r>
            <a:r>
              <a:rPr sz="26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different-</a:t>
            </a:r>
            <a:r>
              <a:rPr sz="2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driving-cycles/</a:t>
            </a:r>
            <a:endParaRPr sz="2600" dirty="0">
              <a:latin typeface="Calibri"/>
              <a:cs typeface="Calibri"/>
            </a:endParaRPr>
          </a:p>
          <a:p>
            <a:pPr marL="240665" indent="-227965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EU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official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data: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237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25" dirty="0">
                <a:latin typeface="Calibri"/>
                <a:cs typeface="Calibri"/>
              </a:rPr>
              <a:t>UN-</a:t>
            </a:r>
            <a:r>
              <a:rPr sz="2200" dirty="0">
                <a:latin typeface="Calibri"/>
                <a:cs typeface="Calibri"/>
              </a:rPr>
              <a:t>ECE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WLTC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3:</a:t>
            </a:r>
            <a:endParaRPr sz="2200" dirty="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u="sng" spc="-2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3"/>
              </a:rPr>
              <a:t>https://unece.org/DAM/trans/doc/2012/wp29grpe/WLTP-</a:t>
            </a:r>
            <a:r>
              <a:rPr sz="2200" u="sng" spc="-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3"/>
              </a:rPr>
              <a:t>DHC-12-</a:t>
            </a:r>
            <a:r>
              <a:rPr sz="2200"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3"/>
              </a:rPr>
              <a:t>07e.xls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ts val="3115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USA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official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data:</a:t>
            </a:r>
            <a:endParaRPr sz="26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110"/>
              </a:lnSpc>
              <a:spcBef>
                <a:spcPts val="509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200" u="sng" spc="-2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4"/>
              </a:rPr>
              <a:t>https://www.epa.gov/vehicle-</a:t>
            </a:r>
            <a:r>
              <a:rPr sz="2200" u="sng" spc="-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4"/>
              </a:rPr>
              <a:t>and-fuel-emissions-testing/dynamometer-</a:t>
            </a:r>
            <a:r>
              <a:rPr sz="2200"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4"/>
              </a:rPr>
              <a:t>drive-</a:t>
            </a:r>
            <a:r>
              <a:rPr sz="2200" spc="-10" dirty="0">
                <a:solidFill>
                  <a:srgbClr val="944F7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200"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4"/>
              </a:rPr>
              <a:t>schedules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E.g: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FTP,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HWFET,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NYCC,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US06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Japan: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20" dirty="0">
                <a:latin typeface="Calibri"/>
                <a:cs typeface="Calibri"/>
              </a:rPr>
              <a:t>10-</a:t>
            </a:r>
            <a:r>
              <a:rPr sz="2200" dirty="0">
                <a:latin typeface="Calibri"/>
                <a:cs typeface="Calibri"/>
              </a:rPr>
              <a:t>Mode,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15-</a:t>
            </a:r>
            <a:r>
              <a:rPr sz="2200" dirty="0">
                <a:latin typeface="Calibri"/>
                <a:cs typeface="Calibri"/>
              </a:rPr>
              <a:t>Mode,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JC08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3115"/>
              </a:lnSpc>
              <a:spcBef>
                <a:spcPts val="355"/>
              </a:spcBef>
            </a:pPr>
            <a:r>
              <a:rPr sz="2600" dirty="0">
                <a:latin typeface="Calibri"/>
                <a:cs typeface="Calibri"/>
              </a:rPr>
              <a:t>Other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sources: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2635"/>
              </a:lnSpc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https://dieselnet.com/standards/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-75" dirty="0"/>
              <a:t> </a:t>
            </a:r>
            <a:r>
              <a:rPr spc="-10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9918"/>
            <a:ext cx="6233160" cy="3653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deep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cycles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affect </a:t>
            </a:r>
            <a:r>
              <a:rPr sz="2800" dirty="0">
                <a:latin typeface="Calibri"/>
                <a:cs typeface="Calibri"/>
              </a:rPr>
              <a:t>dimensioning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powertrains,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I </a:t>
            </a:r>
            <a:r>
              <a:rPr sz="2800" spc="-10" dirty="0">
                <a:latin typeface="Calibri"/>
                <a:cs typeface="Calibri"/>
              </a:rPr>
              <a:t>recommend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thesis:</a:t>
            </a:r>
            <a:endParaRPr sz="2800">
              <a:latin typeface="Calibri"/>
              <a:cs typeface="Calibri"/>
            </a:endParaRPr>
          </a:p>
          <a:p>
            <a:pPr marL="12700" marR="186690">
              <a:lnSpc>
                <a:spcPct val="90000"/>
              </a:lnSpc>
              <a:spcBef>
                <a:spcPts val="950"/>
              </a:spcBef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Design</a:t>
            </a:r>
            <a:r>
              <a:rPr sz="28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and</a:t>
            </a:r>
            <a:r>
              <a:rPr sz="2800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Assessment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of</a:t>
            </a:r>
            <a:r>
              <a:rPr sz="2800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Battery</a:t>
            </a:r>
            <a:r>
              <a:rPr sz="2800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Electric</a:t>
            </a:r>
            <a:r>
              <a:rPr sz="2800" spc="-10" dirty="0">
                <a:latin typeface="Calibri"/>
                <a:cs typeface="Calibri"/>
                <a:hlinkClick r:id="rId2"/>
              </a:rPr>
              <a:t> 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Vehicle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Powertrain,</a:t>
            </a:r>
            <a:r>
              <a:rPr sz="2800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with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Respect</a:t>
            </a:r>
            <a:r>
              <a:rPr sz="2800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to</a:t>
            </a:r>
            <a:r>
              <a:rPr sz="2800" spc="-25" dirty="0">
                <a:latin typeface="Calibri"/>
                <a:cs typeface="Calibri"/>
                <a:hlinkClick r:id="rId2"/>
              </a:rPr>
              <a:t> 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Performance,</a:t>
            </a:r>
            <a:r>
              <a:rPr sz="28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Energy</a:t>
            </a:r>
            <a:r>
              <a:rPr sz="2800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Consumption</a:t>
            </a:r>
            <a:r>
              <a:rPr sz="2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and</a:t>
            </a:r>
            <a:r>
              <a:rPr sz="2800" spc="-25" dirty="0"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Electric</a:t>
            </a:r>
            <a:r>
              <a:rPr sz="2800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Motor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Thermal</a:t>
            </a:r>
            <a:r>
              <a:rPr sz="2800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Capability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by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EMMA</a:t>
            </a:r>
            <a:r>
              <a:rPr sz="2800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ARFA</a:t>
            </a:r>
            <a:r>
              <a:rPr sz="2800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GRUNDITZ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Chalmers</a:t>
            </a:r>
            <a:r>
              <a:rPr sz="2800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University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of</a:t>
            </a:r>
            <a:r>
              <a:rPr sz="2800" u="sng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Technology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5471" y="0"/>
            <a:ext cx="4984241" cy="66926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784" y="1527105"/>
            <a:ext cx="1389565" cy="13882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0591" y="1289872"/>
            <a:ext cx="7292340" cy="4925060"/>
            <a:chOff x="410591" y="1289872"/>
            <a:chExt cx="7292340" cy="49250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591" y="4113590"/>
              <a:ext cx="2997041" cy="21012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3566" y="1289872"/>
              <a:ext cx="4389154" cy="187174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4328" y="4287011"/>
            <a:ext cx="1792224" cy="16870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8217" y="278129"/>
            <a:ext cx="7197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Electrical</a:t>
            </a:r>
            <a:r>
              <a:rPr sz="6000" spc="-80" dirty="0"/>
              <a:t> </a:t>
            </a:r>
            <a:r>
              <a:rPr sz="6000" dirty="0"/>
              <a:t>Drive</a:t>
            </a:r>
            <a:r>
              <a:rPr sz="6000" spc="-80" dirty="0"/>
              <a:t> </a:t>
            </a:r>
            <a:r>
              <a:rPr sz="6000" spc="-35" dirty="0"/>
              <a:t>Systems</a:t>
            </a:r>
            <a:endParaRPr sz="6000"/>
          </a:p>
        </p:txBody>
      </p:sp>
      <p:sp>
        <p:nvSpPr>
          <p:cNvPr id="8" name="object 8"/>
          <p:cNvSpPr txBox="1"/>
          <p:nvPr/>
        </p:nvSpPr>
        <p:spPr>
          <a:xfrm>
            <a:off x="1152245" y="3525392"/>
            <a:ext cx="8426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RESS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(Battery)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1015" y="3533013"/>
            <a:ext cx="218630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PEC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(Power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Electric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Converter)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525392"/>
            <a:ext cx="16916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EM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(Electric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5578" y="3525392"/>
            <a:ext cx="222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DIFF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(Gearbox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differential)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36237" y="4307622"/>
            <a:ext cx="2397095" cy="193621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74341" y="1648460"/>
            <a:ext cx="7682230" cy="4258945"/>
            <a:chOff x="2474341" y="1648460"/>
            <a:chExt cx="7682230" cy="425894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3255" y="4439726"/>
              <a:ext cx="1868401" cy="14672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74341" y="1648459"/>
              <a:ext cx="7682230" cy="2828290"/>
            </a:xfrm>
            <a:custGeom>
              <a:avLst/>
              <a:gdLst/>
              <a:ahLst/>
              <a:cxnLst/>
              <a:rect l="l" t="t" r="r" b="b"/>
              <a:pathLst>
                <a:path w="7682230" h="2828290">
                  <a:moveTo>
                    <a:pt x="97282" y="2768473"/>
                  </a:moveTo>
                  <a:lnTo>
                    <a:pt x="82423" y="2747899"/>
                  </a:lnTo>
                  <a:lnTo>
                    <a:pt x="0" y="2807462"/>
                  </a:lnTo>
                  <a:lnTo>
                    <a:pt x="14986" y="2828036"/>
                  </a:lnTo>
                  <a:lnTo>
                    <a:pt x="97282" y="2768473"/>
                  </a:lnTo>
                  <a:close/>
                </a:path>
                <a:path w="7682230" h="2828290">
                  <a:moveTo>
                    <a:pt x="241300" y="2664333"/>
                  </a:moveTo>
                  <a:lnTo>
                    <a:pt x="226441" y="2643759"/>
                  </a:lnTo>
                  <a:lnTo>
                    <a:pt x="144145" y="2703322"/>
                  </a:lnTo>
                  <a:lnTo>
                    <a:pt x="159004" y="2723896"/>
                  </a:lnTo>
                  <a:lnTo>
                    <a:pt x="241300" y="2664333"/>
                  </a:lnTo>
                  <a:close/>
                </a:path>
                <a:path w="7682230" h="2828290">
                  <a:moveTo>
                    <a:pt x="385318" y="2560066"/>
                  </a:moveTo>
                  <a:lnTo>
                    <a:pt x="370459" y="2539492"/>
                  </a:lnTo>
                  <a:lnTo>
                    <a:pt x="288163" y="2599055"/>
                  </a:lnTo>
                  <a:lnTo>
                    <a:pt x="303022" y="2619629"/>
                  </a:lnTo>
                  <a:lnTo>
                    <a:pt x="385318" y="2560066"/>
                  </a:lnTo>
                  <a:close/>
                </a:path>
                <a:path w="7682230" h="2828290">
                  <a:moveTo>
                    <a:pt x="529463" y="2455926"/>
                  </a:moveTo>
                  <a:lnTo>
                    <a:pt x="514477" y="2435352"/>
                  </a:lnTo>
                  <a:lnTo>
                    <a:pt x="432181" y="2494915"/>
                  </a:lnTo>
                  <a:lnTo>
                    <a:pt x="447167" y="2515489"/>
                  </a:lnTo>
                  <a:lnTo>
                    <a:pt x="529463" y="2455926"/>
                  </a:lnTo>
                  <a:close/>
                </a:path>
                <a:path w="7682230" h="2828290">
                  <a:moveTo>
                    <a:pt x="673481" y="2351659"/>
                  </a:moveTo>
                  <a:lnTo>
                    <a:pt x="658622" y="2331085"/>
                  </a:lnTo>
                  <a:lnTo>
                    <a:pt x="576326" y="2390648"/>
                  </a:lnTo>
                  <a:lnTo>
                    <a:pt x="591185" y="2411222"/>
                  </a:lnTo>
                  <a:lnTo>
                    <a:pt x="673481" y="2351659"/>
                  </a:lnTo>
                  <a:close/>
                </a:path>
                <a:path w="7682230" h="2828290">
                  <a:moveTo>
                    <a:pt x="817499" y="2247519"/>
                  </a:moveTo>
                  <a:lnTo>
                    <a:pt x="802627" y="2226945"/>
                  </a:lnTo>
                  <a:lnTo>
                    <a:pt x="720344" y="2286381"/>
                  </a:lnTo>
                  <a:lnTo>
                    <a:pt x="735203" y="2306955"/>
                  </a:lnTo>
                  <a:lnTo>
                    <a:pt x="817499" y="2247519"/>
                  </a:lnTo>
                  <a:close/>
                </a:path>
                <a:path w="7682230" h="2828290">
                  <a:moveTo>
                    <a:pt x="961644" y="2143252"/>
                  </a:moveTo>
                  <a:lnTo>
                    <a:pt x="946658" y="2122678"/>
                  </a:lnTo>
                  <a:lnTo>
                    <a:pt x="864362" y="2182241"/>
                  </a:lnTo>
                  <a:lnTo>
                    <a:pt x="879221" y="2202815"/>
                  </a:lnTo>
                  <a:lnTo>
                    <a:pt x="961644" y="2143252"/>
                  </a:lnTo>
                  <a:close/>
                </a:path>
                <a:path w="7682230" h="2828290">
                  <a:moveTo>
                    <a:pt x="1105662" y="2038985"/>
                  </a:moveTo>
                  <a:lnTo>
                    <a:pt x="1090803" y="2018411"/>
                  </a:lnTo>
                  <a:lnTo>
                    <a:pt x="1008507" y="2077974"/>
                  </a:lnTo>
                  <a:lnTo>
                    <a:pt x="1023366" y="2098548"/>
                  </a:lnTo>
                  <a:lnTo>
                    <a:pt x="1105662" y="2038985"/>
                  </a:lnTo>
                  <a:close/>
                </a:path>
                <a:path w="7682230" h="2828290">
                  <a:moveTo>
                    <a:pt x="1249680" y="1934845"/>
                  </a:moveTo>
                  <a:lnTo>
                    <a:pt x="1234821" y="1914271"/>
                  </a:lnTo>
                  <a:lnTo>
                    <a:pt x="1152525" y="1973834"/>
                  </a:lnTo>
                  <a:lnTo>
                    <a:pt x="1167384" y="1994408"/>
                  </a:lnTo>
                  <a:lnTo>
                    <a:pt x="1249680" y="1934845"/>
                  </a:lnTo>
                  <a:close/>
                </a:path>
                <a:path w="7682230" h="2828290">
                  <a:moveTo>
                    <a:pt x="1393825" y="1830578"/>
                  </a:moveTo>
                  <a:lnTo>
                    <a:pt x="1378839" y="1810004"/>
                  </a:lnTo>
                  <a:lnTo>
                    <a:pt x="1296543" y="1869567"/>
                  </a:lnTo>
                  <a:lnTo>
                    <a:pt x="1311402" y="1890141"/>
                  </a:lnTo>
                  <a:lnTo>
                    <a:pt x="1393825" y="1830578"/>
                  </a:lnTo>
                  <a:close/>
                </a:path>
                <a:path w="7682230" h="2828290">
                  <a:moveTo>
                    <a:pt x="1537843" y="1726438"/>
                  </a:moveTo>
                  <a:lnTo>
                    <a:pt x="1522984" y="1705864"/>
                  </a:lnTo>
                  <a:lnTo>
                    <a:pt x="1440688" y="1765427"/>
                  </a:lnTo>
                  <a:lnTo>
                    <a:pt x="1455547" y="1786001"/>
                  </a:lnTo>
                  <a:lnTo>
                    <a:pt x="1537843" y="1726438"/>
                  </a:lnTo>
                  <a:close/>
                </a:path>
                <a:path w="7682230" h="2828290">
                  <a:moveTo>
                    <a:pt x="1681861" y="1622171"/>
                  </a:moveTo>
                  <a:lnTo>
                    <a:pt x="1667002" y="1601597"/>
                  </a:lnTo>
                  <a:lnTo>
                    <a:pt x="1584706" y="1661160"/>
                  </a:lnTo>
                  <a:lnTo>
                    <a:pt x="1599565" y="1681734"/>
                  </a:lnTo>
                  <a:lnTo>
                    <a:pt x="1681861" y="1622171"/>
                  </a:lnTo>
                  <a:close/>
                </a:path>
                <a:path w="7682230" h="2828290">
                  <a:moveTo>
                    <a:pt x="1826006" y="1518031"/>
                  </a:moveTo>
                  <a:lnTo>
                    <a:pt x="1811020" y="1497457"/>
                  </a:lnTo>
                  <a:lnTo>
                    <a:pt x="1728724" y="1556893"/>
                  </a:lnTo>
                  <a:lnTo>
                    <a:pt x="1743583" y="1577467"/>
                  </a:lnTo>
                  <a:lnTo>
                    <a:pt x="1826006" y="1518031"/>
                  </a:lnTo>
                  <a:close/>
                </a:path>
                <a:path w="7682230" h="2828290">
                  <a:moveTo>
                    <a:pt x="1970024" y="1413764"/>
                  </a:moveTo>
                  <a:lnTo>
                    <a:pt x="1955165" y="1393190"/>
                  </a:lnTo>
                  <a:lnTo>
                    <a:pt x="1872742" y="1452753"/>
                  </a:lnTo>
                  <a:lnTo>
                    <a:pt x="1887728" y="1473327"/>
                  </a:lnTo>
                  <a:lnTo>
                    <a:pt x="1970024" y="1413764"/>
                  </a:lnTo>
                  <a:close/>
                </a:path>
                <a:path w="7682230" h="2828290">
                  <a:moveTo>
                    <a:pt x="2114042" y="1309497"/>
                  </a:moveTo>
                  <a:lnTo>
                    <a:pt x="2099183" y="1288923"/>
                  </a:lnTo>
                  <a:lnTo>
                    <a:pt x="2016887" y="1348486"/>
                  </a:lnTo>
                  <a:lnTo>
                    <a:pt x="2031746" y="1369060"/>
                  </a:lnTo>
                  <a:lnTo>
                    <a:pt x="2114042" y="1309497"/>
                  </a:lnTo>
                  <a:close/>
                </a:path>
                <a:path w="7682230" h="2828290">
                  <a:moveTo>
                    <a:pt x="2293493" y="1164082"/>
                  </a:moveTo>
                  <a:lnTo>
                    <a:pt x="2209419" y="1177925"/>
                  </a:lnTo>
                  <a:lnTo>
                    <a:pt x="2224278" y="1198460"/>
                  </a:lnTo>
                  <a:lnTo>
                    <a:pt x="2160905" y="1244346"/>
                  </a:lnTo>
                  <a:lnTo>
                    <a:pt x="2175764" y="1264920"/>
                  </a:lnTo>
                  <a:lnTo>
                    <a:pt x="2239162" y="1219009"/>
                  </a:lnTo>
                  <a:lnTo>
                    <a:pt x="2254123" y="1239647"/>
                  </a:lnTo>
                  <a:lnTo>
                    <a:pt x="2279459" y="1191006"/>
                  </a:lnTo>
                  <a:lnTo>
                    <a:pt x="2293493" y="1164082"/>
                  </a:lnTo>
                  <a:close/>
                </a:path>
                <a:path w="7682230" h="2828290">
                  <a:moveTo>
                    <a:pt x="2583942" y="1784096"/>
                  </a:moveTo>
                  <a:lnTo>
                    <a:pt x="2568956" y="1763522"/>
                  </a:lnTo>
                  <a:lnTo>
                    <a:pt x="2487168" y="1823847"/>
                  </a:lnTo>
                  <a:lnTo>
                    <a:pt x="2502154" y="1844294"/>
                  </a:lnTo>
                  <a:lnTo>
                    <a:pt x="2583942" y="1784096"/>
                  </a:lnTo>
                  <a:close/>
                </a:path>
                <a:path w="7682230" h="2828290">
                  <a:moveTo>
                    <a:pt x="2727071" y="1678559"/>
                  </a:moveTo>
                  <a:lnTo>
                    <a:pt x="2712085" y="1658112"/>
                  </a:lnTo>
                  <a:lnTo>
                    <a:pt x="2630297" y="1718437"/>
                  </a:lnTo>
                  <a:lnTo>
                    <a:pt x="2645283" y="1738884"/>
                  </a:lnTo>
                  <a:lnTo>
                    <a:pt x="2727071" y="1678559"/>
                  </a:lnTo>
                  <a:close/>
                </a:path>
                <a:path w="7682230" h="2828290">
                  <a:moveTo>
                    <a:pt x="2870327" y="1573149"/>
                  </a:moveTo>
                  <a:lnTo>
                    <a:pt x="2855214" y="1552702"/>
                  </a:lnTo>
                  <a:lnTo>
                    <a:pt x="2773426" y="1612900"/>
                  </a:lnTo>
                  <a:lnTo>
                    <a:pt x="2788412" y="1633347"/>
                  </a:lnTo>
                  <a:lnTo>
                    <a:pt x="2870327" y="1573149"/>
                  </a:lnTo>
                  <a:close/>
                </a:path>
                <a:path w="7682230" h="2828290">
                  <a:moveTo>
                    <a:pt x="3013456" y="1467612"/>
                  </a:moveTo>
                  <a:lnTo>
                    <a:pt x="2998343" y="1447165"/>
                  </a:lnTo>
                  <a:lnTo>
                    <a:pt x="2916555" y="1507490"/>
                  </a:lnTo>
                  <a:lnTo>
                    <a:pt x="2931668" y="1527937"/>
                  </a:lnTo>
                  <a:lnTo>
                    <a:pt x="3013456" y="1467612"/>
                  </a:lnTo>
                  <a:close/>
                </a:path>
                <a:path w="7682230" h="2828290">
                  <a:moveTo>
                    <a:pt x="3156585" y="1362202"/>
                  </a:moveTo>
                  <a:lnTo>
                    <a:pt x="3141472" y="1341755"/>
                  </a:lnTo>
                  <a:lnTo>
                    <a:pt x="3059684" y="1401953"/>
                  </a:lnTo>
                  <a:lnTo>
                    <a:pt x="3074797" y="1422400"/>
                  </a:lnTo>
                  <a:lnTo>
                    <a:pt x="3156585" y="1362202"/>
                  </a:lnTo>
                  <a:close/>
                </a:path>
                <a:path w="7682230" h="2828290">
                  <a:moveTo>
                    <a:pt x="3299714" y="1256665"/>
                  </a:moveTo>
                  <a:lnTo>
                    <a:pt x="3284601" y="1236218"/>
                  </a:lnTo>
                  <a:lnTo>
                    <a:pt x="3202813" y="1296543"/>
                  </a:lnTo>
                  <a:lnTo>
                    <a:pt x="3217926" y="1316990"/>
                  </a:lnTo>
                  <a:lnTo>
                    <a:pt x="3299714" y="1256665"/>
                  </a:lnTo>
                  <a:close/>
                </a:path>
                <a:path w="7682230" h="2828290">
                  <a:moveTo>
                    <a:pt x="3442843" y="1151255"/>
                  </a:moveTo>
                  <a:lnTo>
                    <a:pt x="3427730" y="1130808"/>
                  </a:lnTo>
                  <a:lnTo>
                    <a:pt x="3345942" y="1191006"/>
                  </a:lnTo>
                  <a:lnTo>
                    <a:pt x="3361055" y="1211453"/>
                  </a:lnTo>
                  <a:lnTo>
                    <a:pt x="3442843" y="1151255"/>
                  </a:lnTo>
                  <a:close/>
                </a:path>
                <a:path w="7682230" h="2828290">
                  <a:moveTo>
                    <a:pt x="3585972" y="1045718"/>
                  </a:moveTo>
                  <a:lnTo>
                    <a:pt x="3570859" y="1025271"/>
                  </a:lnTo>
                  <a:lnTo>
                    <a:pt x="3489071" y="1085596"/>
                  </a:lnTo>
                  <a:lnTo>
                    <a:pt x="3504184" y="1106043"/>
                  </a:lnTo>
                  <a:lnTo>
                    <a:pt x="3585972" y="1045718"/>
                  </a:lnTo>
                  <a:close/>
                </a:path>
                <a:path w="7682230" h="2828290">
                  <a:moveTo>
                    <a:pt x="3729101" y="940308"/>
                  </a:moveTo>
                  <a:lnTo>
                    <a:pt x="3713988" y="919861"/>
                  </a:lnTo>
                  <a:lnTo>
                    <a:pt x="3632200" y="980059"/>
                  </a:lnTo>
                  <a:lnTo>
                    <a:pt x="3647313" y="1000506"/>
                  </a:lnTo>
                  <a:lnTo>
                    <a:pt x="3729101" y="940308"/>
                  </a:lnTo>
                  <a:close/>
                </a:path>
                <a:path w="7682230" h="2828290">
                  <a:moveTo>
                    <a:pt x="3872230" y="834771"/>
                  </a:moveTo>
                  <a:lnTo>
                    <a:pt x="3857117" y="814324"/>
                  </a:lnTo>
                  <a:lnTo>
                    <a:pt x="3775329" y="874649"/>
                  </a:lnTo>
                  <a:lnTo>
                    <a:pt x="3790442" y="895096"/>
                  </a:lnTo>
                  <a:lnTo>
                    <a:pt x="3872230" y="834771"/>
                  </a:lnTo>
                  <a:close/>
                </a:path>
                <a:path w="7682230" h="2828290">
                  <a:moveTo>
                    <a:pt x="4015359" y="729361"/>
                  </a:moveTo>
                  <a:lnTo>
                    <a:pt x="4000373" y="708914"/>
                  </a:lnTo>
                  <a:lnTo>
                    <a:pt x="3918458" y="769112"/>
                  </a:lnTo>
                  <a:lnTo>
                    <a:pt x="3933571" y="789559"/>
                  </a:lnTo>
                  <a:lnTo>
                    <a:pt x="4015359" y="729361"/>
                  </a:lnTo>
                  <a:close/>
                </a:path>
                <a:path w="7682230" h="2828290">
                  <a:moveTo>
                    <a:pt x="4158488" y="623824"/>
                  </a:moveTo>
                  <a:lnTo>
                    <a:pt x="4143502" y="603377"/>
                  </a:lnTo>
                  <a:lnTo>
                    <a:pt x="4061714" y="663702"/>
                  </a:lnTo>
                  <a:lnTo>
                    <a:pt x="4076700" y="684149"/>
                  </a:lnTo>
                  <a:lnTo>
                    <a:pt x="4158488" y="623824"/>
                  </a:lnTo>
                  <a:close/>
                </a:path>
                <a:path w="7682230" h="2828290">
                  <a:moveTo>
                    <a:pt x="4276725" y="520954"/>
                  </a:moveTo>
                  <a:lnTo>
                    <a:pt x="4192778" y="535432"/>
                  </a:lnTo>
                  <a:lnTo>
                    <a:pt x="4207865" y="555929"/>
                  </a:lnTo>
                  <a:lnTo>
                    <a:pt x="4204843" y="558165"/>
                  </a:lnTo>
                  <a:lnTo>
                    <a:pt x="4219829" y="578612"/>
                  </a:lnTo>
                  <a:lnTo>
                    <a:pt x="4222928" y="576351"/>
                  </a:lnTo>
                  <a:lnTo>
                    <a:pt x="4237990" y="596773"/>
                  </a:lnTo>
                  <a:lnTo>
                    <a:pt x="4262704" y="548386"/>
                  </a:lnTo>
                  <a:lnTo>
                    <a:pt x="4276725" y="520954"/>
                  </a:lnTo>
                  <a:close/>
                </a:path>
                <a:path w="7682230" h="2828290">
                  <a:moveTo>
                    <a:pt x="4636897" y="707390"/>
                  </a:moveTo>
                  <a:lnTo>
                    <a:pt x="4622431" y="687324"/>
                  </a:lnTo>
                  <a:lnTo>
                    <a:pt x="4587113" y="638302"/>
                  </a:lnTo>
                  <a:lnTo>
                    <a:pt x="4561713" y="719582"/>
                  </a:lnTo>
                  <a:lnTo>
                    <a:pt x="4586732" y="715530"/>
                  </a:lnTo>
                  <a:lnTo>
                    <a:pt x="4589907" y="734949"/>
                  </a:lnTo>
                  <a:lnTo>
                    <a:pt x="4591050" y="741807"/>
                  </a:lnTo>
                  <a:lnTo>
                    <a:pt x="4597654" y="746506"/>
                  </a:lnTo>
                  <a:lnTo>
                    <a:pt x="4611497" y="744220"/>
                  </a:lnTo>
                  <a:lnTo>
                    <a:pt x="4616196" y="737743"/>
                  </a:lnTo>
                  <a:lnTo>
                    <a:pt x="4615053" y="730885"/>
                  </a:lnTo>
                  <a:lnTo>
                    <a:pt x="4611878" y="711454"/>
                  </a:lnTo>
                  <a:lnTo>
                    <a:pt x="4636897" y="707390"/>
                  </a:lnTo>
                  <a:close/>
                </a:path>
                <a:path w="7682230" h="2828290">
                  <a:moveTo>
                    <a:pt x="4644644" y="913257"/>
                  </a:moveTo>
                  <a:lnTo>
                    <a:pt x="4631309" y="831088"/>
                  </a:lnTo>
                  <a:lnTo>
                    <a:pt x="4630166" y="824230"/>
                  </a:lnTo>
                  <a:lnTo>
                    <a:pt x="4623689" y="819531"/>
                  </a:lnTo>
                  <a:lnTo>
                    <a:pt x="4616704" y="820674"/>
                  </a:lnTo>
                  <a:lnTo>
                    <a:pt x="4609846" y="821690"/>
                  </a:lnTo>
                  <a:lnTo>
                    <a:pt x="4605147" y="828294"/>
                  </a:lnTo>
                  <a:lnTo>
                    <a:pt x="4606290" y="835152"/>
                  </a:lnTo>
                  <a:lnTo>
                    <a:pt x="4618482" y="910463"/>
                  </a:lnTo>
                  <a:lnTo>
                    <a:pt x="4619625" y="917321"/>
                  </a:lnTo>
                  <a:lnTo>
                    <a:pt x="4626102" y="922020"/>
                  </a:lnTo>
                  <a:lnTo>
                    <a:pt x="4639945" y="919734"/>
                  </a:lnTo>
                  <a:lnTo>
                    <a:pt x="4644644" y="913257"/>
                  </a:lnTo>
                  <a:close/>
                </a:path>
                <a:path w="7682230" h="2828290">
                  <a:moveTo>
                    <a:pt x="4673219" y="1088771"/>
                  </a:moveTo>
                  <a:lnTo>
                    <a:pt x="4659884" y="1006602"/>
                  </a:lnTo>
                  <a:lnTo>
                    <a:pt x="4658741" y="999744"/>
                  </a:lnTo>
                  <a:lnTo>
                    <a:pt x="4652137" y="995045"/>
                  </a:lnTo>
                  <a:lnTo>
                    <a:pt x="4645279" y="996061"/>
                  </a:lnTo>
                  <a:lnTo>
                    <a:pt x="4638294" y="997204"/>
                  </a:lnTo>
                  <a:lnTo>
                    <a:pt x="4633595" y="1003808"/>
                  </a:lnTo>
                  <a:lnTo>
                    <a:pt x="4634738" y="1010666"/>
                  </a:lnTo>
                  <a:lnTo>
                    <a:pt x="4647057" y="1085850"/>
                  </a:lnTo>
                  <a:lnTo>
                    <a:pt x="4648073" y="1092835"/>
                  </a:lnTo>
                  <a:lnTo>
                    <a:pt x="4654677" y="1097534"/>
                  </a:lnTo>
                  <a:lnTo>
                    <a:pt x="4668520" y="1095248"/>
                  </a:lnTo>
                  <a:lnTo>
                    <a:pt x="4673219" y="1088771"/>
                  </a:lnTo>
                  <a:close/>
                </a:path>
                <a:path w="7682230" h="2828290">
                  <a:moveTo>
                    <a:pt x="4701667" y="1264285"/>
                  </a:moveTo>
                  <a:lnTo>
                    <a:pt x="4700651" y="1257300"/>
                  </a:lnTo>
                  <a:lnTo>
                    <a:pt x="4687189" y="1175131"/>
                  </a:lnTo>
                  <a:lnTo>
                    <a:pt x="4680712" y="1170432"/>
                  </a:lnTo>
                  <a:lnTo>
                    <a:pt x="4666869" y="1172718"/>
                  </a:lnTo>
                  <a:lnTo>
                    <a:pt x="4662170" y="1179322"/>
                  </a:lnTo>
                  <a:lnTo>
                    <a:pt x="4663313" y="1186180"/>
                  </a:lnTo>
                  <a:lnTo>
                    <a:pt x="4676648" y="1268349"/>
                  </a:lnTo>
                  <a:lnTo>
                    <a:pt x="4683125" y="1273048"/>
                  </a:lnTo>
                  <a:lnTo>
                    <a:pt x="4696968" y="1270762"/>
                  </a:lnTo>
                  <a:lnTo>
                    <a:pt x="4701667" y="1264285"/>
                  </a:lnTo>
                  <a:close/>
                </a:path>
                <a:path w="7682230" h="2828290">
                  <a:moveTo>
                    <a:pt x="4730242" y="1439799"/>
                  </a:moveTo>
                  <a:lnTo>
                    <a:pt x="4715764" y="1350645"/>
                  </a:lnTo>
                  <a:lnTo>
                    <a:pt x="4709287" y="1345946"/>
                  </a:lnTo>
                  <a:lnTo>
                    <a:pt x="4695444" y="1348232"/>
                  </a:lnTo>
                  <a:lnTo>
                    <a:pt x="4690745" y="1354709"/>
                  </a:lnTo>
                  <a:lnTo>
                    <a:pt x="4691761" y="1361694"/>
                  </a:lnTo>
                  <a:lnTo>
                    <a:pt x="4705223" y="1443863"/>
                  </a:lnTo>
                  <a:lnTo>
                    <a:pt x="4711700" y="1448562"/>
                  </a:lnTo>
                  <a:lnTo>
                    <a:pt x="4725543" y="1446276"/>
                  </a:lnTo>
                  <a:lnTo>
                    <a:pt x="4730242" y="1439799"/>
                  </a:lnTo>
                  <a:close/>
                </a:path>
                <a:path w="7682230" h="2828290">
                  <a:moveTo>
                    <a:pt x="4758817" y="1615186"/>
                  </a:moveTo>
                  <a:lnTo>
                    <a:pt x="4757674" y="1608328"/>
                  </a:lnTo>
                  <a:lnTo>
                    <a:pt x="4745355" y="1533144"/>
                  </a:lnTo>
                  <a:lnTo>
                    <a:pt x="4744339" y="1526159"/>
                  </a:lnTo>
                  <a:lnTo>
                    <a:pt x="4737735" y="1521460"/>
                  </a:lnTo>
                  <a:lnTo>
                    <a:pt x="4723892" y="1523746"/>
                  </a:lnTo>
                  <a:lnTo>
                    <a:pt x="4719193" y="1530223"/>
                  </a:lnTo>
                  <a:lnTo>
                    <a:pt x="4733671" y="1619377"/>
                  </a:lnTo>
                  <a:lnTo>
                    <a:pt x="4740275" y="1624076"/>
                  </a:lnTo>
                  <a:lnTo>
                    <a:pt x="4754118" y="1621790"/>
                  </a:lnTo>
                  <a:lnTo>
                    <a:pt x="4758817" y="1615186"/>
                  </a:lnTo>
                  <a:close/>
                </a:path>
                <a:path w="7682230" h="2828290">
                  <a:moveTo>
                    <a:pt x="4787265" y="1790700"/>
                  </a:moveTo>
                  <a:lnTo>
                    <a:pt x="4786122" y="1783842"/>
                  </a:lnTo>
                  <a:lnTo>
                    <a:pt x="4772787" y="1701673"/>
                  </a:lnTo>
                  <a:lnTo>
                    <a:pt x="4766310" y="1696974"/>
                  </a:lnTo>
                  <a:lnTo>
                    <a:pt x="4752467" y="1699260"/>
                  </a:lnTo>
                  <a:lnTo>
                    <a:pt x="4747768" y="1705737"/>
                  </a:lnTo>
                  <a:lnTo>
                    <a:pt x="4761103" y="1787906"/>
                  </a:lnTo>
                  <a:lnTo>
                    <a:pt x="4762246" y="1794764"/>
                  </a:lnTo>
                  <a:lnTo>
                    <a:pt x="4768723" y="1799463"/>
                  </a:lnTo>
                  <a:lnTo>
                    <a:pt x="4775708" y="1798447"/>
                  </a:lnTo>
                  <a:lnTo>
                    <a:pt x="4782566" y="1797304"/>
                  </a:lnTo>
                  <a:lnTo>
                    <a:pt x="4787265" y="1790700"/>
                  </a:lnTo>
                  <a:close/>
                </a:path>
                <a:path w="7682230" h="2828290">
                  <a:moveTo>
                    <a:pt x="4968494" y="645795"/>
                  </a:moveTo>
                  <a:lnTo>
                    <a:pt x="4966716" y="637921"/>
                  </a:lnTo>
                  <a:lnTo>
                    <a:pt x="4913122" y="604939"/>
                  </a:lnTo>
                  <a:lnTo>
                    <a:pt x="4919484" y="594614"/>
                  </a:lnTo>
                  <a:lnTo>
                    <a:pt x="4926457" y="583311"/>
                  </a:lnTo>
                  <a:lnTo>
                    <a:pt x="4841621" y="575818"/>
                  </a:lnTo>
                  <a:lnTo>
                    <a:pt x="4886452" y="648208"/>
                  </a:lnTo>
                  <a:lnTo>
                    <a:pt x="4899787" y="626567"/>
                  </a:lnTo>
                  <a:lnTo>
                    <a:pt x="4953381" y="659638"/>
                  </a:lnTo>
                  <a:lnTo>
                    <a:pt x="4961128" y="657733"/>
                  </a:lnTo>
                  <a:lnTo>
                    <a:pt x="4968494" y="645795"/>
                  </a:lnTo>
                  <a:close/>
                </a:path>
                <a:path w="7682230" h="2828290">
                  <a:moveTo>
                    <a:pt x="5056124" y="47244"/>
                  </a:moveTo>
                  <a:lnTo>
                    <a:pt x="5051552" y="40640"/>
                  </a:lnTo>
                  <a:lnTo>
                    <a:pt x="5044567" y="39497"/>
                  </a:lnTo>
                  <a:lnTo>
                    <a:pt x="4963033" y="24968"/>
                  </a:lnTo>
                  <a:lnTo>
                    <a:pt x="4967478" y="0"/>
                  </a:lnTo>
                  <a:lnTo>
                    <a:pt x="4885817" y="24130"/>
                  </a:lnTo>
                  <a:lnTo>
                    <a:pt x="4954143" y="74930"/>
                  </a:lnTo>
                  <a:lnTo>
                    <a:pt x="4958575" y="49987"/>
                  </a:lnTo>
                  <a:lnTo>
                    <a:pt x="5040122" y="64516"/>
                  </a:lnTo>
                  <a:lnTo>
                    <a:pt x="5047107" y="65659"/>
                  </a:lnTo>
                  <a:lnTo>
                    <a:pt x="5053584" y="61087"/>
                  </a:lnTo>
                  <a:lnTo>
                    <a:pt x="5056124" y="47244"/>
                  </a:lnTo>
                  <a:close/>
                </a:path>
                <a:path w="7682230" h="2828290">
                  <a:moveTo>
                    <a:pt x="5119878" y="739013"/>
                  </a:moveTo>
                  <a:lnTo>
                    <a:pt x="5118100" y="731266"/>
                  </a:lnTo>
                  <a:lnTo>
                    <a:pt x="5112004" y="727583"/>
                  </a:lnTo>
                  <a:lnTo>
                    <a:pt x="5041265" y="683895"/>
                  </a:lnTo>
                  <a:lnTo>
                    <a:pt x="5033391" y="685800"/>
                  </a:lnTo>
                  <a:lnTo>
                    <a:pt x="5026025" y="697738"/>
                  </a:lnTo>
                  <a:lnTo>
                    <a:pt x="5027930" y="705485"/>
                  </a:lnTo>
                  <a:lnTo>
                    <a:pt x="5104765" y="752856"/>
                  </a:lnTo>
                  <a:lnTo>
                    <a:pt x="5112512" y="750951"/>
                  </a:lnTo>
                  <a:lnTo>
                    <a:pt x="5119878" y="739013"/>
                  </a:lnTo>
                  <a:close/>
                </a:path>
                <a:path w="7682230" h="2828290">
                  <a:moveTo>
                    <a:pt x="5231130" y="78359"/>
                  </a:moveTo>
                  <a:lnTo>
                    <a:pt x="5226558" y="71755"/>
                  </a:lnTo>
                  <a:lnTo>
                    <a:pt x="5219700" y="70612"/>
                  </a:lnTo>
                  <a:lnTo>
                    <a:pt x="5137658" y="56007"/>
                  </a:lnTo>
                  <a:lnTo>
                    <a:pt x="5131181" y="60579"/>
                  </a:lnTo>
                  <a:lnTo>
                    <a:pt x="5128641" y="74422"/>
                  </a:lnTo>
                  <a:lnTo>
                    <a:pt x="5133213" y="81026"/>
                  </a:lnTo>
                  <a:lnTo>
                    <a:pt x="5215255" y="95631"/>
                  </a:lnTo>
                  <a:lnTo>
                    <a:pt x="5222113" y="96774"/>
                  </a:lnTo>
                  <a:lnTo>
                    <a:pt x="5228717" y="92202"/>
                  </a:lnTo>
                  <a:lnTo>
                    <a:pt x="5229987" y="85344"/>
                  </a:lnTo>
                  <a:lnTo>
                    <a:pt x="5231130" y="78359"/>
                  </a:lnTo>
                  <a:close/>
                </a:path>
                <a:path w="7682230" h="2828290">
                  <a:moveTo>
                    <a:pt x="5271262" y="832358"/>
                  </a:moveTo>
                  <a:lnTo>
                    <a:pt x="5269357" y="824484"/>
                  </a:lnTo>
                  <a:lnTo>
                    <a:pt x="5192649" y="777113"/>
                  </a:lnTo>
                  <a:lnTo>
                    <a:pt x="5184775" y="779018"/>
                  </a:lnTo>
                  <a:lnTo>
                    <a:pt x="5177409" y="790956"/>
                  </a:lnTo>
                  <a:lnTo>
                    <a:pt x="5179314" y="798830"/>
                  </a:lnTo>
                  <a:lnTo>
                    <a:pt x="5250053" y="842518"/>
                  </a:lnTo>
                  <a:lnTo>
                    <a:pt x="5256022" y="846074"/>
                  </a:lnTo>
                  <a:lnTo>
                    <a:pt x="5263896" y="844296"/>
                  </a:lnTo>
                  <a:lnTo>
                    <a:pt x="5271262" y="832358"/>
                  </a:lnTo>
                  <a:close/>
                </a:path>
                <a:path w="7682230" h="2828290">
                  <a:moveTo>
                    <a:pt x="5406263" y="109474"/>
                  </a:moveTo>
                  <a:lnTo>
                    <a:pt x="5401564" y="102997"/>
                  </a:lnTo>
                  <a:lnTo>
                    <a:pt x="5312791" y="87122"/>
                  </a:lnTo>
                  <a:lnTo>
                    <a:pt x="5306187" y="91694"/>
                  </a:lnTo>
                  <a:lnTo>
                    <a:pt x="5304917" y="98679"/>
                  </a:lnTo>
                  <a:lnTo>
                    <a:pt x="5303774" y="105537"/>
                  </a:lnTo>
                  <a:lnTo>
                    <a:pt x="5308346" y="112141"/>
                  </a:lnTo>
                  <a:lnTo>
                    <a:pt x="5390261" y="126746"/>
                  </a:lnTo>
                  <a:lnTo>
                    <a:pt x="5397119" y="127889"/>
                  </a:lnTo>
                  <a:lnTo>
                    <a:pt x="5403723" y="123317"/>
                  </a:lnTo>
                  <a:lnTo>
                    <a:pt x="5406263" y="109474"/>
                  </a:lnTo>
                  <a:close/>
                </a:path>
                <a:path w="7682230" h="2828290">
                  <a:moveTo>
                    <a:pt x="5422646" y="925576"/>
                  </a:moveTo>
                  <a:lnTo>
                    <a:pt x="5420741" y="917829"/>
                  </a:lnTo>
                  <a:lnTo>
                    <a:pt x="5343906" y="870458"/>
                  </a:lnTo>
                  <a:lnTo>
                    <a:pt x="5336159" y="872363"/>
                  </a:lnTo>
                  <a:lnTo>
                    <a:pt x="5328793" y="884301"/>
                  </a:lnTo>
                  <a:lnTo>
                    <a:pt x="5330698" y="892048"/>
                  </a:lnTo>
                  <a:lnTo>
                    <a:pt x="5407406" y="939419"/>
                  </a:lnTo>
                  <a:lnTo>
                    <a:pt x="5415280" y="937514"/>
                  </a:lnTo>
                  <a:lnTo>
                    <a:pt x="5422646" y="925576"/>
                  </a:lnTo>
                  <a:close/>
                </a:path>
                <a:path w="7682230" h="2828290">
                  <a:moveTo>
                    <a:pt x="5574030" y="1018921"/>
                  </a:moveTo>
                  <a:lnTo>
                    <a:pt x="5572125" y="1011047"/>
                  </a:lnTo>
                  <a:lnTo>
                    <a:pt x="5495290" y="963676"/>
                  </a:lnTo>
                  <a:lnTo>
                    <a:pt x="5487543" y="965581"/>
                  </a:lnTo>
                  <a:lnTo>
                    <a:pt x="5480177" y="977519"/>
                  </a:lnTo>
                  <a:lnTo>
                    <a:pt x="5481955" y="985393"/>
                  </a:lnTo>
                  <a:lnTo>
                    <a:pt x="5558790" y="1032637"/>
                  </a:lnTo>
                  <a:lnTo>
                    <a:pt x="5566664" y="1030859"/>
                  </a:lnTo>
                  <a:lnTo>
                    <a:pt x="5574030" y="1018921"/>
                  </a:lnTo>
                  <a:close/>
                </a:path>
                <a:path w="7682230" h="2828290">
                  <a:moveTo>
                    <a:pt x="5581269" y="140716"/>
                  </a:moveTo>
                  <a:lnTo>
                    <a:pt x="5576697" y="134112"/>
                  </a:lnTo>
                  <a:lnTo>
                    <a:pt x="5487797" y="118237"/>
                  </a:lnTo>
                  <a:lnTo>
                    <a:pt x="5481193" y="122936"/>
                  </a:lnTo>
                  <a:lnTo>
                    <a:pt x="5480050" y="129794"/>
                  </a:lnTo>
                  <a:lnTo>
                    <a:pt x="5478780" y="136652"/>
                  </a:lnTo>
                  <a:lnTo>
                    <a:pt x="5483352" y="143256"/>
                  </a:lnTo>
                  <a:lnTo>
                    <a:pt x="5572252" y="159131"/>
                  </a:lnTo>
                  <a:lnTo>
                    <a:pt x="5578856" y="154432"/>
                  </a:lnTo>
                  <a:lnTo>
                    <a:pt x="5579999" y="147574"/>
                  </a:lnTo>
                  <a:lnTo>
                    <a:pt x="5581269" y="140716"/>
                  </a:lnTo>
                  <a:close/>
                </a:path>
                <a:path w="7682230" h="2828290">
                  <a:moveTo>
                    <a:pt x="5725414" y="1112139"/>
                  </a:moveTo>
                  <a:lnTo>
                    <a:pt x="5723509" y="1104392"/>
                  </a:lnTo>
                  <a:lnTo>
                    <a:pt x="5646674" y="1057021"/>
                  </a:lnTo>
                  <a:lnTo>
                    <a:pt x="5638927" y="1058799"/>
                  </a:lnTo>
                  <a:lnTo>
                    <a:pt x="5635244" y="1064895"/>
                  </a:lnTo>
                  <a:lnTo>
                    <a:pt x="5631561" y="1070864"/>
                  </a:lnTo>
                  <a:lnTo>
                    <a:pt x="5633339" y="1078611"/>
                  </a:lnTo>
                  <a:lnTo>
                    <a:pt x="5710174" y="1125982"/>
                  </a:lnTo>
                  <a:lnTo>
                    <a:pt x="5718048" y="1124077"/>
                  </a:lnTo>
                  <a:lnTo>
                    <a:pt x="5725414" y="1112139"/>
                  </a:lnTo>
                  <a:close/>
                </a:path>
                <a:path w="7682230" h="2828290">
                  <a:moveTo>
                    <a:pt x="5756275" y="171831"/>
                  </a:moveTo>
                  <a:lnTo>
                    <a:pt x="5751703" y="165227"/>
                  </a:lnTo>
                  <a:lnTo>
                    <a:pt x="5662930" y="149352"/>
                  </a:lnTo>
                  <a:lnTo>
                    <a:pt x="5656326" y="154051"/>
                  </a:lnTo>
                  <a:lnTo>
                    <a:pt x="5653786" y="167767"/>
                  </a:lnTo>
                  <a:lnTo>
                    <a:pt x="5658485" y="174371"/>
                  </a:lnTo>
                  <a:lnTo>
                    <a:pt x="5747258" y="190246"/>
                  </a:lnTo>
                  <a:lnTo>
                    <a:pt x="5753862" y="185547"/>
                  </a:lnTo>
                  <a:lnTo>
                    <a:pt x="5755132" y="178689"/>
                  </a:lnTo>
                  <a:lnTo>
                    <a:pt x="5756275" y="171831"/>
                  </a:lnTo>
                  <a:close/>
                </a:path>
                <a:path w="7682230" h="2828290">
                  <a:moveTo>
                    <a:pt x="5876798" y="1205484"/>
                  </a:moveTo>
                  <a:lnTo>
                    <a:pt x="5874893" y="1197610"/>
                  </a:lnTo>
                  <a:lnTo>
                    <a:pt x="5798058" y="1150239"/>
                  </a:lnTo>
                  <a:lnTo>
                    <a:pt x="5790184" y="1152144"/>
                  </a:lnTo>
                  <a:lnTo>
                    <a:pt x="5786501" y="1158113"/>
                  </a:lnTo>
                  <a:lnTo>
                    <a:pt x="5782945" y="1164082"/>
                  </a:lnTo>
                  <a:lnTo>
                    <a:pt x="5784723" y="1171956"/>
                  </a:lnTo>
                  <a:lnTo>
                    <a:pt x="5861558" y="1219200"/>
                  </a:lnTo>
                  <a:lnTo>
                    <a:pt x="5869432" y="1217422"/>
                  </a:lnTo>
                  <a:lnTo>
                    <a:pt x="5876798" y="1205484"/>
                  </a:lnTo>
                  <a:close/>
                </a:path>
                <a:path w="7682230" h="2828290">
                  <a:moveTo>
                    <a:pt x="5931408" y="202946"/>
                  </a:moveTo>
                  <a:lnTo>
                    <a:pt x="5926709" y="196342"/>
                  </a:lnTo>
                  <a:lnTo>
                    <a:pt x="5837936" y="180467"/>
                  </a:lnTo>
                  <a:lnTo>
                    <a:pt x="5831332" y="185166"/>
                  </a:lnTo>
                  <a:lnTo>
                    <a:pt x="5830062" y="192024"/>
                  </a:lnTo>
                  <a:lnTo>
                    <a:pt x="5828919" y="198882"/>
                  </a:lnTo>
                  <a:lnTo>
                    <a:pt x="5833491" y="205486"/>
                  </a:lnTo>
                  <a:lnTo>
                    <a:pt x="5922264" y="221361"/>
                  </a:lnTo>
                  <a:lnTo>
                    <a:pt x="5928868" y="216789"/>
                  </a:lnTo>
                  <a:lnTo>
                    <a:pt x="5931408" y="202946"/>
                  </a:lnTo>
                  <a:close/>
                </a:path>
                <a:path w="7682230" h="2828290">
                  <a:moveTo>
                    <a:pt x="6028055" y="1298702"/>
                  </a:moveTo>
                  <a:lnTo>
                    <a:pt x="6026277" y="1290828"/>
                  </a:lnTo>
                  <a:lnTo>
                    <a:pt x="6020308" y="1287272"/>
                  </a:lnTo>
                  <a:lnTo>
                    <a:pt x="5949442" y="1243584"/>
                  </a:lnTo>
                  <a:lnTo>
                    <a:pt x="5941568" y="1245362"/>
                  </a:lnTo>
                  <a:lnTo>
                    <a:pt x="5934202" y="1257300"/>
                  </a:lnTo>
                  <a:lnTo>
                    <a:pt x="5936107" y="1265174"/>
                  </a:lnTo>
                  <a:lnTo>
                    <a:pt x="6012942" y="1312545"/>
                  </a:lnTo>
                  <a:lnTo>
                    <a:pt x="6020689" y="1310640"/>
                  </a:lnTo>
                  <a:lnTo>
                    <a:pt x="6028055" y="1298702"/>
                  </a:lnTo>
                  <a:close/>
                </a:path>
                <a:path w="7682230" h="2828290">
                  <a:moveTo>
                    <a:pt x="6106414" y="234061"/>
                  </a:moveTo>
                  <a:lnTo>
                    <a:pt x="6101842" y="227457"/>
                  </a:lnTo>
                  <a:lnTo>
                    <a:pt x="6019927" y="212852"/>
                  </a:lnTo>
                  <a:lnTo>
                    <a:pt x="6012942" y="211709"/>
                  </a:lnTo>
                  <a:lnTo>
                    <a:pt x="6006338" y="216281"/>
                  </a:lnTo>
                  <a:lnTo>
                    <a:pt x="6005195" y="223139"/>
                  </a:lnTo>
                  <a:lnTo>
                    <a:pt x="6003925" y="230124"/>
                  </a:lnTo>
                  <a:lnTo>
                    <a:pt x="6008497" y="236601"/>
                  </a:lnTo>
                  <a:lnTo>
                    <a:pt x="6097397" y="252476"/>
                  </a:lnTo>
                  <a:lnTo>
                    <a:pt x="6104001" y="247904"/>
                  </a:lnTo>
                  <a:lnTo>
                    <a:pt x="6105144" y="240919"/>
                  </a:lnTo>
                  <a:lnTo>
                    <a:pt x="6106414" y="234061"/>
                  </a:lnTo>
                  <a:close/>
                </a:path>
                <a:path w="7682230" h="2828290">
                  <a:moveTo>
                    <a:pt x="6179439" y="1392047"/>
                  </a:moveTo>
                  <a:lnTo>
                    <a:pt x="6177661" y="1384173"/>
                  </a:lnTo>
                  <a:lnTo>
                    <a:pt x="6100826" y="1336802"/>
                  </a:lnTo>
                  <a:lnTo>
                    <a:pt x="6092952" y="1338707"/>
                  </a:lnTo>
                  <a:lnTo>
                    <a:pt x="6085586" y="1350645"/>
                  </a:lnTo>
                  <a:lnTo>
                    <a:pt x="6087491" y="1358519"/>
                  </a:lnTo>
                  <a:lnTo>
                    <a:pt x="6093460" y="1362075"/>
                  </a:lnTo>
                  <a:lnTo>
                    <a:pt x="6164326" y="1405763"/>
                  </a:lnTo>
                  <a:lnTo>
                    <a:pt x="6172073" y="1403985"/>
                  </a:lnTo>
                  <a:lnTo>
                    <a:pt x="6179439" y="1392047"/>
                  </a:lnTo>
                  <a:close/>
                </a:path>
                <a:path w="7682230" h="2828290">
                  <a:moveTo>
                    <a:pt x="6281420" y="265176"/>
                  </a:moveTo>
                  <a:lnTo>
                    <a:pt x="6276848" y="258572"/>
                  </a:lnTo>
                  <a:lnTo>
                    <a:pt x="6194933" y="243967"/>
                  </a:lnTo>
                  <a:lnTo>
                    <a:pt x="6188075" y="242824"/>
                  </a:lnTo>
                  <a:lnTo>
                    <a:pt x="6181471" y="247396"/>
                  </a:lnTo>
                  <a:lnTo>
                    <a:pt x="6178931" y="261239"/>
                  </a:lnTo>
                  <a:lnTo>
                    <a:pt x="6183630" y="267843"/>
                  </a:lnTo>
                  <a:lnTo>
                    <a:pt x="6190488" y="268986"/>
                  </a:lnTo>
                  <a:lnTo>
                    <a:pt x="6272403" y="283591"/>
                  </a:lnTo>
                  <a:lnTo>
                    <a:pt x="6279007" y="279019"/>
                  </a:lnTo>
                  <a:lnTo>
                    <a:pt x="6280277" y="272034"/>
                  </a:lnTo>
                  <a:lnTo>
                    <a:pt x="6281420" y="265176"/>
                  </a:lnTo>
                  <a:close/>
                </a:path>
                <a:path w="7682230" h="2828290">
                  <a:moveTo>
                    <a:pt x="6330823" y="1485265"/>
                  </a:moveTo>
                  <a:lnTo>
                    <a:pt x="6329045" y="1477391"/>
                  </a:lnTo>
                  <a:lnTo>
                    <a:pt x="6252210" y="1430147"/>
                  </a:lnTo>
                  <a:lnTo>
                    <a:pt x="6244336" y="1431925"/>
                  </a:lnTo>
                  <a:lnTo>
                    <a:pt x="6236970" y="1443863"/>
                  </a:lnTo>
                  <a:lnTo>
                    <a:pt x="6238875" y="1451737"/>
                  </a:lnTo>
                  <a:lnTo>
                    <a:pt x="6315710" y="1499108"/>
                  </a:lnTo>
                  <a:lnTo>
                    <a:pt x="6323457" y="1497203"/>
                  </a:lnTo>
                  <a:lnTo>
                    <a:pt x="6330823" y="1485265"/>
                  </a:lnTo>
                  <a:close/>
                </a:path>
                <a:path w="7682230" h="2828290">
                  <a:moveTo>
                    <a:pt x="6456553" y="296291"/>
                  </a:moveTo>
                  <a:lnTo>
                    <a:pt x="6451981" y="289687"/>
                  </a:lnTo>
                  <a:lnTo>
                    <a:pt x="6369939" y="275082"/>
                  </a:lnTo>
                  <a:lnTo>
                    <a:pt x="6363081" y="273939"/>
                  </a:lnTo>
                  <a:lnTo>
                    <a:pt x="6356477" y="278511"/>
                  </a:lnTo>
                  <a:lnTo>
                    <a:pt x="6355334" y="285369"/>
                  </a:lnTo>
                  <a:lnTo>
                    <a:pt x="6354064" y="292354"/>
                  </a:lnTo>
                  <a:lnTo>
                    <a:pt x="6358636" y="298958"/>
                  </a:lnTo>
                  <a:lnTo>
                    <a:pt x="6365494" y="300101"/>
                  </a:lnTo>
                  <a:lnTo>
                    <a:pt x="6447536" y="314706"/>
                  </a:lnTo>
                  <a:lnTo>
                    <a:pt x="6454140" y="310134"/>
                  </a:lnTo>
                  <a:lnTo>
                    <a:pt x="6455283" y="303149"/>
                  </a:lnTo>
                  <a:lnTo>
                    <a:pt x="6456553" y="296291"/>
                  </a:lnTo>
                  <a:close/>
                </a:path>
                <a:path w="7682230" h="2828290">
                  <a:moveTo>
                    <a:pt x="6482207" y="1578483"/>
                  </a:moveTo>
                  <a:lnTo>
                    <a:pt x="6480302" y="1570736"/>
                  </a:lnTo>
                  <a:lnTo>
                    <a:pt x="6403594" y="1523365"/>
                  </a:lnTo>
                  <a:lnTo>
                    <a:pt x="6395720" y="1525270"/>
                  </a:lnTo>
                  <a:lnTo>
                    <a:pt x="6388354" y="1537208"/>
                  </a:lnTo>
                  <a:lnTo>
                    <a:pt x="6390259" y="1544955"/>
                  </a:lnTo>
                  <a:lnTo>
                    <a:pt x="6466967" y="1592326"/>
                  </a:lnTo>
                  <a:lnTo>
                    <a:pt x="6474841" y="1590548"/>
                  </a:lnTo>
                  <a:lnTo>
                    <a:pt x="6478524" y="1584452"/>
                  </a:lnTo>
                  <a:lnTo>
                    <a:pt x="6482207" y="1578483"/>
                  </a:lnTo>
                  <a:close/>
                </a:path>
                <a:path w="7682230" h="2828290">
                  <a:moveTo>
                    <a:pt x="6631559" y="327406"/>
                  </a:moveTo>
                  <a:lnTo>
                    <a:pt x="6626987" y="320802"/>
                  </a:lnTo>
                  <a:lnTo>
                    <a:pt x="6620129" y="319659"/>
                  </a:lnTo>
                  <a:lnTo>
                    <a:pt x="6545072" y="306197"/>
                  </a:lnTo>
                  <a:lnTo>
                    <a:pt x="6538087" y="305054"/>
                  </a:lnTo>
                  <a:lnTo>
                    <a:pt x="6531610" y="309626"/>
                  </a:lnTo>
                  <a:lnTo>
                    <a:pt x="6529070" y="323469"/>
                  </a:lnTo>
                  <a:lnTo>
                    <a:pt x="6533642" y="330073"/>
                  </a:lnTo>
                  <a:lnTo>
                    <a:pt x="6540627" y="331216"/>
                  </a:lnTo>
                  <a:lnTo>
                    <a:pt x="6622542" y="345821"/>
                  </a:lnTo>
                  <a:lnTo>
                    <a:pt x="6629146" y="341249"/>
                  </a:lnTo>
                  <a:lnTo>
                    <a:pt x="6630416" y="334264"/>
                  </a:lnTo>
                  <a:lnTo>
                    <a:pt x="6631559" y="327406"/>
                  </a:lnTo>
                  <a:close/>
                </a:path>
                <a:path w="7682230" h="2828290">
                  <a:moveTo>
                    <a:pt x="6633591" y="1671828"/>
                  </a:moveTo>
                  <a:lnTo>
                    <a:pt x="6631686" y="1663954"/>
                  </a:lnTo>
                  <a:lnTo>
                    <a:pt x="6554851" y="1616710"/>
                  </a:lnTo>
                  <a:lnTo>
                    <a:pt x="6547104" y="1618488"/>
                  </a:lnTo>
                  <a:lnTo>
                    <a:pt x="6539738" y="1630426"/>
                  </a:lnTo>
                  <a:lnTo>
                    <a:pt x="6541643" y="1638300"/>
                  </a:lnTo>
                  <a:lnTo>
                    <a:pt x="6618351" y="1685671"/>
                  </a:lnTo>
                  <a:lnTo>
                    <a:pt x="6626225" y="1683766"/>
                  </a:lnTo>
                  <a:lnTo>
                    <a:pt x="6633591" y="1671828"/>
                  </a:lnTo>
                  <a:close/>
                </a:path>
                <a:path w="7682230" h="2828290">
                  <a:moveTo>
                    <a:pt x="6784975" y="1765046"/>
                  </a:moveTo>
                  <a:lnTo>
                    <a:pt x="6783070" y="1757299"/>
                  </a:lnTo>
                  <a:lnTo>
                    <a:pt x="6706235" y="1709928"/>
                  </a:lnTo>
                  <a:lnTo>
                    <a:pt x="6698488" y="1711833"/>
                  </a:lnTo>
                  <a:lnTo>
                    <a:pt x="6691122" y="1723771"/>
                  </a:lnTo>
                  <a:lnTo>
                    <a:pt x="6692900" y="1731518"/>
                  </a:lnTo>
                  <a:lnTo>
                    <a:pt x="6769735" y="1778889"/>
                  </a:lnTo>
                  <a:lnTo>
                    <a:pt x="6777609" y="1776984"/>
                  </a:lnTo>
                  <a:lnTo>
                    <a:pt x="6784975" y="1765046"/>
                  </a:lnTo>
                  <a:close/>
                </a:path>
                <a:path w="7682230" h="2828290">
                  <a:moveTo>
                    <a:pt x="6806692" y="358521"/>
                  </a:moveTo>
                  <a:lnTo>
                    <a:pt x="6801993" y="351917"/>
                  </a:lnTo>
                  <a:lnTo>
                    <a:pt x="6795135" y="350774"/>
                  </a:lnTo>
                  <a:lnTo>
                    <a:pt x="6713220" y="336169"/>
                  </a:lnTo>
                  <a:lnTo>
                    <a:pt x="6706616" y="340741"/>
                  </a:lnTo>
                  <a:lnTo>
                    <a:pt x="6705346" y="347726"/>
                  </a:lnTo>
                  <a:lnTo>
                    <a:pt x="6704203" y="354584"/>
                  </a:lnTo>
                  <a:lnTo>
                    <a:pt x="6708775" y="361188"/>
                  </a:lnTo>
                  <a:lnTo>
                    <a:pt x="6715633" y="362331"/>
                  </a:lnTo>
                  <a:lnTo>
                    <a:pt x="6790690" y="375793"/>
                  </a:lnTo>
                  <a:lnTo>
                    <a:pt x="6797548" y="376936"/>
                  </a:lnTo>
                  <a:lnTo>
                    <a:pt x="6804152" y="372364"/>
                  </a:lnTo>
                  <a:lnTo>
                    <a:pt x="6806692" y="358521"/>
                  </a:lnTo>
                  <a:close/>
                </a:path>
                <a:path w="7682230" h="2828290">
                  <a:moveTo>
                    <a:pt x="6936359" y="1858391"/>
                  </a:moveTo>
                  <a:lnTo>
                    <a:pt x="6934454" y="1850517"/>
                  </a:lnTo>
                  <a:lnTo>
                    <a:pt x="6863588" y="1806829"/>
                  </a:lnTo>
                  <a:lnTo>
                    <a:pt x="6857619" y="1803273"/>
                  </a:lnTo>
                  <a:lnTo>
                    <a:pt x="6849872" y="1805051"/>
                  </a:lnTo>
                  <a:lnTo>
                    <a:pt x="6842506" y="1816989"/>
                  </a:lnTo>
                  <a:lnTo>
                    <a:pt x="6844284" y="1824863"/>
                  </a:lnTo>
                  <a:lnTo>
                    <a:pt x="6921119" y="1872234"/>
                  </a:lnTo>
                  <a:lnTo>
                    <a:pt x="6928993" y="1870329"/>
                  </a:lnTo>
                  <a:lnTo>
                    <a:pt x="6936359" y="1858391"/>
                  </a:lnTo>
                  <a:close/>
                </a:path>
                <a:path w="7682230" h="2828290">
                  <a:moveTo>
                    <a:pt x="6981698" y="389636"/>
                  </a:moveTo>
                  <a:lnTo>
                    <a:pt x="6977126" y="383032"/>
                  </a:lnTo>
                  <a:lnTo>
                    <a:pt x="6970141" y="381889"/>
                  </a:lnTo>
                  <a:lnTo>
                    <a:pt x="6888226" y="367284"/>
                  </a:lnTo>
                  <a:lnTo>
                    <a:pt x="6881622" y="371856"/>
                  </a:lnTo>
                  <a:lnTo>
                    <a:pt x="6880479" y="378841"/>
                  </a:lnTo>
                  <a:lnTo>
                    <a:pt x="6879209" y="385699"/>
                  </a:lnTo>
                  <a:lnTo>
                    <a:pt x="6883781" y="392303"/>
                  </a:lnTo>
                  <a:lnTo>
                    <a:pt x="6965696" y="406908"/>
                  </a:lnTo>
                  <a:lnTo>
                    <a:pt x="6972681" y="408051"/>
                  </a:lnTo>
                  <a:lnTo>
                    <a:pt x="6979285" y="403479"/>
                  </a:lnTo>
                  <a:lnTo>
                    <a:pt x="6980428" y="396621"/>
                  </a:lnTo>
                  <a:lnTo>
                    <a:pt x="6981698" y="389636"/>
                  </a:lnTo>
                  <a:close/>
                </a:path>
                <a:path w="7682230" h="2828290">
                  <a:moveTo>
                    <a:pt x="7156704" y="420751"/>
                  </a:moveTo>
                  <a:lnTo>
                    <a:pt x="7152132" y="414147"/>
                  </a:lnTo>
                  <a:lnTo>
                    <a:pt x="7145274" y="413004"/>
                  </a:lnTo>
                  <a:lnTo>
                    <a:pt x="7063359" y="398399"/>
                  </a:lnTo>
                  <a:lnTo>
                    <a:pt x="7056755" y="402971"/>
                  </a:lnTo>
                  <a:lnTo>
                    <a:pt x="7054215" y="416814"/>
                  </a:lnTo>
                  <a:lnTo>
                    <a:pt x="7058914" y="423418"/>
                  </a:lnTo>
                  <a:lnTo>
                    <a:pt x="7140829" y="438023"/>
                  </a:lnTo>
                  <a:lnTo>
                    <a:pt x="7147687" y="439166"/>
                  </a:lnTo>
                  <a:lnTo>
                    <a:pt x="7154291" y="434594"/>
                  </a:lnTo>
                  <a:lnTo>
                    <a:pt x="7155561" y="427736"/>
                  </a:lnTo>
                  <a:lnTo>
                    <a:pt x="7156704" y="420751"/>
                  </a:lnTo>
                  <a:close/>
                </a:path>
                <a:path w="7682230" h="2828290">
                  <a:moveTo>
                    <a:pt x="7331837" y="451866"/>
                  </a:moveTo>
                  <a:lnTo>
                    <a:pt x="7327138" y="445389"/>
                  </a:lnTo>
                  <a:lnTo>
                    <a:pt x="7238365" y="429514"/>
                  </a:lnTo>
                  <a:lnTo>
                    <a:pt x="7231761" y="434086"/>
                  </a:lnTo>
                  <a:lnTo>
                    <a:pt x="7230491" y="441071"/>
                  </a:lnTo>
                  <a:lnTo>
                    <a:pt x="7229348" y="447929"/>
                  </a:lnTo>
                  <a:lnTo>
                    <a:pt x="7233920" y="454533"/>
                  </a:lnTo>
                  <a:lnTo>
                    <a:pt x="7315835" y="469138"/>
                  </a:lnTo>
                  <a:lnTo>
                    <a:pt x="7322693" y="470281"/>
                  </a:lnTo>
                  <a:lnTo>
                    <a:pt x="7329297" y="465709"/>
                  </a:lnTo>
                  <a:lnTo>
                    <a:pt x="7331837" y="451866"/>
                  </a:lnTo>
                  <a:close/>
                </a:path>
                <a:path w="7682230" h="2828290">
                  <a:moveTo>
                    <a:pt x="7506843" y="483108"/>
                  </a:moveTo>
                  <a:lnTo>
                    <a:pt x="7502271" y="476504"/>
                  </a:lnTo>
                  <a:lnTo>
                    <a:pt x="7413371" y="460629"/>
                  </a:lnTo>
                  <a:lnTo>
                    <a:pt x="7406767" y="465328"/>
                  </a:lnTo>
                  <a:lnTo>
                    <a:pt x="7405624" y="472186"/>
                  </a:lnTo>
                  <a:lnTo>
                    <a:pt x="7404354" y="479044"/>
                  </a:lnTo>
                  <a:lnTo>
                    <a:pt x="7408926" y="485648"/>
                  </a:lnTo>
                  <a:lnTo>
                    <a:pt x="7497826" y="501523"/>
                  </a:lnTo>
                  <a:lnTo>
                    <a:pt x="7504430" y="496824"/>
                  </a:lnTo>
                  <a:lnTo>
                    <a:pt x="7505573" y="489966"/>
                  </a:lnTo>
                  <a:lnTo>
                    <a:pt x="7506843" y="483108"/>
                  </a:lnTo>
                  <a:close/>
                </a:path>
                <a:path w="7682230" h="2828290">
                  <a:moveTo>
                    <a:pt x="7681976" y="514223"/>
                  </a:moveTo>
                  <a:lnTo>
                    <a:pt x="7677277" y="507619"/>
                  </a:lnTo>
                  <a:lnTo>
                    <a:pt x="7588504" y="491744"/>
                  </a:lnTo>
                  <a:lnTo>
                    <a:pt x="7581900" y="496443"/>
                  </a:lnTo>
                  <a:lnTo>
                    <a:pt x="7580630" y="503301"/>
                  </a:lnTo>
                  <a:lnTo>
                    <a:pt x="7579487" y="510159"/>
                  </a:lnTo>
                  <a:lnTo>
                    <a:pt x="7584059" y="516763"/>
                  </a:lnTo>
                  <a:lnTo>
                    <a:pt x="7672832" y="532638"/>
                  </a:lnTo>
                  <a:lnTo>
                    <a:pt x="7679436" y="527939"/>
                  </a:lnTo>
                  <a:lnTo>
                    <a:pt x="7681976" y="51422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06977" y="6211925"/>
            <a:ext cx="1507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Image </a:t>
            </a:r>
            <a:r>
              <a:rPr sz="1000" spc="-10" dirty="0">
                <a:latin typeface="Calibri"/>
                <a:cs typeface="Calibri"/>
              </a:rPr>
              <a:t>courtesy: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BorgWarner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9365" y="6210401"/>
            <a:ext cx="17500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Image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source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EV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Tech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Explained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07830" y="6211925"/>
            <a:ext cx="1507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Image </a:t>
            </a:r>
            <a:r>
              <a:rPr sz="1000" spc="-10" dirty="0">
                <a:latin typeface="Calibri"/>
                <a:cs typeface="Calibri"/>
              </a:rPr>
              <a:t>courtesy: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BorgWarner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7251" y="6211925"/>
            <a:ext cx="1306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Image </a:t>
            </a:r>
            <a:r>
              <a:rPr sz="1000" spc="-10" dirty="0">
                <a:latin typeface="Calibri"/>
                <a:cs typeface="Calibri"/>
              </a:rPr>
              <a:t>courtesy: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Siemens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8866" y="1148283"/>
            <a:ext cx="607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Tire(s)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10215" y="2957575"/>
            <a:ext cx="848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Image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courtesy: </a:t>
            </a:r>
            <a:r>
              <a:rPr sz="1000" dirty="0">
                <a:latin typeface="Calibri"/>
                <a:cs typeface="Calibri"/>
              </a:rPr>
              <a:t>Volvo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Cars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674111"/>
            <a:ext cx="47097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Gearbox</a:t>
            </a:r>
            <a:r>
              <a:rPr sz="6000" spc="-155" dirty="0"/>
              <a:t> </a:t>
            </a:r>
            <a:r>
              <a:rPr sz="6000" spc="-20" dirty="0"/>
              <a:t>model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13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Gearbox</a:t>
            </a:r>
            <a:r>
              <a:rPr spc="-114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93442"/>
            <a:ext cx="6010275" cy="3580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Our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assumption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“quasi-</a:t>
            </a:r>
            <a:r>
              <a:rPr sz="2800" spc="-10" dirty="0">
                <a:latin typeface="Calibri"/>
                <a:cs typeface="Calibri"/>
              </a:rPr>
              <a:t>static”: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dynamics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clutches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endParaRPr sz="2800">
              <a:latin typeface="Calibri"/>
              <a:cs typeface="Calibri"/>
            </a:endParaRPr>
          </a:p>
          <a:p>
            <a:pPr marL="241300" marR="48514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gearbox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transforms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 rotational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power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(speed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torque)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torque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4544" y="4219447"/>
            <a:ext cx="1103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Image </a:t>
            </a:r>
            <a:r>
              <a:rPr sz="1000" spc="-10" dirty="0">
                <a:latin typeface="Calibri"/>
                <a:cs typeface="Calibri"/>
              </a:rPr>
              <a:t>courtesy: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GKN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1322832"/>
            <a:ext cx="4578096" cy="30241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Gearbox</a:t>
            </a:r>
            <a:r>
              <a:rPr spc="-114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30" y="1451911"/>
            <a:ext cx="5509895" cy="27622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Calibri"/>
                <a:cs typeface="Calibri"/>
              </a:rPr>
              <a:t>High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Electric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Machine):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mbria Math"/>
                <a:cs typeface="Cambria Math"/>
              </a:rPr>
              <a:t>𝜔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625" spc="31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Rotational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(rad/s)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456565" algn="l"/>
              </a:tabLst>
            </a:pPr>
            <a:r>
              <a:rPr sz="2400" spc="-25" dirty="0">
                <a:latin typeface="Cambria Math"/>
                <a:cs typeface="Cambria Math"/>
              </a:rPr>
              <a:t>𝑇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Torque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(Nm)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Calibri"/>
                <a:cs typeface="Calibri"/>
              </a:rPr>
              <a:t>Low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differential/wheels):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mbria Math"/>
                <a:cs typeface="Cambria Math"/>
              </a:rPr>
              <a:t>𝜔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625" spc="32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Rotational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(rad/s)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ambria Math"/>
                <a:cs typeface="Cambria Math"/>
              </a:rPr>
              <a:t>𝑇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625" spc="17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Torque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(Nm)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4622" y="1436273"/>
            <a:ext cx="4513617" cy="31011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2445" y="5125756"/>
            <a:ext cx="3956218" cy="3387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53747" y="1141222"/>
            <a:ext cx="177800" cy="42379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source: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Vehicle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Propulsion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Systems,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Guzzella,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Sciarretta,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2007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Typical</a:t>
            </a:r>
            <a:r>
              <a:rPr spc="-130" dirty="0"/>
              <a:t> </a:t>
            </a:r>
            <a:r>
              <a:rPr dirty="0"/>
              <a:t>gear</a:t>
            </a:r>
            <a:r>
              <a:rPr spc="-135" dirty="0"/>
              <a:t> </a:t>
            </a:r>
            <a:r>
              <a:rPr spc="-10" dirty="0"/>
              <a:t>ratios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3697"/>
            <a:ext cx="764413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Statistics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2020.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8.5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mean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32876" y="179831"/>
            <a:ext cx="3260725" cy="5998210"/>
            <a:chOff x="8532876" y="179831"/>
            <a:chExt cx="3260725" cy="5998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876" y="179831"/>
              <a:ext cx="3260598" cy="59977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79048" y="392556"/>
              <a:ext cx="375285" cy="13970"/>
            </a:xfrm>
            <a:custGeom>
              <a:avLst/>
              <a:gdLst/>
              <a:ahLst/>
              <a:cxnLst/>
              <a:rect l="l" t="t" r="r" b="b"/>
              <a:pathLst>
                <a:path w="375284" h="13970">
                  <a:moveTo>
                    <a:pt x="3749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74903" y="13715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142218" y="128397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37" baseline="10416" dirty="0">
                <a:latin typeface="Cambria Math"/>
                <a:cs typeface="Cambria Math"/>
              </a:rPr>
              <a:t>Ω</a:t>
            </a:r>
            <a:r>
              <a:rPr sz="1150" spc="-25" dirty="0">
                <a:latin typeface="Cambria Math"/>
                <a:cs typeface="Cambria Math"/>
              </a:rPr>
              <a:t>𝐸𝑀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16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55933" y="417956"/>
            <a:ext cx="408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37" baseline="10416" dirty="0">
                <a:latin typeface="Cambria Math"/>
                <a:cs typeface="Cambria Math"/>
              </a:rPr>
              <a:t>Ω</a:t>
            </a:r>
            <a:r>
              <a:rPr sz="1150" spc="-25" dirty="0">
                <a:latin typeface="Cambria Math"/>
                <a:cs typeface="Cambria Math"/>
              </a:rPr>
              <a:t>𝐺𝐵</a:t>
            </a:r>
            <a:endParaRPr sz="11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Gearbox</a:t>
            </a:r>
            <a:r>
              <a:rPr spc="-114" dirty="0"/>
              <a:t> </a:t>
            </a:r>
            <a:r>
              <a:rPr spc="-10" dirty="0"/>
              <a:t>losses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15288"/>
            <a:ext cx="9178290" cy="4956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mechanical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powertrain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losses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Rule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thumb: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1%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cogwheel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Rule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thumb: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1:4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ratio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typical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gearbox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ratios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1:9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270" dirty="0">
                <a:latin typeface="Wingdings"/>
                <a:cs typeface="Wingdings"/>
              </a:rPr>
              <a:t>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steps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270" dirty="0">
                <a:latin typeface="Wingdings"/>
                <a:cs typeface="Wingdings"/>
              </a:rPr>
              <a:t>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What’s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efficiency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estimation?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little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advanced: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5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ratios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selected;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prefer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“Hunting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ratios”: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ts val="2810"/>
              </a:lnSpc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Pinion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teeth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factor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ts val="2845"/>
              </a:lnSpc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Minimizes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wear,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noise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maximises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lifetime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cogwheels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695" y="2361187"/>
            <a:ext cx="3280015" cy="2332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Typical</a:t>
            </a:r>
            <a:r>
              <a:rPr spc="-125" dirty="0"/>
              <a:t> </a:t>
            </a:r>
            <a:r>
              <a:rPr dirty="0"/>
              <a:t>EV</a:t>
            </a:r>
            <a:r>
              <a:rPr spc="-120" dirty="0"/>
              <a:t> </a:t>
            </a:r>
            <a:r>
              <a:rPr spc="-10" dirty="0"/>
              <a:t>gearbox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7447"/>
            <a:ext cx="9467215" cy="21234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Professor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Kelly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demonstrates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Tesla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gears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built.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video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answer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questions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trike="sngStrike" dirty="0">
                <a:latin typeface="Calibri"/>
                <a:cs typeface="Calibri"/>
              </a:rPr>
              <a:t>2</a:t>
            </a:r>
            <a:r>
              <a:rPr sz="2800" strike="noStrike" spc="-75" dirty="0">
                <a:latin typeface="Calibri"/>
                <a:cs typeface="Calibri"/>
              </a:rPr>
              <a:t> </a:t>
            </a:r>
            <a:r>
              <a:rPr sz="2800" strike="noStrike" spc="-2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/>
              <a:cs typeface="Calibri"/>
            </a:endParaRPr>
          </a:p>
          <a:p>
            <a:pPr marL="3277870">
              <a:lnSpc>
                <a:spcPct val="100000"/>
              </a:lnSpc>
            </a:pPr>
            <a:r>
              <a:rPr sz="2000" u="sng" spc="-2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Tesla</a:t>
            </a:r>
            <a:r>
              <a:rPr sz="2000" u="sng" spc="-1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Model</a:t>
            </a:r>
            <a:r>
              <a:rPr sz="2000" u="sng" spc="-3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3</a:t>
            </a:r>
            <a:r>
              <a:rPr sz="2000" u="sng" spc="-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and</a:t>
            </a:r>
            <a:r>
              <a:rPr sz="2000" u="sng" spc="-3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Y</a:t>
            </a:r>
            <a:r>
              <a:rPr sz="2000" u="sng" spc="-1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Modular</a:t>
            </a:r>
            <a:r>
              <a:rPr sz="2000" u="sng" spc="-3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Motors</a:t>
            </a:r>
            <a:endParaRPr sz="2000">
              <a:latin typeface="Calibri"/>
              <a:cs typeface="Calibri"/>
            </a:endParaRPr>
          </a:p>
          <a:p>
            <a:pPr marL="3959225" marR="3060065" indent="5962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Weber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Auto </a:t>
            </a:r>
            <a:r>
              <a:rPr sz="2000" spc="-10" dirty="0">
                <a:latin typeface="Calibri"/>
                <a:cs typeface="Calibri"/>
              </a:rPr>
              <a:t>(Watch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0:00-13:30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min)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3410" y="3655602"/>
            <a:ext cx="4874260" cy="2746375"/>
            <a:chOff x="3753410" y="3655602"/>
            <a:chExt cx="4874260" cy="27463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410" y="3655602"/>
              <a:ext cx="4874155" cy="27457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108" y="3814571"/>
              <a:ext cx="4376928" cy="224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Differential</a:t>
            </a:r>
            <a:r>
              <a:rPr spc="-105" dirty="0"/>
              <a:t> </a:t>
            </a:r>
            <a:r>
              <a:rPr dirty="0"/>
              <a:t>–</a:t>
            </a:r>
            <a:r>
              <a:rPr spc="-95" dirty="0"/>
              <a:t> </a:t>
            </a:r>
            <a:r>
              <a:rPr dirty="0"/>
              <a:t>Movies</a:t>
            </a:r>
            <a:r>
              <a:rPr spc="-8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10" dirty="0"/>
              <a:t>inspiration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6577" y="2900149"/>
            <a:ext cx="4156710" cy="3030220"/>
            <a:chOff x="996577" y="2900149"/>
            <a:chExt cx="4156710" cy="3030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577" y="2900149"/>
              <a:ext cx="4156184" cy="3029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5191" y="3058667"/>
              <a:ext cx="3659124" cy="253288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90697" y="2912364"/>
            <a:ext cx="4156710" cy="3032760"/>
            <a:chOff x="7290697" y="2912364"/>
            <a:chExt cx="4156710" cy="3032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0697" y="2912364"/>
              <a:ext cx="4156184" cy="30327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9311" y="3070859"/>
              <a:ext cx="3659124" cy="253593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51280" y="1880057"/>
            <a:ext cx="32677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Around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spc="55" dirty="0">
                <a:latin typeface="Gill Sans MT"/>
                <a:cs typeface="Gill Sans MT"/>
              </a:rPr>
              <a:t>The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Corner </a:t>
            </a:r>
            <a:r>
              <a:rPr sz="1800" spc="225" dirty="0">
                <a:latin typeface="Gill Sans MT"/>
                <a:cs typeface="Gill Sans MT"/>
              </a:rPr>
              <a:t>–</a:t>
            </a:r>
            <a:endParaRPr sz="1800">
              <a:latin typeface="Gill Sans MT"/>
              <a:cs typeface="Gill Sans MT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latin typeface="Gill Sans MT"/>
                <a:cs typeface="Gill Sans MT"/>
              </a:rPr>
              <a:t>How</a:t>
            </a:r>
            <a:r>
              <a:rPr sz="1800" spc="55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Differential</a:t>
            </a:r>
            <a:r>
              <a:rPr sz="1800" spc="55" dirty="0">
                <a:latin typeface="Gill Sans MT"/>
                <a:cs typeface="Gill Sans MT"/>
              </a:rPr>
              <a:t> </a:t>
            </a:r>
            <a:r>
              <a:rPr sz="1800" spc="80" dirty="0">
                <a:latin typeface="Gill Sans MT"/>
                <a:cs typeface="Gill Sans MT"/>
              </a:rPr>
              <a:t>Steering</a:t>
            </a:r>
            <a:r>
              <a:rPr sz="1800" spc="5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Works </a:t>
            </a:r>
            <a:r>
              <a:rPr sz="1800" spc="70" dirty="0">
                <a:latin typeface="Gill Sans MT"/>
                <a:cs typeface="Gill Sans MT"/>
              </a:rPr>
              <a:t>(1937)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sz="1800" u="sng" spc="5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Gill Sans MT"/>
                <a:cs typeface="Gill Sans MT"/>
                <a:hlinkClick r:id="rId6"/>
              </a:rPr>
              <a:t>https://youtu.be/yYAw79386WI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94803" y="1880057"/>
            <a:ext cx="317055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How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204" dirty="0">
                <a:latin typeface="Gill Sans MT"/>
                <a:cs typeface="Gill Sans MT"/>
              </a:rPr>
              <a:t>a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50" dirty="0">
                <a:latin typeface="Gill Sans MT"/>
                <a:cs typeface="Gill Sans MT"/>
              </a:rPr>
              <a:t>Differential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Works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105" dirty="0">
                <a:latin typeface="Gill Sans MT"/>
                <a:cs typeface="Gill Sans MT"/>
              </a:rPr>
              <a:t>and </a:t>
            </a:r>
            <a:r>
              <a:rPr sz="1800" spc="85" dirty="0">
                <a:latin typeface="Gill Sans MT"/>
                <a:cs typeface="Gill Sans MT"/>
              </a:rPr>
              <a:t>Types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100" dirty="0">
                <a:latin typeface="Gill Sans MT"/>
                <a:cs typeface="Gill Sans MT"/>
              </a:rPr>
              <a:t>of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50" dirty="0">
                <a:latin typeface="Gill Sans MT"/>
                <a:cs typeface="Gill Sans MT"/>
              </a:rPr>
              <a:t>Differentials </a:t>
            </a:r>
            <a:r>
              <a:rPr sz="1800" u="sng" spc="5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Gill Sans MT"/>
                <a:cs typeface="Gill Sans MT"/>
                <a:hlinkClick r:id="rId7"/>
              </a:rPr>
              <a:t>https://youtu.be/gIGvhvOhLHU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Course</a:t>
            </a:r>
            <a:r>
              <a:rPr spc="-10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3697"/>
            <a:ext cx="8172450" cy="2584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Course</a:t>
            </a:r>
            <a:r>
              <a:rPr sz="2800" b="1" spc="-10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intro,</a:t>
            </a:r>
            <a:r>
              <a:rPr sz="2800" b="1" spc="-10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tools,</a:t>
            </a:r>
            <a:r>
              <a:rPr sz="2800" b="1" spc="-10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getting</a:t>
            </a:r>
            <a:r>
              <a:rPr sz="2800" b="1" spc="-10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started</a:t>
            </a:r>
            <a:r>
              <a:rPr sz="2800" b="1" spc="-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with</a:t>
            </a:r>
            <a:r>
              <a:rPr sz="2800" b="1" spc="-10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simulations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b="1" spc="-20" dirty="0">
                <a:latin typeface="Calibri"/>
                <a:cs typeface="Calibri"/>
              </a:rPr>
              <a:t>Vehicle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behaviors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simulation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tricks,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drive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cycles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Simulation</a:t>
            </a:r>
            <a:r>
              <a:rPr sz="2800" b="1" spc="-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of</a:t>
            </a:r>
            <a:r>
              <a:rPr sz="2800" b="1" spc="-10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Electric</a:t>
            </a:r>
            <a:r>
              <a:rPr sz="2800" b="1" spc="-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Machine</a:t>
            </a:r>
            <a:r>
              <a:rPr sz="2800" b="1" spc="-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with</a:t>
            </a:r>
            <a:r>
              <a:rPr sz="2800" b="1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MotorCAD</a:t>
            </a:r>
            <a:r>
              <a:rPr sz="2800" b="1" spc="-8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E7E6E6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Simulation</a:t>
            </a:r>
            <a:r>
              <a:rPr sz="2800" b="1" spc="-7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of</a:t>
            </a:r>
            <a:r>
              <a:rPr sz="2800" b="1" spc="-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Power</a:t>
            </a:r>
            <a:r>
              <a:rPr sz="2800" b="1" spc="-8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Electronics</a:t>
            </a:r>
            <a:r>
              <a:rPr sz="2800" b="1" spc="-7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sz="2800" b="1" spc="-9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Battery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Full</a:t>
            </a:r>
            <a:r>
              <a:rPr sz="2800" b="1" spc="-7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vehicle</a:t>
            </a:r>
            <a:r>
              <a:rPr sz="2800" b="1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E7E6E6"/>
                </a:solidFill>
                <a:latin typeface="Calibri"/>
                <a:cs typeface="Calibri"/>
              </a:rPr>
              <a:t>behavior,</a:t>
            </a:r>
            <a:r>
              <a:rPr sz="2800" b="1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assignments</a:t>
            </a:r>
            <a:r>
              <a:rPr sz="2800" b="1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7E6E6"/>
                </a:solidFill>
                <a:latin typeface="Calibri"/>
                <a:cs typeface="Calibri"/>
              </a:rPr>
              <a:t>&amp;</a:t>
            </a:r>
            <a:r>
              <a:rPr sz="2800" b="1" spc="-7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7E6E6"/>
                </a:solidFill>
                <a:latin typeface="Calibri"/>
                <a:cs typeface="Calibri"/>
              </a:rPr>
              <a:t>groups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Differential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20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9918"/>
            <a:ext cx="10186035" cy="39325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488950" indent="-22796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normal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differential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integrated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gearbox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manty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ICEs)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gearbox!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differential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aren’t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Our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vehicle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longitudinal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motion: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400" spc="-55" dirty="0">
                <a:latin typeface="Wingdings"/>
                <a:cs typeface="Wingdings"/>
              </a:rPr>
              <a:t></a:t>
            </a:r>
            <a:r>
              <a:rPr sz="2400" spc="-55" dirty="0">
                <a:latin typeface="Calibri"/>
                <a:cs typeface="Calibri"/>
              </a:rPr>
              <a:t>No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differential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losses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differential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isn’t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doesn’t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transform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torque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forward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Vehicle</a:t>
            </a:r>
            <a:r>
              <a:rPr sz="6000" spc="-110" dirty="0"/>
              <a:t> </a:t>
            </a:r>
            <a:r>
              <a:rPr sz="6000" dirty="0"/>
              <a:t>model</a:t>
            </a:r>
            <a:r>
              <a:rPr sz="6000" spc="-105" dirty="0"/>
              <a:t> </a:t>
            </a:r>
            <a:r>
              <a:rPr sz="6000" dirty="0"/>
              <a:t>in</a:t>
            </a:r>
            <a:r>
              <a:rPr sz="6000" spc="-105" dirty="0"/>
              <a:t> </a:t>
            </a:r>
            <a:r>
              <a:rPr sz="6000" spc="-10" dirty="0"/>
              <a:t>Simulink</a:t>
            </a:r>
            <a:endParaRPr sz="6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21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844" y="3936872"/>
            <a:ext cx="633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Differential</a:t>
            </a:r>
            <a:r>
              <a:rPr sz="24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equations</a:t>
            </a:r>
            <a:r>
              <a:rPr sz="24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graphical</a:t>
            </a:r>
            <a:r>
              <a:rPr sz="24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programming.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Vehicle</a:t>
            </a:r>
            <a:r>
              <a:rPr spc="-60" dirty="0"/>
              <a:t> </a:t>
            </a:r>
            <a:r>
              <a:rPr dirty="0"/>
              <a:t>model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10" dirty="0"/>
              <a:t>Simulink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3697"/>
            <a:ext cx="9330690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Working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Folder,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Matlab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Workspace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Model,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subsystems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Solver,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stepping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Init-</a:t>
            </a:r>
            <a:r>
              <a:rPr sz="2800" dirty="0">
                <a:latin typeface="Calibri"/>
                <a:cs typeface="Calibri"/>
              </a:rPr>
              <a:t>scripts,</a:t>
            </a:r>
            <a:r>
              <a:rPr sz="2800" spc="-30" dirty="0">
                <a:latin typeface="Calibri"/>
                <a:cs typeface="Calibri"/>
              </a:rPr>
              <a:t> m-</a:t>
            </a:r>
            <a:r>
              <a:rPr sz="2800" dirty="0">
                <a:latin typeface="Calibri"/>
                <a:cs typeface="Calibri"/>
              </a:rPr>
              <a:t>files,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Plot-</a:t>
            </a:r>
            <a:r>
              <a:rPr sz="2800" dirty="0">
                <a:latin typeface="Calibri"/>
                <a:cs typeface="Calibri"/>
              </a:rPr>
              <a:t>functions: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Scope,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Inspector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Plot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Workspace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Demo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Vehicle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Simulink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cycle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Simulink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Assignment</a:t>
            </a:r>
            <a:r>
              <a:rPr sz="6000" spc="-70" dirty="0"/>
              <a:t> </a:t>
            </a:r>
            <a:r>
              <a:rPr sz="6000" spc="-50" dirty="0"/>
              <a:t>2</a:t>
            </a:r>
            <a:endParaRPr sz="6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23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24" y="3936872"/>
            <a:ext cx="691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Please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find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full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details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Canvas</a:t>
            </a:r>
            <a:r>
              <a:rPr sz="2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“Assignments”</a:t>
            </a:r>
            <a:r>
              <a:rPr sz="24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module!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Car</a:t>
            </a:r>
            <a:r>
              <a:rPr spc="-70" dirty="0"/>
              <a:t> </a:t>
            </a:r>
            <a:r>
              <a:rPr dirty="0"/>
              <a:t>definition</a:t>
            </a:r>
            <a:r>
              <a:rPr spc="-5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assignment</a:t>
            </a:r>
            <a:r>
              <a:rPr spc="-9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998" y="1539367"/>
            <a:ext cx="1164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Constants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948" y="2069464"/>
          <a:ext cx="5939155" cy="4105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1750">
                        <a:lnSpc>
                          <a:spcPts val="2200"/>
                        </a:lnSpc>
                      </a:pPr>
                      <a:r>
                        <a:rPr sz="2200" spc="-25" dirty="0">
                          <a:latin typeface="Cambria Math"/>
                          <a:cs typeface="Cambria Math"/>
                        </a:rPr>
                        <a:t>ρ</a:t>
                      </a:r>
                      <a:r>
                        <a:rPr sz="2400" spc="-37" baseline="-15625" dirty="0">
                          <a:latin typeface="Cambria Math"/>
                          <a:cs typeface="Cambria Math"/>
                        </a:rPr>
                        <a:t>𝑎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2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1.225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kg/m</a:t>
                      </a:r>
                      <a:r>
                        <a:rPr sz="2175" spc="-15" baseline="24904" dirty="0">
                          <a:latin typeface="Calibri"/>
                          <a:cs typeface="Calibri"/>
                        </a:rPr>
                        <a:t>3</a:t>
                      </a:r>
                      <a:endParaRPr sz="2175" baseline="24904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22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drive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cycle.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25" dirty="0">
                          <a:latin typeface="Cambria Math"/>
                          <a:cs typeface="Cambria Math"/>
                        </a:rPr>
                        <a:t>𝑐</a:t>
                      </a:r>
                      <a:r>
                        <a:rPr sz="2400" spc="-37" baseline="-15625" dirty="0">
                          <a:latin typeface="Cambria Math"/>
                          <a:cs typeface="Cambria Math"/>
                        </a:rPr>
                        <a:t>𝑟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0.009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α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25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2400" spc="-37" baseline="-15625" dirty="0">
                          <a:latin typeface="Cambria Math"/>
                          <a:cs typeface="Cambria Math"/>
                        </a:rPr>
                        <a:t>𝑓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2.3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m²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22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Vehicle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speed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(m/s)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25" dirty="0">
                          <a:latin typeface="Cambria Math"/>
                          <a:cs typeface="Cambria Math"/>
                        </a:rPr>
                        <a:t>𝑐</a:t>
                      </a:r>
                      <a:r>
                        <a:rPr sz="2400" spc="-37" baseline="-15625" dirty="0">
                          <a:latin typeface="Cambria Math"/>
                          <a:cs typeface="Cambria Math"/>
                        </a:rPr>
                        <a:t>𝑑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0.28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Derived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simulation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7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2400" baseline="-15625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2400" spc="419" baseline="-156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700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kg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  <a:tabLst>
                          <a:tab pos="334645" algn="l"/>
                        </a:tabLst>
                      </a:pPr>
                      <a:r>
                        <a:rPr sz="2200" spc="-50" dirty="0">
                          <a:latin typeface="Cambria Math"/>
                          <a:cs typeface="Cambria Math"/>
                        </a:rPr>
                        <a:t>𝑔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9.81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m/s²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200" spc="55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spc="82" baseline="-15625" dirty="0"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400" spc="337" baseline="-156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mbria Math"/>
                          <a:cs typeface="Cambria Math"/>
                        </a:rPr>
                        <a:t>2𝑟</a:t>
                      </a:r>
                      <a:r>
                        <a:rPr sz="2400" spc="-37" baseline="-15625" dirty="0"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400" spc="300" baseline="-156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0.649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m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𝜂</a:t>
                      </a:r>
                      <a:r>
                        <a:rPr sz="2400" baseline="-15625" dirty="0">
                          <a:latin typeface="Cambria Math"/>
                          <a:cs typeface="Cambria Math"/>
                        </a:rPr>
                        <a:t>𝐺𝐵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0.98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𝛾</a:t>
                      </a:r>
                      <a:r>
                        <a:rPr sz="2400" baseline="-15625" dirty="0">
                          <a:latin typeface="Cambria Math"/>
                          <a:cs typeface="Cambria Math"/>
                        </a:rPr>
                        <a:t>𝐺𝐵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8.0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38803" y="1539367"/>
            <a:ext cx="3359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Variables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(“operating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point”)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9221" y="1425858"/>
            <a:ext cx="3658870" cy="19348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2200" b="1" spc="-10" dirty="0"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2400" dirty="0">
                <a:latin typeface="Cambria Math"/>
                <a:cs typeface="Cambria Math"/>
              </a:rPr>
              <a:t>𝐹</a:t>
            </a:r>
            <a:r>
              <a:rPr sz="2625" baseline="-15873" dirty="0">
                <a:latin typeface="Cambria Math"/>
                <a:cs typeface="Cambria Math"/>
              </a:rPr>
              <a:t>𝑡</a:t>
            </a:r>
            <a:r>
              <a:rPr sz="2625" spc="232" baseline="-15873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Traction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force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(N)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ambria Math"/>
                <a:cs typeface="Cambria Math"/>
              </a:rPr>
              <a:t>𝑃</a:t>
            </a:r>
            <a:r>
              <a:rPr sz="2625" baseline="-15873" dirty="0">
                <a:latin typeface="Cambria Math"/>
                <a:cs typeface="Cambria Math"/>
              </a:rPr>
              <a:t>𝑡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Traction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power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(W)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latin typeface="Cambria Math"/>
                <a:cs typeface="Cambria Math"/>
              </a:rPr>
              <a:t>𝑇</a:t>
            </a:r>
            <a:r>
              <a:rPr sz="2625" baseline="-15873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torque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(Nm)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7747" y="1488947"/>
            <a:ext cx="0" cy="4688840"/>
          </a:xfrm>
          <a:custGeom>
            <a:avLst/>
            <a:gdLst/>
            <a:ahLst/>
            <a:cxnLst/>
            <a:rect l="l" t="t" r="r" b="b"/>
            <a:pathLst>
              <a:path h="4688840">
                <a:moveTo>
                  <a:pt x="0" y="0"/>
                </a:moveTo>
                <a:lnTo>
                  <a:pt x="0" y="4688306"/>
                </a:lnTo>
              </a:path>
            </a:pathLst>
          </a:custGeom>
          <a:ln w="12700">
            <a:solidFill>
              <a:srgbClr val="03AB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7159" y="1488947"/>
            <a:ext cx="0" cy="4688840"/>
          </a:xfrm>
          <a:custGeom>
            <a:avLst/>
            <a:gdLst/>
            <a:ahLst/>
            <a:cxnLst/>
            <a:rect l="l" t="t" r="r" b="b"/>
            <a:pathLst>
              <a:path h="4688840">
                <a:moveTo>
                  <a:pt x="0" y="0"/>
                </a:moveTo>
                <a:lnTo>
                  <a:pt x="0" y="4688306"/>
                </a:lnTo>
              </a:path>
            </a:pathLst>
          </a:custGeom>
          <a:ln w="12700">
            <a:solidFill>
              <a:srgbClr val="03AB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Assign.</a:t>
            </a:r>
            <a:r>
              <a:rPr spc="-30" dirty="0"/>
              <a:t> </a:t>
            </a:r>
            <a:r>
              <a:rPr dirty="0"/>
              <a:t>2 </a:t>
            </a:r>
            <a:r>
              <a:rPr spc="-50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25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70863"/>
            <a:ext cx="8426450" cy="445891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Use: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Links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drive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cycle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official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lecture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slides</a:t>
            </a:r>
            <a:endParaRPr sz="2600" dirty="0">
              <a:latin typeface="Calibri"/>
              <a:cs typeface="Calibri"/>
            </a:endParaRPr>
          </a:p>
          <a:p>
            <a:pPr marL="240665" indent="-227965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40" dirty="0">
                <a:latin typeface="Calibri"/>
                <a:cs typeface="Calibri"/>
              </a:rPr>
              <a:t>You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get: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2625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Simulink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“EDR100_Model1.slx”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20" dirty="0">
                <a:latin typeface="Calibri"/>
                <a:cs typeface="Calibri"/>
              </a:rPr>
              <a:t>Init-</a:t>
            </a:r>
            <a:r>
              <a:rPr sz="2200" dirty="0">
                <a:latin typeface="Calibri"/>
                <a:cs typeface="Calibri"/>
              </a:rPr>
              <a:t>script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Simulink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“init_Model1.m”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Example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m-</a:t>
            </a:r>
            <a:r>
              <a:rPr sz="2200" dirty="0">
                <a:latin typeface="Calibri"/>
                <a:cs typeface="Calibri"/>
              </a:rPr>
              <a:t>file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WLTC </a:t>
            </a:r>
            <a:r>
              <a:rPr sz="2200" dirty="0">
                <a:latin typeface="Calibri"/>
                <a:cs typeface="Calibri"/>
              </a:rPr>
              <a:t>import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</a:t>
            </a:r>
            <a:r>
              <a:rPr lang="en-US" sz="2200" spc="-10" dirty="0" err="1">
                <a:latin typeface="Calibri"/>
                <a:cs typeface="Calibri"/>
              </a:rPr>
              <a:t>Drive_cycle_example</a:t>
            </a:r>
            <a:r>
              <a:rPr sz="2200" spc="-10" dirty="0" err="1">
                <a:latin typeface="Calibri"/>
                <a:cs typeface="Calibri"/>
              </a:rPr>
              <a:t>.m</a:t>
            </a:r>
            <a:r>
              <a:rPr sz="2200" spc="-10" dirty="0">
                <a:latin typeface="Calibri"/>
                <a:cs typeface="Calibri"/>
              </a:rPr>
              <a:t>”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150" dirty="0">
              <a:latin typeface="Calibri"/>
              <a:cs typeface="Calibri"/>
            </a:endParaRPr>
          </a:p>
          <a:p>
            <a:pPr marL="240665" indent="-227965">
              <a:lnSpc>
                <a:spcPts val="3110"/>
              </a:lnSpc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Present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different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drive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cycles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calculate,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plot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graphs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WLTC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Plot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drive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cycle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axis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units: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Speed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km/h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Acceleration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m/s^2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25" dirty="0">
                <a:latin typeface="Calibri"/>
                <a:cs typeface="Calibri"/>
              </a:rPr>
              <a:t>Traction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power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W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Assign.</a:t>
            </a:r>
            <a:r>
              <a:rPr spc="-30" dirty="0"/>
              <a:t> </a:t>
            </a:r>
            <a:r>
              <a:rPr dirty="0"/>
              <a:t>2 </a:t>
            </a:r>
            <a:r>
              <a:rPr spc="-50" dirty="0"/>
              <a:t>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26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93442"/>
            <a:ext cx="7178675" cy="44316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50" dirty="0">
                <a:latin typeface="Calibri"/>
                <a:cs typeface="Calibri"/>
              </a:rPr>
              <a:t>You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get: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</a:tabLst>
            </a:pPr>
            <a:r>
              <a:rPr sz="2400" spc="-10" dirty="0">
                <a:latin typeface="Calibri"/>
                <a:cs typeface="Calibri"/>
              </a:rPr>
              <a:t>M-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”solutions_Assignm1.m”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Sensitivity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Total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Traction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0…180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km/h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km/h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Plot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(P_t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P_wheel)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Simulink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Hand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in: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Plot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P_tot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speed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20" dirty="0">
                <a:latin typeface="Calibri"/>
                <a:cs typeface="Calibri"/>
              </a:rPr>
              <a:t>Table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decimals)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Assign.</a:t>
            </a:r>
            <a:r>
              <a:rPr spc="-1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spc="-50" dirty="0"/>
              <a:t>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27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3697"/>
            <a:ext cx="10277475" cy="41376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slope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simulink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Run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5" dirty="0">
                <a:latin typeface="Calibri"/>
                <a:cs typeface="Calibri"/>
              </a:rPr>
              <a:t> WLTC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slope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+0.07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rad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67080" algn="l"/>
              </a:tabLst>
            </a:pP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0.07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rad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Plot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units: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Speed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vs time in</a:t>
            </a:r>
            <a:r>
              <a:rPr sz="2000" spc="-20" dirty="0">
                <a:latin typeface="Calibri"/>
                <a:cs typeface="Calibri"/>
              </a:rPr>
              <a:t> km/h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Acceleration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m/s^2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20" dirty="0">
                <a:latin typeface="Calibri"/>
                <a:cs typeface="Calibri"/>
              </a:rPr>
              <a:t>Traction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power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Traction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power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assignment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spc="-55" dirty="0">
                <a:latin typeface="Calibri"/>
                <a:cs typeface="Calibri"/>
              </a:rPr>
              <a:t>WLTC,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Lecture</a:t>
            </a:r>
            <a:r>
              <a:rPr spc="-55" dirty="0"/>
              <a:t> </a:t>
            </a:r>
            <a:r>
              <a:rPr dirty="0"/>
              <a:t>2</a:t>
            </a:r>
            <a:r>
              <a:rPr spc="-2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3697"/>
            <a:ext cx="507492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Gearbox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differential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Drive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Intro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vehicle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Simulink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Assignment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</a:t>
            </a:r>
            <a:r>
              <a:rPr spc="-240" dirty="0"/>
              <a:t> </a:t>
            </a:r>
            <a:r>
              <a:rPr spc="-10" dirty="0"/>
              <a:t>calculations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89805" y="4081017"/>
            <a:ext cx="2908300" cy="2117725"/>
            <a:chOff x="4289805" y="4081017"/>
            <a:chExt cx="2908300" cy="2117725"/>
          </a:xfrm>
        </p:grpSpPr>
        <p:sp>
          <p:nvSpPr>
            <p:cNvPr id="4" name="object 4"/>
            <p:cNvSpPr/>
            <p:nvPr/>
          </p:nvSpPr>
          <p:spPr>
            <a:xfrm>
              <a:off x="4296155" y="4087367"/>
              <a:ext cx="2895600" cy="2105025"/>
            </a:xfrm>
            <a:custGeom>
              <a:avLst/>
              <a:gdLst/>
              <a:ahLst/>
              <a:cxnLst/>
              <a:rect l="l" t="t" r="r" b="b"/>
              <a:pathLst>
                <a:path w="2895600" h="2105025">
                  <a:moveTo>
                    <a:pt x="2544826" y="0"/>
                  </a:moveTo>
                  <a:lnTo>
                    <a:pt x="350774" y="0"/>
                  </a:lnTo>
                  <a:lnTo>
                    <a:pt x="303186" y="3203"/>
                  </a:lnTo>
                  <a:lnTo>
                    <a:pt x="257542" y="12533"/>
                  </a:lnTo>
                  <a:lnTo>
                    <a:pt x="214258" y="27572"/>
                  </a:lnTo>
                  <a:lnTo>
                    <a:pt x="173754" y="47902"/>
                  </a:lnTo>
                  <a:lnTo>
                    <a:pt x="136448" y="73104"/>
                  </a:lnTo>
                  <a:lnTo>
                    <a:pt x="102758" y="102758"/>
                  </a:lnTo>
                  <a:lnTo>
                    <a:pt x="73104" y="136448"/>
                  </a:lnTo>
                  <a:lnTo>
                    <a:pt x="47902" y="173754"/>
                  </a:lnTo>
                  <a:lnTo>
                    <a:pt x="27572" y="214258"/>
                  </a:lnTo>
                  <a:lnTo>
                    <a:pt x="12533" y="257542"/>
                  </a:lnTo>
                  <a:lnTo>
                    <a:pt x="3203" y="303186"/>
                  </a:lnTo>
                  <a:lnTo>
                    <a:pt x="0" y="350773"/>
                  </a:lnTo>
                  <a:lnTo>
                    <a:pt x="0" y="1753857"/>
                  </a:lnTo>
                  <a:lnTo>
                    <a:pt x="3203" y="1801457"/>
                  </a:lnTo>
                  <a:lnTo>
                    <a:pt x="12533" y="1847111"/>
                  </a:lnTo>
                  <a:lnTo>
                    <a:pt x="27572" y="1890401"/>
                  </a:lnTo>
                  <a:lnTo>
                    <a:pt x="47902" y="1930907"/>
                  </a:lnTo>
                  <a:lnTo>
                    <a:pt x="73104" y="1968214"/>
                  </a:lnTo>
                  <a:lnTo>
                    <a:pt x="102758" y="2001902"/>
                  </a:lnTo>
                  <a:lnTo>
                    <a:pt x="136448" y="2031554"/>
                  </a:lnTo>
                  <a:lnTo>
                    <a:pt x="173754" y="2056752"/>
                  </a:lnTo>
                  <a:lnTo>
                    <a:pt x="214258" y="2077078"/>
                  </a:lnTo>
                  <a:lnTo>
                    <a:pt x="257542" y="2092113"/>
                  </a:lnTo>
                  <a:lnTo>
                    <a:pt x="303186" y="2101441"/>
                  </a:lnTo>
                  <a:lnTo>
                    <a:pt x="350774" y="2104643"/>
                  </a:lnTo>
                  <a:lnTo>
                    <a:pt x="2544826" y="2104643"/>
                  </a:lnTo>
                  <a:lnTo>
                    <a:pt x="2592413" y="2101441"/>
                  </a:lnTo>
                  <a:lnTo>
                    <a:pt x="2638057" y="2092113"/>
                  </a:lnTo>
                  <a:lnTo>
                    <a:pt x="2681341" y="2077078"/>
                  </a:lnTo>
                  <a:lnTo>
                    <a:pt x="2721845" y="2056752"/>
                  </a:lnTo>
                  <a:lnTo>
                    <a:pt x="2759151" y="2031554"/>
                  </a:lnTo>
                  <a:lnTo>
                    <a:pt x="2792841" y="2001902"/>
                  </a:lnTo>
                  <a:lnTo>
                    <a:pt x="2822495" y="1968214"/>
                  </a:lnTo>
                  <a:lnTo>
                    <a:pt x="2847697" y="1930907"/>
                  </a:lnTo>
                  <a:lnTo>
                    <a:pt x="2868027" y="1890401"/>
                  </a:lnTo>
                  <a:lnTo>
                    <a:pt x="2883066" y="1847111"/>
                  </a:lnTo>
                  <a:lnTo>
                    <a:pt x="2892396" y="1801457"/>
                  </a:lnTo>
                  <a:lnTo>
                    <a:pt x="2895600" y="1753857"/>
                  </a:lnTo>
                  <a:lnTo>
                    <a:pt x="2895600" y="350773"/>
                  </a:lnTo>
                  <a:lnTo>
                    <a:pt x="2892396" y="303186"/>
                  </a:lnTo>
                  <a:lnTo>
                    <a:pt x="2883066" y="257542"/>
                  </a:lnTo>
                  <a:lnTo>
                    <a:pt x="2868027" y="214258"/>
                  </a:lnTo>
                  <a:lnTo>
                    <a:pt x="2847697" y="173754"/>
                  </a:lnTo>
                  <a:lnTo>
                    <a:pt x="2822495" y="136448"/>
                  </a:lnTo>
                  <a:lnTo>
                    <a:pt x="2792841" y="102758"/>
                  </a:lnTo>
                  <a:lnTo>
                    <a:pt x="2759151" y="73104"/>
                  </a:lnTo>
                  <a:lnTo>
                    <a:pt x="2721845" y="47902"/>
                  </a:lnTo>
                  <a:lnTo>
                    <a:pt x="2681341" y="27572"/>
                  </a:lnTo>
                  <a:lnTo>
                    <a:pt x="2638057" y="12533"/>
                  </a:lnTo>
                  <a:lnTo>
                    <a:pt x="2592413" y="3203"/>
                  </a:lnTo>
                  <a:lnTo>
                    <a:pt x="25448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6155" y="4087367"/>
              <a:ext cx="2895600" cy="2105025"/>
            </a:xfrm>
            <a:custGeom>
              <a:avLst/>
              <a:gdLst/>
              <a:ahLst/>
              <a:cxnLst/>
              <a:rect l="l" t="t" r="r" b="b"/>
              <a:pathLst>
                <a:path w="2895600" h="2105025">
                  <a:moveTo>
                    <a:pt x="0" y="350773"/>
                  </a:moveTo>
                  <a:lnTo>
                    <a:pt x="3203" y="303186"/>
                  </a:lnTo>
                  <a:lnTo>
                    <a:pt x="12533" y="257542"/>
                  </a:lnTo>
                  <a:lnTo>
                    <a:pt x="27572" y="214258"/>
                  </a:lnTo>
                  <a:lnTo>
                    <a:pt x="47902" y="173754"/>
                  </a:lnTo>
                  <a:lnTo>
                    <a:pt x="73104" y="136448"/>
                  </a:lnTo>
                  <a:lnTo>
                    <a:pt x="102758" y="102758"/>
                  </a:lnTo>
                  <a:lnTo>
                    <a:pt x="136448" y="73104"/>
                  </a:lnTo>
                  <a:lnTo>
                    <a:pt x="173754" y="47902"/>
                  </a:lnTo>
                  <a:lnTo>
                    <a:pt x="214258" y="27572"/>
                  </a:lnTo>
                  <a:lnTo>
                    <a:pt x="257542" y="12533"/>
                  </a:lnTo>
                  <a:lnTo>
                    <a:pt x="303186" y="3203"/>
                  </a:lnTo>
                  <a:lnTo>
                    <a:pt x="350774" y="0"/>
                  </a:lnTo>
                  <a:lnTo>
                    <a:pt x="2544826" y="0"/>
                  </a:lnTo>
                  <a:lnTo>
                    <a:pt x="2592413" y="3203"/>
                  </a:lnTo>
                  <a:lnTo>
                    <a:pt x="2638057" y="12533"/>
                  </a:lnTo>
                  <a:lnTo>
                    <a:pt x="2681341" y="27572"/>
                  </a:lnTo>
                  <a:lnTo>
                    <a:pt x="2721845" y="47902"/>
                  </a:lnTo>
                  <a:lnTo>
                    <a:pt x="2759151" y="73104"/>
                  </a:lnTo>
                  <a:lnTo>
                    <a:pt x="2792841" y="102758"/>
                  </a:lnTo>
                  <a:lnTo>
                    <a:pt x="2822495" y="136448"/>
                  </a:lnTo>
                  <a:lnTo>
                    <a:pt x="2847697" y="173754"/>
                  </a:lnTo>
                  <a:lnTo>
                    <a:pt x="2868027" y="214258"/>
                  </a:lnTo>
                  <a:lnTo>
                    <a:pt x="2883066" y="257542"/>
                  </a:lnTo>
                  <a:lnTo>
                    <a:pt x="2892396" y="303186"/>
                  </a:lnTo>
                  <a:lnTo>
                    <a:pt x="2895600" y="350773"/>
                  </a:lnTo>
                  <a:lnTo>
                    <a:pt x="2895600" y="1753857"/>
                  </a:lnTo>
                  <a:lnTo>
                    <a:pt x="2892396" y="1801457"/>
                  </a:lnTo>
                  <a:lnTo>
                    <a:pt x="2883066" y="1847111"/>
                  </a:lnTo>
                  <a:lnTo>
                    <a:pt x="2868027" y="1890401"/>
                  </a:lnTo>
                  <a:lnTo>
                    <a:pt x="2847697" y="1930907"/>
                  </a:lnTo>
                  <a:lnTo>
                    <a:pt x="2822495" y="1968214"/>
                  </a:lnTo>
                  <a:lnTo>
                    <a:pt x="2792841" y="2001902"/>
                  </a:lnTo>
                  <a:lnTo>
                    <a:pt x="2759151" y="2031554"/>
                  </a:lnTo>
                  <a:lnTo>
                    <a:pt x="2721845" y="2056752"/>
                  </a:lnTo>
                  <a:lnTo>
                    <a:pt x="2681341" y="2077078"/>
                  </a:lnTo>
                  <a:lnTo>
                    <a:pt x="2638057" y="2092113"/>
                  </a:lnTo>
                  <a:lnTo>
                    <a:pt x="2592413" y="2101441"/>
                  </a:lnTo>
                  <a:lnTo>
                    <a:pt x="2544826" y="2104643"/>
                  </a:lnTo>
                  <a:lnTo>
                    <a:pt x="350774" y="2104643"/>
                  </a:lnTo>
                  <a:lnTo>
                    <a:pt x="303186" y="2101441"/>
                  </a:lnTo>
                  <a:lnTo>
                    <a:pt x="257542" y="2092113"/>
                  </a:lnTo>
                  <a:lnTo>
                    <a:pt x="214258" y="2077078"/>
                  </a:lnTo>
                  <a:lnTo>
                    <a:pt x="173754" y="2056752"/>
                  </a:lnTo>
                  <a:lnTo>
                    <a:pt x="136448" y="2031554"/>
                  </a:lnTo>
                  <a:lnTo>
                    <a:pt x="102758" y="2001902"/>
                  </a:lnTo>
                  <a:lnTo>
                    <a:pt x="73104" y="1968214"/>
                  </a:lnTo>
                  <a:lnTo>
                    <a:pt x="47902" y="1930907"/>
                  </a:lnTo>
                  <a:lnTo>
                    <a:pt x="27572" y="1890401"/>
                  </a:lnTo>
                  <a:lnTo>
                    <a:pt x="12533" y="1847111"/>
                  </a:lnTo>
                  <a:lnTo>
                    <a:pt x="3203" y="1801457"/>
                  </a:lnTo>
                  <a:lnTo>
                    <a:pt x="0" y="1753857"/>
                  </a:lnTo>
                  <a:lnTo>
                    <a:pt x="0" y="35077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75682" y="4208526"/>
            <a:ext cx="133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1058" y="4081017"/>
            <a:ext cx="3216275" cy="2117725"/>
            <a:chOff x="591058" y="4081017"/>
            <a:chExt cx="3216275" cy="2117725"/>
          </a:xfrm>
        </p:grpSpPr>
        <p:sp>
          <p:nvSpPr>
            <p:cNvPr id="8" name="object 8"/>
            <p:cNvSpPr/>
            <p:nvPr/>
          </p:nvSpPr>
          <p:spPr>
            <a:xfrm>
              <a:off x="597408" y="4087367"/>
              <a:ext cx="3203575" cy="2105025"/>
            </a:xfrm>
            <a:custGeom>
              <a:avLst/>
              <a:gdLst/>
              <a:ahLst/>
              <a:cxnLst/>
              <a:rect l="l" t="t" r="r" b="b"/>
              <a:pathLst>
                <a:path w="3203575" h="2105025">
                  <a:moveTo>
                    <a:pt x="2852674" y="0"/>
                  </a:moveTo>
                  <a:lnTo>
                    <a:pt x="350786" y="0"/>
                  </a:lnTo>
                  <a:lnTo>
                    <a:pt x="303186" y="3203"/>
                  </a:lnTo>
                  <a:lnTo>
                    <a:pt x="257532" y="12533"/>
                  </a:lnTo>
                  <a:lnTo>
                    <a:pt x="214242" y="27572"/>
                  </a:lnTo>
                  <a:lnTo>
                    <a:pt x="173736" y="47902"/>
                  </a:lnTo>
                  <a:lnTo>
                    <a:pt x="136429" y="73104"/>
                  </a:lnTo>
                  <a:lnTo>
                    <a:pt x="102741" y="102758"/>
                  </a:lnTo>
                  <a:lnTo>
                    <a:pt x="73089" y="136448"/>
                  </a:lnTo>
                  <a:lnTo>
                    <a:pt x="47891" y="173754"/>
                  </a:lnTo>
                  <a:lnTo>
                    <a:pt x="27565" y="214258"/>
                  </a:lnTo>
                  <a:lnTo>
                    <a:pt x="12530" y="257542"/>
                  </a:lnTo>
                  <a:lnTo>
                    <a:pt x="3202" y="303186"/>
                  </a:lnTo>
                  <a:lnTo>
                    <a:pt x="0" y="350773"/>
                  </a:lnTo>
                  <a:lnTo>
                    <a:pt x="0" y="1753857"/>
                  </a:lnTo>
                  <a:lnTo>
                    <a:pt x="3202" y="1801457"/>
                  </a:lnTo>
                  <a:lnTo>
                    <a:pt x="12530" y="1847111"/>
                  </a:lnTo>
                  <a:lnTo>
                    <a:pt x="27565" y="1890401"/>
                  </a:lnTo>
                  <a:lnTo>
                    <a:pt x="47891" y="1930907"/>
                  </a:lnTo>
                  <a:lnTo>
                    <a:pt x="73089" y="1968214"/>
                  </a:lnTo>
                  <a:lnTo>
                    <a:pt x="102741" y="2001902"/>
                  </a:lnTo>
                  <a:lnTo>
                    <a:pt x="136429" y="2031554"/>
                  </a:lnTo>
                  <a:lnTo>
                    <a:pt x="173736" y="2056752"/>
                  </a:lnTo>
                  <a:lnTo>
                    <a:pt x="214242" y="2077078"/>
                  </a:lnTo>
                  <a:lnTo>
                    <a:pt x="257532" y="2092113"/>
                  </a:lnTo>
                  <a:lnTo>
                    <a:pt x="303186" y="2101441"/>
                  </a:lnTo>
                  <a:lnTo>
                    <a:pt x="350786" y="2104643"/>
                  </a:lnTo>
                  <a:lnTo>
                    <a:pt x="2852674" y="2104643"/>
                  </a:lnTo>
                  <a:lnTo>
                    <a:pt x="2900261" y="2101441"/>
                  </a:lnTo>
                  <a:lnTo>
                    <a:pt x="2945905" y="2092113"/>
                  </a:lnTo>
                  <a:lnTo>
                    <a:pt x="2989189" y="2077078"/>
                  </a:lnTo>
                  <a:lnTo>
                    <a:pt x="3029693" y="2056752"/>
                  </a:lnTo>
                  <a:lnTo>
                    <a:pt x="3066999" y="2031554"/>
                  </a:lnTo>
                  <a:lnTo>
                    <a:pt x="3100689" y="2001902"/>
                  </a:lnTo>
                  <a:lnTo>
                    <a:pt x="3130343" y="1968214"/>
                  </a:lnTo>
                  <a:lnTo>
                    <a:pt x="3155545" y="1930907"/>
                  </a:lnTo>
                  <a:lnTo>
                    <a:pt x="3175875" y="1890401"/>
                  </a:lnTo>
                  <a:lnTo>
                    <a:pt x="3190914" y="1847111"/>
                  </a:lnTo>
                  <a:lnTo>
                    <a:pt x="3200244" y="1801457"/>
                  </a:lnTo>
                  <a:lnTo>
                    <a:pt x="3203447" y="1753857"/>
                  </a:lnTo>
                  <a:lnTo>
                    <a:pt x="3203447" y="350773"/>
                  </a:lnTo>
                  <a:lnTo>
                    <a:pt x="3200244" y="303186"/>
                  </a:lnTo>
                  <a:lnTo>
                    <a:pt x="3190914" y="257542"/>
                  </a:lnTo>
                  <a:lnTo>
                    <a:pt x="3175875" y="214258"/>
                  </a:lnTo>
                  <a:lnTo>
                    <a:pt x="3155545" y="173754"/>
                  </a:lnTo>
                  <a:lnTo>
                    <a:pt x="3130343" y="136448"/>
                  </a:lnTo>
                  <a:lnTo>
                    <a:pt x="3100689" y="102758"/>
                  </a:lnTo>
                  <a:lnTo>
                    <a:pt x="3066999" y="73104"/>
                  </a:lnTo>
                  <a:lnTo>
                    <a:pt x="3029693" y="47902"/>
                  </a:lnTo>
                  <a:lnTo>
                    <a:pt x="2989189" y="27572"/>
                  </a:lnTo>
                  <a:lnTo>
                    <a:pt x="2945905" y="12533"/>
                  </a:lnTo>
                  <a:lnTo>
                    <a:pt x="2900261" y="3203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408" y="4087367"/>
              <a:ext cx="3203575" cy="2105025"/>
            </a:xfrm>
            <a:custGeom>
              <a:avLst/>
              <a:gdLst/>
              <a:ahLst/>
              <a:cxnLst/>
              <a:rect l="l" t="t" r="r" b="b"/>
              <a:pathLst>
                <a:path w="3203575" h="2105025">
                  <a:moveTo>
                    <a:pt x="0" y="350773"/>
                  </a:moveTo>
                  <a:lnTo>
                    <a:pt x="3202" y="303186"/>
                  </a:lnTo>
                  <a:lnTo>
                    <a:pt x="12530" y="257542"/>
                  </a:lnTo>
                  <a:lnTo>
                    <a:pt x="27565" y="214258"/>
                  </a:lnTo>
                  <a:lnTo>
                    <a:pt x="47891" y="173754"/>
                  </a:lnTo>
                  <a:lnTo>
                    <a:pt x="73089" y="136448"/>
                  </a:lnTo>
                  <a:lnTo>
                    <a:pt x="102741" y="102758"/>
                  </a:lnTo>
                  <a:lnTo>
                    <a:pt x="136429" y="73104"/>
                  </a:lnTo>
                  <a:lnTo>
                    <a:pt x="173736" y="47902"/>
                  </a:lnTo>
                  <a:lnTo>
                    <a:pt x="214242" y="27572"/>
                  </a:lnTo>
                  <a:lnTo>
                    <a:pt x="257532" y="12533"/>
                  </a:lnTo>
                  <a:lnTo>
                    <a:pt x="303186" y="3203"/>
                  </a:lnTo>
                  <a:lnTo>
                    <a:pt x="350786" y="0"/>
                  </a:lnTo>
                  <a:lnTo>
                    <a:pt x="2852674" y="0"/>
                  </a:lnTo>
                  <a:lnTo>
                    <a:pt x="2900261" y="3203"/>
                  </a:lnTo>
                  <a:lnTo>
                    <a:pt x="2945905" y="12533"/>
                  </a:lnTo>
                  <a:lnTo>
                    <a:pt x="2989189" y="27572"/>
                  </a:lnTo>
                  <a:lnTo>
                    <a:pt x="3029693" y="47902"/>
                  </a:lnTo>
                  <a:lnTo>
                    <a:pt x="3066999" y="73104"/>
                  </a:lnTo>
                  <a:lnTo>
                    <a:pt x="3100689" y="102758"/>
                  </a:lnTo>
                  <a:lnTo>
                    <a:pt x="3130343" y="136448"/>
                  </a:lnTo>
                  <a:lnTo>
                    <a:pt x="3155545" y="173754"/>
                  </a:lnTo>
                  <a:lnTo>
                    <a:pt x="3175875" y="214258"/>
                  </a:lnTo>
                  <a:lnTo>
                    <a:pt x="3190914" y="257542"/>
                  </a:lnTo>
                  <a:lnTo>
                    <a:pt x="3200244" y="303186"/>
                  </a:lnTo>
                  <a:lnTo>
                    <a:pt x="3203447" y="350773"/>
                  </a:lnTo>
                  <a:lnTo>
                    <a:pt x="3203447" y="1753857"/>
                  </a:lnTo>
                  <a:lnTo>
                    <a:pt x="3200244" y="1801457"/>
                  </a:lnTo>
                  <a:lnTo>
                    <a:pt x="3190914" y="1847111"/>
                  </a:lnTo>
                  <a:lnTo>
                    <a:pt x="3175875" y="1890401"/>
                  </a:lnTo>
                  <a:lnTo>
                    <a:pt x="3155545" y="1930907"/>
                  </a:lnTo>
                  <a:lnTo>
                    <a:pt x="3130343" y="1968214"/>
                  </a:lnTo>
                  <a:lnTo>
                    <a:pt x="3100689" y="2001902"/>
                  </a:lnTo>
                  <a:lnTo>
                    <a:pt x="3066999" y="2031554"/>
                  </a:lnTo>
                  <a:lnTo>
                    <a:pt x="3029693" y="2056752"/>
                  </a:lnTo>
                  <a:lnTo>
                    <a:pt x="2989189" y="2077078"/>
                  </a:lnTo>
                  <a:lnTo>
                    <a:pt x="2945905" y="2092113"/>
                  </a:lnTo>
                  <a:lnTo>
                    <a:pt x="2900261" y="2101441"/>
                  </a:lnTo>
                  <a:lnTo>
                    <a:pt x="2852674" y="2104643"/>
                  </a:lnTo>
                  <a:lnTo>
                    <a:pt x="350786" y="2104643"/>
                  </a:lnTo>
                  <a:lnTo>
                    <a:pt x="303186" y="2101441"/>
                  </a:lnTo>
                  <a:lnTo>
                    <a:pt x="257532" y="2092113"/>
                  </a:lnTo>
                  <a:lnTo>
                    <a:pt x="214242" y="2077078"/>
                  </a:lnTo>
                  <a:lnTo>
                    <a:pt x="173736" y="2056752"/>
                  </a:lnTo>
                  <a:lnTo>
                    <a:pt x="136429" y="2031554"/>
                  </a:lnTo>
                  <a:lnTo>
                    <a:pt x="102741" y="2001902"/>
                  </a:lnTo>
                  <a:lnTo>
                    <a:pt x="73089" y="1968214"/>
                  </a:lnTo>
                  <a:lnTo>
                    <a:pt x="47891" y="1930907"/>
                  </a:lnTo>
                  <a:lnTo>
                    <a:pt x="27565" y="1890401"/>
                  </a:lnTo>
                  <a:lnTo>
                    <a:pt x="12530" y="1847111"/>
                  </a:lnTo>
                  <a:lnTo>
                    <a:pt x="3202" y="1801457"/>
                  </a:lnTo>
                  <a:lnTo>
                    <a:pt x="0" y="1753857"/>
                  </a:lnTo>
                  <a:lnTo>
                    <a:pt x="0" y="3507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22272" y="4208526"/>
            <a:ext cx="155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behavior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85861" y="4081017"/>
            <a:ext cx="2908300" cy="2117725"/>
            <a:chOff x="7785861" y="4081017"/>
            <a:chExt cx="2908300" cy="2117725"/>
          </a:xfrm>
        </p:grpSpPr>
        <p:sp>
          <p:nvSpPr>
            <p:cNvPr id="12" name="object 12"/>
            <p:cNvSpPr/>
            <p:nvPr/>
          </p:nvSpPr>
          <p:spPr>
            <a:xfrm>
              <a:off x="7792211" y="4087367"/>
              <a:ext cx="2895600" cy="2105025"/>
            </a:xfrm>
            <a:custGeom>
              <a:avLst/>
              <a:gdLst/>
              <a:ahLst/>
              <a:cxnLst/>
              <a:rect l="l" t="t" r="r" b="b"/>
              <a:pathLst>
                <a:path w="2895600" h="2105025">
                  <a:moveTo>
                    <a:pt x="2544826" y="0"/>
                  </a:moveTo>
                  <a:lnTo>
                    <a:pt x="350774" y="0"/>
                  </a:lnTo>
                  <a:lnTo>
                    <a:pt x="303186" y="3203"/>
                  </a:lnTo>
                  <a:lnTo>
                    <a:pt x="257542" y="12533"/>
                  </a:lnTo>
                  <a:lnTo>
                    <a:pt x="214258" y="27572"/>
                  </a:lnTo>
                  <a:lnTo>
                    <a:pt x="173754" y="47902"/>
                  </a:lnTo>
                  <a:lnTo>
                    <a:pt x="136448" y="73104"/>
                  </a:lnTo>
                  <a:lnTo>
                    <a:pt x="102758" y="102758"/>
                  </a:lnTo>
                  <a:lnTo>
                    <a:pt x="73104" y="136448"/>
                  </a:lnTo>
                  <a:lnTo>
                    <a:pt x="47902" y="173754"/>
                  </a:lnTo>
                  <a:lnTo>
                    <a:pt x="27572" y="214258"/>
                  </a:lnTo>
                  <a:lnTo>
                    <a:pt x="12533" y="257542"/>
                  </a:lnTo>
                  <a:lnTo>
                    <a:pt x="3203" y="303186"/>
                  </a:lnTo>
                  <a:lnTo>
                    <a:pt x="0" y="350773"/>
                  </a:lnTo>
                  <a:lnTo>
                    <a:pt x="0" y="1753857"/>
                  </a:lnTo>
                  <a:lnTo>
                    <a:pt x="3203" y="1801457"/>
                  </a:lnTo>
                  <a:lnTo>
                    <a:pt x="12533" y="1847111"/>
                  </a:lnTo>
                  <a:lnTo>
                    <a:pt x="27572" y="1890401"/>
                  </a:lnTo>
                  <a:lnTo>
                    <a:pt x="47902" y="1930907"/>
                  </a:lnTo>
                  <a:lnTo>
                    <a:pt x="73104" y="1968214"/>
                  </a:lnTo>
                  <a:lnTo>
                    <a:pt x="102758" y="2001902"/>
                  </a:lnTo>
                  <a:lnTo>
                    <a:pt x="136448" y="2031554"/>
                  </a:lnTo>
                  <a:lnTo>
                    <a:pt x="173754" y="2056752"/>
                  </a:lnTo>
                  <a:lnTo>
                    <a:pt x="214258" y="2077078"/>
                  </a:lnTo>
                  <a:lnTo>
                    <a:pt x="257542" y="2092113"/>
                  </a:lnTo>
                  <a:lnTo>
                    <a:pt x="303186" y="2101441"/>
                  </a:lnTo>
                  <a:lnTo>
                    <a:pt x="350774" y="2104643"/>
                  </a:lnTo>
                  <a:lnTo>
                    <a:pt x="2544826" y="2104643"/>
                  </a:lnTo>
                  <a:lnTo>
                    <a:pt x="2592413" y="2101441"/>
                  </a:lnTo>
                  <a:lnTo>
                    <a:pt x="2638057" y="2092113"/>
                  </a:lnTo>
                  <a:lnTo>
                    <a:pt x="2681341" y="2077078"/>
                  </a:lnTo>
                  <a:lnTo>
                    <a:pt x="2721845" y="2056752"/>
                  </a:lnTo>
                  <a:lnTo>
                    <a:pt x="2759151" y="2031554"/>
                  </a:lnTo>
                  <a:lnTo>
                    <a:pt x="2792841" y="2001902"/>
                  </a:lnTo>
                  <a:lnTo>
                    <a:pt x="2822495" y="1968214"/>
                  </a:lnTo>
                  <a:lnTo>
                    <a:pt x="2847697" y="1930907"/>
                  </a:lnTo>
                  <a:lnTo>
                    <a:pt x="2868027" y="1890401"/>
                  </a:lnTo>
                  <a:lnTo>
                    <a:pt x="2883066" y="1847111"/>
                  </a:lnTo>
                  <a:lnTo>
                    <a:pt x="2892396" y="1801457"/>
                  </a:lnTo>
                  <a:lnTo>
                    <a:pt x="2895600" y="1753857"/>
                  </a:lnTo>
                  <a:lnTo>
                    <a:pt x="2895600" y="350773"/>
                  </a:lnTo>
                  <a:lnTo>
                    <a:pt x="2892396" y="303186"/>
                  </a:lnTo>
                  <a:lnTo>
                    <a:pt x="2883066" y="257542"/>
                  </a:lnTo>
                  <a:lnTo>
                    <a:pt x="2868027" y="214258"/>
                  </a:lnTo>
                  <a:lnTo>
                    <a:pt x="2847697" y="173754"/>
                  </a:lnTo>
                  <a:lnTo>
                    <a:pt x="2822495" y="136448"/>
                  </a:lnTo>
                  <a:lnTo>
                    <a:pt x="2792841" y="102758"/>
                  </a:lnTo>
                  <a:lnTo>
                    <a:pt x="2759151" y="73104"/>
                  </a:lnTo>
                  <a:lnTo>
                    <a:pt x="2721845" y="47902"/>
                  </a:lnTo>
                  <a:lnTo>
                    <a:pt x="2681341" y="27572"/>
                  </a:lnTo>
                  <a:lnTo>
                    <a:pt x="2638057" y="12533"/>
                  </a:lnTo>
                  <a:lnTo>
                    <a:pt x="2592413" y="3203"/>
                  </a:lnTo>
                  <a:lnTo>
                    <a:pt x="254482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92211" y="4087367"/>
              <a:ext cx="2895600" cy="2105025"/>
            </a:xfrm>
            <a:custGeom>
              <a:avLst/>
              <a:gdLst/>
              <a:ahLst/>
              <a:cxnLst/>
              <a:rect l="l" t="t" r="r" b="b"/>
              <a:pathLst>
                <a:path w="2895600" h="2105025">
                  <a:moveTo>
                    <a:pt x="0" y="350773"/>
                  </a:moveTo>
                  <a:lnTo>
                    <a:pt x="3203" y="303186"/>
                  </a:lnTo>
                  <a:lnTo>
                    <a:pt x="12533" y="257542"/>
                  </a:lnTo>
                  <a:lnTo>
                    <a:pt x="27572" y="214258"/>
                  </a:lnTo>
                  <a:lnTo>
                    <a:pt x="47902" y="173754"/>
                  </a:lnTo>
                  <a:lnTo>
                    <a:pt x="73104" y="136448"/>
                  </a:lnTo>
                  <a:lnTo>
                    <a:pt x="102758" y="102758"/>
                  </a:lnTo>
                  <a:lnTo>
                    <a:pt x="136448" y="73104"/>
                  </a:lnTo>
                  <a:lnTo>
                    <a:pt x="173754" y="47902"/>
                  </a:lnTo>
                  <a:lnTo>
                    <a:pt x="214258" y="27572"/>
                  </a:lnTo>
                  <a:lnTo>
                    <a:pt x="257542" y="12533"/>
                  </a:lnTo>
                  <a:lnTo>
                    <a:pt x="303186" y="3203"/>
                  </a:lnTo>
                  <a:lnTo>
                    <a:pt x="350774" y="0"/>
                  </a:lnTo>
                  <a:lnTo>
                    <a:pt x="2544826" y="0"/>
                  </a:lnTo>
                  <a:lnTo>
                    <a:pt x="2592413" y="3203"/>
                  </a:lnTo>
                  <a:lnTo>
                    <a:pt x="2638057" y="12533"/>
                  </a:lnTo>
                  <a:lnTo>
                    <a:pt x="2681341" y="27572"/>
                  </a:lnTo>
                  <a:lnTo>
                    <a:pt x="2721845" y="47902"/>
                  </a:lnTo>
                  <a:lnTo>
                    <a:pt x="2759151" y="73104"/>
                  </a:lnTo>
                  <a:lnTo>
                    <a:pt x="2792841" y="102758"/>
                  </a:lnTo>
                  <a:lnTo>
                    <a:pt x="2822495" y="136448"/>
                  </a:lnTo>
                  <a:lnTo>
                    <a:pt x="2847697" y="173754"/>
                  </a:lnTo>
                  <a:lnTo>
                    <a:pt x="2868027" y="214258"/>
                  </a:lnTo>
                  <a:lnTo>
                    <a:pt x="2883066" y="257542"/>
                  </a:lnTo>
                  <a:lnTo>
                    <a:pt x="2892396" y="303186"/>
                  </a:lnTo>
                  <a:lnTo>
                    <a:pt x="2895600" y="350773"/>
                  </a:lnTo>
                  <a:lnTo>
                    <a:pt x="2895600" y="1753857"/>
                  </a:lnTo>
                  <a:lnTo>
                    <a:pt x="2892396" y="1801457"/>
                  </a:lnTo>
                  <a:lnTo>
                    <a:pt x="2883066" y="1847111"/>
                  </a:lnTo>
                  <a:lnTo>
                    <a:pt x="2868027" y="1890401"/>
                  </a:lnTo>
                  <a:lnTo>
                    <a:pt x="2847697" y="1930907"/>
                  </a:lnTo>
                  <a:lnTo>
                    <a:pt x="2822495" y="1968214"/>
                  </a:lnTo>
                  <a:lnTo>
                    <a:pt x="2792841" y="2001902"/>
                  </a:lnTo>
                  <a:lnTo>
                    <a:pt x="2759151" y="2031554"/>
                  </a:lnTo>
                  <a:lnTo>
                    <a:pt x="2721845" y="2056752"/>
                  </a:lnTo>
                  <a:lnTo>
                    <a:pt x="2681341" y="2077078"/>
                  </a:lnTo>
                  <a:lnTo>
                    <a:pt x="2638057" y="2092113"/>
                  </a:lnTo>
                  <a:lnTo>
                    <a:pt x="2592413" y="2101441"/>
                  </a:lnTo>
                  <a:lnTo>
                    <a:pt x="2544826" y="2104643"/>
                  </a:lnTo>
                  <a:lnTo>
                    <a:pt x="350774" y="2104643"/>
                  </a:lnTo>
                  <a:lnTo>
                    <a:pt x="303186" y="2101441"/>
                  </a:lnTo>
                  <a:lnTo>
                    <a:pt x="257542" y="2092113"/>
                  </a:lnTo>
                  <a:lnTo>
                    <a:pt x="214258" y="2077078"/>
                  </a:lnTo>
                  <a:lnTo>
                    <a:pt x="173754" y="2056752"/>
                  </a:lnTo>
                  <a:lnTo>
                    <a:pt x="136448" y="2031554"/>
                  </a:lnTo>
                  <a:lnTo>
                    <a:pt x="102758" y="2001902"/>
                  </a:lnTo>
                  <a:lnTo>
                    <a:pt x="73104" y="1968214"/>
                  </a:lnTo>
                  <a:lnTo>
                    <a:pt x="47902" y="1930907"/>
                  </a:lnTo>
                  <a:lnTo>
                    <a:pt x="27572" y="1890401"/>
                  </a:lnTo>
                  <a:lnTo>
                    <a:pt x="12533" y="1847111"/>
                  </a:lnTo>
                  <a:lnTo>
                    <a:pt x="3203" y="1801457"/>
                  </a:lnTo>
                  <a:lnTo>
                    <a:pt x="0" y="1753857"/>
                  </a:lnTo>
                  <a:lnTo>
                    <a:pt x="0" y="35077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75854" y="4208526"/>
            <a:ext cx="252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9805" y="1316482"/>
            <a:ext cx="2908300" cy="2118995"/>
            <a:chOff x="4289805" y="1316482"/>
            <a:chExt cx="2908300" cy="2118995"/>
          </a:xfrm>
        </p:grpSpPr>
        <p:sp>
          <p:nvSpPr>
            <p:cNvPr id="16" name="object 16"/>
            <p:cNvSpPr/>
            <p:nvPr/>
          </p:nvSpPr>
          <p:spPr>
            <a:xfrm>
              <a:off x="4296155" y="1322832"/>
              <a:ext cx="2895600" cy="2106295"/>
            </a:xfrm>
            <a:custGeom>
              <a:avLst/>
              <a:gdLst/>
              <a:ahLst/>
              <a:cxnLst/>
              <a:rect l="l" t="t" r="r" b="b"/>
              <a:pathLst>
                <a:path w="2895600" h="2106295">
                  <a:moveTo>
                    <a:pt x="2544572" y="0"/>
                  </a:moveTo>
                  <a:lnTo>
                    <a:pt x="351028" y="0"/>
                  </a:lnTo>
                  <a:lnTo>
                    <a:pt x="303409" y="3205"/>
                  </a:lnTo>
                  <a:lnTo>
                    <a:pt x="257733" y="12543"/>
                  </a:lnTo>
                  <a:lnTo>
                    <a:pt x="214419" y="27594"/>
                  </a:lnTo>
                  <a:lnTo>
                    <a:pt x="173886" y="47940"/>
                  </a:lnTo>
                  <a:lnTo>
                    <a:pt x="136553" y="73160"/>
                  </a:lnTo>
                  <a:lnTo>
                    <a:pt x="102838" y="102838"/>
                  </a:lnTo>
                  <a:lnTo>
                    <a:pt x="73160" y="136553"/>
                  </a:lnTo>
                  <a:lnTo>
                    <a:pt x="47940" y="173886"/>
                  </a:lnTo>
                  <a:lnTo>
                    <a:pt x="27594" y="214419"/>
                  </a:lnTo>
                  <a:lnTo>
                    <a:pt x="12543" y="257733"/>
                  </a:lnTo>
                  <a:lnTo>
                    <a:pt x="3205" y="303409"/>
                  </a:lnTo>
                  <a:lnTo>
                    <a:pt x="0" y="351027"/>
                  </a:lnTo>
                  <a:lnTo>
                    <a:pt x="0" y="1755139"/>
                  </a:lnTo>
                  <a:lnTo>
                    <a:pt x="3205" y="1802758"/>
                  </a:lnTo>
                  <a:lnTo>
                    <a:pt x="12543" y="1848434"/>
                  </a:lnTo>
                  <a:lnTo>
                    <a:pt x="27594" y="1891748"/>
                  </a:lnTo>
                  <a:lnTo>
                    <a:pt x="47940" y="1932281"/>
                  </a:lnTo>
                  <a:lnTo>
                    <a:pt x="73160" y="1969614"/>
                  </a:lnTo>
                  <a:lnTo>
                    <a:pt x="102838" y="2003329"/>
                  </a:lnTo>
                  <a:lnTo>
                    <a:pt x="136553" y="2033007"/>
                  </a:lnTo>
                  <a:lnTo>
                    <a:pt x="173886" y="2058227"/>
                  </a:lnTo>
                  <a:lnTo>
                    <a:pt x="214419" y="2078573"/>
                  </a:lnTo>
                  <a:lnTo>
                    <a:pt x="257733" y="2093624"/>
                  </a:lnTo>
                  <a:lnTo>
                    <a:pt x="303409" y="2102962"/>
                  </a:lnTo>
                  <a:lnTo>
                    <a:pt x="351028" y="2106167"/>
                  </a:lnTo>
                  <a:lnTo>
                    <a:pt x="2544572" y="2106167"/>
                  </a:lnTo>
                  <a:lnTo>
                    <a:pt x="2592190" y="2102962"/>
                  </a:lnTo>
                  <a:lnTo>
                    <a:pt x="2637866" y="2093624"/>
                  </a:lnTo>
                  <a:lnTo>
                    <a:pt x="2681180" y="2078573"/>
                  </a:lnTo>
                  <a:lnTo>
                    <a:pt x="2721713" y="2058227"/>
                  </a:lnTo>
                  <a:lnTo>
                    <a:pt x="2759046" y="2033007"/>
                  </a:lnTo>
                  <a:lnTo>
                    <a:pt x="2792761" y="2003329"/>
                  </a:lnTo>
                  <a:lnTo>
                    <a:pt x="2822439" y="1969614"/>
                  </a:lnTo>
                  <a:lnTo>
                    <a:pt x="2847659" y="1932281"/>
                  </a:lnTo>
                  <a:lnTo>
                    <a:pt x="2868005" y="1891748"/>
                  </a:lnTo>
                  <a:lnTo>
                    <a:pt x="2883056" y="1848434"/>
                  </a:lnTo>
                  <a:lnTo>
                    <a:pt x="2892394" y="1802758"/>
                  </a:lnTo>
                  <a:lnTo>
                    <a:pt x="2895600" y="1755139"/>
                  </a:lnTo>
                  <a:lnTo>
                    <a:pt x="2895600" y="351027"/>
                  </a:lnTo>
                  <a:lnTo>
                    <a:pt x="2892394" y="303409"/>
                  </a:lnTo>
                  <a:lnTo>
                    <a:pt x="2883056" y="257733"/>
                  </a:lnTo>
                  <a:lnTo>
                    <a:pt x="2868005" y="214419"/>
                  </a:lnTo>
                  <a:lnTo>
                    <a:pt x="2847659" y="173886"/>
                  </a:lnTo>
                  <a:lnTo>
                    <a:pt x="2822439" y="136553"/>
                  </a:lnTo>
                  <a:lnTo>
                    <a:pt x="2792761" y="102838"/>
                  </a:lnTo>
                  <a:lnTo>
                    <a:pt x="2759046" y="73160"/>
                  </a:lnTo>
                  <a:lnTo>
                    <a:pt x="2721713" y="47940"/>
                  </a:lnTo>
                  <a:lnTo>
                    <a:pt x="2681180" y="27594"/>
                  </a:lnTo>
                  <a:lnTo>
                    <a:pt x="2637866" y="12543"/>
                  </a:lnTo>
                  <a:lnTo>
                    <a:pt x="2592190" y="3205"/>
                  </a:lnTo>
                  <a:lnTo>
                    <a:pt x="25445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6155" y="1322832"/>
              <a:ext cx="2895600" cy="2106295"/>
            </a:xfrm>
            <a:custGeom>
              <a:avLst/>
              <a:gdLst/>
              <a:ahLst/>
              <a:cxnLst/>
              <a:rect l="l" t="t" r="r" b="b"/>
              <a:pathLst>
                <a:path w="2895600" h="2106295">
                  <a:moveTo>
                    <a:pt x="0" y="351027"/>
                  </a:moveTo>
                  <a:lnTo>
                    <a:pt x="3205" y="303409"/>
                  </a:lnTo>
                  <a:lnTo>
                    <a:pt x="12543" y="257733"/>
                  </a:lnTo>
                  <a:lnTo>
                    <a:pt x="27594" y="214419"/>
                  </a:lnTo>
                  <a:lnTo>
                    <a:pt x="47940" y="173886"/>
                  </a:lnTo>
                  <a:lnTo>
                    <a:pt x="73160" y="136553"/>
                  </a:lnTo>
                  <a:lnTo>
                    <a:pt x="102838" y="102838"/>
                  </a:lnTo>
                  <a:lnTo>
                    <a:pt x="136553" y="73160"/>
                  </a:lnTo>
                  <a:lnTo>
                    <a:pt x="173886" y="47940"/>
                  </a:lnTo>
                  <a:lnTo>
                    <a:pt x="214419" y="27594"/>
                  </a:lnTo>
                  <a:lnTo>
                    <a:pt x="257733" y="12543"/>
                  </a:lnTo>
                  <a:lnTo>
                    <a:pt x="303409" y="3205"/>
                  </a:lnTo>
                  <a:lnTo>
                    <a:pt x="351028" y="0"/>
                  </a:lnTo>
                  <a:lnTo>
                    <a:pt x="2544572" y="0"/>
                  </a:lnTo>
                  <a:lnTo>
                    <a:pt x="2592190" y="3205"/>
                  </a:lnTo>
                  <a:lnTo>
                    <a:pt x="2637866" y="12543"/>
                  </a:lnTo>
                  <a:lnTo>
                    <a:pt x="2681180" y="27594"/>
                  </a:lnTo>
                  <a:lnTo>
                    <a:pt x="2721713" y="47940"/>
                  </a:lnTo>
                  <a:lnTo>
                    <a:pt x="2759046" y="73160"/>
                  </a:lnTo>
                  <a:lnTo>
                    <a:pt x="2792761" y="102838"/>
                  </a:lnTo>
                  <a:lnTo>
                    <a:pt x="2822439" y="136553"/>
                  </a:lnTo>
                  <a:lnTo>
                    <a:pt x="2847659" y="173886"/>
                  </a:lnTo>
                  <a:lnTo>
                    <a:pt x="2868005" y="214419"/>
                  </a:lnTo>
                  <a:lnTo>
                    <a:pt x="2883056" y="257733"/>
                  </a:lnTo>
                  <a:lnTo>
                    <a:pt x="2892394" y="303409"/>
                  </a:lnTo>
                  <a:lnTo>
                    <a:pt x="2895600" y="351027"/>
                  </a:lnTo>
                  <a:lnTo>
                    <a:pt x="2895600" y="1755139"/>
                  </a:lnTo>
                  <a:lnTo>
                    <a:pt x="2892394" y="1802758"/>
                  </a:lnTo>
                  <a:lnTo>
                    <a:pt x="2883056" y="1848434"/>
                  </a:lnTo>
                  <a:lnTo>
                    <a:pt x="2868005" y="1891748"/>
                  </a:lnTo>
                  <a:lnTo>
                    <a:pt x="2847659" y="1932281"/>
                  </a:lnTo>
                  <a:lnTo>
                    <a:pt x="2822439" y="1969614"/>
                  </a:lnTo>
                  <a:lnTo>
                    <a:pt x="2792761" y="2003329"/>
                  </a:lnTo>
                  <a:lnTo>
                    <a:pt x="2759046" y="2033007"/>
                  </a:lnTo>
                  <a:lnTo>
                    <a:pt x="2721713" y="2058227"/>
                  </a:lnTo>
                  <a:lnTo>
                    <a:pt x="2681180" y="2078573"/>
                  </a:lnTo>
                  <a:lnTo>
                    <a:pt x="2637866" y="2093624"/>
                  </a:lnTo>
                  <a:lnTo>
                    <a:pt x="2592190" y="2102962"/>
                  </a:lnTo>
                  <a:lnTo>
                    <a:pt x="2544572" y="2106167"/>
                  </a:lnTo>
                  <a:lnTo>
                    <a:pt x="351028" y="2106167"/>
                  </a:lnTo>
                  <a:lnTo>
                    <a:pt x="303409" y="2102962"/>
                  </a:lnTo>
                  <a:lnTo>
                    <a:pt x="257733" y="2093624"/>
                  </a:lnTo>
                  <a:lnTo>
                    <a:pt x="214419" y="2078573"/>
                  </a:lnTo>
                  <a:lnTo>
                    <a:pt x="173886" y="2058227"/>
                  </a:lnTo>
                  <a:lnTo>
                    <a:pt x="136553" y="2033007"/>
                  </a:lnTo>
                  <a:lnTo>
                    <a:pt x="102838" y="2003329"/>
                  </a:lnTo>
                  <a:lnTo>
                    <a:pt x="73160" y="1969614"/>
                  </a:lnTo>
                  <a:lnTo>
                    <a:pt x="47940" y="1932281"/>
                  </a:lnTo>
                  <a:lnTo>
                    <a:pt x="27594" y="1891748"/>
                  </a:lnTo>
                  <a:lnTo>
                    <a:pt x="12543" y="1848434"/>
                  </a:lnTo>
                  <a:lnTo>
                    <a:pt x="3205" y="1802758"/>
                  </a:lnTo>
                  <a:lnTo>
                    <a:pt x="0" y="1755139"/>
                  </a:lnTo>
                  <a:lnTo>
                    <a:pt x="0" y="35102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64073" y="1443609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01617" y="1816607"/>
            <a:ext cx="3990975" cy="3382010"/>
            <a:chOff x="3801617" y="1816607"/>
            <a:chExt cx="3990975" cy="3382010"/>
          </a:xfrm>
        </p:grpSpPr>
        <p:sp>
          <p:nvSpPr>
            <p:cNvPr id="20" name="object 20"/>
            <p:cNvSpPr/>
            <p:nvPr/>
          </p:nvSpPr>
          <p:spPr>
            <a:xfrm>
              <a:off x="3801618" y="3429761"/>
              <a:ext cx="3990975" cy="1769110"/>
            </a:xfrm>
            <a:custGeom>
              <a:avLst/>
              <a:gdLst/>
              <a:ahLst/>
              <a:cxnLst/>
              <a:rect l="l" t="t" r="r" b="b"/>
              <a:pathLst>
                <a:path w="3990975" h="1769110">
                  <a:moveTo>
                    <a:pt x="495300" y="1711452"/>
                  </a:moveTo>
                  <a:lnTo>
                    <a:pt x="457200" y="1692402"/>
                  </a:lnTo>
                  <a:lnTo>
                    <a:pt x="381000" y="1654302"/>
                  </a:lnTo>
                  <a:lnTo>
                    <a:pt x="381000" y="1692402"/>
                  </a:lnTo>
                  <a:lnTo>
                    <a:pt x="0" y="1692402"/>
                  </a:lnTo>
                  <a:lnTo>
                    <a:pt x="0" y="1730502"/>
                  </a:lnTo>
                  <a:lnTo>
                    <a:pt x="381000" y="1730502"/>
                  </a:lnTo>
                  <a:lnTo>
                    <a:pt x="381000" y="1768602"/>
                  </a:lnTo>
                  <a:lnTo>
                    <a:pt x="457200" y="1730502"/>
                  </a:lnTo>
                  <a:lnTo>
                    <a:pt x="495300" y="1711452"/>
                  </a:lnTo>
                  <a:close/>
                </a:path>
                <a:path w="3990975" h="1769110">
                  <a:moveTo>
                    <a:pt x="2000250" y="544322"/>
                  </a:moveTo>
                  <a:lnTo>
                    <a:pt x="1962150" y="544322"/>
                  </a:lnTo>
                  <a:lnTo>
                    <a:pt x="1962150" y="0"/>
                  </a:lnTo>
                  <a:lnTo>
                    <a:pt x="1924050" y="0"/>
                  </a:lnTo>
                  <a:lnTo>
                    <a:pt x="1924050" y="544322"/>
                  </a:lnTo>
                  <a:lnTo>
                    <a:pt x="1885950" y="544322"/>
                  </a:lnTo>
                  <a:lnTo>
                    <a:pt x="1943100" y="658622"/>
                  </a:lnTo>
                  <a:lnTo>
                    <a:pt x="1990725" y="563372"/>
                  </a:lnTo>
                  <a:lnTo>
                    <a:pt x="2000250" y="544322"/>
                  </a:lnTo>
                  <a:close/>
                </a:path>
                <a:path w="3990975" h="1769110">
                  <a:moveTo>
                    <a:pt x="3990975" y="1711452"/>
                  </a:moveTo>
                  <a:lnTo>
                    <a:pt x="3952875" y="1692402"/>
                  </a:lnTo>
                  <a:lnTo>
                    <a:pt x="3876675" y="1654302"/>
                  </a:lnTo>
                  <a:lnTo>
                    <a:pt x="3876675" y="1692402"/>
                  </a:lnTo>
                  <a:lnTo>
                    <a:pt x="3390900" y="1692402"/>
                  </a:lnTo>
                  <a:lnTo>
                    <a:pt x="3390900" y="1730502"/>
                  </a:lnTo>
                  <a:lnTo>
                    <a:pt x="3876675" y="1730502"/>
                  </a:lnTo>
                  <a:lnTo>
                    <a:pt x="3876675" y="1768602"/>
                  </a:lnTo>
                  <a:lnTo>
                    <a:pt x="3952875" y="1730502"/>
                  </a:lnTo>
                  <a:lnTo>
                    <a:pt x="3990975" y="171145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3879" y="1816607"/>
              <a:ext cx="2738628" cy="133045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259704" y="4975352"/>
            <a:ext cx="96202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𝑚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  <a:p>
            <a:pPr marL="5080" algn="ctr">
              <a:lnSpc>
                <a:spcPts val="2155"/>
              </a:lnSpc>
            </a:pPr>
            <a:r>
              <a:rPr sz="1800" spc="-2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40408" y="4721225"/>
          <a:ext cx="2321560" cy="1009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  <a:lnB w="6350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7B7B7"/>
                      </a:solidFill>
                      <a:prstDash val="solid"/>
                    </a:lnL>
                    <a:lnR w="6350">
                      <a:solidFill>
                        <a:srgbClr val="B7B7B7"/>
                      </a:solidFill>
                      <a:prstDash val="solid"/>
                    </a:lnR>
                    <a:lnT w="6350">
                      <a:solidFill>
                        <a:srgbClr val="B7B7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821" y="4895469"/>
            <a:ext cx="2338578" cy="84963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57478" y="5650179"/>
            <a:ext cx="205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05967" y="5397500"/>
            <a:ext cx="257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40,00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967" y="5144516"/>
            <a:ext cx="257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80,00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4455" y="4891785"/>
            <a:ext cx="3092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120,00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4455" y="4638802"/>
            <a:ext cx="3092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160,00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1577" y="5782462"/>
            <a:ext cx="205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8317" y="5782462"/>
            <a:ext cx="205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5,00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62554" y="5782462"/>
            <a:ext cx="257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20,00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9270" y="5782462"/>
            <a:ext cx="257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25,00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5858" y="5782462"/>
            <a:ext cx="257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30,00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1733" y="5017026"/>
            <a:ext cx="127635" cy="430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b="1" dirty="0">
                <a:latin typeface="Calibri"/>
                <a:cs typeface="Calibri"/>
              </a:rPr>
              <a:t>vt</a:t>
            </a:r>
            <a:r>
              <a:rPr sz="800" b="1" spc="-5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[km/h]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9251" y="5746495"/>
            <a:ext cx="757555" cy="342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98780" algn="l"/>
              </a:tabLst>
            </a:pPr>
            <a:r>
              <a:rPr sz="800" spc="-10" dirty="0">
                <a:latin typeface="Calibri"/>
                <a:cs typeface="Calibri"/>
              </a:rPr>
              <a:t>10,00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10" dirty="0">
                <a:latin typeface="Calibri"/>
                <a:cs typeface="Calibri"/>
              </a:rPr>
              <a:t>15,00</a:t>
            </a:r>
            <a:endParaRPr sz="8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90"/>
              </a:spcBef>
            </a:pPr>
            <a:r>
              <a:rPr sz="800" b="1" dirty="0">
                <a:latin typeface="Calibri"/>
                <a:cs typeface="Calibri"/>
              </a:rPr>
              <a:t>Time</a:t>
            </a:r>
            <a:r>
              <a:rPr sz="800" b="1" spc="-20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[min]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1407" y="4696714"/>
            <a:ext cx="13081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Wheel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torque </a:t>
            </a:r>
            <a:r>
              <a:rPr sz="1800" dirty="0">
                <a:latin typeface="Calibri"/>
                <a:cs typeface="Calibri"/>
              </a:rPr>
              <a:t>Wheel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speed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674111"/>
            <a:ext cx="36931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Drive</a:t>
            </a:r>
            <a:r>
              <a:rPr sz="6000" spc="-85" dirty="0"/>
              <a:t> </a:t>
            </a:r>
            <a:r>
              <a:rPr sz="6000" spc="-10" dirty="0"/>
              <a:t>Cycles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Drive</a:t>
            </a:r>
            <a:r>
              <a:rPr spc="-50" dirty="0"/>
              <a:t> </a:t>
            </a:r>
            <a:r>
              <a:rPr spc="-10" dirty="0"/>
              <a:t>cycles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0712"/>
            <a:ext cx="10160000" cy="398017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00" spc="-10" dirty="0">
                <a:latin typeface="Arial"/>
                <a:cs typeface="Arial"/>
              </a:rPr>
              <a:t>Wikipedia:</a:t>
            </a:r>
            <a:endParaRPr sz="2800" dirty="0">
              <a:latin typeface="Arial"/>
              <a:cs typeface="Arial"/>
            </a:endParaRPr>
          </a:p>
          <a:p>
            <a:pPr marL="469900" marR="5080">
              <a:lnSpc>
                <a:spcPct val="89400"/>
              </a:lnSpc>
              <a:spcBef>
                <a:spcPts val="530"/>
              </a:spcBef>
            </a:pPr>
            <a:r>
              <a:rPr sz="2400" i="1" dirty="0">
                <a:latin typeface="Arial"/>
                <a:cs typeface="Arial"/>
              </a:rPr>
              <a:t>“a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series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of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data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points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representing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speed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of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vehicle</a:t>
            </a:r>
            <a:r>
              <a:rPr sz="2400" b="1" i="1" spc="-10" dirty="0">
                <a:latin typeface="Arial"/>
                <a:cs typeface="Arial"/>
              </a:rPr>
              <a:t> versus </a:t>
            </a:r>
            <a:r>
              <a:rPr sz="2400" b="1" i="1" dirty="0">
                <a:latin typeface="Arial"/>
                <a:cs typeface="Arial"/>
              </a:rPr>
              <a:t>time</a:t>
            </a:r>
            <a:r>
              <a:rPr sz="2400" i="1" dirty="0">
                <a:latin typeface="Arial"/>
                <a:cs typeface="Arial"/>
              </a:rPr>
              <a:t>.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Driving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cycles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are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produced by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different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countries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and </a:t>
            </a:r>
            <a:r>
              <a:rPr sz="2400" i="1" dirty="0">
                <a:latin typeface="Arial"/>
                <a:cs typeface="Arial"/>
              </a:rPr>
              <a:t>organizations to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assess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the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performance of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vehicles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in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various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ways,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as </a:t>
            </a:r>
            <a:r>
              <a:rPr sz="2400" i="1" dirty="0">
                <a:latin typeface="Arial"/>
                <a:cs typeface="Arial"/>
              </a:rPr>
              <a:t>for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instance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fuel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consumption,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electric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vehicle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autonomy and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polluting emissions.”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-20" dirty="0">
                <a:latin typeface="Calibri"/>
                <a:cs typeface="Calibri"/>
              </a:rPr>
              <a:t>Related/similar: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Cycles,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Mission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Profile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Drive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cycles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condition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</a:t>
            </a:r>
            <a:r>
              <a:rPr lang="en-US" sz="2800" dirty="0">
                <a:latin typeface="Calibri"/>
                <a:cs typeface="Calibri"/>
              </a:rPr>
              <a:t> which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fuel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consumption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emissions,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</a:pPr>
            <a:r>
              <a:rPr sz="2800" b="1" dirty="0">
                <a:latin typeface="Calibri"/>
                <a:cs typeface="Calibri"/>
              </a:rPr>
              <a:t>efficiency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electric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range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Drive</a:t>
            </a:r>
            <a:r>
              <a:rPr spc="-50" dirty="0"/>
              <a:t> </a:t>
            </a:r>
            <a:r>
              <a:rPr spc="-10" dirty="0"/>
              <a:t>cycles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3697"/>
            <a:ext cx="8679180" cy="46278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typically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cycles?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Speed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time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Acceleration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(optional,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derived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speed)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Gear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NEDC)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represented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Wind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Slopes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Thermal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(temperature,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wind,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irradiation)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drive</a:t>
            </a:r>
            <a:r>
              <a:rPr spc="-45" dirty="0"/>
              <a:t> </a:t>
            </a:r>
            <a:r>
              <a:rPr spc="-10" dirty="0"/>
              <a:t>cycles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8938"/>
            <a:ext cx="10005060" cy="46266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dirty="0">
                <a:latin typeface="Arial"/>
                <a:cs typeface="Arial"/>
              </a:rPr>
              <a:t>Examples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official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certification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cars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30" dirty="0">
                <a:latin typeface="Arial"/>
                <a:cs typeface="Arial"/>
              </a:rPr>
              <a:t>WLTC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Worldwide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Harmonised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Light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Vehicles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Test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2021"/>
                </a:solidFill>
                <a:latin typeface="Arial"/>
                <a:cs typeface="Arial"/>
              </a:rPr>
              <a:t>NEDC</a:t>
            </a:r>
            <a:r>
              <a:rPr sz="2800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2021"/>
                </a:solidFill>
                <a:latin typeface="Arial"/>
                <a:cs typeface="Arial"/>
              </a:rPr>
              <a:t>-</a:t>
            </a:r>
            <a:r>
              <a:rPr sz="2800" spc="-6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New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European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Drive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(1970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–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2019)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1F2021"/>
                </a:solidFill>
                <a:latin typeface="Arial"/>
                <a:cs typeface="Arial"/>
              </a:rPr>
              <a:t>US06</a:t>
            </a:r>
            <a:r>
              <a:rPr sz="2800" spc="-3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2021"/>
                </a:solidFill>
                <a:latin typeface="Arial"/>
                <a:cs typeface="Arial"/>
              </a:rPr>
              <a:t>–</a:t>
            </a:r>
            <a:r>
              <a:rPr sz="2800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USA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FTP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Federal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Test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USA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HWFET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Highway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fuel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economy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USA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1B1B1B"/>
                </a:solidFill>
                <a:latin typeface="Arial"/>
                <a:cs typeface="Arial"/>
              </a:rPr>
              <a:t>NYCC</a:t>
            </a:r>
            <a:r>
              <a:rPr sz="2800" spc="-5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B1B1B"/>
                </a:solidFill>
                <a:latin typeface="Arial"/>
                <a:cs typeface="Arial"/>
              </a:rPr>
              <a:t>-</a:t>
            </a:r>
            <a:r>
              <a:rPr sz="2800" spc="-6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B1B1B"/>
                </a:solidFill>
                <a:latin typeface="Arial"/>
                <a:cs typeface="Arial"/>
              </a:rPr>
              <a:t>New</a:t>
            </a:r>
            <a:r>
              <a:rPr sz="2800" spc="-10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1B1B1B"/>
                </a:solidFill>
                <a:latin typeface="Arial"/>
                <a:cs typeface="Arial"/>
              </a:rPr>
              <a:t>York</a:t>
            </a:r>
            <a:r>
              <a:rPr sz="2800" spc="-7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B1B1B"/>
                </a:solidFill>
                <a:latin typeface="Arial"/>
                <a:cs typeface="Arial"/>
              </a:rPr>
              <a:t>City</a:t>
            </a:r>
            <a:r>
              <a:rPr sz="2800" spc="-7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B1B1B"/>
                </a:solidFill>
                <a:latin typeface="Arial"/>
                <a:cs typeface="Arial"/>
              </a:rPr>
              <a:t>Cycle,</a:t>
            </a:r>
            <a:r>
              <a:rPr sz="2800" spc="-7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B1B1B"/>
                </a:solidFill>
                <a:latin typeface="Arial"/>
                <a:cs typeface="Arial"/>
              </a:rPr>
              <a:t>USA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spc="-10" dirty="0">
                <a:latin typeface="Arial"/>
                <a:cs typeface="Arial"/>
              </a:rPr>
              <a:t>Other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2021"/>
                </a:solidFill>
                <a:latin typeface="Arial"/>
                <a:cs typeface="Arial"/>
              </a:rPr>
              <a:t>Artemis</a:t>
            </a:r>
            <a:r>
              <a:rPr sz="2800" spc="-9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2021"/>
                </a:solidFill>
                <a:latin typeface="Arial"/>
                <a:cs typeface="Arial"/>
              </a:rPr>
              <a:t>(Urban,</a:t>
            </a:r>
            <a:r>
              <a:rPr sz="2800" spc="-9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2021"/>
                </a:solidFill>
                <a:latin typeface="Arial"/>
                <a:cs typeface="Arial"/>
              </a:rPr>
              <a:t>Rural,</a:t>
            </a:r>
            <a:r>
              <a:rPr sz="2800" spc="-8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F2021"/>
                </a:solidFill>
                <a:latin typeface="Arial"/>
                <a:cs typeface="Arial"/>
              </a:rPr>
              <a:t>Highway)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Drive</a:t>
            </a:r>
            <a:r>
              <a:rPr spc="-50" dirty="0"/>
              <a:t> </a:t>
            </a:r>
            <a:r>
              <a:rPr dirty="0"/>
              <a:t>cycle</a:t>
            </a:r>
            <a:r>
              <a:rPr spc="-45" dirty="0"/>
              <a:t> </a:t>
            </a:r>
            <a:r>
              <a:rPr spc="-10" dirty="0"/>
              <a:t>examples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87" y="2325767"/>
            <a:ext cx="5306456" cy="36665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4072" y="1844177"/>
            <a:ext cx="6121523" cy="39971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181" y="1088159"/>
            <a:ext cx="4031615" cy="807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"/>
                <a:cs typeface="Arial"/>
              </a:rPr>
              <a:t>History: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NEDC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latin typeface="Arial"/>
                <a:cs typeface="Arial"/>
              </a:rPr>
              <a:t>New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European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Drive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Cycle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(1970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–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2019)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EDR100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Högskolan</a:t>
            </a:r>
            <a:r>
              <a:rPr spc="-35" dirty="0"/>
              <a:t> </a:t>
            </a:r>
            <a:r>
              <a:rPr spc="-20" dirty="0"/>
              <a:t>Väst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Stefan</a:t>
            </a:r>
            <a:r>
              <a:rPr spc="-50" dirty="0"/>
              <a:t> </a:t>
            </a:r>
            <a:r>
              <a:rPr dirty="0"/>
              <a:t>Skoog</a:t>
            </a:r>
            <a:r>
              <a:rPr spc="310" dirty="0"/>
              <a:t> </a:t>
            </a:r>
            <a:r>
              <a:rPr spc="-20" dirty="0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9</a:t>
            </a:fld>
            <a:r>
              <a:rPr dirty="0"/>
              <a:t> </a:t>
            </a:r>
            <a:r>
              <a:rPr spc="-20" dirty="0"/>
              <a:t>(27)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21044" y="1012289"/>
            <a:ext cx="4046854" cy="9925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800" spc="-30" dirty="0">
                <a:latin typeface="Arial"/>
                <a:cs typeface="Arial"/>
              </a:rPr>
              <a:t>WLTC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1F2021"/>
                </a:solidFill>
                <a:latin typeface="Arial"/>
                <a:cs typeface="Arial"/>
              </a:rPr>
              <a:t>accepted</a:t>
            </a:r>
            <a:r>
              <a:rPr sz="2000" spc="-5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021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021"/>
                </a:solidFill>
                <a:latin typeface="Arial"/>
                <a:cs typeface="Arial"/>
              </a:rPr>
              <a:t>China,</a:t>
            </a:r>
            <a:r>
              <a:rPr sz="2000" spc="-3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021"/>
                </a:solidFill>
                <a:latin typeface="Arial"/>
                <a:cs typeface="Arial"/>
              </a:rPr>
              <a:t>Japan</a:t>
            </a:r>
            <a:r>
              <a:rPr sz="2000" spc="-3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021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2021"/>
                </a:solidFill>
                <a:latin typeface="Arial"/>
                <a:cs typeface="Arial"/>
              </a:rPr>
              <a:t>USA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1635</Words>
  <Application>Microsoft Office PowerPoint</Application>
  <PresentationFormat>宽屏</PresentationFormat>
  <Paragraphs>310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Gill Sans MT</vt:lpstr>
      <vt:lpstr>Times New Roman</vt:lpstr>
      <vt:lpstr>Wingdings</vt:lpstr>
      <vt:lpstr>Office Theme</vt:lpstr>
      <vt:lpstr>EDR100 Electrical Drivelines 1</vt:lpstr>
      <vt:lpstr>Course outline</vt:lpstr>
      <vt:lpstr>Lecture 2 outline</vt:lpstr>
      <vt:lpstr>Performance calculations</vt:lpstr>
      <vt:lpstr>Drive Cycles</vt:lpstr>
      <vt:lpstr>Drive cycles</vt:lpstr>
      <vt:lpstr>Drive cycles</vt:lpstr>
      <vt:lpstr>Examples of drive cycles</vt:lpstr>
      <vt:lpstr>Drive cycle examples</vt:lpstr>
      <vt:lpstr>Driving cycles</vt:lpstr>
      <vt:lpstr>More sources</vt:lpstr>
      <vt:lpstr>Electrical Drive Systems</vt:lpstr>
      <vt:lpstr>Gearbox model</vt:lpstr>
      <vt:lpstr>Gearbox model</vt:lpstr>
      <vt:lpstr>Gearbox model</vt:lpstr>
      <vt:lpstr>Typical gear ratios</vt:lpstr>
      <vt:lpstr>Gearbox losses</vt:lpstr>
      <vt:lpstr>Typical EV gearbox</vt:lpstr>
      <vt:lpstr>Differential – Movies for inspiration</vt:lpstr>
      <vt:lpstr>Differential</vt:lpstr>
      <vt:lpstr>Vehicle model in Simulink</vt:lpstr>
      <vt:lpstr>Vehicle model in Simulink</vt:lpstr>
      <vt:lpstr>Assignment 2</vt:lpstr>
      <vt:lpstr>Car definition for assignment 2</vt:lpstr>
      <vt:lpstr>Assign. 2 A</vt:lpstr>
      <vt:lpstr>Assign. 2 B</vt:lpstr>
      <vt:lpstr>Assign. 2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Skoog</dc:creator>
  <cp:lastModifiedBy>Danyang Cui (HV)</cp:lastModifiedBy>
  <cp:revision>4</cp:revision>
  <dcterms:created xsi:type="dcterms:W3CDTF">2023-09-14T05:13:35Z</dcterms:created>
  <dcterms:modified xsi:type="dcterms:W3CDTF">2023-09-19T10:12:16Z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2023-09-14T00:00:00Z</vt:filetime>
  </property>
  <property fmtid="{D5CDD505-2E9C-101B-9397-08002B2CF9AE}" pid="5" name="Producer">
    <vt:lpwstr>Microsoft® PowerPoint® for Microsoft 365</vt:lpwstr>
  </property>
</Properties>
</file>