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sldIdLst>
    <p:sldId id="256" r:id="rId5"/>
    <p:sldId id="274" r:id="rId6"/>
    <p:sldId id="272" r:id="rId7"/>
    <p:sldId id="259" r:id="rId8"/>
    <p:sldId id="268" r:id="rId9"/>
    <p:sldId id="275" r:id="rId10"/>
    <p:sldId id="269" r:id="rId11"/>
    <p:sldId id="273" r:id="rId12"/>
    <p:sldId id="264" r:id="rId13"/>
    <p:sldId id="265" r:id="rId14"/>
    <p:sldId id="271" r:id="rId15"/>
    <p:sldId id="276" r:id="rId16"/>
    <p:sldId id="27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3333FF"/>
    <a:srgbClr val="33CC33"/>
    <a:srgbClr val="61F9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3FC0C6-1263-4D6A-815F-12E561229EBC}" v="620" dt="2023-02-14T05:00:06.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73" autoAdjust="0"/>
  </p:normalViewPr>
  <p:slideViewPr>
    <p:cSldViewPr snapToGrid="0">
      <p:cViewPr varScale="1">
        <p:scale>
          <a:sx n="108" d="100"/>
          <a:sy n="108" d="100"/>
        </p:scale>
        <p:origin x="4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67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2814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220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413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454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93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6834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870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471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869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2/15/2023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643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61F985"/>
            </a:gs>
            <a:gs pos="100000">
              <a:srgbClr val="90E2A5"/>
            </a:gs>
            <a:gs pos="72000">
              <a:srgbClr val="ACD5B8"/>
            </a:gs>
            <a:gs pos="100000">
              <a:srgbClr val="BECDC4"/>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2/15/2023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4178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orldhappiness.report/ed/2022/#appendices-and-data" TargetMode="External"/><Relationship Id="rId2" Type="http://schemas.openxmlformats.org/officeDocument/2006/relationships/hyperlink" Target="https://www.kaggle.com/datasets/unsdsn/world-happiness?resource=download"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1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1F3319-07DE-089E-9C35-423BF9AD81B0}"/>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3"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8561" y="1066800"/>
            <a:ext cx="3931320" cy="2267193"/>
          </a:xfrm>
        </p:spPr>
        <p:txBody>
          <a:bodyPr>
            <a:normAutofit/>
          </a:bodyPr>
          <a:lstStyle/>
          <a:p>
            <a:r>
              <a:rPr lang="en-US" dirty="0">
                <a:ea typeface="Calibri Light"/>
                <a:cs typeface="Calibri Light"/>
              </a:rPr>
              <a:t>The</a:t>
            </a:r>
            <a:br>
              <a:rPr lang="en-US" dirty="0">
                <a:ea typeface="Calibri Light"/>
                <a:cs typeface="Calibri Light"/>
              </a:rPr>
            </a:br>
            <a:r>
              <a:rPr lang="en-US" dirty="0">
                <a:ea typeface="Calibri Light"/>
                <a:cs typeface="Calibri Light"/>
              </a:rPr>
              <a:t>happiness</a:t>
            </a:r>
            <a:br>
              <a:rPr lang="en-US" dirty="0">
                <a:ea typeface="Calibri Light"/>
                <a:cs typeface="Calibri Light"/>
              </a:rPr>
            </a:br>
            <a:r>
              <a:rPr lang="en-US" dirty="0">
                <a:ea typeface="Calibri Light"/>
                <a:cs typeface="Calibri Light"/>
              </a:rPr>
              <a:t> Retirement Conundrum</a:t>
            </a:r>
            <a:endParaRPr lang="en-US" dirty="0"/>
          </a:p>
        </p:txBody>
      </p:sp>
      <p:sp>
        <p:nvSpPr>
          <p:cNvPr id="3" name="Subtitle 2"/>
          <p:cNvSpPr>
            <a:spLocks noGrp="1"/>
          </p:cNvSpPr>
          <p:nvPr>
            <p:ph type="subTitle" idx="1"/>
          </p:nvPr>
        </p:nvSpPr>
        <p:spPr>
          <a:xfrm>
            <a:off x="1048561" y="4327781"/>
            <a:ext cx="3931321" cy="1033669"/>
          </a:xfrm>
        </p:spPr>
        <p:txBody>
          <a:bodyPr vert="horz" lIns="91440" tIns="45720" rIns="91440" bIns="45720" rtlCol="0" anchor="t">
            <a:normAutofit/>
          </a:bodyPr>
          <a:lstStyle/>
          <a:p>
            <a:r>
              <a:rPr lang="en-US" dirty="0">
                <a:ea typeface="Calibri"/>
                <a:cs typeface="Calibri"/>
              </a:rPr>
              <a:t>Where do I go to live my best life?</a:t>
            </a:r>
            <a:endParaRPr lang="en-US" dirty="0"/>
          </a:p>
        </p:txBody>
      </p:sp>
      <p:grpSp>
        <p:nvGrpSpPr>
          <p:cNvPr id="34" name="Group 2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24" name="Rectangle 2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51449" y="723901"/>
            <a:ext cx="6717102" cy="1288884"/>
          </a:xfrm>
        </p:spPr>
        <p:txBody>
          <a:bodyPr anchor="b">
            <a:noAutofit/>
          </a:bodyPr>
          <a:lstStyle/>
          <a:p>
            <a:pPr algn="ctr"/>
            <a:r>
              <a:rPr lang="en-US" sz="4000" dirty="0">
                <a:solidFill>
                  <a:srgbClr val="002060"/>
                </a:solidFill>
              </a:rPr>
              <a:t>GDP</a:t>
            </a:r>
            <a:br>
              <a:rPr lang="en-US" sz="4000" dirty="0">
                <a:solidFill>
                  <a:srgbClr val="002060"/>
                </a:solidFill>
              </a:rPr>
            </a:br>
            <a:r>
              <a:rPr lang="en-US" sz="4000" dirty="0">
                <a:solidFill>
                  <a:srgbClr val="002060"/>
                </a:solidFill>
              </a:rPr>
              <a:t>(Gross Domestic Product)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8564374F-617B-692B-C86B-FDA0F07A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857" y="337026"/>
            <a:ext cx="4420406" cy="29469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E8CBDD1-414B-CA84-B4F0-637F4242E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009" y="3663488"/>
            <a:ext cx="4453132" cy="29687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able&#10;&#10;Description automatically generated">
            <a:extLst>
              <a:ext uri="{FF2B5EF4-FFF2-40B4-BE49-F238E27FC236}">
                <a16:creationId xmlns:a16="http://schemas.microsoft.com/office/drawing/2014/main" id="{97298434-2DF1-3321-B654-01328C05174E}"/>
              </a:ext>
            </a:extLst>
          </p:cNvPr>
          <p:cNvPicPr>
            <a:picLocks noChangeAspect="1"/>
          </p:cNvPicPr>
          <p:nvPr/>
        </p:nvPicPr>
        <p:blipFill>
          <a:blip r:embed="rId4"/>
          <a:stretch>
            <a:fillRect/>
          </a:stretch>
        </p:blipFill>
        <p:spPr>
          <a:xfrm>
            <a:off x="586539" y="2486196"/>
            <a:ext cx="3946627" cy="1859625"/>
          </a:xfrm>
          <a:prstGeom prst="rect">
            <a:avLst/>
          </a:prstGeom>
          <a:effectLst>
            <a:outerShdw blurRad="76200" dir="18900000" sy="23000" kx="-1200000" algn="bl" rotWithShape="0">
              <a:prstClr val="black">
                <a:alpha val="20000"/>
              </a:prstClr>
            </a:outerShdw>
          </a:effectLst>
        </p:spPr>
      </p:pic>
      <p:pic>
        <p:nvPicPr>
          <p:cNvPr id="12" name="Picture 11" descr="Table&#10;&#10;Description automatically generated">
            <a:extLst>
              <a:ext uri="{FF2B5EF4-FFF2-40B4-BE49-F238E27FC236}">
                <a16:creationId xmlns:a16="http://schemas.microsoft.com/office/drawing/2014/main" id="{B5DDD888-F2CC-903F-354A-9474AC824B0B}"/>
              </a:ext>
            </a:extLst>
          </p:cNvPr>
          <p:cNvPicPr>
            <a:picLocks noChangeAspect="1"/>
          </p:cNvPicPr>
          <p:nvPr/>
        </p:nvPicPr>
        <p:blipFill>
          <a:blip r:embed="rId5"/>
          <a:stretch>
            <a:fillRect/>
          </a:stretch>
        </p:blipFill>
        <p:spPr>
          <a:xfrm>
            <a:off x="586539" y="4390928"/>
            <a:ext cx="3946627" cy="1682787"/>
          </a:xfrm>
          <a:prstGeom prst="rect">
            <a:avLst/>
          </a:prstGeom>
          <a:effectLst>
            <a:outerShdw blurRad="76200" dir="18900000" sy="23000" kx="-1200000" algn="bl" rotWithShape="0">
              <a:prstClr val="black">
                <a:alpha val="20000"/>
              </a:prstClr>
            </a:outerShdw>
          </a:effectLst>
        </p:spPr>
      </p:pic>
      <p:sp>
        <p:nvSpPr>
          <p:cNvPr id="13" name="Rectangle 10">
            <a:extLst>
              <a:ext uri="{FF2B5EF4-FFF2-40B4-BE49-F238E27FC236}">
                <a16:creationId xmlns:a16="http://schemas.microsoft.com/office/drawing/2014/main" id="{3DC4CC90-D6D2-F586-5AC2-06F0885D988B}"/>
              </a:ext>
            </a:extLst>
          </p:cNvPr>
          <p:cNvSpPr>
            <a:spLocks noChangeArrowheads="1"/>
          </p:cNvSpPr>
          <p:nvPr/>
        </p:nvSpPr>
        <p:spPr bwMode="auto">
          <a:xfrm>
            <a:off x="4744651" y="3472130"/>
            <a:ext cx="214140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0.6542597754829528</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BE376B2-EFD1-1750-1548-425F7C0CDE1A}"/>
              </a:ext>
            </a:extLst>
          </p:cNvPr>
          <p:cNvSpPr>
            <a:spLocks noChangeArrowheads="1"/>
          </p:cNvSpPr>
          <p:nvPr/>
        </p:nvSpPr>
        <p:spPr bwMode="auto">
          <a:xfrm>
            <a:off x="4753277" y="5234708"/>
            <a:ext cx="20233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0.614400820625597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id="{CAB6CCE1-2BF3-C034-2FAD-231017ABE768}"/>
              </a:ext>
            </a:extLst>
          </p:cNvPr>
          <p:cNvGrpSpPr/>
          <p:nvPr/>
        </p:nvGrpSpPr>
        <p:grpSpPr>
          <a:xfrm>
            <a:off x="153079" y="165266"/>
            <a:ext cx="7313840" cy="6530735"/>
            <a:chOff x="153079" y="165266"/>
            <a:chExt cx="7313840" cy="6530735"/>
          </a:xfrm>
        </p:grpSpPr>
        <p:pic>
          <p:nvPicPr>
            <p:cNvPr id="18" name="Picture 17">
              <a:extLst>
                <a:ext uri="{FF2B5EF4-FFF2-40B4-BE49-F238E27FC236}">
                  <a16:creationId xmlns:a16="http://schemas.microsoft.com/office/drawing/2014/main" id="{46CB999B-25A7-C445-FC75-3D3E48551BFE}"/>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9" name="Picture 18">
              <a:extLst>
                <a:ext uri="{FF2B5EF4-FFF2-40B4-BE49-F238E27FC236}">
                  <a16:creationId xmlns:a16="http://schemas.microsoft.com/office/drawing/2014/main" id="{93731B2B-5AD2-083A-E24B-B5408084E55C}"/>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4259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416943" y="723901"/>
            <a:ext cx="6786114" cy="661600"/>
          </a:xfrm>
        </p:spPr>
        <p:txBody>
          <a:bodyPr anchor="b">
            <a:noAutofit/>
          </a:bodyPr>
          <a:lstStyle/>
          <a:p>
            <a:pPr algn="ctr"/>
            <a:r>
              <a:rPr lang="en-US" sz="4000" dirty="0">
                <a:solidFill>
                  <a:srgbClr val="002060"/>
                </a:solidFill>
              </a:rPr>
              <a:t>Top 5 Places for Retirement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0856D7-90EC-3122-A1E8-C14F853869BA}"/>
              </a:ext>
            </a:extLst>
          </p:cNvPr>
          <p:cNvGrpSpPr/>
          <p:nvPr/>
        </p:nvGrpSpPr>
        <p:grpSpPr>
          <a:xfrm>
            <a:off x="153079" y="165266"/>
            <a:ext cx="7313840" cy="6530735"/>
            <a:chOff x="153079" y="165266"/>
            <a:chExt cx="7313840" cy="6530735"/>
          </a:xfrm>
        </p:grpSpPr>
        <p:pic>
          <p:nvPicPr>
            <p:cNvPr id="5" name="Picture 4">
              <a:extLst>
                <a:ext uri="{FF2B5EF4-FFF2-40B4-BE49-F238E27FC236}">
                  <a16:creationId xmlns:a16="http://schemas.microsoft.com/office/drawing/2014/main" id="{4AA5C9A2-3A91-8DB0-CAB4-5C3BE1554D7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6" name="Picture 5">
              <a:extLst>
                <a:ext uri="{FF2B5EF4-FFF2-40B4-BE49-F238E27FC236}">
                  <a16:creationId xmlns:a16="http://schemas.microsoft.com/office/drawing/2014/main" id="{E462CA74-5300-1F7F-8245-91627A089B14}"/>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 name="Picture 7" descr="Chart, pie chart&#10;&#10;Description automatically generated">
            <a:extLst>
              <a:ext uri="{FF2B5EF4-FFF2-40B4-BE49-F238E27FC236}">
                <a16:creationId xmlns:a16="http://schemas.microsoft.com/office/drawing/2014/main" id="{A48E6C07-C3DE-0850-CB8B-D44DC0370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29" y="1372021"/>
            <a:ext cx="4090663" cy="3067997"/>
          </a:xfrm>
          <a:prstGeom prst="rect">
            <a:avLst/>
          </a:prstGeom>
          <a:effectLst>
            <a:outerShdw blurRad="76200" dir="18900000" sy="23000" kx="-1200000" algn="bl" rotWithShape="0">
              <a:prstClr val="black">
                <a:alpha val="20000"/>
              </a:prstClr>
            </a:outerShdw>
          </a:effectLst>
        </p:spPr>
      </p:pic>
      <p:pic>
        <p:nvPicPr>
          <p:cNvPr id="10" name="Picture 9" descr="Chart, pie chart&#10;&#10;Description automatically generated">
            <a:extLst>
              <a:ext uri="{FF2B5EF4-FFF2-40B4-BE49-F238E27FC236}">
                <a16:creationId xmlns:a16="http://schemas.microsoft.com/office/drawing/2014/main" id="{F4F367BA-8689-5B08-970C-372B92303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258" y="3395235"/>
            <a:ext cx="3902680" cy="2927009"/>
          </a:xfrm>
          <a:prstGeom prst="rect">
            <a:avLst/>
          </a:prstGeom>
        </p:spPr>
      </p:pic>
      <p:pic>
        <p:nvPicPr>
          <p:cNvPr id="14" name="Picture 13">
            <a:extLst>
              <a:ext uri="{FF2B5EF4-FFF2-40B4-BE49-F238E27FC236}">
                <a16:creationId xmlns:a16="http://schemas.microsoft.com/office/drawing/2014/main" id="{FA5C82C3-9F18-616A-E4DD-5D34542D3089}"/>
              </a:ext>
            </a:extLst>
          </p:cNvPr>
          <p:cNvPicPr>
            <a:picLocks noChangeAspect="1"/>
          </p:cNvPicPr>
          <p:nvPr/>
        </p:nvPicPr>
        <p:blipFill>
          <a:blip r:embed="rId5"/>
          <a:stretch>
            <a:fillRect/>
          </a:stretch>
        </p:blipFill>
        <p:spPr>
          <a:xfrm>
            <a:off x="751148" y="4211775"/>
            <a:ext cx="2625110" cy="1922324"/>
          </a:xfrm>
          <a:prstGeom prst="rect">
            <a:avLst/>
          </a:prstGeom>
          <a:effectLst>
            <a:outerShdw blurRad="76200" dir="18900000" sy="23000" kx="-1200000" algn="bl" rotWithShape="0">
              <a:prstClr val="black">
                <a:alpha val="20000"/>
              </a:prstClr>
            </a:outerShdw>
          </a:effectLst>
        </p:spPr>
      </p:pic>
      <p:pic>
        <p:nvPicPr>
          <p:cNvPr id="16" name="Picture 15">
            <a:extLst>
              <a:ext uri="{FF2B5EF4-FFF2-40B4-BE49-F238E27FC236}">
                <a16:creationId xmlns:a16="http://schemas.microsoft.com/office/drawing/2014/main" id="{2226371A-AD8C-ECAA-59A4-D26ABC147AEA}"/>
              </a:ext>
            </a:extLst>
          </p:cNvPr>
          <p:cNvPicPr>
            <a:picLocks noChangeAspect="1"/>
          </p:cNvPicPr>
          <p:nvPr/>
        </p:nvPicPr>
        <p:blipFill>
          <a:blip r:embed="rId6"/>
          <a:stretch>
            <a:fillRect/>
          </a:stretch>
        </p:blipFill>
        <p:spPr>
          <a:xfrm>
            <a:off x="3970555" y="1362404"/>
            <a:ext cx="2653652" cy="1958648"/>
          </a:xfrm>
          <a:prstGeom prst="rect">
            <a:avLst/>
          </a:prstGeom>
          <a:effectLst>
            <a:outerShdw blurRad="76200" dir="18900000" sy="23000" kx="-1200000" algn="bl" rotWithShape="0">
              <a:prstClr val="black">
                <a:alpha val="20000"/>
              </a:prstClr>
            </a:outerShdw>
          </a:effectLst>
        </p:spPr>
      </p:pic>
      <p:pic>
        <p:nvPicPr>
          <p:cNvPr id="18" name="Picture 17">
            <a:extLst>
              <a:ext uri="{FF2B5EF4-FFF2-40B4-BE49-F238E27FC236}">
                <a16:creationId xmlns:a16="http://schemas.microsoft.com/office/drawing/2014/main" id="{8CEEA937-5B42-3CCF-B142-03504E30663A}"/>
              </a:ext>
            </a:extLst>
          </p:cNvPr>
          <p:cNvPicPr>
            <a:picLocks noChangeAspect="1"/>
          </p:cNvPicPr>
          <p:nvPr/>
        </p:nvPicPr>
        <p:blipFill>
          <a:blip r:embed="rId7"/>
          <a:stretch>
            <a:fillRect/>
          </a:stretch>
        </p:blipFill>
        <p:spPr>
          <a:xfrm>
            <a:off x="7725018" y="3407274"/>
            <a:ext cx="4282832" cy="3220690"/>
          </a:xfrm>
          <a:prstGeom prst="rect">
            <a:avLst/>
          </a:prstGeom>
        </p:spPr>
      </p:pic>
      <p:pic>
        <p:nvPicPr>
          <p:cNvPr id="20" name="Picture 19" descr="Chart, pie chart&#10;&#10;Description automatically generated">
            <a:extLst>
              <a:ext uri="{FF2B5EF4-FFF2-40B4-BE49-F238E27FC236}">
                <a16:creationId xmlns:a16="http://schemas.microsoft.com/office/drawing/2014/main" id="{C9B9C977-6486-61C2-1EB6-64DC5B31ED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5833" y="80851"/>
            <a:ext cx="4320268" cy="3240202"/>
          </a:xfrm>
          <a:prstGeom prst="rect">
            <a:avLst/>
          </a:prstGeom>
        </p:spPr>
      </p:pic>
    </p:spTree>
    <p:extLst>
      <p:ext uri="{BB962C8B-B14F-4D97-AF65-F5344CB8AC3E}">
        <p14:creationId xmlns:p14="http://schemas.microsoft.com/office/powerpoint/2010/main" val="6989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fontScale="90000"/>
          </a:bodyPr>
          <a:lstStyle/>
          <a:p>
            <a:pPr algn="ctr"/>
            <a:r>
              <a:rPr lang="en-US" sz="4000" dirty="0">
                <a:solidFill>
                  <a:srgbClr val="002060"/>
                </a:solidFill>
              </a:rPr>
              <a:t>Weather as a Factor For 2027 Retirement</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32545"/>
            <a:ext cx="3827713" cy="3232826"/>
          </a:xfrm>
        </p:spPr>
        <p:txBody>
          <a:bodyPr anchor="t">
            <a:normAutofit/>
          </a:bodyPr>
          <a:lstStyle/>
          <a:p>
            <a:endParaRPr lang="en-US" dirty="0"/>
          </a:p>
          <a:p>
            <a:endParaRPr lang="en-US"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4" name="Picture 3" descr="Graphical user interface, text&#10;&#10;Description automatically generated">
            <a:extLst>
              <a:ext uri="{FF2B5EF4-FFF2-40B4-BE49-F238E27FC236}">
                <a16:creationId xmlns:a16="http://schemas.microsoft.com/office/drawing/2014/main" id="{8E312DEA-1A25-16B5-5C34-53154A132A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53893"/>
            <a:ext cx="2149797" cy="1895828"/>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A2BED16D-EF57-EC88-922D-B11C00DEAE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8573" y="53894"/>
            <a:ext cx="2160029" cy="1895827"/>
          </a:xfrm>
          <a:prstGeom prst="rect">
            <a:avLst/>
          </a:prstGeom>
        </p:spPr>
      </p:pic>
      <p:pic>
        <p:nvPicPr>
          <p:cNvPr id="11" name="Picture 10" descr="Text&#10;&#10;Description automatically generated">
            <a:extLst>
              <a:ext uri="{FF2B5EF4-FFF2-40B4-BE49-F238E27FC236}">
                <a16:creationId xmlns:a16="http://schemas.microsoft.com/office/drawing/2014/main" id="{FB7F48BF-2A55-A763-A1BC-97AF053B91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8697" y="2057506"/>
            <a:ext cx="2141100" cy="1879214"/>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8EA7001A-4F07-3269-5B1D-4730072752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9058" y="2041360"/>
            <a:ext cx="2141101" cy="1888998"/>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300733E9-70C1-5600-D9E8-7C29756E76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0672" y="4143706"/>
            <a:ext cx="2781703" cy="2437433"/>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07B20C2-7FF1-C669-45B8-58C94783F6CB}"/>
                  </a:ext>
                </a:extLst>
              </p:cNvPr>
              <p:cNvSpPr txBox="1"/>
              <p:nvPr/>
            </p:nvSpPr>
            <p:spPr>
              <a:xfrm>
                <a:off x="356919" y="2716823"/>
                <a:ext cx="3208241" cy="2677656"/>
              </a:xfrm>
              <a:prstGeom prst="rect">
                <a:avLst/>
              </a:prstGeom>
              <a:noFill/>
            </p:spPr>
            <p:txBody>
              <a:bodyPr wrap="square" rtlCol="0">
                <a:spAutoFit/>
              </a:bodyPr>
              <a:lstStyle/>
              <a:p>
                <a:r>
                  <a:rPr lang="en-US" sz="1200" b="1" dirty="0"/>
                  <a:t>New Zealand</a:t>
                </a:r>
              </a:p>
              <a:p>
                <a:r>
                  <a:rPr lang="en-US" sz="1200" dirty="0"/>
                  <a:t>Temp was checked on 2-15-23 @ 1013 (15 </a:t>
                </a:r>
                <a14:m>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oMath>
                </a14:m>
                <a:endParaRPr lang="en-US" sz="1200" dirty="0"/>
              </a:p>
              <a:p>
                <a:r>
                  <a:rPr lang="en-US" sz="1200" dirty="0"/>
                  <a:t> </a:t>
                </a:r>
              </a:p>
              <a:p>
                <a:r>
                  <a:rPr lang="en-US" sz="1200" b="1" dirty="0"/>
                  <a:t>Denmark</a:t>
                </a:r>
              </a:p>
              <a:p>
                <a:r>
                  <a:rPr lang="en-US" sz="1200" dirty="0"/>
                  <a:t>Temp was checked on 2-15-23 @ 1017 (17 °C)</a:t>
                </a:r>
              </a:p>
              <a:p>
                <a:endParaRPr lang="en-US" sz="1200" dirty="0"/>
              </a:p>
              <a:p>
                <a:r>
                  <a:rPr lang="en-US" sz="1200" b="1" dirty="0"/>
                  <a:t>Sweden</a:t>
                </a:r>
              </a:p>
              <a:p>
                <a:r>
                  <a:rPr lang="en-US" sz="1200" dirty="0"/>
                  <a:t> Temp was checked on 2-15-23 @ 1014 (-1 °C)</a:t>
                </a:r>
              </a:p>
              <a:p>
                <a:endParaRPr lang="en-US" sz="1200" dirty="0"/>
              </a:p>
              <a:p>
                <a:r>
                  <a:rPr lang="en-US" sz="1200" b="1" dirty="0"/>
                  <a:t>Norway</a:t>
                </a:r>
              </a:p>
              <a:p>
                <a:r>
                  <a:rPr lang="en-US" sz="1200" dirty="0"/>
                  <a:t>Temp was checked on 2-15-23 @ 1015 (4 °C)</a:t>
                </a:r>
              </a:p>
              <a:p>
                <a:endParaRPr lang="en-US" sz="1200" dirty="0"/>
              </a:p>
              <a:p>
                <a:r>
                  <a:rPr lang="en-US" sz="1200" b="1" dirty="0"/>
                  <a:t>Australia</a:t>
                </a:r>
              </a:p>
              <a:p>
                <a:r>
                  <a:rPr lang="en-US" sz="1200" dirty="0"/>
                  <a:t> Temp was checked on 2-15-23 @ 1016 (29 °C)</a:t>
                </a:r>
              </a:p>
            </p:txBody>
          </p:sp>
        </mc:Choice>
        <mc:Fallback xmlns="">
          <p:sp>
            <p:nvSpPr>
              <p:cNvPr id="16" name="TextBox 15">
                <a:extLst>
                  <a:ext uri="{FF2B5EF4-FFF2-40B4-BE49-F238E27FC236}">
                    <a16:creationId xmlns:a16="http://schemas.microsoft.com/office/drawing/2014/main" id="{007B20C2-7FF1-C669-45B8-58C94783F6CB}"/>
                  </a:ext>
                </a:extLst>
              </p:cNvPr>
              <p:cNvSpPr txBox="1">
                <a:spLocks noRot="1" noChangeAspect="1" noMove="1" noResize="1" noEditPoints="1" noAdjustHandles="1" noChangeArrowheads="1" noChangeShapeType="1" noTextEdit="1"/>
              </p:cNvSpPr>
              <p:nvPr/>
            </p:nvSpPr>
            <p:spPr>
              <a:xfrm>
                <a:off x="356919" y="2716823"/>
                <a:ext cx="3208241" cy="2677656"/>
              </a:xfrm>
              <a:prstGeom prst="rect">
                <a:avLst/>
              </a:prstGeom>
              <a:blipFill>
                <a:blip r:embed="rId8"/>
                <a:stretch>
                  <a:fillRect l="-190" t="-228" b="-911"/>
                </a:stretch>
              </a:blipFill>
            </p:spPr>
            <p:txBody>
              <a:bodyPr/>
              <a:lstStyle/>
              <a:p>
                <a:r>
                  <a:rPr lang="en-US">
                    <a:noFill/>
                  </a:rPr>
                  <a:t> </a:t>
                </a:r>
              </a:p>
            </p:txBody>
          </p:sp>
        </mc:Fallback>
      </mc:AlternateContent>
      <p:pic>
        <p:nvPicPr>
          <p:cNvPr id="18" name="Picture 17" descr="Table&#10;&#10;Description automatically generated">
            <a:extLst>
              <a:ext uri="{FF2B5EF4-FFF2-40B4-BE49-F238E27FC236}">
                <a16:creationId xmlns:a16="http://schemas.microsoft.com/office/drawing/2014/main" id="{B2B2AC15-51CB-B02B-33F2-AB9C4118BA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28" y="2985859"/>
            <a:ext cx="3097809" cy="2333883"/>
          </a:xfrm>
          <a:prstGeom prst="rect">
            <a:avLst/>
          </a:prstGeom>
        </p:spPr>
      </p:pic>
    </p:spTree>
    <p:extLst>
      <p:ext uri="{BB962C8B-B14F-4D97-AF65-F5344CB8AC3E}">
        <p14:creationId xmlns:p14="http://schemas.microsoft.com/office/powerpoint/2010/main" val="52837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4B5154-FC7F-9BB1-EC13-A19223211275}"/>
              </a:ext>
            </a:extLst>
          </p:cNvPr>
          <p:cNvPicPr>
            <a:picLocks noChangeAspect="1"/>
          </p:cNvPicPr>
          <p:nvPr/>
        </p:nvPicPr>
        <p:blipFill rotWithShape="1">
          <a:blip r:embed="rId2"/>
          <a:srcRect b="1747"/>
          <a:stretch/>
        </p:blipFill>
        <p:spPr>
          <a:xfrm>
            <a:off x="20" y="10"/>
            <a:ext cx="12191980" cy="6857990"/>
          </a:xfrm>
          <a:prstGeom prst="rect">
            <a:avLst/>
          </a:prstGeom>
        </p:spPr>
      </p:pic>
      <p:sp>
        <p:nvSpPr>
          <p:cNvPr id="3" name="Content Placeholder 2">
            <a:extLst>
              <a:ext uri="{FF2B5EF4-FFF2-40B4-BE49-F238E27FC236}">
                <a16:creationId xmlns:a16="http://schemas.microsoft.com/office/drawing/2014/main" id="{E892AA4E-038C-23DC-7D40-CF6784A1770C}"/>
              </a:ext>
            </a:extLst>
          </p:cNvPr>
          <p:cNvSpPr>
            <a:spLocks noGrp="1"/>
          </p:cNvSpPr>
          <p:nvPr>
            <p:ph idx="1"/>
          </p:nvPr>
        </p:nvSpPr>
        <p:spPr>
          <a:xfrm>
            <a:off x="785004" y="2161903"/>
            <a:ext cx="10621992" cy="3969342"/>
          </a:xfrm>
        </p:spPr>
        <p:txBody>
          <a:bodyPr>
            <a:normAutofit/>
          </a:bodyPr>
          <a:lstStyle/>
          <a:p>
            <a:pPr algn="ctr"/>
            <a:r>
              <a:rPr lang="en-US" sz="9600" b="1" dirty="0">
                <a:solidFill>
                  <a:srgbClr val="002060"/>
                </a:solidFill>
              </a:rPr>
              <a:t>Q U E ST I O N S?</a:t>
            </a:r>
          </a:p>
        </p:txBody>
      </p:sp>
      <p:sp>
        <p:nvSpPr>
          <p:cNvPr id="8" name="TextBox 7">
            <a:extLst>
              <a:ext uri="{FF2B5EF4-FFF2-40B4-BE49-F238E27FC236}">
                <a16:creationId xmlns:a16="http://schemas.microsoft.com/office/drawing/2014/main" id="{ADAF46C4-C96F-392B-1F13-9D161E679C9D}"/>
              </a:ext>
            </a:extLst>
          </p:cNvPr>
          <p:cNvSpPr txBox="1"/>
          <p:nvPr/>
        </p:nvSpPr>
        <p:spPr>
          <a:xfrm>
            <a:off x="7937740" y="6364689"/>
            <a:ext cx="4002656" cy="369332"/>
          </a:xfrm>
          <a:prstGeom prst="rect">
            <a:avLst/>
          </a:prstGeom>
          <a:noFill/>
        </p:spPr>
        <p:txBody>
          <a:bodyPr wrap="square" rtlCol="0">
            <a:spAutoFit/>
          </a:bodyPr>
          <a:lstStyle/>
          <a:p>
            <a:pPr algn="r"/>
            <a:r>
              <a:rPr lang="en-US" dirty="0">
                <a:solidFill>
                  <a:srgbClr val="FF6600"/>
                </a:solidFill>
              </a:rPr>
              <a:t>Where will you go to live your best life…</a:t>
            </a:r>
          </a:p>
        </p:txBody>
      </p:sp>
    </p:spTree>
    <p:extLst>
      <p:ext uri="{BB962C8B-B14F-4D97-AF65-F5344CB8AC3E}">
        <p14:creationId xmlns:p14="http://schemas.microsoft.com/office/powerpoint/2010/main" val="235108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Where Will You Go?</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8" name="Text Placeholder 2">
            <a:extLst>
              <a:ext uri="{FF2B5EF4-FFF2-40B4-BE49-F238E27FC236}">
                <a16:creationId xmlns:a16="http://schemas.microsoft.com/office/drawing/2014/main" id="{1DF98C91-86E7-3E3C-1FBE-A92D8516674C}"/>
              </a:ext>
            </a:extLst>
          </p:cNvPr>
          <p:cNvSpPr txBox="1">
            <a:spLocks/>
          </p:cNvSpPr>
          <p:nvPr/>
        </p:nvSpPr>
        <p:spPr>
          <a:xfrm>
            <a:off x="579405" y="2536917"/>
            <a:ext cx="6461185" cy="3582042"/>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90000"/>
              </a:lnSpc>
              <a:buFont typeface="Courier New" panose="02070309020205020404" pitchFamily="49" charset="0"/>
              <a:buChar char="o"/>
            </a:pPr>
            <a:r>
              <a:rPr lang="en-US" sz="1800" dirty="0">
                <a:solidFill>
                  <a:srgbClr val="0070C0"/>
                </a:solidFill>
              </a:rPr>
              <a:t>What are the average happiness scores across the years and in what countries? Happiest, middle and least?</a:t>
            </a:r>
          </a:p>
          <a:p>
            <a:pPr marL="342900" indent="-342900">
              <a:lnSpc>
                <a:spcPct val="90000"/>
              </a:lnSpc>
              <a:buFont typeface="Courier New" panose="02070309020205020404" pitchFamily="49" charset="0"/>
              <a:buChar char="o"/>
            </a:pPr>
            <a:r>
              <a:rPr lang="en-US" sz="1800" dirty="0">
                <a:solidFill>
                  <a:srgbClr val="0070C0"/>
                </a:solidFill>
              </a:rPr>
              <a:t>What are the main factors that determine the highest levels of happiness?</a:t>
            </a:r>
          </a:p>
          <a:p>
            <a:pPr marL="342900" indent="-342900">
              <a:lnSpc>
                <a:spcPct val="90000"/>
              </a:lnSpc>
              <a:buFont typeface="Courier New" panose="02070309020205020404" pitchFamily="49" charset="0"/>
              <a:buChar char="o"/>
            </a:pPr>
            <a:r>
              <a:rPr lang="en-US" sz="1800" dirty="0">
                <a:solidFill>
                  <a:srgbClr val="0070C0"/>
                </a:solidFill>
              </a:rPr>
              <a:t>Are people happier in the pre or post Covid years?  Why? Why not?</a:t>
            </a:r>
          </a:p>
          <a:p>
            <a:pPr marL="342900" indent="-342900">
              <a:lnSpc>
                <a:spcPct val="90000"/>
              </a:lnSpc>
              <a:buFont typeface="Courier New" panose="02070309020205020404" pitchFamily="49" charset="0"/>
              <a:buChar char="o"/>
            </a:pPr>
            <a:r>
              <a:rPr lang="en-US" sz="1800" dirty="0">
                <a:solidFill>
                  <a:srgbClr val="0070C0"/>
                </a:solidFill>
              </a:rPr>
              <a:t>Which countries will be the best places to live in the next decade and why? </a:t>
            </a:r>
          </a:p>
          <a:p>
            <a:pPr marL="342900" indent="-342900">
              <a:lnSpc>
                <a:spcPct val="90000"/>
              </a:lnSpc>
              <a:buFont typeface="Courier New" panose="02070309020205020404" pitchFamily="49" charset="0"/>
              <a:buChar char="o"/>
            </a:pPr>
            <a:r>
              <a:rPr lang="en-US" sz="1800" dirty="0">
                <a:solidFill>
                  <a:srgbClr val="0070C0"/>
                </a:solidFill>
              </a:rPr>
              <a:t> What are the Top 5 places forecasted to retire in 2027? </a:t>
            </a:r>
          </a:p>
          <a:p>
            <a:pPr marL="342900" indent="-342900">
              <a:lnSpc>
                <a:spcPct val="90000"/>
              </a:lnSpc>
              <a:buFont typeface="Courier New" panose="02070309020205020404" pitchFamily="49" charset="0"/>
              <a:buChar char="o"/>
            </a:pPr>
            <a:r>
              <a:rPr lang="en-US" sz="1800" dirty="0">
                <a:solidFill>
                  <a:srgbClr val="0070C0"/>
                </a:solidFill>
              </a:rPr>
              <a:t>How can we track weather for the top 5 places to retire? Can we create a weather app and track weather?</a:t>
            </a:r>
          </a:p>
          <a:p>
            <a:pPr>
              <a:lnSpc>
                <a:spcPct val="90000"/>
              </a:lnSpc>
            </a:pPr>
            <a:endParaRPr lang="en-US" sz="1700" dirty="0">
              <a:solidFill>
                <a:srgbClr val="0070C0"/>
              </a:solidFill>
            </a:endParaRPr>
          </a:p>
        </p:txBody>
      </p:sp>
      <p:pic>
        <p:nvPicPr>
          <p:cNvPr id="3096" name="Picture 24" descr="Senior couple standing at the beach Senior couple standing at the beach on a sunny day royalty free images retirement stock pictures, royalty-free photos &amp; images">
            <a:extLst>
              <a:ext uri="{FF2B5EF4-FFF2-40B4-BE49-F238E27FC236}">
                <a16:creationId xmlns:a16="http://schemas.microsoft.com/office/drawing/2014/main" id="{7B21AC8E-EB53-FC19-5702-D635F09D9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413" y="3009853"/>
            <a:ext cx="2599856" cy="1733237"/>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Elderly couple talking while sitting on park bench Happy senior couple talking while sitting on bench. Elderly man and woman is wearing casuals. They are spending leisure time together at park. royalty free images retirement stock pictures, royalty-free photos &amp; images">
            <a:extLst>
              <a:ext uri="{FF2B5EF4-FFF2-40B4-BE49-F238E27FC236}">
                <a16:creationId xmlns:a16="http://schemas.microsoft.com/office/drawing/2014/main" id="{D4DF297A-EBC1-4EB2-3D3E-13DCCAA55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454" y="4744882"/>
            <a:ext cx="2718302" cy="1807759"/>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ature man hiking in France Mature man hiking in France standing on a rock arms in the air on the Ile De Re coast royalty free images retirement stock pictures, royalty-free photos &amp; images">
            <a:extLst>
              <a:ext uri="{FF2B5EF4-FFF2-40B4-BE49-F238E27FC236}">
                <a16:creationId xmlns:a16="http://schemas.microsoft.com/office/drawing/2014/main" id="{8BA18539-08A1-C45D-BB8F-3585ED965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154" y="1583099"/>
            <a:ext cx="2718302" cy="18122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C9CAD63-C487-16D7-18A1-B9341A1B395E}"/>
              </a:ext>
            </a:extLst>
          </p:cNvPr>
          <p:cNvSpPr txBox="1"/>
          <p:nvPr/>
        </p:nvSpPr>
        <p:spPr>
          <a:xfrm>
            <a:off x="9666732" y="6575029"/>
            <a:ext cx="2525268" cy="307777"/>
          </a:xfrm>
          <a:prstGeom prst="rect">
            <a:avLst/>
          </a:prstGeom>
          <a:noFill/>
        </p:spPr>
        <p:txBody>
          <a:bodyPr wrap="square" rtlCol="0">
            <a:spAutoFit/>
          </a:bodyPr>
          <a:lstStyle/>
          <a:p>
            <a:pPr algn="r"/>
            <a:r>
              <a:rPr lang="en-US" sz="1400" dirty="0">
                <a:solidFill>
                  <a:schemeClr val="bg1">
                    <a:lumMod val="50000"/>
                  </a:schemeClr>
                </a:solidFill>
              </a:rPr>
              <a:t>Photos Credit to iStock</a:t>
            </a:r>
          </a:p>
        </p:txBody>
      </p:sp>
      <p:pic>
        <p:nvPicPr>
          <p:cNvPr id="3102" name="Picture 30" descr="Winter forest, a lot of snow.  Two women girlfriends are embraced in warm clothes among the trees covered with snow. Winter forest, a lot of snow.  Two women girlfriends are embraced in warm clothes among the trees covered with snow. royalty free images retirement winter stock pictures, royalty-free photos &amp; images">
            <a:extLst>
              <a:ext uri="{FF2B5EF4-FFF2-40B4-BE49-F238E27FC236}">
                <a16:creationId xmlns:a16="http://schemas.microsoft.com/office/drawing/2014/main" id="{E911400D-3AA4-9A9C-DE39-E32CC90A471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8240" y="221604"/>
            <a:ext cx="2343161" cy="158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1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Background</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 Placeholder 2">
            <a:extLst>
              <a:ext uri="{FF2B5EF4-FFF2-40B4-BE49-F238E27FC236}">
                <a16:creationId xmlns:a16="http://schemas.microsoft.com/office/drawing/2014/main" id="{76CBD2C5-2140-1CFC-1D4C-1FC4D5781A74}"/>
              </a:ext>
            </a:extLst>
          </p:cNvPr>
          <p:cNvSpPr txBox="1">
            <a:spLocks/>
          </p:cNvSpPr>
          <p:nvPr/>
        </p:nvSpPr>
        <p:spPr>
          <a:xfrm>
            <a:off x="457200" y="2493787"/>
            <a:ext cx="6461185" cy="1627380"/>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buFont typeface="Courier New" panose="02070309020205020404" pitchFamily="49" charset="0"/>
              <a:buChar char="o"/>
            </a:pPr>
            <a:r>
              <a:rPr lang="en-US" sz="2400" dirty="0">
                <a:solidFill>
                  <a:srgbClr val="0070C0"/>
                </a:solidFill>
              </a:rPr>
              <a:t>World Happiness Report Survey</a:t>
            </a:r>
          </a:p>
          <a:p>
            <a:pPr marL="285750" indent="-285750">
              <a:lnSpc>
                <a:spcPct val="90000"/>
              </a:lnSpc>
              <a:buFont typeface="Courier New" panose="02070309020205020404" pitchFamily="49" charset="0"/>
              <a:buChar char="o"/>
            </a:pPr>
            <a:r>
              <a:rPr lang="en-US" sz="2400" dirty="0">
                <a:solidFill>
                  <a:srgbClr val="0070C0"/>
                </a:solidFill>
              </a:rPr>
              <a:t>Cantrell ladder based on 6 happiness factors</a:t>
            </a:r>
          </a:p>
          <a:p>
            <a:pPr marL="285750" indent="-285750">
              <a:lnSpc>
                <a:spcPct val="90000"/>
              </a:lnSpc>
              <a:buFont typeface="Courier New" panose="02070309020205020404" pitchFamily="49" charset="0"/>
              <a:buChar char="o"/>
            </a:pPr>
            <a:endParaRPr lang="en-US" sz="2400" dirty="0">
              <a:solidFill>
                <a:srgbClr val="0070C0"/>
              </a:solidFill>
            </a:endParaRPr>
          </a:p>
          <a:p>
            <a:pPr marL="285750" indent="-285750">
              <a:lnSpc>
                <a:spcPct val="90000"/>
              </a:lnSpc>
              <a:buFont typeface="Courier New" panose="02070309020205020404" pitchFamily="49" charset="0"/>
              <a:buChar char="o"/>
            </a:pPr>
            <a:r>
              <a:rPr lang="en-US" sz="2400" dirty="0">
                <a:solidFill>
                  <a:srgbClr val="0070C0"/>
                </a:solidFill>
              </a:rPr>
              <a:t>Team took a deeper dive into individual factors</a:t>
            </a:r>
            <a:r>
              <a:rPr lang="en-US" sz="1700" dirty="0">
                <a:solidFill>
                  <a:srgbClr val="0070C0"/>
                </a:solidFill>
              </a:rPr>
              <a:t>:</a:t>
            </a:r>
          </a:p>
        </p:txBody>
      </p:sp>
      <p:sp>
        <p:nvSpPr>
          <p:cNvPr id="5" name="Content Placeholder 3">
            <a:extLst>
              <a:ext uri="{FF2B5EF4-FFF2-40B4-BE49-F238E27FC236}">
                <a16:creationId xmlns:a16="http://schemas.microsoft.com/office/drawing/2014/main" id="{2A1F619F-DE8F-BF27-11E8-E9BADDBE151F}"/>
              </a:ext>
            </a:extLst>
          </p:cNvPr>
          <p:cNvSpPr txBox="1">
            <a:spLocks/>
          </p:cNvSpPr>
          <p:nvPr/>
        </p:nvSpPr>
        <p:spPr>
          <a:xfrm>
            <a:off x="698734" y="4463611"/>
            <a:ext cx="2890500"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00B050"/>
                </a:solidFill>
              </a:rPr>
              <a:t>Healthy Life Expectancy</a:t>
            </a:r>
          </a:p>
          <a:p>
            <a:pPr algn="ctr"/>
            <a:r>
              <a:rPr lang="en-US" dirty="0">
                <a:solidFill>
                  <a:srgbClr val="3333FF"/>
                </a:solidFill>
              </a:rPr>
              <a:t>Social Support / Family</a:t>
            </a:r>
          </a:p>
          <a:p>
            <a:pPr algn="ctr"/>
            <a:r>
              <a:rPr lang="en-US" dirty="0">
                <a:solidFill>
                  <a:srgbClr val="FF6600"/>
                </a:solidFill>
              </a:rPr>
              <a:t>Freedom</a:t>
            </a:r>
          </a:p>
        </p:txBody>
      </p:sp>
      <p:sp>
        <p:nvSpPr>
          <p:cNvPr id="8" name="TextBox 7">
            <a:extLst>
              <a:ext uri="{FF2B5EF4-FFF2-40B4-BE49-F238E27FC236}">
                <a16:creationId xmlns:a16="http://schemas.microsoft.com/office/drawing/2014/main" id="{C168F2CD-E777-39D9-FF80-DB5D2632CA03}"/>
              </a:ext>
            </a:extLst>
          </p:cNvPr>
          <p:cNvSpPr txBox="1"/>
          <p:nvPr/>
        </p:nvSpPr>
        <p:spPr>
          <a:xfrm>
            <a:off x="7727289" y="1257875"/>
            <a:ext cx="4200383" cy="3729547"/>
          </a:xfrm>
          <a:prstGeom prst="rect">
            <a:avLst/>
          </a:prstGeom>
          <a:noFill/>
        </p:spPr>
        <p:txBody>
          <a:bodyPr wrap="square">
            <a:spAutoFit/>
          </a:bodyPr>
          <a:lstStyle/>
          <a:p>
            <a:r>
              <a:rPr lang="en-US" sz="3200" b="1" dirty="0"/>
              <a:t>Datasets analyzed</a:t>
            </a:r>
          </a:p>
          <a:p>
            <a:endParaRPr lang="en-US" sz="3200" b="1" dirty="0"/>
          </a:p>
          <a:p>
            <a:pPr marL="342900" marR="0" lvl="0" indent="-342900">
              <a:lnSpc>
                <a:spcPct val="107000"/>
              </a:lnSpc>
              <a:spcBef>
                <a:spcPts val="0"/>
              </a:spcBef>
              <a:spcAft>
                <a:spcPts val="0"/>
              </a:spcAft>
              <a:buFont typeface="Courier New" panose="02070309020205020404" pitchFamily="49" charset="0"/>
              <a:buChar char="o"/>
            </a:pPr>
            <a:r>
              <a:rPr lang="en-US" dirty="0">
                <a:effectLst/>
                <a:latin typeface="Calibri" panose="020F0502020204030204" pitchFamily="34" charset="0"/>
                <a:ea typeface="Calibri" panose="020F0502020204030204" pitchFamily="34" charset="0"/>
                <a:cs typeface="Times New Roman" panose="02020603050405020304" pitchFamily="18" charset="0"/>
              </a:rPr>
              <a:t>Kaggle 2015 – 2019  </a:t>
            </a:r>
            <a:r>
              <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https://www.kaggle.com/datasets/unsdsn/world-happiness?resource=download</a:t>
            </a:r>
            <a:endParaRPr lang="en-US"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World Happiness Report 2022: </a:t>
            </a:r>
            <a:r>
              <a:rPr lang="en-US" sz="1800" u="none" strike="noStrike"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3"/>
              </a:rPr>
              <a:t>https://worldhappiness.report/ed/2022/#appendices-and-data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Data for Figure 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7E6DC782-6F65-0EEA-1559-8CB91A363A20}"/>
              </a:ext>
            </a:extLst>
          </p:cNvPr>
          <p:cNvGrpSpPr/>
          <p:nvPr/>
        </p:nvGrpSpPr>
        <p:grpSpPr>
          <a:xfrm>
            <a:off x="153080" y="156186"/>
            <a:ext cx="7313840" cy="6530735"/>
            <a:chOff x="153079" y="165266"/>
            <a:chExt cx="7313840" cy="6530735"/>
          </a:xfrm>
        </p:grpSpPr>
        <p:pic>
          <p:nvPicPr>
            <p:cNvPr id="9" name="Picture 8">
              <a:extLst>
                <a:ext uri="{FF2B5EF4-FFF2-40B4-BE49-F238E27FC236}">
                  <a16:creationId xmlns:a16="http://schemas.microsoft.com/office/drawing/2014/main" id="{41E74589-2799-A762-3C26-2185FCE11B8A}"/>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10" name="Picture 9">
              <a:extLst>
                <a:ext uri="{FF2B5EF4-FFF2-40B4-BE49-F238E27FC236}">
                  <a16:creationId xmlns:a16="http://schemas.microsoft.com/office/drawing/2014/main" id="{44009492-9822-3E8B-4ECC-31BF80E79E7C}"/>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14" name="Content Placeholder 3">
            <a:extLst>
              <a:ext uri="{FF2B5EF4-FFF2-40B4-BE49-F238E27FC236}">
                <a16:creationId xmlns:a16="http://schemas.microsoft.com/office/drawing/2014/main" id="{90129D64-4952-6AC6-052B-A5C7B1B479F4}"/>
              </a:ext>
            </a:extLst>
          </p:cNvPr>
          <p:cNvSpPr txBox="1">
            <a:spLocks/>
          </p:cNvSpPr>
          <p:nvPr/>
        </p:nvSpPr>
        <p:spPr>
          <a:xfrm>
            <a:off x="3259259" y="4448216"/>
            <a:ext cx="3462044" cy="1047622"/>
          </a:xfrm>
          <a:prstGeom prst="rect">
            <a:avLst/>
          </a:prstGeom>
        </p:spPr>
        <p:txBody>
          <a:bodyPr>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F6600"/>
                </a:solidFill>
              </a:rPr>
              <a:t>Generosity</a:t>
            </a:r>
          </a:p>
          <a:p>
            <a:pPr algn="ctr"/>
            <a:r>
              <a:rPr lang="en-US" dirty="0">
                <a:solidFill>
                  <a:srgbClr val="00B050"/>
                </a:solidFill>
              </a:rPr>
              <a:t> Government Trust</a:t>
            </a:r>
          </a:p>
          <a:p>
            <a:pPr algn="ctr"/>
            <a:r>
              <a:rPr lang="en-US" dirty="0">
                <a:solidFill>
                  <a:srgbClr val="3333FF"/>
                </a:solidFill>
              </a:rPr>
              <a:t>GDP (Gross Domestic Product)</a:t>
            </a:r>
          </a:p>
        </p:txBody>
      </p:sp>
    </p:spTree>
    <p:extLst>
      <p:ext uri="{BB962C8B-B14F-4D97-AF65-F5344CB8AC3E}">
        <p14:creationId xmlns:p14="http://schemas.microsoft.com/office/powerpoint/2010/main" val="4193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Healthy Life Expectancy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030" name="Picture 6">
            <a:extLst>
              <a:ext uri="{FF2B5EF4-FFF2-40B4-BE49-F238E27FC236}">
                <a16:creationId xmlns:a16="http://schemas.microsoft.com/office/drawing/2014/main" id="{722F08D8-2614-6B8E-24E6-37D92A9BC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252" y="98743"/>
            <a:ext cx="4327716" cy="3245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A4BD3917-6351-5C30-E0F9-C7C9902E3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3505976"/>
            <a:ext cx="4298628" cy="3223972"/>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D674E17-CA7E-AC73-35DD-1984705B5CCA}"/>
              </a:ext>
            </a:extLst>
          </p:cNvPr>
          <p:cNvGrpSpPr/>
          <p:nvPr/>
        </p:nvGrpSpPr>
        <p:grpSpPr>
          <a:xfrm>
            <a:off x="153079" y="165266"/>
            <a:ext cx="7313840" cy="6530735"/>
            <a:chOff x="153079" y="165266"/>
            <a:chExt cx="7313840" cy="6530735"/>
          </a:xfrm>
        </p:grpSpPr>
        <p:pic>
          <p:nvPicPr>
            <p:cNvPr id="6" name="Picture 5">
              <a:extLst>
                <a:ext uri="{FF2B5EF4-FFF2-40B4-BE49-F238E27FC236}">
                  <a16:creationId xmlns:a16="http://schemas.microsoft.com/office/drawing/2014/main" id="{A93134DC-6BFF-BF81-A46A-C9F7C6A08FFB}"/>
                </a:ext>
              </a:extLst>
            </p:cNvPr>
            <p:cNvPicPr>
              <a:picLocks noChangeAspect="1"/>
            </p:cNvPicPr>
            <p:nvPr/>
          </p:nvPicPr>
          <p:blipFill rotWithShape="1">
            <a:blip r:embed="rId4"/>
            <a:srcRect b="1747"/>
            <a:stretch/>
          </p:blipFill>
          <p:spPr>
            <a:xfrm>
              <a:off x="153080" y="165266"/>
              <a:ext cx="7313839" cy="466566"/>
            </a:xfrm>
            <a:prstGeom prst="rect">
              <a:avLst/>
            </a:prstGeom>
          </p:spPr>
        </p:pic>
        <p:pic>
          <p:nvPicPr>
            <p:cNvPr id="7" name="Picture 6">
              <a:extLst>
                <a:ext uri="{FF2B5EF4-FFF2-40B4-BE49-F238E27FC236}">
                  <a16:creationId xmlns:a16="http://schemas.microsoft.com/office/drawing/2014/main" id="{D02FDA73-9925-25CC-969C-FCFE5A3AB45F}"/>
                </a:ext>
              </a:extLst>
            </p:cNvPr>
            <p:cNvPicPr>
              <a:picLocks noChangeAspect="1"/>
            </p:cNvPicPr>
            <p:nvPr/>
          </p:nvPicPr>
          <p:blipFill rotWithShape="1">
            <a:blip r:embed="rId4"/>
            <a:srcRect b="1747"/>
            <a:stretch/>
          </p:blipFill>
          <p:spPr>
            <a:xfrm rot="10800000">
              <a:off x="153079" y="6200572"/>
              <a:ext cx="7313838" cy="495429"/>
            </a:xfrm>
            <a:prstGeom prst="rect">
              <a:avLst/>
            </a:prstGeom>
          </p:spPr>
        </p:pic>
      </p:grpSp>
      <p:sp>
        <p:nvSpPr>
          <p:cNvPr id="3" name="TextBox 2">
            <a:extLst>
              <a:ext uri="{FF2B5EF4-FFF2-40B4-BE49-F238E27FC236}">
                <a16:creationId xmlns:a16="http://schemas.microsoft.com/office/drawing/2014/main" id="{F48F2A9F-83C0-5D7C-4D78-17944085B7C2}"/>
              </a:ext>
            </a:extLst>
          </p:cNvPr>
          <p:cNvSpPr txBox="1"/>
          <p:nvPr/>
        </p:nvSpPr>
        <p:spPr>
          <a:xfrm>
            <a:off x="8220456" y="489276"/>
            <a:ext cx="1636776" cy="461665"/>
          </a:xfrm>
          <a:prstGeom prst="rect">
            <a:avLst/>
          </a:prstGeom>
          <a:noFill/>
        </p:spPr>
        <p:txBody>
          <a:bodyPr wrap="square" rtlCol="0">
            <a:spAutoFit/>
          </a:bodyPr>
          <a:lstStyle/>
          <a:p>
            <a:r>
              <a:rPr lang="en-US" sz="1200" dirty="0"/>
              <a:t>The r-value is: 0.587 and the pvalue is: 0.0</a:t>
            </a:r>
          </a:p>
        </p:txBody>
      </p:sp>
      <p:sp>
        <p:nvSpPr>
          <p:cNvPr id="8" name="TextBox 7">
            <a:extLst>
              <a:ext uri="{FF2B5EF4-FFF2-40B4-BE49-F238E27FC236}">
                <a16:creationId xmlns:a16="http://schemas.microsoft.com/office/drawing/2014/main" id="{52F97F06-0A68-E59C-1E68-562C073E57AA}"/>
              </a:ext>
            </a:extLst>
          </p:cNvPr>
          <p:cNvSpPr txBox="1"/>
          <p:nvPr/>
        </p:nvSpPr>
        <p:spPr>
          <a:xfrm>
            <a:off x="8220456" y="3875996"/>
            <a:ext cx="1591056" cy="461665"/>
          </a:xfrm>
          <a:prstGeom prst="rect">
            <a:avLst/>
          </a:prstGeom>
          <a:noFill/>
        </p:spPr>
        <p:txBody>
          <a:bodyPr wrap="square" rtlCol="0">
            <a:spAutoFit/>
          </a:bodyPr>
          <a:lstStyle/>
          <a:p>
            <a:r>
              <a:rPr lang="en-US" sz="1200" dirty="0"/>
              <a:t>The r-value is: 0.564 and the pvalue is: 0.0</a:t>
            </a:r>
          </a:p>
        </p:txBody>
      </p:sp>
      <p:pic>
        <p:nvPicPr>
          <p:cNvPr id="10" name="Picture 9">
            <a:extLst>
              <a:ext uri="{FF2B5EF4-FFF2-40B4-BE49-F238E27FC236}">
                <a16:creationId xmlns:a16="http://schemas.microsoft.com/office/drawing/2014/main" id="{1C8CE848-20E1-7D78-5270-E125B92DC5BC}"/>
              </a:ext>
            </a:extLst>
          </p:cNvPr>
          <p:cNvPicPr>
            <a:picLocks noChangeAspect="1"/>
          </p:cNvPicPr>
          <p:nvPr/>
        </p:nvPicPr>
        <p:blipFill>
          <a:blip r:embed="rId5"/>
          <a:stretch>
            <a:fillRect/>
          </a:stretch>
        </p:blipFill>
        <p:spPr>
          <a:xfrm>
            <a:off x="168700" y="2019704"/>
            <a:ext cx="2786074" cy="1910803"/>
          </a:xfrm>
          <a:prstGeom prst="rect">
            <a:avLst/>
          </a:prstGeom>
          <a:effectLst>
            <a:outerShdw blurRad="76200" dir="18900000" sy="23000" kx="-1200000" algn="bl" rotWithShape="0">
              <a:prstClr val="black">
                <a:alpha val="20000"/>
              </a:prstClr>
            </a:outerShdw>
          </a:effectLst>
        </p:spPr>
      </p:pic>
      <p:pic>
        <p:nvPicPr>
          <p:cNvPr id="12" name="Picture 11">
            <a:extLst>
              <a:ext uri="{FF2B5EF4-FFF2-40B4-BE49-F238E27FC236}">
                <a16:creationId xmlns:a16="http://schemas.microsoft.com/office/drawing/2014/main" id="{7AC5B9F2-DC08-57C3-9198-1F05ACB68741}"/>
              </a:ext>
            </a:extLst>
          </p:cNvPr>
          <p:cNvPicPr>
            <a:picLocks noChangeAspect="1"/>
          </p:cNvPicPr>
          <p:nvPr/>
        </p:nvPicPr>
        <p:blipFill>
          <a:blip r:embed="rId6"/>
          <a:stretch>
            <a:fillRect/>
          </a:stretch>
        </p:blipFill>
        <p:spPr>
          <a:xfrm>
            <a:off x="1155895" y="3969209"/>
            <a:ext cx="2675324" cy="2192661"/>
          </a:xfrm>
          <a:prstGeom prst="rect">
            <a:avLst/>
          </a:prstGeom>
          <a:effectLst>
            <a:outerShdw blurRad="76200" dir="18900000" sy="23000" kx="-1200000" algn="bl" rotWithShape="0">
              <a:prstClr val="black">
                <a:alpha val="20000"/>
              </a:prstClr>
            </a:outerShdw>
          </a:effectLst>
        </p:spPr>
      </p:pic>
      <p:sp>
        <p:nvSpPr>
          <p:cNvPr id="11" name="TextBox 10">
            <a:extLst>
              <a:ext uri="{FF2B5EF4-FFF2-40B4-BE49-F238E27FC236}">
                <a16:creationId xmlns:a16="http://schemas.microsoft.com/office/drawing/2014/main" id="{761676F3-C122-9EF5-D3DA-6A0350FE4F92}"/>
              </a:ext>
            </a:extLst>
          </p:cNvPr>
          <p:cNvSpPr txBox="1"/>
          <p:nvPr/>
        </p:nvSpPr>
        <p:spPr>
          <a:xfrm>
            <a:off x="2887716" y="2536917"/>
            <a:ext cx="4381764" cy="1908215"/>
          </a:xfrm>
          <a:prstGeom prst="rect">
            <a:avLst/>
          </a:prstGeom>
          <a:noFill/>
        </p:spPr>
        <p:txBody>
          <a:bodyPr wrap="square">
            <a:spAutoFit/>
          </a:bodyPr>
          <a:lstStyle/>
          <a:p>
            <a:pPr marL="342900" indent="-342900">
              <a:buFont typeface="Courier New" panose="02070309020205020404" pitchFamily="49" charset="0"/>
              <a:buChar char="o"/>
            </a:pPr>
            <a:r>
              <a:rPr lang="en-US" sz="2000" dirty="0">
                <a:solidFill>
                  <a:srgbClr val="0070C0"/>
                </a:solidFill>
              </a:rPr>
              <a:t>Number of  Years? Or more?</a:t>
            </a:r>
          </a:p>
          <a:p>
            <a:pPr marL="342900" indent="-342900">
              <a:buFont typeface="Courier New" panose="02070309020205020404" pitchFamily="49" charset="0"/>
              <a:buChar char="o"/>
            </a:pPr>
            <a:r>
              <a:rPr lang="en-US" sz="2000" dirty="0">
                <a:solidFill>
                  <a:srgbClr val="0070C0"/>
                </a:solidFill>
              </a:rPr>
              <a:t>Redefining Quality of Life</a:t>
            </a:r>
          </a:p>
          <a:p>
            <a:pPr marL="342900" indent="-342900">
              <a:buFont typeface="Courier New" panose="02070309020205020404" pitchFamily="49" charset="0"/>
              <a:buChar char="o"/>
            </a:pPr>
            <a:r>
              <a:rPr lang="en-US" sz="2000" dirty="0">
                <a:solidFill>
                  <a:srgbClr val="0070C0"/>
                </a:solidFill>
              </a:rPr>
              <a:t>Moderate uphill (positive) relationship</a:t>
            </a:r>
          </a:p>
          <a:p>
            <a:pPr marL="342900" indent="-342900">
              <a:buFont typeface="Courier New" panose="02070309020205020404" pitchFamily="49" charset="0"/>
              <a:buChar char="o"/>
            </a:pPr>
            <a:r>
              <a:rPr lang="en-US" sz="2000" dirty="0">
                <a:solidFill>
                  <a:srgbClr val="0070C0"/>
                </a:solidFill>
              </a:rPr>
              <a:t>Technology and Government Policy</a:t>
            </a:r>
          </a:p>
          <a:p>
            <a:pPr marL="342900" indent="-342900">
              <a:buFont typeface="Courier New" panose="02070309020205020404" pitchFamily="49" charset="0"/>
              <a:buChar char="o"/>
            </a:pPr>
            <a:endParaRPr lang="en-US" sz="2000" dirty="0">
              <a:solidFill>
                <a:srgbClr val="0070C0"/>
              </a:solidFill>
            </a:endParaRPr>
          </a:p>
          <a:p>
            <a:pPr marL="342900" indent="-342900">
              <a:buFont typeface="Courier New" panose="02070309020205020404" pitchFamily="49" charset="0"/>
              <a:buChar char="o"/>
            </a:pPr>
            <a:endParaRPr lang="en-US" dirty="0">
              <a:solidFill>
                <a:srgbClr val="0070C0"/>
              </a:solidFill>
            </a:endParaRPr>
          </a:p>
        </p:txBody>
      </p:sp>
      <p:pic>
        <p:nvPicPr>
          <p:cNvPr id="16" name="Picture 15">
            <a:extLst>
              <a:ext uri="{FF2B5EF4-FFF2-40B4-BE49-F238E27FC236}">
                <a16:creationId xmlns:a16="http://schemas.microsoft.com/office/drawing/2014/main" id="{DF457E84-1E7C-1C8A-7CA8-E43E9D5DCB70}"/>
              </a:ext>
            </a:extLst>
          </p:cNvPr>
          <p:cNvPicPr>
            <a:picLocks noChangeAspect="1"/>
          </p:cNvPicPr>
          <p:nvPr/>
        </p:nvPicPr>
        <p:blipFill>
          <a:blip r:embed="rId7"/>
          <a:stretch>
            <a:fillRect/>
          </a:stretch>
        </p:blipFill>
        <p:spPr>
          <a:xfrm>
            <a:off x="4016096" y="3973582"/>
            <a:ext cx="3161535" cy="2232488"/>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41751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170" name="Picture 2">
            <a:extLst>
              <a:ext uri="{FF2B5EF4-FFF2-40B4-BE49-F238E27FC236}">
                <a16:creationId xmlns:a16="http://schemas.microsoft.com/office/drawing/2014/main" id="{6DED4E75-7F02-56AF-B113-8889809F9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577" y="190035"/>
            <a:ext cx="4389057" cy="329179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3"/>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3"/>
            <a:srcRect b="1747"/>
            <a:stretch/>
          </p:blipFill>
          <p:spPr>
            <a:xfrm rot="10800000">
              <a:off x="153079" y="6200572"/>
              <a:ext cx="7313838" cy="495429"/>
            </a:xfrm>
            <a:prstGeom prst="rect">
              <a:avLst/>
            </a:prstGeom>
          </p:spPr>
        </p:pic>
      </p:grpSp>
      <p:pic>
        <p:nvPicPr>
          <p:cNvPr id="1026" name="Picture 2" descr="Table&#10;&#10;Description automatically generated">
            <a:extLst>
              <a:ext uri="{FF2B5EF4-FFF2-40B4-BE49-F238E27FC236}">
                <a16:creationId xmlns:a16="http://schemas.microsoft.com/office/drawing/2014/main" id="{1DE7576B-7A23-27A3-03E6-1BB238865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577" y="3703064"/>
            <a:ext cx="4414627" cy="290804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a:bodyPr>
          <a:lstStyle/>
          <a:p>
            <a:pPr marL="342900" indent="-342900">
              <a:buFont typeface="Courier New" panose="02070309020205020404" pitchFamily="49" charset="0"/>
              <a:buChar char="o"/>
            </a:pPr>
            <a:r>
              <a:rPr lang="en-US" dirty="0">
                <a:solidFill>
                  <a:srgbClr val="0070C0"/>
                </a:solidFill>
              </a:rPr>
              <a:t>Top chart represents the Average Overall Happiness to Freedom factor scores for years 2015-2019.</a:t>
            </a:r>
          </a:p>
          <a:p>
            <a:pPr marL="342900" indent="-342900">
              <a:buFont typeface="Courier New" panose="02070309020205020404" pitchFamily="49" charset="0"/>
              <a:buChar char="o"/>
            </a:pPr>
            <a:r>
              <a:rPr lang="en-US" dirty="0">
                <a:solidFill>
                  <a:srgbClr val="0070C0"/>
                </a:solidFill>
              </a:rPr>
              <a:t>According to the World Happiness Report, the chart represents well the shift in Freedom for a rise with eastern </a:t>
            </a:r>
            <a:r>
              <a:rPr lang="en-US" dirty="0" err="1">
                <a:solidFill>
                  <a:srgbClr val="0070C0"/>
                </a:solidFill>
              </a:rPr>
              <a:t>european</a:t>
            </a:r>
            <a:r>
              <a:rPr lang="en-US" dirty="0">
                <a:solidFill>
                  <a:srgbClr val="0070C0"/>
                </a:solidFill>
              </a:rPr>
              <a:t> countries and steady trends for northern countries.</a:t>
            </a:r>
          </a:p>
          <a:p>
            <a:pPr marL="342900" indent="-342900">
              <a:buFont typeface="Courier New" panose="02070309020205020404" pitchFamily="49" charset="0"/>
              <a:buChar char="o"/>
            </a:pPr>
            <a:r>
              <a:rPr lang="en-US" dirty="0">
                <a:solidFill>
                  <a:srgbClr val="0070C0"/>
                </a:solidFill>
              </a:rPr>
              <a:t>Looking at the individual years, 2015 through 2019, Freedom is not the highest factor determining happiness. Freedom moves from last place of the six factors to third from last place in 2019. (according to World Happiness Report website).</a:t>
            </a:r>
          </a:p>
          <a:p>
            <a:endParaRPr lang="en-US" dirty="0"/>
          </a:p>
        </p:txBody>
      </p:sp>
    </p:spTree>
    <p:extLst>
      <p:ext uri="{BB962C8B-B14F-4D97-AF65-F5344CB8AC3E}">
        <p14:creationId xmlns:p14="http://schemas.microsoft.com/office/powerpoint/2010/main" val="41801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Freedom</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10E8264-D1A6-98E8-2672-CB899D701794}"/>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4CBC1FEA-A8CF-F616-3B56-22A8B8FE365A}"/>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0E40455F-6E1D-7329-69E9-8777B491FB3A}"/>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sp>
        <p:nvSpPr>
          <p:cNvPr id="13" name="Content Placeholder 12">
            <a:extLst>
              <a:ext uri="{FF2B5EF4-FFF2-40B4-BE49-F238E27FC236}">
                <a16:creationId xmlns:a16="http://schemas.microsoft.com/office/drawing/2014/main" id="{CB7BBB84-A4C1-53A7-24CE-503B3E71EA42}"/>
              </a:ext>
            </a:extLst>
          </p:cNvPr>
          <p:cNvSpPr>
            <a:spLocks noGrp="1"/>
          </p:cNvSpPr>
          <p:nvPr>
            <p:ph idx="1"/>
          </p:nvPr>
        </p:nvSpPr>
        <p:spPr>
          <a:xfrm>
            <a:off x="276223" y="2541117"/>
            <a:ext cx="7038977" cy="3590128"/>
          </a:xfrm>
        </p:spPr>
        <p:txBody>
          <a:bodyPr>
            <a:normAutofit lnSpcReduction="10000"/>
          </a:bodyPr>
          <a:lstStyle/>
          <a:p>
            <a:pPr marL="342900" indent="-342900">
              <a:buFont typeface="Courier New" panose="02070309020205020404" pitchFamily="49" charset="0"/>
              <a:buChar char="o"/>
            </a:pPr>
            <a:r>
              <a:rPr lang="en-US" dirty="0">
                <a:solidFill>
                  <a:srgbClr val="0070C0"/>
                </a:solidFill>
              </a:rPr>
              <a:t>Bottom chart represents the Average Overall Happiness to Freedom factor scores for 2022.</a:t>
            </a:r>
          </a:p>
          <a:p>
            <a:pPr marL="342900" indent="-342900">
              <a:buFont typeface="Courier New" panose="02070309020205020404" pitchFamily="49" charset="0"/>
              <a:buChar char="o"/>
            </a:pPr>
            <a:r>
              <a:rPr lang="en-US" dirty="0">
                <a:solidFill>
                  <a:srgbClr val="0070C0"/>
                </a:solidFill>
              </a:rPr>
              <a:t>A little more than half of the countries involved in the study became more concerned with Freedom. It became more of a factor due to Post-Covid times. </a:t>
            </a:r>
          </a:p>
          <a:p>
            <a:pPr marL="342900" indent="-342900">
              <a:buFont typeface="Courier New" panose="02070309020205020404" pitchFamily="49" charset="0"/>
              <a:buChar char="o"/>
            </a:pPr>
            <a:r>
              <a:rPr lang="en-US" dirty="0">
                <a:solidFill>
                  <a:srgbClr val="0070C0"/>
                </a:solidFill>
              </a:rPr>
              <a:t>Cambodia ranks first of the 5 countries listed for highest Average Overall Happiness to Freedom score. According to the World Happiness Report, southeastern </a:t>
            </a:r>
            <a:r>
              <a:rPr lang="en-US" dirty="0" err="1">
                <a:solidFill>
                  <a:srgbClr val="0070C0"/>
                </a:solidFill>
              </a:rPr>
              <a:t>asian</a:t>
            </a:r>
            <a:r>
              <a:rPr lang="en-US" dirty="0">
                <a:solidFill>
                  <a:srgbClr val="0070C0"/>
                </a:solidFill>
              </a:rPr>
              <a:t> countries had a significant spike in Freedom importance , so it re-enforces the fact that Cambodia ranks with highest average.</a:t>
            </a:r>
          </a:p>
          <a:p>
            <a:endParaRPr lang="en-US" dirty="0"/>
          </a:p>
        </p:txBody>
      </p:sp>
      <p:pic>
        <p:nvPicPr>
          <p:cNvPr id="2050" name="Picture 2">
            <a:extLst>
              <a:ext uri="{FF2B5EF4-FFF2-40B4-BE49-F238E27FC236}">
                <a16:creationId xmlns:a16="http://schemas.microsoft.com/office/drawing/2014/main" id="{A8BC7C2A-8DD3-7F86-2621-AA74DE0EC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247" y="90930"/>
            <a:ext cx="4343672" cy="3257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able&#10;&#10;Description automatically generated">
            <a:extLst>
              <a:ext uri="{FF2B5EF4-FFF2-40B4-BE49-F238E27FC236}">
                <a16:creationId xmlns:a16="http://schemas.microsoft.com/office/drawing/2014/main" id="{C39DFE14-360A-2C65-C373-77320DC47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5247" y="3445037"/>
            <a:ext cx="4333219" cy="33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4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Social Support / Family</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6" name="Picture 5">
            <a:extLst>
              <a:ext uri="{FF2B5EF4-FFF2-40B4-BE49-F238E27FC236}">
                <a16:creationId xmlns:a16="http://schemas.microsoft.com/office/drawing/2014/main" id="{62D9B4E8-02F4-A45A-704C-8B4610A06CA5}"/>
              </a:ext>
            </a:extLst>
          </p:cNvPr>
          <p:cNvPicPr>
            <a:picLocks noChangeAspect="1"/>
          </p:cNvPicPr>
          <p:nvPr/>
        </p:nvPicPr>
        <p:blipFill>
          <a:blip r:embed="rId3"/>
          <a:stretch>
            <a:fillRect/>
          </a:stretch>
        </p:blipFill>
        <p:spPr>
          <a:xfrm>
            <a:off x="330359" y="2333292"/>
            <a:ext cx="3057525" cy="1876425"/>
          </a:xfrm>
          <a:prstGeom prst="rect">
            <a:avLst/>
          </a:prstGeom>
          <a:effectLst>
            <a:outerShdw blurRad="76200" dir="18900000" sy="23000" kx="-1200000" algn="bl" rotWithShape="0">
              <a:prstClr val="black">
                <a:alpha val="20000"/>
              </a:prstClr>
            </a:outerShdw>
            <a:softEdge rad="25400"/>
          </a:effectLst>
        </p:spPr>
      </p:pic>
      <p:pic>
        <p:nvPicPr>
          <p:cNvPr id="7" name="Picture 6">
            <a:extLst>
              <a:ext uri="{FF2B5EF4-FFF2-40B4-BE49-F238E27FC236}">
                <a16:creationId xmlns:a16="http://schemas.microsoft.com/office/drawing/2014/main" id="{9A2BFAF2-F93E-1AAD-12C6-170F4F874114}"/>
              </a:ext>
            </a:extLst>
          </p:cNvPr>
          <p:cNvPicPr>
            <a:picLocks noChangeAspect="1"/>
          </p:cNvPicPr>
          <p:nvPr/>
        </p:nvPicPr>
        <p:blipFill>
          <a:blip r:embed="rId4"/>
          <a:stretch>
            <a:fillRect/>
          </a:stretch>
        </p:blipFill>
        <p:spPr>
          <a:xfrm>
            <a:off x="3891613" y="2447535"/>
            <a:ext cx="3358579" cy="1729837"/>
          </a:xfrm>
          <a:prstGeom prst="rect">
            <a:avLst/>
          </a:prstGeom>
          <a:effectLst>
            <a:outerShdw blurRad="76200" dir="18900000" sy="23000" kx="-1200000" algn="bl" rotWithShape="0">
              <a:prstClr val="black">
                <a:alpha val="20000"/>
              </a:prstClr>
            </a:outerShdw>
            <a:softEdge rad="12700"/>
          </a:effectLst>
        </p:spPr>
      </p:pic>
      <p:sp>
        <p:nvSpPr>
          <p:cNvPr id="11" name="TextBox 10">
            <a:extLst>
              <a:ext uri="{FF2B5EF4-FFF2-40B4-BE49-F238E27FC236}">
                <a16:creationId xmlns:a16="http://schemas.microsoft.com/office/drawing/2014/main" id="{D08965DF-26EB-750D-C3A8-36858DEA90EE}"/>
              </a:ext>
            </a:extLst>
          </p:cNvPr>
          <p:cNvSpPr txBox="1"/>
          <p:nvPr/>
        </p:nvSpPr>
        <p:spPr>
          <a:xfrm>
            <a:off x="323334" y="4600511"/>
            <a:ext cx="7136558" cy="2339102"/>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0070C0"/>
                </a:solidFill>
              </a:rPr>
              <a:t>This factor scored higher amongst all factors except GDP for all years.</a:t>
            </a:r>
          </a:p>
          <a:p>
            <a:pPr marL="285750" indent="-285750">
              <a:buFont typeface="Courier New" panose="02070309020205020404" pitchFamily="49" charset="0"/>
              <a:buChar char="o"/>
            </a:pPr>
            <a:r>
              <a:rPr lang="en-US" dirty="0">
                <a:solidFill>
                  <a:srgbClr val="0070C0"/>
                </a:solidFill>
              </a:rPr>
              <a:t>Iceland remains #1 pre and post Pandemic under this factor</a:t>
            </a:r>
          </a:p>
          <a:p>
            <a:pPr marL="285750" indent="-285750">
              <a:buFont typeface="Courier New" panose="02070309020205020404" pitchFamily="49" charset="0"/>
              <a:buChar char="o"/>
            </a:pPr>
            <a:r>
              <a:rPr lang="en-US" dirty="0">
                <a:solidFill>
                  <a:srgbClr val="0070C0"/>
                </a:solidFill>
              </a:rPr>
              <a:t>Stronger correlation in 2022 than 2015-19 that this factor influences the Happy Score.</a:t>
            </a:r>
          </a:p>
          <a:p>
            <a:pPr marL="285750" indent="-285750">
              <a:buFont typeface="Courier New" panose="02070309020205020404" pitchFamily="49" charset="0"/>
              <a:buChar char="o"/>
            </a:pPr>
            <a:r>
              <a:rPr lang="en-US" dirty="0">
                <a:solidFill>
                  <a:srgbClr val="0070C0"/>
                </a:solidFill>
              </a:rPr>
              <a:t>Iceland, Denmark and Finland remained in the top 5 for scoring highest in this factor</a:t>
            </a:r>
          </a:p>
          <a:p>
            <a:endParaRPr lang="en-US" sz="2000"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536F2DD1-9681-C954-3520-1AE8100706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2310" y="238375"/>
            <a:ext cx="4254168" cy="3190625"/>
          </a:xfrm>
          <a:prstGeom prst="rect">
            <a:avLst/>
          </a:prstGeom>
        </p:spPr>
      </p:pic>
      <p:pic>
        <p:nvPicPr>
          <p:cNvPr id="12" name="Picture 11" descr="Chart, scatter chart&#10;&#10;Description automatically generated">
            <a:extLst>
              <a:ext uri="{FF2B5EF4-FFF2-40B4-BE49-F238E27FC236}">
                <a16:creationId xmlns:a16="http://schemas.microsoft.com/office/drawing/2014/main" id="{8B16C9FD-F69D-926C-CA16-1FA3E20DA3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700" y="3528874"/>
            <a:ext cx="4192021" cy="3144016"/>
          </a:xfrm>
          <a:prstGeom prst="rect">
            <a:avLst/>
          </a:prstGeom>
        </p:spPr>
      </p:pic>
      <p:sp>
        <p:nvSpPr>
          <p:cNvPr id="13" name="TextBox 12">
            <a:extLst>
              <a:ext uri="{FF2B5EF4-FFF2-40B4-BE49-F238E27FC236}">
                <a16:creationId xmlns:a16="http://schemas.microsoft.com/office/drawing/2014/main" id="{2A884C25-DE22-2E06-70ED-EB7F6CF3993B}"/>
              </a:ext>
            </a:extLst>
          </p:cNvPr>
          <p:cNvSpPr txBox="1"/>
          <p:nvPr/>
        </p:nvSpPr>
        <p:spPr>
          <a:xfrm>
            <a:off x="978430" y="8536646"/>
            <a:ext cx="522166" cy="165452"/>
          </a:xfrm>
          <a:prstGeom prst="rect">
            <a:avLst/>
          </a:prstGeom>
          <a:noFill/>
        </p:spPr>
        <p:txBody>
          <a:bodyPr wrap="square" rtlCol="0">
            <a:spAutoFit/>
          </a:bodyPr>
          <a:lstStyle/>
          <a:p>
            <a:endParaRPr lang="en-US" sz="1100" dirty="0"/>
          </a:p>
        </p:txBody>
      </p:sp>
      <p:sp>
        <p:nvSpPr>
          <p:cNvPr id="14" name="Rectangle 1">
            <a:extLst>
              <a:ext uri="{FF2B5EF4-FFF2-40B4-BE49-F238E27FC236}">
                <a16:creationId xmlns:a16="http://schemas.microsoft.com/office/drawing/2014/main" id="{A53235E6-13F6-34B6-C431-FB4E8D8A767F}"/>
              </a:ext>
            </a:extLst>
          </p:cNvPr>
          <p:cNvSpPr>
            <a:spLocks noChangeArrowheads="1"/>
          </p:cNvSpPr>
          <p:nvPr/>
        </p:nvSpPr>
        <p:spPr bwMode="auto">
          <a:xfrm>
            <a:off x="648070" y="4275647"/>
            <a:ext cx="214839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The </a:t>
            </a:r>
            <a:r>
              <a:rPr kumimoji="0" lang="en-US" altLang="en-US" sz="1000" b="0" i="0" u="none" strike="noStrike" cap="none" normalizeH="0" baseline="0" dirty="0" err="1">
                <a:ln>
                  <a:noFill/>
                </a:ln>
                <a:solidFill>
                  <a:schemeClr val="tx1"/>
                </a:solidFill>
                <a:effectLst/>
                <a:latin typeface="Arial Unicode MS"/>
              </a:rPr>
              <a:t>r-value</a:t>
            </a:r>
            <a:r>
              <a:rPr kumimoji="0" lang="en-US" altLang="en-US" sz="1000" b="0" i="0" u="none" strike="noStrike" cap="none" normalizeH="0" baseline="0" dirty="0">
                <a:ln>
                  <a:noFill/>
                </a:ln>
                <a:solidFill>
                  <a:schemeClr val="tx1"/>
                </a:solidFill>
                <a:effectLst/>
                <a:latin typeface="Arial Unicode MS"/>
              </a:rPr>
              <a:t> is: 0.5852636004828339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7F069975-5ED7-6773-3940-335A3D26D1E8}"/>
              </a:ext>
            </a:extLst>
          </p:cNvPr>
          <p:cNvSpPr>
            <a:spLocks noChangeArrowheads="1"/>
          </p:cNvSpPr>
          <p:nvPr/>
        </p:nvSpPr>
        <p:spPr bwMode="auto">
          <a:xfrm>
            <a:off x="4483365" y="4268969"/>
            <a:ext cx="224457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The r-value is: 0.6725286030848764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66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053063" y="723901"/>
            <a:ext cx="5513874" cy="1288884"/>
          </a:xfrm>
        </p:spPr>
        <p:txBody>
          <a:bodyPr anchor="b">
            <a:normAutofit/>
          </a:bodyPr>
          <a:lstStyle/>
          <a:p>
            <a:pPr algn="ctr"/>
            <a:r>
              <a:rPr lang="en-US" sz="4000" dirty="0">
                <a:solidFill>
                  <a:srgbClr val="002060"/>
                </a:solidFill>
              </a:rPr>
              <a:t>Generosity</a:t>
            </a:r>
          </a:p>
        </p:txBody>
      </p:sp>
      <p:sp>
        <p:nvSpPr>
          <p:cNvPr id="1032" name="Content Placeholder 1031">
            <a:extLst>
              <a:ext uri="{FF2B5EF4-FFF2-40B4-BE49-F238E27FC236}">
                <a16:creationId xmlns:a16="http://schemas.microsoft.com/office/drawing/2014/main" id="{E5C1A5AD-8988-CF94-B5F8-A3E867C808CC}"/>
              </a:ext>
            </a:extLst>
          </p:cNvPr>
          <p:cNvSpPr>
            <a:spLocks noGrp="1"/>
          </p:cNvSpPr>
          <p:nvPr>
            <p:ph idx="1"/>
          </p:nvPr>
        </p:nvSpPr>
        <p:spPr>
          <a:xfrm>
            <a:off x="1053063" y="2742996"/>
            <a:ext cx="5513875" cy="3232826"/>
          </a:xfrm>
        </p:spPr>
        <p:txBody>
          <a:bodyPr anchor="t">
            <a:normAutofit/>
          </a:bodyPr>
          <a:lstStyle/>
          <a:p>
            <a:pPr marL="342900" indent="-342900">
              <a:buFont typeface="Courier New" panose="02070309020205020404" pitchFamily="49" charset="0"/>
              <a:buChar char="o"/>
            </a:pPr>
            <a:r>
              <a:rPr lang="en-US" sz="2400" b="0" i="0" dirty="0">
                <a:solidFill>
                  <a:srgbClr val="1D1C1D"/>
                </a:solidFill>
                <a:effectLst/>
                <a:latin typeface="Slack-Lato"/>
              </a:rPr>
              <a:t>Generosity tended to be the lowest scoring factor for each country.</a:t>
            </a:r>
          </a:p>
          <a:p>
            <a:pPr marL="342900" indent="-342900">
              <a:buFont typeface="Courier New" panose="02070309020205020404" pitchFamily="49" charset="0"/>
              <a:buChar char="o"/>
            </a:pPr>
            <a:endParaRPr lang="en-US" sz="1000" b="0" i="0" dirty="0">
              <a:solidFill>
                <a:srgbClr val="1D1C1D"/>
              </a:solidFill>
              <a:effectLst/>
              <a:latin typeface="Slack-Lato"/>
            </a:endParaRPr>
          </a:p>
          <a:p>
            <a:pPr marL="342900" indent="-342900">
              <a:buFont typeface="Courier New" panose="02070309020205020404" pitchFamily="49" charset="0"/>
              <a:buChar char="o"/>
            </a:pPr>
            <a:r>
              <a:rPr lang="en-US" sz="2400" b="0" i="0" dirty="0">
                <a:solidFill>
                  <a:srgbClr val="1D1C1D"/>
                </a:solidFill>
                <a:effectLst/>
                <a:latin typeface="Slack-Lato"/>
              </a:rPr>
              <a:t>The Countries at both ends (the happiest and unhappiest) tended to have higher generosity scores than those in the middle</a:t>
            </a:r>
            <a:endParaRPr lang="en-US" sz="2400" dirty="0"/>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97DF029D-3209-AE25-707C-02A15E5B2937}"/>
              </a:ext>
            </a:extLst>
          </p:cNvPr>
          <p:cNvGrpSpPr/>
          <p:nvPr/>
        </p:nvGrpSpPr>
        <p:grpSpPr>
          <a:xfrm>
            <a:off x="153079" y="165266"/>
            <a:ext cx="7313840" cy="6530735"/>
            <a:chOff x="153079" y="165266"/>
            <a:chExt cx="7313840" cy="6530735"/>
          </a:xfrm>
        </p:grpSpPr>
        <p:pic>
          <p:nvPicPr>
            <p:cNvPr id="4" name="Picture 3">
              <a:extLst>
                <a:ext uri="{FF2B5EF4-FFF2-40B4-BE49-F238E27FC236}">
                  <a16:creationId xmlns:a16="http://schemas.microsoft.com/office/drawing/2014/main" id="{336C71A4-36C1-A99B-1B80-465AD6868140}"/>
                </a:ext>
              </a:extLst>
            </p:cNvPr>
            <p:cNvPicPr>
              <a:picLocks noChangeAspect="1"/>
            </p:cNvPicPr>
            <p:nvPr/>
          </p:nvPicPr>
          <p:blipFill rotWithShape="1">
            <a:blip r:embed="rId2"/>
            <a:srcRect b="1747"/>
            <a:stretch/>
          </p:blipFill>
          <p:spPr>
            <a:xfrm>
              <a:off x="153080" y="165266"/>
              <a:ext cx="7313839" cy="466566"/>
            </a:xfrm>
            <a:prstGeom prst="rect">
              <a:avLst/>
            </a:prstGeom>
          </p:spPr>
        </p:pic>
        <p:pic>
          <p:nvPicPr>
            <p:cNvPr id="5" name="Picture 4">
              <a:extLst>
                <a:ext uri="{FF2B5EF4-FFF2-40B4-BE49-F238E27FC236}">
                  <a16:creationId xmlns:a16="http://schemas.microsoft.com/office/drawing/2014/main" id="{ABD3A4FF-43BE-E1D8-C1A9-1DFDA5512BE9}"/>
                </a:ext>
              </a:extLst>
            </p:cNvPr>
            <p:cNvPicPr>
              <a:picLocks noChangeAspect="1"/>
            </p:cNvPicPr>
            <p:nvPr/>
          </p:nvPicPr>
          <p:blipFill rotWithShape="1">
            <a:blip r:embed="rId2"/>
            <a:srcRect b="1747"/>
            <a:stretch/>
          </p:blipFill>
          <p:spPr>
            <a:xfrm rot="10800000">
              <a:off x="153079" y="6200572"/>
              <a:ext cx="7313838" cy="495429"/>
            </a:xfrm>
            <a:prstGeom prst="rect">
              <a:avLst/>
            </a:prstGeom>
          </p:spPr>
        </p:pic>
      </p:grpSp>
      <p:pic>
        <p:nvPicPr>
          <p:cNvPr id="8194" name="Picture 2">
            <a:extLst>
              <a:ext uri="{FF2B5EF4-FFF2-40B4-BE49-F238E27FC236}">
                <a16:creationId xmlns:a16="http://schemas.microsoft.com/office/drawing/2014/main" id="{0242649D-35A0-42FD-A247-0B269614A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687" y="129372"/>
            <a:ext cx="4255728" cy="319179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B658090-7039-B3E5-D365-8B44AEAD5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8" y="3478329"/>
            <a:ext cx="4255728" cy="319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17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BDA7B-B84F-0AF7-4FCB-54B36ADB6BE6}"/>
              </a:ext>
            </a:extLst>
          </p:cNvPr>
          <p:cNvSpPr>
            <a:spLocks noGrp="1"/>
          </p:cNvSpPr>
          <p:nvPr>
            <p:ph type="title"/>
          </p:nvPr>
        </p:nvSpPr>
        <p:spPr>
          <a:xfrm>
            <a:off x="153080" y="946073"/>
            <a:ext cx="7294230" cy="1070016"/>
          </a:xfrm>
        </p:spPr>
        <p:txBody>
          <a:bodyPr anchor="b">
            <a:normAutofit/>
          </a:bodyPr>
          <a:lstStyle/>
          <a:p>
            <a:pPr algn="ctr"/>
            <a:r>
              <a:rPr lang="en-US" sz="4000" dirty="0">
                <a:solidFill>
                  <a:srgbClr val="002060"/>
                </a:solidFill>
              </a:rPr>
              <a:t>Trust in Government</a:t>
            </a:r>
          </a:p>
        </p:txBody>
      </p:sp>
      <p:grpSp>
        <p:nvGrpSpPr>
          <p:cNvPr id="1041" name="Group 1040">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1042" name="Rectangle 1041">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43" name="Straight Connector 1042">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4D29EBA0-6E49-F17C-AAD9-26D3228F0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363" y="141586"/>
            <a:ext cx="4361067" cy="32707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8222076-023D-E80C-7C86-A6B35CC18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536" y="3491063"/>
            <a:ext cx="4357230" cy="32679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a:extLst>
              <a:ext uri="{FF2B5EF4-FFF2-40B4-BE49-F238E27FC236}">
                <a16:creationId xmlns:a16="http://schemas.microsoft.com/office/drawing/2014/main" id="{B8F51080-6C56-A281-568B-4C1C0F20EBD3}"/>
              </a:ext>
            </a:extLst>
          </p:cNvPr>
          <p:cNvPicPr>
            <a:picLocks noChangeAspect="1"/>
          </p:cNvPicPr>
          <p:nvPr/>
        </p:nvPicPr>
        <p:blipFill>
          <a:blip r:embed="rId4"/>
          <a:stretch>
            <a:fillRect/>
          </a:stretch>
        </p:blipFill>
        <p:spPr>
          <a:xfrm>
            <a:off x="358890" y="2482842"/>
            <a:ext cx="4212762" cy="1887994"/>
          </a:xfrm>
          <a:prstGeom prst="rect">
            <a:avLst/>
          </a:prstGeom>
          <a:effectLst>
            <a:outerShdw blurRad="76200" dir="18900000" sy="23000" kx="-1200000" algn="bl" rotWithShape="0">
              <a:prstClr val="black">
                <a:alpha val="20000"/>
              </a:prstClr>
            </a:outerShdw>
          </a:effectLst>
        </p:spPr>
      </p:pic>
      <p:pic>
        <p:nvPicPr>
          <p:cNvPr id="6" name="Picture 5" descr="Table&#10;&#10;Description automatically generated">
            <a:extLst>
              <a:ext uri="{FF2B5EF4-FFF2-40B4-BE49-F238E27FC236}">
                <a16:creationId xmlns:a16="http://schemas.microsoft.com/office/drawing/2014/main" id="{8568CCE5-4995-E79C-3F51-8DA232CE00C8}"/>
              </a:ext>
            </a:extLst>
          </p:cNvPr>
          <p:cNvPicPr>
            <a:picLocks noChangeAspect="1"/>
          </p:cNvPicPr>
          <p:nvPr/>
        </p:nvPicPr>
        <p:blipFill>
          <a:blip r:embed="rId5"/>
          <a:stretch>
            <a:fillRect/>
          </a:stretch>
        </p:blipFill>
        <p:spPr>
          <a:xfrm>
            <a:off x="272373" y="4429646"/>
            <a:ext cx="4411770" cy="1631471"/>
          </a:xfrm>
          <a:prstGeom prst="rect">
            <a:avLst/>
          </a:prstGeom>
          <a:effectLst>
            <a:outerShdw blurRad="76200" dir="18900000" sy="23000" kx="-1200000" algn="bl" rotWithShape="0">
              <a:prstClr val="black">
                <a:alpha val="20000"/>
              </a:prstClr>
            </a:outerShdw>
          </a:effectLst>
        </p:spPr>
      </p:pic>
      <p:sp>
        <p:nvSpPr>
          <p:cNvPr id="11" name="Rectangle 3">
            <a:extLst>
              <a:ext uri="{FF2B5EF4-FFF2-40B4-BE49-F238E27FC236}">
                <a16:creationId xmlns:a16="http://schemas.microsoft.com/office/drawing/2014/main" id="{CEAA5669-7249-345F-4641-2B0AACF683FF}"/>
              </a:ext>
            </a:extLst>
          </p:cNvPr>
          <p:cNvSpPr>
            <a:spLocks noChangeArrowheads="1"/>
          </p:cNvSpPr>
          <p:nvPr/>
        </p:nvSpPr>
        <p:spPr bwMode="auto">
          <a:xfrm>
            <a:off x="4519893" y="3607131"/>
            <a:ext cx="286397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0.3211669952184197 (2015-2019)</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F3BFFC03-C3CF-961B-1A5D-36A83B930713}"/>
              </a:ext>
            </a:extLst>
          </p:cNvPr>
          <p:cNvSpPr>
            <a:spLocks noChangeArrowheads="1"/>
          </p:cNvSpPr>
          <p:nvPr/>
        </p:nvSpPr>
        <p:spPr bwMode="auto">
          <a:xfrm>
            <a:off x="4571652" y="5323973"/>
            <a:ext cx="276045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The r-value is: 0.25373272657445173 (2022)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14">
            <a:extLst>
              <a:ext uri="{FF2B5EF4-FFF2-40B4-BE49-F238E27FC236}">
                <a16:creationId xmlns:a16="http://schemas.microsoft.com/office/drawing/2014/main" id="{63323C6E-1C3B-CCFB-32C3-FA7C2BB770C2}"/>
              </a:ext>
            </a:extLst>
          </p:cNvPr>
          <p:cNvGrpSpPr/>
          <p:nvPr/>
        </p:nvGrpSpPr>
        <p:grpSpPr>
          <a:xfrm>
            <a:off x="153079" y="165266"/>
            <a:ext cx="7313840" cy="6530735"/>
            <a:chOff x="153079" y="165266"/>
            <a:chExt cx="7313840" cy="6530735"/>
          </a:xfrm>
        </p:grpSpPr>
        <p:pic>
          <p:nvPicPr>
            <p:cNvPr id="16" name="Picture 15">
              <a:extLst>
                <a:ext uri="{FF2B5EF4-FFF2-40B4-BE49-F238E27FC236}">
                  <a16:creationId xmlns:a16="http://schemas.microsoft.com/office/drawing/2014/main" id="{D8F87978-17FA-33DF-957B-5A7AA4760554}"/>
                </a:ext>
              </a:extLst>
            </p:cNvPr>
            <p:cNvPicPr>
              <a:picLocks noChangeAspect="1"/>
            </p:cNvPicPr>
            <p:nvPr/>
          </p:nvPicPr>
          <p:blipFill rotWithShape="1">
            <a:blip r:embed="rId6"/>
            <a:srcRect b="1747"/>
            <a:stretch/>
          </p:blipFill>
          <p:spPr>
            <a:xfrm>
              <a:off x="153080" y="165266"/>
              <a:ext cx="7313839" cy="466566"/>
            </a:xfrm>
            <a:prstGeom prst="rect">
              <a:avLst/>
            </a:prstGeom>
          </p:spPr>
        </p:pic>
        <p:pic>
          <p:nvPicPr>
            <p:cNvPr id="17" name="Picture 16">
              <a:extLst>
                <a:ext uri="{FF2B5EF4-FFF2-40B4-BE49-F238E27FC236}">
                  <a16:creationId xmlns:a16="http://schemas.microsoft.com/office/drawing/2014/main" id="{E700D892-C039-506E-44B0-1B2798F4EA6D}"/>
                </a:ext>
              </a:extLst>
            </p:cNvPr>
            <p:cNvPicPr>
              <a:picLocks noChangeAspect="1"/>
            </p:cNvPicPr>
            <p:nvPr/>
          </p:nvPicPr>
          <p:blipFill rotWithShape="1">
            <a:blip r:embed="rId6"/>
            <a:srcRect b="1747"/>
            <a:stretch/>
          </p:blipFill>
          <p:spPr>
            <a:xfrm rot="10800000">
              <a:off x="153079" y="6200572"/>
              <a:ext cx="7313838" cy="495429"/>
            </a:xfrm>
            <a:prstGeom prst="rect">
              <a:avLst/>
            </a:prstGeom>
          </p:spPr>
        </p:pic>
      </p:grpSp>
    </p:spTree>
    <p:extLst>
      <p:ext uri="{BB962C8B-B14F-4D97-AF65-F5344CB8AC3E}">
        <p14:creationId xmlns:p14="http://schemas.microsoft.com/office/powerpoint/2010/main" val="215086169"/>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E97965CEF07F4BB0DD4FFED26FBEBA" ma:contentTypeVersion="2" ma:contentTypeDescription="Create a new document." ma:contentTypeScope="" ma:versionID="ee461658e23f52c8a6140612ac783eb1">
  <xsd:schema xmlns:xsd="http://www.w3.org/2001/XMLSchema" xmlns:xs="http://www.w3.org/2001/XMLSchema" xmlns:p="http://schemas.microsoft.com/office/2006/metadata/properties" xmlns:ns3="197ba2cb-a464-46ea-9159-3cb22f4b1dd5" targetNamespace="http://schemas.microsoft.com/office/2006/metadata/properties" ma:root="true" ma:fieldsID="9d46c490d83f5d9adae20b456ce60064" ns3:_="">
    <xsd:import namespace="197ba2cb-a464-46ea-9159-3cb22f4b1dd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7ba2cb-a464-46ea-9159-3cb22f4b1d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A9DF9-BC4A-4BE5-977C-B18B583190B7}">
  <ds:schemaRefs>
    <ds:schemaRef ds:uri="http://schemas.microsoft.com/sharepoint/v3/contenttype/forms"/>
  </ds:schemaRefs>
</ds:datastoreItem>
</file>

<file path=customXml/itemProps2.xml><?xml version="1.0" encoding="utf-8"?>
<ds:datastoreItem xmlns:ds="http://schemas.openxmlformats.org/officeDocument/2006/customXml" ds:itemID="{9BFF9C3B-4B42-4713-9698-42D13C43D5F2}">
  <ds:schemaRefs>
    <ds:schemaRef ds:uri="197ba2cb-a464-46ea-9159-3cb22f4b1dd5"/>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8370DAA8-EA6E-4E3C-9CF9-402B5A935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7ba2cb-a464-46ea-9159-3cb22f4b1d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667</TotalTime>
  <Words>676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Bembo</vt:lpstr>
      <vt:lpstr>Calibri</vt:lpstr>
      <vt:lpstr>Cambria Math</vt:lpstr>
      <vt:lpstr>Courier New</vt:lpstr>
      <vt:lpstr>Slack-Lato</vt:lpstr>
      <vt:lpstr>AdornVTI</vt:lpstr>
      <vt:lpstr>The happiness  Retirement Conundrum</vt:lpstr>
      <vt:lpstr>Where Will You Go?</vt:lpstr>
      <vt:lpstr>Background</vt:lpstr>
      <vt:lpstr>Healthy Life Expectancy</vt:lpstr>
      <vt:lpstr>Freedom</vt:lpstr>
      <vt:lpstr>Freedom</vt:lpstr>
      <vt:lpstr>Social Support / Family</vt:lpstr>
      <vt:lpstr>Generosity</vt:lpstr>
      <vt:lpstr>Trust in Government</vt:lpstr>
      <vt:lpstr>GDP (Gross Domestic Product)</vt:lpstr>
      <vt:lpstr>Top 5 Places for Retirement</vt:lpstr>
      <vt:lpstr>Weather as a Factor For 2027 Retirement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LaRoue</dc:creator>
  <cp:lastModifiedBy>Theresa Vaughn</cp:lastModifiedBy>
  <cp:revision>65</cp:revision>
  <cp:lastPrinted>2023-02-15T03:49:35Z</cp:lastPrinted>
  <dcterms:created xsi:type="dcterms:W3CDTF">2023-02-13T01:13:58Z</dcterms:created>
  <dcterms:modified xsi:type="dcterms:W3CDTF">2023-02-15T16:02:47Z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0x01010022E97965CEF07F4BB0DD4FFED26FBEBA</vt:lpwstr>
  </property>
</Properties>
</file>