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4"/>
  </p:sldMasterIdLst>
  <p:sldIdLst>
    <p:sldId id="256" r:id="rId5"/>
    <p:sldId id="272" r:id="rId6"/>
    <p:sldId id="259" r:id="rId7"/>
    <p:sldId id="268" r:id="rId8"/>
    <p:sldId id="269" r:id="rId9"/>
    <p:sldId id="273" r:id="rId10"/>
    <p:sldId id="264" r:id="rId11"/>
    <p:sldId id="265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33FF"/>
    <a:srgbClr val="33CC33"/>
    <a:srgbClr val="0000FF"/>
    <a:srgbClr val="61F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FC0C6-1263-4D6A-815F-12E561229EBC}" v="620" dt="2023-02-14T05:00:06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73" autoAdjust="0"/>
  </p:normalViewPr>
  <p:slideViewPr>
    <p:cSldViewPr snapToGrid="0">
      <p:cViewPr varScale="1">
        <p:scale>
          <a:sx n="68" d="100"/>
          <a:sy n="68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67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4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0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4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F985"/>
            </a:gs>
            <a:gs pos="100000">
              <a:srgbClr val="90E2A5"/>
            </a:gs>
            <a:gs pos="72000">
              <a:srgbClr val="ACD5B8"/>
            </a:gs>
            <a:gs pos="100000">
              <a:srgbClr val="BECDC4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happiness.report/ed/2022/#appendices-and-data" TargetMode="External"/><Relationship Id="rId2" Type="http://schemas.openxmlformats.org/officeDocument/2006/relationships/hyperlink" Target="https://www.kaggle.com/datasets/unsdsn/world-happiness?resource=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F3319-07DE-089E-9C35-423BF9AD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The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happiness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 Retirement Conundrum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Where do I go to live my best life?</a:t>
            </a:r>
            <a:endParaRPr lang="en-US" dirty="0"/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4B5154-FC7F-9BB1-EC13-A19223211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AA4E-038C-23DC-7D40-CF6784A1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04" y="2161903"/>
            <a:ext cx="10621992" cy="396934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</a:rPr>
              <a:t>Q U E ST I O N 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F46C4-C96F-392B-1F13-9D161E679C9D}"/>
              </a:ext>
            </a:extLst>
          </p:cNvPr>
          <p:cNvSpPr txBox="1"/>
          <p:nvPr/>
        </p:nvSpPr>
        <p:spPr>
          <a:xfrm>
            <a:off x="7937740" y="6364689"/>
            <a:ext cx="400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</a:rPr>
              <a:t>Where will you go to live your best life…</a:t>
            </a:r>
          </a:p>
        </p:txBody>
      </p:sp>
    </p:spTree>
    <p:extLst>
      <p:ext uri="{BB962C8B-B14F-4D97-AF65-F5344CB8AC3E}">
        <p14:creationId xmlns:p14="http://schemas.microsoft.com/office/powerpoint/2010/main" val="235108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DA7B-B84F-0AF7-4FCB-54B36ADB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063" y="723901"/>
            <a:ext cx="5513874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Background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D2C5-2140-1CFC-1D4C-1FC4D5781A74}"/>
              </a:ext>
            </a:extLst>
          </p:cNvPr>
          <p:cNvSpPr txBox="1">
            <a:spLocks/>
          </p:cNvSpPr>
          <p:nvPr/>
        </p:nvSpPr>
        <p:spPr>
          <a:xfrm>
            <a:off x="457200" y="2493787"/>
            <a:ext cx="6461185" cy="1627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World Happiness Report Survey</a:t>
            </a:r>
          </a:p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Cantrell ladder based on 6 happiness factors</a:t>
            </a:r>
          </a:p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Team took a deeper dive into individual factors</a:t>
            </a:r>
            <a:r>
              <a:rPr lang="en-US" sz="170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A1F619F-DE8F-BF27-11E8-E9BADDBE151F}"/>
              </a:ext>
            </a:extLst>
          </p:cNvPr>
          <p:cNvSpPr txBox="1">
            <a:spLocks/>
          </p:cNvSpPr>
          <p:nvPr/>
        </p:nvSpPr>
        <p:spPr>
          <a:xfrm>
            <a:off x="698734" y="4463611"/>
            <a:ext cx="2890500" cy="10476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Healthy Life Expectancy</a:t>
            </a:r>
          </a:p>
          <a:p>
            <a:pPr algn="ctr"/>
            <a:r>
              <a:rPr lang="en-US" dirty="0">
                <a:solidFill>
                  <a:srgbClr val="3333FF"/>
                </a:solidFill>
              </a:rPr>
              <a:t>Social Support / Family</a:t>
            </a:r>
          </a:p>
          <a:p>
            <a:pPr algn="ctr"/>
            <a:r>
              <a:rPr lang="en-US" dirty="0">
                <a:solidFill>
                  <a:srgbClr val="FF6600"/>
                </a:solidFill>
              </a:rPr>
              <a:t>Freedom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8F2CD-E777-39D9-FF80-DB5D2632CA03}"/>
              </a:ext>
            </a:extLst>
          </p:cNvPr>
          <p:cNvSpPr txBox="1"/>
          <p:nvPr/>
        </p:nvSpPr>
        <p:spPr>
          <a:xfrm>
            <a:off x="7773080" y="231991"/>
            <a:ext cx="4200383" cy="272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Datasets analyzed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 2015 – 2019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https://www.kaggle.com/datasets/unsdsn/world-happiness?resource=download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Happiness Report 2022: 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https://worldhappiness.report/ed/2022/#appendices-and-data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Figure 2.1.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6DC782-6F65-0EEA-1559-8CB91A363A20}"/>
              </a:ext>
            </a:extLst>
          </p:cNvPr>
          <p:cNvGrpSpPr/>
          <p:nvPr/>
        </p:nvGrpSpPr>
        <p:grpSpPr>
          <a:xfrm>
            <a:off x="153080" y="156186"/>
            <a:ext cx="7313840" cy="6530735"/>
            <a:chOff x="153079" y="165266"/>
            <a:chExt cx="7313840" cy="653073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E74589-2799-A762-3C26-2185FCE11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747"/>
            <a:stretch/>
          </p:blipFill>
          <p:spPr>
            <a:xfrm>
              <a:off x="153080" y="165266"/>
              <a:ext cx="7313839" cy="46656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009492-9822-3E8B-4ECC-31BF80E79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747"/>
            <a:stretch/>
          </p:blipFill>
          <p:spPr>
            <a:xfrm rot="10800000">
              <a:off x="153079" y="6200572"/>
              <a:ext cx="7313838" cy="495429"/>
            </a:xfrm>
            <a:prstGeom prst="rect">
              <a:avLst/>
            </a:prstGeom>
          </p:spPr>
        </p:pic>
      </p:grp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0129D64-4952-6AC6-052B-A5C7B1B479F4}"/>
              </a:ext>
            </a:extLst>
          </p:cNvPr>
          <p:cNvSpPr txBox="1">
            <a:spLocks/>
          </p:cNvSpPr>
          <p:nvPr/>
        </p:nvSpPr>
        <p:spPr>
          <a:xfrm>
            <a:off x="3259259" y="4448216"/>
            <a:ext cx="3462044" cy="10476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6600"/>
                </a:solidFill>
              </a:rPr>
              <a:t>Generosity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 Government Trust</a:t>
            </a:r>
          </a:p>
          <a:p>
            <a:pPr algn="ctr"/>
            <a:r>
              <a:rPr lang="en-US" dirty="0">
                <a:solidFill>
                  <a:srgbClr val="3333FF"/>
                </a:solidFill>
              </a:rPr>
              <a:t>GDP (Gross Domestic Product)</a:t>
            </a:r>
          </a:p>
        </p:txBody>
      </p:sp>
    </p:spTree>
    <p:extLst>
      <p:ext uri="{BB962C8B-B14F-4D97-AF65-F5344CB8AC3E}">
        <p14:creationId xmlns:p14="http://schemas.microsoft.com/office/powerpoint/2010/main" val="41931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DA7B-B84F-0AF7-4FCB-54B36ADB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063" y="723901"/>
            <a:ext cx="5513874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Healthy Life Expectancy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E5C1A5AD-8988-CF94-B5F8-A3E867C8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63" y="2732545"/>
            <a:ext cx="3827713" cy="323282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2F08D8-2614-6B8E-24E6-37D92A9B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566" y="44091"/>
            <a:ext cx="4473456" cy="33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A4BD3917-6351-5C30-E0F9-C7C9902E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3459872"/>
            <a:ext cx="4473456" cy="33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D674E17-CA7E-AC73-35DD-1984705B5CCA}"/>
              </a:ext>
            </a:extLst>
          </p:cNvPr>
          <p:cNvGrpSpPr/>
          <p:nvPr/>
        </p:nvGrpSpPr>
        <p:grpSpPr>
          <a:xfrm>
            <a:off x="153079" y="165266"/>
            <a:ext cx="7313840" cy="6530735"/>
            <a:chOff x="153079" y="165266"/>
            <a:chExt cx="7313840" cy="65307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3134DC-6BFF-BF81-A46A-C9F7C6A08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747"/>
            <a:stretch/>
          </p:blipFill>
          <p:spPr>
            <a:xfrm>
              <a:off x="153080" y="165266"/>
              <a:ext cx="7313839" cy="4665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2FDA73-9925-25CC-969C-FCFE5A3AB4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747"/>
            <a:stretch/>
          </p:blipFill>
          <p:spPr>
            <a:xfrm rot="10800000">
              <a:off x="153079" y="6200572"/>
              <a:ext cx="7313838" cy="49542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8F2A9F-83C0-5D7C-4D78-17944085B7C2}"/>
              </a:ext>
            </a:extLst>
          </p:cNvPr>
          <p:cNvSpPr txBox="1"/>
          <p:nvPr/>
        </p:nvSpPr>
        <p:spPr>
          <a:xfrm>
            <a:off x="8220456" y="489276"/>
            <a:ext cx="163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r-value is: 0.587 and the pvalue is: 0.0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97F06-0A68-E59C-1E68-562C073E57AA}"/>
              </a:ext>
            </a:extLst>
          </p:cNvPr>
          <p:cNvSpPr txBox="1"/>
          <p:nvPr/>
        </p:nvSpPr>
        <p:spPr>
          <a:xfrm>
            <a:off x="8220456" y="3875996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r-value is: 0.564 and the pvalue is: 0.0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CE848-20E1-7D78-5270-E125B92DC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525" y="2690709"/>
            <a:ext cx="2152950" cy="1476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C5B9F2-DC08-57C3-9198-1F05ACB68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856" y="4209126"/>
            <a:ext cx="2152949" cy="1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DA7B-B84F-0AF7-4FCB-54B36ADB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063" y="723901"/>
            <a:ext cx="5513874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Freedom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E5C1A5AD-8988-CF94-B5F8-A3E867C8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63" y="2732545"/>
            <a:ext cx="5513875" cy="323282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ED4E75-7F02-56AF-B113-8889809F9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577" y="89451"/>
            <a:ext cx="4389057" cy="329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BCD169F-1F64-DC12-D20B-C1250C0F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63" y="3410021"/>
            <a:ext cx="4389056" cy="329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10E8264-D1A6-98E8-2672-CB899D701794}"/>
              </a:ext>
            </a:extLst>
          </p:cNvPr>
          <p:cNvGrpSpPr/>
          <p:nvPr/>
        </p:nvGrpSpPr>
        <p:grpSpPr>
          <a:xfrm>
            <a:off x="153079" y="165266"/>
            <a:ext cx="7313840" cy="6530735"/>
            <a:chOff x="153079" y="165266"/>
            <a:chExt cx="7313840" cy="65307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CBC1FEA-A8CF-F616-3B56-22A8B8FE3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747"/>
            <a:stretch/>
          </p:blipFill>
          <p:spPr>
            <a:xfrm>
              <a:off x="153080" y="165266"/>
              <a:ext cx="7313839" cy="4665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40455F-6E1D-7329-69E9-8777B491F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747"/>
            <a:stretch/>
          </p:blipFill>
          <p:spPr>
            <a:xfrm rot="10800000">
              <a:off x="153079" y="6200572"/>
              <a:ext cx="7313838" cy="495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18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DA7B-B84F-0AF7-4FCB-54B36ADB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063" y="723901"/>
            <a:ext cx="5513874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Social Support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E5C1A5AD-8988-CF94-B5F8-A3E867C8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63" y="2742996"/>
            <a:ext cx="5513875" cy="323282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0A9CB4A4-8E40-405C-20DC-F142F32F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569" y="3473378"/>
            <a:ext cx="4409190" cy="330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9A2F29-6671-1EDB-1BF4-A0F574DEF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89" y="92288"/>
            <a:ext cx="4409191" cy="33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DF029D-3209-AE25-707C-02A15E5B2937}"/>
              </a:ext>
            </a:extLst>
          </p:cNvPr>
          <p:cNvGrpSpPr/>
          <p:nvPr/>
        </p:nvGrpSpPr>
        <p:grpSpPr>
          <a:xfrm>
            <a:off x="153079" y="165266"/>
            <a:ext cx="7313840" cy="6530735"/>
            <a:chOff x="153079" y="165266"/>
            <a:chExt cx="7313840" cy="65307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6C71A4-36C1-A99B-1B80-465AD6868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747"/>
            <a:stretch/>
          </p:blipFill>
          <p:spPr>
            <a:xfrm>
              <a:off x="153080" y="165266"/>
              <a:ext cx="7313839" cy="4665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D3A4FF-43BE-E1D8-C1A9-1DFDA5512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747"/>
            <a:stretch/>
          </p:blipFill>
          <p:spPr>
            <a:xfrm rot="10800000">
              <a:off x="153079" y="6200572"/>
              <a:ext cx="7313838" cy="495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6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DA7B-B84F-0AF7-4FCB-54B36ADB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063" y="723901"/>
            <a:ext cx="5513874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Generosity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E5C1A5AD-8988-CF94-B5F8-A3E867C8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63" y="2742996"/>
            <a:ext cx="5513875" cy="3232826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7DF029D-3209-AE25-707C-02A15E5B2937}"/>
              </a:ext>
            </a:extLst>
          </p:cNvPr>
          <p:cNvGrpSpPr/>
          <p:nvPr/>
        </p:nvGrpSpPr>
        <p:grpSpPr>
          <a:xfrm>
            <a:off x="153079" y="165266"/>
            <a:ext cx="7313840" cy="6530735"/>
            <a:chOff x="153079" y="165266"/>
            <a:chExt cx="7313840" cy="65307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6C71A4-36C1-A99B-1B80-465AD6868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747"/>
            <a:stretch/>
          </p:blipFill>
          <p:spPr>
            <a:xfrm>
              <a:off x="153080" y="165266"/>
              <a:ext cx="7313839" cy="4665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D3A4FF-43BE-E1D8-C1A9-1DFDA5512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747"/>
            <a:stretch/>
          </p:blipFill>
          <p:spPr>
            <a:xfrm rot="10800000">
              <a:off x="153079" y="6200572"/>
              <a:ext cx="7313838" cy="495429"/>
            </a:xfrm>
            <a:prstGeom prst="rect">
              <a:avLst/>
            </a:prstGeom>
          </p:spPr>
        </p:pic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0242649D-35A0-42FD-A247-0B269614A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87" y="129372"/>
            <a:ext cx="4255728" cy="31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B658090-7039-B3E5-D365-8B44AEAD5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88" y="3478329"/>
            <a:ext cx="4255728" cy="31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7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DA7B-B84F-0AF7-4FCB-54B36ADB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0" y="946073"/>
            <a:ext cx="7294230" cy="1070016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Trust in Government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29EBA0-6E49-F17C-AAD9-26D3228F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63" y="141586"/>
            <a:ext cx="4361067" cy="327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8222076-023D-E80C-7C86-A6B35CC1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536" y="3491063"/>
            <a:ext cx="4357230" cy="32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8F51080-6C56-A281-568B-4C1C0F20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90" y="2482842"/>
            <a:ext cx="4212762" cy="1887994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568CCE5-4995-E79C-3F51-8DA232CE0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73" y="4429646"/>
            <a:ext cx="4411770" cy="1631471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EAA5669-7249-345F-4641-2B0AACF68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893" y="3607131"/>
            <a:ext cx="286397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r-value is: 0.3211669952184197 (2015-2019)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3BFFC03-C3CF-961B-1A5D-36A83B93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652" y="5323973"/>
            <a:ext cx="276045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r-value is: 0.25373272657445173 (2022)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323C6E-1C3B-CCFB-32C3-FA7C2BB770C2}"/>
              </a:ext>
            </a:extLst>
          </p:cNvPr>
          <p:cNvGrpSpPr/>
          <p:nvPr/>
        </p:nvGrpSpPr>
        <p:grpSpPr>
          <a:xfrm>
            <a:off x="153079" y="165266"/>
            <a:ext cx="7313840" cy="6530735"/>
            <a:chOff x="153079" y="165266"/>
            <a:chExt cx="7313840" cy="653073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8F87978-17FA-33DF-957B-5A7AA4760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747"/>
            <a:stretch/>
          </p:blipFill>
          <p:spPr>
            <a:xfrm>
              <a:off x="153080" y="165266"/>
              <a:ext cx="7313839" cy="4665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00D892-C039-506E-44B0-1B2798F4E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747"/>
            <a:stretch/>
          </p:blipFill>
          <p:spPr>
            <a:xfrm rot="10800000">
              <a:off x="153079" y="6200572"/>
              <a:ext cx="7313838" cy="495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8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DA7B-B84F-0AF7-4FCB-54B36ADB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49" y="723901"/>
            <a:ext cx="6717102" cy="1288884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GDP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(Gross Domestic Product)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64374F-617B-692B-C86B-FDA0F07AF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857" y="337026"/>
            <a:ext cx="4420406" cy="29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E8CBDD1-414B-CA84-B4F0-637F4242E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09" y="3663488"/>
            <a:ext cx="4453132" cy="29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7298434-2DF1-3321-B654-01328C051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39" y="2486196"/>
            <a:ext cx="3946627" cy="185962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5DDD888-F2CC-903F-354A-9474AC824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39" y="4390928"/>
            <a:ext cx="3946627" cy="1682787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3DC4CC90-D6D2-F586-5AC2-06F0885D9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651" y="3472130"/>
            <a:ext cx="214140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r-value is: 0.6542597754829528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BE376B2-EFD1-1750-1548-425F7C0C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277" y="5234708"/>
            <a:ext cx="202335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r-value is: 0.614400820625597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6CCE1-2BF3-C034-2FAD-231017ABE768}"/>
              </a:ext>
            </a:extLst>
          </p:cNvPr>
          <p:cNvGrpSpPr/>
          <p:nvPr/>
        </p:nvGrpSpPr>
        <p:grpSpPr>
          <a:xfrm>
            <a:off x="153079" y="165266"/>
            <a:ext cx="7313840" cy="6530735"/>
            <a:chOff x="153079" y="165266"/>
            <a:chExt cx="7313840" cy="653073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6CB999B-25A7-C445-FC75-3D3E48551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747"/>
            <a:stretch/>
          </p:blipFill>
          <p:spPr>
            <a:xfrm>
              <a:off x="153080" y="165266"/>
              <a:ext cx="7313839" cy="4665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731B2B-5AD2-083A-E24B-B5408084E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747"/>
            <a:stretch/>
          </p:blipFill>
          <p:spPr>
            <a:xfrm rot="10800000">
              <a:off x="153079" y="6200572"/>
              <a:ext cx="7313838" cy="495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93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DA7B-B84F-0AF7-4FCB-54B36ADB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43" y="723901"/>
            <a:ext cx="6786114" cy="1288884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Top 5 places to retire today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227D-69DB-32F8-5A54-ECB4560C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856D7-90EC-3122-A1E8-C14F853869BA}"/>
              </a:ext>
            </a:extLst>
          </p:cNvPr>
          <p:cNvGrpSpPr/>
          <p:nvPr/>
        </p:nvGrpSpPr>
        <p:grpSpPr>
          <a:xfrm>
            <a:off x="153079" y="165266"/>
            <a:ext cx="7313840" cy="6530735"/>
            <a:chOff x="153079" y="165266"/>
            <a:chExt cx="7313840" cy="65307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A5C9A2-3A91-8DB0-CAB4-5C3BE1554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747"/>
            <a:stretch/>
          </p:blipFill>
          <p:spPr>
            <a:xfrm>
              <a:off x="153080" y="165266"/>
              <a:ext cx="7313839" cy="4665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62CA74-5300-1F7F-8245-91627A089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747"/>
            <a:stretch/>
          </p:blipFill>
          <p:spPr>
            <a:xfrm rot="10800000">
              <a:off x="153079" y="6200572"/>
              <a:ext cx="7313838" cy="495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96222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97965CEF07F4BB0DD4FFED26FBEBA" ma:contentTypeVersion="2" ma:contentTypeDescription="Create a new document." ma:contentTypeScope="" ma:versionID="ee461658e23f52c8a6140612ac783eb1">
  <xsd:schema xmlns:xsd="http://www.w3.org/2001/XMLSchema" xmlns:xs="http://www.w3.org/2001/XMLSchema" xmlns:p="http://schemas.microsoft.com/office/2006/metadata/properties" xmlns:ns3="197ba2cb-a464-46ea-9159-3cb22f4b1dd5" targetNamespace="http://schemas.microsoft.com/office/2006/metadata/properties" ma:root="true" ma:fieldsID="9d46c490d83f5d9adae20b456ce60064" ns3:_="">
    <xsd:import namespace="197ba2cb-a464-46ea-9159-3cb22f4b1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ba2cb-a464-46ea-9159-3cb22f4b1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FF9C3B-4B42-4713-9698-42D13C43D5F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197ba2cb-a464-46ea-9159-3cb22f4b1dd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DFA9DF9-BC4A-4BE5-977C-B18B583190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70DAA8-EA6E-4E3C-9CF9-402B5A935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7ba2cb-a464-46ea-9159-3cb22f4b1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191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Bembo</vt:lpstr>
      <vt:lpstr>Calibri</vt:lpstr>
      <vt:lpstr>Courier New</vt:lpstr>
      <vt:lpstr>AdornVTI</vt:lpstr>
      <vt:lpstr>The happiness  Retirement Conundrum</vt:lpstr>
      <vt:lpstr>Background</vt:lpstr>
      <vt:lpstr>Healthy Life Expectancy</vt:lpstr>
      <vt:lpstr>Freedom</vt:lpstr>
      <vt:lpstr>Social Support</vt:lpstr>
      <vt:lpstr>Generosity</vt:lpstr>
      <vt:lpstr>Trust in Government</vt:lpstr>
      <vt:lpstr>GDP (Gross Domestic Product)</vt:lpstr>
      <vt:lpstr>Top 5 places to retire 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LaRoue</dc:creator>
  <cp:lastModifiedBy>Sheila LaRoue</cp:lastModifiedBy>
  <cp:revision>48</cp:revision>
  <dcterms:created xsi:type="dcterms:W3CDTF">2023-02-13T01:13:58Z</dcterms:created>
  <dcterms:modified xsi:type="dcterms:W3CDTF">2023-02-14T06:33:18Z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0x01010022E97965CEF07F4BB0DD4FFED26FBEBA</vt:lpwstr>
  </property>
</Properties>
</file>