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4"/>
  </p:sldMasterIdLst>
  <p:sldIdLst>
    <p:sldId id="256" r:id="rId5"/>
    <p:sldId id="274" r:id="rId6"/>
    <p:sldId id="272" r:id="rId7"/>
    <p:sldId id="259" r:id="rId8"/>
    <p:sldId id="268" r:id="rId9"/>
    <p:sldId id="275" r:id="rId10"/>
    <p:sldId id="269" r:id="rId11"/>
    <p:sldId id="273" r:id="rId12"/>
    <p:sldId id="264" r:id="rId13"/>
    <p:sldId id="265" r:id="rId14"/>
    <p:sldId id="271" r:id="rId15"/>
    <p:sldId id="276" r:id="rId16"/>
    <p:sldId id="270" r:id="rId1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6600"/>
    <a:srgbClr val="3333FF"/>
    <a:srgbClr val="33CC33"/>
    <a:srgbClr val="61F9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3FC0C6-1263-4D6A-815F-12E561229EBC}" v="620" dt="2023-02-14T05:00:06.5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4673" autoAdjust="0"/>
  </p:normalViewPr>
  <p:slideViewPr>
    <p:cSldViewPr snapToGrid="0">
      <p:cViewPr varScale="1">
        <p:scale>
          <a:sx n="105" d="100"/>
          <a:sy n="105" d="100"/>
        </p:scale>
        <p:origin x="54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2/14/2023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667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2/14/2023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28142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2/14/2023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5220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2/14/2023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04139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2/14/2023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345448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2/14/2023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29336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2/14/2023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68344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2/14/2023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28700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2/14/2023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64719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2/14/2023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8699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2/14/2023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146439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61F985"/>
            </a:gs>
            <a:gs pos="100000">
              <a:srgbClr val="90E2A5"/>
            </a:gs>
            <a:gs pos="72000">
              <a:srgbClr val="ACD5B8"/>
            </a:gs>
            <a:gs pos="100000">
              <a:srgbClr val="BECDC4"/>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2/14/2023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7241781"/>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06" r:id="rId6"/>
    <p:sldLayoutId id="2147483802" r:id="rId7"/>
    <p:sldLayoutId id="2147483803" r:id="rId8"/>
    <p:sldLayoutId id="2147483804" r:id="rId9"/>
    <p:sldLayoutId id="2147483805" r:id="rId10"/>
    <p:sldLayoutId id="2147483807"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hyperlink" Target="https://worldhappiness.report/ed/2022/#appendices-and-data" TargetMode="External"/><Relationship Id="rId2" Type="http://schemas.openxmlformats.org/officeDocument/2006/relationships/hyperlink" Target="https://www.kaggle.com/datasets/unsdsn/world-happiness?resource=download"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2" name="Rectangle 18">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C1F3319-07DE-089E-9C35-423BF9AD81B0}"/>
              </a:ext>
            </a:extLst>
          </p:cNvPr>
          <p:cNvPicPr>
            <a:picLocks noChangeAspect="1"/>
          </p:cNvPicPr>
          <p:nvPr/>
        </p:nvPicPr>
        <p:blipFill rotWithShape="1">
          <a:blip r:embed="rId2"/>
          <a:srcRect b="1747"/>
          <a:stretch/>
        </p:blipFill>
        <p:spPr>
          <a:xfrm>
            <a:off x="20" y="10"/>
            <a:ext cx="12191980" cy="6857990"/>
          </a:xfrm>
          <a:prstGeom prst="rect">
            <a:avLst/>
          </a:prstGeom>
        </p:spPr>
      </p:pic>
      <p:sp>
        <p:nvSpPr>
          <p:cNvPr id="33"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48561" y="1066800"/>
            <a:ext cx="3931320" cy="2267193"/>
          </a:xfrm>
        </p:spPr>
        <p:txBody>
          <a:bodyPr>
            <a:normAutofit/>
          </a:bodyPr>
          <a:lstStyle/>
          <a:p>
            <a:r>
              <a:rPr lang="en-US" dirty="0">
                <a:ea typeface="Calibri Light"/>
                <a:cs typeface="Calibri Light"/>
              </a:rPr>
              <a:t>The</a:t>
            </a:r>
            <a:br>
              <a:rPr lang="en-US" dirty="0">
                <a:ea typeface="Calibri Light"/>
                <a:cs typeface="Calibri Light"/>
              </a:rPr>
            </a:br>
            <a:r>
              <a:rPr lang="en-US" dirty="0">
                <a:ea typeface="Calibri Light"/>
                <a:cs typeface="Calibri Light"/>
              </a:rPr>
              <a:t>happiness</a:t>
            </a:r>
            <a:br>
              <a:rPr lang="en-US" dirty="0">
                <a:ea typeface="Calibri Light"/>
                <a:cs typeface="Calibri Light"/>
              </a:rPr>
            </a:br>
            <a:r>
              <a:rPr lang="en-US" dirty="0">
                <a:ea typeface="Calibri Light"/>
                <a:cs typeface="Calibri Light"/>
              </a:rPr>
              <a:t> Retirement Conundrum</a:t>
            </a:r>
            <a:endParaRPr lang="en-US" dirty="0"/>
          </a:p>
        </p:txBody>
      </p:sp>
      <p:sp>
        <p:nvSpPr>
          <p:cNvPr id="3" name="Subtitle 2"/>
          <p:cNvSpPr>
            <a:spLocks noGrp="1"/>
          </p:cNvSpPr>
          <p:nvPr>
            <p:ph type="subTitle" idx="1"/>
          </p:nvPr>
        </p:nvSpPr>
        <p:spPr>
          <a:xfrm>
            <a:off x="1048561" y="4327781"/>
            <a:ext cx="3931321" cy="1033669"/>
          </a:xfrm>
        </p:spPr>
        <p:txBody>
          <a:bodyPr vert="horz" lIns="91440" tIns="45720" rIns="91440" bIns="45720" rtlCol="0" anchor="t">
            <a:normAutofit/>
          </a:bodyPr>
          <a:lstStyle/>
          <a:p>
            <a:r>
              <a:rPr lang="en-US" dirty="0">
                <a:ea typeface="Calibri"/>
                <a:cs typeface="Calibri"/>
              </a:rPr>
              <a:t>Where do I go to live my best life?</a:t>
            </a:r>
            <a:endParaRPr lang="en-US" dirty="0"/>
          </a:p>
        </p:txBody>
      </p:sp>
      <p:grpSp>
        <p:nvGrpSpPr>
          <p:cNvPr id="34" name="Group 22">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3871114"/>
            <a:ext cx="867485" cy="115439"/>
            <a:chOff x="8910933" y="1861308"/>
            <a:chExt cx="867485" cy="115439"/>
          </a:xfrm>
        </p:grpSpPr>
        <p:sp>
          <p:nvSpPr>
            <p:cNvPr id="24" name="Rectangle 23">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451449" y="723901"/>
            <a:ext cx="6717102" cy="1288884"/>
          </a:xfrm>
        </p:spPr>
        <p:txBody>
          <a:bodyPr anchor="b">
            <a:noAutofit/>
          </a:bodyPr>
          <a:lstStyle/>
          <a:p>
            <a:pPr algn="ctr"/>
            <a:r>
              <a:rPr lang="en-US" sz="4000" dirty="0">
                <a:solidFill>
                  <a:srgbClr val="002060"/>
                </a:solidFill>
              </a:rPr>
              <a:t>GDP</a:t>
            </a:r>
            <a:br>
              <a:rPr lang="en-US" sz="4000" dirty="0">
                <a:solidFill>
                  <a:srgbClr val="002060"/>
                </a:solidFill>
              </a:rPr>
            </a:br>
            <a:r>
              <a:rPr lang="en-US" sz="4000" dirty="0">
                <a:solidFill>
                  <a:srgbClr val="002060"/>
                </a:solidFill>
              </a:rPr>
              <a:t>(Gross Domestic Product)</a:t>
            </a:r>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3074" name="Picture 2">
            <a:extLst>
              <a:ext uri="{FF2B5EF4-FFF2-40B4-BE49-F238E27FC236}">
                <a16:creationId xmlns:a16="http://schemas.microsoft.com/office/drawing/2014/main" id="{8564374F-617B-692B-C86B-FDA0F07AF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5857" y="337026"/>
            <a:ext cx="4420406" cy="294693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E8CBDD1-414B-CA84-B4F0-637F4242E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3009" y="3663488"/>
            <a:ext cx="4453132" cy="296875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Table&#10;&#10;Description automatically generated">
            <a:extLst>
              <a:ext uri="{FF2B5EF4-FFF2-40B4-BE49-F238E27FC236}">
                <a16:creationId xmlns:a16="http://schemas.microsoft.com/office/drawing/2014/main" id="{97298434-2DF1-3321-B654-01328C05174E}"/>
              </a:ext>
            </a:extLst>
          </p:cNvPr>
          <p:cNvPicPr>
            <a:picLocks noChangeAspect="1"/>
          </p:cNvPicPr>
          <p:nvPr/>
        </p:nvPicPr>
        <p:blipFill>
          <a:blip r:embed="rId4"/>
          <a:stretch>
            <a:fillRect/>
          </a:stretch>
        </p:blipFill>
        <p:spPr>
          <a:xfrm>
            <a:off x="586539" y="2486196"/>
            <a:ext cx="3946627" cy="1859625"/>
          </a:xfrm>
          <a:prstGeom prst="rect">
            <a:avLst/>
          </a:prstGeom>
          <a:effectLst>
            <a:outerShdw blurRad="76200" dir="18900000" sy="23000" kx="-1200000" algn="bl" rotWithShape="0">
              <a:prstClr val="black">
                <a:alpha val="20000"/>
              </a:prstClr>
            </a:outerShdw>
          </a:effectLst>
        </p:spPr>
      </p:pic>
      <p:pic>
        <p:nvPicPr>
          <p:cNvPr id="12" name="Picture 11" descr="Table&#10;&#10;Description automatically generated">
            <a:extLst>
              <a:ext uri="{FF2B5EF4-FFF2-40B4-BE49-F238E27FC236}">
                <a16:creationId xmlns:a16="http://schemas.microsoft.com/office/drawing/2014/main" id="{B5DDD888-F2CC-903F-354A-9474AC824B0B}"/>
              </a:ext>
            </a:extLst>
          </p:cNvPr>
          <p:cNvPicPr>
            <a:picLocks noChangeAspect="1"/>
          </p:cNvPicPr>
          <p:nvPr/>
        </p:nvPicPr>
        <p:blipFill>
          <a:blip r:embed="rId5"/>
          <a:stretch>
            <a:fillRect/>
          </a:stretch>
        </p:blipFill>
        <p:spPr>
          <a:xfrm>
            <a:off x="586539" y="4390928"/>
            <a:ext cx="3946627" cy="1682787"/>
          </a:xfrm>
          <a:prstGeom prst="rect">
            <a:avLst/>
          </a:prstGeom>
          <a:effectLst>
            <a:outerShdw blurRad="76200" dir="18900000" sy="23000" kx="-1200000" algn="bl" rotWithShape="0">
              <a:prstClr val="black">
                <a:alpha val="20000"/>
              </a:prstClr>
            </a:outerShdw>
          </a:effectLst>
        </p:spPr>
      </p:pic>
      <p:sp>
        <p:nvSpPr>
          <p:cNvPr id="13" name="Rectangle 10">
            <a:extLst>
              <a:ext uri="{FF2B5EF4-FFF2-40B4-BE49-F238E27FC236}">
                <a16:creationId xmlns:a16="http://schemas.microsoft.com/office/drawing/2014/main" id="{3DC4CC90-D6D2-F586-5AC2-06F0885D988B}"/>
              </a:ext>
            </a:extLst>
          </p:cNvPr>
          <p:cNvSpPr>
            <a:spLocks noChangeArrowheads="1"/>
          </p:cNvSpPr>
          <p:nvPr/>
        </p:nvSpPr>
        <p:spPr bwMode="auto">
          <a:xfrm>
            <a:off x="4744651" y="3472130"/>
            <a:ext cx="2141403"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The r-value is: 0.6542597754829528</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1">
            <a:extLst>
              <a:ext uri="{FF2B5EF4-FFF2-40B4-BE49-F238E27FC236}">
                <a16:creationId xmlns:a16="http://schemas.microsoft.com/office/drawing/2014/main" id="{2BE376B2-EFD1-1750-1548-425F7C0CDE1A}"/>
              </a:ext>
            </a:extLst>
          </p:cNvPr>
          <p:cNvSpPr>
            <a:spLocks noChangeArrowheads="1"/>
          </p:cNvSpPr>
          <p:nvPr/>
        </p:nvSpPr>
        <p:spPr bwMode="auto">
          <a:xfrm>
            <a:off x="4753277" y="5234708"/>
            <a:ext cx="2023353"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The r-value is: 0.614400820625597</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7" name="Group 16">
            <a:extLst>
              <a:ext uri="{FF2B5EF4-FFF2-40B4-BE49-F238E27FC236}">
                <a16:creationId xmlns:a16="http://schemas.microsoft.com/office/drawing/2014/main" id="{CAB6CCE1-2BF3-C034-2FAD-231017ABE768}"/>
              </a:ext>
            </a:extLst>
          </p:cNvPr>
          <p:cNvGrpSpPr/>
          <p:nvPr/>
        </p:nvGrpSpPr>
        <p:grpSpPr>
          <a:xfrm>
            <a:off x="153079" y="165266"/>
            <a:ext cx="7313840" cy="6530735"/>
            <a:chOff x="153079" y="165266"/>
            <a:chExt cx="7313840" cy="6530735"/>
          </a:xfrm>
        </p:grpSpPr>
        <p:pic>
          <p:nvPicPr>
            <p:cNvPr id="18" name="Picture 17">
              <a:extLst>
                <a:ext uri="{FF2B5EF4-FFF2-40B4-BE49-F238E27FC236}">
                  <a16:creationId xmlns:a16="http://schemas.microsoft.com/office/drawing/2014/main" id="{46CB999B-25A7-C445-FC75-3D3E48551BFE}"/>
                </a:ext>
              </a:extLst>
            </p:cNvPr>
            <p:cNvPicPr>
              <a:picLocks noChangeAspect="1"/>
            </p:cNvPicPr>
            <p:nvPr/>
          </p:nvPicPr>
          <p:blipFill rotWithShape="1">
            <a:blip r:embed="rId6"/>
            <a:srcRect b="1747"/>
            <a:stretch/>
          </p:blipFill>
          <p:spPr>
            <a:xfrm>
              <a:off x="153080" y="165266"/>
              <a:ext cx="7313839" cy="466566"/>
            </a:xfrm>
            <a:prstGeom prst="rect">
              <a:avLst/>
            </a:prstGeom>
          </p:spPr>
        </p:pic>
        <p:pic>
          <p:nvPicPr>
            <p:cNvPr id="19" name="Picture 18">
              <a:extLst>
                <a:ext uri="{FF2B5EF4-FFF2-40B4-BE49-F238E27FC236}">
                  <a16:creationId xmlns:a16="http://schemas.microsoft.com/office/drawing/2014/main" id="{93731B2B-5AD2-083A-E24B-B5408084E55C}"/>
                </a:ext>
              </a:extLst>
            </p:cNvPr>
            <p:cNvPicPr>
              <a:picLocks noChangeAspect="1"/>
            </p:cNvPicPr>
            <p:nvPr/>
          </p:nvPicPr>
          <p:blipFill rotWithShape="1">
            <a:blip r:embed="rId6"/>
            <a:srcRect b="1747"/>
            <a:stretch/>
          </p:blipFill>
          <p:spPr>
            <a:xfrm rot="10800000">
              <a:off x="153079" y="6200572"/>
              <a:ext cx="7313838" cy="495429"/>
            </a:xfrm>
            <a:prstGeom prst="rect">
              <a:avLst/>
            </a:prstGeom>
          </p:spPr>
        </p:pic>
      </p:grpSp>
    </p:spTree>
    <p:extLst>
      <p:ext uri="{BB962C8B-B14F-4D97-AF65-F5344CB8AC3E}">
        <p14:creationId xmlns:p14="http://schemas.microsoft.com/office/powerpoint/2010/main" val="425930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416943" y="723901"/>
            <a:ext cx="6786114" cy="661600"/>
          </a:xfrm>
        </p:spPr>
        <p:txBody>
          <a:bodyPr anchor="b">
            <a:noAutofit/>
          </a:bodyPr>
          <a:lstStyle/>
          <a:p>
            <a:pPr algn="ctr"/>
            <a:r>
              <a:rPr lang="en-US" sz="4000" dirty="0">
                <a:solidFill>
                  <a:srgbClr val="002060"/>
                </a:solidFill>
              </a:rPr>
              <a:t>Top 5 Places for Retirement</a:t>
            </a:r>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C50856D7-90EC-3122-A1E8-C14F853869BA}"/>
              </a:ext>
            </a:extLst>
          </p:cNvPr>
          <p:cNvGrpSpPr/>
          <p:nvPr/>
        </p:nvGrpSpPr>
        <p:grpSpPr>
          <a:xfrm>
            <a:off x="153079" y="165266"/>
            <a:ext cx="7313840" cy="6530735"/>
            <a:chOff x="153079" y="165266"/>
            <a:chExt cx="7313840" cy="6530735"/>
          </a:xfrm>
        </p:grpSpPr>
        <p:pic>
          <p:nvPicPr>
            <p:cNvPr id="5" name="Picture 4">
              <a:extLst>
                <a:ext uri="{FF2B5EF4-FFF2-40B4-BE49-F238E27FC236}">
                  <a16:creationId xmlns:a16="http://schemas.microsoft.com/office/drawing/2014/main" id="{4AA5C9A2-3A91-8DB0-CAB4-5C3BE1554D7B}"/>
                </a:ext>
              </a:extLst>
            </p:cNvPr>
            <p:cNvPicPr>
              <a:picLocks noChangeAspect="1"/>
            </p:cNvPicPr>
            <p:nvPr/>
          </p:nvPicPr>
          <p:blipFill rotWithShape="1">
            <a:blip r:embed="rId2"/>
            <a:srcRect b="1747"/>
            <a:stretch/>
          </p:blipFill>
          <p:spPr>
            <a:xfrm>
              <a:off x="153080" y="165266"/>
              <a:ext cx="7313839" cy="466566"/>
            </a:xfrm>
            <a:prstGeom prst="rect">
              <a:avLst/>
            </a:prstGeom>
          </p:spPr>
        </p:pic>
        <p:pic>
          <p:nvPicPr>
            <p:cNvPr id="6" name="Picture 5">
              <a:extLst>
                <a:ext uri="{FF2B5EF4-FFF2-40B4-BE49-F238E27FC236}">
                  <a16:creationId xmlns:a16="http://schemas.microsoft.com/office/drawing/2014/main" id="{E462CA74-5300-1F7F-8245-91627A089B14}"/>
                </a:ext>
              </a:extLst>
            </p:cNvPr>
            <p:cNvPicPr>
              <a:picLocks noChangeAspect="1"/>
            </p:cNvPicPr>
            <p:nvPr/>
          </p:nvPicPr>
          <p:blipFill rotWithShape="1">
            <a:blip r:embed="rId2"/>
            <a:srcRect b="1747"/>
            <a:stretch/>
          </p:blipFill>
          <p:spPr>
            <a:xfrm rot="10800000">
              <a:off x="153079" y="6200572"/>
              <a:ext cx="7313838" cy="495429"/>
            </a:xfrm>
            <a:prstGeom prst="rect">
              <a:avLst/>
            </a:prstGeom>
          </p:spPr>
        </p:pic>
      </p:grpSp>
      <p:pic>
        <p:nvPicPr>
          <p:cNvPr id="8" name="Picture 7" descr="Chart, pie chart&#10;&#10;Description automatically generated">
            <a:extLst>
              <a:ext uri="{FF2B5EF4-FFF2-40B4-BE49-F238E27FC236}">
                <a16:creationId xmlns:a16="http://schemas.microsoft.com/office/drawing/2014/main" id="{A48E6C07-C3DE-0850-CB8B-D44DC0370E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429" y="1372021"/>
            <a:ext cx="4090663" cy="3067997"/>
          </a:xfrm>
          <a:prstGeom prst="rect">
            <a:avLst/>
          </a:prstGeom>
          <a:effectLst>
            <a:outerShdw blurRad="76200" dir="18900000" sy="23000" kx="-1200000" algn="bl" rotWithShape="0">
              <a:prstClr val="black">
                <a:alpha val="20000"/>
              </a:prstClr>
            </a:outerShdw>
          </a:effectLst>
        </p:spPr>
      </p:pic>
      <p:pic>
        <p:nvPicPr>
          <p:cNvPr id="10" name="Picture 9" descr="Chart, pie chart&#10;&#10;Description automatically generated">
            <a:extLst>
              <a:ext uri="{FF2B5EF4-FFF2-40B4-BE49-F238E27FC236}">
                <a16:creationId xmlns:a16="http://schemas.microsoft.com/office/drawing/2014/main" id="{F4F367BA-8689-5B08-970C-372B923037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6258" y="3395235"/>
            <a:ext cx="3902680" cy="2927009"/>
          </a:xfrm>
          <a:prstGeom prst="rect">
            <a:avLst/>
          </a:prstGeom>
        </p:spPr>
      </p:pic>
      <p:pic>
        <p:nvPicPr>
          <p:cNvPr id="14" name="Picture 13">
            <a:extLst>
              <a:ext uri="{FF2B5EF4-FFF2-40B4-BE49-F238E27FC236}">
                <a16:creationId xmlns:a16="http://schemas.microsoft.com/office/drawing/2014/main" id="{FA5C82C3-9F18-616A-E4DD-5D34542D3089}"/>
              </a:ext>
            </a:extLst>
          </p:cNvPr>
          <p:cNvPicPr>
            <a:picLocks noChangeAspect="1"/>
          </p:cNvPicPr>
          <p:nvPr/>
        </p:nvPicPr>
        <p:blipFill>
          <a:blip r:embed="rId5"/>
          <a:stretch>
            <a:fillRect/>
          </a:stretch>
        </p:blipFill>
        <p:spPr>
          <a:xfrm>
            <a:off x="751148" y="4211775"/>
            <a:ext cx="2625110" cy="1922324"/>
          </a:xfrm>
          <a:prstGeom prst="rect">
            <a:avLst/>
          </a:prstGeom>
          <a:effectLst>
            <a:outerShdw blurRad="76200" dir="18900000" sy="23000" kx="-1200000" algn="bl" rotWithShape="0">
              <a:prstClr val="black">
                <a:alpha val="20000"/>
              </a:prstClr>
            </a:outerShdw>
          </a:effectLst>
        </p:spPr>
      </p:pic>
      <p:pic>
        <p:nvPicPr>
          <p:cNvPr id="16" name="Picture 15">
            <a:extLst>
              <a:ext uri="{FF2B5EF4-FFF2-40B4-BE49-F238E27FC236}">
                <a16:creationId xmlns:a16="http://schemas.microsoft.com/office/drawing/2014/main" id="{2226371A-AD8C-ECAA-59A4-D26ABC147AEA}"/>
              </a:ext>
            </a:extLst>
          </p:cNvPr>
          <p:cNvPicPr>
            <a:picLocks noChangeAspect="1"/>
          </p:cNvPicPr>
          <p:nvPr/>
        </p:nvPicPr>
        <p:blipFill>
          <a:blip r:embed="rId6"/>
          <a:stretch>
            <a:fillRect/>
          </a:stretch>
        </p:blipFill>
        <p:spPr>
          <a:xfrm>
            <a:off x="3970555" y="1362404"/>
            <a:ext cx="2653652" cy="1958648"/>
          </a:xfrm>
          <a:prstGeom prst="rect">
            <a:avLst/>
          </a:prstGeom>
          <a:effectLst>
            <a:outerShdw blurRad="76200" dir="18900000" sy="23000" kx="-1200000" algn="bl" rotWithShape="0">
              <a:prstClr val="black">
                <a:alpha val="20000"/>
              </a:prstClr>
            </a:outerShdw>
          </a:effectLst>
        </p:spPr>
      </p:pic>
      <p:pic>
        <p:nvPicPr>
          <p:cNvPr id="18" name="Picture 17">
            <a:extLst>
              <a:ext uri="{FF2B5EF4-FFF2-40B4-BE49-F238E27FC236}">
                <a16:creationId xmlns:a16="http://schemas.microsoft.com/office/drawing/2014/main" id="{8CEEA937-5B42-3CCF-B142-03504E30663A}"/>
              </a:ext>
            </a:extLst>
          </p:cNvPr>
          <p:cNvPicPr>
            <a:picLocks noChangeAspect="1"/>
          </p:cNvPicPr>
          <p:nvPr/>
        </p:nvPicPr>
        <p:blipFill>
          <a:blip r:embed="rId7"/>
          <a:stretch>
            <a:fillRect/>
          </a:stretch>
        </p:blipFill>
        <p:spPr>
          <a:xfrm>
            <a:off x="7725018" y="3407274"/>
            <a:ext cx="4282832" cy="3220690"/>
          </a:xfrm>
          <a:prstGeom prst="rect">
            <a:avLst/>
          </a:prstGeom>
        </p:spPr>
      </p:pic>
      <p:pic>
        <p:nvPicPr>
          <p:cNvPr id="20" name="Picture 19" descr="Chart, pie chart&#10;&#10;Description automatically generated">
            <a:extLst>
              <a:ext uri="{FF2B5EF4-FFF2-40B4-BE49-F238E27FC236}">
                <a16:creationId xmlns:a16="http://schemas.microsoft.com/office/drawing/2014/main" id="{C9B9C977-6486-61C2-1EB6-64DC5B31ED4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95833" y="80851"/>
            <a:ext cx="4320268" cy="3240202"/>
          </a:xfrm>
          <a:prstGeom prst="rect">
            <a:avLst/>
          </a:prstGeom>
        </p:spPr>
      </p:pic>
    </p:spTree>
    <p:extLst>
      <p:ext uri="{BB962C8B-B14F-4D97-AF65-F5344CB8AC3E}">
        <p14:creationId xmlns:p14="http://schemas.microsoft.com/office/powerpoint/2010/main" val="698962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1053063" y="723901"/>
            <a:ext cx="5513874" cy="1288884"/>
          </a:xfrm>
        </p:spPr>
        <p:txBody>
          <a:bodyPr anchor="b">
            <a:normAutofit fontScale="90000"/>
          </a:bodyPr>
          <a:lstStyle/>
          <a:p>
            <a:pPr algn="ctr"/>
            <a:r>
              <a:rPr lang="en-US" sz="4000" dirty="0">
                <a:solidFill>
                  <a:srgbClr val="002060"/>
                </a:solidFill>
              </a:rPr>
              <a:t>Weather in Retirement 2027</a:t>
            </a:r>
          </a:p>
        </p:txBody>
      </p:sp>
      <p:sp>
        <p:nvSpPr>
          <p:cNvPr id="1032" name="Content Placeholder 1031">
            <a:extLst>
              <a:ext uri="{FF2B5EF4-FFF2-40B4-BE49-F238E27FC236}">
                <a16:creationId xmlns:a16="http://schemas.microsoft.com/office/drawing/2014/main" id="{E5C1A5AD-8988-CF94-B5F8-A3E867C808CC}"/>
              </a:ext>
            </a:extLst>
          </p:cNvPr>
          <p:cNvSpPr>
            <a:spLocks noGrp="1"/>
          </p:cNvSpPr>
          <p:nvPr>
            <p:ph idx="1"/>
          </p:nvPr>
        </p:nvSpPr>
        <p:spPr>
          <a:xfrm>
            <a:off x="1053063" y="2732545"/>
            <a:ext cx="3827713" cy="3232826"/>
          </a:xfrm>
        </p:spPr>
        <p:txBody>
          <a:bodyPr anchor="t">
            <a:normAutofit/>
          </a:bodyPr>
          <a:lstStyle/>
          <a:p>
            <a:endParaRPr lang="en-US" dirty="0"/>
          </a:p>
          <a:p>
            <a:endParaRPr lang="en-US" dirty="0"/>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BD674E17-CA7E-AC73-35DD-1984705B5CCA}"/>
              </a:ext>
            </a:extLst>
          </p:cNvPr>
          <p:cNvGrpSpPr/>
          <p:nvPr/>
        </p:nvGrpSpPr>
        <p:grpSpPr>
          <a:xfrm>
            <a:off x="153079" y="165266"/>
            <a:ext cx="7313840" cy="6530735"/>
            <a:chOff x="153079" y="165266"/>
            <a:chExt cx="7313840" cy="6530735"/>
          </a:xfrm>
        </p:grpSpPr>
        <p:pic>
          <p:nvPicPr>
            <p:cNvPr id="6" name="Picture 5">
              <a:extLst>
                <a:ext uri="{FF2B5EF4-FFF2-40B4-BE49-F238E27FC236}">
                  <a16:creationId xmlns:a16="http://schemas.microsoft.com/office/drawing/2014/main" id="{A93134DC-6BFF-BF81-A46A-C9F7C6A08FFB}"/>
                </a:ext>
              </a:extLst>
            </p:cNvPr>
            <p:cNvPicPr>
              <a:picLocks noChangeAspect="1"/>
            </p:cNvPicPr>
            <p:nvPr/>
          </p:nvPicPr>
          <p:blipFill rotWithShape="1">
            <a:blip r:embed="rId2"/>
            <a:srcRect b="1747"/>
            <a:stretch/>
          </p:blipFill>
          <p:spPr>
            <a:xfrm>
              <a:off x="153080" y="165266"/>
              <a:ext cx="7313839" cy="466566"/>
            </a:xfrm>
            <a:prstGeom prst="rect">
              <a:avLst/>
            </a:prstGeom>
          </p:spPr>
        </p:pic>
        <p:pic>
          <p:nvPicPr>
            <p:cNvPr id="7" name="Picture 6">
              <a:extLst>
                <a:ext uri="{FF2B5EF4-FFF2-40B4-BE49-F238E27FC236}">
                  <a16:creationId xmlns:a16="http://schemas.microsoft.com/office/drawing/2014/main" id="{D02FDA73-9925-25CC-969C-FCFE5A3AB45F}"/>
                </a:ext>
              </a:extLst>
            </p:cNvPr>
            <p:cNvPicPr>
              <a:picLocks noChangeAspect="1"/>
            </p:cNvPicPr>
            <p:nvPr/>
          </p:nvPicPr>
          <p:blipFill rotWithShape="1">
            <a:blip r:embed="rId2"/>
            <a:srcRect b="1747"/>
            <a:stretch/>
          </p:blipFill>
          <p:spPr>
            <a:xfrm rot="10800000">
              <a:off x="153079" y="6200572"/>
              <a:ext cx="7313838" cy="495429"/>
            </a:xfrm>
            <a:prstGeom prst="rect">
              <a:avLst/>
            </a:prstGeom>
          </p:spPr>
        </p:pic>
      </p:grpSp>
    </p:spTree>
    <p:extLst>
      <p:ext uri="{BB962C8B-B14F-4D97-AF65-F5344CB8AC3E}">
        <p14:creationId xmlns:p14="http://schemas.microsoft.com/office/powerpoint/2010/main" val="528375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B4B5154-FC7F-9BB1-EC13-A19223211275}"/>
              </a:ext>
            </a:extLst>
          </p:cNvPr>
          <p:cNvPicPr>
            <a:picLocks noChangeAspect="1"/>
          </p:cNvPicPr>
          <p:nvPr/>
        </p:nvPicPr>
        <p:blipFill rotWithShape="1">
          <a:blip r:embed="rId2"/>
          <a:srcRect b="1747"/>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E892AA4E-038C-23DC-7D40-CF6784A1770C}"/>
              </a:ext>
            </a:extLst>
          </p:cNvPr>
          <p:cNvSpPr>
            <a:spLocks noGrp="1"/>
          </p:cNvSpPr>
          <p:nvPr>
            <p:ph idx="1"/>
          </p:nvPr>
        </p:nvSpPr>
        <p:spPr>
          <a:xfrm>
            <a:off x="785004" y="2161903"/>
            <a:ext cx="10621992" cy="3969342"/>
          </a:xfrm>
        </p:spPr>
        <p:txBody>
          <a:bodyPr>
            <a:normAutofit/>
          </a:bodyPr>
          <a:lstStyle/>
          <a:p>
            <a:pPr algn="ctr"/>
            <a:r>
              <a:rPr lang="en-US" sz="9600" b="1" dirty="0">
                <a:solidFill>
                  <a:srgbClr val="002060"/>
                </a:solidFill>
              </a:rPr>
              <a:t>Q U E ST I O N S?</a:t>
            </a:r>
          </a:p>
        </p:txBody>
      </p:sp>
      <p:sp>
        <p:nvSpPr>
          <p:cNvPr id="8" name="TextBox 7">
            <a:extLst>
              <a:ext uri="{FF2B5EF4-FFF2-40B4-BE49-F238E27FC236}">
                <a16:creationId xmlns:a16="http://schemas.microsoft.com/office/drawing/2014/main" id="{ADAF46C4-C96F-392B-1F13-9D161E679C9D}"/>
              </a:ext>
            </a:extLst>
          </p:cNvPr>
          <p:cNvSpPr txBox="1"/>
          <p:nvPr/>
        </p:nvSpPr>
        <p:spPr>
          <a:xfrm>
            <a:off x="7937740" y="6364689"/>
            <a:ext cx="4002656" cy="369332"/>
          </a:xfrm>
          <a:prstGeom prst="rect">
            <a:avLst/>
          </a:prstGeom>
          <a:noFill/>
        </p:spPr>
        <p:txBody>
          <a:bodyPr wrap="square" rtlCol="0">
            <a:spAutoFit/>
          </a:bodyPr>
          <a:lstStyle/>
          <a:p>
            <a:pPr algn="r"/>
            <a:r>
              <a:rPr lang="en-US" dirty="0">
                <a:solidFill>
                  <a:srgbClr val="FF6600"/>
                </a:solidFill>
              </a:rPr>
              <a:t>Where will you go to live your best life…</a:t>
            </a:r>
          </a:p>
        </p:txBody>
      </p:sp>
    </p:spTree>
    <p:extLst>
      <p:ext uri="{BB962C8B-B14F-4D97-AF65-F5344CB8AC3E}">
        <p14:creationId xmlns:p14="http://schemas.microsoft.com/office/powerpoint/2010/main" val="2351088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153080" y="946073"/>
            <a:ext cx="7294230" cy="1070016"/>
          </a:xfrm>
        </p:spPr>
        <p:txBody>
          <a:bodyPr anchor="b">
            <a:normAutofit/>
          </a:bodyPr>
          <a:lstStyle/>
          <a:p>
            <a:pPr algn="ctr"/>
            <a:r>
              <a:rPr lang="en-US" sz="4000" dirty="0">
                <a:solidFill>
                  <a:srgbClr val="002060"/>
                </a:solidFill>
              </a:rPr>
              <a:t>Where Will You Go?</a:t>
            </a:r>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63323C6E-1C3B-CCFB-32C3-FA7C2BB770C2}"/>
              </a:ext>
            </a:extLst>
          </p:cNvPr>
          <p:cNvGrpSpPr/>
          <p:nvPr/>
        </p:nvGrpSpPr>
        <p:grpSpPr>
          <a:xfrm>
            <a:off x="153079" y="165266"/>
            <a:ext cx="7313840" cy="6530735"/>
            <a:chOff x="153079" y="165266"/>
            <a:chExt cx="7313840" cy="6530735"/>
          </a:xfrm>
        </p:grpSpPr>
        <p:pic>
          <p:nvPicPr>
            <p:cNvPr id="16" name="Picture 15">
              <a:extLst>
                <a:ext uri="{FF2B5EF4-FFF2-40B4-BE49-F238E27FC236}">
                  <a16:creationId xmlns:a16="http://schemas.microsoft.com/office/drawing/2014/main" id="{D8F87978-17FA-33DF-957B-5A7AA4760554}"/>
                </a:ext>
              </a:extLst>
            </p:cNvPr>
            <p:cNvPicPr>
              <a:picLocks noChangeAspect="1"/>
            </p:cNvPicPr>
            <p:nvPr/>
          </p:nvPicPr>
          <p:blipFill rotWithShape="1">
            <a:blip r:embed="rId2"/>
            <a:srcRect b="1747"/>
            <a:stretch/>
          </p:blipFill>
          <p:spPr>
            <a:xfrm>
              <a:off x="153080" y="165266"/>
              <a:ext cx="7313839" cy="466566"/>
            </a:xfrm>
            <a:prstGeom prst="rect">
              <a:avLst/>
            </a:prstGeom>
          </p:spPr>
        </p:pic>
        <p:pic>
          <p:nvPicPr>
            <p:cNvPr id="17" name="Picture 16">
              <a:extLst>
                <a:ext uri="{FF2B5EF4-FFF2-40B4-BE49-F238E27FC236}">
                  <a16:creationId xmlns:a16="http://schemas.microsoft.com/office/drawing/2014/main" id="{E700D892-C039-506E-44B0-1B2798F4EA6D}"/>
                </a:ext>
              </a:extLst>
            </p:cNvPr>
            <p:cNvPicPr>
              <a:picLocks noChangeAspect="1"/>
            </p:cNvPicPr>
            <p:nvPr/>
          </p:nvPicPr>
          <p:blipFill rotWithShape="1">
            <a:blip r:embed="rId2"/>
            <a:srcRect b="1747"/>
            <a:stretch/>
          </p:blipFill>
          <p:spPr>
            <a:xfrm rot="10800000">
              <a:off x="153079" y="6200572"/>
              <a:ext cx="7313838" cy="495429"/>
            </a:xfrm>
            <a:prstGeom prst="rect">
              <a:avLst/>
            </a:prstGeom>
          </p:spPr>
        </p:pic>
      </p:grpSp>
      <p:sp>
        <p:nvSpPr>
          <p:cNvPr id="8" name="Text Placeholder 2">
            <a:extLst>
              <a:ext uri="{FF2B5EF4-FFF2-40B4-BE49-F238E27FC236}">
                <a16:creationId xmlns:a16="http://schemas.microsoft.com/office/drawing/2014/main" id="{1DF98C91-86E7-3E3C-1FBE-A92D8516674C}"/>
              </a:ext>
            </a:extLst>
          </p:cNvPr>
          <p:cNvSpPr txBox="1">
            <a:spLocks/>
          </p:cNvSpPr>
          <p:nvPr/>
        </p:nvSpPr>
        <p:spPr>
          <a:xfrm>
            <a:off x="579405" y="2536917"/>
            <a:ext cx="6461185" cy="3582042"/>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90000"/>
              </a:lnSpc>
              <a:buFont typeface="Courier New" panose="02070309020205020404" pitchFamily="49" charset="0"/>
              <a:buChar char="o"/>
            </a:pPr>
            <a:r>
              <a:rPr lang="en-US" sz="2400" dirty="0">
                <a:solidFill>
                  <a:srgbClr val="0070C0"/>
                </a:solidFill>
              </a:rPr>
              <a:t>Which countries are projected to be the best places to live by 2027? </a:t>
            </a:r>
          </a:p>
          <a:p>
            <a:pPr lvl="1" indent="0">
              <a:lnSpc>
                <a:spcPct val="90000"/>
              </a:lnSpc>
              <a:buNone/>
            </a:pPr>
            <a:r>
              <a:rPr lang="en-US" sz="2200" dirty="0">
                <a:solidFill>
                  <a:srgbClr val="0070C0"/>
                </a:solidFill>
              </a:rPr>
              <a:t>	</a:t>
            </a:r>
            <a:r>
              <a:rPr lang="en-US" sz="2400" dirty="0">
                <a:solidFill>
                  <a:srgbClr val="0070C0"/>
                </a:solidFill>
              </a:rPr>
              <a:t>What factors have the greatest influence?</a:t>
            </a:r>
          </a:p>
          <a:p>
            <a:pPr lvl="1" indent="0">
              <a:lnSpc>
                <a:spcPct val="90000"/>
              </a:lnSpc>
              <a:buNone/>
            </a:pPr>
            <a:endParaRPr lang="en-US" sz="2400" dirty="0">
              <a:solidFill>
                <a:srgbClr val="0070C0"/>
              </a:solidFill>
            </a:endParaRPr>
          </a:p>
          <a:p>
            <a:pPr marL="342900" indent="-342900">
              <a:lnSpc>
                <a:spcPct val="90000"/>
              </a:lnSpc>
              <a:buFont typeface="Courier New" panose="02070309020205020404" pitchFamily="49" charset="0"/>
              <a:buChar char="o"/>
            </a:pPr>
            <a:r>
              <a:rPr lang="en-US" sz="2400" b="0" i="0" dirty="0">
                <a:solidFill>
                  <a:srgbClr val="0070C0"/>
                </a:solidFill>
                <a:effectLst/>
              </a:rPr>
              <a:t>What are the average happiness scores across the years and the top scores in what countries? </a:t>
            </a:r>
          </a:p>
          <a:p>
            <a:pPr marL="342900" indent="-342900">
              <a:lnSpc>
                <a:spcPct val="90000"/>
              </a:lnSpc>
              <a:buFont typeface="Courier New" panose="02070309020205020404" pitchFamily="49" charset="0"/>
              <a:buChar char="o"/>
            </a:pPr>
            <a:r>
              <a:rPr lang="en-US" sz="2400" b="0" i="0" dirty="0">
                <a:solidFill>
                  <a:srgbClr val="0070C0"/>
                </a:solidFill>
                <a:effectLst/>
              </a:rPr>
              <a:t>What are the main factors that determine the highest levels of happiness?</a:t>
            </a:r>
            <a:endParaRPr lang="en-US" sz="2400" dirty="0">
              <a:solidFill>
                <a:srgbClr val="0070C0"/>
              </a:solidFill>
            </a:endParaRPr>
          </a:p>
          <a:p>
            <a:pPr marL="342900" indent="-342900">
              <a:lnSpc>
                <a:spcPct val="90000"/>
              </a:lnSpc>
              <a:buFont typeface="Courier New" panose="02070309020205020404" pitchFamily="49" charset="0"/>
              <a:buChar char="o"/>
            </a:pPr>
            <a:endParaRPr lang="en-US" sz="2400" dirty="0">
              <a:solidFill>
                <a:srgbClr val="0070C0"/>
              </a:solidFill>
            </a:endParaRPr>
          </a:p>
          <a:p>
            <a:pPr>
              <a:lnSpc>
                <a:spcPct val="90000"/>
              </a:lnSpc>
            </a:pPr>
            <a:endParaRPr lang="en-US" sz="1700" dirty="0">
              <a:solidFill>
                <a:srgbClr val="0070C0"/>
              </a:solidFill>
            </a:endParaRPr>
          </a:p>
        </p:txBody>
      </p:sp>
      <p:pic>
        <p:nvPicPr>
          <p:cNvPr id="3096" name="Picture 24" descr="Senior couple standing at the beach Senior couple standing at the beach on a sunny day royalty free images retirement stock pictures, royalty-free photos &amp; images">
            <a:extLst>
              <a:ext uri="{FF2B5EF4-FFF2-40B4-BE49-F238E27FC236}">
                <a16:creationId xmlns:a16="http://schemas.microsoft.com/office/drawing/2014/main" id="{7B21AC8E-EB53-FC19-5702-D635F09D9E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4413" y="3009853"/>
            <a:ext cx="2599856" cy="1733237"/>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Elderly couple talking while sitting on park bench Happy senior couple talking while sitting on bench. Elderly man and woman is wearing casuals. They are spending leisure time together at park. royalty free images retirement stock pictures, royalty-free photos &amp; images">
            <a:extLst>
              <a:ext uri="{FF2B5EF4-FFF2-40B4-BE49-F238E27FC236}">
                <a16:creationId xmlns:a16="http://schemas.microsoft.com/office/drawing/2014/main" id="{D4DF297A-EBC1-4EB2-3D3E-13DCCAA55E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6454" y="4744882"/>
            <a:ext cx="2718302" cy="1807759"/>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descr="Mature man hiking in France Mature man hiking in France standing on a rock arms in the air on the Ile De Re coast royalty free images retirement stock pictures, royalty-free photos &amp; images">
            <a:extLst>
              <a:ext uri="{FF2B5EF4-FFF2-40B4-BE49-F238E27FC236}">
                <a16:creationId xmlns:a16="http://schemas.microsoft.com/office/drawing/2014/main" id="{8BA18539-08A1-C45D-BB8F-3585ED965C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8154" y="1583099"/>
            <a:ext cx="2718302" cy="181220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2C9CAD63-C487-16D7-18A1-B9341A1B395E}"/>
              </a:ext>
            </a:extLst>
          </p:cNvPr>
          <p:cNvSpPr txBox="1"/>
          <p:nvPr/>
        </p:nvSpPr>
        <p:spPr>
          <a:xfrm>
            <a:off x="9666732" y="6575029"/>
            <a:ext cx="2525268" cy="307777"/>
          </a:xfrm>
          <a:prstGeom prst="rect">
            <a:avLst/>
          </a:prstGeom>
          <a:noFill/>
        </p:spPr>
        <p:txBody>
          <a:bodyPr wrap="square" rtlCol="0">
            <a:spAutoFit/>
          </a:bodyPr>
          <a:lstStyle/>
          <a:p>
            <a:pPr algn="r"/>
            <a:r>
              <a:rPr lang="en-US" sz="1400" dirty="0">
                <a:solidFill>
                  <a:schemeClr val="bg1">
                    <a:lumMod val="50000"/>
                  </a:schemeClr>
                </a:solidFill>
              </a:rPr>
              <a:t>Photos Credit to iStock</a:t>
            </a:r>
          </a:p>
        </p:txBody>
      </p:sp>
      <p:pic>
        <p:nvPicPr>
          <p:cNvPr id="3102" name="Picture 30" descr="Winter forest, a lot of snow.  Two women girlfriends are embraced in warm clothes among the trees covered with snow. Winter forest, a lot of snow.  Two women girlfriends are embraced in warm clothes among the trees covered with snow. royalty free images retirement winter stock pictures, royalty-free photos &amp; images">
            <a:extLst>
              <a:ext uri="{FF2B5EF4-FFF2-40B4-BE49-F238E27FC236}">
                <a16:creationId xmlns:a16="http://schemas.microsoft.com/office/drawing/2014/main" id="{E911400D-3AA4-9A9C-DE39-E32CC90A471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28240" y="221604"/>
            <a:ext cx="2343161" cy="1588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10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1053063" y="723901"/>
            <a:ext cx="5513874" cy="1288884"/>
          </a:xfrm>
        </p:spPr>
        <p:txBody>
          <a:bodyPr anchor="b">
            <a:normAutofit/>
          </a:bodyPr>
          <a:lstStyle/>
          <a:p>
            <a:pPr algn="ctr"/>
            <a:r>
              <a:rPr lang="en-US" sz="4000" dirty="0">
                <a:solidFill>
                  <a:srgbClr val="002060"/>
                </a:solidFill>
              </a:rPr>
              <a:t>Background</a:t>
            </a:r>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Text Placeholder 2">
            <a:extLst>
              <a:ext uri="{FF2B5EF4-FFF2-40B4-BE49-F238E27FC236}">
                <a16:creationId xmlns:a16="http://schemas.microsoft.com/office/drawing/2014/main" id="{76CBD2C5-2140-1CFC-1D4C-1FC4D5781A74}"/>
              </a:ext>
            </a:extLst>
          </p:cNvPr>
          <p:cNvSpPr txBox="1">
            <a:spLocks/>
          </p:cNvSpPr>
          <p:nvPr/>
        </p:nvSpPr>
        <p:spPr>
          <a:xfrm>
            <a:off x="457200" y="2493787"/>
            <a:ext cx="6461185" cy="1627380"/>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90000"/>
              </a:lnSpc>
              <a:buFont typeface="Courier New" panose="02070309020205020404" pitchFamily="49" charset="0"/>
              <a:buChar char="o"/>
            </a:pPr>
            <a:r>
              <a:rPr lang="en-US" sz="2400" dirty="0">
                <a:solidFill>
                  <a:srgbClr val="0070C0"/>
                </a:solidFill>
              </a:rPr>
              <a:t>World Happiness Report Survey</a:t>
            </a:r>
          </a:p>
          <a:p>
            <a:pPr marL="285750" indent="-285750">
              <a:lnSpc>
                <a:spcPct val="90000"/>
              </a:lnSpc>
              <a:buFont typeface="Courier New" panose="02070309020205020404" pitchFamily="49" charset="0"/>
              <a:buChar char="o"/>
            </a:pPr>
            <a:r>
              <a:rPr lang="en-US" sz="2400" dirty="0">
                <a:solidFill>
                  <a:srgbClr val="0070C0"/>
                </a:solidFill>
              </a:rPr>
              <a:t>Cantrell ladder based on 6 happiness factors</a:t>
            </a:r>
          </a:p>
          <a:p>
            <a:pPr marL="285750" indent="-285750">
              <a:lnSpc>
                <a:spcPct val="90000"/>
              </a:lnSpc>
              <a:buFont typeface="Courier New" panose="02070309020205020404" pitchFamily="49" charset="0"/>
              <a:buChar char="o"/>
            </a:pPr>
            <a:endParaRPr lang="en-US" sz="2400" dirty="0">
              <a:solidFill>
                <a:srgbClr val="0070C0"/>
              </a:solidFill>
            </a:endParaRPr>
          </a:p>
          <a:p>
            <a:pPr marL="285750" indent="-285750">
              <a:lnSpc>
                <a:spcPct val="90000"/>
              </a:lnSpc>
              <a:buFont typeface="Courier New" panose="02070309020205020404" pitchFamily="49" charset="0"/>
              <a:buChar char="o"/>
            </a:pPr>
            <a:r>
              <a:rPr lang="en-US" sz="2400" dirty="0">
                <a:solidFill>
                  <a:srgbClr val="0070C0"/>
                </a:solidFill>
              </a:rPr>
              <a:t>Team took a deeper dive into individual factors</a:t>
            </a:r>
            <a:r>
              <a:rPr lang="en-US" sz="1700" dirty="0">
                <a:solidFill>
                  <a:srgbClr val="0070C0"/>
                </a:solidFill>
              </a:rPr>
              <a:t>:</a:t>
            </a:r>
          </a:p>
        </p:txBody>
      </p:sp>
      <p:sp>
        <p:nvSpPr>
          <p:cNvPr id="5" name="Content Placeholder 3">
            <a:extLst>
              <a:ext uri="{FF2B5EF4-FFF2-40B4-BE49-F238E27FC236}">
                <a16:creationId xmlns:a16="http://schemas.microsoft.com/office/drawing/2014/main" id="{2A1F619F-DE8F-BF27-11E8-E9BADDBE151F}"/>
              </a:ext>
            </a:extLst>
          </p:cNvPr>
          <p:cNvSpPr txBox="1">
            <a:spLocks/>
          </p:cNvSpPr>
          <p:nvPr/>
        </p:nvSpPr>
        <p:spPr>
          <a:xfrm>
            <a:off x="698734" y="4463611"/>
            <a:ext cx="2890500" cy="1047622"/>
          </a:xfrm>
          <a:prstGeom prst="rect">
            <a:avLst/>
          </a:prstGeom>
        </p:spPr>
        <p:txBody>
          <a:bodyPr>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rgbClr val="00B050"/>
                </a:solidFill>
              </a:rPr>
              <a:t>Healthy Life Expectancy</a:t>
            </a:r>
          </a:p>
          <a:p>
            <a:pPr algn="ctr"/>
            <a:r>
              <a:rPr lang="en-US" dirty="0">
                <a:solidFill>
                  <a:srgbClr val="3333FF"/>
                </a:solidFill>
              </a:rPr>
              <a:t>Social Support / Family</a:t>
            </a:r>
          </a:p>
          <a:p>
            <a:pPr algn="ctr"/>
            <a:r>
              <a:rPr lang="en-US" dirty="0">
                <a:solidFill>
                  <a:srgbClr val="FF6600"/>
                </a:solidFill>
              </a:rPr>
              <a:t>Freedom</a:t>
            </a:r>
          </a:p>
        </p:txBody>
      </p:sp>
      <p:sp>
        <p:nvSpPr>
          <p:cNvPr id="8" name="TextBox 7">
            <a:extLst>
              <a:ext uri="{FF2B5EF4-FFF2-40B4-BE49-F238E27FC236}">
                <a16:creationId xmlns:a16="http://schemas.microsoft.com/office/drawing/2014/main" id="{C168F2CD-E777-39D9-FF80-DB5D2632CA03}"/>
              </a:ext>
            </a:extLst>
          </p:cNvPr>
          <p:cNvSpPr txBox="1"/>
          <p:nvPr/>
        </p:nvSpPr>
        <p:spPr>
          <a:xfrm>
            <a:off x="7727289" y="1257875"/>
            <a:ext cx="4200383" cy="3729547"/>
          </a:xfrm>
          <a:prstGeom prst="rect">
            <a:avLst/>
          </a:prstGeom>
          <a:noFill/>
        </p:spPr>
        <p:txBody>
          <a:bodyPr wrap="square">
            <a:spAutoFit/>
          </a:bodyPr>
          <a:lstStyle/>
          <a:p>
            <a:r>
              <a:rPr lang="en-US" sz="3200" b="1" dirty="0"/>
              <a:t>Datasets analyzed</a:t>
            </a:r>
          </a:p>
          <a:p>
            <a:endParaRPr lang="en-US" sz="3200" b="1" dirty="0"/>
          </a:p>
          <a:p>
            <a:pPr marL="342900" marR="0" lvl="0" indent="-342900">
              <a:lnSpc>
                <a:spcPct val="107000"/>
              </a:lnSpc>
              <a:spcBef>
                <a:spcPts val="0"/>
              </a:spcBef>
              <a:spcAft>
                <a:spcPts val="0"/>
              </a:spcAft>
              <a:buFont typeface="Courier New" panose="02070309020205020404" pitchFamily="49" charset="0"/>
              <a:buChar char="o"/>
            </a:pPr>
            <a:r>
              <a:rPr lang="en-US" dirty="0">
                <a:effectLst/>
                <a:latin typeface="Calibri" panose="020F0502020204030204" pitchFamily="34" charset="0"/>
                <a:ea typeface="Calibri" panose="020F0502020204030204" pitchFamily="34" charset="0"/>
                <a:cs typeface="Times New Roman" panose="02020603050405020304" pitchFamily="18" charset="0"/>
              </a:rPr>
              <a:t>Kaggle 2015 – 2019  </a:t>
            </a:r>
            <a:r>
              <a:rPr lang="en-US" u="sng" dirty="0">
                <a:solidFill>
                  <a:srgbClr val="0000FF"/>
                </a:solidFill>
                <a:effectLst/>
                <a:latin typeface="Arial" panose="020B0604020202020204" pitchFamily="34" charset="0"/>
                <a:ea typeface="Calibri" panose="020F0502020204030204" pitchFamily="34" charset="0"/>
                <a:cs typeface="Times New Roman" panose="02020603050405020304" pitchFamily="18" charset="0"/>
                <a:hlinkClick r:id="rId2"/>
              </a:rPr>
              <a:t>https://www.kaggle.com/datasets/unsdsn/world-happiness?resource=download</a:t>
            </a:r>
            <a:endParaRPr lang="en-US" u="sng" dirty="0">
              <a:solidFill>
                <a:srgbClr val="0000FF"/>
              </a:solidFill>
              <a:effectLst/>
              <a:latin typeface="Arial" panose="020B060402020202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World Happiness Report 2022: </a:t>
            </a:r>
            <a:r>
              <a:rPr lang="en-US" sz="1800" u="none" strike="noStrike" dirty="0">
                <a:solidFill>
                  <a:srgbClr val="0000FF"/>
                </a:solidFill>
                <a:effectLst/>
                <a:latin typeface="Arial" panose="020B0604020202020204" pitchFamily="34" charset="0"/>
                <a:ea typeface="Calibri" panose="020F0502020204030204" pitchFamily="34" charset="0"/>
                <a:cs typeface="Times New Roman" panose="02020603050405020304" pitchFamily="18" charset="0"/>
                <a:hlinkClick r:id="rId3"/>
              </a:rPr>
              <a:t>https://worldhappiness.report/ed/2022/#appendices-and-data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1D1C1D"/>
                </a:solidFill>
                <a:effectLst/>
                <a:latin typeface="Arial" panose="020B0604020202020204" pitchFamily="34" charset="0"/>
                <a:ea typeface="Calibri" panose="020F0502020204030204" pitchFamily="34" charset="0"/>
                <a:cs typeface="Times New Roman" panose="02020603050405020304" pitchFamily="18" charset="0"/>
              </a:rPr>
              <a:t>Data for Figure 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1" name="Group 10">
            <a:extLst>
              <a:ext uri="{FF2B5EF4-FFF2-40B4-BE49-F238E27FC236}">
                <a16:creationId xmlns:a16="http://schemas.microsoft.com/office/drawing/2014/main" id="{7E6DC782-6F65-0EEA-1559-8CB91A363A20}"/>
              </a:ext>
            </a:extLst>
          </p:cNvPr>
          <p:cNvGrpSpPr/>
          <p:nvPr/>
        </p:nvGrpSpPr>
        <p:grpSpPr>
          <a:xfrm>
            <a:off x="153080" y="156186"/>
            <a:ext cx="7313840" cy="6530735"/>
            <a:chOff x="153079" y="165266"/>
            <a:chExt cx="7313840" cy="6530735"/>
          </a:xfrm>
        </p:grpSpPr>
        <p:pic>
          <p:nvPicPr>
            <p:cNvPr id="9" name="Picture 8">
              <a:extLst>
                <a:ext uri="{FF2B5EF4-FFF2-40B4-BE49-F238E27FC236}">
                  <a16:creationId xmlns:a16="http://schemas.microsoft.com/office/drawing/2014/main" id="{41E74589-2799-A762-3C26-2185FCE11B8A}"/>
                </a:ext>
              </a:extLst>
            </p:cNvPr>
            <p:cNvPicPr>
              <a:picLocks noChangeAspect="1"/>
            </p:cNvPicPr>
            <p:nvPr/>
          </p:nvPicPr>
          <p:blipFill rotWithShape="1">
            <a:blip r:embed="rId4"/>
            <a:srcRect b="1747"/>
            <a:stretch/>
          </p:blipFill>
          <p:spPr>
            <a:xfrm>
              <a:off x="153080" y="165266"/>
              <a:ext cx="7313839" cy="466566"/>
            </a:xfrm>
            <a:prstGeom prst="rect">
              <a:avLst/>
            </a:prstGeom>
          </p:spPr>
        </p:pic>
        <p:pic>
          <p:nvPicPr>
            <p:cNvPr id="10" name="Picture 9">
              <a:extLst>
                <a:ext uri="{FF2B5EF4-FFF2-40B4-BE49-F238E27FC236}">
                  <a16:creationId xmlns:a16="http://schemas.microsoft.com/office/drawing/2014/main" id="{44009492-9822-3E8B-4ECC-31BF80E79E7C}"/>
                </a:ext>
              </a:extLst>
            </p:cNvPr>
            <p:cNvPicPr>
              <a:picLocks noChangeAspect="1"/>
            </p:cNvPicPr>
            <p:nvPr/>
          </p:nvPicPr>
          <p:blipFill rotWithShape="1">
            <a:blip r:embed="rId4"/>
            <a:srcRect b="1747"/>
            <a:stretch/>
          </p:blipFill>
          <p:spPr>
            <a:xfrm rot="10800000">
              <a:off x="153079" y="6200572"/>
              <a:ext cx="7313838" cy="495429"/>
            </a:xfrm>
            <a:prstGeom prst="rect">
              <a:avLst/>
            </a:prstGeom>
          </p:spPr>
        </p:pic>
      </p:grpSp>
      <p:sp>
        <p:nvSpPr>
          <p:cNvPr id="14" name="Content Placeholder 3">
            <a:extLst>
              <a:ext uri="{FF2B5EF4-FFF2-40B4-BE49-F238E27FC236}">
                <a16:creationId xmlns:a16="http://schemas.microsoft.com/office/drawing/2014/main" id="{90129D64-4952-6AC6-052B-A5C7B1B479F4}"/>
              </a:ext>
            </a:extLst>
          </p:cNvPr>
          <p:cNvSpPr txBox="1">
            <a:spLocks/>
          </p:cNvSpPr>
          <p:nvPr/>
        </p:nvSpPr>
        <p:spPr>
          <a:xfrm>
            <a:off x="3259259" y="4448216"/>
            <a:ext cx="3462044" cy="1047622"/>
          </a:xfrm>
          <a:prstGeom prst="rect">
            <a:avLst/>
          </a:prstGeom>
        </p:spPr>
        <p:txBody>
          <a:bodyPr>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rgbClr val="FF6600"/>
                </a:solidFill>
              </a:rPr>
              <a:t>Generosity</a:t>
            </a:r>
          </a:p>
          <a:p>
            <a:pPr algn="ctr"/>
            <a:r>
              <a:rPr lang="en-US" dirty="0">
                <a:solidFill>
                  <a:srgbClr val="00B050"/>
                </a:solidFill>
              </a:rPr>
              <a:t> Government Trust</a:t>
            </a:r>
          </a:p>
          <a:p>
            <a:pPr algn="ctr"/>
            <a:r>
              <a:rPr lang="en-US" dirty="0">
                <a:solidFill>
                  <a:srgbClr val="3333FF"/>
                </a:solidFill>
              </a:rPr>
              <a:t>GDP (Gross Domestic Product)</a:t>
            </a:r>
          </a:p>
        </p:txBody>
      </p:sp>
    </p:spTree>
    <p:extLst>
      <p:ext uri="{BB962C8B-B14F-4D97-AF65-F5344CB8AC3E}">
        <p14:creationId xmlns:p14="http://schemas.microsoft.com/office/powerpoint/2010/main" val="41931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1053063" y="723901"/>
            <a:ext cx="5513874" cy="1288884"/>
          </a:xfrm>
        </p:spPr>
        <p:txBody>
          <a:bodyPr anchor="b">
            <a:normAutofit/>
          </a:bodyPr>
          <a:lstStyle/>
          <a:p>
            <a:pPr algn="ctr"/>
            <a:r>
              <a:rPr lang="en-US" sz="4000" dirty="0">
                <a:solidFill>
                  <a:srgbClr val="002060"/>
                </a:solidFill>
              </a:rPr>
              <a:t>Healthy Life Expectancy</a:t>
            </a:r>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030" name="Picture 6">
            <a:extLst>
              <a:ext uri="{FF2B5EF4-FFF2-40B4-BE49-F238E27FC236}">
                <a16:creationId xmlns:a16="http://schemas.microsoft.com/office/drawing/2014/main" id="{722F08D8-2614-6B8E-24E6-37D92A9BC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9252" y="98743"/>
            <a:ext cx="4327716" cy="32457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a:extLst>
              <a:ext uri="{FF2B5EF4-FFF2-40B4-BE49-F238E27FC236}">
                <a16:creationId xmlns:a16="http://schemas.microsoft.com/office/drawing/2014/main" id="{A4BD3917-6351-5C30-E0F9-C7C9902E3F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231" y="3505976"/>
            <a:ext cx="4298628" cy="3223972"/>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BD674E17-CA7E-AC73-35DD-1984705B5CCA}"/>
              </a:ext>
            </a:extLst>
          </p:cNvPr>
          <p:cNvGrpSpPr/>
          <p:nvPr/>
        </p:nvGrpSpPr>
        <p:grpSpPr>
          <a:xfrm>
            <a:off x="153079" y="165266"/>
            <a:ext cx="7313840" cy="6530735"/>
            <a:chOff x="153079" y="165266"/>
            <a:chExt cx="7313840" cy="6530735"/>
          </a:xfrm>
        </p:grpSpPr>
        <p:pic>
          <p:nvPicPr>
            <p:cNvPr id="6" name="Picture 5">
              <a:extLst>
                <a:ext uri="{FF2B5EF4-FFF2-40B4-BE49-F238E27FC236}">
                  <a16:creationId xmlns:a16="http://schemas.microsoft.com/office/drawing/2014/main" id="{A93134DC-6BFF-BF81-A46A-C9F7C6A08FFB}"/>
                </a:ext>
              </a:extLst>
            </p:cNvPr>
            <p:cNvPicPr>
              <a:picLocks noChangeAspect="1"/>
            </p:cNvPicPr>
            <p:nvPr/>
          </p:nvPicPr>
          <p:blipFill rotWithShape="1">
            <a:blip r:embed="rId4"/>
            <a:srcRect b="1747"/>
            <a:stretch/>
          </p:blipFill>
          <p:spPr>
            <a:xfrm>
              <a:off x="153080" y="165266"/>
              <a:ext cx="7313839" cy="466566"/>
            </a:xfrm>
            <a:prstGeom prst="rect">
              <a:avLst/>
            </a:prstGeom>
          </p:spPr>
        </p:pic>
        <p:pic>
          <p:nvPicPr>
            <p:cNvPr id="7" name="Picture 6">
              <a:extLst>
                <a:ext uri="{FF2B5EF4-FFF2-40B4-BE49-F238E27FC236}">
                  <a16:creationId xmlns:a16="http://schemas.microsoft.com/office/drawing/2014/main" id="{D02FDA73-9925-25CC-969C-FCFE5A3AB45F}"/>
                </a:ext>
              </a:extLst>
            </p:cNvPr>
            <p:cNvPicPr>
              <a:picLocks noChangeAspect="1"/>
            </p:cNvPicPr>
            <p:nvPr/>
          </p:nvPicPr>
          <p:blipFill rotWithShape="1">
            <a:blip r:embed="rId4"/>
            <a:srcRect b="1747"/>
            <a:stretch/>
          </p:blipFill>
          <p:spPr>
            <a:xfrm rot="10800000">
              <a:off x="153079" y="6200572"/>
              <a:ext cx="7313838" cy="495429"/>
            </a:xfrm>
            <a:prstGeom prst="rect">
              <a:avLst/>
            </a:prstGeom>
          </p:spPr>
        </p:pic>
      </p:grpSp>
      <p:sp>
        <p:nvSpPr>
          <p:cNvPr id="3" name="TextBox 2">
            <a:extLst>
              <a:ext uri="{FF2B5EF4-FFF2-40B4-BE49-F238E27FC236}">
                <a16:creationId xmlns:a16="http://schemas.microsoft.com/office/drawing/2014/main" id="{F48F2A9F-83C0-5D7C-4D78-17944085B7C2}"/>
              </a:ext>
            </a:extLst>
          </p:cNvPr>
          <p:cNvSpPr txBox="1"/>
          <p:nvPr/>
        </p:nvSpPr>
        <p:spPr>
          <a:xfrm>
            <a:off x="8220456" y="489276"/>
            <a:ext cx="1636776" cy="461665"/>
          </a:xfrm>
          <a:prstGeom prst="rect">
            <a:avLst/>
          </a:prstGeom>
          <a:noFill/>
        </p:spPr>
        <p:txBody>
          <a:bodyPr wrap="square" rtlCol="0">
            <a:spAutoFit/>
          </a:bodyPr>
          <a:lstStyle/>
          <a:p>
            <a:r>
              <a:rPr lang="en-US" sz="1200" dirty="0"/>
              <a:t>The r-value is: 0.587 and the pvalue is: 0.0</a:t>
            </a:r>
          </a:p>
        </p:txBody>
      </p:sp>
      <p:sp>
        <p:nvSpPr>
          <p:cNvPr id="8" name="TextBox 7">
            <a:extLst>
              <a:ext uri="{FF2B5EF4-FFF2-40B4-BE49-F238E27FC236}">
                <a16:creationId xmlns:a16="http://schemas.microsoft.com/office/drawing/2014/main" id="{52F97F06-0A68-E59C-1E68-562C073E57AA}"/>
              </a:ext>
            </a:extLst>
          </p:cNvPr>
          <p:cNvSpPr txBox="1"/>
          <p:nvPr/>
        </p:nvSpPr>
        <p:spPr>
          <a:xfrm>
            <a:off x="8220456" y="3875996"/>
            <a:ext cx="1591056" cy="461665"/>
          </a:xfrm>
          <a:prstGeom prst="rect">
            <a:avLst/>
          </a:prstGeom>
          <a:noFill/>
        </p:spPr>
        <p:txBody>
          <a:bodyPr wrap="square" rtlCol="0">
            <a:spAutoFit/>
          </a:bodyPr>
          <a:lstStyle/>
          <a:p>
            <a:r>
              <a:rPr lang="en-US" sz="1200" dirty="0"/>
              <a:t>The r-value is: 0.564 and the pvalue is: 0.0</a:t>
            </a:r>
          </a:p>
        </p:txBody>
      </p:sp>
      <p:pic>
        <p:nvPicPr>
          <p:cNvPr id="10" name="Picture 9">
            <a:extLst>
              <a:ext uri="{FF2B5EF4-FFF2-40B4-BE49-F238E27FC236}">
                <a16:creationId xmlns:a16="http://schemas.microsoft.com/office/drawing/2014/main" id="{1C8CE848-20E1-7D78-5270-E125B92DC5BC}"/>
              </a:ext>
            </a:extLst>
          </p:cNvPr>
          <p:cNvPicPr>
            <a:picLocks noChangeAspect="1"/>
          </p:cNvPicPr>
          <p:nvPr/>
        </p:nvPicPr>
        <p:blipFill>
          <a:blip r:embed="rId5"/>
          <a:stretch>
            <a:fillRect/>
          </a:stretch>
        </p:blipFill>
        <p:spPr>
          <a:xfrm>
            <a:off x="168700" y="2019704"/>
            <a:ext cx="2786074" cy="1910803"/>
          </a:xfrm>
          <a:prstGeom prst="rect">
            <a:avLst/>
          </a:prstGeom>
          <a:effectLst>
            <a:outerShdw blurRad="76200" dir="18900000" sy="23000" kx="-1200000" algn="bl" rotWithShape="0">
              <a:prstClr val="black">
                <a:alpha val="20000"/>
              </a:prstClr>
            </a:outerShdw>
          </a:effectLst>
        </p:spPr>
      </p:pic>
      <p:pic>
        <p:nvPicPr>
          <p:cNvPr id="12" name="Picture 11">
            <a:extLst>
              <a:ext uri="{FF2B5EF4-FFF2-40B4-BE49-F238E27FC236}">
                <a16:creationId xmlns:a16="http://schemas.microsoft.com/office/drawing/2014/main" id="{7AC5B9F2-DC08-57C3-9198-1F05ACB68741}"/>
              </a:ext>
            </a:extLst>
          </p:cNvPr>
          <p:cNvPicPr>
            <a:picLocks noChangeAspect="1"/>
          </p:cNvPicPr>
          <p:nvPr/>
        </p:nvPicPr>
        <p:blipFill>
          <a:blip r:embed="rId6"/>
          <a:stretch>
            <a:fillRect/>
          </a:stretch>
        </p:blipFill>
        <p:spPr>
          <a:xfrm>
            <a:off x="1155895" y="3969209"/>
            <a:ext cx="2675324" cy="2192661"/>
          </a:xfrm>
          <a:prstGeom prst="rect">
            <a:avLst/>
          </a:prstGeom>
          <a:effectLst>
            <a:outerShdw blurRad="76200" dir="18900000" sy="23000" kx="-1200000" algn="bl" rotWithShape="0">
              <a:prstClr val="black">
                <a:alpha val="20000"/>
              </a:prstClr>
            </a:outerShdw>
          </a:effectLst>
        </p:spPr>
      </p:pic>
      <p:sp>
        <p:nvSpPr>
          <p:cNvPr id="11" name="TextBox 10">
            <a:extLst>
              <a:ext uri="{FF2B5EF4-FFF2-40B4-BE49-F238E27FC236}">
                <a16:creationId xmlns:a16="http://schemas.microsoft.com/office/drawing/2014/main" id="{761676F3-C122-9EF5-D3DA-6A0350FE4F92}"/>
              </a:ext>
            </a:extLst>
          </p:cNvPr>
          <p:cNvSpPr txBox="1"/>
          <p:nvPr/>
        </p:nvSpPr>
        <p:spPr>
          <a:xfrm>
            <a:off x="2887716" y="2536917"/>
            <a:ext cx="4381764" cy="1908215"/>
          </a:xfrm>
          <a:prstGeom prst="rect">
            <a:avLst/>
          </a:prstGeom>
          <a:noFill/>
        </p:spPr>
        <p:txBody>
          <a:bodyPr wrap="square">
            <a:spAutoFit/>
          </a:bodyPr>
          <a:lstStyle/>
          <a:p>
            <a:pPr marL="342900" indent="-342900">
              <a:buFont typeface="Courier New" panose="02070309020205020404" pitchFamily="49" charset="0"/>
              <a:buChar char="o"/>
            </a:pPr>
            <a:r>
              <a:rPr lang="en-US" sz="2000" dirty="0">
                <a:solidFill>
                  <a:srgbClr val="0070C0"/>
                </a:solidFill>
              </a:rPr>
              <a:t>Number of  Years? Or more?</a:t>
            </a:r>
          </a:p>
          <a:p>
            <a:pPr marL="342900" indent="-342900">
              <a:buFont typeface="Courier New" panose="02070309020205020404" pitchFamily="49" charset="0"/>
              <a:buChar char="o"/>
            </a:pPr>
            <a:r>
              <a:rPr lang="en-US" sz="2000" dirty="0">
                <a:solidFill>
                  <a:srgbClr val="0070C0"/>
                </a:solidFill>
              </a:rPr>
              <a:t>Redefining Quality of Life</a:t>
            </a:r>
          </a:p>
          <a:p>
            <a:pPr marL="342900" indent="-342900">
              <a:buFont typeface="Courier New" panose="02070309020205020404" pitchFamily="49" charset="0"/>
              <a:buChar char="o"/>
            </a:pPr>
            <a:r>
              <a:rPr lang="en-US" sz="2000" dirty="0">
                <a:solidFill>
                  <a:srgbClr val="0070C0"/>
                </a:solidFill>
              </a:rPr>
              <a:t>Moderate uphill (positive) relationship</a:t>
            </a:r>
          </a:p>
          <a:p>
            <a:pPr marL="342900" indent="-342900">
              <a:buFont typeface="Courier New" panose="02070309020205020404" pitchFamily="49" charset="0"/>
              <a:buChar char="o"/>
            </a:pPr>
            <a:r>
              <a:rPr lang="en-US" sz="2000" dirty="0">
                <a:solidFill>
                  <a:srgbClr val="0070C0"/>
                </a:solidFill>
              </a:rPr>
              <a:t>Technology and Government Policy</a:t>
            </a:r>
          </a:p>
          <a:p>
            <a:pPr marL="342900" indent="-342900">
              <a:buFont typeface="Courier New" panose="02070309020205020404" pitchFamily="49" charset="0"/>
              <a:buChar char="o"/>
            </a:pPr>
            <a:endParaRPr lang="en-US" sz="2000" dirty="0">
              <a:solidFill>
                <a:srgbClr val="0070C0"/>
              </a:solidFill>
            </a:endParaRPr>
          </a:p>
          <a:p>
            <a:pPr marL="342900" indent="-342900">
              <a:buFont typeface="Courier New" panose="02070309020205020404" pitchFamily="49" charset="0"/>
              <a:buChar char="o"/>
            </a:pPr>
            <a:endParaRPr lang="en-US" dirty="0">
              <a:solidFill>
                <a:srgbClr val="0070C0"/>
              </a:solidFill>
            </a:endParaRPr>
          </a:p>
        </p:txBody>
      </p:sp>
      <p:pic>
        <p:nvPicPr>
          <p:cNvPr id="16" name="Picture 15">
            <a:extLst>
              <a:ext uri="{FF2B5EF4-FFF2-40B4-BE49-F238E27FC236}">
                <a16:creationId xmlns:a16="http://schemas.microsoft.com/office/drawing/2014/main" id="{DF457E84-1E7C-1C8A-7CA8-E43E9D5DCB70}"/>
              </a:ext>
            </a:extLst>
          </p:cNvPr>
          <p:cNvPicPr>
            <a:picLocks noChangeAspect="1"/>
          </p:cNvPicPr>
          <p:nvPr/>
        </p:nvPicPr>
        <p:blipFill>
          <a:blip r:embed="rId7"/>
          <a:stretch>
            <a:fillRect/>
          </a:stretch>
        </p:blipFill>
        <p:spPr>
          <a:xfrm>
            <a:off x="4016096" y="3973582"/>
            <a:ext cx="3161535" cy="2232488"/>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417513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1053063" y="723901"/>
            <a:ext cx="5513874" cy="1288884"/>
          </a:xfrm>
        </p:spPr>
        <p:txBody>
          <a:bodyPr anchor="b">
            <a:normAutofit/>
          </a:bodyPr>
          <a:lstStyle/>
          <a:p>
            <a:pPr algn="ctr"/>
            <a:r>
              <a:rPr lang="en-US" sz="4000" dirty="0">
                <a:solidFill>
                  <a:srgbClr val="002060"/>
                </a:solidFill>
              </a:rPr>
              <a:t>Freedom</a:t>
            </a:r>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7170" name="Picture 2">
            <a:extLst>
              <a:ext uri="{FF2B5EF4-FFF2-40B4-BE49-F238E27FC236}">
                <a16:creationId xmlns:a16="http://schemas.microsoft.com/office/drawing/2014/main" id="{6DED4E75-7F02-56AF-B113-8889809F9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9577" y="190035"/>
            <a:ext cx="4389057" cy="329179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A10E8264-D1A6-98E8-2672-CB899D701794}"/>
              </a:ext>
            </a:extLst>
          </p:cNvPr>
          <p:cNvGrpSpPr/>
          <p:nvPr/>
        </p:nvGrpSpPr>
        <p:grpSpPr>
          <a:xfrm>
            <a:off x="153079" y="165266"/>
            <a:ext cx="7313840" cy="6530735"/>
            <a:chOff x="153079" y="165266"/>
            <a:chExt cx="7313840" cy="6530735"/>
          </a:xfrm>
        </p:grpSpPr>
        <p:pic>
          <p:nvPicPr>
            <p:cNvPr id="4" name="Picture 3">
              <a:extLst>
                <a:ext uri="{FF2B5EF4-FFF2-40B4-BE49-F238E27FC236}">
                  <a16:creationId xmlns:a16="http://schemas.microsoft.com/office/drawing/2014/main" id="{4CBC1FEA-A8CF-F616-3B56-22A8B8FE365A}"/>
                </a:ext>
              </a:extLst>
            </p:cNvPr>
            <p:cNvPicPr>
              <a:picLocks noChangeAspect="1"/>
            </p:cNvPicPr>
            <p:nvPr/>
          </p:nvPicPr>
          <p:blipFill rotWithShape="1">
            <a:blip r:embed="rId3"/>
            <a:srcRect b="1747"/>
            <a:stretch/>
          </p:blipFill>
          <p:spPr>
            <a:xfrm>
              <a:off x="153080" y="165266"/>
              <a:ext cx="7313839" cy="466566"/>
            </a:xfrm>
            <a:prstGeom prst="rect">
              <a:avLst/>
            </a:prstGeom>
          </p:spPr>
        </p:pic>
        <p:pic>
          <p:nvPicPr>
            <p:cNvPr id="5" name="Picture 4">
              <a:extLst>
                <a:ext uri="{FF2B5EF4-FFF2-40B4-BE49-F238E27FC236}">
                  <a16:creationId xmlns:a16="http://schemas.microsoft.com/office/drawing/2014/main" id="{0E40455F-6E1D-7329-69E9-8777B491FB3A}"/>
                </a:ext>
              </a:extLst>
            </p:cNvPr>
            <p:cNvPicPr>
              <a:picLocks noChangeAspect="1"/>
            </p:cNvPicPr>
            <p:nvPr/>
          </p:nvPicPr>
          <p:blipFill rotWithShape="1">
            <a:blip r:embed="rId3"/>
            <a:srcRect b="1747"/>
            <a:stretch/>
          </p:blipFill>
          <p:spPr>
            <a:xfrm rot="10800000">
              <a:off x="153079" y="6200572"/>
              <a:ext cx="7313838" cy="495429"/>
            </a:xfrm>
            <a:prstGeom prst="rect">
              <a:avLst/>
            </a:prstGeom>
          </p:spPr>
        </p:pic>
      </p:grpSp>
      <p:pic>
        <p:nvPicPr>
          <p:cNvPr id="1026" name="Picture 2" descr="Table&#10;&#10;Description automatically generated">
            <a:extLst>
              <a:ext uri="{FF2B5EF4-FFF2-40B4-BE49-F238E27FC236}">
                <a16:creationId xmlns:a16="http://schemas.microsoft.com/office/drawing/2014/main" id="{1DE7576B-7A23-27A3-03E6-1BB2388653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9577" y="3703064"/>
            <a:ext cx="4414627" cy="2908048"/>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CB7BBB84-A4C1-53A7-24CE-503B3E71EA42}"/>
              </a:ext>
            </a:extLst>
          </p:cNvPr>
          <p:cNvSpPr>
            <a:spLocks noGrp="1"/>
          </p:cNvSpPr>
          <p:nvPr>
            <p:ph idx="1"/>
          </p:nvPr>
        </p:nvSpPr>
        <p:spPr>
          <a:xfrm>
            <a:off x="276223" y="2541117"/>
            <a:ext cx="7038977" cy="3590128"/>
          </a:xfrm>
        </p:spPr>
        <p:txBody>
          <a:bodyPr>
            <a:normAutofit/>
          </a:bodyPr>
          <a:lstStyle/>
          <a:p>
            <a:pPr marL="342900" indent="-342900">
              <a:buFont typeface="Courier New" panose="02070309020205020404" pitchFamily="49" charset="0"/>
              <a:buChar char="o"/>
            </a:pPr>
            <a:r>
              <a:rPr lang="en-US" dirty="0">
                <a:solidFill>
                  <a:srgbClr val="0070C0"/>
                </a:solidFill>
              </a:rPr>
              <a:t>Top chart represents the Average Overall Happiness to Freedom factor scores for years 2015-2019.</a:t>
            </a:r>
          </a:p>
          <a:p>
            <a:pPr marL="342900" indent="-342900">
              <a:buFont typeface="Courier New" panose="02070309020205020404" pitchFamily="49" charset="0"/>
              <a:buChar char="o"/>
            </a:pPr>
            <a:r>
              <a:rPr lang="en-US" dirty="0">
                <a:solidFill>
                  <a:srgbClr val="0070C0"/>
                </a:solidFill>
              </a:rPr>
              <a:t>According to the World Happiness Report, the chart represents well the shift in Freedom for a rise with eastern </a:t>
            </a:r>
            <a:r>
              <a:rPr lang="en-US" dirty="0" err="1">
                <a:solidFill>
                  <a:srgbClr val="0070C0"/>
                </a:solidFill>
              </a:rPr>
              <a:t>european</a:t>
            </a:r>
            <a:r>
              <a:rPr lang="en-US" dirty="0">
                <a:solidFill>
                  <a:srgbClr val="0070C0"/>
                </a:solidFill>
              </a:rPr>
              <a:t> countries and steady trends for northern countries.</a:t>
            </a:r>
          </a:p>
          <a:p>
            <a:pPr marL="342900" indent="-342900">
              <a:buFont typeface="Courier New" panose="02070309020205020404" pitchFamily="49" charset="0"/>
              <a:buChar char="o"/>
            </a:pPr>
            <a:r>
              <a:rPr lang="en-US" dirty="0">
                <a:solidFill>
                  <a:srgbClr val="0070C0"/>
                </a:solidFill>
              </a:rPr>
              <a:t>Looking at the individual years, 2015 through 2019, Freedom is not the highest factor determining happiness. Freedom moves from last place of the six factors to third from last place in 2019. (according to World Happiness Report website).</a:t>
            </a:r>
          </a:p>
          <a:p>
            <a:endParaRPr lang="en-US" dirty="0"/>
          </a:p>
        </p:txBody>
      </p:sp>
    </p:spTree>
    <p:extLst>
      <p:ext uri="{BB962C8B-B14F-4D97-AF65-F5344CB8AC3E}">
        <p14:creationId xmlns:p14="http://schemas.microsoft.com/office/powerpoint/2010/main" val="4180181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1053063" y="723901"/>
            <a:ext cx="5513874" cy="1288884"/>
          </a:xfrm>
        </p:spPr>
        <p:txBody>
          <a:bodyPr anchor="b">
            <a:normAutofit/>
          </a:bodyPr>
          <a:lstStyle/>
          <a:p>
            <a:pPr algn="ctr"/>
            <a:r>
              <a:rPr lang="en-US" sz="4000" dirty="0">
                <a:solidFill>
                  <a:srgbClr val="002060"/>
                </a:solidFill>
              </a:rPr>
              <a:t>Freedom</a:t>
            </a:r>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A10E8264-D1A6-98E8-2672-CB899D701794}"/>
              </a:ext>
            </a:extLst>
          </p:cNvPr>
          <p:cNvGrpSpPr/>
          <p:nvPr/>
        </p:nvGrpSpPr>
        <p:grpSpPr>
          <a:xfrm>
            <a:off x="153079" y="165266"/>
            <a:ext cx="7313840" cy="6530735"/>
            <a:chOff x="153079" y="165266"/>
            <a:chExt cx="7313840" cy="6530735"/>
          </a:xfrm>
        </p:grpSpPr>
        <p:pic>
          <p:nvPicPr>
            <p:cNvPr id="4" name="Picture 3">
              <a:extLst>
                <a:ext uri="{FF2B5EF4-FFF2-40B4-BE49-F238E27FC236}">
                  <a16:creationId xmlns:a16="http://schemas.microsoft.com/office/drawing/2014/main" id="{4CBC1FEA-A8CF-F616-3B56-22A8B8FE365A}"/>
                </a:ext>
              </a:extLst>
            </p:cNvPr>
            <p:cNvPicPr>
              <a:picLocks noChangeAspect="1"/>
            </p:cNvPicPr>
            <p:nvPr/>
          </p:nvPicPr>
          <p:blipFill rotWithShape="1">
            <a:blip r:embed="rId2"/>
            <a:srcRect b="1747"/>
            <a:stretch/>
          </p:blipFill>
          <p:spPr>
            <a:xfrm>
              <a:off x="153080" y="165266"/>
              <a:ext cx="7313839" cy="466566"/>
            </a:xfrm>
            <a:prstGeom prst="rect">
              <a:avLst/>
            </a:prstGeom>
          </p:spPr>
        </p:pic>
        <p:pic>
          <p:nvPicPr>
            <p:cNvPr id="5" name="Picture 4">
              <a:extLst>
                <a:ext uri="{FF2B5EF4-FFF2-40B4-BE49-F238E27FC236}">
                  <a16:creationId xmlns:a16="http://schemas.microsoft.com/office/drawing/2014/main" id="{0E40455F-6E1D-7329-69E9-8777B491FB3A}"/>
                </a:ext>
              </a:extLst>
            </p:cNvPr>
            <p:cNvPicPr>
              <a:picLocks noChangeAspect="1"/>
            </p:cNvPicPr>
            <p:nvPr/>
          </p:nvPicPr>
          <p:blipFill rotWithShape="1">
            <a:blip r:embed="rId2"/>
            <a:srcRect b="1747"/>
            <a:stretch/>
          </p:blipFill>
          <p:spPr>
            <a:xfrm rot="10800000">
              <a:off x="153079" y="6200572"/>
              <a:ext cx="7313838" cy="495429"/>
            </a:xfrm>
            <a:prstGeom prst="rect">
              <a:avLst/>
            </a:prstGeom>
          </p:spPr>
        </p:pic>
      </p:grpSp>
      <p:sp>
        <p:nvSpPr>
          <p:cNvPr id="13" name="Content Placeholder 12">
            <a:extLst>
              <a:ext uri="{FF2B5EF4-FFF2-40B4-BE49-F238E27FC236}">
                <a16:creationId xmlns:a16="http://schemas.microsoft.com/office/drawing/2014/main" id="{CB7BBB84-A4C1-53A7-24CE-503B3E71EA42}"/>
              </a:ext>
            </a:extLst>
          </p:cNvPr>
          <p:cNvSpPr>
            <a:spLocks noGrp="1"/>
          </p:cNvSpPr>
          <p:nvPr>
            <p:ph idx="1"/>
          </p:nvPr>
        </p:nvSpPr>
        <p:spPr>
          <a:xfrm>
            <a:off x="276223" y="2541117"/>
            <a:ext cx="7038977" cy="3590128"/>
          </a:xfrm>
        </p:spPr>
        <p:txBody>
          <a:bodyPr>
            <a:normAutofit lnSpcReduction="10000"/>
          </a:bodyPr>
          <a:lstStyle/>
          <a:p>
            <a:pPr marL="342900" indent="-342900">
              <a:buFont typeface="Courier New" panose="02070309020205020404" pitchFamily="49" charset="0"/>
              <a:buChar char="o"/>
            </a:pPr>
            <a:r>
              <a:rPr lang="en-US" dirty="0">
                <a:solidFill>
                  <a:srgbClr val="0070C0"/>
                </a:solidFill>
              </a:rPr>
              <a:t>Bottom chart represents the Average Overall Happiness to Freedom factor scores for 2022.</a:t>
            </a:r>
          </a:p>
          <a:p>
            <a:pPr marL="342900" indent="-342900">
              <a:buFont typeface="Courier New" panose="02070309020205020404" pitchFamily="49" charset="0"/>
              <a:buChar char="o"/>
            </a:pPr>
            <a:r>
              <a:rPr lang="en-US" dirty="0">
                <a:solidFill>
                  <a:srgbClr val="0070C0"/>
                </a:solidFill>
              </a:rPr>
              <a:t>A little more than half of the countries involved in the study became more concerned with Freedom. It became more of a factor due to Post-Covid times. </a:t>
            </a:r>
          </a:p>
          <a:p>
            <a:pPr marL="342900" indent="-342900">
              <a:buFont typeface="Courier New" panose="02070309020205020404" pitchFamily="49" charset="0"/>
              <a:buChar char="o"/>
            </a:pPr>
            <a:r>
              <a:rPr lang="en-US" dirty="0">
                <a:solidFill>
                  <a:srgbClr val="0070C0"/>
                </a:solidFill>
              </a:rPr>
              <a:t>Cambodia ranks first of the 5 countries listed for highest Average Overall Happiness to Freedom score. According to the World Happiness Report, southeastern </a:t>
            </a:r>
            <a:r>
              <a:rPr lang="en-US" dirty="0" err="1">
                <a:solidFill>
                  <a:srgbClr val="0070C0"/>
                </a:solidFill>
              </a:rPr>
              <a:t>asian</a:t>
            </a:r>
            <a:r>
              <a:rPr lang="en-US" dirty="0">
                <a:solidFill>
                  <a:srgbClr val="0070C0"/>
                </a:solidFill>
              </a:rPr>
              <a:t> countries had a significant spike in Freedom importance , so it re-enforces the fact that Cambodia ranks with highest average.</a:t>
            </a:r>
          </a:p>
          <a:p>
            <a:endParaRPr lang="en-US" dirty="0"/>
          </a:p>
        </p:txBody>
      </p:sp>
      <p:pic>
        <p:nvPicPr>
          <p:cNvPr id="2050" name="Picture 2">
            <a:extLst>
              <a:ext uri="{FF2B5EF4-FFF2-40B4-BE49-F238E27FC236}">
                <a16:creationId xmlns:a16="http://schemas.microsoft.com/office/drawing/2014/main" id="{A8BC7C2A-8DD3-7F86-2621-AA74DE0EC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5247" y="90930"/>
            <a:ext cx="4343672" cy="32577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able&#10;&#10;Description automatically generated">
            <a:extLst>
              <a:ext uri="{FF2B5EF4-FFF2-40B4-BE49-F238E27FC236}">
                <a16:creationId xmlns:a16="http://schemas.microsoft.com/office/drawing/2014/main" id="{C39DFE14-360A-2C65-C373-77320DC47B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5247" y="3445037"/>
            <a:ext cx="4333219" cy="3319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141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1053063" y="723901"/>
            <a:ext cx="5513874" cy="1288884"/>
          </a:xfrm>
        </p:spPr>
        <p:txBody>
          <a:bodyPr anchor="b">
            <a:normAutofit/>
          </a:bodyPr>
          <a:lstStyle/>
          <a:p>
            <a:pPr algn="ctr"/>
            <a:r>
              <a:rPr lang="en-US" sz="4000" dirty="0">
                <a:solidFill>
                  <a:srgbClr val="002060"/>
                </a:solidFill>
              </a:rPr>
              <a:t>Social Support / Family</a:t>
            </a:r>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6146" name="Picture 2">
            <a:extLst>
              <a:ext uri="{FF2B5EF4-FFF2-40B4-BE49-F238E27FC236}">
                <a16:creationId xmlns:a16="http://schemas.microsoft.com/office/drawing/2014/main" id="{0A9CB4A4-8E40-405C-20DC-F142F32F3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3569" y="3473378"/>
            <a:ext cx="4409190" cy="330689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EE9A2F29-6671-1EDB-1BF4-A0F574DEF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0689" y="92288"/>
            <a:ext cx="4409191" cy="3306894"/>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97DF029D-3209-AE25-707C-02A15E5B2937}"/>
              </a:ext>
            </a:extLst>
          </p:cNvPr>
          <p:cNvGrpSpPr/>
          <p:nvPr/>
        </p:nvGrpSpPr>
        <p:grpSpPr>
          <a:xfrm>
            <a:off x="153079" y="165266"/>
            <a:ext cx="7313840" cy="6530735"/>
            <a:chOff x="153079" y="165266"/>
            <a:chExt cx="7313840" cy="6530735"/>
          </a:xfrm>
        </p:grpSpPr>
        <p:pic>
          <p:nvPicPr>
            <p:cNvPr id="4" name="Picture 3">
              <a:extLst>
                <a:ext uri="{FF2B5EF4-FFF2-40B4-BE49-F238E27FC236}">
                  <a16:creationId xmlns:a16="http://schemas.microsoft.com/office/drawing/2014/main" id="{336C71A4-36C1-A99B-1B80-465AD6868140}"/>
                </a:ext>
              </a:extLst>
            </p:cNvPr>
            <p:cNvPicPr>
              <a:picLocks noChangeAspect="1"/>
            </p:cNvPicPr>
            <p:nvPr/>
          </p:nvPicPr>
          <p:blipFill rotWithShape="1">
            <a:blip r:embed="rId4"/>
            <a:srcRect b="1747"/>
            <a:stretch/>
          </p:blipFill>
          <p:spPr>
            <a:xfrm>
              <a:off x="153080" y="165266"/>
              <a:ext cx="7313839" cy="466566"/>
            </a:xfrm>
            <a:prstGeom prst="rect">
              <a:avLst/>
            </a:prstGeom>
          </p:spPr>
        </p:pic>
        <p:pic>
          <p:nvPicPr>
            <p:cNvPr id="5" name="Picture 4">
              <a:extLst>
                <a:ext uri="{FF2B5EF4-FFF2-40B4-BE49-F238E27FC236}">
                  <a16:creationId xmlns:a16="http://schemas.microsoft.com/office/drawing/2014/main" id="{ABD3A4FF-43BE-E1D8-C1A9-1DFDA5512BE9}"/>
                </a:ext>
              </a:extLst>
            </p:cNvPr>
            <p:cNvPicPr>
              <a:picLocks noChangeAspect="1"/>
            </p:cNvPicPr>
            <p:nvPr/>
          </p:nvPicPr>
          <p:blipFill rotWithShape="1">
            <a:blip r:embed="rId4"/>
            <a:srcRect b="1747"/>
            <a:stretch/>
          </p:blipFill>
          <p:spPr>
            <a:xfrm rot="10800000">
              <a:off x="153079" y="6200572"/>
              <a:ext cx="7313838" cy="495429"/>
            </a:xfrm>
            <a:prstGeom prst="rect">
              <a:avLst/>
            </a:prstGeom>
          </p:spPr>
        </p:pic>
      </p:grpSp>
      <p:pic>
        <p:nvPicPr>
          <p:cNvPr id="6" name="Picture 5">
            <a:extLst>
              <a:ext uri="{FF2B5EF4-FFF2-40B4-BE49-F238E27FC236}">
                <a16:creationId xmlns:a16="http://schemas.microsoft.com/office/drawing/2014/main" id="{62D9B4E8-02F4-A45A-704C-8B4610A06CA5}"/>
              </a:ext>
            </a:extLst>
          </p:cNvPr>
          <p:cNvPicPr>
            <a:picLocks noChangeAspect="1"/>
          </p:cNvPicPr>
          <p:nvPr/>
        </p:nvPicPr>
        <p:blipFill>
          <a:blip r:embed="rId5"/>
          <a:stretch>
            <a:fillRect/>
          </a:stretch>
        </p:blipFill>
        <p:spPr>
          <a:xfrm>
            <a:off x="330359" y="2333292"/>
            <a:ext cx="3057525" cy="1876425"/>
          </a:xfrm>
          <a:prstGeom prst="rect">
            <a:avLst/>
          </a:prstGeom>
          <a:effectLst>
            <a:outerShdw blurRad="76200" dir="18900000" sy="23000" kx="-1200000" algn="bl" rotWithShape="0">
              <a:prstClr val="black">
                <a:alpha val="20000"/>
              </a:prstClr>
            </a:outerShdw>
            <a:softEdge rad="25400"/>
          </a:effectLst>
        </p:spPr>
      </p:pic>
      <p:pic>
        <p:nvPicPr>
          <p:cNvPr id="7" name="Picture 6">
            <a:extLst>
              <a:ext uri="{FF2B5EF4-FFF2-40B4-BE49-F238E27FC236}">
                <a16:creationId xmlns:a16="http://schemas.microsoft.com/office/drawing/2014/main" id="{9A2BFAF2-F93E-1AAD-12C6-170F4F874114}"/>
              </a:ext>
            </a:extLst>
          </p:cNvPr>
          <p:cNvPicPr>
            <a:picLocks noChangeAspect="1"/>
          </p:cNvPicPr>
          <p:nvPr/>
        </p:nvPicPr>
        <p:blipFill>
          <a:blip r:embed="rId6"/>
          <a:stretch>
            <a:fillRect/>
          </a:stretch>
        </p:blipFill>
        <p:spPr>
          <a:xfrm>
            <a:off x="3891613" y="2447535"/>
            <a:ext cx="3358579" cy="1729837"/>
          </a:xfrm>
          <a:prstGeom prst="rect">
            <a:avLst/>
          </a:prstGeom>
          <a:effectLst>
            <a:outerShdw blurRad="76200" dir="18900000" sy="23000" kx="-1200000" algn="bl" rotWithShape="0">
              <a:prstClr val="black">
                <a:alpha val="20000"/>
              </a:prstClr>
            </a:outerShdw>
            <a:softEdge rad="12700"/>
          </a:effectLst>
        </p:spPr>
      </p:pic>
      <p:sp>
        <p:nvSpPr>
          <p:cNvPr id="11" name="TextBox 10">
            <a:extLst>
              <a:ext uri="{FF2B5EF4-FFF2-40B4-BE49-F238E27FC236}">
                <a16:creationId xmlns:a16="http://schemas.microsoft.com/office/drawing/2014/main" id="{D08965DF-26EB-750D-C3A8-36858DEA90EE}"/>
              </a:ext>
            </a:extLst>
          </p:cNvPr>
          <p:cNvSpPr txBox="1"/>
          <p:nvPr/>
        </p:nvSpPr>
        <p:spPr>
          <a:xfrm>
            <a:off x="241719" y="4206309"/>
            <a:ext cx="7136558" cy="2869066"/>
          </a:xfrm>
          <a:prstGeom prst="rect">
            <a:avLst/>
          </a:prstGeom>
          <a:noFill/>
        </p:spPr>
        <p:txBody>
          <a:bodyPr wrap="square" rtlCol="0">
            <a:spAutoFit/>
          </a:bodyPr>
          <a:lstStyle/>
          <a:p>
            <a:pPr marL="285750" indent="-285750">
              <a:buFont typeface="Courier New" panose="02070309020205020404" pitchFamily="49" charset="0"/>
              <a:buChar char="o"/>
            </a:pPr>
            <a:r>
              <a:rPr lang="en-US" sz="2000" dirty="0">
                <a:solidFill>
                  <a:srgbClr val="0070C0"/>
                </a:solidFill>
              </a:rPr>
              <a:t>This factor scored higher amongst all factors except GDP for all years.</a:t>
            </a:r>
          </a:p>
          <a:p>
            <a:pPr marL="285750" indent="-285750">
              <a:buFont typeface="Courier New" panose="02070309020205020404" pitchFamily="49" charset="0"/>
              <a:buChar char="o"/>
            </a:pPr>
            <a:r>
              <a:rPr lang="en-US" sz="2000" dirty="0">
                <a:solidFill>
                  <a:srgbClr val="0070C0"/>
                </a:solidFill>
              </a:rPr>
              <a:t>Iceland remains #1 pre and post Pandemic under this factor</a:t>
            </a:r>
          </a:p>
          <a:p>
            <a:pPr marL="285750" indent="-285750">
              <a:buFont typeface="Courier New" panose="02070309020205020404" pitchFamily="49" charset="0"/>
              <a:buChar char="o"/>
            </a:pPr>
            <a:r>
              <a:rPr lang="en-US" sz="2000" dirty="0">
                <a:solidFill>
                  <a:srgbClr val="0070C0"/>
                </a:solidFill>
              </a:rPr>
              <a:t>Stronger correlation in 2022 than 2015-19 that this factor influences the Happy Score.</a:t>
            </a:r>
          </a:p>
          <a:p>
            <a:pPr marL="285750" indent="-285750">
              <a:buFont typeface="Courier New" panose="02070309020205020404" pitchFamily="49" charset="0"/>
              <a:buChar char="o"/>
            </a:pPr>
            <a:r>
              <a:rPr lang="en-US" sz="2000" dirty="0">
                <a:solidFill>
                  <a:srgbClr val="0070C0"/>
                </a:solidFill>
              </a:rPr>
              <a:t>Iceland, Denmark and Finland remained in the top 5 for scoring highest in this factor</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84666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1053063" y="723901"/>
            <a:ext cx="5513874" cy="1288884"/>
          </a:xfrm>
        </p:spPr>
        <p:txBody>
          <a:bodyPr anchor="b">
            <a:normAutofit/>
          </a:bodyPr>
          <a:lstStyle/>
          <a:p>
            <a:pPr algn="ctr"/>
            <a:r>
              <a:rPr lang="en-US" sz="4000" dirty="0">
                <a:solidFill>
                  <a:srgbClr val="002060"/>
                </a:solidFill>
              </a:rPr>
              <a:t>Generosity</a:t>
            </a:r>
          </a:p>
        </p:txBody>
      </p:sp>
      <p:sp>
        <p:nvSpPr>
          <p:cNvPr id="1032" name="Content Placeholder 1031">
            <a:extLst>
              <a:ext uri="{FF2B5EF4-FFF2-40B4-BE49-F238E27FC236}">
                <a16:creationId xmlns:a16="http://schemas.microsoft.com/office/drawing/2014/main" id="{E5C1A5AD-8988-CF94-B5F8-A3E867C808CC}"/>
              </a:ext>
            </a:extLst>
          </p:cNvPr>
          <p:cNvSpPr>
            <a:spLocks noGrp="1"/>
          </p:cNvSpPr>
          <p:nvPr>
            <p:ph idx="1"/>
          </p:nvPr>
        </p:nvSpPr>
        <p:spPr>
          <a:xfrm>
            <a:off x="1053063" y="2742996"/>
            <a:ext cx="5513875" cy="3232826"/>
          </a:xfrm>
        </p:spPr>
        <p:txBody>
          <a:bodyPr anchor="t">
            <a:normAutofit/>
          </a:bodyPr>
          <a:lstStyle/>
          <a:p>
            <a:pPr marL="342900" indent="-342900">
              <a:buFont typeface="Courier New" panose="02070309020205020404" pitchFamily="49" charset="0"/>
              <a:buChar char="o"/>
            </a:pPr>
            <a:r>
              <a:rPr lang="en-US" sz="2400" b="0" i="0" dirty="0">
                <a:solidFill>
                  <a:srgbClr val="1D1C1D"/>
                </a:solidFill>
                <a:effectLst/>
                <a:latin typeface="Slack-Lato"/>
              </a:rPr>
              <a:t>Generosity tended to be the lowest scoring factor for each country.</a:t>
            </a:r>
          </a:p>
          <a:p>
            <a:pPr marL="342900" indent="-342900">
              <a:buFont typeface="Courier New" panose="02070309020205020404" pitchFamily="49" charset="0"/>
              <a:buChar char="o"/>
            </a:pPr>
            <a:endParaRPr lang="en-US" sz="1000" b="0" i="0" dirty="0">
              <a:solidFill>
                <a:srgbClr val="1D1C1D"/>
              </a:solidFill>
              <a:effectLst/>
              <a:latin typeface="Slack-Lato"/>
            </a:endParaRPr>
          </a:p>
          <a:p>
            <a:pPr marL="342900" indent="-342900">
              <a:buFont typeface="Courier New" panose="02070309020205020404" pitchFamily="49" charset="0"/>
              <a:buChar char="o"/>
            </a:pPr>
            <a:r>
              <a:rPr lang="en-US" sz="2400" b="0" i="0" dirty="0">
                <a:solidFill>
                  <a:srgbClr val="1D1C1D"/>
                </a:solidFill>
                <a:effectLst/>
                <a:latin typeface="Slack-Lato"/>
              </a:rPr>
              <a:t>The Countries at both ends (the happiest and unhappiest) tended to have higher generosity scores than those in the middle</a:t>
            </a:r>
            <a:endParaRPr lang="en-US" sz="2400" dirty="0"/>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97DF029D-3209-AE25-707C-02A15E5B2937}"/>
              </a:ext>
            </a:extLst>
          </p:cNvPr>
          <p:cNvGrpSpPr/>
          <p:nvPr/>
        </p:nvGrpSpPr>
        <p:grpSpPr>
          <a:xfrm>
            <a:off x="153079" y="165266"/>
            <a:ext cx="7313840" cy="6530735"/>
            <a:chOff x="153079" y="165266"/>
            <a:chExt cx="7313840" cy="6530735"/>
          </a:xfrm>
        </p:grpSpPr>
        <p:pic>
          <p:nvPicPr>
            <p:cNvPr id="4" name="Picture 3">
              <a:extLst>
                <a:ext uri="{FF2B5EF4-FFF2-40B4-BE49-F238E27FC236}">
                  <a16:creationId xmlns:a16="http://schemas.microsoft.com/office/drawing/2014/main" id="{336C71A4-36C1-A99B-1B80-465AD6868140}"/>
                </a:ext>
              </a:extLst>
            </p:cNvPr>
            <p:cNvPicPr>
              <a:picLocks noChangeAspect="1"/>
            </p:cNvPicPr>
            <p:nvPr/>
          </p:nvPicPr>
          <p:blipFill rotWithShape="1">
            <a:blip r:embed="rId2"/>
            <a:srcRect b="1747"/>
            <a:stretch/>
          </p:blipFill>
          <p:spPr>
            <a:xfrm>
              <a:off x="153080" y="165266"/>
              <a:ext cx="7313839" cy="466566"/>
            </a:xfrm>
            <a:prstGeom prst="rect">
              <a:avLst/>
            </a:prstGeom>
          </p:spPr>
        </p:pic>
        <p:pic>
          <p:nvPicPr>
            <p:cNvPr id="5" name="Picture 4">
              <a:extLst>
                <a:ext uri="{FF2B5EF4-FFF2-40B4-BE49-F238E27FC236}">
                  <a16:creationId xmlns:a16="http://schemas.microsoft.com/office/drawing/2014/main" id="{ABD3A4FF-43BE-E1D8-C1A9-1DFDA5512BE9}"/>
                </a:ext>
              </a:extLst>
            </p:cNvPr>
            <p:cNvPicPr>
              <a:picLocks noChangeAspect="1"/>
            </p:cNvPicPr>
            <p:nvPr/>
          </p:nvPicPr>
          <p:blipFill rotWithShape="1">
            <a:blip r:embed="rId2"/>
            <a:srcRect b="1747"/>
            <a:stretch/>
          </p:blipFill>
          <p:spPr>
            <a:xfrm rot="10800000">
              <a:off x="153079" y="6200572"/>
              <a:ext cx="7313838" cy="495429"/>
            </a:xfrm>
            <a:prstGeom prst="rect">
              <a:avLst/>
            </a:prstGeom>
          </p:spPr>
        </p:pic>
      </p:grpSp>
      <p:pic>
        <p:nvPicPr>
          <p:cNvPr id="8194" name="Picture 2">
            <a:extLst>
              <a:ext uri="{FF2B5EF4-FFF2-40B4-BE49-F238E27FC236}">
                <a16:creationId xmlns:a16="http://schemas.microsoft.com/office/drawing/2014/main" id="{0242649D-35A0-42FD-A247-0B269614A1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9687" y="129372"/>
            <a:ext cx="4255728" cy="319179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AB658090-7039-B3E5-D365-8B44AEAD58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9688" y="3478329"/>
            <a:ext cx="4255728" cy="3191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175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153080" y="946073"/>
            <a:ext cx="7294230" cy="1070016"/>
          </a:xfrm>
        </p:spPr>
        <p:txBody>
          <a:bodyPr anchor="b">
            <a:normAutofit/>
          </a:bodyPr>
          <a:lstStyle/>
          <a:p>
            <a:pPr algn="ctr"/>
            <a:r>
              <a:rPr lang="en-US" sz="4000" dirty="0">
                <a:solidFill>
                  <a:srgbClr val="002060"/>
                </a:solidFill>
              </a:rPr>
              <a:t>Trust in Government</a:t>
            </a:r>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4D29EBA0-6E49-F17C-AAD9-26D3228F0A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2363" y="141586"/>
            <a:ext cx="4361067" cy="32707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B8222076-023D-E80C-7C86-A6B35CC185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2536" y="3491063"/>
            <a:ext cx="4357230" cy="326792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able&#10;&#10;Description automatically generated">
            <a:extLst>
              <a:ext uri="{FF2B5EF4-FFF2-40B4-BE49-F238E27FC236}">
                <a16:creationId xmlns:a16="http://schemas.microsoft.com/office/drawing/2014/main" id="{B8F51080-6C56-A281-568B-4C1C0F20EBD3}"/>
              </a:ext>
            </a:extLst>
          </p:cNvPr>
          <p:cNvPicPr>
            <a:picLocks noChangeAspect="1"/>
          </p:cNvPicPr>
          <p:nvPr/>
        </p:nvPicPr>
        <p:blipFill>
          <a:blip r:embed="rId4"/>
          <a:stretch>
            <a:fillRect/>
          </a:stretch>
        </p:blipFill>
        <p:spPr>
          <a:xfrm>
            <a:off x="358890" y="2482842"/>
            <a:ext cx="4212762" cy="1887994"/>
          </a:xfrm>
          <a:prstGeom prst="rect">
            <a:avLst/>
          </a:prstGeom>
          <a:effectLst>
            <a:outerShdw blurRad="76200" dir="18900000" sy="23000" kx="-1200000" algn="bl" rotWithShape="0">
              <a:prstClr val="black">
                <a:alpha val="20000"/>
              </a:prstClr>
            </a:outerShdw>
          </a:effectLst>
        </p:spPr>
      </p:pic>
      <p:pic>
        <p:nvPicPr>
          <p:cNvPr id="6" name="Picture 5" descr="Table&#10;&#10;Description automatically generated">
            <a:extLst>
              <a:ext uri="{FF2B5EF4-FFF2-40B4-BE49-F238E27FC236}">
                <a16:creationId xmlns:a16="http://schemas.microsoft.com/office/drawing/2014/main" id="{8568CCE5-4995-E79C-3F51-8DA232CE00C8}"/>
              </a:ext>
            </a:extLst>
          </p:cNvPr>
          <p:cNvPicPr>
            <a:picLocks noChangeAspect="1"/>
          </p:cNvPicPr>
          <p:nvPr/>
        </p:nvPicPr>
        <p:blipFill>
          <a:blip r:embed="rId5"/>
          <a:stretch>
            <a:fillRect/>
          </a:stretch>
        </p:blipFill>
        <p:spPr>
          <a:xfrm>
            <a:off x="272373" y="4429646"/>
            <a:ext cx="4411770" cy="1631471"/>
          </a:xfrm>
          <a:prstGeom prst="rect">
            <a:avLst/>
          </a:prstGeom>
          <a:effectLst>
            <a:outerShdw blurRad="76200" dir="18900000" sy="23000" kx="-1200000" algn="bl" rotWithShape="0">
              <a:prstClr val="black">
                <a:alpha val="20000"/>
              </a:prstClr>
            </a:outerShdw>
          </a:effectLst>
        </p:spPr>
      </p:pic>
      <p:sp>
        <p:nvSpPr>
          <p:cNvPr id="11" name="Rectangle 3">
            <a:extLst>
              <a:ext uri="{FF2B5EF4-FFF2-40B4-BE49-F238E27FC236}">
                <a16:creationId xmlns:a16="http://schemas.microsoft.com/office/drawing/2014/main" id="{CEAA5669-7249-345F-4641-2B0AACF683FF}"/>
              </a:ext>
            </a:extLst>
          </p:cNvPr>
          <p:cNvSpPr>
            <a:spLocks noChangeArrowheads="1"/>
          </p:cNvSpPr>
          <p:nvPr/>
        </p:nvSpPr>
        <p:spPr bwMode="auto">
          <a:xfrm>
            <a:off x="4519893" y="3607131"/>
            <a:ext cx="2863970"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The r-value is: 0.3211669952184197 (2015-2019)</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F3BFFC03-C3CF-961B-1A5D-36A83B930713}"/>
              </a:ext>
            </a:extLst>
          </p:cNvPr>
          <p:cNvSpPr>
            <a:spLocks noChangeArrowheads="1"/>
          </p:cNvSpPr>
          <p:nvPr/>
        </p:nvSpPr>
        <p:spPr bwMode="auto">
          <a:xfrm>
            <a:off x="4571652" y="5323973"/>
            <a:ext cx="2760453"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The r-value is: 0.25373272657445173 (2022)</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5" name="Group 14">
            <a:extLst>
              <a:ext uri="{FF2B5EF4-FFF2-40B4-BE49-F238E27FC236}">
                <a16:creationId xmlns:a16="http://schemas.microsoft.com/office/drawing/2014/main" id="{63323C6E-1C3B-CCFB-32C3-FA7C2BB770C2}"/>
              </a:ext>
            </a:extLst>
          </p:cNvPr>
          <p:cNvGrpSpPr/>
          <p:nvPr/>
        </p:nvGrpSpPr>
        <p:grpSpPr>
          <a:xfrm>
            <a:off x="153079" y="165266"/>
            <a:ext cx="7313840" cy="6530735"/>
            <a:chOff x="153079" y="165266"/>
            <a:chExt cx="7313840" cy="6530735"/>
          </a:xfrm>
        </p:grpSpPr>
        <p:pic>
          <p:nvPicPr>
            <p:cNvPr id="16" name="Picture 15">
              <a:extLst>
                <a:ext uri="{FF2B5EF4-FFF2-40B4-BE49-F238E27FC236}">
                  <a16:creationId xmlns:a16="http://schemas.microsoft.com/office/drawing/2014/main" id="{D8F87978-17FA-33DF-957B-5A7AA4760554}"/>
                </a:ext>
              </a:extLst>
            </p:cNvPr>
            <p:cNvPicPr>
              <a:picLocks noChangeAspect="1"/>
            </p:cNvPicPr>
            <p:nvPr/>
          </p:nvPicPr>
          <p:blipFill rotWithShape="1">
            <a:blip r:embed="rId6"/>
            <a:srcRect b="1747"/>
            <a:stretch/>
          </p:blipFill>
          <p:spPr>
            <a:xfrm>
              <a:off x="153080" y="165266"/>
              <a:ext cx="7313839" cy="466566"/>
            </a:xfrm>
            <a:prstGeom prst="rect">
              <a:avLst/>
            </a:prstGeom>
          </p:spPr>
        </p:pic>
        <p:pic>
          <p:nvPicPr>
            <p:cNvPr id="17" name="Picture 16">
              <a:extLst>
                <a:ext uri="{FF2B5EF4-FFF2-40B4-BE49-F238E27FC236}">
                  <a16:creationId xmlns:a16="http://schemas.microsoft.com/office/drawing/2014/main" id="{E700D892-C039-506E-44B0-1B2798F4EA6D}"/>
                </a:ext>
              </a:extLst>
            </p:cNvPr>
            <p:cNvPicPr>
              <a:picLocks noChangeAspect="1"/>
            </p:cNvPicPr>
            <p:nvPr/>
          </p:nvPicPr>
          <p:blipFill rotWithShape="1">
            <a:blip r:embed="rId6"/>
            <a:srcRect b="1747"/>
            <a:stretch/>
          </p:blipFill>
          <p:spPr>
            <a:xfrm rot="10800000">
              <a:off x="153079" y="6200572"/>
              <a:ext cx="7313838" cy="495429"/>
            </a:xfrm>
            <a:prstGeom prst="rect">
              <a:avLst/>
            </a:prstGeom>
          </p:spPr>
        </p:pic>
      </p:grpSp>
    </p:spTree>
    <p:extLst>
      <p:ext uri="{BB962C8B-B14F-4D97-AF65-F5344CB8AC3E}">
        <p14:creationId xmlns:p14="http://schemas.microsoft.com/office/powerpoint/2010/main" val="215086169"/>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2E97965CEF07F4BB0DD4FFED26FBEBA" ma:contentTypeVersion="2" ma:contentTypeDescription="Create a new document." ma:contentTypeScope="" ma:versionID="ee461658e23f52c8a6140612ac783eb1">
  <xsd:schema xmlns:xsd="http://www.w3.org/2001/XMLSchema" xmlns:xs="http://www.w3.org/2001/XMLSchema" xmlns:p="http://schemas.microsoft.com/office/2006/metadata/properties" xmlns:ns3="197ba2cb-a464-46ea-9159-3cb22f4b1dd5" targetNamespace="http://schemas.microsoft.com/office/2006/metadata/properties" ma:root="true" ma:fieldsID="9d46c490d83f5d9adae20b456ce60064" ns3:_="">
    <xsd:import namespace="197ba2cb-a464-46ea-9159-3cb22f4b1dd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7ba2cb-a464-46ea-9159-3cb22f4b1d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FA9DF9-BC4A-4BE5-977C-B18B583190B7}">
  <ds:schemaRefs>
    <ds:schemaRef ds:uri="http://schemas.microsoft.com/sharepoint/v3/contenttype/forms"/>
  </ds:schemaRefs>
</ds:datastoreItem>
</file>

<file path=customXml/itemProps2.xml><?xml version="1.0" encoding="utf-8"?>
<ds:datastoreItem xmlns:ds="http://schemas.openxmlformats.org/officeDocument/2006/customXml" ds:itemID="{9BFF9C3B-4B42-4713-9698-42D13C43D5F2}">
  <ds:schemaRefs>
    <ds:schemaRef ds:uri="197ba2cb-a464-46ea-9159-3cb22f4b1dd5"/>
    <ds:schemaRef ds:uri="http://www.w3.org/XML/1998/namespace"/>
    <ds:schemaRef ds:uri="http://schemas.microsoft.com/office/2006/documentManagement/types"/>
    <ds:schemaRef ds:uri="http://schemas.openxmlformats.org/package/2006/metadata/core-properties"/>
    <ds:schemaRef ds:uri="http://purl.org/dc/terms/"/>
    <ds:schemaRef ds:uri="http://purl.org/dc/elements/1.1/"/>
    <ds:schemaRef ds:uri="http://schemas.microsoft.com/office/2006/metadata/properti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8370DAA8-EA6E-4E3C-9CF9-402B5A9353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7ba2cb-a464-46ea-9159-3cb22f4b1d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628</TotalTime>
  <Words>545</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Unicode MS</vt:lpstr>
      <vt:lpstr>Bembo</vt:lpstr>
      <vt:lpstr>Calibri</vt:lpstr>
      <vt:lpstr>Courier New</vt:lpstr>
      <vt:lpstr>Slack-Lato</vt:lpstr>
      <vt:lpstr>AdornVTI</vt:lpstr>
      <vt:lpstr>The happiness  Retirement Conundrum</vt:lpstr>
      <vt:lpstr>Where Will You Go?</vt:lpstr>
      <vt:lpstr>Background</vt:lpstr>
      <vt:lpstr>Healthy Life Expectancy</vt:lpstr>
      <vt:lpstr>Freedom</vt:lpstr>
      <vt:lpstr>Freedom</vt:lpstr>
      <vt:lpstr>Social Support / Family</vt:lpstr>
      <vt:lpstr>Generosity</vt:lpstr>
      <vt:lpstr>Trust in Government</vt:lpstr>
      <vt:lpstr>GDP (Gross Domestic Product)</vt:lpstr>
      <vt:lpstr>Top 5 Places for Retirement</vt:lpstr>
      <vt:lpstr>Weather in Retirement 2027</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LaRoue</dc:creator>
  <cp:lastModifiedBy>Sheila LaRoue</cp:lastModifiedBy>
  <cp:revision>61</cp:revision>
  <cp:lastPrinted>2023-02-15T03:49:35Z</cp:lastPrinted>
  <dcterms:created xsi:type="dcterms:W3CDTF">2023-02-13T01:13:58Z</dcterms:created>
  <dcterms:modified xsi:type="dcterms:W3CDTF">2023-02-15T03:50:47Z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0x01010022E97965CEF07F4BB0DD4FFED26FBEBA</vt:lpwstr>
  </property>
</Properties>
</file>