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  <p:embeddedFont>
      <p:font typeface="Alegreya Sans Medium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egreyaSansMedium-regular.fntdata"/><Relationship Id="rId22" Type="http://schemas.openxmlformats.org/officeDocument/2006/relationships/font" Target="fonts/AlegreyaSansMedium-italic.fntdata"/><Relationship Id="rId21" Type="http://schemas.openxmlformats.org/officeDocument/2006/relationships/font" Target="fonts/AlegreyaSansMedium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AlegreyaSansMedium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verage-regular.fntdata"/><Relationship Id="rId16" Type="http://schemas.openxmlformats.org/officeDocument/2006/relationships/slide" Target="slides/slide10.xml"/><Relationship Id="rId19" Type="http://schemas.openxmlformats.org/officeDocument/2006/relationships/font" Target="fonts/Oswald-bold.fntdata"/><Relationship Id="rId18" Type="http://schemas.openxmlformats.org/officeDocument/2006/relationships/font" Target="fonts/Oswa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9f8d14a3a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219f8d14a3a_1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19f8d14a3a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3" name="Google Shape;283;g219f8d14a3a_1_27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9f8d14a3a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g219f8d14a3a_1_19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9f8d14a3a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g219f8d14a3a_1_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19f8d14a3a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g219f8d14a3a_1_2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19f8d14a3a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g219f8d14a3a_1_2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19f8d14a3a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g219f8d14a3a_1_2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19f8d14a3a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g219f8d14a3a_1_2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330c6bc1d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g2330c6bc1d4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19f8d14a3a_1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g219f8d14a3a_1_3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3" name="Google Shape;93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4" name="Google Shape;94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5" name="Google Shape;95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6" name="Google Shape;96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7" name="Google Shape;107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3" name="Google Shape;113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5" name="Google Shape;115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 rot="5400000">
            <a:off x="1154510" y="-125809"/>
            <a:ext cx="2262981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 rot="5400000">
            <a:off x="2366169" y="1085851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E8E2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5"/>
          <p:cNvPicPr preferRelativeResize="0"/>
          <p:nvPr/>
        </p:nvPicPr>
        <p:blipFill rotWithShape="1">
          <a:blip r:embed="rId3">
            <a:alphaModFix/>
          </a:blip>
          <a:srcRect b="44934" l="14682" r="0" t="10469"/>
          <a:stretch/>
        </p:blipFill>
        <p:spPr>
          <a:xfrm>
            <a:off x="0" y="1391721"/>
            <a:ext cx="9144000" cy="3187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5"/>
          <p:cNvCxnSpPr/>
          <p:nvPr/>
        </p:nvCxnSpPr>
        <p:spPr>
          <a:xfrm>
            <a:off x="4247886" y="607219"/>
            <a:ext cx="648228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25"/>
          <p:cNvSpPr txBox="1"/>
          <p:nvPr/>
        </p:nvSpPr>
        <p:spPr>
          <a:xfrm>
            <a:off x="2437950" y="4761225"/>
            <a:ext cx="42681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latin typeface="Alegreya Sans Medium"/>
                <a:ea typeface="Alegreya Sans Medium"/>
                <a:cs typeface="Alegreya Sans Medium"/>
                <a:sym typeface="Alegreya Sans Medium"/>
              </a:rPr>
              <a:t>Christopher Lynch, Stephanie Wortman, Tamica Grant, Jacob Darmofal, Scott McLean</a:t>
            </a:r>
            <a:endParaRPr b="0" i="0" sz="700" u="none" cap="none" strike="noStrike">
              <a:solidFill>
                <a:srgbClr val="000000"/>
              </a:solidFill>
              <a:latin typeface="Alegreya Sans Medium"/>
              <a:ea typeface="Alegreya Sans Medium"/>
              <a:cs typeface="Alegreya Sans Medium"/>
              <a:sym typeface="Alegreya Sans Medium"/>
            </a:endParaRPr>
          </a:p>
        </p:txBody>
      </p:sp>
      <p:cxnSp>
        <p:nvCxnSpPr>
          <p:cNvPr id="137" name="Google Shape;137;p25"/>
          <p:cNvCxnSpPr/>
          <p:nvPr/>
        </p:nvCxnSpPr>
        <p:spPr>
          <a:xfrm>
            <a:off x="0" y="457200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25"/>
          <p:cNvCxnSpPr/>
          <p:nvPr/>
        </p:nvCxnSpPr>
        <p:spPr>
          <a:xfrm>
            <a:off x="0" y="1391721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25"/>
          <p:cNvSpPr txBox="1"/>
          <p:nvPr/>
        </p:nvSpPr>
        <p:spPr>
          <a:xfrm>
            <a:off x="980850" y="701754"/>
            <a:ext cx="718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333333"/>
                </a:solidFill>
              </a:rPr>
              <a:t>Unemployment on Industries, Ethnicity and Gender.</a:t>
            </a:r>
            <a:endParaRPr sz="3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4"/>
          <p:cNvPicPr preferRelativeResize="0"/>
          <p:nvPr/>
        </p:nvPicPr>
        <p:blipFill rotWithShape="1">
          <a:blip r:embed="rId3">
            <a:alphaModFix/>
          </a:blip>
          <a:srcRect b="36908" l="0" r="0" t="21149"/>
          <a:stretch/>
        </p:blipFill>
        <p:spPr>
          <a:xfrm>
            <a:off x="514350" y="1435115"/>
            <a:ext cx="8115300" cy="25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4"/>
          <p:cNvSpPr txBox="1"/>
          <p:nvPr/>
        </p:nvSpPr>
        <p:spPr>
          <a:xfrm>
            <a:off x="1151672" y="329496"/>
            <a:ext cx="6840600" cy="769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rgbClr val="EBE8E2"/>
                </a:solidFill>
                <a:latin typeface="Merriweather"/>
                <a:ea typeface="Merriweather"/>
                <a:cs typeface="Merriweather"/>
                <a:sym typeface="Merriweather"/>
              </a:rPr>
              <a:t>Thank you!</a:t>
            </a:r>
            <a:endParaRPr b="0" i="0" sz="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287" name="Google Shape;287;p34"/>
          <p:cNvGrpSpPr/>
          <p:nvPr/>
        </p:nvGrpSpPr>
        <p:grpSpPr>
          <a:xfrm>
            <a:off x="8813243" y="370627"/>
            <a:ext cx="138488" cy="4402197"/>
            <a:chOff x="24401" y="0"/>
            <a:chExt cx="369300" cy="11739191"/>
          </a:xfrm>
        </p:grpSpPr>
        <p:sp>
          <p:nvSpPr>
            <p:cNvPr id="288" name="Google Shape;288;p34"/>
            <p:cNvSpPr txBox="1"/>
            <p:nvPr/>
          </p:nvSpPr>
          <p:spPr>
            <a:xfrm rot="5400000">
              <a:off x="-1273999" y="10071491"/>
              <a:ext cx="296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EFF0F2"/>
                  </a:solidFill>
                  <a:latin typeface="Alegreya Sans Medium"/>
                  <a:ea typeface="Alegreya Sans Medium"/>
                  <a:cs typeface="Alegreya Sans Medium"/>
                  <a:sym typeface="Alegreya Sans Medium"/>
                </a:rPr>
                <a:t>PAGE NUMBER</a:t>
              </a:r>
              <a:endParaRPr b="0" i="0" sz="700" u="none" cap="none" strike="noStrike">
                <a:solidFill>
                  <a:srgbClr val="EFF0F2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  <p:sp>
          <p:nvSpPr>
            <p:cNvPr id="289" name="Google Shape;289;p34"/>
            <p:cNvSpPr txBox="1"/>
            <p:nvPr/>
          </p:nvSpPr>
          <p:spPr>
            <a:xfrm rot="5400000">
              <a:off x="-1273999" y="1298400"/>
              <a:ext cx="296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EFF0F2"/>
                  </a:solidFill>
                  <a:latin typeface="Alegreya Sans Medium"/>
                  <a:ea typeface="Alegreya Sans Medium"/>
                  <a:cs typeface="Alegreya Sans Medium"/>
                  <a:sym typeface="Alegreya Sans Medium"/>
                </a:rPr>
                <a:t>PROJECT TIMELINE</a:t>
              </a:r>
              <a:endParaRPr b="0" i="0" sz="700" u="none" cap="none" strike="noStrike">
                <a:solidFill>
                  <a:srgbClr val="EFF0F2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</p:grpSp>
      <p:sp>
        <p:nvSpPr>
          <p:cNvPr id="290" name="Google Shape;290;p34"/>
          <p:cNvSpPr txBox="1"/>
          <p:nvPr/>
        </p:nvSpPr>
        <p:spPr>
          <a:xfrm>
            <a:off x="1151697" y="4249621"/>
            <a:ext cx="684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3400">
                <a:solidFill>
                  <a:srgbClr val="EBE8E2"/>
                </a:solidFill>
                <a:latin typeface="Merriweather"/>
                <a:ea typeface="Merriweather"/>
                <a:cs typeface="Merriweather"/>
                <a:sym typeface="Merriweather"/>
              </a:rPr>
              <a:t>Questions/Comments?</a:t>
            </a:r>
            <a:endParaRPr b="0" i="0" sz="31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E8E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26"/>
          <p:cNvGrpSpPr/>
          <p:nvPr/>
        </p:nvGrpSpPr>
        <p:grpSpPr>
          <a:xfrm>
            <a:off x="689297" y="1871438"/>
            <a:ext cx="1895821" cy="235676"/>
            <a:chOff x="0" y="0"/>
            <a:chExt cx="5055523" cy="628471"/>
          </a:xfrm>
        </p:grpSpPr>
        <p:cxnSp>
          <p:nvCxnSpPr>
            <p:cNvPr id="145" name="Google Shape;145;p26"/>
            <p:cNvCxnSpPr/>
            <p:nvPr/>
          </p:nvCxnSpPr>
          <p:spPr>
            <a:xfrm>
              <a:off x="0" y="628471"/>
              <a:ext cx="5055523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6" name="Google Shape;146;p26"/>
            <p:cNvSpPr txBox="1"/>
            <p:nvPr/>
          </p:nvSpPr>
          <p:spPr>
            <a:xfrm>
              <a:off x="284478" y="0"/>
              <a:ext cx="44865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>
                  <a:latin typeface="Merriweather"/>
                  <a:ea typeface="Merriweather"/>
                  <a:cs typeface="Merriweather"/>
                  <a:sym typeface="Merriweather"/>
                </a:rPr>
                <a:t>DATA &amp; DELIVERY</a:t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147" name="Google Shape;147;p26"/>
          <p:cNvGrpSpPr/>
          <p:nvPr/>
        </p:nvGrpSpPr>
        <p:grpSpPr>
          <a:xfrm>
            <a:off x="3331068" y="1871438"/>
            <a:ext cx="1895821" cy="235676"/>
            <a:chOff x="0" y="0"/>
            <a:chExt cx="5055523" cy="628471"/>
          </a:xfrm>
        </p:grpSpPr>
        <p:cxnSp>
          <p:nvCxnSpPr>
            <p:cNvPr id="148" name="Google Shape;148;p26"/>
            <p:cNvCxnSpPr/>
            <p:nvPr/>
          </p:nvCxnSpPr>
          <p:spPr>
            <a:xfrm>
              <a:off x="0" y="628471"/>
              <a:ext cx="5055523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9" name="Google Shape;149;p26"/>
            <p:cNvSpPr txBox="1"/>
            <p:nvPr/>
          </p:nvSpPr>
          <p:spPr>
            <a:xfrm>
              <a:off x="284478" y="0"/>
              <a:ext cx="44865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>
                  <a:latin typeface="Merriweather"/>
                  <a:ea typeface="Merriweather"/>
                  <a:cs typeface="Merriweather"/>
                  <a:sym typeface="Merriweather"/>
                </a:rPr>
                <a:t>BACK END</a:t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150" name="Google Shape;150;p26"/>
          <p:cNvGrpSpPr/>
          <p:nvPr/>
        </p:nvGrpSpPr>
        <p:grpSpPr>
          <a:xfrm>
            <a:off x="5972839" y="1871438"/>
            <a:ext cx="1895821" cy="235676"/>
            <a:chOff x="0" y="0"/>
            <a:chExt cx="5055523" cy="628471"/>
          </a:xfrm>
        </p:grpSpPr>
        <p:cxnSp>
          <p:nvCxnSpPr>
            <p:cNvPr id="151" name="Google Shape;151;p26"/>
            <p:cNvCxnSpPr/>
            <p:nvPr/>
          </p:nvCxnSpPr>
          <p:spPr>
            <a:xfrm>
              <a:off x="0" y="628471"/>
              <a:ext cx="5055523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2" name="Google Shape;152;p26"/>
            <p:cNvSpPr txBox="1"/>
            <p:nvPr/>
          </p:nvSpPr>
          <p:spPr>
            <a:xfrm>
              <a:off x="284478" y="0"/>
              <a:ext cx="44865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>
                  <a:latin typeface="Merriweather"/>
                  <a:ea typeface="Merriweather"/>
                  <a:cs typeface="Merriweather"/>
                  <a:sym typeface="Merriweather"/>
                </a:rPr>
                <a:t>VISUALIZATIONS </a:t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153" name="Google Shape;153;p26"/>
          <p:cNvSpPr txBox="1"/>
          <p:nvPr/>
        </p:nvSpPr>
        <p:spPr>
          <a:xfrm>
            <a:off x="457200" y="635794"/>
            <a:ext cx="7746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>
                <a:latin typeface="Merriweather"/>
                <a:ea typeface="Merriweather"/>
                <a:cs typeface="Merriweather"/>
                <a:sym typeface="Merriweather"/>
              </a:rPr>
              <a:t>Objectives</a:t>
            </a:r>
            <a:endParaRPr b="0" i="0" sz="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54" name="Google Shape;154;p26"/>
          <p:cNvCxnSpPr/>
          <p:nvPr/>
        </p:nvCxnSpPr>
        <p:spPr>
          <a:xfrm rot="-5400000">
            <a:off x="6015038" y="2564607"/>
            <a:ext cx="5143500" cy="0"/>
          </a:xfrm>
          <a:prstGeom prst="straightConnector1">
            <a:avLst/>
          </a:prstGeom>
          <a:noFill/>
          <a:ln cap="flat" cmpd="sng" w="28575">
            <a:solidFill>
              <a:srgbClr val="CFC9B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5" name="Google Shape;155;p26"/>
          <p:cNvGrpSpPr/>
          <p:nvPr/>
        </p:nvGrpSpPr>
        <p:grpSpPr>
          <a:xfrm>
            <a:off x="8813243" y="370627"/>
            <a:ext cx="138488" cy="4402197"/>
            <a:chOff x="24401" y="0"/>
            <a:chExt cx="369300" cy="11739191"/>
          </a:xfrm>
        </p:grpSpPr>
        <p:sp>
          <p:nvSpPr>
            <p:cNvPr id="156" name="Google Shape;156;p26"/>
            <p:cNvSpPr txBox="1"/>
            <p:nvPr/>
          </p:nvSpPr>
          <p:spPr>
            <a:xfrm rot="5400000">
              <a:off x="-1273999" y="10071491"/>
              <a:ext cx="296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" sz="900">
                  <a:latin typeface="Alegreya Sans Medium"/>
                  <a:ea typeface="Alegreya Sans Medium"/>
                  <a:cs typeface="Alegreya Sans Medium"/>
                  <a:sym typeface="Alegreya Sans Medium"/>
                </a:rPr>
                <a:t>2</a:t>
              </a:r>
              <a:endParaRPr b="0" i="0" sz="700" u="none" cap="none" strike="noStrike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  <p:sp>
          <p:nvSpPr>
            <p:cNvPr id="157" name="Google Shape;157;p26"/>
            <p:cNvSpPr txBox="1"/>
            <p:nvPr/>
          </p:nvSpPr>
          <p:spPr>
            <a:xfrm rot="5400000">
              <a:off x="-1273999" y="1298400"/>
              <a:ext cx="296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" sz="900">
                  <a:latin typeface="Alegreya Sans Medium"/>
                  <a:ea typeface="Alegreya Sans Medium"/>
                  <a:cs typeface="Alegreya Sans Medium"/>
                  <a:sym typeface="Alegreya Sans Medium"/>
                </a:rPr>
                <a:t>Unemployment</a:t>
              </a:r>
              <a:endParaRPr b="0" i="0" sz="700" u="none" cap="none" strike="noStrike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</p:grp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751" y="2259515"/>
            <a:ext cx="1728926" cy="1166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9050" y="2210250"/>
            <a:ext cx="1682400" cy="1265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9025" y="2262200"/>
            <a:ext cx="1491125" cy="1233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E8E2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/>
        </p:nvSpPr>
        <p:spPr>
          <a:xfrm>
            <a:off x="853347" y="2015685"/>
            <a:ext cx="27912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>
                <a:latin typeface="Alegreya Sans Medium"/>
                <a:ea typeface="Alegreya Sans Medium"/>
                <a:cs typeface="Alegreya Sans Medium"/>
                <a:sym typeface="Alegreya Sans Medium"/>
              </a:rPr>
              <a:t>Project Type:</a:t>
            </a:r>
            <a:endParaRPr b="0" i="0" sz="700" u="none" cap="none" strike="noStrike">
              <a:solidFill>
                <a:srgbClr val="000000"/>
              </a:solidFill>
              <a:latin typeface="Alegreya Sans Medium"/>
              <a:ea typeface="Alegreya Sans Medium"/>
              <a:cs typeface="Alegreya Sans Medium"/>
              <a:sym typeface="Alegreya Sans Medium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>
                <a:latin typeface="Alegreya Sans Medium"/>
                <a:ea typeface="Alegreya Sans Medium"/>
                <a:cs typeface="Alegreya Sans Medium"/>
                <a:sym typeface="Alegreya Sans Medium"/>
              </a:rPr>
              <a:t>Database Used:</a:t>
            </a:r>
            <a:endParaRPr b="0" i="0" sz="700" u="none" cap="none" strike="noStrike">
              <a:solidFill>
                <a:srgbClr val="000000"/>
              </a:solidFill>
              <a:latin typeface="Alegreya Sans Medium"/>
              <a:ea typeface="Alegreya Sans Medium"/>
              <a:cs typeface="Alegreya Sans Medium"/>
              <a:sym typeface="Alegreya Sans Medium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>
                <a:latin typeface="Alegreya Sans Medium"/>
                <a:ea typeface="Alegreya Sans Medium"/>
                <a:cs typeface="Alegreya Sans Medium"/>
                <a:sym typeface="Alegreya Sans Medium"/>
              </a:rPr>
              <a:t>Imported Library:</a:t>
            </a:r>
            <a:endParaRPr sz="1500">
              <a:latin typeface="Alegreya Sans Medium"/>
              <a:ea typeface="Alegreya Sans Medium"/>
              <a:cs typeface="Alegreya Sans Medium"/>
              <a:sym typeface="Alegreya Sans Medium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>
                <a:latin typeface="Alegreya Sans Medium"/>
                <a:ea typeface="Alegreya Sans Medium"/>
                <a:cs typeface="Alegreya Sans Medium"/>
                <a:sym typeface="Alegreya Sans Medium"/>
              </a:rPr>
              <a:t>Interactive Feature:</a:t>
            </a:r>
            <a:endParaRPr sz="1500">
              <a:latin typeface="Alegreya Sans Medium"/>
              <a:ea typeface="Alegreya Sans Medium"/>
              <a:cs typeface="Alegreya Sans Medium"/>
              <a:sym typeface="Alegreya Sans Medium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4571997" y="2015666"/>
            <a:ext cx="27912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>
                <a:latin typeface="Alegreya Sans Medium"/>
                <a:ea typeface="Alegreya Sans Medium"/>
                <a:cs typeface="Alegreya Sans Medium"/>
                <a:sym typeface="Alegreya Sans Medium"/>
              </a:rPr>
              <a:t>HTML Dashboard</a:t>
            </a:r>
            <a:endParaRPr b="0" i="0" sz="700" u="none" cap="none" strike="noStrike">
              <a:solidFill>
                <a:srgbClr val="000000"/>
              </a:solidFill>
              <a:latin typeface="Alegreya Sans Medium"/>
              <a:ea typeface="Alegreya Sans Medium"/>
              <a:cs typeface="Alegreya Sans Medium"/>
              <a:sym typeface="Alegreya Sans Medium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>
                <a:latin typeface="Alegreya Sans Medium"/>
                <a:ea typeface="Alegreya Sans Medium"/>
                <a:cs typeface="Alegreya Sans Medium"/>
                <a:sym typeface="Alegreya Sans Medium"/>
              </a:rPr>
              <a:t>PostgreSQL</a:t>
            </a:r>
            <a:endParaRPr b="0" i="0" sz="700" u="none" cap="none" strike="noStrike">
              <a:solidFill>
                <a:srgbClr val="000000"/>
              </a:solidFill>
              <a:latin typeface="Alegreya Sans Medium"/>
              <a:ea typeface="Alegreya Sans Medium"/>
              <a:cs typeface="Alegreya Sans Medium"/>
              <a:sym typeface="Alegreya Sans Medium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>
                <a:latin typeface="Alegreya Sans Medium"/>
                <a:ea typeface="Alegreya Sans Medium"/>
                <a:cs typeface="Alegreya Sans Medium"/>
                <a:sym typeface="Alegreya Sans Medium"/>
              </a:rPr>
              <a:t>Highcharts js</a:t>
            </a:r>
            <a:endParaRPr sz="1500">
              <a:latin typeface="Alegreya Sans Medium"/>
              <a:ea typeface="Alegreya Sans Medium"/>
              <a:cs typeface="Alegreya Sans Medium"/>
              <a:sym typeface="Alegreya Sans Medium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>
                <a:latin typeface="Alegreya Sans Medium"/>
                <a:ea typeface="Alegreya Sans Medium"/>
                <a:cs typeface="Alegreya Sans Medium"/>
                <a:sym typeface="Alegreya Sans Medium"/>
              </a:rPr>
              <a:t>Dropdown Menu</a:t>
            </a:r>
            <a:endParaRPr sz="1500">
              <a:latin typeface="Alegreya Sans Medium"/>
              <a:ea typeface="Alegreya Sans Medium"/>
              <a:cs typeface="Alegreya Sans Medium"/>
              <a:sym typeface="Alegreya Sans Medium"/>
            </a:endParaRPr>
          </a:p>
        </p:txBody>
      </p:sp>
      <p:cxnSp>
        <p:nvCxnSpPr>
          <p:cNvPr id="167" name="Google Shape;167;p27"/>
          <p:cNvCxnSpPr/>
          <p:nvPr/>
        </p:nvCxnSpPr>
        <p:spPr>
          <a:xfrm>
            <a:off x="457196" y="2366587"/>
            <a:ext cx="6683400" cy="0"/>
          </a:xfrm>
          <a:prstGeom prst="straightConnector1">
            <a:avLst/>
          </a:prstGeom>
          <a:noFill/>
          <a:ln cap="flat" cmpd="sng" w="28575">
            <a:solidFill>
              <a:srgbClr val="CFC9B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p27"/>
          <p:cNvCxnSpPr/>
          <p:nvPr/>
        </p:nvCxnSpPr>
        <p:spPr>
          <a:xfrm>
            <a:off x="453596" y="2862462"/>
            <a:ext cx="6690600" cy="0"/>
          </a:xfrm>
          <a:prstGeom prst="straightConnector1">
            <a:avLst/>
          </a:prstGeom>
          <a:noFill/>
          <a:ln cap="flat" cmpd="sng" w="28575">
            <a:solidFill>
              <a:srgbClr val="CFC9B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p27"/>
          <p:cNvCxnSpPr/>
          <p:nvPr/>
        </p:nvCxnSpPr>
        <p:spPr>
          <a:xfrm>
            <a:off x="460796" y="3322661"/>
            <a:ext cx="6683400" cy="0"/>
          </a:xfrm>
          <a:prstGeom prst="straightConnector1">
            <a:avLst/>
          </a:prstGeom>
          <a:noFill/>
          <a:ln cap="flat" cmpd="sng" w="28575">
            <a:solidFill>
              <a:srgbClr val="CFC9B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p27"/>
          <p:cNvCxnSpPr/>
          <p:nvPr/>
        </p:nvCxnSpPr>
        <p:spPr>
          <a:xfrm rot="-5400000">
            <a:off x="6015038" y="2564607"/>
            <a:ext cx="5143500" cy="0"/>
          </a:xfrm>
          <a:prstGeom prst="straightConnector1">
            <a:avLst/>
          </a:prstGeom>
          <a:noFill/>
          <a:ln cap="flat" cmpd="sng" w="28575">
            <a:solidFill>
              <a:srgbClr val="CFC9B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" name="Google Shape;171;p27"/>
          <p:cNvSpPr txBox="1"/>
          <p:nvPr/>
        </p:nvSpPr>
        <p:spPr>
          <a:xfrm>
            <a:off x="457200" y="366713"/>
            <a:ext cx="5371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>
                <a:latin typeface="Merriweather"/>
                <a:ea typeface="Merriweather"/>
                <a:cs typeface="Merriweather"/>
                <a:sym typeface="Merriweather"/>
              </a:rPr>
              <a:t>Overview</a:t>
            </a:r>
            <a:endParaRPr b="0" i="0" sz="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172" name="Google Shape;172;p27"/>
          <p:cNvGrpSpPr/>
          <p:nvPr/>
        </p:nvGrpSpPr>
        <p:grpSpPr>
          <a:xfrm>
            <a:off x="8813243" y="370627"/>
            <a:ext cx="138488" cy="4402197"/>
            <a:chOff x="24401" y="0"/>
            <a:chExt cx="369300" cy="11739191"/>
          </a:xfrm>
        </p:grpSpPr>
        <p:sp>
          <p:nvSpPr>
            <p:cNvPr id="173" name="Google Shape;173;p27"/>
            <p:cNvSpPr txBox="1"/>
            <p:nvPr/>
          </p:nvSpPr>
          <p:spPr>
            <a:xfrm rot="5400000">
              <a:off x="-1273999" y="10071491"/>
              <a:ext cx="296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" sz="900">
                  <a:latin typeface="Alegreya Sans Medium"/>
                  <a:ea typeface="Alegreya Sans Medium"/>
                  <a:cs typeface="Alegreya Sans Medium"/>
                  <a:sym typeface="Alegreya Sans Medium"/>
                </a:rPr>
                <a:t>3</a:t>
              </a:r>
              <a:endParaRPr b="0" i="0" sz="700" u="none" cap="none" strike="noStrike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  <p:sp>
          <p:nvSpPr>
            <p:cNvPr id="174" name="Google Shape;174;p27"/>
            <p:cNvSpPr txBox="1"/>
            <p:nvPr/>
          </p:nvSpPr>
          <p:spPr>
            <a:xfrm rot="5400000">
              <a:off x="-1273999" y="1298400"/>
              <a:ext cx="296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" sz="900">
                  <a:latin typeface="Alegreya Sans Medium"/>
                  <a:ea typeface="Alegreya Sans Medium"/>
                  <a:cs typeface="Alegreya Sans Medium"/>
                  <a:sym typeface="Alegreya Sans Medium"/>
                </a:rPr>
                <a:t>Unemployment</a:t>
              </a:r>
              <a:endParaRPr b="0" i="0" sz="700" u="none" cap="none" strike="noStrike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E8E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28"/>
          <p:cNvGrpSpPr/>
          <p:nvPr/>
        </p:nvGrpSpPr>
        <p:grpSpPr>
          <a:xfrm>
            <a:off x="3164966" y="803185"/>
            <a:ext cx="2269612" cy="769500"/>
            <a:chOff x="0" y="0"/>
            <a:chExt cx="6052297" cy="2052000"/>
          </a:xfrm>
        </p:grpSpPr>
        <p:sp>
          <p:nvSpPr>
            <p:cNvPr id="180" name="Google Shape;180;p28"/>
            <p:cNvSpPr txBox="1"/>
            <p:nvPr/>
          </p:nvSpPr>
          <p:spPr>
            <a:xfrm>
              <a:off x="0" y="0"/>
              <a:ext cx="1565700" cy="205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Arial"/>
                <a:buNone/>
              </a:pPr>
              <a:r>
                <a:rPr lang="en" sz="5000">
                  <a:solidFill>
                    <a:srgbClr val="CFC9BD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I</a:t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81" name="Google Shape;181;p28"/>
            <p:cNvSpPr txBox="1"/>
            <p:nvPr/>
          </p:nvSpPr>
          <p:spPr>
            <a:xfrm>
              <a:off x="1565797" y="796925"/>
              <a:ext cx="44865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>
                  <a:latin typeface="Merriweather"/>
                  <a:ea typeface="Merriweather"/>
                  <a:cs typeface="Merriweather"/>
                  <a:sym typeface="Merriweather"/>
                </a:rPr>
                <a:t>Industry</a:t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182" name="Google Shape;182;p28"/>
          <p:cNvGrpSpPr/>
          <p:nvPr/>
        </p:nvGrpSpPr>
        <p:grpSpPr>
          <a:xfrm>
            <a:off x="3164966" y="2968457"/>
            <a:ext cx="2269612" cy="769500"/>
            <a:chOff x="0" y="0"/>
            <a:chExt cx="6052297" cy="2052000"/>
          </a:xfrm>
        </p:grpSpPr>
        <p:sp>
          <p:nvSpPr>
            <p:cNvPr id="183" name="Google Shape;183;p28"/>
            <p:cNvSpPr txBox="1"/>
            <p:nvPr/>
          </p:nvSpPr>
          <p:spPr>
            <a:xfrm>
              <a:off x="0" y="0"/>
              <a:ext cx="1565700" cy="205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Arial"/>
                <a:buNone/>
              </a:pPr>
              <a:r>
                <a:rPr lang="en" sz="5000">
                  <a:solidFill>
                    <a:srgbClr val="CFC9BD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E</a:t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84" name="Google Shape;184;p28"/>
            <p:cNvSpPr txBox="1"/>
            <p:nvPr/>
          </p:nvSpPr>
          <p:spPr>
            <a:xfrm>
              <a:off x="1565797" y="796925"/>
              <a:ext cx="44865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>
                  <a:latin typeface="Merriweather"/>
                  <a:ea typeface="Merriweather"/>
                  <a:cs typeface="Merriweather"/>
                  <a:sym typeface="Merriweather"/>
                </a:rPr>
                <a:t>Ethnicity</a:t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185" name="Google Shape;185;p28"/>
          <p:cNvGrpSpPr/>
          <p:nvPr/>
        </p:nvGrpSpPr>
        <p:grpSpPr>
          <a:xfrm>
            <a:off x="6035796" y="803185"/>
            <a:ext cx="2520806" cy="769500"/>
            <a:chOff x="0" y="0"/>
            <a:chExt cx="6722148" cy="2052000"/>
          </a:xfrm>
        </p:grpSpPr>
        <p:sp>
          <p:nvSpPr>
            <p:cNvPr id="186" name="Google Shape;186;p28"/>
            <p:cNvSpPr txBox="1"/>
            <p:nvPr/>
          </p:nvSpPr>
          <p:spPr>
            <a:xfrm>
              <a:off x="0" y="0"/>
              <a:ext cx="1829100" cy="205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Arial"/>
                <a:buNone/>
              </a:pPr>
              <a:r>
                <a:rPr lang="en" sz="5000">
                  <a:solidFill>
                    <a:srgbClr val="CFC9BD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G</a:t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87" name="Google Shape;187;p28"/>
            <p:cNvSpPr txBox="1"/>
            <p:nvPr/>
          </p:nvSpPr>
          <p:spPr>
            <a:xfrm>
              <a:off x="2235648" y="796925"/>
              <a:ext cx="44865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>
                  <a:latin typeface="Merriweather"/>
                  <a:ea typeface="Merriweather"/>
                  <a:cs typeface="Merriweather"/>
                  <a:sym typeface="Merriweather"/>
                </a:rPr>
                <a:t>Gender</a:t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188" name="Google Shape;188;p28"/>
          <p:cNvGrpSpPr/>
          <p:nvPr/>
        </p:nvGrpSpPr>
        <p:grpSpPr>
          <a:xfrm>
            <a:off x="6035796" y="2968457"/>
            <a:ext cx="2256390" cy="769500"/>
            <a:chOff x="0" y="0"/>
            <a:chExt cx="6017041" cy="2052000"/>
          </a:xfrm>
        </p:grpSpPr>
        <p:sp>
          <p:nvSpPr>
            <p:cNvPr id="189" name="Google Shape;189;p28"/>
            <p:cNvSpPr txBox="1"/>
            <p:nvPr/>
          </p:nvSpPr>
          <p:spPr>
            <a:xfrm>
              <a:off x="0" y="0"/>
              <a:ext cx="1829100" cy="205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Arial"/>
                <a:buNone/>
              </a:pPr>
              <a:r>
                <a:rPr lang="en" sz="5000">
                  <a:solidFill>
                    <a:srgbClr val="CFC9BD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Y</a:t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90" name="Google Shape;190;p28"/>
            <p:cNvSpPr txBox="1"/>
            <p:nvPr/>
          </p:nvSpPr>
          <p:spPr>
            <a:xfrm>
              <a:off x="1530541" y="796925"/>
              <a:ext cx="44865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>
                  <a:latin typeface="Merriweather"/>
                  <a:ea typeface="Merriweather"/>
                  <a:cs typeface="Merriweather"/>
                  <a:sym typeface="Merriweather"/>
                </a:rPr>
                <a:t>Year</a:t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191" name="Google Shape;191;p28"/>
          <p:cNvSpPr txBox="1"/>
          <p:nvPr/>
        </p:nvSpPr>
        <p:spPr>
          <a:xfrm>
            <a:off x="3020841" y="1623887"/>
            <a:ext cx="21828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01600" lvl="1" marL="215900" marR="0" rtl="0" algn="l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legreya Sans Medium"/>
              <a:buChar char="•"/>
            </a:pPr>
            <a:r>
              <a:rPr lang="en" sz="1000">
                <a:latin typeface="Alegreya Sans Medium"/>
                <a:ea typeface="Alegreya Sans Medium"/>
                <a:cs typeface="Alegreya Sans Medium"/>
                <a:sym typeface="Alegreya Sans Medium"/>
              </a:rPr>
              <a:t>5 Data sets: all major and minor occupation industries</a:t>
            </a:r>
            <a:endParaRPr b="0" i="0" sz="700" u="none" cap="none" strike="noStrike">
              <a:solidFill>
                <a:srgbClr val="000000"/>
              </a:solidFill>
              <a:latin typeface="Alegreya Sans Medium"/>
              <a:ea typeface="Alegreya Sans Medium"/>
              <a:cs typeface="Alegreya Sans Medium"/>
              <a:sym typeface="Alegreya Sans Medium"/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3020841" y="3789160"/>
            <a:ext cx="21828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20650" lvl="1" marL="215900" marR="0" rtl="0" algn="l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legreya Sans Medium"/>
              <a:buChar char="•"/>
            </a:pPr>
            <a:r>
              <a:rPr lang="en" sz="1000">
                <a:latin typeface="Alegreya Sans Medium"/>
                <a:ea typeface="Alegreya Sans Medium"/>
                <a:cs typeface="Alegreya Sans Medium"/>
                <a:sym typeface="Alegreya Sans Medium"/>
              </a:rPr>
              <a:t>3 Data sets: including African American, Asian, </a:t>
            </a:r>
            <a:r>
              <a:rPr lang="en" sz="1000">
                <a:latin typeface="Alegreya Sans Medium"/>
                <a:ea typeface="Alegreya Sans Medium"/>
                <a:cs typeface="Alegreya Sans Medium"/>
                <a:sym typeface="Alegreya Sans Medium"/>
              </a:rPr>
              <a:t>Caucasian and Hispanic backgrounds</a:t>
            </a:r>
            <a:endParaRPr b="0" i="0" sz="1000" u="none" cap="none" strike="noStrike">
              <a:solidFill>
                <a:srgbClr val="000000"/>
              </a:solidFill>
              <a:latin typeface="Alegreya Sans Medium"/>
              <a:ea typeface="Alegreya Sans Medium"/>
              <a:cs typeface="Alegreya Sans Medium"/>
              <a:sym typeface="Alegreya Sans Medium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5891671" y="1623887"/>
            <a:ext cx="21828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01600" lvl="1" marL="215900" marR="0" rtl="0" algn="l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legreya Sans Medium"/>
              <a:buChar char="•"/>
            </a:pPr>
            <a:r>
              <a:rPr lang="en" sz="1000">
                <a:latin typeface="Alegreya Sans Medium"/>
                <a:ea typeface="Alegreya Sans Medium"/>
                <a:cs typeface="Alegreya Sans Medium"/>
                <a:sym typeface="Alegreya Sans Medium"/>
              </a:rPr>
              <a:t>3 Data sets: either male or female</a:t>
            </a:r>
            <a:r>
              <a:rPr lang="en" sz="700">
                <a:latin typeface="Alegreya Sans Medium"/>
                <a:ea typeface="Alegreya Sans Medium"/>
                <a:cs typeface="Alegreya Sans Medium"/>
                <a:sym typeface="Alegreya Sans Medium"/>
              </a:rPr>
              <a:t> </a:t>
            </a:r>
            <a:endParaRPr b="0" i="0" sz="700" u="none" cap="none" strike="noStrike">
              <a:solidFill>
                <a:srgbClr val="000000"/>
              </a:solidFill>
              <a:latin typeface="Alegreya Sans Medium"/>
              <a:ea typeface="Alegreya Sans Medium"/>
              <a:cs typeface="Alegreya Sans Medium"/>
              <a:sym typeface="Alegreya Sans Medium"/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5891671" y="3789160"/>
            <a:ext cx="2400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01600" lvl="1" marL="215900" marR="0" rtl="0" algn="l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legreya Sans Medium"/>
              <a:buChar char="•"/>
            </a:pPr>
            <a:r>
              <a:rPr lang="en" sz="1000">
                <a:latin typeface="Alegreya Sans Medium"/>
                <a:ea typeface="Alegreya Sans Medium"/>
                <a:cs typeface="Alegreya Sans Medium"/>
                <a:sym typeface="Alegreya Sans Medium"/>
              </a:rPr>
              <a:t>All 12 Data sets: ranging from 1980-2023</a:t>
            </a:r>
            <a:endParaRPr b="0" i="0" sz="700" u="none" cap="none" strike="noStrike">
              <a:solidFill>
                <a:srgbClr val="000000"/>
              </a:solidFill>
              <a:latin typeface="Alegreya Sans Medium"/>
              <a:ea typeface="Alegreya Sans Medium"/>
              <a:cs typeface="Alegreya Sans Medium"/>
              <a:sym typeface="Alegreya Sans Medium"/>
            </a:endParaRPr>
          </a:p>
        </p:txBody>
      </p:sp>
      <p:cxnSp>
        <p:nvCxnSpPr>
          <p:cNvPr id="195" name="Google Shape;195;p28"/>
          <p:cNvCxnSpPr/>
          <p:nvPr/>
        </p:nvCxnSpPr>
        <p:spPr>
          <a:xfrm>
            <a:off x="3164966" y="1547687"/>
            <a:ext cx="1932614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" name="Google Shape;196;p28"/>
          <p:cNvCxnSpPr/>
          <p:nvPr/>
        </p:nvCxnSpPr>
        <p:spPr>
          <a:xfrm>
            <a:off x="3164966" y="3712960"/>
            <a:ext cx="1932614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p28"/>
          <p:cNvCxnSpPr/>
          <p:nvPr/>
        </p:nvCxnSpPr>
        <p:spPr>
          <a:xfrm>
            <a:off x="6035796" y="1547687"/>
            <a:ext cx="1932614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p28"/>
          <p:cNvCxnSpPr/>
          <p:nvPr/>
        </p:nvCxnSpPr>
        <p:spPr>
          <a:xfrm>
            <a:off x="6035796" y="3712960"/>
            <a:ext cx="1932614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9" name="Google Shape;199;p28"/>
          <p:cNvPicPr preferRelativeResize="0"/>
          <p:nvPr/>
        </p:nvPicPr>
        <p:blipFill rotWithShape="1">
          <a:blip r:embed="rId3">
            <a:alphaModFix/>
          </a:blip>
          <a:srcRect b="15758" l="34253" r="34253" t="0"/>
          <a:stretch/>
        </p:blipFill>
        <p:spPr>
          <a:xfrm>
            <a:off x="0" y="0"/>
            <a:ext cx="2563772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28"/>
          <p:cNvCxnSpPr/>
          <p:nvPr/>
        </p:nvCxnSpPr>
        <p:spPr>
          <a:xfrm rot="-5400000">
            <a:off x="6015038" y="2564607"/>
            <a:ext cx="5143500" cy="0"/>
          </a:xfrm>
          <a:prstGeom prst="straightConnector1">
            <a:avLst/>
          </a:prstGeom>
          <a:noFill/>
          <a:ln cap="flat" cmpd="sng" w="28575">
            <a:solidFill>
              <a:srgbClr val="CFC9B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1" name="Google Shape;201;p28"/>
          <p:cNvGrpSpPr/>
          <p:nvPr/>
        </p:nvGrpSpPr>
        <p:grpSpPr>
          <a:xfrm>
            <a:off x="8813243" y="370627"/>
            <a:ext cx="138488" cy="4402197"/>
            <a:chOff x="24401" y="0"/>
            <a:chExt cx="369300" cy="11739191"/>
          </a:xfrm>
        </p:grpSpPr>
        <p:sp>
          <p:nvSpPr>
            <p:cNvPr id="202" name="Google Shape;202;p28"/>
            <p:cNvSpPr txBox="1"/>
            <p:nvPr/>
          </p:nvSpPr>
          <p:spPr>
            <a:xfrm rot="5400000">
              <a:off x="-1273999" y="10071491"/>
              <a:ext cx="296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" sz="900">
                  <a:latin typeface="Alegreya Sans Medium"/>
                  <a:ea typeface="Alegreya Sans Medium"/>
                  <a:cs typeface="Alegreya Sans Medium"/>
                  <a:sym typeface="Alegreya Sans Medium"/>
                </a:rPr>
                <a:t>4</a:t>
              </a:r>
              <a:endParaRPr b="0" i="0" sz="700" u="none" cap="none" strike="noStrike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  <p:sp>
          <p:nvSpPr>
            <p:cNvPr id="203" name="Google Shape;203;p28"/>
            <p:cNvSpPr txBox="1"/>
            <p:nvPr/>
          </p:nvSpPr>
          <p:spPr>
            <a:xfrm rot="5400000">
              <a:off x="-1273999" y="1298400"/>
              <a:ext cx="296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" sz="900">
                  <a:latin typeface="Alegreya Sans Medium"/>
                  <a:ea typeface="Alegreya Sans Medium"/>
                  <a:cs typeface="Alegreya Sans Medium"/>
                  <a:sym typeface="Alegreya Sans Medium"/>
                </a:rPr>
                <a:t>Unemployment</a:t>
              </a:r>
              <a:endParaRPr b="0" i="0" sz="700" u="none" cap="none" strike="noStrike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</p:grpSp>
      <p:sp>
        <p:nvSpPr>
          <p:cNvPr id="204" name="Google Shape;204;p28"/>
          <p:cNvSpPr txBox="1"/>
          <p:nvPr/>
        </p:nvSpPr>
        <p:spPr>
          <a:xfrm>
            <a:off x="3002900" y="100494"/>
            <a:ext cx="5371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>
                <a:latin typeface="Merriweather"/>
                <a:ea typeface="Merriweather"/>
                <a:cs typeface="Merriweather"/>
                <a:sym typeface="Merriweather"/>
              </a:rPr>
              <a:t>Data Collection</a:t>
            </a:r>
            <a:endParaRPr b="0" i="0" sz="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5698875" y="4841950"/>
            <a:ext cx="286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Data retrieved from the U.S. Bureau of Labor Statistics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E8E2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/>
        </p:nvSpPr>
        <p:spPr>
          <a:xfrm>
            <a:off x="514350" y="3743842"/>
            <a:ext cx="4613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>
                <a:latin typeface="Merriweather"/>
                <a:ea typeface="Merriweather"/>
                <a:cs typeface="Merriweather"/>
                <a:sym typeface="Merriweather"/>
              </a:rPr>
              <a:t>Current Economy</a:t>
            </a:r>
            <a:endParaRPr b="0" i="0" sz="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211" name="Google Shape;211;p29"/>
          <p:cNvGrpSpPr/>
          <p:nvPr/>
        </p:nvGrpSpPr>
        <p:grpSpPr>
          <a:xfrm>
            <a:off x="6286437" y="370594"/>
            <a:ext cx="1895850" cy="506498"/>
            <a:chOff x="12572923" y="1033462"/>
            <a:chExt cx="3791700" cy="760622"/>
          </a:xfrm>
        </p:grpSpPr>
        <p:cxnSp>
          <p:nvCxnSpPr>
            <p:cNvPr id="212" name="Google Shape;212;p29"/>
            <p:cNvCxnSpPr/>
            <p:nvPr/>
          </p:nvCxnSpPr>
          <p:spPr>
            <a:xfrm>
              <a:off x="12572923" y="1794084"/>
              <a:ext cx="37917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3" name="Google Shape;213;p29"/>
            <p:cNvSpPr txBox="1"/>
            <p:nvPr/>
          </p:nvSpPr>
          <p:spPr>
            <a:xfrm>
              <a:off x="12591973" y="1033462"/>
              <a:ext cx="3364800" cy="66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>
                  <a:latin typeface="Merriweather"/>
                  <a:ea typeface="Merriweather"/>
                  <a:cs typeface="Merriweather"/>
                  <a:sym typeface="Merriweather"/>
                </a:rPr>
                <a:t>We are heading into a recession</a:t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214" name="Google Shape;214;p29"/>
          <p:cNvGrpSpPr/>
          <p:nvPr/>
        </p:nvGrpSpPr>
        <p:grpSpPr>
          <a:xfrm>
            <a:off x="6286449" y="2029918"/>
            <a:ext cx="1895850" cy="534681"/>
            <a:chOff x="12572898" y="4603836"/>
            <a:chExt cx="3791700" cy="1069363"/>
          </a:xfrm>
        </p:grpSpPr>
        <p:cxnSp>
          <p:nvCxnSpPr>
            <p:cNvPr id="215" name="Google Shape;215;p29"/>
            <p:cNvCxnSpPr/>
            <p:nvPr/>
          </p:nvCxnSpPr>
          <p:spPr>
            <a:xfrm>
              <a:off x="12572898" y="5673199"/>
              <a:ext cx="37917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6" name="Google Shape;216;p29"/>
            <p:cNvSpPr txBox="1"/>
            <p:nvPr/>
          </p:nvSpPr>
          <p:spPr>
            <a:xfrm>
              <a:off x="12591973" y="4603836"/>
              <a:ext cx="3364800" cy="8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>
                  <a:latin typeface="Merriweather"/>
                  <a:ea typeface="Merriweather"/>
                  <a:cs typeface="Merriweather"/>
                  <a:sym typeface="Merriweather"/>
                </a:rPr>
                <a:t>Unemployment hit a peak in 2020</a:t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217" name="Google Shape;217;p29"/>
          <p:cNvGrpSpPr/>
          <p:nvPr/>
        </p:nvGrpSpPr>
        <p:grpSpPr>
          <a:xfrm>
            <a:off x="6286474" y="3371851"/>
            <a:ext cx="1895850" cy="1691882"/>
            <a:chOff x="12572948" y="6743702"/>
            <a:chExt cx="3791700" cy="3383765"/>
          </a:xfrm>
        </p:grpSpPr>
        <p:cxnSp>
          <p:nvCxnSpPr>
            <p:cNvPr id="218" name="Google Shape;218;p29"/>
            <p:cNvCxnSpPr/>
            <p:nvPr/>
          </p:nvCxnSpPr>
          <p:spPr>
            <a:xfrm>
              <a:off x="12572948" y="10127467"/>
              <a:ext cx="37917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9" name="Google Shape;219;p29"/>
            <p:cNvSpPr txBox="1"/>
            <p:nvPr/>
          </p:nvSpPr>
          <p:spPr>
            <a:xfrm>
              <a:off x="12786323" y="6743702"/>
              <a:ext cx="3364800" cy="328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>
                  <a:latin typeface="Merriweather"/>
                  <a:ea typeface="Merriweather"/>
                  <a:cs typeface="Merriweather"/>
                  <a:sym typeface="Merriweather"/>
                </a:rPr>
                <a:t>926,000 people unemployed in our current and/or future industry in 2021 and the number is increasing</a:t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220" name="Google Shape;220;p29"/>
          <p:cNvSpPr txBox="1"/>
          <p:nvPr/>
        </p:nvSpPr>
        <p:spPr>
          <a:xfrm>
            <a:off x="5648871" y="427963"/>
            <a:ext cx="606300" cy="384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CFC9BD"/>
                </a:solidFill>
                <a:latin typeface="Merriweather"/>
                <a:ea typeface="Merriweather"/>
                <a:cs typeface="Merriweather"/>
                <a:sym typeface="Merriweather"/>
              </a:rPr>
              <a:t>01</a:t>
            </a:r>
            <a:endParaRPr b="0" i="0" sz="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5648871" y="2210551"/>
            <a:ext cx="606300" cy="384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CFC9BD"/>
                </a:solidFill>
                <a:latin typeface="Merriweather"/>
                <a:ea typeface="Merriweather"/>
                <a:cs typeface="Merriweather"/>
                <a:sym typeface="Merriweather"/>
              </a:rPr>
              <a:t>02</a:t>
            </a:r>
            <a:endParaRPr b="0" i="0" sz="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5648871" y="3820808"/>
            <a:ext cx="606300" cy="384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CFC9BD"/>
                </a:solidFill>
                <a:latin typeface="Merriweather"/>
                <a:ea typeface="Merriweather"/>
                <a:cs typeface="Merriweather"/>
                <a:sym typeface="Merriweather"/>
              </a:rPr>
              <a:t>03</a:t>
            </a:r>
            <a:endParaRPr b="0" i="0" sz="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23" name="Google Shape;223;p29"/>
          <p:cNvCxnSpPr/>
          <p:nvPr/>
        </p:nvCxnSpPr>
        <p:spPr>
          <a:xfrm rot="-5400000">
            <a:off x="6015038" y="2564607"/>
            <a:ext cx="5143500" cy="0"/>
          </a:xfrm>
          <a:prstGeom prst="straightConnector1">
            <a:avLst/>
          </a:prstGeom>
          <a:noFill/>
          <a:ln cap="flat" cmpd="sng" w="28575">
            <a:solidFill>
              <a:srgbClr val="CFC9B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24" name="Google Shape;224;p29"/>
          <p:cNvGrpSpPr/>
          <p:nvPr/>
        </p:nvGrpSpPr>
        <p:grpSpPr>
          <a:xfrm>
            <a:off x="8813225" y="370625"/>
            <a:ext cx="138493" cy="4399608"/>
            <a:chOff x="24386" y="0"/>
            <a:chExt cx="369315" cy="12303156"/>
          </a:xfrm>
        </p:grpSpPr>
        <p:sp>
          <p:nvSpPr>
            <p:cNvPr id="225" name="Google Shape;225;p29"/>
            <p:cNvSpPr txBox="1"/>
            <p:nvPr/>
          </p:nvSpPr>
          <p:spPr>
            <a:xfrm rot="5400000">
              <a:off x="-1556014" y="10353456"/>
              <a:ext cx="3530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" sz="900">
                  <a:latin typeface="Alegreya Sans Medium"/>
                  <a:ea typeface="Alegreya Sans Medium"/>
                  <a:cs typeface="Alegreya Sans Medium"/>
                  <a:sym typeface="Alegreya Sans Medium"/>
                </a:rPr>
                <a:t>5</a:t>
              </a:r>
              <a:endParaRPr b="0" i="0" sz="700" u="none" cap="none" strike="noStrike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  <p:sp>
          <p:nvSpPr>
            <p:cNvPr id="226" name="Google Shape;226;p29"/>
            <p:cNvSpPr txBox="1"/>
            <p:nvPr/>
          </p:nvSpPr>
          <p:spPr>
            <a:xfrm rot="5400000">
              <a:off x="-1273999" y="1298400"/>
              <a:ext cx="296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" sz="900">
                  <a:latin typeface="Alegreya Sans Medium"/>
                  <a:ea typeface="Alegreya Sans Medium"/>
                  <a:cs typeface="Alegreya Sans Medium"/>
                  <a:sym typeface="Alegreya Sans Medium"/>
                </a:rPr>
                <a:t>Unemployment</a:t>
              </a:r>
              <a:endParaRPr b="0" i="0" sz="700" u="none" cap="none" strike="noStrike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</p:grpSp>
      <p:pic>
        <p:nvPicPr>
          <p:cNvPr id="227" name="Google Shape;2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" y="370625"/>
            <a:ext cx="3671025" cy="24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E8E2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30"/>
          <p:cNvGrpSpPr/>
          <p:nvPr/>
        </p:nvGrpSpPr>
        <p:grpSpPr>
          <a:xfrm>
            <a:off x="0" y="4346799"/>
            <a:ext cx="9143998" cy="1651544"/>
            <a:chOff x="0" y="-57150"/>
            <a:chExt cx="4816592" cy="869950"/>
          </a:xfrm>
        </p:grpSpPr>
        <p:sp>
          <p:nvSpPr>
            <p:cNvPr id="233" name="Google Shape;233;p30"/>
            <p:cNvSpPr/>
            <p:nvPr/>
          </p:nvSpPr>
          <p:spPr>
            <a:xfrm>
              <a:off x="0" y="0"/>
              <a:ext cx="4816592" cy="362512"/>
            </a:xfrm>
            <a:custGeom>
              <a:rect b="b" l="l" r="r" t="t"/>
              <a:pathLst>
                <a:path extrusionOk="0" h="36251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62512"/>
                  </a:lnTo>
                  <a:lnTo>
                    <a:pt x="0" y="362512"/>
                  </a:lnTo>
                  <a:close/>
                </a:path>
              </a:pathLst>
            </a:custGeom>
            <a:solidFill>
              <a:srgbClr val="CFC9BD"/>
            </a:solidFill>
            <a:ln>
              <a:noFill/>
            </a:ln>
          </p:spPr>
        </p:sp>
        <p:sp>
          <p:nvSpPr>
            <p:cNvPr id="234" name="Google Shape;234;p3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5" name="Google Shape;235;p30"/>
          <p:cNvPicPr preferRelativeResize="0"/>
          <p:nvPr/>
        </p:nvPicPr>
        <p:blipFill rotWithShape="1">
          <a:blip r:embed="rId3">
            <a:alphaModFix/>
          </a:blip>
          <a:srcRect b="9670" l="0" r="0" t="43182"/>
          <a:stretch/>
        </p:blipFill>
        <p:spPr>
          <a:xfrm>
            <a:off x="0" y="1599319"/>
            <a:ext cx="9144000" cy="285597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0"/>
          <p:cNvSpPr txBox="1"/>
          <p:nvPr/>
        </p:nvSpPr>
        <p:spPr>
          <a:xfrm>
            <a:off x="344214" y="199785"/>
            <a:ext cx="74622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" sz="7500">
                <a:latin typeface="Merriweather"/>
                <a:ea typeface="Merriweather"/>
                <a:cs typeface="Merriweather"/>
                <a:sym typeface="Merriweather"/>
              </a:rPr>
              <a:t>2,554,000</a:t>
            </a:r>
            <a:endParaRPr b="0" i="0" sz="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237" name="Google Shape;237;p30"/>
          <p:cNvGrpSpPr/>
          <p:nvPr/>
        </p:nvGrpSpPr>
        <p:grpSpPr>
          <a:xfrm>
            <a:off x="4645463" y="4365716"/>
            <a:ext cx="3951570" cy="1028862"/>
            <a:chOff x="-1566558" y="784843"/>
            <a:chExt cx="9918600" cy="4404373"/>
          </a:xfrm>
        </p:grpSpPr>
        <p:grpSp>
          <p:nvGrpSpPr>
            <p:cNvPr id="238" name="Google Shape;238;p30"/>
            <p:cNvGrpSpPr/>
            <p:nvPr/>
          </p:nvGrpSpPr>
          <p:grpSpPr>
            <a:xfrm>
              <a:off x="-1566528" y="784843"/>
              <a:ext cx="9661120" cy="4404373"/>
              <a:chOff x="-309438" y="155031"/>
              <a:chExt cx="1908369" cy="870000"/>
            </a:xfrm>
          </p:grpSpPr>
          <p:sp>
            <p:nvSpPr>
              <p:cNvPr id="239" name="Google Shape;239;p30"/>
              <p:cNvSpPr/>
              <p:nvPr/>
            </p:nvSpPr>
            <p:spPr>
              <a:xfrm>
                <a:off x="-309438" y="271857"/>
                <a:ext cx="1908369" cy="152662"/>
              </a:xfrm>
              <a:custGeom>
                <a:rect b="b" l="l" r="r" t="t"/>
                <a:pathLst>
                  <a:path extrusionOk="0" h="152662" w="1434864">
                    <a:moveTo>
                      <a:pt x="0" y="0"/>
                    </a:moveTo>
                    <a:lnTo>
                      <a:pt x="1434864" y="0"/>
                    </a:lnTo>
                    <a:lnTo>
                      <a:pt x="1434864" y="152662"/>
                    </a:lnTo>
                    <a:lnTo>
                      <a:pt x="0" y="1526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240" name="Google Shape;240;p30"/>
              <p:cNvSpPr txBox="1"/>
              <p:nvPr/>
            </p:nvSpPr>
            <p:spPr>
              <a:xfrm>
                <a:off x="-23650" y="155031"/>
                <a:ext cx="812700" cy="87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3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1" name="Google Shape;241;p30"/>
            <p:cNvSpPr txBox="1"/>
            <p:nvPr/>
          </p:nvSpPr>
          <p:spPr>
            <a:xfrm>
              <a:off x="-1566558" y="1433318"/>
              <a:ext cx="9918600" cy="65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>
                  <a:latin typeface="Alegreya Sans Medium"/>
                  <a:ea typeface="Alegreya Sans Medium"/>
                  <a:cs typeface="Alegreya Sans Medium"/>
                  <a:sym typeface="Alegreya Sans Medium"/>
                </a:rPr>
                <a:t>Amount of people unemployed in the Leisure and Hospitality industry (2020)</a:t>
              </a:r>
              <a:endParaRPr b="0" i="0" sz="700" u="none" cap="none" strike="noStrike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</p:grpSp>
      <p:cxnSp>
        <p:nvCxnSpPr>
          <p:cNvPr id="242" name="Google Shape;242;p30"/>
          <p:cNvCxnSpPr/>
          <p:nvPr/>
        </p:nvCxnSpPr>
        <p:spPr>
          <a:xfrm rot="-5400000">
            <a:off x="6015038" y="2564607"/>
            <a:ext cx="51435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3" name="Google Shape;243;p30"/>
          <p:cNvGrpSpPr/>
          <p:nvPr/>
        </p:nvGrpSpPr>
        <p:grpSpPr>
          <a:xfrm>
            <a:off x="8813243" y="370627"/>
            <a:ext cx="138488" cy="4402197"/>
            <a:chOff x="24401" y="0"/>
            <a:chExt cx="369300" cy="11739191"/>
          </a:xfrm>
        </p:grpSpPr>
        <p:sp>
          <p:nvSpPr>
            <p:cNvPr id="244" name="Google Shape;244;p30"/>
            <p:cNvSpPr txBox="1"/>
            <p:nvPr/>
          </p:nvSpPr>
          <p:spPr>
            <a:xfrm rot="5400000">
              <a:off x="-1273999" y="10071491"/>
              <a:ext cx="296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" sz="900">
                  <a:latin typeface="Alegreya Sans Medium"/>
                  <a:ea typeface="Alegreya Sans Medium"/>
                  <a:cs typeface="Alegreya Sans Medium"/>
                  <a:sym typeface="Alegreya Sans Medium"/>
                </a:rPr>
                <a:t>6</a:t>
              </a:r>
              <a:endParaRPr b="0" i="0" sz="700" u="none" cap="none" strike="noStrike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  <p:sp>
          <p:nvSpPr>
            <p:cNvPr id="245" name="Google Shape;245;p30"/>
            <p:cNvSpPr txBox="1"/>
            <p:nvPr/>
          </p:nvSpPr>
          <p:spPr>
            <a:xfrm rot="5400000">
              <a:off x="-1273999" y="1298400"/>
              <a:ext cx="296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" sz="900">
                  <a:latin typeface="Alegreya Sans Medium"/>
                  <a:ea typeface="Alegreya Sans Medium"/>
                  <a:cs typeface="Alegreya Sans Medium"/>
                  <a:sym typeface="Alegreya Sans Medium"/>
                </a:rPr>
                <a:t>Unemployment</a:t>
              </a:r>
              <a:endParaRPr b="0" i="0" sz="700" u="none" cap="none" strike="noStrike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E8E2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/>
        </p:nvSpPr>
        <p:spPr>
          <a:xfrm>
            <a:off x="980862" y="796990"/>
            <a:ext cx="718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>
                <a:latin typeface="Merriweather"/>
                <a:ea typeface="Merriweather"/>
                <a:cs typeface="Merriweather"/>
                <a:sym typeface="Merriweather"/>
              </a:rPr>
              <a:t>Preview</a:t>
            </a:r>
            <a:endParaRPr b="0" i="0" sz="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51" name="Google Shape;251;p31"/>
          <p:cNvCxnSpPr/>
          <p:nvPr/>
        </p:nvCxnSpPr>
        <p:spPr>
          <a:xfrm>
            <a:off x="4247886" y="702469"/>
            <a:ext cx="648228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2" name="Google Shape;252;p31"/>
          <p:cNvCxnSpPr/>
          <p:nvPr/>
        </p:nvCxnSpPr>
        <p:spPr>
          <a:xfrm rot="-5400000">
            <a:off x="6015038" y="2564607"/>
            <a:ext cx="5143500" cy="0"/>
          </a:xfrm>
          <a:prstGeom prst="straightConnector1">
            <a:avLst/>
          </a:prstGeom>
          <a:noFill/>
          <a:ln cap="flat" cmpd="sng" w="28575">
            <a:solidFill>
              <a:srgbClr val="CFC9B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53" name="Google Shape;253;p31"/>
          <p:cNvGrpSpPr/>
          <p:nvPr/>
        </p:nvGrpSpPr>
        <p:grpSpPr>
          <a:xfrm>
            <a:off x="8813243" y="370627"/>
            <a:ext cx="138488" cy="4402197"/>
            <a:chOff x="24401" y="0"/>
            <a:chExt cx="369300" cy="11739191"/>
          </a:xfrm>
        </p:grpSpPr>
        <p:sp>
          <p:nvSpPr>
            <p:cNvPr id="254" name="Google Shape;254;p31"/>
            <p:cNvSpPr txBox="1"/>
            <p:nvPr/>
          </p:nvSpPr>
          <p:spPr>
            <a:xfrm rot="5400000">
              <a:off x="-1273999" y="10071491"/>
              <a:ext cx="296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" sz="900">
                  <a:latin typeface="Alegreya Sans Medium"/>
                  <a:ea typeface="Alegreya Sans Medium"/>
                  <a:cs typeface="Alegreya Sans Medium"/>
                  <a:sym typeface="Alegreya Sans Medium"/>
                </a:rPr>
                <a:t>7</a:t>
              </a:r>
              <a:endParaRPr b="0" i="0" sz="700" u="none" cap="none" strike="noStrike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  <p:sp>
          <p:nvSpPr>
            <p:cNvPr id="255" name="Google Shape;255;p31"/>
            <p:cNvSpPr txBox="1"/>
            <p:nvPr/>
          </p:nvSpPr>
          <p:spPr>
            <a:xfrm rot="5400000">
              <a:off x="-1273999" y="1298400"/>
              <a:ext cx="296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" sz="900">
                  <a:latin typeface="Alegreya Sans Medium"/>
                  <a:ea typeface="Alegreya Sans Medium"/>
                  <a:cs typeface="Alegreya Sans Medium"/>
                  <a:sym typeface="Alegreya Sans Medium"/>
                </a:rPr>
                <a:t>Unemployment</a:t>
              </a:r>
              <a:endParaRPr b="0" i="0" sz="700" u="none" cap="none" strike="noStrike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</p:grpSp>
      <p:pic>
        <p:nvPicPr>
          <p:cNvPr id="256" name="Google Shape;2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501" y="1399415"/>
            <a:ext cx="6021002" cy="3533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E8E2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/>
        </p:nvSpPr>
        <p:spPr>
          <a:xfrm>
            <a:off x="457200" y="635797"/>
            <a:ext cx="6480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>
                <a:latin typeface="Merriweather"/>
                <a:ea typeface="Merriweather"/>
                <a:cs typeface="Merriweather"/>
                <a:sym typeface="Merriweather"/>
              </a:rPr>
              <a:t>User-Driven Line Graph</a:t>
            </a:r>
            <a:r>
              <a:rPr b="0" i="0" lang="en" sz="33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b="0" i="0" sz="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62" name="Google Shape;262;p32"/>
          <p:cNvCxnSpPr/>
          <p:nvPr/>
        </p:nvCxnSpPr>
        <p:spPr>
          <a:xfrm rot="-5400000">
            <a:off x="6015038" y="2564607"/>
            <a:ext cx="5143500" cy="0"/>
          </a:xfrm>
          <a:prstGeom prst="straightConnector1">
            <a:avLst/>
          </a:prstGeom>
          <a:noFill/>
          <a:ln cap="flat" cmpd="sng" w="28575">
            <a:solidFill>
              <a:srgbClr val="CFC9B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3" name="Google Shape;263;p32"/>
          <p:cNvSpPr txBox="1"/>
          <p:nvPr/>
        </p:nvSpPr>
        <p:spPr>
          <a:xfrm>
            <a:off x="2503375" y="4114800"/>
            <a:ext cx="377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We are able to interact with unemployment data by ethnicity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2"/>
          <p:cNvSpPr txBox="1"/>
          <p:nvPr/>
        </p:nvSpPr>
        <p:spPr>
          <a:xfrm>
            <a:off x="4240525" y="4114800"/>
            <a:ext cx="34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550" y="1296097"/>
            <a:ext cx="5097539" cy="26663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" name="Google Shape;266;p32"/>
          <p:cNvGrpSpPr/>
          <p:nvPr/>
        </p:nvGrpSpPr>
        <p:grpSpPr>
          <a:xfrm>
            <a:off x="8813243" y="370627"/>
            <a:ext cx="138488" cy="4402197"/>
            <a:chOff x="24401" y="0"/>
            <a:chExt cx="369300" cy="11739191"/>
          </a:xfrm>
        </p:grpSpPr>
        <p:sp>
          <p:nvSpPr>
            <p:cNvPr id="267" name="Google Shape;267;p32"/>
            <p:cNvSpPr txBox="1"/>
            <p:nvPr/>
          </p:nvSpPr>
          <p:spPr>
            <a:xfrm rot="5400000">
              <a:off x="-1273999" y="10071491"/>
              <a:ext cx="296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" sz="900">
                  <a:latin typeface="Alegreya Sans Medium"/>
                  <a:ea typeface="Alegreya Sans Medium"/>
                  <a:cs typeface="Alegreya Sans Medium"/>
                  <a:sym typeface="Alegreya Sans Medium"/>
                </a:rPr>
                <a:t>8</a:t>
              </a:r>
              <a:endParaRPr b="0" i="0" sz="700" u="none" cap="none" strike="noStrike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  <p:sp>
          <p:nvSpPr>
            <p:cNvPr id="268" name="Google Shape;268;p32"/>
            <p:cNvSpPr txBox="1"/>
            <p:nvPr/>
          </p:nvSpPr>
          <p:spPr>
            <a:xfrm rot="5400000">
              <a:off x="-1273999" y="1298400"/>
              <a:ext cx="296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" sz="900">
                  <a:latin typeface="Alegreya Sans Medium"/>
                  <a:ea typeface="Alegreya Sans Medium"/>
                  <a:cs typeface="Alegreya Sans Medium"/>
                  <a:sym typeface="Alegreya Sans Medium"/>
                </a:rPr>
                <a:t>Unemployment</a:t>
              </a:r>
              <a:endParaRPr b="0" i="0" sz="700" u="none" cap="none" strike="noStrike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E8E2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/>
        </p:nvSpPr>
        <p:spPr>
          <a:xfrm>
            <a:off x="457200" y="635797"/>
            <a:ext cx="6480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>
                <a:latin typeface="Merriweather"/>
                <a:ea typeface="Merriweather"/>
                <a:cs typeface="Merriweather"/>
                <a:sym typeface="Merriweather"/>
              </a:rPr>
              <a:t>User-Driven Bar Graph</a:t>
            </a:r>
            <a:r>
              <a:rPr b="0" i="0" lang="en" sz="33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b="0" i="0" sz="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74" name="Google Shape;274;p33"/>
          <p:cNvCxnSpPr/>
          <p:nvPr/>
        </p:nvCxnSpPr>
        <p:spPr>
          <a:xfrm rot="-5400000">
            <a:off x="6015038" y="2564607"/>
            <a:ext cx="5143500" cy="0"/>
          </a:xfrm>
          <a:prstGeom prst="straightConnector1">
            <a:avLst/>
          </a:prstGeom>
          <a:noFill/>
          <a:ln cap="flat" cmpd="sng" w="28575">
            <a:solidFill>
              <a:srgbClr val="CFC9B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5" name="Google Shape;2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100" y="1258031"/>
            <a:ext cx="5107791" cy="2627437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3"/>
          <p:cNvSpPr txBox="1"/>
          <p:nvPr/>
        </p:nvSpPr>
        <p:spPr>
          <a:xfrm>
            <a:off x="457200" y="4157225"/>
            <a:ext cx="377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We are able to interact with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unemployment data by gender on a year-to-year basis.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3"/>
          <p:cNvSpPr txBox="1"/>
          <p:nvPr/>
        </p:nvSpPr>
        <p:spPr>
          <a:xfrm>
            <a:off x="4240525" y="4114800"/>
            <a:ext cx="3486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We can visually identify the constant ebbs and flows of the data dating back to 1983.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8" name="Google Shape;278;p33"/>
          <p:cNvGrpSpPr/>
          <p:nvPr/>
        </p:nvGrpSpPr>
        <p:grpSpPr>
          <a:xfrm>
            <a:off x="8813243" y="370627"/>
            <a:ext cx="138488" cy="4402197"/>
            <a:chOff x="24401" y="0"/>
            <a:chExt cx="369300" cy="11739191"/>
          </a:xfrm>
        </p:grpSpPr>
        <p:sp>
          <p:nvSpPr>
            <p:cNvPr id="279" name="Google Shape;279;p33"/>
            <p:cNvSpPr txBox="1"/>
            <p:nvPr/>
          </p:nvSpPr>
          <p:spPr>
            <a:xfrm rot="5400000">
              <a:off x="-1273999" y="10071491"/>
              <a:ext cx="296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" sz="900">
                  <a:latin typeface="Alegreya Sans Medium"/>
                  <a:ea typeface="Alegreya Sans Medium"/>
                  <a:cs typeface="Alegreya Sans Medium"/>
                  <a:sym typeface="Alegreya Sans Medium"/>
                </a:rPr>
                <a:t>9</a:t>
              </a:r>
              <a:endParaRPr b="0" i="0" sz="700" u="none" cap="none" strike="noStrike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  <p:sp>
          <p:nvSpPr>
            <p:cNvPr id="280" name="Google Shape;280;p33"/>
            <p:cNvSpPr txBox="1"/>
            <p:nvPr/>
          </p:nvSpPr>
          <p:spPr>
            <a:xfrm rot="5400000">
              <a:off x="-1273999" y="1298400"/>
              <a:ext cx="296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" sz="900">
                  <a:latin typeface="Alegreya Sans Medium"/>
                  <a:ea typeface="Alegreya Sans Medium"/>
                  <a:cs typeface="Alegreya Sans Medium"/>
                  <a:sym typeface="Alegreya Sans Medium"/>
                </a:rPr>
                <a:t>Unemployment</a:t>
              </a:r>
              <a:endParaRPr b="0" i="0" sz="700" u="none" cap="none" strike="noStrike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