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747FB-DA3B-4F40-AA7A-65863519E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5400" dirty="0"/>
              <a:t>Simulador de circuitos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B862F-6BEB-4062-803C-0FA4C557C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Integrantes:</a:t>
            </a:r>
          </a:p>
          <a:p>
            <a:r>
              <a:rPr lang="es-CO" dirty="0"/>
              <a:t>Tania valentina castillo delgado</a:t>
            </a:r>
          </a:p>
          <a:p>
            <a:r>
              <a:rPr lang="es-CO" dirty="0"/>
              <a:t>Omar David Velasquez pinto</a:t>
            </a:r>
          </a:p>
        </p:txBody>
      </p:sp>
    </p:spTree>
    <p:extLst>
      <p:ext uri="{BB962C8B-B14F-4D97-AF65-F5344CB8AC3E}">
        <p14:creationId xmlns:p14="http://schemas.microsoft.com/office/powerpoint/2010/main" val="39629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 Diagonal Corner Rectangle 8">
            <a:extLst>
              <a:ext uri="{FF2B5EF4-FFF2-40B4-BE49-F238E27FC236}">
                <a16:creationId xmlns:a16="http://schemas.microsoft.com/office/drawing/2014/main" id="{27A27104-BD4B-444E-956F-546CB9151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2334" y="2249487"/>
            <a:ext cx="4655075" cy="354171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Resultado de imagen para led">
            <a:extLst>
              <a:ext uri="{FF2B5EF4-FFF2-40B4-BE49-F238E27FC236}">
                <a16:creationId xmlns:a16="http://schemas.microsoft.com/office/drawing/2014/main" id="{F9EEB5D5-D346-43D6-ACE3-B18F977EF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853"/>
          <a:stretch/>
        </p:blipFill>
        <p:spPr bwMode="auto">
          <a:xfrm>
            <a:off x="6706866" y="2571220"/>
            <a:ext cx="1928388" cy="13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resistencia">
            <a:extLst>
              <a:ext uri="{FF2B5EF4-FFF2-40B4-BE49-F238E27FC236}">
                <a16:creationId xmlns:a16="http://schemas.microsoft.com/office/drawing/2014/main" id="{3C2461F3-D6DF-4D3B-99BC-82C3900E5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8" r="1" b="13546"/>
          <a:stretch/>
        </p:blipFill>
        <p:spPr bwMode="auto">
          <a:xfrm>
            <a:off x="8798982" y="4100779"/>
            <a:ext cx="1928388" cy="13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condensador">
            <a:extLst>
              <a:ext uri="{FF2B5EF4-FFF2-40B4-BE49-F238E27FC236}">
                <a16:creationId xmlns:a16="http://schemas.microsoft.com/office/drawing/2014/main" id="{FC768775-C6F4-475F-A4B3-8C81EE069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25413"/>
          <a:stretch/>
        </p:blipFill>
        <p:spPr bwMode="auto">
          <a:xfrm>
            <a:off x="6706866" y="4100779"/>
            <a:ext cx="1928388" cy="13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bobina">
            <a:extLst>
              <a:ext uri="{FF2B5EF4-FFF2-40B4-BE49-F238E27FC236}">
                <a16:creationId xmlns:a16="http://schemas.microsoft.com/office/drawing/2014/main" id="{4ED2E2B0-DB51-45AE-BADC-04ACF185B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8" b="-9"/>
          <a:stretch/>
        </p:blipFill>
        <p:spPr bwMode="auto">
          <a:xfrm>
            <a:off x="8798982" y="2571220"/>
            <a:ext cx="1928388" cy="13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A32E4C-0B30-4D9B-AC69-F834C643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Componente eléctrico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F392F-DCE3-4C03-A1C3-D3FA3E19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4817"/>
            <a:ext cx="4844521" cy="396240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O" dirty="0"/>
              <a:t>Elemento o dispositivo con determinada función que forma parte de un circuito eléctrico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CO" dirty="0"/>
              <a:t>Se pueden clasificar en:</a:t>
            </a:r>
          </a:p>
          <a:p>
            <a:pPr>
              <a:lnSpc>
                <a:spcPct val="110000"/>
              </a:lnSpc>
            </a:pPr>
            <a:r>
              <a:rPr lang="es-CO" dirty="0"/>
              <a:t>Estructura: Discretos, Integrados.</a:t>
            </a:r>
          </a:p>
          <a:p>
            <a:pPr>
              <a:lnSpc>
                <a:spcPct val="110000"/>
              </a:lnSpc>
            </a:pPr>
            <a:r>
              <a:rPr lang="es-CO" dirty="0"/>
              <a:t>Material: Semiconductor, No semiconductor</a:t>
            </a:r>
          </a:p>
          <a:p>
            <a:pPr>
              <a:lnSpc>
                <a:spcPct val="110000"/>
              </a:lnSpc>
            </a:pPr>
            <a:r>
              <a:rPr lang="es-CO" dirty="0"/>
              <a:t>Funcionamiento: Activo, Pasivo.</a:t>
            </a:r>
          </a:p>
          <a:p>
            <a:pPr>
              <a:lnSpc>
                <a:spcPct val="110000"/>
              </a:lnSpc>
            </a:pPr>
            <a:r>
              <a:rPr lang="es-CO" dirty="0"/>
              <a:t>Energía: Electromagnético, electroacústico, </a:t>
            </a:r>
            <a:r>
              <a:rPr lang="es-CO" dirty="0" err="1"/>
              <a:t>optoeléctronico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36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v = ir">
            <a:extLst>
              <a:ext uri="{FF2B5EF4-FFF2-40B4-BE49-F238E27FC236}">
                <a16:creationId xmlns:a16="http://schemas.microsoft.com/office/drawing/2014/main" id="{AF9D1329-E226-47FE-BE29-B0D051BD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1" r="24517" b="-3"/>
          <a:stretch/>
        </p:blipFill>
        <p:spPr bwMode="auto">
          <a:xfrm>
            <a:off x="8719872" y="2497720"/>
            <a:ext cx="2327538" cy="3047892"/>
          </a:xfrm>
          <a:custGeom>
            <a:avLst/>
            <a:gdLst>
              <a:gd name="connsiteX0" fmla="*/ 0 w 2327538"/>
              <a:gd name="connsiteY0" fmla="*/ 0 h 3047892"/>
              <a:gd name="connsiteX1" fmla="*/ 2327538 w 2327538"/>
              <a:gd name="connsiteY1" fmla="*/ 0 h 3047892"/>
              <a:gd name="connsiteX2" fmla="*/ 2327538 w 2327538"/>
              <a:gd name="connsiteY2" fmla="*/ 2899764 h 3047892"/>
              <a:gd name="connsiteX3" fmla="*/ 2179410 w 2327538"/>
              <a:gd name="connsiteY3" fmla="*/ 3047892 h 3047892"/>
              <a:gd name="connsiteX4" fmla="*/ 0 w 2327538"/>
              <a:gd name="connsiteY4" fmla="*/ 3047892 h 304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7538" h="3047892">
                <a:moveTo>
                  <a:pt x="0" y="0"/>
                </a:moveTo>
                <a:lnTo>
                  <a:pt x="2327538" y="0"/>
                </a:lnTo>
                <a:lnTo>
                  <a:pt x="2327538" y="2899764"/>
                </a:lnTo>
                <a:cubicBezTo>
                  <a:pt x="2327538" y="2981573"/>
                  <a:pt x="2261219" y="3047892"/>
                  <a:pt x="2179410" y="3047892"/>
                </a:cubicBezTo>
                <a:lnTo>
                  <a:pt x="0" y="3047892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george ohm">
            <a:extLst>
              <a:ext uri="{FF2B5EF4-FFF2-40B4-BE49-F238E27FC236}">
                <a16:creationId xmlns:a16="http://schemas.microsoft.com/office/drawing/2014/main" id="{321F7FC6-3DA3-40A8-9F0C-DA0AA7227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" b="4"/>
          <a:stretch/>
        </p:blipFill>
        <p:spPr bwMode="auto">
          <a:xfrm>
            <a:off x="6392335" y="2497720"/>
            <a:ext cx="2327537" cy="3047892"/>
          </a:xfrm>
          <a:custGeom>
            <a:avLst/>
            <a:gdLst>
              <a:gd name="connsiteX0" fmla="*/ 148128 w 2327537"/>
              <a:gd name="connsiteY0" fmla="*/ 0 h 3047892"/>
              <a:gd name="connsiteX1" fmla="*/ 2327537 w 2327537"/>
              <a:gd name="connsiteY1" fmla="*/ 0 h 3047892"/>
              <a:gd name="connsiteX2" fmla="*/ 2327537 w 2327537"/>
              <a:gd name="connsiteY2" fmla="*/ 3047892 h 3047892"/>
              <a:gd name="connsiteX3" fmla="*/ 0 w 2327537"/>
              <a:gd name="connsiteY3" fmla="*/ 3047892 h 3047892"/>
              <a:gd name="connsiteX4" fmla="*/ 0 w 2327537"/>
              <a:gd name="connsiteY4" fmla="*/ 148128 h 3047892"/>
              <a:gd name="connsiteX5" fmla="*/ 148128 w 2327537"/>
              <a:gd name="connsiteY5" fmla="*/ 0 h 304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7537" h="3047892">
                <a:moveTo>
                  <a:pt x="148128" y="0"/>
                </a:moveTo>
                <a:lnTo>
                  <a:pt x="2327537" y="0"/>
                </a:lnTo>
                <a:lnTo>
                  <a:pt x="2327537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9DD6E9-D14F-4CF3-B4E9-B6BA4AB1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Ley de ohm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DDF50-91EC-4175-89EF-3AE949FA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1700"/>
              <a:t>Es una ley básica de los circuitos eléctricos postulada por Georg </a:t>
            </a:r>
            <a:r>
              <a:rPr lang="es-CO" sz="1700" err="1"/>
              <a:t>Simon</a:t>
            </a:r>
            <a:r>
              <a:rPr lang="es-CO" sz="1700"/>
              <a:t> Ohm y describe que la diferencia de potencial (V) aplicada en la entrada y salida de un conductor es directamente proporcional a la Corriente (I) que pasa por el mismo.</a:t>
            </a:r>
          </a:p>
          <a:p>
            <a:pPr>
              <a:lnSpc>
                <a:spcPct val="110000"/>
              </a:lnSpc>
            </a:pPr>
            <a:r>
              <a:rPr lang="es-CO" sz="1700"/>
              <a:t>La constante de proporcionalidad se conoce como Resistencia (R) y sus unidades son los ohmios (</a:t>
            </a:r>
            <a:r>
              <a:rPr lang="el-GR" sz="1700"/>
              <a:t>Ω</a:t>
            </a:r>
            <a:r>
              <a:rPr lang="es-CO" sz="1700"/>
              <a:t>).</a:t>
            </a:r>
          </a:p>
          <a:p>
            <a:pPr>
              <a:lnSpc>
                <a:spcPct val="110000"/>
              </a:lnSpc>
            </a:pPr>
            <a:r>
              <a:rPr lang="es-CO" sz="1700"/>
              <a:t>En condiciones normales, el resistor funciona como un elemento lineal, aunque si se cambian sus condiciones de uso varía su comportamiento</a:t>
            </a:r>
          </a:p>
        </p:txBody>
      </p:sp>
    </p:spTree>
    <p:extLst>
      <p:ext uri="{BB962C8B-B14F-4D97-AF65-F5344CB8AC3E}">
        <p14:creationId xmlns:p14="http://schemas.microsoft.com/office/powerpoint/2010/main" val="172440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C199-41D9-4CA2-8016-5BF4780D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895044" cy="1478570"/>
          </a:xfrm>
        </p:spPr>
        <p:txBody>
          <a:bodyPr/>
          <a:lstStyle/>
          <a:p>
            <a:pPr algn="ctr"/>
            <a:r>
              <a:rPr lang="es-CO" dirty="0" err="1"/>
              <a:t>voltimetro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FED8709-17AB-4E91-98BA-B143D0426D65}"/>
              </a:ext>
            </a:extLst>
          </p:cNvPr>
          <p:cNvSpPr txBox="1">
            <a:spLocks/>
          </p:cNvSpPr>
          <p:nvPr/>
        </p:nvSpPr>
        <p:spPr>
          <a:xfrm>
            <a:off x="7155545" y="618518"/>
            <a:ext cx="389504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err="1"/>
              <a:t>amperimetro</a:t>
            </a:r>
            <a:endParaRPr lang="es-CO" dirty="0"/>
          </a:p>
        </p:txBody>
      </p:sp>
      <p:pic>
        <p:nvPicPr>
          <p:cNvPr id="9218" name="Picture 2" descr="Resultado de imagen para voltimetro">
            <a:extLst>
              <a:ext uri="{FF2B5EF4-FFF2-40B4-BE49-F238E27FC236}">
                <a16:creationId xmlns:a16="http://schemas.microsoft.com/office/drawing/2014/main" id="{027CF65C-DBD3-4322-92CF-DA8ACF48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2097088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n para voltimetro analogico">
            <a:extLst>
              <a:ext uri="{FF2B5EF4-FFF2-40B4-BE49-F238E27FC236}">
                <a16:creationId xmlns:a16="http://schemas.microsoft.com/office/drawing/2014/main" id="{169478D0-E48B-417E-8DE8-3FF30FC98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Resultado de imagen para voltimetro analogico">
            <a:extLst>
              <a:ext uri="{FF2B5EF4-FFF2-40B4-BE49-F238E27FC236}">
                <a16:creationId xmlns:a16="http://schemas.microsoft.com/office/drawing/2014/main" id="{BF91A9A1-A08C-4CDD-B535-9179F93E4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224" name="Picture 8" descr="Resultado de imagen para voltimetro analogico">
            <a:extLst>
              <a:ext uri="{FF2B5EF4-FFF2-40B4-BE49-F238E27FC236}">
                <a16:creationId xmlns:a16="http://schemas.microsoft.com/office/drawing/2014/main" id="{AF29E0BF-7A50-4BB3-A64D-49A8127D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" y="23590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Resultado de imagen para amperimetro analogico">
            <a:extLst>
              <a:ext uri="{FF2B5EF4-FFF2-40B4-BE49-F238E27FC236}">
                <a16:creationId xmlns:a16="http://schemas.microsoft.com/office/drawing/2014/main" id="{211B9087-5032-456D-B66E-E35C7ADE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493" y="2395676"/>
            <a:ext cx="2857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9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gustav kirchhoff">
            <a:extLst>
              <a:ext uri="{FF2B5EF4-FFF2-40B4-BE49-F238E27FC236}">
                <a16:creationId xmlns:a16="http://schemas.microsoft.com/office/drawing/2014/main" id="{B749845C-7FD4-4B3B-9980-20E42CAA7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/>
          <a:stretch/>
        </p:blipFill>
        <p:spPr bwMode="auto"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305C64-7DF3-457D-B017-EFAF8F31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/>
              <a:t>Leyes de kirchhoff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5749A-EF2A-4377-A4A2-08606247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2000"/>
              <a:t>Son dos enunciados formulados por Gustav Kirchhoff en 1846 que se basan en la conservación de la carga y la energía aplicados a los circuitos eléctricos.</a:t>
            </a:r>
          </a:p>
          <a:p>
            <a:pPr>
              <a:lnSpc>
                <a:spcPct val="110000"/>
              </a:lnSpc>
            </a:pPr>
            <a:r>
              <a:rPr lang="es-CO" sz="2000"/>
              <a:t>Son ampliamente utilizados en ingeniería eléctrica y electrónica para determinar corrientes o diferencias de potencial que inicialmente son incógnitas.</a:t>
            </a:r>
          </a:p>
          <a:p>
            <a:pPr>
              <a:lnSpc>
                <a:spcPct val="110000"/>
              </a:lnSpc>
            </a:pPr>
            <a:r>
              <a:rPr lang="es-CO" sz="2000"/>
              <a:t>Ambos principios se cumplen para cualquier circuito eléctrico.</a:t>
            </a:r>
          </a:p>
          <a:p>
            <a:pPr>
              <a:lnSpc>
                <a:spcPct val="110000"/>
              </a:lnSpc>
            </a:pPr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67105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0FC97-7158-45E3-A86C-B5414822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36" y="128731"/>
            <a:ext cx="9905998" cy="1478570"/>
          </a:xfrm>
        </p:spPr>
        <p:txBody>
          <a:bodyPr/>
          <a:lstStyle/>
          <a:p>
            <a:pPr algn="ctr"/>
            <a:r>
              <a:rPr lang="es-CO" dirty="0" err="1"/>
              <a:t>DefiniciONES</a:t>
            </a:r>
            <a:r>
              <a:rPr lang="es-CO" dirty="0"/>
              <a:t> de malla y nodo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3066F-32DB-4D57-B0C8-81797F7C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51723"/>
            <a:ext cx="4751388" cy="2668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MALLA:</a:t>
            </a:r>
          </a:p>
          <a:p>
            <a:pPr algn="just"/>
            <a:r>
              <a:rPr lang="es-CO" dirty="0"/>
              <a:t>Una malla corresponde al recorrido desde un punto de un circuito plano hasta este mismo punto en un determinado sentido, es decir, un lazo cerrado.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3C92256-A7EB-4748-8219-C96A49F86042}"/>
              </a:ext>
            </a:extLst>
          </p:cNvPr>
          <p:cNvSpPr txBox="1">
            <a:spLocks/>
          </p:cNvSpPr>
          <p:nvPr/>
        </p:nvSpPr>
        <p:spPr>
          <a:xfrm>
            <a:off x="6933957" y="1351723"/>
            <a:ext cx="4751388" cy="266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NODO:</a:t>
            </a:r>
          </a:p>
          <a:p>
            <a:r>
              <a:rPr lang="es-CO" dirty="0"/>
              <a:t>Un nodo corresponde a un punto donde dos o más componentes eléctricos se conectan entre sí o tienen una conexión en común. </a:t>
            </a:r>
          </a:p>
        </p:txBody>
      </p:sp>
      <p:pic>
        <p:nvPicPr>
          <p:cNvPr id="1026" name="Picture 2" descr="https://upload.wikimedia.org/wikipedia/commons/thumb/4/40/Kirchhoff_voltage_law.svg/800px-Kirchhoff_voltage_law.svg.png">
            <a:extLst>
              <a:ext uri="{FF2B5EF4-FFF2-40B4-BE49-F238E27FC236}">
                <a16:creationId xmlns:a16="http://schemas.microsoft.com/office/drawing/2014/main" id="{BC0F1101-3590-45E6-936C-AE1CACFA7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11" y="3512945"/>
            <a:ext cx="3955179" cy="34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sum _{{k=1}}^{n}V_{k}=V_{1}+V_{2}+V_{3}\dots +V_{n}=0">
            <a:extLst>
              <a:ext uri="{FF2B5EF4-FFF2-40B4-BE49-F238E27FC236}">
                <a16:creationId xmlns:a16="http://schemas.microsoft.com/office/drawing/2014/main" id="{CB7C203F-6C6A-4735-9B22-976963D48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4" descr="\sum _{{k=1}}^{n}V_{k}=V_{1}+V_{2}+V_{3}\dots +V_{n}=0">
            <a:extLst>
              <a:ext uri="{FF2B5EF4-FFF2-40B4-BE49-F238E27FC236}">
                <a16:creationId xmlns:a16="http://schemas.microsoft.com/office/drawing/2014/main" id="{8BDB602A-8148-45D5-A694-9CF1A625F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39E1B3-1F13-4D12-98B2-B6387E8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658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Ley de voltajes de </a:t>
            </a:r>
            <a:r>
              <a:rPr lang="es-CO" dirty="0" err="1"/>
              <a:t>kirchhoff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772C8-A5A7-4A9A-987A-F8641E39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394"/>
            <a:ext cx="4844521" cy="404680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s-CO" dirty="0"/>
              <a:t>También se conoce como Análisis de mallas.</a:t>
            </a:r>
          </a:p>
          <a:p>
            <a:pPr>
              <a:lnSpc>
                <a:spcPct val="110000"/>
              </a:lnSpc>
            </a:pPr>
            <a:r>
              <a:rPr lang="es-CO" dirty="0"/>
              <a:t>Se obtiene a partir de la conservación del campo potencial de energía.</a:t>
            </a:r>
          </a:p>
          <a:p>
            <a:pPr>
              <a:lnSpc>
                <a:spcPct val="110000"/>
              </a:lnSpc>
            </a:pPr>
            <a:r>
              <a:rPr lang="es-CO" dirty="0"/>
              <a:t>Se enuncia como sigue: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CO" i="1" dirty="0"/>
              <a:t>“En un lazo cerrado, la suma de todas las caídas de tensión es igual a la tensión total suministrada. De forma equivalente, la suma algebraica de las diferencias de potencial eléctrico en un lazo es igual a cero”.</a:t>
            </a:r>
          </a:p>
          <a:p>
            <a:pPr>
              <a:lnSpc>
                <a:spcPct val="110000"/>
              </a:lnSpc>
            </a:pPr>
            <a:endParaRPr lang="es-CO" sz="2000" dirty="0"/>
          </a:p>
        </p:txBody>
      </p:sp>
      <p:pic>
        <p:nvPicPr>
          <p:cNvPr id="2056" name="Picture 8" descr="Resultado de imagen para ley de voltaje de kirchhoff">
            <a:extLst>
              <a:ext uri="{FF2B5EF4-FFF2-40B4-BE49-F238E27FC236}">
                <a16:creationId xmlns:a16="http://schemas.microsoft.com/office/drawing/2014/main" id="{DD8161E5-6023-4F6B-9F3E-10FB485A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12" y="2524125"/>
            <a:ext cx="47339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6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34E9D-0FDD-4EF7-A598-4586A5A1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Ley de corrientes de </a:t>
            </a:r>
            <a:r>
              <a:rPr lang="es-CO" dirty="0" err="1"/>
              <a:t>kirchhoff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7E5F3-3472-4466-B9E8-157C3E4F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736" y="2097088"/>
            <a:ext cx="5095264" cy="4008290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También se conoce como Análisis de nodos.</a:t>
            </a:r>
          </a:p>
          <a:p>
            <a:r>
              <a:rPr lang="es-CO" dirty="0"/>
              <a:t>Se basa en el principio de conservación de la carga.</a:t>
            </a:r>
          </a:p>
          <a:p>
            <a:r>
              <a:rPr lang="es-CO" dirty="0"/>
              <a:t>Se enuncia como sigue:</a:t>
            </a:r>
          </a:p>
          <a:p>
            <a:pPr marL="0" indent="0">
              <a:buNone/>
            </a:pPr>
            <a:r>
              <a:rPr lang="es-CO" i="1" dirty="0"/>
              <a:t>“En cualquier nodo, la suma de las corrientes que entran en ese nodo es igual a la suma de las corrientes que salen. De forma equivalente, la suma de todas las corrientes que pasan por el nodo es igual a cero”.</a:t>
            </a:r>
          </a:p>
          <a:p>
            <a:endParaRPr lang="es-CO" dirty="0"/>
          </a:p>
        </p:txBody>
      </p:sp>
      <p:pic>
        <p:nvPicPr>
          <p:cNvPr id="3074" name="Picture 2" descr="Resultado de imagen para ley de corriente de kirchhoff">
            <a:extLst>
              <a:ext uri="{FF2B5EF4-FFF2-40B4-BE49-F238E27FC236}">
                <a16:creationId xmlns:a16="http://schemas.microsoft.com/office/drawing/2014/main" id="{5E83DA9D-76BA-4F9F-8EF8-30BCCAFC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390" y="2688393"/>
            <a:ext cx="5779352" cy="226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5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2F78A-B5B7-45C7-9E07-B913F2BE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3B936-FBAA-4C7A-9571-B5CEACEF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/>
          </a:bodyPr>
          <a:lstStyle/>
          <a:p>
            <a:r>
              <a:rPr lang="es-CO" dirty="0"/>
              <a:t>Cuando se habla de simuladores de circuitos, hoy día podemos encontrar de todo tipo, sin embargo, la gran mayoría se presenta con aplicaciones que solo pueden entender o manejar, personas con un fundamento teórico o práctico del tema. A veces se debe tener un alto contenido académico para su utilización, generando esto que no sea accesible a todo tipo de personas, sin importar el conocimiento que se tenga de circuitos, por lo que se hace pertinente crear un simulador que sea más fácil de entender y manejar.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106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34205510-C4CB-4047-A363-84123DDCB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2" r="3" b="4079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52F304-CDCA-43B0-9502-4E0B1146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Solución al problema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lnSpcReduction="10000"/>
          </a:bodyPr>
          <a:lstStyle/>
          <a:p>
            <a:r>
              <a:rPr lang="es-CO" dirty="0"/>
              <a:t>Crear un simulador de circuitos con aspecto visual agradable, más gráfico y menos simbólico, que logre incentivar al público en general al manejo de circuitos de una manera fácil de entender y manejar, implementando la programación orientada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5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F537204-A705-451B-86D1-47CD61F93611}"/>
              </a:ext>
            </a:extLst>
          </p:cNvPr>
          <p:cNvSpPr/>
          <p:nvPr/>
        </p:nvSpPr>
        <p:spPr>
          <a:xfrm>
            <a:off x="5927037" y="894521"/>
            <a:ext cx="3412435" cy="253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CIRCUITO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162CE31-193E-413C-82A9-FD42827943BC}"/>
              </a:ext>
            </a:extLst>
          </p:cNvPr>
          <p:cNvSpPr/>
          <p:nvPr/>
        </p:nvSpPr>
        <p:spPr>
          <a:xfrm>
            <a:off x="2837358" y="1991523"/>
            <a:ext cx="2315818" cy="1603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CIRCELM</a:t>
            </a:r>
          </a:p>
          <a:p>
            <a:pPr algn="ctr"/>
            <a:r>
              <a:rPr lang="es-CO" dirty="0"/>
              <a:t>(ABSTRACT CLASS)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894320D-5A4D-4952-82B6-E923B070FB6A}"/>
              </a:ext>
            </a:extLst>
          </p:cNvPr>
          <p:cNvSpPr/>
          <p:nvPr/>
        </p:nvSpPr>
        <p:spPr>
          <a:xfrm>
            <a:off x="8456547" y="3834849"/>
            <a:ext cx="1765850" cy="111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BOTON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264258A-A94C-4116-BECC-B0B54A0311AC}"/>
              </a:ext>
            </a:extLst>
          </p:cNvPr>
          <p:cNvSpPr/>
          <p:nvPr/>
        </p:nvSpPr>
        <p:spPr>
          <a:xfrm>
            <a:off x="5316610" y="4240699"/>
            <a:ext cx="1749287" cy="1169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NODO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3E1E641-C93E-4E3E-8B1E-9EBAF571FD90}"/>
              </a:ext>
            </a:extLst>
          </p:cNvPr>
          <p:cNvSpPr/>
          <p:nvPr/>
        </p:nvSpPr>
        <p:spPr>
          <a:xfrm>
            <a:off x="228055" y="2694002"/>
            <a:ext cx="1368286" cy="68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FUENTE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710A61E-723F-4DD9-8A74-4C2712291A8F}"/>
              </a:ext>
            </a:extLst>
          </p:cNvPr>
          <p:cNvSpPr/>
          <p:nvPr/>
        </p:nvSpPr>
        <p:spPr>
          <a:xfrm>
            <a:off x="1034497" y="3954085"/>
            <a:ext cx="1924051" cy="66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RESISTENCIA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578507A-94A6-4214-B471-9EFB0B5D0479}"/>
              </a:ext>
            </a:extLst>
          </p:cNvPr>
          <p:cNvSpPr/>
          <p:nvPr/>
        </p:nvSpPr>
        <p:spPr>
          <a:xfrm>
            <a:off x="3199571" y="4618385"/>
            <a:ext cx="1297942" cy="66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1CE02AD-CFA9-4486-B786-6656DD3A0F91}"/>
              </a:ext>
            </a:extLst>
          </p:cNvPr>
          <p:cNvSpPr/>
          <p:nvPr/>
        </p:nvSpPr>
        <p:spPr>
          <a:xfrm>
            <a:off x="500682" y="1229962"/>
            <a:ext cx="2132773" cy="68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VOLTIMETRO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DE0976F-CFD1-4338-8E19-8C2D3BCD8647}"/>
              </a:ext>
            </a:extLst>
          </p:cNvPr>
          <p:cNvSpPr/>
          <p:nvPr/>
        </p:nvSpPr>
        <p:spPr>
          <a:xfrm>
            <a:off x="3113301" y="393822"/>
            <a:ext cx="2426806" cy="6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AMPERIMETRO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E702058C-36F9-4D3A-9868-D97DC14FEA2C}"/>
              </a:ext>
            </a:extLst>
          </p:cNvPr>
          <p:cNvSpPr/>
          <p:nvPr/>
        </p:nvSpPr>
        <p:spPr>
          <a:xfrm rot="8327504">
            <a:off x="2047867" y="3348927"/>
            <a:ext cx="977764" cy="39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8CC0F29D-DA17-4412-92D3-9997429B80C5}"/>
              </a:ext>
            </a:extLst>
          </p:cNvPr>
          <p:cNvSpPr/>
          <p:nvPr/>
        </p:nvSpPr>
        <p:spPr>
          <a:xfrm rot="10443449">
            <a:off x="1686308" y="2691045"/>
            <a:ext cx="1142202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23DC701-31FA-454A-9743-2F1361B9BE54}"/>
              </a:ext>
            </a:extLst>
          </p:cNvPr>
          <p:cNvSpPr/>
          <p:nvPr/>
        </p:nvSpPr>
        <p:spPr>
          <a:xfrm rot="13013174">
            <a:off x="2111827" y="1856964"/>
            <a:ext cx="934030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5A991896-BF31-443B-A690-9C6622A4111D}"/>
              </a:ext>
            </a:extLst>
          </p:cNvPr>
          <p:cNvSpPr/>
          <p:nvPr/>
        </p:nvSpPr>
        <p:spPr>
          <a:xfrm rot="16966623">
            <a:off x="3636952" y="1319277"/>
            <a:ext cx="934030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23870570-0F0E-4455-9BEE-038460B2639A}"/>
              </a:ext>
            </a:extLst>
          </p:cNvPr>
          <p:cNvSpPr/>
          <p:nvPr/>
        </p:nvSpPr>
        <p:spPr>
          <a:xfrm rot="5400000">
            <a:off x="3247003" y="3916138"/>
            <a:ext cx="1056363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0A4DEC62-35D3-4E3F-B5B9-C566D55FA958}"/>
              </a:ext>
            </a:extLst>
          </p:cNvPr>
          <p:cNvSpPr/>
          <p:nvPr/>
        </p:nvSpPr>
        <p:spPr>
          <a:xfrm rot="9623539">
            <a:off x="4996196" y="2208755"/>
            <a:ext cx="934030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4834B567-7E75-4DFC-B8D3-0D64C1C474A1}"/>
              </a:ext>
            </a:extLst>
          </p:cNvPr>
          <p:cNvSpPr/>
          <p:nvPr/>
        </p:nvSpPr>
        <p:spPr>
          <a:xfrm rot="7041074">
            <a:off x="6052070" y="3536909"/>
            <a:ext cx="934030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FE93BEDA-2130-4B8C-957E-139F580547E8}"/>
              </a:ext>
            </a:extLst>
          </p:cNvPr>
          <p:cNvSpPr/>
          <p:nvPr/>
        </p:nvSpPr>
        <p:spPr>
          <a:xfrm rot="3566085">
            <a:off x="8435875" y="3335172"/>
            <a:ext cx="844232" cy="482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E66A0500-E2FB-43F8-A531-DB66AC8EE1BD}"/>
              </a:ext>
            </a:extLst>
          </p:cNvPr>
          <p:cNvSpPr/>
          <p:nvPr/>
        </p:nvSpPr>
        <p:spPr>
          <a:xfrm rot="13714103">
            <a:off x="4716464" y="3520589"/>
            <a:ext cx="1170629" cy="586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78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0D70F-7773-4C81-BDA2-7DB47D0F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s-CO" sz="4000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41D4E-2E6D-4F94-A51B-DDD77AE8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6084"/>
            <a:ext cx="4769057" cy="4267202"/>
          </a:xfrm>
        </p:spPr>
        <p:txBody>
          <a:bodyPr/>
          <a:lstStyle/>
          <a:p>
            <a:r>
              <a:rPr lang="es-CO" dirty="0"/>
              <a:t>Introducción</a:t>
            </a:r>
          </a:p>
          <a:p>
            <a:r>
              <a:rPr lang="es-CO" dirty="0"/>
              <a:t>Marco Teórico</a:t>
            </a:r>
          </a:p>
          <a:p>
            <a:r>
              <a:rPr lang="es-CO" dirty="0"/>
              <a:t>Problemática</a:t>
            </a:r>
          </a:p>
          <a:p>
            <a:r>
              <a:rPr lang="es-CO" dirty="0"/>
              <a:t>Solución al problema</a:t>
            </a:r>
          </a:p>
          <a:p>
            <a:r>
              <a:rPr lang="es-CO" dirty="0"/>
              <a:t>Diagrama de clases</a:t>
            </a:r>
          </a:p>
          <a:p>
            <a:r>
              <a:rPr lang="es-CO" dirty="0"/>
              <a:t>Conclusiones</a:t>
            </a:r>
          </a:p>
          <a:p>
            <a:endParaRPr lang="es-CO" dirty="0"/>
          </a:p>
        </p:txBody>
      </p:sp>
      <p:pic>
        <p:nvPicPr>
          <p:cNvPr id="3074" name="Picture 2" descr="Resultado de imagen para voltaje">
            <a:extLst>
              <a:ext uri="{FF2B5EF4-FFF2-40B4-BE49-F238E27FC236}">
                <a16:creationId xmlns:a16="http://schemas.microsoft.com/office/drawing/2014/main" id="{EA29DC68-DF4C-49D2-A46B-ADC5A2FC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21" y="1806084"/>
            <a:ext cx="3954639" cy="349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5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8313F-6C03-441A-9EBB-2366FC37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4" y="551654"/>
            <a:ext cx="9905998" cy="1030289"/>
          </a:xfrm>
        </p:spPr>
        <p:txBody>
          <a:bodyPr/>
          <a:lstStyle/>
          <a:p>
            <a:r>
              <a:rPr lang="es-CO" dirty="0"/>
              <a:t>CLASE CIRCELM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B42992-A48C-4599-84F0-49AD7758798E}"/>
              </a:ext>
            </a:extLst>
          </p:cNvPr>
          <p:cNvSpPr/>
          <p:nvPr/>
        </p:nvSpPr>
        <p:spPr>
          <a:xfrm>
            <a:off x="1908313" y="1453580"/>
            <a:ext cx="3333750" cy="461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B627DD-9195-4EA0-A191-C1549EAA083A}"/>
              </a:ext>
            </a:extLst>
          </p:cNvPr>
          <p:cNvSpPr/>
          <p:nvPr/>
        </p:nvSpPr>
        <p:spPr>
          <a:xfrm>
            <a:off x="1908313" y="1453579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CircElm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6112AE-501C-4CE4-A0C2-FEF4842D13B9}"/>
              </a:ext>
            </a:extLst>
          </p:cNvPr>
          <p:cNvSpPr/>
          <p:nvPr/>
        </p:nvSpPr>
        <p:spPr>
          <a:xfrm>
            <a:off x="1908313" y="2227144"/>
            <a:ext cx="3333750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84D729-376D-4429-8A68-B1A98E94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2308278"/>
            <a:ext cx="3333750" cy="160972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F08517C-5AB0-46BB-85FC-75EA6DE25E3C}"/>
              </a:ext>
            </a:extLst>
          </p:cNvPr>
          <p:cNvSpPr/>
          <p:nvPr/>
        </p:nvSpPr>
        <p:spPr>
          <a:xfrm>
            <a:off x="1908313" y="3918003"/>
            <a:ext cx="3333750" cy="21340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draw</a:t>
            </a:r>
            <a:r>
              <a:rPr lang="es-CO" dirty="0"/>
              <a:t>()</a:t>
            </a:r>
          </a:p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translation</a:t>
            </a:r>
            <a:r>
              <a:rPr lang="es-CO" dirty="0"/>
              <a:t>()</a:t>
            </a:r>
          </a:p>
          <a:p>
            <a:r>
              <a:rPr lang="es-CO" dirty="0" err="1"/>
              <a:t>Void</a:t>
            </a:r>
            <a:r>
              <a:rPr lang="es-CO" dirty="0"/>
              <a:t> setNode1()</a:t>
            </a:r>
          </a:p>
          <a:p>
            <a:r>
              <a:rPr lang="es-CO" dirty="0" err="1"/>
              <a:t>Void</a:t>
            </a:r>
            <a:r>
              <a:rPr lang="es-CO" dirty="0"/>
              <a:t> setNode2()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10F7F3-EBD8-46ED-9FB3-E30BC9EBB002}"/>
              </a:ext>
            </a:extLst>
          </p:cNvPr>
          <p:cNvSpPr/>
          <p:nvPr/>
        </p:nvSpPr>
        <p:spPr>
          <a:xfrm>
            <a:off x="7414590" y="680016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FuenteVolt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AED11E-C38B-40E3-9C4E-B9827B2C602D}"/>
              </a:ext>
            </a:extLst>
          </p:cNvPr>
          <p:cNvSpPr/>
          <p:nvPr/>
        </p:nvSpPr>
        <p:spPr>
          <a:xfrm>
            <a:off x="7414590" y="2004147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Resist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D00CD0-BF6F-4921-90A1-5E90A1B0D78A}"/>
              </a:ext>
            </a:extLst>
          </p:cNvPr>
          <p:cNvSpPr/>
          <p:nvPr/>
        </p:nvSpPr>
        <p:spPr>
          <a:xfrm>
            <a:off x="7414590" y="3268641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Volt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2A1D24-F9BF-4A00-93B3-2A5883D5C04D}"/>
              </a:ext>
            </a:extLst>
          </p:cNvPr>
          <p:cNvSpPr/>
          <p:nvPr/>
        </p:nvSpPr>
        <p:spPr>
          <a:xfrm>
            <a:off x="7414590" y="4533136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Amp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0393784-7832-4965-BB10-1D2D37061347}"/>
              </a:ext>
            </a:extLst>
          </p:cNvPr>
          <p:cNvSpPr/>
          <p:nvPr/>
        </p:nvSpPr>
        <p:spPr>
          <a:xfrm>
            <a:off x="7414590" y="5607634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Cable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133BDEC-4712-442F-882D-FED0CC7B6321}"/>
              </a:ext>
            </a:extLst>
          </p:cNvPr>
          <p:cNvCxnSpPr>
            <a:stCxn id="9" idx="1"/>
          </p:cNvCxnSpPr>
          <p:nvPr/>
        </p:nvCxnSpPr>
        <p:spPr>
          <a:xfrm flipH="1">
            <a:off x="5242063" y="1066798"/>
            <a:ext cx="2172527" cy="13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002470E-FBB1-462B-A163-C3E60C515FF1}"/>
              </a:ext>
            </a:extLst>
          </p:cNvPr>
          <p:cNvCxnSpPr>
            <a:stCxn id="10" idx="1"/>
          </p:cNvCxnSpPr>
          <p:nvPr/>
        </p:nvCxnSpPr>
        <p:spPr>
          <a:xfrm flipH="1">
            <a:off x="5305459" y="2390929"/>
            <a:ext cx="2109131" cy="5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67855F-7DB8-49FC-B2BA-964A4C494861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5273761" y="3535252"/>
            <a:ext cx="2140829" cy="1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9A517C9-0F72-481E-B4BB-2D05028F1082}"/>
              </a:ext>
            </a:extLst>
          </p:cNvPr>
          <p:cNvCxnSpPr/>
          <p:nvPr/>
        </p:nvCxnSpPr>
        <p:spPr>
          <a:xfrm flipH="1" flipV="1">
            <a:off x="5305459" y="4132586"/>
            <a:ext cx="1983237" cy="7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064C638-DE3A-44A9-BE25-88929CFF8EF8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05459" y="4985044"/>
            <a:ext cx="2109131" cy="100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9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E6C8-7040-4FA4-A771-182AACF2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demo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C40F11-FDE9-4B22-A07C-5F8241EC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807" y="2210407"/>
            <a:ext cx="4324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A9F62-6A40-41B3-9A1F-43D83206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364E1-2F46-4E01-92C2-9F9A3BB8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4519"/>
            <a:ext cx="9905999" cy="4460019"/>
          </a:xfrm>
        </p:spPr>
        <p:txBody>
          <a:bodyPr>
            <a:normAutofit lnSpcReduction="10000"/>
          </a:bodyPr>
          <a:lstStyle/>
          <a:p>
            <a:r>
              <a:rPr lang="es-CO" dirty="0"/>
              <a:t>Se logró implementar un simulador de circuitos para circuitos de una sola malla, donde se interiorizan los conceptos de Ley de Ohm y ley de Mallas de Kirchhoff.</a:t>
            </a:r>
          </a:p>
          <a:p>
            <a:r>
              <a:rPr lang="es-CO" dirty="0"/>
              <a:t>Falta implementar un adecuado modelo lógico para circuitos en serie o paralelo. </a:t>
            </a:r>
          </a:p>
          <a:p>
            <a:r>
              <a:rPr lang="es-CO" dirty="0"/>
              <a:t>En futuro se pueden implementar elementos no lineales como condensadores o bobinas, diodos y transistores, entre otros.</a:t>
            </a:r>
          </a:p>
          <a:p>
            <a:r>
              <a:rPr lang="es-CO" dirty="0"/>
              <a:t>Implementación de modelos matemáticos gráficos.</a:t>
            </a:r>
          </a:p>
          <a:p>
            <a:r>
              <a:rPr lang="es-CO" dirty="0"/>
              <a:t>Método para guardar circuitos implementados.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1969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DA7F-B7E0-4FFE-BD5E-1252F2D3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5400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0356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D9AB-F730-49B0-A7DF-C12EE816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701"/>
            <a:ext cx="9905998" cy="1478570"/>
          </a:xfrm>
        </p:spPr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8A6FC-E8CF-46B9-8DBD-98E114C4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6271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El campo de la electricidad es un eje fundamental para el desarrollo tecnológico, por lo que es clave entender las aplicaciones y el comportamiento de los fenómenos físicos asociados. Aplicando los conceptos fundamentales de la programación orientada a objetos, este proyecto se basa en la creación de un simulador de circuitos eléctricos de corriente continua, un método práctico y al alcance de cualquier usuario que permite interiorizar el comportamiento fundamental y lineal de circuitos básicos que representan conceptos como la ley de Ohm.</a:t>
            </a:r>
          </a:p>
        </p:txBody>
      </p:sp>
    </p:spTree>
    <p:extLst>
      <p:ext uri="{BB962C8B-B14F-4D97-AF65-F5344CB8AC3E}">
        <p14:creationId xmlns:p14="http://schemas.microsoft.com/office/powerpoint/2010/main" val="7563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02BD4-0D3A-4103-AB41-FDF542B5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8195"/>
            <a:ext cx="9905998" cy="1478570"/>
          </a:xfrm>
        </p:spPr>
        <p:txBody>
          <a:bodyPr/>
          <a:lstStyle/>
          <a:p>
            <a:r>
              <a:rPr lang="es-CO" dirty="0"/>
              <a:t>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57710-9AD3-478D-B815-79C2DE1B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6765"/>
            <a:ext cx="4399721" cy="4200939"/>
          </a:xfrm>
        </p:spPr>
        <p:txBody>
          <a:bodyPr>
            <a:normAutofit/>
          </a:bodyPr>
          <a:lstStyle/>
          <a:p>
            <a:r>
              <a:rPr lang="es-CO" dirty="0"/>
              <a:t>Electricidad </a:t>
            </a:r>
          </a:p>
          <a:p>
            <a:r>
              <a:rPr lang="es-CO" dirty="0"/>
              <a:t>Corriente eléctrica</a:t>
            </a:r>
          </a:p>
          <a:p>
            <a:r>
              <a:rPr lang="es-CO" dirty="0"/>
              <a:t>Corriente continua</a:t>
            </a:r>
          </a:p>
          <a:p>
            <a:r>
              <a:rPr lang="es-CO" dirty="0"/>
              <a:t>Tensión (Diferencia de Potencial)</a:t>
            </a:r>
          </a:p>
          <a:p>
            <a:r>
              <a:rPr lang="es-CO" dirty="0"/>
              <a:t>Circuito eléctrico</a:t>
            </a:r>
          </a:p>
          <a:p>
            <a:r>
              <a:rPr lang="es-CO" dirty="0"/>
              <a:t>Componente electrónico</a:t>
            </a:r>
          </a:p>
          <a:p>
            <a:r>
              <a:rPr lang="es-CO" dirty="0"/>
              <a:t>Elementos activos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53AF4F1-0285-4708-A696-400F83E0A147}"/>
              </a:ext>
            </a:extLst>
          </p:cNvPr>
          <p:cNvSpPr txBox="1">
            <a:spLocks/>
          </p:cNvSpPr>
          <p:nvPr/>
        </p:nvSpPr>
        <p:spPr>
          <a:xfrm>
            <a:off x="6336264" y="1616764"/>
            <a:ext cx="5140119" cy="420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Elementos pasivos</a:t>
            </a:r>
          </a:p>
          <a:p>
            <a:r>
              <a:rPr lang="es-CO" dirty="0"/>
              <a:t>Ley de Ohm</a:t>
            </a:r>
          </a:p>
          <a:p>
            <a:r>
              <a:rPr lang="es-CO" dirty="0"/>
              <a:t>Voltímetro</a:t>
            </a:r>
          </a:p>
          <a:p>
            <a:r>
              <a:rPr lang="es-CO" dirty="0"/>
              <a:t>Amperímetro</a:t>
            </a:r>
          </a:p>
          <a:p>
            <a:pPr marL="285750" indent="-285750"/>
            <a:r>
              <a:rPr lang="es-CO" dirty="0"/>
              <a:t>Malla </a:t>
            </a:r>
          </a:p>
          <a:p>
            <a:pPr marL="285750" indent="-285750"/>
            <a:r>
              <a:rPr lang="es-CO" dirty="0"/>
              <a:t>Nodo</a:t>
            </a:r>
          </a:p>
          <a:p>
            <a:pPr marL="285750" indent="-285750"/>
            <a:r>
              <a:rPr lang="es-CO" dirty="0"/>
              <a:t>Leyes de Kirchhoff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36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86287-95E8-4BD3-B18A-FA51310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0809"/>
            <a:ext cx="9905998" cy="1050304"/>
          </a:xfrm>
        </p:spPr>
        <p:txBody>
          <a:bodyPr/>
          <a:lstStyle/>
          <a:p>
            <a:pPr algn="ctr"/>
            <a:r>
              <a:rPr lang="es-CO" dirty="0"/>
              <a:t>electricidad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CA17E-606B-4909-A715-03864685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54692"/>
            <a:ext cx="9905999" cy="1050304"/>
          </a:xfrm>
        </p:spPr>
        <p:txBody>
          <a:bodyPr/>
          <a:lstStyle/>
          <a:p>
            <a:r>
              <a:rPr lang="es-CO" dirty="0"/>
              <a:t>Es el conjunto de fenómenos físicos relacionados con la presencia y flujo de las cargas eléctricas.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AD8B7C7-901B-4A9B-A5DE-464A458CE9FA}"/>
              </a:ext>
            </a:extLst>
          </p:cNvPr>
          <p:cNvSpPr txBox="1">
            <a:spLocks/>
          </p:cNvSpPr>
          <p:nvPr/>
        </p:nvSpPr>
        <p:spPr>
          <a:xfrm>
            <a:off x="1140597" y="2004996"/>
            <a:ext cx="4596781" cy="249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CARGA:</a:t>
            </a:r>
          </a:p>
          <a:p>
            <a:pPr marL="0" indent="0" algn="just">
              <a:buNone/>
            </a:pPr>
            <a:r>
              <a:rPr lang="es-CO" dirty="0"/>
              <a:t>Es una propiedad intrínseca de la materia que se manifiesta mediante la interacción de Campos Electromagnéticos.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A8424-F1B3-4113-AD77-99C8E24FD242}"/>
              </a:ext>
            </a:extLst>
          </p:cNvPr>
          <p:cNvSpPr txBox="1">
            <a:spLocks/>
          </p:cNvSpPr>
          <p:nvPr/>
        </p:nvSpPr>
        <p:spPr>
          <a:xfrm>
            <a:off x="6315469" y="2004996"/>
            <a:ext cx="4742555" cy="3983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ENERGÍA:</a:t>
            </a:r>
          </a:p>
          <a:p>
            <a:pPr marL="0" indent="0" algn="just">
              <a:buNone/>
            </a:pPr>
            <a:r>
              <a:rPr lang="es-CO" dirty="0"/>
              <a:t>Capacidad de realizar trabajo, resultante de la existencia de una diferencia de potencial entre dos puntos (eléctrica).</a:t>
            </a:r>
          </a:p>
          <a:p>
            <a:pPr marL="0" indent="0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/>
              <a:t>POTENCIA:</a:t>
            </a:r>
          </a:p>
          <a:p>
            <a:pPr marL="0" indent="0" algn="just">
              <a:buNone/>
            </a:pPr>
            <a:r>
              <a:rPr lang="es-CO" dirty="0"/>
              <a:t>Cantidad de energía entregada o absorbida por unidad de tiempo.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26" name="Picture 2" descr="Resultado de imagen para carga electrica">
            <a:extLst>
              <a:ext uri="{FF2B5EF4-FFF2-40B4-BE49-F238E27FC236}">
                <a16:creationId xmlns:a16="http://schemas.microsoft.com/office/drawing/2014/main" id="{E65180CD-C25D-42FE-9753-582B0D1E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38" y="4497391"/>
            <a:ext cx="3467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0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corriente electrica">
            <a:extLst>
              <a:ext uri="{FF2B5EF4-FFF2-40B4-BE49-F238E27FC236}">
                <a16:creationId xmlns:a16="http://schemas.microsoft.com/office/drawing/2014/main" id="{411EBFBD-1E63-4EA4-8B8B-9D2E7B13F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08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F156D8-6753-4B84-B4E8-163F7449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Corriente eléctrica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DBF8A-01DF-40EC-9E85-F21464AB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1366"/>
            <a:ext cx="4844521" cy="404811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CO" sz="2000" dirty="0"/>
              <a:t>Es el flujo de cargas eléctricas en el interior de un material.</a:t>
            </a:r>
          </a:p>
          <a:p>
            <a:pPr>
              <a:lnSpc>
                <a:spcPct val="110000"/>
              </a:lnSpc>
            </a:pPr>
            <a:r>
              <a:rPr lang="es-CO" sz="2000" dirty="0"/>
              <a:t>También se le conoce como Intensidad de corriente eléctrica.</a:t>
            </a:r>
          </a:p>
          <a:p>
            <a:pPr>
              <a:lnSpc>
                <a:spcPct val="110000"/>
              </a:lnSpc>
            </a:pPr>
            <a:r>
              <a:rPr lang="es-CO" sz="2000" dirty="0"/>
              <a:t>Se debe tener en cuenta el sentido de la corriente.</a:t>
            </a:r>
          </a:p>
          <a:p>
            <a:pPr>
              <a:lnSpc>
                <a:spcPct val="110000"/>
              </a:lnSpc>
            </a:pPr>
            <a:r>
              <a:rPr lang="es-CO" sz="2000" dirty="0"/>
              <a:t>Sus unidades para el SI son los amperios (A).</a:t>
            </a:r>
          </a:p>
          <a:p>
            <a:pPr>
              <a:lnSpc>
                <a:spcPct val="110000"/>
              </a:lnSpc>
            </a:pPr>
            <a:r>
              <a:rPr lang="es-CO" sz="2000" dirty="0"/>
              <a:t>Interviene en distintos fenómenos electromagnéticos (electroimanes y ley de Ohm, por ejemplo). </a:t>
            </a:r>
          </a:p>
          <a:p>
            <a:pPr>
              <a:lnSpc>
                <a:spcPct val="110000"/>
              </a:lnSpc>
            </a:pPr>
            <a:endParaRPr lang="es-CO" sz="1700" dirty="0"/>
          </a:p>
          <a:p>
            <a:pPr>
              <a:lnSpc>
                <a:spcPct val="110000"/>
              </a:lnSpc>
            </a:pPr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5730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corriente electrica">
            <a:extLst>
              <a:ext uri="{FF2B5EF4-FFF2-40B4-BE49-F238E27FC236}">
                <a16:creationId xmlns:a16="http://schemas.microsoft.com/office/drawing/2014/main" id="{2B5DA033-B5F9-4A6A-88B0-551129A1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039573"/>
            <a:ext cx="4689234" cy="196947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2B43B5-3D98-4230-BBE2-2C361973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Corriente continua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29A7B2-4607-435F-9515-6E03158A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 dirty="0"/>
              <a:t>Se refiere al flujo de cargas eléctricas en un solo sentido, es decir, es constante en una dirección a lo largo del tiempo.</a:t>
            </a:r>
            <a:endParaRPr lang="es-CO"/>
          </a:p>
          <a:p>
            <a:pPr>
              <a:lnSpc>
                <a:spcPct val="110000"/>
              </a:lnSpc>
            </a:pPr>
            <a:r>
              <a:rPr lang="es-CO" dirty="0"/>
              <a:t>Se puede obtener corriente continua a partir de la corriente alterna utilizando un rectificador de onda.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72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pila electrica">
            <a:extLst>
              <a:ext uri="{FF2B5EF4-FFF2-40B4-BE49-F238E27FC236}">
                <a16:creationId xmlns:a16="http://schemas.microsoft.com/office/drawing/2014/main" id="{FBF22742-AABC-4129-96A0-C97D3336F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2" r="24954" b="-3"/>
          <a:stretch/>
        </p:blipFill>
        <p:spPr bwMode="auto">
          <a:xfrm>
            <a:off x="7625389" y="1008834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6F387A-FA30-4157-BDC1-7380915F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Tensión (diferencia de potencial)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96F7DEE-EBC5-457D-B9AA-11C5CCF63349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Es</a:t>
            </a:r>
            <a:r>
              <a:rPr lang="en-US" sz="2200" dirty="0"/>
              <a:t> la </a:t>
            </a:r>
            <a:r>
              <a:rPr lang="en-US" sz="2200" dirty="0" err="1"/>
              <a:t>magnitud</a:t>
            </a:r>
            <a:r>
              <a:rPr lang="en-US" sz="2200" dirty="0"/>
              <a:t> </a:t>
            </a:r>
            <a:r>
              <a:rPr lang="en-US" sz="2200" dirty="0" err="1"/>
              <a:t>física</a:t>
            </a:r>
            <a:r>
              <a:rPr lang="en-US" sz="2200" dirty="0"/>
              <a:t> que </a:t>
            </a:r>
            <a:r>
              <a:rPr lang="en-US" sz="2200" dirty="0" err="1"/>
              <a:t>determina</a:t>
            </a:r>
            <a:r>
              <a:rPr lang="en-US" sz="2200" dirty="0"/>
              <a:t> la </a:t>
            </a:r>
            <a:r>
              <a:rPr lang="en-US" sz="2200" dirty="0" err="1"/>
              <a:t>variación</a:t>
            </a:r>
            <a:r>
              <a:rPr lang="en-US" sz="2200" dirty="0"/>
              <a:t> de </a:t>
            </a:r>
            <a:r>
              <a:rPr lang="en-US" sz="2200" dirty="0" err="1"/>
              <a:t>potencial</a:t>
            </a:r>
            <a:r>
              <a:rPr lang="en-US" sz="2200" dirty="0"/>
              <a:t> </a:t>
            </a:r>
            <a:r>
              <a:rPr lang="en-US" sz="2200" dirty="0" err="1"/>
              <a:t>eléctrico</a:t>
            </a:r>
            <a:r>
              <a:rPr lang="en-US" sz="2200" dirty="0"/>
              <a:t> entre dos </a:t>
            </a:r>
            <a:r>
              <a:rPr lang="en-US" sz="2200" dirty="0" err="1"/>
              <a:t>puntos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También</a:t>
            </a:r>
            <a:r>
              <a:rPr lang="en-US" sz="2200" dirty="0"/>
              <a:t> </a:t>
            </a:r>
            <a:r>
              <a:rPr lang="en-US" sz="2200" dirty="0" err="1"/>
              <a:t>corresponde</a:t>
            </a:r>
            <a:r>
              <a:rPr lang="en-US" sz="2200" dirty="0"/>
              <a:t> al </a:t>
            </a:r>
            <a:r>
              <a:rPr lang="en-US" sz="2200" dirty="0" err="1"/>
              <a:t>trabajo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unidad</a:t>
            </a:r>
            <a:r>
              <a:rPr lang="en-US" sz="2200" dirty="0"/>
              <a:t> de </a:t>
            </a:r>
            <a:r>
              <a:rPr lang="en-US" sz="2200" dirty="0" err="1"/>
              <a:t>carga</a:t>
            </a:r>
            <a:r>
              <a:rPr lang="en-US" sz="2200" dirty="0"/>
              <a:t> </a:t>
            </a:r>
            <a:r>
              <a:rPr lang="en-US" sz="2200" dirty="0" err="1"/>
              <a:t>ejercido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un campo </a:t>
            </a:r>
            <a:r>
              <a:rPr lang="en-US" sz="2200" dirty="0" err="1"/>
              <a:t>eléctrico</a:t>
            </a:r>
            <a:r>
              <a:rPr lang="en-US" sz="2200" dirty="0"/>
              <a:t>.</a:t>
            </a:r>
          </a:p>
          <a:p>
            <a:r>
              <a:rPr lang="en-US" sz="2200" dirty="0"/>
              <a:t>Se le </a:t>
            </a:r>
            <a:r>
              <a:rPr lang="en-US" sz="2200" dirty="0" err="1"/>
              <a:t>conoce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Voltaje</a:t>
            </a:r>
            <a:r>
              <a:rPr lang="en-US" sz="2200" dirty="0"/>
              <a:t> y no </a:t>
            </a:r>
            <a:r>
              <a:rPr lang="en-US" sz="2200" dirty="0" err="1"/>
              <a:t>debe</a:t>
            </a:r>
            <a:r>
              <a:rPr lang="en-US" sz="2200" dirty="0"/>
              <a:t> </a:t>
            </a:r>
            <a:r>
              <a:rPr lang="en-US" sz="2200" dirty="0" err="1"/>
              <a:t>confundirse</a:t>
            </a:r>
            <a:r>
              <a:rPr lang="en-US" sz="2200" dirty="0"/>
              <a:t> con el </a:t>
            </a:r>
            <a:r>
              <a:rPr lang="en-US" sz="2200" dirty="0" err="1"/>
              <a:t>Potencial</a:t>
            </a:r>
            <a:r>
              <a:rPr lang="en-US" sz="2200" dirty="0"/>
              <a:t> </a:t>
            </a:r>
            <a:r>
              <a:rPr lang="en-US" sz="2200" dirty="0" err="1"/>
              <a:t>eléctrico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Sus</a:t>
            </a:r>
            <a:r>
              <a:rPr lang="en-US" sz="2200" dirty="0"/>
              <a:t> </a:t>
            </a:r>
            <a:r>
              <a:rPr lang="en-US" sz="2200" dirty="0" err="1"/>
              <a:t>unidades</a:t>
            </a:r>
            <a:r>
              <a:rPr lang="en-US" sz="2200" dirty="0"/>
              <a:t> para el SI son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voltios</a:t>
            </a:r>
            <a:r>
              <a:rPr lang="en-US" sz="2200" dirty="0"/>
              <a:t> (V).</a:t>
            </a:r>
          </a:p>
          <a:p>
            <a:pPr marL="0"/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959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circuito electrico">
            <a:extLst>
              <a:ext uri="{FF2B5EF4-FFF2-40B4-BE49-F238E27FC236}">
                <a16:creationId xmlns:a16="http://schemas.microsoft.com/office/drawing/2014/main" id="{98A8C306-9C58-45F1-AAF3-CF6FF282C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54" y="2249487"/>
            <a:ext cx="2431510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C8DD4B-2F33-42E2-8BEF-D01F2A57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CO" dirty="0"/>
              <a:t>Circuito eléctrico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AADD7-F628-47BF-A0F7-B0875283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/>
              <a:t>Es una red conformada por componentes eléctricos que contiene por lo menos una trayectoria cerrada.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CO"/>
              <a:t>Se pueden clasificar de distintas formas:</a:t>
            </a:r>
          </a:p>
          <a:p>
            <a:pPr>
              <a:lnSpc>
                <a:spcPct val="110000"/>
              </a:lnSpc>
            </a:pPr>
            <a:r>
              <a:rPr lang="es-CO"/>
              <a:t>Configuración: Serie, Paralelo, Mixto.</a:t>
            </a:r>
          </a:p>
          <a:p>
            <a:pPr>
              <a:lnSpc>
                <a:spcPct val="110000"/>
              </a:lnSpc>
            </a:pPr>
            <a:r>
              <a:rPr lang="es-CO"/>
              <a:t>Tipo de señal: Corriente continua o alterna.</a:t>
            </a:r>
          </a:p>
          <a:p>
            <a:pPr>
              <a:lnSpc>
                <a:spcPct val="110000"/>
              </a:lnSpc>
            </a:pPr>
            <a:r>
              <a:rPr lang="es-CO"/>
              <a:t>Tiempo de muestreo: Analógico o Digital.</a:t>
            </a:r>
          </a:p>
          <a:p>
            <a:pPr>
              <a:lnSpc>
                <a:spcPct val="110000"/>
              </a:lnSpc>
            </a:pPr>
            <a:endParaRPr lang="es-CO"/>
          </a:p>
          <a:p>
            <a:pPr>
              <a:lnSpc>
                <a:spcPct val="110000"/>
              </a:lnSpc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898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183</TotalTime>
  <Words>1102</Words>
  <Application>Microsoft Office PowerPoint</Application>
  <PresentationFormat>Panorámica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Tw Cen MT</vt:lpstr>
      <vt:lpstr>Circuito</vt:lpstr>
      <vt:lpstr>Simulador de circuitos</vt:lpstr>
      <vt:lpstr>Contenido</vt:lpstr>
      <vt:lpstr>INTRODUCCIÓN</vt:lpstr>
      <vt:lpstr>Marco teórico</vt:lpstr>
      <vt:lpstr>electricidad</vt:lpstr>
      <vt:lpstr>Corriente eléctrica</vt:lpstr>
      <vt:lpstr>Corriente continua</vt:lpstr>
      <vt:lpstr>Tensión (diferencia de potencial)</vt:lpstr>
      <vt:lpstr>Circuito eléctrico</vt:lpstr>
      <vt:lpstr>Componente eléctrico</vt:lpstr>
      <vt:lpstr>Ley de ohm</vt:lpstr>
      <vt:lpstr>voltimetro</vt:lpstr>
      <vt:lpstr>Leyes de kirchhoff</vt:lpstr>
      <vt:lpstr>DefiniciONES de malla y nodo</vt:lpstr>
      <vt:lpstr>Ley de voltajes de kirchhoff</vt:lpstr>
      <vt:lpstr>Ley de corrientes de kirchhoff</vt:lpstr>
      <vt:lpstr>problemática</vt:lpstr>
      <vt:lpstr>Solución al problema</vt:lpstr>
      <vt:lpstr>Presentación de PowerPoint</vt:lpstr>
      <vt:lpstr>CLASE CIRCELM</vt:lpstr>
      <vt:lpstr>demo</vt:lpstr>
      <vt:lpstr>conclusiones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de circuitos</dc:title>
  <dc:creator>David Velasquez</dc:creator>
  <cp:lastModifiedBy>Tania Valentina Castillo Delgado</cp:lastModifiedBy>
  <cp:revision>29</cp:revision>
  <dcterms:created xsi:type="dcterms:W3CDTF">2017-11-27T03:37:54Z</dcterms:created>
  <dcterms:modified xsi:type="dcterms:W3CDTF">2017-11-27T15:53:06Z</dcterms:modified>
</cp:coreProperties>
</file>