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3.png" ContentType="image/png"/>
  <Override PartName="/ppt/media/image22.png" ContentType="image/png"/>
  <Override PartName="/ppt/media/image21.jpeg" ContentType="image/jpeg"/>
  <Override PartName="/ppt/media/image20.png" ContentType="image/png"/>
  <Override PartName="/ppt/media/image19.png" ContentType="image/png"/>
  <Override PartName="/ppt/media/image16.jpeg" ContentType="image/jpeg"/>
  <Override PartName="/ppt/media/image17.png" ContentType="image/png"/>
  <Override PartName="/ppt/media/image14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13.jpeg" ContentType="image/jpeg"/>
  <Override PartName="/ppt/media/image12.jpeg" ContentType="image/jpeg"/>
  <Override PartName="/ppt/media/image3.png" ContentType="image/png"/>
  <Override PartName="/ppt/media/image2.jpeg" ContentType="image/jpeg"/>
  <Override PartName="/ppt/media/image6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4630400" cy="8229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323960" y="1925280"/>
            <a:ext cx="5981400" cy="477252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323960" y="1925280"/>
            <a:ext cx="5981400" cy="4772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323960" y="1925280"/>
            <a:ext cx="5981400" cy="477252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323960" y="1925280"/>
            <a:ext cx="5981400" cy="4772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323960" y="1925280"/>
            <a:ext cx="5981400" cy="477252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323960" y="1925280"/>
            <a:ext cx="5981400" cy="4772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9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323960" y="1925280"/>
            <a:ext cx="5981400" cy="4772520"/>
          </a:xfrm>
          <a:prstGeom prst="rect">
            <a:avLst/>
          </a:prstGeom>
          <a:ln>
            <a:noFill/>
          </a:ln>
        </p:spPr>
      </p:pic>
      <p:pic>
        <p:nvPicPr>
          <p:cNvPr id="19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323960" y="1925280"/>
            <a:ext cx="5981400" cy="4772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jpeg"/><Relationship Id="rId6" Type="http://schemas.openxmlformats.org/officeDocument/2006/relationships/image" Target="../media/image13.jpe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jpeg"/><Relationship Id="rId10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jpe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7882200"/>
            <a:ext cx="14629680" cy="3466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581280" y="7929360"/>
            <a:ext cx="1791720" cy="25236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-394560" y="7902720"/>
            <a:ext cx="1421280" cy="3052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A8DC117E-499E-4598-9FF6-5642E49710E3}" type="slidenum">
              <a:rPr lang="en-IN" sz="2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3" name="Line 3"/>
          <p:cNvSpPr/>
          <p:nvPr/>
        </p:nvSpPr>
        <p:spPr>
          <a:xfrm>
            <a:off x="249480" y="914400"/>
            <a:ext cx="117043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4" name="Line 4"/>
          <p:cNvSpPr/>
          <p:nvPr/>
        </p:nvSpPr>
        <p:spPr>
          <a:xfrm>
            <a:off x="12003120" y="914400"/>
            <a:ext cx="237744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" name="Line 5"/>
          <p:cNvSpPr/>
          <p:nvPr/>
        </p:nvSpPr>
        <p:spPr>
          <a:xfrm>
            <a:off x="256680" y="7772400"/>
            <a:ext cx="117043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6" name="Line 6"/>
          <p:cNvSpPr/>
          <p:nvPr/>
        </p:nvSpPr>
        <p:spPr>
          <a:xfrm>
            <a:off x="11995920" y="7772400"/>
            <a:ext cx="237744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pic>
        <p:nvPicPr>
          <p:cNvPr id="7" name="Picture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14400" y="0"/>
            <a:ext cx="3680280" cy="3839760"/>
          </a:xfrm>
          <a:prstGeom prst="rect">
            <a:avLst/>
          </a:prstGeom>
          <a:ln>
            <a:noFill/>
          </a:ln>
        </p:spPr>
      </p:pic>
      <p:pic>
        <p:nvPicPr>
          <p:cNvPr id="8" name="Picture 6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9448920" y="2430720"/>
            <a:ext cx="4571640" cy="1073880"/>
          </a:xfrm>
          <a:prstGeom prst="rect">
            <a:avLst/>
          </a:prstGeom>
          <a:ln>
            <a:noFill/>
          </a:ln>
        </p:spPr>
      </p:pic>
      <p:sp>
        <p:nvSpPr>
          <p:cNvPr id="9" name="CustomShape 7"/>
          <p:cNvSpPr/>
          <p:nvPr/>
        </p:nvSpPr>
        <p:spPr>
          <a:xfrm>
            <a:off x="4754880" y="7803000"/>
            <a:ext cx="5119920" cy="273600"/>
          </a:xfrm>
          <a:prstGeom prst="rect">
            <a:avLst/>
          </a:prstGeom>
          <a:noFill/>
          <a:ln>
            <a:noFill/>
          </a:ln>
        </p:spPr>
        <p:txBody>
          <a:bodyPr lIns="136440" rIns="136440" tIns="68400" bIns="68400" anchor="ctr"/>
          <a:p>
            <a:pPr algn="ctr">
              <a:lnSpc>
                <a:spcPct val="100000"/>
              </a:lnSpc>
            </a:pPr>
            <a:r>
              <a:rPr i="1" lang="en-IN" sz="1600">
                <a:solidFill>
                  <a:srgbClr val="1f1a17"/>
                </a:solidFill>
                <a:latin typeface="Century Gothic"/>
              </a:rPr>
              <a:t>Copyright © 2017, Global Edge Software Ltd.</a:t>
            </a:r>
            <a:endParaRPr/>
          </a:p>
        </p:txBody>
      </p:sp>
      <p:sp>
        <p:nvSpPr>
          <p:cNvPr id="10" name="PlaceHolder 8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7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" name="PlaceHolder 9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7881480"/>
            <a:ext cx="14629680" cy="3466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47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580920" y="7929000"/>
            <a:ext cx="1790640" cy="252360"/>
          </a:xfrm>
          <a:prstGeom prst="rect">
            <a:avLst/>
          </a:prstGeom>
          <a:ln>
            <a:noFill/>
          </a:ln>
        </p:spPr>
      </p:pic>
      <p:sp>
        <p:nvSpPr>
          <p:cNvPr id="48" name="CustomShape 2"/>
          <p:cNvSpPr/>
          <p:nvPr/>
        </p:nvSpPr>
        <p:spPr>
          <a:xfrm>
            <a:off x="21240" y="7971840"/>
            <a:ext cx="589680" cy="1648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28A5397F-B6C2-45A2-BACA-157FD8B8AA4F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49" name="Line 3"/>
          <p:cNvSpPr/>
          <p:nvPr/>
        </p:nvSpPr>
        <p:spPr>
          <a:xfrm>
            <a:off x="248400" y="913680"/>
            <a:ext cx="117043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50" name="Line 4"/>
          <p:cNvSpPr/>
          <p:nvPr/>
        </p:nvSpPr>
        <p:spPr>
          <a:xfrm>
            <a:off x="12002400" y="913680"/>
            <a:ext cx="237744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1" name="Line 5"/>
          <p:cNvSpPr/>
          <p:nvPr/>
        </p:nvSpPr>
        <p:spPr>
          <a:xfrm>
            <a:off x="255960" y="7771680"/>
            <a:ext cx="117043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2" name="Line 6"/>
          <p:cNvSpPr/>
          <p:nvPr/>
        </p:nvSpPr>
        <p:spPr>
          <a:xfrm>
            <a:off x="11995920" y="7771680"/>
            <a:ext cx="237744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53" name="PlaceHolder 7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7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6640" cy="47721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7882200"/>
            <a:ext cx="14629680" cy="3466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90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581280" y="7929360"/>
            <a:ext cx="1791720" cy="25236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-394560" y="7902720"/>
            <a:ext cx="1421280" cy="3052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165D94C3-9563-43B6-A521-D1010C8E3549}" type="slidenum">
              <a:rPr lang="en-IN" sz="2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92" name="Line 3"/>
          <p:cNvSpPr/>
          <p:nvPr/>
        </p:nvSpPr>
        <p:spPr>
          <a:xfrm>
            <a:off x="249480" y="914400"/>
            <a:ext cx="117043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93" name="Line 4"/>
          <p:cNvSpPr/>
          <p:nvPr/>
        </p:nvSpPr>
        <p:spPr>
          <a:xfrm>
            <a:off x="12003120" y="914400"/>
            <a:ext cx="237744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94" name="Line 5"/>
          <p:cNvSpPr/>
          <p:nvPr/>
        </p:nvSpPr>
        <p:spPr>
          <a:xfrm>
            <a:off x="256680" y="7772400"/>
            <a:ext cx="117043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95" name="Line 6"/>
          <p:cNvSpPr/>
          <p:nvPr/>
        </p:nvSpPr>
        <p:spPr>
          <a:xfrm>
            <a:off x="11995920" y="7772400"/>
            <a:ext cx="237744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96" name="CustomShape 7"/>
          <p:cNvSpPr/>
          <p:nvPr/>
        </p:nvSpPr>
        <p:spPr>
          <a:xfrm>
            <a:off x="5349960" y="7252560"/>
            <a:ext cx="3272760" cy="3052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IN" sz="2000" u="sng">
                <a:solidFill>
                  <a:srgbClr val="0093dd"/>
                </a:solidFill>
                <a:latin typeface="Century Gothic"/>
              </a:rPr>
              <a:t>www.globaledgesoft.com </a:t>
            </a:r>
            <a:endParaRPr/>
          </a:p>
        </p:txBody>
      </p:sp>
      <p:pic>
        <p:nvPicPr>
          <p:cNvPr id="97" name="Picture 1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10560" y="5370840"/>
            <a:ext cx="549000" cy="365040"/>
          </a:xfrm>
          <a:prstGeom prst="rect">
            <a:avLst/>
          </a:prstGeom>
          <a:ln>
            <a:noFill/>
          </a:ln>
        </p:spPr>
      </p:pic>
      <p:sp>
        <p:nvSpPr>
          <p:cNvPr id="98" name="CustomShape 8"/>
          <p:cNvSpPr/>
          <p:nvPr/>
        </p:nvSpPr>
        <p:spPr>
          <a:xfrm>
            <a:off x="734400" y="5861160"/>
            <a:ext cx="3900600" cy="96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entury Gothic"/>
              </a:rPr>
              <a:t>Global Village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entury Gothic"/>
              </a:rPr>
              <a:t>IT SEZ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entury Gothic"/>
              </a:rPr>
              <a:t>Bangalore</a:t>
            </a:r>
            <a:endParaRPr/>
          </a:p>
        </p:txBody>
      </p:sp>
      <p:pic>
        <p:nvPicPr>
          <p:cNvPr id="99" name="Picture 1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1673720" y="5370840"/>
            <a:ext cx="547920" cy="365040"/>
          </a:xfrm>
          <a:prstGeom prst="rect">
            <a:avLst/>
          </a:prstGeom>
          <a:ln>
            <a:noFill/>
          </a:ln>
        </p:spPr>
      </p:pic>
      <p:sp>
        <p:nvSpPr>
          <p:cNvPr id="100" name="CustomShape 9"/>
          <p:cNvSpPr/>
          <p:nvPr/>
        </p:nvSpPr>
        <p:spPr>
          <a:xfrm>
            <a:off x="10000440" y="5861160"/>
            <a:ext cx="3894480" cy="96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entury Gothic"/>
              </a:rPr>
              <a:t>Raheja Mindspace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entury Gothic"/>
              </a:rPr>
              <a:t>IT Park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entury Gothic"/>
              </a:rPr>
              <a:t>Hyderabad</a:t>
            </a:r>
            <a:endParaRPr/>
          </a:p>
        </p:txBody>
      </p:sp>
      <p:pic>
        <p:nvPicPr>
          <p:cNvPr id="101" name="Picture 24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043760" y="5370840"/>
            <a:ext cx="547920" cy="365040"/>
          </a:xfrm>
          <a:prstGeom prst="rect">
            <a:avLst/>
          </a:prstGeom>
          <a:ln>
            <a:noFill/>
          </a:ln>
        </p:spPr>
      </p:pic>
      <p:sp>
        <p:nvSpPr>
          <p:cNvPr id="102" name="CustomShape 10"/>
          <p:cNvSpPr/>
          <p:nvPr/>
        </p:nvSpPr>
        <p:spPr>
          <a:xfrm>
            <a:off x="5370480" y="5861160"/>
            <a:ext cx="3894480" cy="96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entury Gothic"/>
              </a:rPr>
              <a:t>South Main Street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entury Gothic"/>
              </a:rPr>
              <a:t>Milpitas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entury Gothic"/>
              </a:rPr>
              <a:t>California</a:t>
            </a:r>
            <a:endParaRPr/>
          </a:p>
        </p:txBody>
      </p:sp>
      <p:sp>
        <p:nvSpPr>
          <p:cNvPr id="103" name="CustomShape 11"/>
          <p:cNvSpPr/>
          <p:nvPr/>
        </p:nvSpPr>
        <p:spPr>
          <a:xfrm>
            <a:off x="2377440" y="635400"/>
            <a:ext cx="9874800" cy="624240"/>
          </a:xfrm>
          <a:prstGeom prst="rect">
            <a:avLst/>
          </a:prstGeom>
          <a:noFill/>
          <a:ln>
            <a:noFill/>
          </a:ln>
        </p:spPr>
        <p:txBody>
          <a:bodyPr lIns="136440" rIns="136440" tIns="68400" bIns="68400"/>
          <a:p>
            <a:pPr algn="ctr">
              <a:lnSpc>
                <a:spcPct val="100000"/>
              </a:lnSpc>
            </a:pPr>
            <a:r>
              <a:rPr i="1" lang="en-IN" sz="3200">
                <a:solidFill>
                  <a:srgbClr val="000000"/>
                </a:solidFill>
                <a:latin typeface="Century Gothic"/>
              </a:rPr>
              <a:t>Large enough to Deliver</a:t>
            </a:r>
            <a:r>
              <a:rPr i="1" lang="en-IN" sz="3200">
                <a:solidFill>
                  <a:srgbClr val="383431"/>
                </a:solidFill>
                <a:latin typeface="Century Gothic"/>
              </a:rPr>
              <a:t>,</a:t>
            </a:r>
            <a:r>
              <a:rPr i="1" lang="en-IN" sz="3200">
                <a:solidFill>
                  <a:srgbClr val="ff8500"/>
                </a:solidFill>
                <a:latin typeface="Century Gothic"/>
              </a:rPr>
              <a:t> </a:t>
            </a:r>
            <a:r>
              <a:rPr i="1" lang="en-IN" sz="3200">
                <a:solidFill>
                  <a:srgbClr val="0093dd"/>
                </a:solidFill>
                <a:latin typeface="Century Gothic"/>
              </a:rPr>
              <a:t>Small enough to Care</a:t>
            </a:r>
            <a:endParaRPr/>
          </a:p>
        </p:txBody>
      </p:sp>
      <p:pic>
        <p:nvPicPr>
          <p:cNvPr id="104" name="Picture 15" descr=""/>
          <p:cNvPicPr/>
          <p:nvPr/>
        </p:nvPicPr>
        <p:blipFill>
          <a:blip r:embed="rId6">
            <a:lum contrast="10000"/>
          </a:blip>
          <a:stretch>
            <a:fillRect/>
          </a:stretch>
        </p:blipFill>
        <p:spPr>
          <a:xfrm>
            <a:off x="4669200" y="1432440"/>
            <a:ext cx="6996960" cy="2742480"/>
          </a:xfrm>
          <a:prstGeom prst="rect">
            <a:avLst/>
          </a:prstGeom>
          <a:ln>
            <a:noFill/>
          </a:ln>
        </p:spPr>
      </p:pic>
      <p:pic>
        <p:nvPicPr>
          <p:cNvPr id="105" name="Picture 13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2963520" y="3169800"/>
            <a:ext cx="1874880" cy="1096560"/>
          </a:xfrm>
          <a:prstGeom prst="rect">
            <a:avLst/>
          </a:prstGeom>
          <a:ln>
            <a:noFill/>
          </a:ln>
        </p:spPr>
      </p:pic>
      <p:pic>
        <p:nvPicPr>
          <p:cNvPr id="106" name="Picture 23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3962520" y="7215120"/>
            <a:ext cx="380160" cy="380160"/>
          </a:xfrm>
          <a:prstGeom prst="rect">
            <a:avLst/>
          </a:prstGeom>
          <a:ln>
            <a:noFill/>
          </a:ln>
        </p:spPr>
      </p:pic>
      <p:pic>
        <p:nvPicPr>
          <p:cNvPr id="107" name="Picture 26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9629640" y="7191360"/>
            <a:ext cx="428040" cy="428040"/>
          </a:xfrm>
          <a:prstGeom prst="rect">
            <a:avLst/>
          </a:prstGeom>
          <a:ln>
            <a:noFill/>
          </a:ln>
        </p:spPr>
      </p:pic>
      <p:sp>
        <p:nvSpPr>
          <p:cNvPr id="108" name="PlaceHolder 12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9" name="PlaceHolder 13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0" y="7882200"/>
            <a:ext cx="14629680" cy="3466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45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581280" y="7929360"/>
            <a:ext cx="1791720" cy="252360"/>
          </a:xfrm>
          <a:prstGeom prst="rect">
            <a:avLst/>
          </a:prstGeom>
          <a:ln>
            <a:noFill/>
          </a:ln>
        </p:spPr>
      </p:pic>
      <p:sp>
        <p:nvSpPr>
          <p:cNvPr id="146" name="CustomShape 2"/>
          <p:cNvSpPr/>
          <p:nvPr/>
        </p:nvSpPr>
        <p:spPr>
          <a:xfrm>
            <a:off x="-394560" y="7902720"/>
            <a:ext cx="1421280" cy="3052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E58D5A6C-350C-43DD-BD24-F4473C9F5877}" type="slidenum">
              <a:rPr lang="en-IN" sz="2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147" name="Line 3"/>
          <p:cNvSpPr/>
          <p:nvPr/>
        </p:nvSpPr>
        <p:spPr>
          <a:xfrm>
            <a:off x="249480" y="914400"/>
            <a:ext cx="117043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48" name="Line 4"/>
          <p:cNvSpPr/>
          <p:nvPr/>
        </p:nvSpPr>
        <p:spPr>
          <a:xfrm>
            <a:off x="12003120" y="914400"/>
            <a:ext cx="237744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49" name="Line 5"/>
          <p:cNvSpPr/>
          <p:nvPr/>
        </p:nvSpPr>
        <p:spPr>
          <a:xfrm>
            <a:off x="256680" y="7772400"/>
            <a:ext cx="117043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50" name="Line 6"/>
          <p:cNvSpPr/>
          <p:nvPr/>
        </p:nvSpPr>
        <p:spPr>
          <a:xfrm>
            <a:off x="11995920" y="7772400"/>
            <a:ext cx="237744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51" name="CustomShape 7"/>
          <p:cNvSpPr/>
          <p:nvPr/>
        </p:nvSpPr>
        <p:spPr>
          <a:xfrm>
            <a:off x="10896480" y="3630600"/>
            <a:ext cx="3276000" cy="3787560"/>
          </a:xfrm>
          <a:prstGeom prst="rect">
            <a:avLst/>
          </a:prstGeom>
          <a:noFill/>
          <a:ln>
            <a:noFill/>
          </a:ln>
        </p:spPr>
        <p:txBody>
          <a:bodyPr lIns="136440" rIns="136440" tIns="68400" bIns="68400"/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0093dd"/>
                </a:solidFill>
                <a:latin typeface="Century Gothic"/>
              </a:rPr>
              <a:t>Fairness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0093dd"/>
                </a:solidFill>
                <a:latin typeface="Century Gothic"/>
              </a:rPr>
              <a:t>Learning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0093dd"/>
                </a:solidFill>
                <a:latin typeface="Century Gothic"/>
              </a:rPr>
              <a:t>Responsibility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0093dd"/>
                </a:solidFill>
                <a:latin typeface="Century Gothic"/>
              </a:rPr>
              <a:t>Innovation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0093dd"/>
                </a:solidFill>
                <a:latin typeface="Century Gothic"/>
              </a:rPr>
              <a:t>Respect</a:t>
            </a:r>
            <a:endParaRPr/>
          </a:p>
        </p:txBody>
      </p:sp>
      <p:sp>
        <p:nvSpPr>
          <p:cNvPr id="152" name="CustomShape 8"/>
          <p:cNvSpPr/>
          <p:nvPr/>
        </p:nvSpPr>
        <p:spPr>
          <a:xfrm>
            <a:off x="0" y="2286000"/>
            <a:ext cx="11581560" cy="74628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136440" rIns="136440" tIns="68400" bIns="68400"/>
          <a:p>
            <a:pPr algn="ctr">
              <a:lnSpc>
                <a:spcPct val="100000"/>
              </a:lnSpc>
            </a:pPr>
            <a:r>
              <a:rPr lang="en-IN" sz="4000">
                <a:solidFill>
                  <a:srgbClr val="0093dd"/>
                </a:solidFill>
                <a:latin typeface="Century Gothic"/>
              </a:rPr>
              <a:t>Thank you</a:t>
            </a:r>
            <a:endParaRPr/>
          </a:p>
        </p:txBody>
      </p:sp>
      <p:pic>
        <p:nvPicPr>
          <p:cNvPr id="153" name="Picture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349920" y="644040"/>
            <a:ext cx="4403520" cy="1031760"/>
          </a:xfrm>
          <a:prstGeom prst="rect">
            <a:avLst/>
          </a:prstGeom>
          <a:ln>
            <a:noFill/>
          </a:ln>
        </p:spPr>
      </p:pic>
      <p:pic>
        <p:nvPicPr>
          <p:cNvPr id="154" name="Picture 9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459600" y="3276720"/>
            <a:ext cx="4662720" cy="4518000"/>
          </a:xfrm>
          <a:prstGeom prst="rect">
            <a:avLst/>
          </a:prstGeom>
          <a:ln>
            <a:noFill/>
          </a:ln>
        </p:spPr>
      </p:pic>
      <p:sp>
        <p:nvSpPr>
          <p:cNvPr id="155" name="CustomShape 9"/>
          <p:cNvSpPr/>
          <p:nvPr/>
        </p:nvSpPr>
        <p:spPr>
          <a:xfrm>
            <a:off x="1447920" y="7865280"/>
            <a:ext cx="8686080" cy="3736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 algn="ctr">
              <a:lnSpc>
                <a:spcPct val="100000"/>
              </a:lnSpc>
            </a:pPr>
            <a:r>
              <a:rPr i="1" lang="en-IN" sz="2000">
                <a:solidFill>
                  <a:srgbClr val="000000"/>
                </a:solidFill>
                <a:latin typeface="Century Gothic"/>
              </a:rPr>
              <a:t>For more information contact </a:t>
            </a:r>
            <a:r>
              <a:rPr i="1" lang="en-IN" sz="2000">
                <a:solidFill>
                  <a:srgbClr val="00b0f0"/>
                </a:solidFill>
                <a:latin typeface="Century Gothic"/>
              </a:rPr>
              <a:t>sales@globaledgesoft.com</a:t>
            </a:r>
            <a:endParaRPr/>
          </a:p>
        </p:txBody>
      </p:sp>
      <p:sp>
        <p:nvSpPr>
          <p:cNvPr id="156" name="PlaceHolder 10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7" name="PlaceHolder 11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970800" y="3918600"/>
            <a:ext cx="10612800" cy="8618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r>
              <a:rPr b="1" lang="en-IN" sz="2000">
                <a:latin typeface="Century Gothic"/>
              </a:rPr>
              <a:t> </a:t>
            </a:r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6911640" y="5327640"/>
            <a:ext cx="7487640" cy="182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r>
              <a:rPr lang="en-IN" sz="1400">
                <a:latin typeface="Century gothic"/>
              </a:rPr>
              <a:t>                                         </a:t>
            </a:r>
            <a:r>
              <a:rPr lang="en-IN" sz="1400">
                <a:latin typeface="Century gothic"/>
              </a:rPr>
              <a:t>By,</a:t>
            </a:r>
            <a:endParaRPr/>
          </a:p>
          <a:p>
            <a:r>
              <a:rPr lang="en-IN" sz="1400">
                <a:latin typeface="Century gothic"/>
              </a:rPr>
              <a:t>                           </a:t>
            </a:r>
            <a:r>
              <a:rPr lang="en-IN" sz="1400">
                <a:latin typeface="Century gothic"/>
              </a:rPr>
              <a:t>	</a:t>
            </a:r>
            <a:r>
              <a:rPr lang="en-IN" sz="1400">
                <a:latin typeface="Century gothic"/>
              </a:rPr>
              <a:t>          </a:t>
            </a:r>
            <a:r>
              <a:rPr lang="en-IN" sz="1400">
                <a:latin typeface="Century gothic"/>
              </a:rPr>
              <a:t>T.Venkata Rao.</a:t>
            </a:r>
            <a:endParaRPr/>
          </a:p>
        </p:txBody>
      </p:sp>
      <p:sp>
        <p:nvSpPr>
          <p:cNvPr id="194" name="CustomShape 3"/>
          <p:cNvSpPr/>
          <p:nvPr/>
        </p:nvSpPr>
        <p:spPr>
          <a:xfrm>
            <a:off x="4284360" y="3994200"/>
            <a:ext cx="10299600" cy="786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2600">
                <a:solidFill>
                  <a:srgbClr val="193300"/>
                </a:solidFill>
                <a:latin typeface="Century gothic"/>
              </a:rPr>
              <a:t>  </a:t>
            </a:r>
            <a:r>
              <a:rPr b="1" lang="en-IN" sz="2600">
                <a:solidFill>
                  <a:srgbClr val="193300"/>
                </a:solidFill>
                <a:latin typeface="Century gothic"/>
              </a:rPr>
              <a:t>ARM Instruction Set</a:t>
            </a:r>
            <a:endParaRPr/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52280" y="121680"/>
            <a:ext cx="13104720" cy="63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 sz="2200">
                <a:latin typeface="Century Gothic"/>
              </a:rPr>
              <a:t>Multiply and Accumulate</a:t>
            </a:r>
            <a:endParaRPr/>
          </a:p>
        </p:txBody>
      </p:sp>
      <p:sp>
        <p:nvSpPr>
          <p:cNvPr id="212" name="CustomShape 2"/>
          <p:cNvSpPr/>
          <p:nvPr/>
        </p:nvSpPr>
        <p:spPr>
          <a:xfrm>
            <a:off x="249480" y="1066680"/>
            <a:ext cx="14123160" cy="658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Result of multiplication can be accumulated with content of another register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b="1" lang="en-IN">
                <a:latin typeface="Century Gothic"/>
              </a:rPr>
              <a:t>MLA Rd, Rm, Rs, Rn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Rd =(Rm*Rs) + Rn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b="1" lang="en-IN">
                <a:latin typeface="Century Gothic"/>
              </a:rPr>
              <a:t>UMLAL Rdlo, Rdhi, Rm, Rs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[Rdhi,Rdlo] = [Rdhi,Rdlo] + (Rm*Rs)</a:t>
            </a:r>
            <a:endParaRPr/>
          </a:p>
        </p:txBody>
      </p:sp>
    </p:spTree>
  </p:cSld>
  <p:transition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52280" y="121680"/>
            <a:ext cx="13104720" cy="63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2200">
                <a:latin typeface="Century Gothic"/>
              </a:rPr>
              <a:t>Compare Instructions</a:t>
            </a:r>
            <a:endParaRPr/>
          </a:p>
        </p:txBody>
      </p:sp>
      <p:sp>
        <p:nvSpPr>
          <p:cNvPr id="214" name="CustomShape 2"/>
          <p:cNvSpPr/>
          <p:nvPr/>
        </p:nvSpPr>
        <p:spPr>
          <a:xfrm>
            <a:off x="249480" y="1066680"/>
            <a:ext cx="14123160" cy="658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Enables comparison of 32 bit values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Updates CPSR flags but do not affect other registers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Examples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IN">
                <a:latin typeface="Century Gothic"/>
              </a:rPr>
              <a:t>CMP r0,r9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Flags set as a result of r0 - r9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IN">
                <a:latin typeface="Century Gothic"/>
              </a:rPr>
              <a:t>TEQ r0,r9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Flags set as a result r0 ex-or r9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IN">
                <a:latin typeface="Century Gothic"/>
              </a:rPr>
              <a:t>TST r0,r9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Flags set as a result of r0 &amp; r9</a:t>
            </a:r>
            <a:endParaRPr/>
          </a:p>
        </p:txBody>
      </p:sp>
    </p:spTree>
  </p:cSld>
  <p:transition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152280" y="121680"/>
            <a:ext cx="13104720" cy="63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2200">
                <a:latin typeface="Century Gothic"/>
              </a:rPr>
              <a:t>Load-Store Instructions</a:t>
            </a:r>
            <a:endParaRPr/>
          </a:p>
        </p:txBody>
      </p:sp>
      <p:sp>
        <p:nvSpPr>
          <p:cNvPr id="216" name="CustomShape 2"/>
          <p:cNvSpPr/>
          <p:nvPr/>
        </p:nvSpPr>
        <p:spPr>
          <a:xfrm>
            <a:off x="249480" y="1066680"/>
            <a:ext cx="14123160" cy="658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Transfers data between memory and processor registers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Single register transfer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Data types supported are signed and unsigned words (32 bits), half-words, bytes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Multiple-register transfer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Transfer multiple registers between memory and the processor in a single instruction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Swap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Swaps content of a memory location with the contents of a register</a:t>
            </a:r>
            <a:endParaRPr/>
          </a:p>
        </p:txBody>
      </p:sp>
    </p:spTree>
  </p:cSld>
  <p:transition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52280" y="121680"/>
            <a:ext cx="13104720" cy="63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2200">
                <a:latin typeface="Century Gothic"/>
              </a:rPr>
              <a:t>Single Transfer Instructions</a:t>
            </a:r>
            <a:endParaRPr/>
          </a:p>
        </p:txBody>
      </p:sp>
      <p:sp>
        <p:nvSpPr>
          <p:cNvPr id="218" name="CustomShape 2"/>
          <p:cNvSpPr/>
          <p:nvPr/>
        </p:nvSpPr>
        <p:spPr>
          <a:xfrm>
            <a:off x="249480" y="1066680"/>
            <a:ext cx="14123160" cy="658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Arial"/>
              </a:rPr>
              <a:t>Load &amp; Store data on a boundary alignment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Arial"/>
              </a:rPr>
              <a:t>LDR, LDRH, LDRB : 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Arial"/>
              </a:rPr>
              <a:t>load (word, half-word, byte)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Arial"/>
              </a:rPr>
              <a:t>STR, STRH, STRB : 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Arial"/>
              </a:rPr>
              <a:t>store (word, half-word, byte)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Arial"/>
              </a:rPr>
              <a:t>Supports different addressing modes: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Arial"/>
              </a:rPr>
              <a:t>Register indirect : LDR r0,[r1]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Arial"/>
              </a:rPr>
              <a:t>Immediate: LDR r0,[r1,#4]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Arial"/>
              </a:rPr>
              <a:t>12-bit offset added to the base register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Arial"/>
              </a:rPr>
              <a:t>Register operation: LDR r0,[r1,-r2]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Arial"/>
              </a:rPr>
              <a:t>Address calculated using base register and another register</a:t>
            </a:r>
            <a:endParaRPr/>
          </a:p>
        </p:txBody>
      </p:sp>
    </p:spTree>
  </p:cSld>
  <p:transition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152280" y="121680"/>
            <a:ext cx="13104720" cy="63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2200">
                <a:latin typeface="Century Gothic"/>
              </a:rPr>
              <a:t>More Addressing Modes</a:t>
            </a:r>
            <a:endParaRPr/>
          </a:p>
        </p:txBody>
      </p:sp>
      <p:sp>
        <p:nvSpPr>
          <p:cNvPr id="220" name="CustomShape 2"/>
          <p:cNvSpPr/>
          <p:nvPr/>
        </p:nvSpPr>
        <p:spPr>
          <a:xfrm>
            <a:off x="249480" y="1066680"/>
            <a:ext cx="14123160" cy="658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Scaled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Address is calculated using the base address register and a barrel shift operation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Pre &amp; Post Indexing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Pre-index with write back: LDR r0,[r1,#4]!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Updates the address base register with new address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Post index: LDR r0,[r1],#4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Updates the address register after address is used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152280" y="121680"/>
            <a:ext cx="13104720" cy="63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2200">
                <a:latin typeface="Century Gothic"/>
              </a:rPr>
              <a:t>Example</a:t>
            </a:r>
            <a:endParaRPr/>
          </a:p>
        </p:txBody>
      </p:sp>
      <p:sp>
        <p:nvSpPr>
          <p:cNvPr id="222" name="CustomShape 2"/>
          <p:cNvSpPr/>
          <p:nvPr/>
        </p:nvSpPr>
        <p:spPr>
          <a:xfrm>
            <a:off x="249480" y="1066680"/>
            <a:ext cx="14123160" cy="658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Pre-indexing with write back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LDR r0,[r1,#4]! 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Before instruction execution</a:t>
            </a:r>
            <a:r>
              <a:rPr lang="en-IN">
                <a:latin typeface="Century Gothic"/>
              </a:rPr>
              <a:t>	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r0 = 0x00000000 r1 = 0x00009000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Mem32[0x00009000] = 0x01010101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Mem32[0x00009004] = 0x02020202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After instruction execution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r0 = 0x02020202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r1 = 0x00009004</a:t>
            </a:r>
            <a:endParaRPr/>
          </a:p>
        </p:txBody>
      </p:sp>
    </p:spTree>
  </p:cSld>
  <p:transition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152280" y="121680"/>
            <a:ext cx="13104720" cy="63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2200">
                <a:latin typeface="Century Gothic"/>
              </a:rPr>
              <a:t>Multiple Register Transfer</a:t>
            </a:r>
            <a:endParaRPr/>
          </a:p>
        </p:txBody>
      </p:sp>
      <p:sp>
        <p:nvSpPr>
          <p:cNvPr id="224" name="CustomShape 2"/>
          <p:cNvSpPr/>
          <p:nvPr/>
        </p:nvSpPr>
        <p:spPr>
          <a:xfrm>
            <a:off x="249480" y="1066680"/>
            <a:ext cx="14123160" cy="658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Load-store multiple instructions transfer multiple register contents between memory and the processor in a single instruction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More efficient </a:t>
            </a:r>
            <a:r>
              <a:rPr lang="en-IN">
                <a:latin typeface="Times New Roman"/>
              </a:rPr>
              <a:t>–</a:t>
            </a:r>
            <a:r>
              <a:rPr lang="en-IN">
                <a:latin typeface="Century Gothic"/>
              </a:rPr>
              <a:t> for moving blocks of memory and saving and restoring context and stack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These instructions can increase </a:t>
            </a:r>
            <a:r>
              <a:rPr i="1" lang="en-IN">
                <a:latin typeface="Century Gothic"/>
              </a:rPr>
              <a:t>interrupt latency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Usually instruction executions are not interrupted by ARM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 sz="2200">
                <a:latin typeface="Century Gothic"/>
              </a:rPr>
              <a:t>Multiple Byte Load-Store 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200">
                <a:latin typeface="Century Gothic"/>
              </a:rPr>
              <a:t>Any subset of current bank of registers can be transferred to memory or fetched from memory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200">
                <a:latin typeface="Century Gothic"/>
              </a:rPr>
              <a:t>LDM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200">
                <a:latin typeface="Century Gothic"/>
              </a:rPr>
              <a:t>SDM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200">
                <a:latin typeface="Century Gothic"/>
              </a:rPr>
              <a:t>The base register Rn determines source or destination address</a:t>
            </a:r>
            <a:endParaRPr/>
          </a:p>
        </p:txBody>
      </p:sp>
    </p:spTree>
  </p:cSld>
  <p:transition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152280" y="121680"/>
            <a:ext cx="13104720" cy="63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2200">
                <a:latin typeface="Century Gothic"/>
              </a:rPr>
              <a:t>Some Stack Instructions</a:t>
            </a:r>
            <a:endParaRPr/>
          </a:p>
        </p:txBody>
      </p:sp>
      <p:sp>
        <p:nvSpPr>
          <p:cNvPr id="226" name="CustomShape 2"/>
          <p:cNvSpPr/>
          <p:nvPr/>
        </p:nvSpPr>
        <p:spPr>
          <a:xfrm>
            <a:off x="249480" y="1066680"/>
            <a:ext cx="14123160" cy="658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Full Ascending 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LDMFA : translates to LDMDA  (POP)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STMFA : translates to STMIB  (PUSH) 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SP points to last item in stack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Empty Descending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LDMED : translates to LDMIB (POP)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STMED : translates to STMIA (PUSH) 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SP points to first unused location </a:t>
            </a:r>
            <a:endParaRPr/>
          </a:p>
        </p:txBody>
      </p:sp>
    </p:spTree>
  </p:cSld>
  <p:transition>
    <p:fad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152280" y="121680"/>
            <a:ext cx="13104720" cy="63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2200">
                <a:latin typeface="Century Gothic"/>
              </a:rPr>
              <a:t>SWAP Instruction</a:t>
            </a:r>
            <a:endParaRPr/>
          </a:p>
        </p:txBody>
      </p:sp>
      <p:sp>
        <p:nvSpPr>
          <p:cNvPr id="228" name="CustomShape 2"/>
          <p:cNvSpPr/>
          <p:nvPr/>
        </p:nvSpPr>
        <p:spPr>
          <a:xfrm>
            <a:off x="249480" y="1066680"/>
            <a:ext cx="14123160" cy="658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Special case of load store instruction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Swap instructions: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SWP : swap a word between memory and register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SWPB : swap a byte between memory and register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Useful for implementing synchronization primitives like semaphore</a:t>
            </a:r>
            <a:endParaRPr/>
          </a:p>
        </p:txBody>
      </p:sp>
    </p:spTree>
  </p:cSld>
  <p:transition>
    <p:fade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152280" y="121680"/>
            <a:ext cx="13104720" cy="63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2200">
                <a:latin typeface="Century Gothic"/>
              </a:rPr>
              <a:t>Control Flow Instructions</a:t>
            </a:r>
            <a:endParaRPr/>
          </a:p>
        </p:txBody>
      </p:sp>
      <p:sp>
        <p:nvSpPr>
          <p:cNvPr id="230" name="CustomShape 2"/>
          <p:cNvSpPr/>
          <p:nvPr/>
        </p:nvSpPr>
        <p:spPr>
          <a:xfrm>
            <a:off x="249480" y="1066680"/>
            <a:ext cx="14123160" cy="658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Branch Instructions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Conditional Branches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Conditional Execution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Branch and Link instructions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Subroutine  Return Instructions</a:t>
            </a:r>
            <a:endParaRPr/>
          </a:p>
        </p:txBody>
      </p:sp>
    </p:spTree>
  </p:cSld>
  <p:transition>
    <p:fade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52280" y="121680"/>
            <a:ext cx="13104720" cy="63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2200">
                <a:latin typeface="Century Gothic"/>
              </a:rPr>
              <a:t>Agenda</a:t>
            </a:r>
            <a:endParaRPr/>
          </a:p>
        </p:txBody>
      </p:sp>
      <p:sp>
        <p:nvSpPr>
          <p:cNvPr id="196" name="CustomShape 2"/>
          <p:cNvSpPr/>
          <p:nvPr/>
        </p:nvSpPr>
        <p:spPr>
          <a:xfrm>
            <a:off x="249480" y="1066680"/>
            <a:ext cx="14123160" cy="658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Century gothic"/>
              </a:rPr>
              <a:t>The ARM Instruction Set.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Century gothic"/>
              </a:rPr>
              <a:t>The Thumb Instruction Set.</a:t>
            </a:r>
            <a:endParaRPr/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52280" y="121680"/>
            <a:ext cx="13104720" cy="63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2200">
                <a:latin typeface="Century Gothic"/>
              </a:rPr>
              <a:t>Branch Instruction</a:t>
            </a:r>
            <a:endParaRPr/>
          </a:p>
        </p:txBody>
      </p:sp>
      <p:sp>
        <p:nvSpPr>
          <p:cNvPr id="232" name="CustomShape 2"/>
          <p:cNvSpPr/>
          <p:nvPr/>
        </p:nvSpPr>
        <p:spPr>
          <a:xfrm>
            <a:off x="249480" y="1066680"/>
            <a:ext cx="14123160" cy="658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Branch instruction : B  label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Example: B forward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Address label is stored in the instruction as a signed pc-relative offset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Conditional Branch: B&lt;cond&gt; label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Example: BNE loop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Branch has a condition associated with it and executed if condition codes have the correct value</a:t>
            </a:r>
            <a:endParaRPr/>
          </a:p>
        </p:txBody>
      </p:sp>
    </p:spTree>
  </p:cSld>
  <p:transition>
    <p:fade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152280" y="121680"/>
            <a:ext cx="13104720" cy="63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2200">
                <a:latin typeface="Century Gothic"/>
              </a:rPr>
              <a:t>Conditional Execution</a:t>
            </a:r>
            <a:endParaRPr/>
          </a:p>
        </p:txBody>
      </p:sp>
      <p:sp>
        <p:nvSpPr>
          <p:cNvPr id="234" name="CustomShape 2"/>
          <p:cNvSpPr/>
          <p:nvPr/>
        </p:nvSpPr>
        <p:spPr>
          <a:xfrm>
            <a:off x="249480" y="1066680"/>
            <a:ext cx="14123160" cy="658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An unusual feature of ARM instruction set is that conditional execution applies not only to branches but to all ARM instructions.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Example: ADDEQ r0,r1,r2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Instruction will only be executed when the zero flag is set to 1</a:t>
            </a:r>
            <a:endParaRPr/>
          </a:p>
        </p:txBody>
      </p:sp>
    </p:spTree>
  </p:cSld>
  <p:transition>
    <p:fade/>
  </p:transition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52280" y="121680"/>
            <a:ext cx="13104720" cy="63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2200">
                <a:latin typeface="Century Gothic"/>
              </a:rPr>
              <a:t>Branch &amp; Link Instruction</a:t>
            </a:r>
            <a:endParaRPr/>
          </a:p>
        </p:txBody>
      </p:sp>
      <p:sp>
        <p:nvSpPr>
          <p:cNvPr id="236" name="CustomShape 2"/>
          <p:cNvSpPr/>
          <p:nvPr/>
        </p:nvSpPr>
        <p:spPr>
          <a:xfrm>
            <a:off x="249480" y="1066680"/>
            <a:ext cx="14123160" cy="658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Perform a branch, save the address following the branch in the link register, r14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Example: BL subroutine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For nested subroutine, push r14 and some work registers required to be saved onto a stack in memory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Example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BL sub1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Times New Roman"/>
              </a:rPr>
              <a:t>…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STMFD r13!,{r0-r2,r14}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BL sub2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Times New Roman"/>
              </a:rPr>
              <a:t>…</a:t>
            </a:r>
            <a:r>
              <a:rPr lang="en-IN">
                <a:latin typeface="Century Gothic"/>
              </a:rPr>
              <a:t>..</a:t>
            </a:r>
            <a:endParaRPr/>
          </a:p>
        </p:txBody>
      </p:sp>
    </p:spTree>
  </p:cSld>
  <p:transition>
    <p:fade/>
  </p:transition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52280" y="121680"/>
            <a:ext cx="13104720" cy="63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2200">
                <a:latin typeface="Century Gothic"/>
              </a:rPr>
              <a:t>Subroutine return instructions</a:t>
            </a:r>
            <a:endParaRPr/>
          </a:p>
        </p:txBody>
      </p:sp>
      <p:sp>
        <p:nvSpPr>
          <p:cNvPr id="238" name="CustomShape 2"/>
          <p:cNvSpPr/>
          <p:nvPr/>
        </p:nvSpPr>
        <p:spPr>
          <a:xfrm>
            <a:off x="249480" y="1066680"/>
            <a:ext cx="14123160" cy="658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No specific instructions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Example (1):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sub  </a:t>
            </a:r>
            <a:r>
              <a:rPr lang="en-IN">
                <a:latin typeface="Times New Roman"/>
              </a:rPr>
              <a:t>…</a:t>
            </a:r>
            <a:r>
              <a:rPr lang="en-IN">
                <a:latin typeface="Century Gothic"/>
              </a:rPr>
              <a:t>..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MOV PC,r14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Example (2): when return address has been pushed to stack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   </a:t>
            </a:r>
            <a:r>
              <a:rPr lang="en-IN">
                <a:latin typeface="Century Gothic"/>
              </a:rPr>
              <a:t>sub2  </a:t>
            </a:r>
            <a:r>
              <a:rPr lang="en-IN">
                <a:latin typeface="Times New Roman"/>
              </a:rPr>
              <a:t>……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LDMFD r13!,{r0-r12,PC}</a:t>
            </a:r>
            <a:endParaRPr/>
          </a:p>
        </p:txBody>
      </p:sp>
    </p:spTree>
  </p:cSld>
  <p:transition>
    <p:fade/>
  </p:transition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152280" y="121680"/>
            <a:ext cx="13104720" cy="63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2200">
                <a:latin typeface="Century Gothic"/>
              </a:rPr>
              <a:t>Software Interrupt Instruction (SWI)</a:t>
            </a:r>
            <a:endParaRPr/>
          </a:p>
        </p:txBody>
      </p:sp>
      <p:sp>
        <p:nvSpPr>
          <p:cNvPr id="240" name="CustomShape 2"/>
          <p:cNvSpPr/>
          <p:nvPr/>
        </p:nvSpPr>
        <p:spPr>
          <a:xfrm>
            <a:off x="249480" y="1066680"/>
            <a:ext cx="14123160" cy="658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A software Interrupt instruction causes a software interrupt exception, which provides a mechanism for applications to OS routines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Instruction: SWI {&lt;cond&gt;}  SWI_number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When the processor executes an SWI instruction, it sets the program counter pc to the offset 0x8 in the vector table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Instruction also forces the processor mode to SVC, which allows an operating system routine to execute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SWI is typically executed in user mode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Instruction forces processor mode to supervisor (SVC) </a:t>
            </a:r>
            <a:r>
              <a:rPr lang="en-IN">
                <a:latin typeface="Times New Roman"/>
              </a:rPr>
              <a:t>–</a:t>
            </a:r>
            <a:r>
              <a:rPr lang="en-IN">
                <a:latin typeface="Century Gothic"/>
              </a:rPr>
              <a:t> this allows an OS routine to be executed in privileged mode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Each SWI has an associated SWI number which is used to represent a particular function call or feature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Parameter passing </a:t>
            </a:r>
            <a:r>
              <a:rPr lang="en-IN">
                <a:latin typeface="Times New Roman"/>
              </a:rPr>
              <a:t>–</a:t>
            </a:r>
            <a:r>
              <a:rPr lang="en-IN">
                <a:latin typeface="Century Gothic"/>
              </a:rPr>
              <a:t> through registers; Return value is also passed using registers</a:t>
            </a:r>
            <a:endParaRPr/>
          </a:p>
        </p:txBody>
      </p:sp>
    </p:spTree>
  </p:cSld>
  <p:transition>
    <p:fade/>
  </p:transition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152280" y="121680"/>
            <a:ext cx="13104720" cy="63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2200">
                <a:latin typeface="Century Gothic"/>
              </a:rPr>
              <a:t>Example</a:t>
            </a:r>
            <a:endParaRPr/>
          </a:p>
        </p:txBody>
      </p:sp>
      <p:sp>
        <p:nvSpPr>
          <p:cNvPr id="242" name="CustomShape 2"/>
          <p:cNvSpPr/>
          <p:nvPr/>
        </p:nvSpPr>
        <p:spPr>
          <a:xfrm>
            <a:off x="249480" y="1066680"/>
            <a:ext cx="14123160" cy="658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PRE : cpsr =nzcvqift_USER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pc = 0x00008000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lr= 0x003fffff (lr=r14)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r0=0x12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IN">
                <a:solidFill>
                  <a:srgbClr val="660066"/>
                </a:solidFill>
                <a:latin typeface="Century Gothic"/>
              </a:rPr>
              <a:t>0x00008000   SWI  0x123456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solidFill>
                  <a:srgbClr val="660066"/>
                </a:solidFill>
                <a:latin typeface="Century Gothic"/>
              </a:rPr>
              <a:t>POST: cpsr = nzcvqift_SVC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solidFill>
                  <a:srgbClr val="660066"/>
                </a:solidFill>
                <a:latin typeface="Century Gothic"/>
              </a:rPr>
              <a:t>spsr=nzcvqift_USER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solidFill>
                  <a:srgbClr val="660066"/>
                </a:solidFill>
                <a:latin typeface="Century Gothic"/>
              </a:rPr>
              <a:t>pc=0x00008004  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solidFill>
                  <a:srgbClr val="660066"/>
                </a:solidFill>
                <a:latin typeface="Century Gothic"/>
              </a:rPr>
              <a:t>lr =0x00008004 (lr=r14_SVC)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solidFill>
                  <a:srgbClr val="660066"/>
                </a:solidFill>
                <a:latin typeface="Century Gothic"/>
              </a:rPr>
              <a:t>r0=0x12</a:t>
            </a:r>
            <a:endParaRPr/>
          </a:p>
        </p:txBody>
      </p:sp>
    </p:spTree>
  </p:cSld>
  <p:transition>
    <p:fade/>
  </p:transition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52280" y="121680"/>
            <a:ext cx="13104720" cy="63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2200">
                <a:latin typeface="Century Gothic"/>
              </a:rPr>
              <a:t>Program Status Register Instructions</a:t>
            </a:r>
            <a:endParaRPr/>
          </a:p>
        </p:txBody>
      </p:sp>
      <p:sp>
        <p:nvSpPr>
          <p:cNvPr id="244" name="CustomShape 2"/>
          <p:cNvSpPr/>
          <p:nvPr/>
        </p:nvSpPr>
        <p:spPr>
          <a:xfrm>
            <a:off x="249480" y="1066680"/>
            <a:ext cx="14123160" cy="658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Two instructions to control PSR directly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MRS </a:t>
            </a:r>
            <a:r>
              <a:rPr lang="en-IN">
                <a:latin typeface="Times New Roman"/>
              </a:rPr>
              <a:t>–</a:t>
            </a:r>
            <a:r>
              <a:rPr lang="en-IN">
                <a:latin typeface="Century Gothic"/>
              </a:rPr>
              <a:t> transfers contents of either cpsr or spsr into a register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MSR </a:t>
            </a:r>
            <a:r>
              <a:rPr lang="en-IN">
                <a:latin typeface="Times New Roman"/>
              </a:rPr>
              <a:t>–</a:t>
            </a:r>
            <a:r>
              <a:rPr lang="en-IN">
                <a:latin typeface="Century Gothic"/>
              </a:rPr>
              <a:t> transfers contents of register to cpsr or spsr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Example: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Enabling IRQ interupt</a:t>
            </a: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PRE  cpsr = nzcvqIFt_SVC</a:t>
            </a: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MRS r1,CPSR</a:t>
            </a: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BIC r1,r1,#0x80</a:t>
            </a: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MSR cpsr, r1</a:t>
            </a: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POST  cpsr =nzcvqiFt_SVC</a:t>
            </a: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Instructions in SVC mode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fade/>
  </p:transition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52280" y="121680"/>
            <a:ext cx="13104720" cy="63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2200">
                <a:latin typeface="Century Gothic"/>
              </a:rPr>
              <a:t>Coprocessor Instructions</a:t>
            </a:r>
            <a:endParaRPr/>
          </a:p>
        </p:txBody>
      </p:sp>
      <p:sp>
        <p:nvSpPr>
          <p:cNvPr id="246" name="CustomShape 2"/>
          <p:cNvSpPr/>
          <p:nvPr/>
        </p:nvSpPr>
        <p:spPr>
          <a:xfrm>
            <a:off x="249480" y="1066680"/>
            <a:ext cx="14123160" cy="658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Used to extend the instruction set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Used by cores with a coprocessor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Coprocessor specific operations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Syntax: coprocessor data processing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CDP{&lt;cond&gt;} cp,opcode1, Cd, Cn, Cm, {,opcode2}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Cp represents coprocessor number between p0 to p15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 </a:t>
            </a:r>
            <a:r>
              <a:rPr lang="en-IN">
                <a:latin typeface="Century Gothic"/>
              </a:rPr>
              <a:t>opcode field describes coprocessor operation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Cd, Cn, Cm coprocessor registers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Also coprocessor register transfer and memory transfer instructions</a:t>
            </a:r>
            <a:endParaRPr/>
          </a:p>
        </p:txBody>
      </p:sp>
    </p:spTree>
  </p:cSld>
  <p:transition>
    <p:fade/>
  </p:transition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152280" y="121680"/>
            <a:ext cx="13104720" cy="63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IN" sz="2200">
                <a:latin typeface="Century Gothic"/>
              </a:rPr>
              <a:t>Thumb instructions</a:t>
            </a:r>
            <a:endParaRPr/>
          </a:p>
        </p:txBody>
      </p:sp>
      <p:sp>
        <p:nvSpPr>
          <p:cNvPr id="248" name="CustomShape 2"/>
          <p:cNvSpPr/>
          <p:nvPr/>
        </p:nvSpPr>
        <p:spPr>
          <a:xfrm>
            <a:off x="249480" y="1066680"/>
            <a:ext cx="14123160" cy="658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IN">
                <a:latin typeface="Century Gothic"/>
              </a:rPr>
              <a:t>Thumb: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Thumb encodes a subset of the 32 bit instruction set into a 16-bit subspace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Thumb has higher performance than ARM on a processor with a 16-bit data bus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Thumb has higher code density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For memory constrained embedded system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IN">
                <a:latin typeface="Century Gothic"/>
              </a:rPr>
              <a:t>Thumb instructions: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Only low registers r0 to r7 fully  accessible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Higher registers accessible with MOV, ADD, CMP instructions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Only branch instruction can be conditionally executed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Barrel shift operations are separate instructions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                                                                        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fade/>
  </p:transition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152280" y="121680"/>
            <a:ext cx="13104720" cy="63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IN" sz="2200">
                <a:latin typeface="Century Gothic"/>
              </a:rPr>
              <a:t>ARM-Thumb Inter working</a:t>
            </a:r>
            <a:endParaRPr/>
          </a:p>
        </p:txBody>
      </p:sp>
      <p:sp>
        <p:nvSpPr>
          <p:cNvPr id="250" name="CustomShape 2"/>
          <p:cNvSpPr/>
          <p:nvPr/>
        </p:nvSpPr>
        <p:spPr>
          <a:xfrm>
            <a:off x="249480" y="1066680"/>
            <a:ext cx="14123160" cy="658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To call a thumb routine from an ARM routine the core has to change state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Changing T bit in CPSR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BX and BLX instruction can be used for the switch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Example : BX r0 ; BLX r0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Enters Thumb state if bit 0 of the address in Rn is set to binary 1; otherwise it enters ARM state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Thumb </a:t>
            </a:r>
            <a:endParaRPr/>
          </a:p>
        </p:txBody>
      </p:sp>
    </p:spTree>
  </p:cSld>
  <p:transition>
    <p:fade/>
  </p:transition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52280" y="121680"/>
            <a:ext cx="13104720" cy="63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2200">
                <a:solidFill>
                  <a:srgbClr val="000000"/>
                </a:solidFill>
                <a:latin typeface="Century gothic"/>
              </a:rPr>
              <a:t>  </a:t>
            </a:r>
            <a:r>
              <a:rPr b="1" lang="en-IN" sz="2200">
                <a:solidFill>
                  <a:srgbClr val="000000"/>
                </a:solidFill>
                <a:latin typeface="Century gothic"/>
              </a:rPr>
              <a:t>Instructions</a:t>
            </a:r>
            <a:endParaRPr/>
          </a:p>
        </p:txBody>
      </p:sp>
      <p:sp>
        <p:nvSpPr>
          <p:cNvPr id="198" name="CustomShape 2"/>
          <p:cNvSpPr/>
          <p:nvPr/>
        </p:nvSpPr>
        <p:spPr>
          <a:xfrm>
            <a:off x="522360" y="1098000"/>
            <a:ext cx="14123160" cy="658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Minionular"/>
              </a:rPr>
              <a:t>Instructions process data held in registers and access memory with load and store instructions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Century Gothic"/>
              </a:rPr>
              <a:t>Classes of instructions: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Century Gothic"/>
              </a:rPr>
              <a:t>Data processing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Century Gothic"/>
              </a:rPr>
              <a:t>Branch instructions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Century Gothic"/>
              </a:rPr>
              <a:t>Load-store instructions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Century Gothic"/>
              </a:rPr>
              <a:t>Software interrupt instruction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Century Gothic"/>
              </a:rPr>
              <a:t>Program status register instructions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52280" y="121680"/>
            <a:ext cx="13104720" cy="63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IN" sz="2200">
                <a:latin typeface="Century Gothic"/>
              </a:rPr>
              <a:t>ARMv5E Extensions</a:t>
            </a:r>
            <a:endParaRPr/>
          </a:p>
        </p:txBody>
      </p:sp>
      <p:sp>
        <p:nvSpPr>
          <p:cNvPr id="252" name="CustomShape 2"/>
          <p:cNvSpPr/>
          <p:nvPr/>
        </p:nvSpPr>
        <p:spPr>
          <a:xfrm>
            <a:off x="249480" y="1066680"/>
            <a:ext cx="14123160" cy="658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Extensions to facilitate signal processing operations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Supports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Signed multiply accumulate instruction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Saturation Arithmetic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Greater flexibility and efficiency when manipulating 16 bit values for applications such as 16-it digital audio processing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Century Gothic"/>
              </a:rPr>
              <a:t>Saturation Arithmetic: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Normal ARM arithmetic instructions wrap around when there is an overflow of an integer value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Using ARMv5E instructions you can saturate the result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Once the highest number is exceeded the result remains at the maximum value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Minimum value does not change on underflow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Example Instructions: QADD, QSUB</a:t>
            </a:r>
            <a:endParaRPr/>
          </a:p>
        </p:txBody>
      </p:sp>
    </p:spTree>
  </p:cSld>
  <p:transition>
    <p:fade/>
  </p:transition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>
    <p:fade/>
  </p:transition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>
    <p:fade/>
  </p:transition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152280" y="121680"/>
            <a:ext cx="13104720" cy="63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1520">
                <a:latin typeface="Century Gothic"/>
              </a:rPr>
              <a:t> </a:t>
            </a:r>
            <a:r>
              <a:rPr b="1" lang="en-IN" sz="2200">
                <a:latin typeface="Century Gothic"/>
              </a:rPr>
              <a:t> </a:t>
            </a:r>
            <a:r>
              <a:rPr b="1" lang="en-IN" sz="2200">
                <a:latin typeface="Century Gothic"/>
              </a:rPr>
              <a:t>ARM data types</a:t>
            </a:r>
            <a:endParaRPr/>
          </a:p>
        </p:txBody>
      </p:sp>
      <p:sp>
        <p:nvSpPr>
          <p:cNvPr id="200" name="CustomShape 2"/>
          <p:cNvSpPr/>
          <p:nvPr/>
        </p:nvSpPr>
        <p:spPr>
          <a:xfrm>
            <a:off x="249480" y="1066680"/>
            <a:ext cx="14123160" cy="658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Word is 32 bits long.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Word can be divided into four 8-bit bytes.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ARM addresses can be 32 bits long.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Address refers to byte.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Address 4 starts at byte 4.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Can be configured at power-up as either little- or big-endian mode</a:t>
            </a:r>
            <a:endParaRPr/>
          </a:p>
        </p:txBody>
      </p:sp>
    </p:spTree>
  </p:cSld>
  <p:transition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52280" y="121680"/>
            <a:ext cx="13104720" cy="63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1520">
                <a:latin typeface="Century Gothic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Minionular"/>
              </a:rPr>
              <a:t>Data Processing Instructions.</a:t>
            </a:r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249480" y="1066680"/>
            <a:ext cx="14123160" cy="658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Manipulate data within registers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MOVE instructions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Arithmetic instructions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Multiply instructions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Logical instructions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Comparison instructions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Suffix S on data processing instructions updates flags in CPSR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52280" y="121680"/>
            <a:ext cx="13104720" cy="63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2200">
                <a:latin typeface="Century Gothic"/>
              </a:rPr>
              <a:t> </a:t>
            </a:r>
            <a:r>
              <a:rPr b="1" lang="en-IN" sz="2200">
                <a:latin typeface="Century Gothic"/>
              </a:rPr>
              <a:t>Move instruction</a:t>
            </a:r>
            <a:endParaRPr/>
          </a:p>
        </p:txBody>
      </p:sp>
      <p:sp>
        <p:nvSpPr>
          <p:cNvPr id="204" name="CustomShape 2"/>
          <p:cNvSpPr/>
          <p:nvPr/>
        </p:nvSpPr>
        <p:spPr>
          <a:xfrm>
            <a:off x="249480" y="1066680"/>
            <a:ext cx="14123160" cy="658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IN">
                <a:latin typeface="Century Gothic"/>
              </a:rPr>
              <a:t>MOV Rd, 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Rd : destination register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N : can be an immediate value or source register 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Example: mov r7, r5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IN">
                <a:latin typeface="Century Gothic"/>
              </a:rPr>
              <a:t>MVN  Rd, 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Move into Rd not of the 32-bit value from source</a:t>
            </a:r>
            <a:endParaRPr/>
          </a:p>
        </p:txBody>
      </p:sp>
    </p:spTree>
  </p:cSld>
  <p:transition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52280" y="121680"/>
            <a:ext cx="13104720" cy="63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2200">
                <a:latin typeface="Century Gothic"/>
              </a:rPr>
              <a:t> </a:t>
            </a:r>
            <a:r>
              <a:rPr b="1" lang="en-IN" sz="2200">
                <a:latin typeface="Century Gothic"/>
              </a:rPr>
              <a:t>Using Barrel Shifter</a:t>
            </a:r>
            <a:endParaRPr/>
          </a:p>
        </p:txBody>
      </p:sp>
      <p:sp>
        <p:nvSpPr>
          <p:cNvPr id="206" name="CustomShape 2"/>
          <p:cNvSpPr/>
          <p:nvPr/>
        </p:nvSpPr>
        <p:spPr>
          <a:xfrm>
            <a:off x="249480" y="1066680"/>
            <a:ext cx="14123160" cy="658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Enables shifting 32-bit operand in one of the source registers left or right by a specific number of positions within the cycle time of instruction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Basic Barrel shifter operations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Shift left, shift right, rotate right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Facilitates fast multiply, division and increases code density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Example: mov r7, r5, LSL #2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>
                <a:latin typeface="Century Gothic"/>
              </a:rPr>
              <a:t>Multiplies content of r5 by 4 and puts result in r7</a:t>
            </a:r>
            <a:endParaRPr/>
          </a:p>
        </p:txBody>
      </p:sp>
    </p:spTree>
  </p:cSld>
  <p:transition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52280" y="121680"/>
            <a:ext cx="13104720" cy="63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2200">
                <a:latin typeface="Century Gothic"/>
              </a:rPr>
              <a:t> </a:t>
            </a:r>
            <a:r>
              <a:rPr b="1" lang="en-IN" sz="2200">
                <a:latin typeface="Century Gothic"/>
              </a:rPr>
              <a:t>Arithmetic Instructions</a:t>
            </a:r>
            <a:endParaRPr/>
          </a:p>
        </p:txBody>
      </p:sp>
      <p:sp>
        <p:nvSpPr>
          <p:cNvPr id="208" name="CustomShape 2"/>
          <p:cNvSpPr/>
          <p:nvPr/>
        </p:nvSpPr>
        <p:spPr>
          <a:xfrm>
            <a:off x="249480" y="1066680"/>
            <a:ext cx="14123160" cy="658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740">
                <a:latin typeface="Century Gothic"/>
              </a:rPr>
              <a:t>Implements 32 bit addition and subtraction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740">
                <a:latin typeface="Century Gothic"/>
              </a:rPr>
              <a:t>3-operand form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740">
                <a:latin typeface="Century Gothic"/>
              </a:rPr>
              <a:t>Examples: 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740">
                <a:latin typeface="Century Gothic"/>
              </a:rPr>
              <a:t>SUB r0, r1, r2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740">
                <a:latin typeface="Century Gothic"/>
              </a:rPr>
              <a:t>Subtract value stored in r2 from that of r1 and store in r0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740">
                <a:latin typeface="Century Gothic"/>
              </a:rPr>
              <a:t>SUBS r1, r1, #1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740">
                <a:latin typeface="Century Gothic"/>
              </a:rPr>
              <a:t>Subtract 1 from r1 and store result in r1 and update Z and C flags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 sz="2200">
                <a:latin typeface="Century Gothic"/>
              </a:rPr>
              <a:t> </a:t>
            </a:r>
            <a:r>
              <a:rPr b="1" lang="en-IN" sz="2200">
                <a:latin typeface="Century Gothic"/>
              </a:rPr>
              <a:t>Arithmetic Instructions With Barrel Shifter 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200">
                <a:latin typeface="Century Gothic"/>
              </a:rPr>
              <a:t>Use of barrel shifter with arithmetic and logical instructions increases the set of possible available operations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200">
                <a:latin typeface="Century Gothic"/>
              </a:rPr>
              <a:t>Example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b="1" lang="en-IN" sz="2200">
                <a:latin typeface="Century Gothic"/>
              </a:rPr>
              <a:t>ADD r0,r1,r1 LSL#1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200">
                <a:latin typeface="Century Gothic"/>
              </a:rPr>
              <a:t>Register r1 is shifted to the left by 1, then it is added with r1 and the result ( 3 times r1) is stored in r0.</a:t>
            </a:r>
            <a:endParaRPr/>
          </a:p>
        </p:txBody>
      </p:sp>
    </p:spTree>
  </p:cSld>
  <p:transition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52280" y="121680"/>
            <a:ext cx="13104720" cy="63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2200">
                <a:latin typeface="Century Gothic"/>
              </a:rPr>
              <a:t>Multiply Instructions</a:t>
            </a:r>
            <a:endParaRPr/>
          </a:p>
        </p:txBody>
      </p:sp>
      <p:sp>
        <p:nvSpPr>
          <p:cNvPr id="210" name="CustomShape 2"/>
          <p:cNvSpPr/>
          <p:nvPr/>
        </p:nvSpPr>
        <p:spPr>
          <a:xfrm>
            <a:off x="249480" y="1066680"/>
            <a:ext cx="14123160" cy="658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Multiply contents of a pair of registers 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Long multiply generates 64 bit result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Examples: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MUL r0, r1,r2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Contents of r1 and r2 multiplied and put in r0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UMULL r0,r1,r2,r3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Unsigned multiply with result stored in r0 and r1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Century Gothic"/>
              </a:rPr>
              <a:t>Number of cycles taken for execution of multiply instruction depends upon processor implementation</a:t>
            </a:r>
            <a:endParaRPr/>
          </a:p>
        </p:txBody>
      </p:sp>
    </p:spTree>
  </p:cSld>
  <p:transition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