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20.png" ContentType="image/png"/>
  <Override PartName="/ppt/media/image19.png" ContentType="image/png"/>
  <Override PartName="/ppt/media/image16.jpeg" ContentType="image/jpeg"/>
  <Override PartName="/ppt/media/image17.png" ContentType="image/png"/>
  <Override PartName="/ppt/media/image14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4630400" cy="8229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882200"/>
            <a:ext cx="14630040" cy="347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2080" cy="2527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394200" y="7902720"/>
            <a:ext cx="1420920" cy="305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E9A044B-A519-4513-AE17-C85907195115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0"/>
            <a:ext cx="3680640" cy="38401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1371600" y="4114800"/>
            <a:ext cx="13258440" cy="9140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Click to edit the title text formatClick to add Presentation title</a:t>
            </a:r>
            <a:endParaRPr/>
          </a:p>
        </p:txBody>
      </p:sp>
      <p:pic>
        <p:nvPicPr>
          <p:cNvPr id="9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48920" y="2430720"/>
            <a:ext cx="4572000" cy="107424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1371600" y="5029200"/>
            <a:ext cx="10515240" cy="76176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Seventh Outline LevelClick to add Presentation sub-title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4754880" y="7803000"/>
            <a:ext cx="5120280" cy="27396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 anchor="ctr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1f1a17"/>
                </a:solidFill>
                <a:latin typeface="Century Gothic"/>
              </a:rPr>
              <a:t>Copyright © 2017, Global Edge Software Ltd.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7882200"/>
            <a:ext cx="14630040" cy="347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2080" cy="2527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394200" y="7902720"/>
            <a:ext cx="1420920" cy="305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FCB5E86-1AEA-4289-BEC8-9ABD10385B0E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152280" y="198000"/>
            <a:ext cx="13106160" cy="6397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93dd"/>
                </a:solidFill>
                <a:latin typeface="Century Gothic"/>
              </a:rPr>
              <a:t>Click to edit the title text formatClick to add Slide title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882200"/>
            <a:ext cx="14630040" cy="347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2080" cy="2527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394200" y="7902720"/>
            <a:ext cx="1420920" cy="305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33B88C7F-E2D3-488E-9819-2D16A475957F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5349960" y="7252560"/>
            <a:ext cx="3273120" cy="305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2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2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0560" y="5370840"/>
            <a:ext cx="549360" cy="36540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734400" y="5861160"/>
            <a:ext cx="3900960" cy="96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673720" y="5370840"/>
            <a:ext cx="548280" cy="36540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10000440" y="5861160"/>
            <a:ext cx="3894840" cy="96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043760" y="5370840"/>
            <a:ext cx="548280" cy="36540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5370480" y="5861160"/>
            <a:ext cx="3894840" cy="96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2377440" y="635400"/>
            <a:ext cx="9875160" cy="62460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i="1" lang="en-IN" sz="32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32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32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32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4669200" y="1432440"/>
            <a:ext cx="6997320" cy="27428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963520" y="3169800"/>
            <a:ext cx="1875240" cy="109692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962520" y="72151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9629640" y="7191360"/>
            <a:ext cx="428400" cy="42840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8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7882200"/>
            <a:ext cx="14630040" cy="347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2080" cy="2527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394200" y="7902720"/>
            <a:ext cx="1420920" cy="305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1E36F5B-F84C-4B00-BB84-88A23B82704F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10896480" y="3630600"/>
            <a:ext cx="3276360" cy="378792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2286000"/>
            <a:ext cx="11581920" cy="746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49920" y="644040"/>
            <a:ext cx="4403880" cy="1032120"/>
          </a:xfrm>
          <a:prstGeom prst="rect">
            <a:avLst/>
          </a:prstGeom>
          <a:ln>
            <a:noFill/>
          </a:ln>
        </p:spPr>
      </p:pic>
      <p:pic>
        <p:nvPicPr>
          <p:cNvPr id="15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59600" y="3276720"/>
            <a:ext cx="4663080" cy="4518360"/>
          </a:xfrm>
          <a:prstGeom prst="rect">
            <a:avLst/>
          </a:prstGeom>
          <a:ln>
            <a:noFill/>
          </a:ln>
        </p:spPr>
      </p:pic>
      <p:sp>
        <p:nvSpPr>
          <p:cNvPr id="155" name="CustomShape 9"/>
          <p:cNvSpPr/>
          <p:nvPr/>
        </p:nvSpPr>
        <p:spPr>
          <a:xfrm>
            <a:off x="1447920" y="7865280"/>
            <a:ext cx="8686440" cy="374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2000">
                <a:solidFill>
                  <a:srgbClr val="000000"/>
                </a:solidFill>
                <a:latin typeface="Century Gothic"/>
              </a:rPr>
              <a:t>For more information contact </a:t>
            </a:r>
            <a:r>
              <a:rPr i="1" lang="en-IN" sz="2000">
                <a:solidFill>
                  <a:srgbClr val="00b0f0"/>
                </a:solidFill>
                <a:latin typeface="Century Gothic"/>
              </a:rPr>
              <a:t>sales@globaledgesoft.com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8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7" name="PlaceHolder 11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7881480"/>
            <a:ext cx="14630040" cy="347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9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0920" y="7929000"/>
            <a:ext cx="1791000" cy="25272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1240" y="7971840"/>
            <a:ext cx="590040" cy="165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3D3CDDE-668A-4D65-973F-6A82E19E2290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95" name="Line 3"/>
          <p:cNvSpPr/>
          <p:nvPr/>
        </p:nvSpPr>
        <p:spPr>
          <a:xfrm>
            <a:off x="248400" y="91368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6" name="Line 4"/>
          <p:cNvSpPr/>
          <p:nvPr/>
        </p:nvSpPr>
        <p:spPr>
          <a:xfrm>
            <a:off x="12002400" y="91368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7" name="Line 5"/>
          <p:cNvSpPr/>
          <p:nvPr/>
        </p:nvSpPr>
        <p:spPr>
          <a:xfrm>
            <a:off x="255960" y="777168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8" name="Line 6"/>
          <p:cNvSpPr/>
          <p:nvPr/>
        </p:nvSpPr>
        <p:spPr>
          <a:xfrm>
            <a:off x="11995920" y="777168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68400" rIns="68400" tIns="34200" bIns="34200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1400">
                <a:solidFill>
                  <a:srgbClr val="1f1a17"/>
                </a:solidFill>
                <a:latin typeface="Century Gothic"/>
              </a:rPr>
              <a:t>Second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 sz="1200">
                <a:solidFill>
                  <a:srgbClr val="1f1a17"/>
                </a:solidFill>
                <a:latin typeface="Century Gothic"/>
              </a:rPr>
              <a:t>Third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Fourth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>
                <a:solidFill>
                  <a:srgbClr val="1f1a17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200" name="PlaceHolder 8"/>
          <p:cNvSpPr>
            <a:spLocks noGrp="1"/>
          </p:cNvSpPr>
          <p:nvPr>
            <p:ph type="title"/>
          </p:nvPr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970800" y="3918600"/>
            <a:ext cx="10613160" cy="86220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latin typeface="Century Gothic"/>
              </a:rPr>
              <a:t> 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911640" y="5327640"/>
            <a:ext cx="7488000" cy="18241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IN" sz="1400">
                <a:latin typeface="Century gothic"/>
              </a:rPr>
              <a:t>                                         </a:t>
            </a:r>
            <a:r>
              <a:rPr lang="en-IN" sz="1400">
                <a:latin typeface="Century gothic"/>
              </a:rPr>
              <a:t>By,</a:t>
            </a:r>
            <a:endParaRPr/>
          </a:p>
          <a:p>
            <a:r>
              <a:rPr lang="en-IN" sz="1400">
                <a:latin typeface="Century gothic"/>
              </a:rPr>
              <a:t>                           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          </a:t>
            </a:r>
            <a:r>
              <a:rPr lang="en-IN" sz="1400">
                <a:latin typeface="Century gothic"/>
              </a:rPr>
              <a:t>T.Venkata Rao.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4284360" y="3994200"/>
            <a:ext cx="10299960" cy="786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600">
                <a:solidFill>
                  <a:srgbClr val="193300"/>
                </a:solidFill>
                <a:latin typeface="Century gothic"/>
              </a:rPr>
              <a:t>  </a:t>
            </a:r>
            <a:r>
              <a:rPr lang="en-IN" sz="2600">
                <a:solidFill>
                  <a:srgbClr val="193300"/>
                </a:solidFill>
                <a:latin typeface="Century gothic"/>
              </a:rPr>
              <a:t>ARM Instruction Set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Multiply Instructions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Multiply contents of a pair of registers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Long multiply generates 64 bit result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Examples: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MUL r0, r1,r2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Contents of r1 and r2 multiplied and put in r0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UMULL r0,r1,r2,r3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Unsigned multiply with result stored in r0 and r1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Number of cycles taken for execution of multiply instruction depends upon processor implementation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Multiply and Accumulate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Result of multiplication can be accumulated with content of another register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latin typeface="Century Gothic"/>
              </a:rPr>
              <a:t>MLA Rd, Rm, Rs, Rn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Rd =(Rm*Rs) + Rn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latin typeface="Century Gothic"/>
              </a:rPr>
              <a:t>UMLAL Rdlo, Rdhi, Rm, Rs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[Rdhi,Rdlo] = [Rdhi,Rdlo] + (Rm*Rs)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entury Gothic"/>
              </a:rPr>
              <a:t>Compare Instructions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Enables comparison of 32 bit values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Updates CPSR flags but do not affect other registers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CMP r0,r9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Flags set as a result of r0 - r9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TEQ r0,r9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Flags set as a result r0 ex-or r9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TST r0,r9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Flags set as a result of r0 &amp; r9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Load-Store Instructions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Transfers data between memory and processor registers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Single register transfer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Data types supported are signed and unsigned words (32 bits), half-words, bytes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Multiple-register transfer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Transfer multiple registers between memory and the processor in a single instruction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Swap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Swaps content of a memory location with the contents of a register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Single Transfer Instructions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Load &amp; Store data on a boundary alignment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LDR, LDRH, LDRB 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load (word, half-word, byte)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STR, STRH, STRB 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store (word, half-word, byte)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Supports different addressing modes: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Register indirect : LDR r0,[r1]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Immediate: LDR r0,[r1,#4]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12-bit offset added to the base register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Register operation: LDR r0,[r1,-r2]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Address calculated using base register and another register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More Addressing Modes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Scaled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Address is calculated using the base address register and a barrel shift operation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Pre &amp; Post Indexing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Pre-index with write back: LDR r0,[r1,#4]!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Updates the address base register with new address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Post index: LDR r0,[r1],#4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Updates the address register after address is used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Example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Pre-indexing with write 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LDR r0,[r1,#4]!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Before instruction execution</a:t>
            </a:r>
            <a:r>
              <a:rPr lang="en-US">
                <a:latin typeface="Century Gothic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r0 = 0x00000000 r1 = 0x00009000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Mem32[0x00009000] = 0x01010101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Mem32[0x00009004] = 0x02020202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After instruction execution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r0 = 0x02020202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r1 = 0x00009004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Multiple Register Transfer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Load-store multiple instructions transfer multiple register contents between memory and the processor in a single instruction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More efficient </a:t>
            </a:r>
            <a:r>
              <a:rPr lang="en-US">
                <a:latin typeface="Times New Roman"/>
              </a:rPr>
              <a:t>–</a:t>
            </a:r>
            <a:r>
              <a:rPr lang="en-US">
                <a:latin typeface="Century Gothic"/>
              </a:rPr>
              <a:t> for moving blocks of memory and saving and restoring context and stack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These instructions can increase </a:t>
            </a:r>
            <a:r>
              <a:rPr i="1" lang="en-US">
                <a:latin typeface="Century Gothic"/>
              </a:rPr>
              <a:t>interrupt latency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Usually instruction executions are not interrupted by ARM  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Multiple Byte Load-Store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Any subset of current bank of registers can be transferred to memory or fetched from memory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LDM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SDM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The base register Rn determines source or destination address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Some Stack Instructions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Full Ascending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LDMFA : translates to LDMDA  (POP)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STMFA : translates to STMIB  (PUSH)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SP points to last item in stack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Empty Descending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LDMED : translates to LDMIB (POP)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STMED : translates to STMIA (PUSH)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SP points to first unused location 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Agenda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The ARM Instruction Set.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The Thumb Instruction Set.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SWAP Instruction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Special case of load store instruction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Swap instructions: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SWP : swap a word between memory and register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SWPB : swap a byte between memory and register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Useful for implementing synchronization primitives like semaphore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Control Flow Instructions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Branch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Conditional Branches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Conditional Execution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Branch and Link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Subroutine  Return Instructions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Branch Instruction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Branch instruction : B  label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Example: B forward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Address label is stored in the instruction as a signed pc-relative offset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Conditional Branch: B&lt;cond&gt; label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Example: BNE loop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Branch has a condition associated with it and executed if condition codes have the correct value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Conditional Execution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An unusual feature of ARM instruction set is that conditional execution applies not only to branches but to all ARM instructions.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Example: ADDEQ r0,r1,r2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Instruction will only be executed when the zero flag is set to 1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Branch &amp; Link Instruction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Perform a branch, save the address following the branch in the link register, r14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Example: BL subroutine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For nested subroutine, push r14 and some work registers required to be saved onto a stack in memory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Example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BL sub1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…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STMFD r13!,{r0-r2,r14}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BL sub2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…</a:t>
            </a:r>
            <a:r>
              <a:rPr lang="en-US">
                <a:latin typeface="Century Gothic"/>
              </a:rPr>
              <a:t>..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Subroutine return instructions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No specific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 (1):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  </a:t>
            </a:r>
            <a:r>
              <a:rPr lang="en-US">
                <a:latin typeface="Times New Roman"/>
              </a:rPr>
              <a:t>…</a:t>
            </a:r>
            <a:r>
              <a:rPr lang="en-US">
                <a:latin typeface="Century Gothic"/>
              </a:rPr>
              <a:t>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MOV PC,r14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 (2): when return address has been pushed to stack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   </a:t>
            </a:r>
            <a:r>
              <a:rPr lang="en-US">
                <a:latin typeface="Century Gothic"/>
              </a:rPr>
              <a:t>sub2  </a:t>
            </a:r>
            <a:r>
              <a:rPr lang="en-US">
                <a:latin typeface="Times New Roman"/>
              </a:rPr>
              <a:t>……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LDMFD r13!,{r0-r12,PC}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Software Interrupt Instruction (SWI)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 software Interrupt instruction causes a software interrupt exception, which provides a mechanism for applications to OS routines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Instruction: SWI {&lt;cond&gt;}  SWI_number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When the processor executes an SWI instruction, it sets the program counter pc to the offset 0x8 in the vector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Instruction also forces the processor mode to SVC, which allows an operating system routine to execute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SWI is typically executed in user mode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Instruction forces processor mode to supervisor (SVC) </a:t>
            </a:r>
            <a:r>
              <a:rPr lang="en-US">
                <a:latin typeface="Times New Roman"/>
              </a:rPr>
              <a:t>–</a:t>
            </a:r>
            <a:r>
              <a:rPr lang="en-US">
                <a:latin typeface="Century Gothic"/>
              </a:rPr>
              <a:t> this allows an OS routine to be executed in privileged mode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Each SWI has an associated SWI number which is used to represent a particular function call or feature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Parameter passing </a:t>
            </a:r>
            <a:r>
              <a:rPr lang="en-US">
                <a:latin typeface="Times New Roman"/>
              </a:rPr>
              <a:t>–</a:t>
            </a:r>
            <a:r>
              <a:rPr lang="en-US">
                <a:latin typeface="Century Gothic"/>
              </a:rPr>
              <a:t> through registers; Return value is also passed using registers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Example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PRE : cpsr =nzcvqift_USER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pc = 0x00008000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lr= 0x003fffff (lr=r14)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r0=0x12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660066"/>
                </a:solidFill>
                <a:latin typeface="Century Gothic"/>
              </a:rPr>
              <a:t>0x00008000   SWI  0x123456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POST: cpsr = nzcvqift_SVC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spsr=nzcvqift_USER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pc=0x00008004 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lr =0x00008004 (lr=r14_SVC)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r0=0x12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Program Status Register Instructions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Two instructions to control PSR directly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MRS </a:t>
            </a:r>
            <a:r>
              <a:rPr lang="en-US">
                <a:latin typeface="Times New Roman"/>
              </a:rPr>
              <a:t>–</a:t>
            </a:r>
            <a:r>
              <a:rPr lang="en-US">
                <a:latin typeface="Century Gothic"/>
              </a:rPr>
              <a:t> transfers contents of either cpsr or spsr into a register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MSR </a:t>
            </a:r>
            <a:r>
              <a:rPr lang="en-US">
                <a:latin typeface="Times New Roman"/>
              </a:rPr>
              <a:t>–</a:t>
            </a:r>
            <a:r>
              <a:rPr lang="en-US">
                <a:latin typeface="Century Gothic"/>
              </a:rPr>
              <a:t> transfers contents of register to cpsr or spsr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Enabling IRQ interupt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PRE  cpsr = nzcvqIFt_SVC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MRS r1,CPSR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BIC r1,r1,#0x80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MSR cpsr, r1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POST  cpsr =nzcvqiFt_SVC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Instructions in SVC mode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Coprocessor Instructions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Used to extend the instruction set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Used by cores with a coprocessor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Coprocessor specific operations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Syntax: coprocessor data processing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CDP{&lt;cond&gt;} cp,opcode1, Cd, Cn, Cm, {,opcode2}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Cp represents coprocessor number between p0 to p15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 </a:t>
            </a:r>
            <a:r>
              <a:rPr lang="en-US">
                <a:latin typeface="Century Gothic"/>
              </a:rPr>
              <a:t>opcode field describes coprocessor operation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Cd, Cn, Cm coprocessor registers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Also coprocessor register transfer and memory transfer instructions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solidFill>
                  <a:srgbClr val="000000"/>
                </a:solidFill>
                <a:latin typeface="Century gothic"/>
              </a:rPr>
              <a:t>  </a:t>
            </a:r>
            <a:r>
              <a:rPr lang="en-US" sz="2200">
                <a:solidFill>
                  <a:srgbClr val="000000"/>
                </a:solidFill>
                <a:latin typeface="Century gothic"/>
              </a:rPr>
              <a:t>Instructions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522360" y="109800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Minionular"/>
              </a:rPr>
              <a:t>Instructions process data held in registers and access memory with load and store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Classes of instructions: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Data processing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Branch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Load-store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Software interrupt instruction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Program status register instructions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Thumb instructions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Thumb: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Thumb encodes a subset of the 32 bit instruction set into a 16-bit subspace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Thumb has higher performance than ARM on a processor with a 16-bit data bus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Thumb has higher code density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For memory constrained embedded system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Thumb instructions: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Only low registers r0 to r7 fully  accessible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Higher registers accessible with MOV, ADD, CMP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Only branch instruction can be conditionally executed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Barrel shift operations are separate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                                                                         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ARM-Thumb Inter working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To call a thumb routine from an ARM routine the core has to change state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Changing T bit in CPSR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BX and BLX instruction can be used for the switch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Example : BX r0 ; BLX r0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Enters Thumb state if bit 0 of the address in Rn is set to binary 1; otherwise it enters ARM state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Thumb 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ARMv5E Extensions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Extensions to facilitate signal processing operations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Supports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Signed multiply accumulate instruction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Saturation Arithmetic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Greater flexibility and efficiency when manipulating 16 bit values for applications such as 16-it digital audio processing</a:t>
            </a:r>
            <a:endParaRPr/>
          </a:p>
          <a:p>
            <a:endParaRPr/>
          </a:p>
          <a:p>
            <a:r>
              <a:rPr lang="en-US">
                <a:latin typeface="Century Gothic"/>
              </a:rPr>
              <a:t>Saturation Arithmetic: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Normal ARM arithmetic instructions wrap around when there is an overflow of an integer value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Using ARMv5E instructions you can saturate the result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Once the highest number is exceeded the result remains at the maximum value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Minimum value does not change on underflow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 Instructions: QADD, QSUB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52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ARM data types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Word is 32 bits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Word can be divided into four 8-bit bytes.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ARM addresses can be 32 bits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Address refers to byte.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Address 4 starts at byte 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Can be configured at power-up as either little- or big-endian mode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520">
                <a:latin typeface="Century Gothic"/>
              </a:rPr>
              <a:t> </a:t>
            </a:r>
            <a:r>
              <a:rPr lang="en-US" sz="2200">
                <a:solidFill>
                  <a:srgbClr val="000000"/>
                </a:solidFill>
                <a:latin typeface="Minionular"/>
              </a:rPr>
              <a:t>Data Processing Instructions.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Manipulate data within registers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MOVE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Arithmetic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Multiply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Logical instructions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Comparison instructions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Suffix S on data processing instructions updates flags in CPSR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Move instruction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MOV Rd, 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Rd : destination register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N : can be an immediate value or source register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Example: mov r7, r5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MVN  Rd, 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Move into Rd not of the 32-bit value from source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Using Barrel Shifter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Enables shifting 32-bit operand in one of the source registers left or right by a specific number of positions within the cycle time of instruction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Basic Barrel shifter operations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Shift left, shift right, rotate right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Facilitates fast multiply, division and increases code density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Example: mov r7, r5, LSL #2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Multiplies content of r5 by 4 and puts result in r7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Arithmetic Instructions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40">
                <a:latin typeface="Century Gothic"/>
              </a:rPr>
              <a:t>I</a:t>
            </a:r>
            <a:r>
              <a:rPr lang="en-US">
                <a:latin typeface="Century Gothic"/>
              </a:rPr>
              <a:t>mplements 32 bit addition and subtraction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3-operand form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Examples: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 r0, r1, r2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Subtract value stored in r2 from that of r1 and store in r0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SUBS r1, r1, #1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Subtract 1 from r1 and store result in r1 and update Z and C flags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52280" y="121680"/>
            <a:ext cx="13105080" cy="639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200">
                <a:latin typeface="Century Gothic"/>
              </a:rPr>
              <a:t> </a:t>
            </a:r>
            <a:r>
              <a:rPr lang="en-US" sz="2200">
                <a:latin typeface="Century Gothic"/>
              </a:rPr>
              <a:t>Arithmetic Instructions With Barrel Shifter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249480" y="1066680"/>
            <a:ext cx="14123520" cy="65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Use of barrel shifter with arithmetic and logical instructions increases the set of possible available operations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Example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>
                <a:latin typeface="Century Gothic"/>
              </a:rPr>
              <a:t>ADD r0,r1,r1 LSL#1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Register r1 is shifted to the left by 1, then it is added with r1 and the result ( 3 times r1) is stored in r0.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