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4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1F1B3-0D31-48C0-A54D-5E0B3FC9C7CE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459E6-89DA-4E54-A7BC-59745041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6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14B4-5308-4D12-B30F-B08ACF07C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EE3B-E119-4B77-9813-81B20CF12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459F-50DC-48CC-A9D9-03A23571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0E5EE-EF09-4184-B215-E59D4A2E5AD9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0A9D-06D7-4830-AEC8-E0234147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DDC5C-514A-4656-AED3-6BF68739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CAF4-E426-4903-8128-A9EBEBE1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42A62-FF08-4BF5-B501-36CAA1B1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A128-36B3-4858-9C60-398C029F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1696-B590-4FF8-8EA8-7E7C011BE73A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8C8E-4AF0-459A-93D0-5EDB96BB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047B-9AC1-4391-82AF-9E07AF49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7BD7-6E03-4BD5-A2DA-334C4094F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D49D7-4B2E-4D07-88FD-0A682B18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8A16-FC5A-4FC0-BF34-09B8EBFC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3531-7FE6-4E3C-979E-98D726D8D4B1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7F0B-83BC-487C-B313-1BC6D216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F7E6D-B3D0-4B62-8D00-207A0CA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6A56-D2E7-4C38-B965-437707D8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759A-1947-4652-A369-2D396C79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F9DA-FF86-4AFB-B7FB-16814873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DD1D-E0FF-48C5-8414-2C47E00C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1693B-E115-40CF-A2C6-6E21D190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F2BF-87CA-4591-B592-52AC2A5E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269B5-9B9C-4419-82D5-ABDE40D3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63B4C-EC61-4FB2-961D-B83F0F61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C7D0F-558B-4890-97F6-0D3D144B9D7C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301A8-D0A6-4F35-A0DD-797FFF0E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0655-3D00-436F-A833-B5FA0912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04A8-9F5A-4B96-B6BF-6FD31682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56E1-AF75-486D-8ACD-2C4C4661C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F5FCB-89F9-444D-B072-32B16B616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2F4F1-03D7-471A-8C80-3E0861F0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E5CA-5D6F-4DA2-A615-8898AC7A01E8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45E57-9A0F-46C5-A852-CCEB8FC6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57389-C77B-46A7-B9F9-AE4C67B7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109-46B7-44E3-AF32-77C30818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D9E7-3DB8-4919-ABD5-FE754B55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313D9-73BD-47EA-9911-B97A2F90F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18CE-35B0-4401-9B9A-61EBC9A55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FDCF6-C69A-422C-9F66-3E01F3B15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0CE0B-8676-472A-B960-5DED83BA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B4D5-AD00-4910-A359-A1F8189A8178}" type="datetime1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595F3-A8CB-4ACC-898D-53F5149F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7FB3F-A5F3-4807-ACBC-81C27A82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9F75-DDD4-4D70-916D-78145E95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2C276-B944-4389-9857-E4AEA17E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FA73-645D-4DA6-838D-E182ECC7A5ED}" type="datetime1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8215B-F3A1-4203-8CF7-FC9F32BA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87BE6-2629-4A5C-8EAE-C420D0B7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6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A1DC6-BAF9-4B38-89E4-E50A040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59FA-F5A0-4D84-BA1E-B7494DBF42BA}" type="datetime1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771A0-3054-4CB8-A368-65DF98E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D462-0682-4D62-A40E-3D7082FB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4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AF30-ADAD-4DF8-8813-FBF4B078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D0F2-1750-4C6B-A9A3-DE9F8AF9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D5709-107C-474D-8462-3B021A6BD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A7E3-D995-42EA-8D16-994592BD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B557-1429-4DB6-9670-CE80583DAB40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B20E-8034-4BF6-839F-E2270249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6DDE6-CAEA-410B-8CD9-0313A2F1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0111-7D39-4B84-BBC0-104F9BA6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6F6C5-3104-475F-8DB9-EB86890A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9B693-40D4-4B7D-B576-7FFC60110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46D9-CEB3-4B3D-9323-C2C09F0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EDEB-FEC4-479A-ABFE-7F770DF21CF4}" type="datetime1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60266-D8FC-43F9-9CE7-F8900672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5A987-1067-4D38-8D8B-1079DB4A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25BCF-D3DA-4712-8756-8C3CF31E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0733-D27A-492D-9488-BE60D5805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9124-2DEE-4A6E-A466-FEF63D341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488D-4905-4872-BD75-B7D17F9E1D58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DC80-A0AB-47A1-83EC-F0F39DDB7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Training a Conv Net to Focus the Microscope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E620-5951-4E6E-9597-5C7F9167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09AD7-FE2D-4E4F-858F-539BC46E0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2733-36AD-44D1-B26F-E3F4247FF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a Conv Net to Focus the Microscope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C0418-693D-4123-91F8-879825AE5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8FAB-2C05-4A3B-B643-7382204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1480-1F00-405E-BB56-9CEE096433BD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EDE8-33E7-4182-BDC6-4FA859DF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</p:spTree>
    <p:extLst>
      <p:ext uri="{BB962C8B-B14F-4D97-AF65-F5344CB8AC3E}">
        <p14:creationId xmlns:p14="http://schemas.microsoft.com/office/powerpoint/2010/main" val="373744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08D6-FAF0-4923-A80D-488D2280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Model – Full Stack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99313-A6A6-47CA-8E30-3DD59230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1675-A80C-411B-9FBB-3B8217FD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EBC31-EDCC-48C0-8610-B11B7588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34" y="5456913"/>
            <a:ext cx="6791325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CF631-0FC1-41AF-893C-8060395341D2}"/>
              </a:ext>
            </a:extLst>
          </p:cNvPr>
          <p:cNvSpPr txBox="1"/>
          <p:nvPr/>
        </p:nvSpPr>
        <p:spPr>
          <a:xfrm>
            <a:off x="337979" y="1690688"/>
            <a:ext cx="434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through each image in the stack, generate a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median of all images predicted to be in-focus as the best focus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55C81-FBE2-4086-83A3-0C8763C9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38" y="1475502"/>
            <a:ext cx="6984392" cy="3558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50924-4711-4FB3-8A9B-573904E51CCF}"/>
              </a:ext>
            </a:extLst>
          </p:cNvPr>
          <p:cNvSpPr txBox="1"/>
          <p:nvPr/>
        </p:nvSpPr>
        <p:spPr>
          <a:xfrm>
            <a:off x="7387628" y="4418091"/>
            <a:ext cx="219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out 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0BB5F-891A-4BE3-9CC2-971084EF1C4C}"/>
              </a:ext>
            </a:extLst>
          </p:cNvPr>
          <p:cNvSpPr txBox="1"/>
          <p:nvPr/>
        </p:nvSpPr>
        <p:spPr>
          <a:xfrm>
            <a:off x="7541537" y="3766242"/>
            <a:ext cx="230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Slightly out negative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757784-3EC4-4F7D-BD97-DCD6918002F6}"/>
              </a:ext>
            </a:extLst>
          </p:cNvPr>
          <p:cNvSpPr txBox="1"/>
          <p:nvPr/>
        </p:nvSpPr>
        <p:spPr>
          <a:xfrm>
            <a:off x="8066638" y="3096285"/>
            <a:ext cx="230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focus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2BC89-3772-4EDD-B683-90E18302EAFD}"/>
              </a:ext>
            </a:extLst>
          </p:cNvPr>
          <p:cNvSpPr txBox="1"/>
          <p:nvPr/>
        </p:nvSpPr>
        <p:spPr>
          <a:xfrm>
            <a:off x="9578566" y="2282729"/>
            <a:ext cx="177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Slightly out positive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C4642-19A5-4AFB-BA71-CC0EAD081073}"/>
              </a:ext>
            </a:extLst>
          </p:cNvPr>
          <p:cNvSpPr txBox="1"/>
          <p:nvPr/>
        </p:nvSpPr>
        <p:spPr>
          <a:xfrm>
            <a:off x="7387628" y="1647281"/>
            <a:ext cx="198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out positive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85A3EE-0F09-45DB-AAA7-032B6AFD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60" y="3106997"/>
            <a:ext cx="4052348" cy="30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8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653F-EC84-445F-B711-182578AC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Training with 3 Categories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DDF5-1297-45CB-B265-10C0C83B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7F71-C761-4A8A-8CDA-BAC422F5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D25CC-0624-4CA2-A55C-F35C40D6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15" y="3940303"/>
            <a:ext cx="4858741" cy="2503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1877B-CD59-4E1F-95A6-0E2598F9C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73" y="1055789"/>
            <a:ext cx="4141656" cy="27667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34B5C1-5433-4D77-8543-13810E513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232" y="1429914"/>
            <a:ext cx="3437213" cy="1325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12D94-0B60-4598-968F-4B2FC4E4A970}"/>
              </a:ext>
            </a:extLst>
          </p:cNvPr>
          <p:cNvSpPr txBox="1"/>
          <p:nvPr/>
        </p:nvSpPr>
        <p:spPr>
          <a:xfrm>
            <a:off x="7233719" y="823865"/>
            <a:ext cx="3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for 3 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F4A58-2C0A-46F6-9B4D-EF85A91EC57B}"/>
              </a:ext>
            </a:extLst>
          </p:cNvPr>
          <p:cNvSpPr txBox="1"/>
          <p:nvPr/>
        </p:nvSpPr>
        <p:spPr>
          <a:xfrm>
            <a:off x="5850985" y="3170918"/>
            <a:ext cx="5749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exceeded 90% by the 5</a:t>
            </a:r>
            <a:r>
              <a:rPr lang="en-US" baseline="30000" dirty="0"/>
              <a:t>th</a:t>
            </a:r>
            <a:r>
              <a:rPr lang="en-US" dirty="0"/>
              <a:t> round of training</a:t>
            </a:r>
          </a:p>
          <a:p>
            <a:endParaRPr lang="en-US" dirty="0"/>
          </a:p>
          <a:p>
            <a:r>
              <a:rPr lang="en-US" dirty="0"/>
              <a:t>HOWEVER</a:t>
            </a:r>
          </a:p>
          <a:p>
            <a:endParaRPr lang="en-US" dirty="0"/>
          </a:p>
          <a:p>
            <a:r>
              <a:rPr lang="en-US" dirty="0"/>
              <a:t>In a stack of 44 images, only 3 are considered good focus. This network learned that it’s a poor bet to classify anything as good focus.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9AB1E-418D-494A-9B1F-DE89075AC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765" y="5108575"/>
            <a:ext cx="2828925" cy="1247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2A692-F989-4BC0-AA8C-26CF90DC91D9}"/>
              </a:ext>
            </a:extLst>
          </p:cNvPr>
          <p:cNvSpPr txBox="1"/>
          <p:nvPr/>
        </p:nvSpPr>
        <p:spPr>
          <a:xfrm>
            <a:off x="8153400" y="2677877"/>
            <a:ext cx="1711105" cy="37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175E3-0E85-4C0E-96F9-FE8F6DD6DA15}"/>
              </a:ext>
            </a:extLst>
          </p:cNvPr>
          <p:cNvSpPr txBox="1"/>
          <p:nvPr/>
        </p:nvSpPr>
        <p:spPr>
          <a:xfrm rot="16200000">
            <a:off x="6561814" y="1690666"/>
            <a:ext cx="89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5A161-1BFD-46D1-8FC0-1A2CA5C9FFBF}"/>
              </a:ext>
            </a:extLst>
          </p:cNvPr>
          <p:cNvSpPr txBox="1"/>
          <p:nvPr/>
        </p:nvSpPr>
        <p:spPr>
          <a:xfrm>
            <a:off x="9202093" y="6265900"/>
            <a:ext cx="1711105" cy="37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F61B6-B6C5-49C7-90E4-4BA5B1A4758E}"/>
              </a:ext>
            </a:extLst>
          </p:cNvPr>
          <p:cNvSpPr txBox="1"/>
          <p:nvPr/>
        </p:nvSpPr>
        <p:spPr>
          <a:xfrm rot="16200000">
            <a:off x="7523316" y="5510243"/>
            <a:ext cx="89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92A7B9-22E3-44D3-BC69-4DB438EC1FFF}"/>
              </a:ext>
            </a:extLst>
          </p:cNvPr>
          <p:cNvSpPr/>
          <p:nvPr/>
        </p:nvSpPr>
        <p:spPr>
          <a:xfrm>
            <a:off x="8213285" y="5545142"/>
            <a:ext cx="2828925" cy="29953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BE24-C47F-4E11-86E5-08DA906B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for Bias and Data Augmentation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95125-6DA2-4AC2-B800-BD70E68A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8A6E-5B16-48B9-9E4D-44720E48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82BF1-5F0A-445C-9570-777C1FF0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661" y="4127016"/>
            <a:ext cx="2234735" cy="2132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11F19-2CF4-43AA-852A-5C60995B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184" y="4127016"/>
            <a:ext cx="2215635" cy="2101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8F485-0E42-4D42-8233-800C1E0A0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182" y="1296133"/>
            <a:ext cx="2292036" cy="213286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77241C03-0EBE-473B-AEDA-C382C7911BD9}"/>
              </a:ext>
            </a:extLst>
          </p:cNvPr>
          <p:cNvSpPr/>
          <p:nvPr/>
        </p:nvSpPr>
        <p:spPr>
          <a:xfrm rot="1982688">
            <a:off x="8287406" y="3403806"/>
            <a:ext cx="443620" cy="697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C6FEE5B-D0F4-45C2-A008-68383F3D9557}"/>
              </a:ext>
            </a:extLst>
          </p:cNvPr>
          <p:cNvSpPr/>
          <p:nvPr/>
        </p:nvSpPr>
        <p:spPr>
          <a:xfrm rot="19504447">
            <a:off x="10027715" y="3470279"/>
            <a:ext cx="443620" cy="697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904843-0450-444E-B4EE-2BE4920C7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30" y="1488282"/>
            <a:ext cx="5572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9F942D-0EA3-4DEC-A3F0-364494D8B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18" y="3821849"/>
            <a:ext cx="48958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4586-4A8B-4D44-8551-32A2B05F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57D5-A7E5-4F5F-ACEA-3BF4533C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with bias correction to get better identification of in-focus images</a:t>
            </a:r>
          </a:p>
          <a:p>
            <a:r>
              <a:rPr lang="en-US" dirty="0"/>
              <a:t>Build and train a model from scratch that will accept </a:t>
            </a:r>
            <a:r>
              <a:rPr lang="en-US"/>
              <a:t>greyscale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A111-E83E-4042-9BE7-1CC0FF0B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7D2D8-C5E3-4352-BC5D-A3DF4719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</p:spTree>
    <p:extLst>
      <p:ext uri="{BB962C8B-B14F-4D97-AF65-F5344CB8AC3E}">
        <p14:creationId xmlns:p14="http://schemas.microsoft.com/office/powerpoint/2010/main" val="357414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0849-60FD-453D-9C7B-C36E1473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3168-AF5F-4002-B737-A1DBC419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focus algorithm gets hung up on artifact, does not reliably choose a usable focus</a:t>
            </a:r>
          </a:p>
          <a:p>
            <a:r>
              <a:rPr lang="en-US" dirty="0"/>
              <a:t>Idea: train a convolutional neural network to detect good vs. bad focus and tell the microscope how many focus planes to move to correct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6BBF-37AD-4271-B508-359EB607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589A5-7B21-44C3-83E1-19064D167682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B3C0-2721-4C24-836F-F8C1DBA0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</p:spTree>
    <p:extLst>
      <p:ext uri="{BB962C8B-B14F-4D97-AF65-F5344CB8AC3E}">
        <p14:creationId xmlns:p14="http://schemas.microsoft.com/office/powerpoint/2010/main" val="179538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1233-293C-4DAA-941D-2514F843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 Net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85EB-CDB6-43E3-9803-4CA85733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organization of the visual system</a:t>
            </a:r>
          </a:p>
          <a:p>
            <a:r>
              <a:rPr lang="en-US" dirty="0"/>
              <a:t>Convolutional neural net is well suited for image classification</a:t>
            </a:r>
          </a:p>
          <a:p>
            <a:r>
              <a:rPr lang="en-US" dirty="0"/>
              <a:t>Network is given one set of data for training, then tested on a different set</a:t>
            </a:r>
          </a:p>
          <a:p>
            <a:r>
              <a:rPr lang="en-US" dirty="0"/>
              <a:t>Results of training and testing rounds are used to update the weights of the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45B3-EBC3-4EB8-9350-9414CB3A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9A1D-4D18-46F1-BB0A-91F2DE4FDDD1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1B17-0D66-4456-A1F9-E618565A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1F94F-3326-4DF6-BCFB-D133649B2870}"/>
              </a:ext>
            </a:extLst>
          </p:cNvPr>
          <p:cNvSpPr txBox="1"/>
          <p:nvPr/>
        </p:nvSpPr>
        <p:spPr>
          <a:xfrm>
            <a:off x="7306147" y="298764"/>
            <a:ext cx="377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could probably make an entire slide or several slides to dig into any of these bullets, is this a direction we would want to go in?</a:t>
            </a:r>
          </a:p>
        </p:txBody>
      </p:sp>
    </p:spTree>
    <p:extLst>
      <p:ext uri="{BB962C8B-B14F-4D97-AF65-F5344CB8AC3E}">
        <p14:creationId xmlns:p14="http://schemas.microsoft.com/office/powerpoint/2010/main" val="345001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3A0F-6B72-4AE9-8C05-AF39973C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D7B6-4D9A-4E3E-ABD0-007F241A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find image stacks in an experiment folder</a:t>
            </a:r>
          </a:p>
          <a:p>
            <a:r>
              <a:rPr lang="en-US" dirty="0"/>
              <a:t>Opens up a flipbook of the stack </a:t>
            </a:r>
            <a:r>
              <a:rPr lang="en-US" dirty="0" err="1"/>
              <a:t>RisWidget</a:t>
            </a:r>
            <a:endParaRPr lang="en-US" dirty="0"/>
          </a:p>
          <a:p>
            <a:r>
              <a:rPr lang="en-US" dirty="0"/>
              <a:t>Button in </a:t>
            </a:r>
            <a:r>
              <a:rPr lang="en-US" dirty="0" err="1"/>
              <a:t>RisWidget</a:t>
            </a:r>
            <a:r>
              <a:rPr lang="en-US" dirty="0"/>
              <a:t> will create a text file in the stack with the number of the best focus image</a:t>
            </a:r>
          </a:p>
          <a:p>
            <a:pPr lvl="1"/>
            <a:r>
              <a:rPr lang="en-US" dirty="0"/>
              <a:t>Steps from 0 to 44</a:t>
            </a:r>
          </a:p>
          <a:p>
            <a:r>
              <a:rPr lang="en-US" dirty="0"/>
              <a:t>Also has an option for “no worm” so the stack will be excluded from training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F25A-BAF7-4683-BE8A-1A12421E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D8EF-4C60-408B-803A-A31CC80C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C58F-AFE7-4679-8FC1-E9271974E42D}"/>
              </a:ext>
            </a:extLst>
          </p:cNvPr>
          <p:cNvSpPr txBox="1"/>
          <p:nvPr/>
        </p:nvSpPr>
        <p:spPr>
          <a:xfrm>
            <a:off x="6572816" y="181069"/>
            <a:ext cx="4934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one hand this is not the most groundbreaking thing, on the other hand people in the lab might see uses for this code in their own projects and I would like them to know it’s there for use and modification</a:t>
            </a:r>
          </a:p>
        </p:txBody>
      </p:sp>
    </p:spTree>
    <p:extLst>
      <p:ext uri="{BB962C8B-B14F-4D97-AF65-F5344CB8AC3E}">
        <p14:creationId xmlns:p14="http://schemas.microsoft.com/office/powerpoint/2010/main" val="322865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79C6-C72F-4E46-AAD4-716009F2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Images for </a:t>
            </a:r>
            <a:r>
              <a:rPr lang="en-US" dirty="0" err="1"/>
              <a:t>PyTorch</a:t>
            </a:r>
            <a:r>
              <a:rPr lang="en-US" dirty="0"/>
              <a:t>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1E96-65BC-41B9-9D81-FBB1F483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detects which class an image belongs to based on the folder it is stored in</a:t>
            </a:r>
          </a:p>
          <a:p>
            <a:r>
              <a:rPr lang="en-US" dirty="0"/>
              <a:t>Sorter code finds image stacks, detects if there is a best.txt file, then copies the image into a folder based on how far from the best focus the image is</a:t>
            </a:r>
          </a:p>
          <a:p>
            <a:r>
              <a:rPr lang="en-US" dirty="0"/>
              <a:t>3 category: above, good, below</a:t>
            </a:r>
          </a:p>
          <a:p>
            <a:r>
              <a:rPr lang="en-US" dirty="0"/>
              <a:t>5 category: very out of focus above, slightly out above, good, slightly out below, very out below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D442-D71D-4888-898A-0AB393AA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3072-BFB6-46FF-B93E-DADC04D4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B4D14-41D4-4475-8154-0E035996621A}"/>
              </a:ext>
            </a:extLst>
          </p:cNvPr>
          <p:cNvSpPr txBox="1"/>
          <p:nvPr/>
        </p:nvSpPr>
        <p:spPr>
          <a:xfrm>
            <a:off x="7686392" y="558598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put example images here</a:t>
            </a:r>
          </a:p>
        </p:txBody>
      </p:sp>
    </p:spTree>
    <p:extLst>
      <p:ext uri="{BB962C8B-B14F-4D97-AF65-F5344CB8AC3E}">
        <p14:creationId xmlns:p14="http://schemas.microsoft.com/office/powerpoint/2010/main" val="98112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9201-FD7E-4949-9C07-75C74AA2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433A-F8F6-4789-BBED-45F3A9BB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430" y="591343"/>
            <a:ext cx="5904934" cy="4351338"/>
          </a:xfrm>
        </p:spPr>
        <p:txBody>
          <a:bodyPr/>
          <a:lstStyle/>
          <a:p>
            <a:r>
              <a:rPr lang="en-US" dirty="0"/>
              <a:t>Trained Resnet50 using code mostly from tutorial</a:t>
            </a:r>
          </a:p>
          <a:p>
            <a:r>
              <a:rPr lang="en-US" dirty="0"/>
              <a:t>Training started to plateau around 40% accuracy</a:t>
            </a:r>
          </a:p>
          <a:p>
            <a:r>
              <a:rPr lang="en-US" dirty="0"/>
              <a:t>Took a look at the training images after import with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ImageFolder</a:t>
            </a:r>
            <a:r>
              <a:rPr lang="en-US" dirty="0"/>
              <a:t>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C71C8-F2DB-4B5D-B488-4B99F01A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916F-5990-40DA-8C98-787064A9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14C0A-9F2B-4942-8D57-5CEFCFAD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658" y="3304509"/>
            <a:ext cx="2858443" cy="3276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E3586-6498-4F54-B9DB-E0541BE9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72" y="4335768"/>
            <a:ext cx="6737099" cy="1666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710538-47DF-4BDB-8DF5-E458CA409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5080"/>
            <a:ext cx="3915482" cy="26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9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6A44-E958-43BF-BBF2-A9CC4BEE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Images into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49A7-20CE-4C04-BD97-8B16A290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custom code to do this – pre-made networks such as Resnet expect 224 by 224 (or smaller) RGB images</a:t>
            </a:r>
          </a:p>
          <a:p>
            <a:r>
              <a:rPr lang="en-US" dirty="0"/>
              <a:t>Shrink the image, then stack 3x</a:t>
            </a:r>
          </a:p>
          <a:p>
            <a:r>
              <a:rPr lang="en-US" dirty="0"/>
              <a:t>Substantial loss of resolution</a:t>
            </a:r>
          </a:p>
          <a:p>
            <a:r>
              <a:rPr lang="en-US" dirty="0"/>
              <a:t>Still much better than </a:t>
            </a:r>
            <a:r>
              <a:rPr lang="en-US" dirty="0" err="1"/>
              <a:t>ImageFolder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592B-12D8-4C6B-951E-718C8525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C998-89E0-4970-8A04-6741F91C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CACCA-6781-47B1-BDBC-A9CBAE7E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779" y="2706099"/>
            <a:ext cx="234315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6CB29-CF7B-449E-838F-87A87F47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556" y="3047906"/>
            <a:ext cx="2343150" cy="222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B1EB1-3D95-4743-A6F6-339579DE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333" y="3491526"/>
            <a:ext cx="2343150" cy="2228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9ED726-7108-46E5-A43E-FDEAA99022D0}"/>
              </a:ext>
            </a:extLst>
          </p:cNvPr>
          <p:cNvSpPr txBox="1"/>
          <p:nvPr/>
        </p:nvSpPr>
        <p:spPr>
          <a:xfrm>
            <a:off x="1192842" y="4797046"/>
            <a:ext cx="450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direction: building a model from scratch that will take 1D black and white images so less information is lost in this step</a:t>
            </a:r>
          </a:p>
        </p:txBody>
      </p:sp>
    </p:spTree>
    <p:extLst>
      <p:ext uri="{BB962C8B-B14F-4D97-AF65-F5344CB8AC3E}">
        <p14:creationId xmlns:p14="http://schemas.microsoft.com/office/powerpoint/2010/main" val="54103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D09336-7D60-4C7E-B9FD-14932902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652" y="3583476"/>
            <a:ext cx="4362946" cy="28834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6119C8-600C-4A68-8260-53D19AA9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Training with Better Images – 5 Categories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48CD-CC8F-4981-A34D-2B23998A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F7F5-2743-4975-99CE-0225A2D8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DDE15-005D-43C0-9E12-3E21DE53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38" y="4098437"/>
            <a:ext cx="4362946" cy="2257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22252-8025-482F-822F-157A990BF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38" y="1080461"/>
            <a:ext cx="4059819" cy="2725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4FF2A5-1FEB-4302-9308-15B5779B0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457" y="1138577"/>
            <a:ext cx="2680320" cy="2725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5872F-33E2-4938-8EC9-B0AF17E51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339" y="1253741"/>
            <a:ext cx="28289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E03F-4DC5-4CA2-B52C-62CD9794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Model – Funnel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445A-A8CD-4D86-87AE-A87369BD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255A-C3CA-4953-A1BF-4D1322857040}" type="datetime1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55862-62FD-4CF9-991B-5F84F9F6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Training a Conv Net to Focus the Microscope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1FEFC-6B31-44C4-A1DA-78F60044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5408031"/>
            <a:ext cx="6905625" cy="514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A4B244-A0A6-4A05-8496-7CD7F0FC2BA4}"/>
              </a:ext>
            </a:extLst>
          </p:cNvPr>
          <p:cNvSpPr/>
          <p:nvPr/>
        </p:nvSpPr>
        <p:spPr>
          <a:xfrm>
            <a:off x="461727" y="1602463"/>
            <a:ext cx="6020554" cy="3612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04FC6-C200-46F4-B79C-16D442031F26}"/>
              </a:ext>
            </a:extLst>
          </p:cNvPr>
          <p:cNvCxnSpPr/>
          <p:nvPr/>
        </p:nvCxnSpPr>
        <p:spPr>
          <a:xfrm>
            <a:off x="585787" y="3429000"/>
            <a:ext cx="5724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F21EFA-CC25-4EBB-A40B-71CCCB7EA3BF}"/>
              </a:ext>
            </a:extLst>
          </p:cNvPr>
          <p:cNvCxnSpPr>
            <a:cxnSpLocks/>
          </p:cNvCxnSpPr>
          <p:nvPr/>
        </p:nvCxnSpPr>
        <p:spPr>
          <a:xfrm>
            <a:off x="679010" y="3429000"/>
            <a:ext cx="914400" cy="134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BB4569-67BF-4238-92D5-7B70F55DA8FE}"/>
              </a:ext>
            </a:extLst>
          </p:cNvPr>
          <p:cNvCxnSpPr>
            <a:cxnSpLocks/>
          </p:cNvCxnSpPr>
          <p:nvPr/>
        </p:nvCxnSpPr>
        <p:spPr>
          <a:xfrm flipV="1">
            <a:off x="1593410" y="2797521"/>
            <a:ext cx="1339913" cy="197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F3A30D-FBA6-4ED8-865A-AB1B8E7FA714}"/>
              </a:ext>
            </a:extLst>
          </p:cNvPr>
          <p:cNvCxnSpPr/>
          <p:nvPr/>
        </p:nvCxnSpPr>
        <p:spPr>
          <a:xfrm>
            <a:off x="2933323" y="2797520"/>
            <a:ext cx="648077" cy="95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01C360-F271-4516-958F-FA481F694C6B}"/>
              </a:ext>
            </a:extLst>
          </p:cNvPr>
          <p:cNvCxnSpPr/>
          <p:nvPr/>
        </p:nvCxnSpPr>
        <p:spPr>
          <a:xfrm flipV="1">
            <a:off x="3581400" y="3322622"/>
            <a:ext cx="800477" cy="43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A49CC2-CA43-40DC-8577-D94923008F17}"/>
              </a:ext>
            </a:extLst>
          </p:cNvPr>
          <p:cNvCxnSpPr/>
          <p:nvPr/>
        </p:nvCxnSpPr>
        <p:spPr>
          <a:xfrm>
            <a:off x="4381877" y="3322621"/>
            <a:ext cx="353085" cy="23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FD7ACC-09E6-4F06-BAEE-B81912150851}"/>
              </a:ext>
            </a:extLst>
          </p:cNvPr>
          <p:cNvCxnSpPr/>
          <p:nvPr/>
        </p:nvCxnSpPr>
        <p:spPr>
          <a:xfrm flipV="1">
            <a:off x="4734962" y="3429000"/>
            <a:ext cx="294992" cy="129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F5D8ED-F9E3-4A64-B659-B38A7C8E6440}"/>
              </a:ext>
            </a:extLst>
          </p:cNvPr>
          <p:cNvSpPr txBox="1"/>
          <p:nvPr/>
        </p:nvSpPr>
        <p:spPr>
          <a:xfrm>
            <a:off x="7130358" y="1883923"/>
            <a:ext cx="4337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Funnel algorithm updates the upper and lower bounds on each prediction</a:t>
            </a:r>
          </a:p>
          <a:p>
            <a:r>
              <a:rPr lang="en-US" dirty="0"/>
              <a:t>Moves to a new focus plane ~2/3 of the distance from the current position to the opposite bound</a:t>
            </a:r>
          </a:p>
        </p:txBody>
      </p:sp>
    </p:spTree>
    <p:extLst>
      <p:ext uri="{BB962C8B-B14F-4D97-AF65-F5344CB8AC3E}">
        <p14:creationId xmlns:p14="http://schemas.microsoft.com/office/powerpoint/2010/main" val="130272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711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Training a Conv Net to Focus the Microscope</vt:lpstr>
      <vt:lpstr>Problem</vt:lpstr>
      <vt:lpstr>Conv Net Overview</vt:lpstr>
      <vt:lpstr>Making a Training Set</vt:lpstr>
      <vt:lpstr>Sort Images for PyTorch Import</vt:lpstr>
      <vt:lpstr>Initial Training</vt:lpstr>
      <vt:lpstr>Import Images into Pytorch</vt:lpstr>
      <vt:lpstr>Training with Better Images – 5 Categories</vt:lpstr>
      <vt:lpstr>Applying the Model – Funnel Algorithm</vt:lpstr>
      <vt:lpstr>Applying the Model – Full Stack Algorithm</vt:lpstr>
      <vt:lpstr>Training with 3 Categories</vt:lpstr>
      <vt:lpstr>Correcting for Bias and Data Augmentation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 Conv Net to Focus the Microscope</dc:title>
  <dc:creator>Thornton, Vera</dc:creator>
  <cp:lastModifiedBy>Thornton, Vera</cp:lastModifiedBy>
  <cp:revision>11</cp:revision>
  <dcterms:created xsi:type="dcterms:W3CDTF">2019-08-22T16:25:17Z</dcterms:created>
  <dcterms:modified xsi:type="dcterms:W3CDTF">2019-08-22T17:37:36Z</dcterms:modified>
</cp:coreProperties>
</file>