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>
      <p:cViewPr varScale="1">
        <p:scale>
          <a:sx n="116" d="100"/>
          <a:sy n="116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C1F6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C1F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19100" y="6356350"/>
            <a:ext cx="11430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26-1-2015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AECC2A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795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26-1-2015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3429"/>
            <a:ext cx="8229600" cy="1903943"/>
          </a:xfrm>
        </p:spPr>
        <p:txBody>
          <a:bodyPr anchor="t" anchorCtr="0">
            <a:normAutofit/>
          </a:bodyPr>
          <a:lstStyle>
            <a:lvl1pPr algn="l">
              <a:defRPr sz="2000">
                <a:solidFill>
                  <a:srgbClr val="1C1F6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872725"/>
            <a:ext cx="8229600" cy="321543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26-1-2015</a:t>
            </a:fld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94372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519934"/>
            <a:ext cx="8229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26-1-2015</a:t>
            </a:fld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 anchorCtr="0">
            <a:noAutofit/>
          </a:bodyPr>
          <a:lstStyle>
            <a:lvl1pPr algn="l">
              <a:defRPr sz="20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26-1-2015</a:t>
            </a:fld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30299"/>
            <a:ext cx="7545388" cy="4908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BE" dirty="0" smtClean="0"/>
              <a:t>Afbeelding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3506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751768"/>
            <a:ext cx="8229600" cy="319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26-1-2015</a:t>
            </a:fld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5800" y="3039095"/>
            <a:ext cx="7772400" cy="1470025"/>
          </a:xfrm>
        </p:spPr>
        <p:txBody>
          <a:bodyPr/>
          <a:lstStyle/>
          <a:p>
            <a:r>
              <a:rPr lang="nl-BE" dirty="0" smtClean="0"/>
              <a:t>User Interfaces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60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nl-BE" dirty="0" err="1" smtClean="0"/>
              <a:t>PraktijkOpdracht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3 </a:t>
            </a:r>
            <a:r>
              <a:rPr lang="nl-BE" dirty="0" err="1"/>
              <a:t>Xaml</a:t>
            </a:r>
            <a:r>
              <a:rPr lang="nl-BE" dirty="0"/>
              <a:t> </a:t>
            </a:r>
            <a:r>
              <a:rPr lang="nl-BE" dirty="0" smtClean="0"/>
              <a:t>schermen</a:t>
            </a:r>
            <a:endParaRPr lang="nl-BE" dirty="0"/>
          </a:p>
          <a:p>
            <a:r>
              <a:rPr lang="nl-BE" dirty="0"/>
              <a:t>Vertrek van een source </a:t>
            </a:r>
            <a:r>
              <a:rPr lang="nl-BE" dirty="0" err="1" smtClean="0"/>
              <a:t>xmlfile</a:t>
            </a:r>
            <a:endParaRPr lang="nl-BE" dirty="0"/>
          </a:p>
          <a:p>
            <a:r>
              <a:rPr lang="nl-BE" dirty="0" smtClean="0"/>
              <a:t>Het </a:t>
            </a:r>
            <a:r>
              <a:rPr lang="nl-BE" dirty="0"/>
              <a:t>eerste </a:t>
            </a:r>
            <a:r>
              <a:rPr lang="nl-BE" dirty="0" smtClean="0"/>
              <a:t>scherm wordt </a:t>
            </a:r>
            <a:r>
              <a:rPr lang="nl-BE" dirty="0"/>
              <a:t>in week 3 </a:t>
            </a:r>
            <a:r>
              <a:rPr lang="nl-BE" dirty="0" smtClean="0"/>
              <a:t>gegeven.</a:t>
            </a:r>
            <a:endParaRPr lang="nl-BE" dirty="0"/>
          </a:p>
          <a:p>
            <a:r>
              <a:rPr lang="nl-BE" dirty="0"/>
              <a:t>Je kiest zelf welke 2 schermen je in Java programmeert, en welke 2 in </a:t>
            </a:r>
            <a:r>
              <a:rPr lang="nl-BE" dirty="0" err="1"/>
              <a:t>Xsl</a:t>
            </a:r>
            <a:r>
              <a:rPr lang="nl-BE" dirty="0"/>
              <a:t>.</a:t>
            </a:r>
          </a:p>
          <a:p>
            <a:r>
              <a:rPr lang="nl-BE" dirty="0"/>
              <a:t>2 Schermen worden interactief gemaakt met Javascript, </a:t>
            </a:r>
            <a:r>
              <a:rPr lang="nl-BE" dirty="0" smtClean="0"/>
              <a:t>1 </a:t>
            </a:r>
            <a:r>
              <a:rPr lang="nl-BE" dirty="0"/>
              <a:t>met C#, in periode 4.</a:t>
            </a:r>
          </a:p>
          <a:p>
            <a:endParaRPr lang="nl-BE" dirty="0"/>
          </a:p>
          <a:p>
            <a:r>
              <a:rPr lang="nl-BE" dirty="0"/>
              <a:t>Periode 4 : </a:t>
            </a:r>
            <a:r>
              <a:rPr lang="nl-BE" dirty="0" smtClean="0"/>
              <a:t>workshops.</a:t>
            </a:r>
            <a:endParaRPr lang="nl-B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9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nl-BE" dirty="0" smtClean="0"/>
              <a:t>Evaluatie tweede zit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nl-BE" dirty="0" smtClean="0"/>
              <a:t>Laptopexamen over de 4 talen</a:t>
            </a:r>
          </a:p>
          <a:p>
            <a:pPr marL="0" indent="0" algn="ctr">
              <a:buNone/>
            </a:pPr>
            <a:r>
              <a:rPr lang="nl-BE" dirty="0" smtClean="0"/>
              <a:t>Java</a:t>
            </a:r>
            <a:r>
              <a:rPr lang="nl-BE" dirty="0"/>
              <a:t>, </a:t>
            </a:r>
            <a:r>
              <a:rPr lang="nl-BE" dirty="0" err="1"/>
              <a:t>Xsl</a:t>
            </a:r>
            <a:r>
              <a:rPr lang="nl-BE" dirty="0"/>
              <a:t>, Javascript en </a:t>
            </a:r>
            <a:r>
              <a:rPr lang="nl-BE" dirty="0" smtClean="0"/>
              <a:t>C</a:t>
            </a:r>
            <a:r>
              <a:rPr lang="nl-BE" dirty="0"/>
              <a:t>#</a:t>
            </a:r>
          </a:p>
          <a:p>
            <a:pPr algn="ctr"/>
            <a:endParaRPr lang="nl-BE" b="1" dirty="0"/>
          </a:p>
          <a:p>
            <a:pPr marL="0" indent="0" algn="ctr">
              <a:buNone/>
            </a:pPr>
            <a:r>
              <a:rPr lang="nl-BE" b="1" dirty="0" smtClean="0"/>
              <a:t>50 </a:t>
            </a:r>
            <a:r>
              <a:rPr lang="nl-BE" b="1" dirty="0"/>
              <a:t>%</a:t>
            </a:r>
          </a:p>
          <a:p>
            <a:pPr algn="r"/>
            <a:endParaRPr lang="nl-BE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nl-BE" dirty="0"/>
              <a:t>M</a:t>
            </a:r>
            <a:r>
              <a:rPr lang="nl-BE" dirty="0" smtClean="0"/>
              <a:t>ondelinge </a:t>
            </a:r>
            <a:r>
              <a:rPr lang="nl-BE" b="1" dirty="0" err="1"/>
              <a:t>her</a:t>
            </a:r>
            <a:r>
              <a:rPr lang="nl-BE" dirty="0" err="1"/>
              <a:t>verdediging</a:t>
            </a:r>
            <a:r>
              <a:rPr lang="nl-BE" dirty="0"/>
              <a:t> </a:t>
            </a:r>
            <a:r>
              <a:rPr lang="nl-BE" dirty="0" smtClean="0"/>
              <a:t>project</a:t>
            </a:r>
          </a:p>
          <a:p>
            <a:pPr marL="0" indent="0" algn="ctr">
              <a:buNone/>
            </a:pPr>
            <a:r>
              <a:rPr lang="nl-BE" dirty="0" smtClean="0"/>
              <a:t>Validatie </a:t>
            </a:r>
            <a:r>
              <a:rPr lang="nl-BE" dirty="0"/>
              <a:t>+ </a:t>
            </a:r>
            <a:r>
              <a:rPr lang="nl-BE" dirty="0" smtClean="0"/>
              <a:t>Csv2Xml2Csv</a:t>
            </a:r>
          </a:p>
          <a:p>
            <a:pPr marL="0" indent="0" algn="ctr">
              <a:buNone/>
            </a:pPr>
            <a:r>
              <a:rPr lang="nl-BE" dirty="0" smtClean="0"/>
              <a:t>Live </a:t>
            </a:r>
            <a:r>
              <a:rPr lang="nl-BE" dirty="0" err="1"/>
              <a:t>programming</a:t>
            </a:r>
            <a:endParaRPr lang="nl-BE" dirty="0"/>
          </a:p>
          <a:p>
            <a:pPr marL="0" indent="0">
              <a:buNone/>
            </a:pPr>
            <a:endParaRPr lang="nl-BE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nl-BE" b="1" dirty="0" smtClean="0"/>
              <a:t>50 </a:t>
            </a:r>
            <a:r>
              <a:rPr lang="nl-BE" b="1" dirty="0"/>
              <a:t>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nl-BE" dirty="0"/>
              <a:t>XML Syntax : element &amp; tag</a:t>
            </a:r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2207108"/>
            <a:ext cx="8229600" cy="78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nl-BE" sz="4000" smtClean="0"/>
              <a:t>&lt;user&gt;Casper&lt;/user&gt;</a:t>
            </a:r>
            <a:endParaRPr lang="nl-BE" sz="4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7C14974C-CB78-4F92-A78D-CEA7299C4168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7" name="Left Brace 5"/>
          <p:cNvSpPr/>
          <p:nvPr/>
        </p:nvSpPr>
        <p:spPr>
          <a:xfrm rot="16200000">
            <a:off x="4432345" y="1624439"/>
            <a:ext cx="351318" cy="568863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6"/>
          <p:cNvSpPr txBox="1"/>
          <p:nvPr/>
        </p:nvSpPr>
        <p:spPr>
          <a:xfrm>
            <a:off x="3857620" y="47158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element</a:t>
            </a:r>
            <a:endParaRPr lang="nl-BE" dirty="0"/>
          </a:p>
        </p:txBody>
      </p:sp>
      <p:sp>
        <p:nvSpPr>
          <p:cNvPr id="9" name="Left Brace 7"/>
          <p:cNvSpPr/>
          <p:nvPr/>
        </p:nvSpPr>
        <p:spPr>
          <a:xfrm rot="16200000">
            <a:off x="2484908" y="2578014"/>
            <a:ext cx="285753" cy="17281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8"/>
          <p:cNvSpPr txBox="1"/>
          <p:nvPr/>
        </p:nvSpPr>
        <p:spPr>
          <a:xfrm>
            <a:off x="1907704" y="36564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start </a:t>
            </a:r>
            <a:r>
              <a:rPr lang="nl-BE" dirty="0" err="1" smtClean="0"/>
              <a:t>tag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5735528" y="36564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end </a:t>
            </a:r>
            <a:r>
              <a:rPr lang="nl-BE" dirty="0" err="1" smtClean="0"/>
              <a:t>tag</a:t>
            </a:r>
            <a:endParaRPr lang="nl-BE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4318262" y="2616868"/>
            <a:ext cx="285753" cy="165048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779912" y="36564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content</a:t>
            </a:r>
            <a:endParaRPr lang="nl-BE" dirty="0"/>
          </a:p>
        </p:txBody>
      </p:sp>
      <p:sp>
        <p:nvSpPr>
          <p:cNvPr id="14" name="Left Brace 7"/>
          <p:cNvSpPr/>
          <p:nvPr/>
        </p:nvSpPr>
        <p:spPr>
          <a:xfrm rot="16200000">
            <a:off x="6301332" y="2422027"/>
            <a:ext cx="285752" cy="20162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dirty="0"/>
              <a:t>XML Syntax : </a:t>
            </a:r>
            <a:r>
              <a:rPr lang="nl-BE" dirty="0" err="1"/>
              <a:t>nested</a:t>
            </a:r>
            <a:r>
              <a:rPr lang="nl-BE" dirty="0"/>
              <a:t> element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42195"/>
            <a:ext cx="8229600" cy="22748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&lt;</a:t>
            </a:r>
            <a:r>
              <a:rPr lang="en-US" sz="2600" dirty="0"/>
              <a:t>user&gt;</a:t>
            </a:r>
          </a:p>
          <a:p>
            <a:pPr>
              <a:buNone/>
            </a:pPr>
            <a:r>
              <a:rPr lang="en-US" sz="2600" dirty="0"/>
              <a:t>		&lt;name&gt;Casper&lt;/name&gt;	</a:t>
            </a:r>
          </a:p>
          <a:p>
            <a:pPr>
              <a:buNone/>
            </a:pPr>
            <a:r>
              <a:rPr lang="en-US" sz="2600" dirty="0"/>
              <a:t>		&lt;</a:t>
            </a:r>
            <a:r>
              <a:rPr lang="en-US" sz="2600" dirty="0" smtClean="0"/>
              <a:t>date-of-birth&gt;23-10-2002&lt;/</a:t>
            </a:r>
            <a:r>
              <a:rPr lang="en-US" sz="2600" dirty="0"/>
              <a:t>date-of-birth&gt;</a:t>
            </a:r>
          </a:p>
          <a:p>
            <a:pPr>
              <a:buNone/>
            </a:pPr>
            <a:r>
              <a:rPr lang="en-US" sz="2600" dirty="0"/>
              <a:t>&lt;/user&gt;</a:t>
            </a:r>
            <a:endParaRPr lang="nl-BE" sz="2600" dirty="0"/>
          </a:p>
          <a:p>
            <a:pPr algn="ctr">
              <a:buNone/>
            </a:pPr>
            <a:endParaRPr lang="nl-BE" sz="1800" dirty="0"/>
          </a:p>
          <a:p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539552" y="42210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Het eerste element van een </a:t>
            </a:r>
            <a:r>
              <a:rPr lang="nl-NL" dirty="0" err="1" smtClean="0"/>
              <a:t>xml</a:t>
            </a:r>
            <a:r>
              <a:rPr lang="nl-NL" dirty="0" smtClean="0"/>
              <a:t> file heet </a:t>
            </a:r>
            <a:r>
              <a:rPr lang="nl-NL" i="1" dirty="0" smtClean="0"/>
              <a:t>de root</a:t>
            </a:r>
            <a:r>
              <a:rPr lang="nl-NL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err="1" smtClean="0"/>
              <a:t>Xml</a:t>
            </a:r>
            <a:r>
              <a:rPr lang="nl-NL" dirty="0" smtClean="0"/>
              <a:t> is hiërarchisch : elementen worden </a:t>
            </a:r>
            <a:r>
              <a:rPr lang="nl-NL" i="1" dirty="0" smtClean="0"/>
              <a:t>genest</a:t>
            </a:r>
            <a:r>
              <a:rPr lang="nl-NL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Code </a:t>
            </a:r>
            <a:r>
              <a:rPr lang="nl-NL" dirty="0" err="1" smtClean="0"/>
              <a:t>conventions</a:t>
            </a:r>
            <a:r>
              <a:rPr lang="nl-NL" dirty="0" smtClean="0"/>
              <a:t> : koppelteken.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63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dirty="0"/>
              <a:t>XML Syntax : empty element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30227"/>
            <a:ext cx="8229600" cy="3282949"/>
          </a:xfrm>
        </p:spPr>
        <p:txBody>
          <a:bodyPr/>
          <a:lstStyle/>
          <a:p>
            <a:pPr algn="ctr">
              <a:buNone/>
            </a:pPr>
            <a:r>
              <a:rPr lang="nl-BE" dirty="0"/>
              <a:t>&lt;user</a:t>
            </a:r>
            <a:r>
              <a:rPr lang="nl-BE" dirty="0" smtClean="0"/>
              <a:t>/&gt;</a:t>
            </a:r>
            <a:endParaRPr lang="nl-BE" dirty="0"/>
          </a:p>
          <a:p>
            <a:pPr>
              <a:buNone/>
            </a:pPr>
            <a:endParaRPr lang="nl-BE" dirty="0"/>
          </a:p>
          <a:p>
            <a:pPr algn="ctr">
              <a:buNone/>
            </a:pPr>
            <a:r>
              <a:rPr lang="nl-BE" dirty="0"/>
              <a:t>Wordt gebruikt wanneer het element verplicht is, maar er geen content voor bestaat.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6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dirty="0"/>
              <a:t>XML Syntax : </a:t>
            </a:r>
            <a:r>
              <a:rPr lang="nl-BE" sz="3600" dirty="0" err="1"/>
              <a:t>parent</a:t>
            </a:r>
            <a:r>
              <a:rPr lang="nl-BE" sz="3600" dirty="0"/>
              <a:t>/</a:t>
            </a:r>
            <a:r>
              <a:rPr lang="nl-BE" sz="3600" dirty="0" err="1"/>
              <a:t>child</a:t>
            </a:r>
            <a:r>
              <a:rPr lang="nl-BE" sz="3600" dirty="0"/>
              <a:t>/</a:t>
            </a:r>
            <a:r>
              <a:rPr lang="nl-BE" sz="3600" dirty="0" err="1"/>
              <a:t>sibling</a:t>
            </a:r>
            <a:endParaRPr lang="en-GB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1420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&lt;values&gt;</a:t>
            </a:r>
          </a:p>
          <a:p>
            <a:pPr>
              <a:buNone/>
            </a:pPr>
            <a:r>
              <a:rPr lang="en-US" dirty="0"/>
              <a:t>		&lt;value&gt;15&lt;/value&gt;</a:t>
            </a:r>
          </a:p>
          <a:p>
            <a:pPr>
              <a:buNone/>
            </a:pPr>
            <a:r>
              <a:rPr lang="en-US" dirty="0"/>
              <a:t>		&lt;value&gt;23&lt;/value&gt;</a:t>
            </a:r>
          </a:p>
          <a:p>
            <a:pPr>
              <a:buNone/>
            </a:pPr>
            <a:r>
              <a:rPr lang="en-US" dirty="0"/>
              <a:t>		&lt;value&gt;22&lt;/value&gt;</a:t>
            </a:r>
          </a:p>
          <a:p>
            <a:pPr>
              <a:buNone/>
            </a:pPr>
            <a:r>
              <a:rPr lang="en-US" dirty="0"/>
              <a:t>		&lt;value&gt;26&lt;/value&gt;</a:t>
            </a:r>
          </a:p>
          <a:p>
            <a:pPr>
              <a:buNone/>
            </a:pPr>
            <a:r>
              <a:rPr lang="en-US" dirty="0"/>
              <a:t>		&lt;value&gt;14&lt;/value&gt;</a:t>
            </a:r>
          </a:p>
          <a:p>
            <a:pPr>
              <a:buNone/>
            </a:pPr>
            <a:r>
              <a:rPr lang="en-US" dirty="0"/>
              <a:t>&lt;/values &gt;</a:t>
            </a:r>
            <a:endParaRPr lang="nl-BE" dirty="0"/>
          </a:p>
          <a:p>
            <a:endParaRPr lang="en-GB" dirty="0"/>
          </a:p>
        </p:txBody>
      </p:sp>
      <p:cxnSp>
        <p:nvCxnSpPr>
          <p:cNvPr id="5" name="Straight Arrow Connector 5"/>
          <p:cNvCxnSpPr/>
          <p:nvPr/>
        </p:nvCxnSpPr>
        <p:spPr>
          <a:xfrm flipH="1">
            <a:off x="2477498" y="1555082"/>
            <a:ext cx="953774" cy="2177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/>
          <p:nvPr/>
        </p:nvSpPr>
        <p:spPr>
          <a:xfrm>
            <a:off x="3431272" y="1340768"/>
            <a:ext cx="99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parent</a:t>
            </a:r>
            <a:endParaRPr lang="nl-BE" dirty="0"/>
          </a:p>
        </p:txBody>
      </p:sp>
      <p:cxnSp>
        <p:nvCxnSpPr>
          <p:cNvPr id="8" name="Straight Arrow Connector 8"/>
          <p:cNvCxnSpPr/>
          <p:nvPr/>
        </p:nvCxnSpPr>
        <p:spPr>
          <a:xfrm flipH="1">
            <a:off x="5220072" y="2159075"/>
            <a:ext cx="875496" cy="261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6095568" y="1944761"/>
            <a:ext cx="85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child</a:t>
            </a:r>
            <a:endParaRPr lang="nl-BE" dirty="0"/>
          </a:p>
        </p:txBody>
      </p:sp>
      <p:cxnSp>
        <p:nvCxnSpPr>
          <p:cNvPr id="13" name="Straight Arrow Connector 10"/>
          <p:cNvCxnSpPr/>
          <p:nvPr/>
        </p:nvCxnSpPr>
        <p:spPr>
          <a:xfrm flipH="1" flipV="1">
            <a:off x="5253702" y="3573016"/>
            <a:ext cx="996142" cy="3754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 flipH="1">
            <a:off x="5253702" y="4019884"/>
            <a:ext cx="996142" cy="142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6"/>
          <p:cNvSpPr txBox="1"/>
          <p:nvPr/>
        </p:nvSpPr>
        <p:spPr>
          <a:xfrm>
            <a:off x="6178406" y="380557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siblings</a:t>
            </a:r>
            <a:r>
              <a:rPr lang="nl-BE" dirty="0" smtClean="0"/>
              <a:t> (broer of zus)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41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9763"/>
            <a:ext cx="8229600" cy="1143000"/>
          </a:xfrm>
        </p:spPr>
        <p:txBody>
          <a:bodyPr/>
          <a:lstStyle/>
          <a:p>
            <a:r>
              <a:rPr lang="nl-BE" dirty="0"/>
              <a:t>XML Syntax : </a:t>
            </a:r>
            <a:r>
              <a:rPr lang="nl-BE" dirty="0" err="1"/>
              <a:t>attribute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dirty="0"/>
              <a:t>Kan enkel in de start tag gezet worden</a:t>
            </a:r>
          </a:p>
          <a:p>
            <a:pPr lvl="0">
              <a:buNone/>
            </a:pPr>
            <a:endParaRPr lang="nl-BE" dirty="0"/>
          </a:p>
          <a:p>
            <a:pPr lvl="0">
              <a:buNone/>
            </a:pPr>
            <a:r>
              <a:rPr lang="nl-BE" sz="2300" dirty="0"/>
              <a:t>&lt;user</a:t>
            </a:r>
            <a:r>
              <a:rPr lang="nl-BE" sz="23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BE" sz="2300" b="1" dirty="0" err="1"/>
              <a:t>number</a:t>
            </a:r>
            <a:r>
              <a:rPr lang="nl-BE" sz="2300" b="1" dirty="0" smtClean="0"/>
              <a:t>=</a:t>
            </a:r>
            <a:r>
              <a:rPr lang="nl-BE" sz="2400" dirty="0">
                <a:latin typeface="Consolas"/>
              </a:rPr>
              <a:t>"</a:t>
            </a:r>
            <a:r>
              <a:rPr lang="nl-BE" sz="2300" b="1" dirty="0" smtClean="0"/>
              <a:t>12</a:t>
            </a:r>
            <a:r>
              <a:rPr lang="nl-BE" sz="2400" dirty="0">
                <a:latin typeface="Consolas"/>
              </a:rPr>
              <a:t>"</a:t>
            </a:r>
            <a:r>
              <a:rPr lang="nl-BE" sz="2300" b="1" dirty="0" smtClean="0"/>
              <a:t> </a:t>
            </a:r>
            <a:r>
              <a:rPr lang="nl-BE" sz="2300" b="1" dirty="0" err="1" smtClean="0"/>
              <a:t>valid</a:t>
            </a:r>
            <a:r>
              <a:rPr lang="nl-BE" sz="2300" b="1" dirty="0" smtClean="0"/>
              <a:t>=</a:t>
            </a:r>
            <a:r>
              <a:rPr lang="nl-BE" sz="2400" dirty="0">
                <a:latin typeface="Consolas"/>
              </a:rPr>
              <a:t>"</a:t>
            </a:r>
            <a:r>
              <a:rPr lang="nl-BE" sz="2300" b="1" dirty="0" smtClean="0"/>
              <a:t>Yes</a:t>
            </a:r>
            <a:r>
              <a:rPr lang="nl-BE" sz="2400" dirty="0">
                <a:latin typeface="Consolas"/>
              </a:rPr>
              <a:t>"</a:t>
            </a:r>
            <a:r>
              <a:rPr lang="nl-BE" sz="2300" dirty="0" smtClean="0"/>
              <a:t>&gt;</a:t>
            </a:r>
            <a:r>
              <a:rPr lang="nl-BE" sz="2300" dirty="0"/>
              <a:t>Casper&lt;/user&gt;</a:t>
            </a:r>
          </a:p>
          <a:p>
            <a:pPr lvl="0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/>
              <a:t>Ook in een empty element</a:t>
            </a:r>
          </a:p>
          <a:p>
            <a:pPr lvl="0">
              <a:buNone/>
            </a:pPr>
            <a:endParaRPr lang="nl-BE" sz="3600" dirty="0"/>
          </a:p>
          <a:p>
            <a:pPr lvl="0" algn="ctr">
              <a:buNone/>
            </a:pPr>
            <a:r>
              <a:rPr lang="nl-BE" sz="2500" dirty="0"/>
              <a:t>&lt;user</a:t>
            </a:r>
            <a:r>
              <a:rPr lang="nl-BE" sz="2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BE" sz="2500" b="1" dirty="0" err="1"/>
              <a:t>number</a:t>
            </a:r>
            <a:r>
              <a:rPr lang="nl-BE" sz="2500" b="1" dirty="0" smtClean="0"/>
              <a:t>=</a:t>
            </a:r>
            <a:r>
              <a:rPr lang="nl-BE" sz="2800" dirty="0">
                <a:latin typeface="Consolas"/>
              </a:rPr>
              <a:t>"</a:t>
            </a:r>
            <a:r>
              <a:rPr lang="nl-BE" sz="2500" b="1" dirty="0" smtClean="0"/>
              <a:t>12</a:t>
            </a:r>
            <a:r>
              <a:rPr lang="nl-BE" sz="2800" dirty="0">
                <a:latin typeface="Consolas"/>
              </a:rPr>
              <a:t>"</a:t>
            </a:r>
            <a:r>
              <a:rPr lang="nl-BE" sz="2500" b="1" dirty="0" smtClean="0"/>
              <a:t> </a:t>
            </a:r>
            <a:r>
              <a:rPr lang="nl-BE" sz="2500" b="1" dirty="0" err="1"/>
              <a:t>valid</a:t>
            </a:r>
            <a:r>
              <a:rPr lang="nl-BE" sz="2500" b="1" dirty="0" smtClean="0"/>
              <a:t>=</a:t>
            </a:r>
            <a:r>
              <a:rPr lang="nl-BE" sz="2800" dirty="0">
                <a:latin typeface="Consolas"/>
              </a:rPr>
              <a:t>"</a:t>
            </a:r>
            <a:r>
              <a:rPr lang="nl-BE" sz="2500" b="1" dirty="0" smtClean="0"/>
              <a:t>Yes</a:t>
            </a:r>
            <a:r>
              <a:rPr lang="nl-BE" sz="2800" dirty="0">
                <a:latin typeface="Consolas"/>
              </a:rPr>
              <a:t>"</a:t>
            </a:r>
            <a:r>
              <a:rPr lang="nl-BE" sz="2500" dirty="0" smtClean="0"/>
              <a:t>/&gt;</a:t>
            </a:r>
            <a:endParaRPr lang="nl-BE" sz="2500" dirty="0"/>
          </a:p>
        </p:txBody>
      </p:sp>
    </p:spTree>
    <p:extLst>
      <p:ext uri="{BB962C8B-B14F-4D97-AF65-F5344CB8AC3E}">
        <p14:creationId xmlns:p14="http://schemas.microsoft.com/office/powerpoint/2010/main" val="42120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nl-BE" dirty="0"/>
              <a:t>XML Syntax : </a:t>
            </a:r>
            <a:r>
              <a:rPr lang="nl-BE" dirty="0" smtClean="0"/>
              <a:t>commentaar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303910"/>
            <a:ext cx="8229600" cy="1989186"/>
          </a:xfrm>
        </p:spPr>
        <p:txBody>
          <a:bodyPr/>
          <a:lstStyle/>
          <a:p>
            <a:pPr>
              <a:buNone/>
            </a:pPr>
            <a:r>
              <a:rPr lang="nl-BE" dirty="0"/>
              <a:t>&lt;!--</a:t>
            </a:r>
          </a:p>
          <a:p>
            <a:pPr>
              <a:buNone/>
            </a:pPr>
            <a:r>
              <a:rPr lang="nl-BE" dirty="0"/>
              <a:t>		</a:t>
            </a:r>
            <a:r>
              <a:rPr lang="nl-BE" i="1" dirty="0"/>
              <a:t>Put </a:t>
            </a:r>
            <a:r>
              <a:rPr lang="nl-BE" i="1" dirty="0" err="1"/>
              <a:t>your</a:t>
            </a:r>
            <a:r>
              <a:rPr lang="nl-BE" i="1" dirty="0"/>
              <a:t> </a:t>
            </a:r>
            <a:r>
              <a:rPr lang="nl-BE" i="1" dirty="0" err="1"/>
              <a:t>comments</a:t>
            </a:r>
            <a:r>
              <a:rPr lang="nl-BE" i="1" dirty="0"/>
              <a:t> </a:t>
            </a:r>
            <a:r>
              <a:rPr lang="nl-BE" i="1" dirty="0" err="1"/>
              <a:t>here</a:t>
            </a:r>
            <a:r>
              <a:rPr lang="nl-BE" i="1" dirty="0"/>
              <a:t>.</a:t>
            </a:r>
          </a:p>
          <a:p>
            <a:pPr>
              <a:buNone/>
            </a:pPr>
            <a:r>
              <a:rPr lang="nl-BE" dirty="0"/>
              <a:t>--&gt;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3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nl-BE" dirty="0" smtClean="0"/>
              <a:t>Voorbeelden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447926"/>
            <a:ext cx="8229600" cy="2133202"/>
          </a:xfrm>
        </p:spPr>
        <p:txBody>
          <a:bodyPr/>
          <a:lstStyle/>
          <a:p>
            <a:r>
              <a:rPr lang="nl-BE" dirty="0" smtClean="0"/>
              <a:t>Word tekst : save as </a:t>
            </a:r>
            <a:r>
              <a:rPr lang="nl-BE" dirty="0" err="1" smtClean="0"/>
              <a:t>xml</a:t>
            </a:r>
            <a:r>
              <a:rPr lang="nl-BE" dirty="0" smtClean="0"/>
              <a:t> demo</a:t>
            </a:r>
            <a:endParaRPr lang="nl-BE" dirty="0"/>
          </a:p>
          <a:p>
            <a:r>
              <a:rPr lang="nl-BE" dirty="0" smtClean="0"/>
              <a:t>CDISC document</a:t>
            </a:r>
          </a:p>
          <a:p>
            <a:r>
              <a:rPr lang="nl-BE" dirty="0" err="1" smtClean="0"/>
              <a:t>Xaml</a:t>
            </a:r>
            <a:r>
              <a:rPr lang="nl-BE" dirty="0" smtClean="0"/>
              <a:t> document + jpg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4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 smtClean="0"/>
              <a:t>Praktisch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endParaRPr lang="nl-BE" sz="2400" dirty="0"/>
          </a:p>
          <a:p>
            <a:endParaRPr lang="nl-BE" sz="2600" dirty="0" smtClean="0"/>
          </a:p>
          <a:p>
            <a:endParaRPr lang="nl-BE" sz="2600" dirty="0"/>
          </a:p>
          <a:p>
            <a:endParaRPr lang="nl-BE" sz="2600" dirty="0" smtClean="0"/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6" name="Afbeelding 5" descr="agen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404664"/>
            <a:ext cx="1031204" cy="889414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395536" y="1844824"/>
            <a:ext cx="84480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nl-BE" sz="3200" dirty="0"/>
              <a:t>Vak loopt over 2 periodes =</a:t>
            </a:r>
          </a:p>
          <a:p>
            <a:pPr algn="ctr">
              <a:buNone/>
            </a:pPr>
            <a:r>
              <a:rPr lang="nl-BE" sz="3200" dirty="0"/>
              <a:t>12 weken</a:t>
            </a:r>
          </a:p>
          <a:p>
            <a:pPr algn="ctr">
              <a:buNone/>
            </a:pPr>
            <a:r>
              <a:rPr lang="nl-BE" sz="3200" dirty="0"/>
              <a:t>3 uur per week</a:t>
            </a:r>
          </a:p>
          <a:p>
            <a:pPr algn="ctr">
              <a:buNone/>
            </a:pPr>
            <a:endParaRPr lang="nl-BE" sz="3200" dirty="0"/>
          </a:p>
          <a:p>
            <a:pPr algn="ctr">
              <a:buNone/>
            </a:pPr>
            <a:r>
              <a:rPr lang="nl-BE" sz="3200" dirty="0"/>
              <a:t>Mail </a:t>
            </a:r>
            <a:r>
              <a:rPr lang="nl-BE" sz="3200"/>
              <a:t>: </a:t>
            </a:r>
            <a:r>
              <a:rPr lang="nl-BE" sz="3200" smtClean="0"/>
              <a:t>tom.verbesselt@kdg.be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806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 smtClean="0"/>
              <a:t>Praktisch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endParaRPr lang="nl-BE" sz="2400" dirty="0"/>
          </a:p>
          <a:p>
            <a:pPr algn="ctr">
              <a:buNone/>
            </a:pPr>
            <a:r>
              <a:rPr lang="nl-BE" dirty="0" smtClean="0"/>
              <a:t>Evaluatie </a:t>
            </a:r>
            <a:r>
              <a:rPr lang="nl-BE" dirty="0"/>
              <a:t>en aanwezigheid</a:t>
            </a:r>
          </a:p>
          <a:p>
            <a:pPr algn="ctr">
              <a:buNone/>
            </a:pPr>
            <a:r>
              <a:rPr lang="nl-BE" dirty="0"/>
              <a:t>-&gt;</a:t>
            </a:r>
          </a:p>
          <a:p>
            <a:pPr algn="ctr">
              <a:buNone/>
            </a:pPr>
            <a:r>
              <a:rPr lang="nl-BE" dirty="0"/>
              <a:t>geen verband</a:t>
            </a:r>
          </a:p>
          <a:p>
            <a:pPr algn="ctr">
              <a:buNone/>
            </a:pPr>
            <a:endParaRPr lang="nl-BE" dirty="0"/>
          </a:p>
          <a:p>
            <a:pPr algn="ctr">
              <a:buNone/>
            </a:pPr>
            <a:r>
              <a:rPr lang="nl-BE" dirty="0"/>
              <a:t>Aantal studenten : lijst in 2 eerste lessen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03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 smtClean="0"/>
              <a:t>Doel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XML als taal leren gebruiken om </a:t>
            </a:r>
            <a:r>
              <a:rPr lang="nl-BE" b="1" dirty="0" err="1" smtClean="0"/>
              <a:t>G</a:t>
            </a:r>
            <a:r>
              <a:rPr lang="nl-BE" dirty="0" err="1" smtClean="0"/>
              <a:t>raphical</a:t>
            </a:r>
            <a:r>
              <a:rPr lang="nl-BE" dirty="0" smtClean="0"/>
              <a:t> </a:t>
            </a:r>
            <a:r>
              <a:rPr lang="nl-BE" b="1" dirty="0" smtClean="0"/>
              <a:t>U</a:t>
            </a:r>
            <a:r>
              <a:rPr lang="nl-BE" dirty="0" smtClean="0"/>
              <a:t>ser </a:t>
            </a:r>
            <a:r>
              <a:rPr lang="nl-BE" b="1" dirty="0" smtClean="0"/>
              <a:t>I</a:t>
            </a:r>
            <a:r>
              <a:rPr lang="nl-BE" dirty="0" smtClean="0"/>
              <a:t>nterfaces (GUI) te maken</a:t>
            </a:r>
          </a:p>
          <a:p>
            <a:endParaRPr lang="nl-BE" dirty="0" smtClean="0"/>
          </a:p>
          <a:p>
            <a:r>
              <a:rPr lang="nl-BE" dirty="0"/>
              <a:t>Vanuit verschillende </a:t>
            </a:r>
            <a:r>
              <a:rPr lang="nl-BE" dirty="0" err="1"/>
              <a:t>API’s</a:t>
            </a:r>
            <a:r>
              <a:rPr lang="nl-BE" dirty="0"/>
              <a:t> (</a:t>
            </a:r>
            <a:r>
              <a:rPr lang="nl-BE" b="1" dirty="0"/>
              <a:t>A</a:t>
            </a:r>
            <a:r>
              <a:rPr lang="nl-BE" dirty="0"/>
              <a:t>pplication </a:t>
            </a:r>
            <a:r>
              <a:rPr lang="nl-BE" b="1" dirty="0"/>
              <a:t>P</a:t>
            </a:r>
            <a:r>
              <a:rPr lang="nl-BE" dirty="0"/>
              <a:t>rogramming </a:t>
            </a:r>
            <a:r>
              <a:rPr lang="nl-BE" b="1" dirty="0"/>
              <a:t>I</a:t>
            </a:r>
            <a:r>
              <a:rPr lang="nl-BE" dirty="0"/>
              <a:t>nterface) met XML werken:</a:t>
            </a:r>
          </a:p>
          <a:p>
            <a:endParaRPr lang="nl-BE" dirty="0"/>
          </a:p>
          <a:p>
            <a:pPr lvl="2">
              <a:buClr>
                <a:srgbClr val="00B0F0"/>
              </a:buClr>
            </a:pPr>
            <a:r>
              <a:rPr lang="nl-BE" dirty="0"/>
              <a:t>Java</a:t>
            </a:r>
          </a:p>
          <a:p>
            <a:pPr lvl="2">
              <a:buClr>
                <a:srgbClr val="00B0F0"/>
              </a:buClr>
            </a:pPr>
            <a:r>
              <a:rPr lang="nl-BE" dirty="0" err="1"/>
              <a:t>Xsl</a:t>
            </a:r>
            <a:endParaRPr lang="nl-BE" dirty="0"/>
          </a:p>
          <a:p>
            <a:pPr lvl="2">
              <a:buClr>
                <a:srgbClr val="00B0F0"/>
              </a:buClr>
            </a:pPr>
            <a:r>
              <a:rPr lang="nl-BE" dirty="0"/>
              <a:t>Javascript</a:t>
            </a:r>
          </a:p>
          <a:p>
            <a:pPr lvl="2">
              <a:buClr>
                <a:srgbClr val="00B0F0"/>
              </a:buClr>
            </a:pPr>
            <a:r>
              <a:rPr lang="nl-BE" dirty="0"/>
              <a:t>C#</a:t>
            </a:r>
          </a:p>
          <a:p>
            <a:pPr lvl="2"/>
            <a:endParaRPr lang="nl-BE" dirty="0"/>
          </a:p>
          <a:p>
            <a:pPr lvl="2"/>
            <a:r>
              <a:rPr lang="nl-BE" dirty="0" err="1" smtClean="0"/>
              <a:t>XPath</a:t>
            </a:r>
            <a:r>
              <a:rPr lang="nl-BE" dirty="0" smtClean="0"/>
              <a:t> als query </a:t>
            </a:r>
            <a:r>
              <a:rPr lang="nl-BE" dirty="0" err="1" smtClean="0"/>
              <a:t>language</a:t>
            </a:r>
            <a:endParaRPr lang="nl-BE" dirty="0"/>
          </a:p>
          <a:p>
            <a:pPr lvl="2"/>
            <a:r>
              <a:rPr lang="nl-BE" dirty="0" smtClean="0"/>
              <a:t>DTD en </a:t>
            </a:r>
            <a:r>
              <a:rPr lang="nl-BE" dirty="0" err="1" smtClean="0"/>
              <a:t>XSchema</a:t>
            </a:r>
            <a:r>
              <a:rPr lang="nl-BE" dirty="0" smtClean="0"/>
              <a:t> voor validatie</a:t>
            </a:r>
            <a:endParaRPr lang="nl-BE" dirty="0"/>
          </a:p>
          <a:p>
            <a:pPr lvl="2"/>
            <a:endParaRPr lang="nl-BE" dirty="0"/>
          </a:p>
          <a:p>
            <a:r>
              <a:rPr lang="nl-BE" dirty="0"/>
              <a:t>Verschillende tools en </a:t>
            </a:r>
            <a:r>
              <a:rPr lang="nl-BE" dirty="0" err="1" smtClean="0"/>
              <a:t>IDE’s</a:t>
            </a:r>
            <a:endParaRPr lang="nl-B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 smtClean="0"/>
              <a:t>Doel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Kennismaking met </a:t>
            </a:r>
            <a:r>
              <a:rPr lang="nl-BE" dirty="0" err="1"/>
              <a:t>Xaml</a:t>
            </a:r>
            <a:r>
              <a:rPr lang="nl-BE" dirty="0"/>
              <a:t> : taal gebruikt door </a:t>
            </a:r>
            <a:r>
              <a:rPr lang="nl-BE" dirty="0" smtClean="0"/>
              <a:t>WPF </a:t>
            </a:r>
            <a:r>
              <a:rPr lang="nl-BE" dirty="0" err="1"/>
              <a:t>applications</a:t>
            </a:r>
            <a:r>
              <a:rPr lang="nl-BE" dirty="0" smtClean="0"/>
              <a:t> </a:t>
            </a:r>
            <a:r>
              <a:rPr lang="nl-BE" dirty="0"/>
              <a:t>(</a:t>
            </a:r>
            <a:r>
              <a:rPr lang="nl-BE" b="1" dirty="0"/>
              <a:t>W</a:t>
            </a:r>
            <a:r>
              <a:rPr lang="nl-BE" dirty="0"/>
              <a:t>indows </a:t>
            </a:r>
            <a:r>
              <a:rPr lang="nl-BE" b="1" dirty="0"/>
              <a:t>P</a:t>
            </a:r>
            <a:r>
              <a:rPr lang="nl-BE" dirty="0"/>
              <a:t>resentation </a:t>
            </a:r>
            <a:r>
              <a:rPr lang="nl-BE" b="1" dirty="0" smtClean="0"/>
              <a:t>F</a:t>
            </a:r>
            <a:r>
              <a:rPr lang="nl-BE" dirty="0" smtClean="0"/>
              <a:t>oundation), </a:t>
            </a:r>
            <a:r>
              <a:rPr lang="nl-BE" dirty="0" err="1" smtClean="0"/>
              <a:t>Silverlight</a:t>
            </a:r>
            <a:r>
              <a:rPr lang="nl-BE" dirty="0" smtClean="0"/>
              <a:t> als </a:t>
            </a:r>
            <a:r>
              <a:rPr lang="nl-BE" dirty="0" err="1" smtClean="0"/>
              <a:t>plugin</a:t>
            </a:r>
            <a:r>
              <a:rPr lang="nl-BE" dirty="0" smtClean="0"/>
              <a:t> in een browser, </a:t>
            </a:r>
            <a:r>
              <a:rPr lang="nl-BE" dirty="0"/>
              <a:t>Windows </a:t>
            </a:r>
            <a:r>
              <a:rPr lang="nl-BE" dirty="0" smtClean="0"/>
              <a:t>8</a:t>
            </a:r>
            <a:endParaRPr lang="nl-BE" dirty="0"/>
          </a:p>
          <a:p>
            <a:endParaRPr lang="nl-BE" dirty="0"/>
          </a:p>
          <a:p>
            <a:r>
              <a:rPr lang="nl-BE" dirty="0"/>
              <a:t>Spreek uit ‘</a:t>
            </a:r>
            <a:r>
              <a:rPr lang="nl-BE" dirty="0" err="1"/>
              <a:t>Zaml</a:t>
            </a:r>
            <a:r>
              <a:rPr lang="nl-BE" dirty="0"/>
              <a:t>’</a:t>
            </a:r>
          </a:p>
          <a:p>
            <a:endParaRPr lang="nl-BE" dirty="0"/>
          </a:p>
          <a:p>
            <a:r>
              <a:rPr lang="nl-BE" dirty="0"/>
              <a:t>Vertrek van een source XML file en maak er een target XAML file van</a:t>
            </a:r>
          </a:p>
          <a:p>
            <a:endParaRPr lang="nl-BE" dirty="0"/>
          </a:p>
          <a:p>
            <a:r>
              <a:rPr lang="nl-BE" dirty="0"/>
              <a:t>Kan getoond worden in </a:t>
            </a:r>
          </a:p>
          <a:p>
            <a:pPr lvl="1"/>
            <a:r>
              <a:rPr lang="nl-BE" dirty="0"/>
              <a:t>Visual Studio</a:t>
            </a:r>
          </a:p>
          <a:p>
            <a:pPr lvl="1"/>
            <a:r>
              <a:rPr lang="nl-BE" dirty="0"/>
              <a:t>Een browser waarin de </a:t>
            </a:r>
            <a:r>
              <a:rPr lang="nl-BE" dirty="0" err="1"/>
              <a:t>Silverlight</a:t>
            </a:r>
            <a:r>
              <a:rPr lang="nl-BE" dirty="0"/>
              <a:t> </a:t>
            </a:r>
            <a:r>
              <a:rPr lang="nl-BE" dirty="0" err="1"/>
              <a:t>plugin</a:t>
            </a:r>
            <a:r>
              <a:rPr lang="nl-BE" dirty="0"/>
              <a:t> geïnstalleerd is</a:t>
            </a:r>
          </a:p>
          <a:p>
            <a:pPr lvl="1"/>
            <a:r>
              <a:rPr lang="nl-BE" dirty="0" err="1"/>
              <a:t>XamlPadX</a:t>
            </a:r>
            <a:r>
              <a:rPr lang="nl-BE" dirty="0"/>
              <a:t> (zie oefeningen)</a:t>
            </a:r>
          </a:p>
          <a:p>
            <a:endParaRPr lang="nl-B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8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nl-BE" dirty="0" smtClean="0"/>
              <a:t>Doel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dirty="0" smtClean="0"/>
              <a:t>Focus ligt op GUI, maar er komen ook 2 data-gerelateerde onderwerpen aan bod:</a:t>
            </a:r>
          </a:p>
          <a:p>
            <a:pPr marL="0" indent="0" algn="ctr">
              <a:buNone/>
            </a:pPr>
            <a:endParaRPr lang="nl-BE" dirty="0" smtClean="0"/>
          </a:p>
          <a:p>
            <a:pPr marL="0" indent="0" algn="ctr">
              <a:buNone/>
            </a:pPr>
            <a:r>
              <a:rPr lang="nl-BE" dirty="0" smtClean="0"/>
              <a:t> Validatie</a:t>
            </a:r>
            <a:endParaRPr lang="nl-BE" dirty="0"/>
          </a:p>
          <a:p>
            <a:pPr marL="0" indent="0" algn="ctr">
              <a:buNone/>
            </a:pPr>
            <a:r>
              <a:rPr lang="nl-BE" dirty="0" smtClean="0"/>
              <a:t>Csv2Xml2Csv</a:t>
            </a:r>
            <a:endParaRPr lang="nl-BE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6"/>
          <p:cNvSpPr/>
          <p:nvPr/>
        </p:nvSpPr>
        <p:spPr>
          <a:xfrm>
            <a:off x="1994518" y="4941168"/>
            <a:ext cx="6249889" cy="11263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mtClean="0"/>
              <a:t>Overzicht</a:t>
            </a:r>
            <a:endParaRPr lang="en-GB" dirty="0"/>
          </a:p>
        </p:txBody>
      </p:sp>
      <p:sp>
        <p:nvSpPr>
          <p:cNvPr id="5" name="Rectangle 36"/>
          <p:cNvSpPr/>
          <p:nvPr/>
        </p:nvSpPr>
        <p:spPr>
          <a:xfrm>
            <a:off x="1994520" y="3382805"/>
            <a:ext cx="6249888" cy="11263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32"/>
          <p:cNvSpPr/>
          <p:nvPr/>
        </p:nvSpPr>
        <p:spPr>
          <a:xfrm>
            <a:off x="1994520" y="1705368"/>
            <a:ext cx="6249888" cy="1143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fgeronde rechthoek 6"/>
          <p:cNvSpPr/>
          <p:nvPr/>
        </p:nvSpPr>
        <p:spPr>
          <a:xfrm>
            <a:off x="4499992" y="1986560"/>
            <a:ext cx="1214446" cy="5715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Xsl</a:t>
            </a:r>
            <a:endParaRPr lang="nl-BE" dirty="0"/>
          </a:p>
        </p:txBody>
      </p:sp>
      <p:sp>
        <p:nvSpPr>
          <p:cNvPr id="8" name="Afgeronde rechthoek 7"/>
          <p:cNvSpPr/>
          <p:nvPr/>
        </p:nvSpPr>
        <p:spPr>
          <a:xfrm>
            <a:off x="4499992" y="3645024"/>
            <a:ext cx="1240488" cy="5715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XAML</a:t>
            </a:r>
          </a:p>
        </p:txBody>
      </p:sp>
      <p:sp>
        <p:nvSpPr>
          <p:cNvPr id="11" name="Afgeronde rechthoek 7"/>
          <p:cNvSpPr/>
          <p:nvPr/>
        </p:nvSpPr>
        <p:spPr>
          <a:xfrm>
            <a:off x="6586054" y="1986560"/>
            <a:ext cx="1214446" cy="5715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C#</a:t>
            </a:r>
          </a:p>
        </p:txBody>
      </p:sp>
      <p:sp>
        <p:nvSpPr>
          <p:cNvPr id="12" name="Afgeronde rechthoek 7"/>
          <p:cNvSpPr/>
          <p:nvPr/>
        </p:nvSpPr>
        <p:spPr>
          <a:xfrm>
            <a:off x="2437303" y="3645024"/>
            <a:ext cx="1481008" cy="5715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Javascript</a:t>
            </a:r>
          </a:p>
        </p:txBody>
      </p:sp>
      <p:cxnSp>
        <p:nvCxnSpPr>
          <p:cNvPr id="13" name="Rechte verbindingslijn met pijl 13"/>
          <p:cNvCxnSpPr>
            <a:stCxn id="6" idx="2"/>
            <a:endCxn id="8" idx="0"/>
          </p:cNvCxnSpPr>
          <p:nvPr/>
        </p:nvCxnSpPr>
        <p:spPr>
          <a:xfrm>
            <a:off x="5119464" y="2848376"/>
            <a:ext cx="772" cy="796648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Afgeronde rechthoek 7"/>
          <p:cNvSpPr/>
          <p:nvPr/>
        </p:nvSpPr>
        <p:spPr>
          <a:xfrm>
            <a:off x="6586054" y="3645024"/>
            <a:ext cx="1212276" cy="5715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C#</a:t>
            </a:r>
          </a:p>
        </p:txBody>
      </p:sp>
      <p:sp>
        <p:nvSpPr>
          <p:cNvPr id="15" name="Afgeronde rechthoek 7"/>
          <p:cNvSpPr/>
          <p:nvPr/>
        </p:nvSpPr>
        <p:spPr>
          <a:xfrm>
            <a:off x="251520" y="1982283"/>
            <a:ext cx="792088" cy="597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1058416" y="18018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5306888" y="2924944"/>
            <a:ext cx="7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Write</a:t>
            </a:r>
            <a:endParaRPr lang="nl-NL" dirty="0"/>
          </a:p>
        </p:txBody>
      </p:sp>
      <p:sp>
        <p:nvSpPr>
          <p:cNvPr id="18" name="Flowchart: Punched Tape 27"/>
          <p:cNvSpPr/>
          <p:nvPr/>
        </p:nvSpPr>
        <p:spPr>
          <a:xfrm>
            <a:off x="4509681" y="567008"/>
            <a:ext cx="1214447" cy="571504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XPath</a:t>
            </a:r>
            <a:endParaRPr lang="nl-BE" dirty="0"/>
          </a:p>
        </p:txBody>
      </p:sp>
      <p:sp>
        <p:nvSpPr>
          <p:cNvPr id="19" name="Afgeronde rechthoek 7"/>
          <p:cNvSpPr/>
          <p:nvPr/>
        </p:nvSpPr>
        <p:spPr>
          <a:xfrm>
            <a:off x="2570584" y="1986560"/>
            <a:ext cx="1214446" cy="5715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Java</a:t>
            </a:r>
          </a:p>
        </p:txBody>
      </p:sp>
      <p:cxnSp>
        <p:nvCxnSpPr>
          <p:cNvPr id="20" name="Rechte verbindingslijn met pijl 13"/>
          <p:cNvCxnSpPr>
            <a:stCxn id="18" idx="2"/>
            <a:endCxn id="6" idx="0"/>
          </p:cNvCxnSpPr>
          <p:nvPr/>
        </p:nvCxnSpPr>
        <p:spPr>
          <a:xfrm>
            <a:off x="5116905" y="1138512"/>
            <a:ext cx="2559" cy="566856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2" name="Rechte verbindingslijn met pijl 21"/>
          <p:cNvCxnSpPr>
            <a:stCxn id="15" idx="3"/>
          </p:cNvCxnSpPr>
          <p:nvPr/>
        </p:nvCxnSpPr>
        <p:spPr>
          <a:xfrm>
            <a:off x="1043608" y="2280974"/>
            <a:ext cx="950912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7" name="Afgeronde rechthoek 26"/>
          <p:cNvSpPr/>
          <p:nvPr/>
        </p:nvSpPr>
        <p:spPr>
          <a:xfrm>
            <a:off x="6602078" y="5218573"/>
            <a:ext cx="1214446" cy="5715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CSV</a:t>
            </a:r>
          </a:p>
        </p:txBody>
      </p:sp>
      <p:sp>
        <p:nvSpPr>
          <p:cNvPr id="28" name="Afgeronde rechthoek 27"/>
          <p:cNvSpPr/>
          <p:nvPr/>
        </p:nvSpPr>
        <p:spPr>
          <a:xfrm>
            <a:off x="4496661" y="5218573"/>
            <a:ext cx="1214446" cy="5715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  <p:sp>
        <p:nvSpPr>
          <p:cNvPr id="29" name="Afgeronde rechthoek 7"/>
          <p:cNvSpPr/>
          <p:nvPr/>
        </p:nvSpPr>
        <p:spPr>
          <a:xfrm>
            <a:off x="2437303" y="5107916"/>
            <a:ext cx="1481008" cy="79281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DTD</a:t>
            </a:r>
          </a:p>
          <a:p>
            <a:pPr algn="ctr"/>
            <a:r>
              <a:rPr lang="nl-BE" dirty="0" err="1" smtClean="0"/>
              <a:t>XSchema</a:t>
            </a:r>
            <a:endParaRPr lang="nl-BE" dirty="0"/>
          </a:p>
        </p:txBody>
      </p:sp>
      <p:cxnSp>
        <p:nvCxnSpPr>
          <p:cNvPr id="36" name="Rechte verbindingslijn met pijl 35"/>
          <p:cNvCxnSpPr>
            <a:stCxn id="12" idx="3"/>
            <a:endCxn id="8" idx="1"/>
          </p:cNvCxnSpPr>
          <p:nvPr/>
        </p:nvCxnSpPr>
        <p:spPr>
          <a:xfrm>
            <a:off x="3918311" y="3930776"/>
            <a:ext cx="581681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9" name="Rechte verbindingslijn met pijl 38"/>
          <p:cNvCxnSpPr>
            <a:stCxn id="14" idx="1"/>
            <a:endCxn id="8" idx="3"/>
          </p:cNvCxnSpPr>
          <p:nvPr/>
        </p:nvCxnSpPr>
        <p:spPr>
          <a:xfrm flipH="1">
            <a:off x="5740480" y="3930776"/>
            <a:ext cx="845574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H="1">
            <a:off x="5698088" y="5589240"/>
            <a:ext cx="903990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2" name="Rechte verbindingslijn met pijl 51"/>
          <p:cNvCxnSpPr/>
          <p:nvPr/>
        </p:nvCxnSpPr>
        <p:spPr>
          <a:xfrm>
            <a:off x="5698086" y="5373216"/>
            <a:ext cx="903992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7" name="Rechte verbindingslijn met pijl 56"/>
          <p:cNvCxnSpPr>
            <a:stCxn id="29" idx="3"/>
            <a:endCxn id="28" idx="1"/>
          </p:cNvCxnSpPr>
          <p:nvPr/>
        </p:nvCxnSpPr>
        <p:spPr>
          <a:xfrm>
            <a:off x="3918311" y="5504325"/>
            <a:ext cx="578350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2152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nl-BE" dirty="0" smtClean="0"/>
              <a:t>Materiaal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Alle theorie staat in de slides : van elke taal enkel wat relevant is voor </a:t>
            </a:r>
            <a:r>
              <a:rPr lang="nl-BE" dirty="0" err="1"/>
              <a:t>xml</a:t>
            </a:r>
            <a:endParaRPr lang="nl-BE" dirty="0"/>
          </a:p>
          <a:p>
            <a:endParaRPr lang="nl-BE" dirty="0"/>
          </a:p>
          <a:p>
            <a:r>
              <a:rPr lang="nl-BE" dirty="0"/>
              <a:t>Beperkt tot XML </a:t>
            </a:r>
            <a:r>
              <a:rPr lang="nl-BE" dirty="0" err="1"/>
              <a:t>Api’s</a:t>
            </a:r>
            <a:endParaRPr lang="nl-BE" dirty="0"/>
          </a:p>
          <a:p>
            <a:endParaRPr lang="nl-BE" dirty="0"/>
          </a:p>
          <a:p>
            <a:r>
              <a:rPr lang="nl-BE" dirty="0"/>
              <a:t>Slides en oefeningen worden op </a:t>
            </a:r>
            <a:r>
              <a:rPr lang="nl-BE" dirty="0" err="1"/>
              <a:t>BlackBoard</a:t>
            </a:r>
            <a:r>
              <a:rPr lang="nl-BE" dirty="0"/>
              <a:t> </a:t>
            </a:r>
            <a:r>
              <a:rPr lang="nl-BE" dirty="0" smtClean="0"/>
              <a:t>gezet tijdens de les</a:t>
            </a:r>
            <a:endParaRPr lang="nl-BE" dirty="0"/>
          </a:p>
          <a:p>
            <a:endParaRPr lang="nl-BE" dirty="0"/>
          </a:p>
          <a:p>
            <a:r>
              <a:rPr lang="nl-BE" dirty="0"/>
              <a:t>Af en toe een tutorial(</a:t>
            </a:r>
            <a:r>
              <a:rPr lang="nl-BE" dirty="0" err="1"/>
              <a:t>eke</a:t>
            </a:r>
            <a:r>
              <a:rPr lang="nl-BE" dirty="0"/>
              <a:t>) op het net</a:t>
            </a:r>
          </a:p>
          <a:p>
            <a:endParaRPr lang="nl-BE" dirty="0"/>
          </a:p>
          <a:p>
            <a:r>
              <a:rPr lang="nl-BE" dirty="0"/>
              <a:t>2de jaar : minder </a:t>
            </a:r>
            <a:r>
              <a:rPr lang="nl-BE" dirty="0" err="1"/>
              <a:t>gepamper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2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nl-BE" dirty="0"/>
              <a:t>Evaluatie eerste zit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l-BE" dirty="0"/>
              <a:t>Einde periode </a:t>
            </a:r>
            <a:r>
              <a:rPr lang="nl-BE" dirty="0" smtClean="0"/>
              <a:t>3 : </a:t>
            </a:r>
            <a:r>
              <a:rPr lang="nl-BE" b="1" dirty="0"/>
              <a:t>50 %</a:t>
            </a:r>
          </a:p>
          <a:p>
            <a:pPr algn="ctr">
              <a:buNone/>
            </a:pPr>
            <a:endParaRPr lang="nl-BE" dirty="0" smtClean="0"/>
          </a:p>
          <a:p>
            <a:pPr algn="ctr">
              <a:buNone/>
            </a:pPr>
            <a:r>
              <a:rPr lang="nl-BE" i="1" dirty="0" smtClean="0"/>
              <a:t>Open </a:t>
            </a:r>
            <a:r>
              <a:rPr lang="nl-BE" i="1" dirty="0"/>
              <a:t>boek </a:t>
            </a:r>
            <a:r>
              <a:rPr lang="nl-BE" i="1" dirty="0" smtClean="0"/>
              <a:t>laptopexamen </a:t>
            </a:r>
            <a:r>
              <a:rPr lang="nl-BE" i="1" dirty="0"/>
              <a:t>Java en </a:t>
            </a:r>
            <a:r>
              <a:rPr lang="nl-BE" i="1" dirty="0" smtClean="0"/>
              <a:t>XSL</a:t>
            </a:r>
            <a:endParaRPr lang="nl-BE" i="1" dirty="0"/>
          </a:p>
          <a:p>
            <a:pPr marL="0" indent="0" algn="ctr">
              <a:buNone/>
            </a:pPr>
            <a:endParaRPr lang="nl-BE" b="1" dirty="0"/>
          </a:p>
          <a:p>
            <a:pPr marL="0" indent="0" algn="ctr">
              <a:buNone/>
            </a:pPr>
            <a:r>
              <a:rPr lang="nl-BE" dirty="0"/>
              <a:t>Vanaf week 3 : </a:t>
            </a:r>
            <a:r>
              <a:rPr lang="nl-BE" dirty="0" smtClean="0"/>
              <a:t>start </a:t>
            </a:r>
            <a:r>
              <a:rPr lang="nl-BE" b="1" dirty="0" smtClean="0"/>
              <a:t>individueel</a:t>
            </a:r>
            <a:r>
              <a:rPr lang="nl-BE" dirty="0" smtClean="0"/>
              <a:t> project</a:t>
            </a:r>
            <a:endParaRPr lang="nl-BE" dirty="0"/>
          </a:p>
          <a:p>
            <a:pPr algn="ctr"/>
            <a:endParaRPr lang="nl-BE" dirty="0"/>
          </a:p>
          <a:p>
            <a:pPr marL="0" indent="0" algn="ctr">
              <a:buNone/>
            </a:pPr>
            <a:r>
              <a:rPr lang="nl-BE" dirty="0" smtClean="0"/>
              <a:t>Einde </a:t>
            </a:r>
            <a:r>
              <a:rPr lang="nl-BE" dirty="0"/>
              <a:t>periode </a:t>
            </a:r>
            <a:r>
              <a:rPr lang="nl-BE" dirty="0" smtClean="0"/>
              <a:t>4</a:t>
            </a:r>
            <a:r>
              <a:rPr lang="nl-BE" dirty="0"/>
              <a:t> : </a:t>
            </a:r>
            <a:r>
              <a:rPr lang="nl-BE" b="1" dirty="0"/>
              <a:t>50 %</a:t>
            </a:r>
            <a:endParaRPr lang="nl-BE" dirty="0"/>
          </a:p>
          <a:p>
            <a:pPr algn="ctr">
              <a:buNone/>
            </a:pPr>
            <a:r>
              <a:rPr lang="nl-BE" dirty="0"/>
              <a:t>		</a:t>
            </a:r>
            <a:endParaRPr lang="nl-BE" dirty="0" smtClean="0"/>
          </a:p>
          <a:p>
            <a:pPr algn="ctr">
              <a:buNone/>
            </a:pPr>
            <a:r>
              <a:rPr lang="nl-BE" i="1" dirty="0" smtClean="0"/>
              <a:t>Mondelinge </a:t>
            </a:r>
            <a:r>
              <a:rPr lang="nl-BE" i="1" dirty="0"/>
              <a:t>verdediging </a:t>
            </a:r>
            <a:r>
              <a:rPr lang="nl-BE" i="1" dirty="0" smtClean="0"/>
              <a:t>project</a:t>
            </a:r>
          </a:p>
          <a:p>
            <a:pPr algn="ctr">
              <a:buNone/>
            </a:pPr>
            <a:r>
              <a:rPr lang="nl-BE" i="1" dirty="0" smtClean="0"/>
              <a:t>Validatie + Csv2Xml2Csv</a:t>
            </a:r>
          </a:p>
          <a:p>
            <a:pPr algn="ctr">
              <a:buNone/>
            </a:pPr>
            <a:r>
              <a:rPr lang="nl-BE" i="1" dirty="0"/>
              <a:t>	</a:t>
            </a:r>
            <a:r>
              <a:rPr lang="nl-BE" i="1" dirty="0" smtClean="0"/>
              <a:t>Live </a:t>
            </a:r>
            <a:r>
              <a:rPr lang="nl-BE" i="1" dirty="0" err="1"/>
              <a:t>programming</a:t>
            </a:r>
            <a:endParaRPr lang="nl-BE" i="1" dirty="0"/>
          </a:p>
          <a:p>
            <a:pPr algn="ctr">
              <a:buNone/>
            </a:pPr>
            <a:endParaRPr lang="nl-BE" b="1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5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KDG-Presentatie_definitief">
  <a:themeElements>
    <a:clrScheme name="KdG_Themakleuren">
      <a:dk1>
        <a:sysClr val="windowText" lastClr="000000"/>
      </a:dk1>
      <a:lt1>
        <a:sysClr val="window" lastClr="FFFFFF"/>
      </a:lt1>
      <a:dk2>
        <a:srgbClr val="0C2C80"/>
      </a:dk2>
      <a:lt2>
        <a:srgbClr val="C1D82F"/>
      </a:lt2>
      <a:accent1>
        <a:srgbClr val="CA333F"/>
      </a:accent1>
      <a:accent2>
        <a:srgbClr val="008F94"/>
      </a:accent2>
      <a:accent3>
        <a:srgbClr val="E0D200"/>
      </a:accent3>
      <a:accent4>
        <a:srgbClr val="F08B27"/>
      </a:accent4>
      <a:accent5>
        <a:srgbClr val="B10060"/>
      </a:accent5>
      <a:accent6>
        <a:srgbClr val="8BB2BC"/>
      </a:accent6>
      <a:hlink>
        <a:srgbClr val="0C2C80"/>
      </a:hlink>
      <a:folHlink>
        <a:srgbClr val="C1D82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KdG_Themakleuren">
    <a:dk1>
      <a:sysClr val="windowText" lastClr="000000"/>
    </a:dk1>
    <a:lt1>
      <a:sysClr val="window" lastClr="FFFFFF"/>
    </a:lt1>
    <a:dk2>
      <a:srgbClr val="0C2C80"/>
    </a:dk2>
    <a:lt2>
      <a:srgbClr val="C1D82F"/>
    </a:lt2>
    <a:accent1>
      <a:srgbClr val="CA333F"/>
    </a:accent1>
    <a:accent2>
      <a:srgbClr val="008F94"/>
    </a:accent2>
    <a:accent3>
      <a:srgbClr val="E0D200"/>
    </a:accent3>
    <a:accent4>
      <a:srgbClr val="F08B27"/>
    </a:accent4>
    <a:accent5>
      <a:srgbClr val="B10060"/>
    </a:accent5>
    <a:accent6>
      <a:srgbClr val="8BB2BC"/>
    </a:accent6>
    <a:hlink>
      <a:srgbClr val="0C2C80"/>
    </a:hlink>
    <a:folHlink>
      <a:srgbClr val="C1D8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482</Words>
  <Application>Microsoft Office PowerPoint</Application>
  <PresentationFormat>Diavoorstelling 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Consolas</vt:lpstr>
      <vt:lpstr>Verdana</vt:lpstr>
      <vt:lpstr>16_KDG-Presentatie_definitief</vt:lpstr>
      <vt:lpstr>User Interfaces 2</vt:lpstr>
      <vt:lpstr>Praktisch</vt:lpstr>
      <vt:lpstr>Praktisch</vt:lpstr>
      <vt:lpstr>Doel</vt:lpstr>
      <vt:lpstr>Doel</vt:lpstr>
      <vt:lpstr>Doel</vt:lpstr>
      <vt:lpstr>PowerPoint-presentatie</vt:lpstr>
      <vt:lpstr>Materiaal</vt:lpstr>
      <vt:lpstr>Evaluatie eerste zit</vt:lpstr>
      <vt:lpstr>PraktijkOpdracht</vt:lpstr>
      <vt:lpstr>Evaluatie tweede zit</vt:lpstr>
      <vt:lpstr>XML Syntax : element &amp; tag</vt:lpstr>
      <vt:lpstr>XML Syntax : nested element</vt:lpstr>
      <vt:lpstr>XML Syntax : empty element</vt:lpstr>
      <vt:lpstr>XML Syntax : parent/child/sibling</vt:lpstr>
      <vt:lpstr>XML Syntax : attribute</vt:lpstr>
      <vt:lpstr>XML Syntax : commentaar</vt:lpstr>
      <vt:lpstr>Voorbeelden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Interfaces 2</dc:title>
  <cp:lastModifiedBy>Tom Verbesselt</cp:lastModifiedBy>
  <cp:revision>18</cp:revision>
  <dcterms:modified xsi:type="dcterms:W3CDTF">2015-01-25T23:25:04Z</dcterms:modified>
</cp:coreProperties>
</file>