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44" autoAdjust="0"/>
    <p:restoredTop sz="94660"/>
  </p:normalViewPr>
  <p:slideViewPr>
    <p:cSldViewPr>
      <p:cViewPr varScale="1">
        <p:scale>
          <a:sx n="107" d="100"/>
          <a:sy n="107" d="100"/>
        </p:scale>
        <p:origin x="-90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C1F60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1C1F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19100" y="6356350"/>
            <a:ext cx="11430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23-1-2015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AECC2A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795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23-1-2015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en objec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33429"/>
            <a:ext cx="8229600" cy="1903943"/>
          </a:xfrm>
        </p:spPr>
        <p:txBody>
          <a:bodyPr anchor="t" anchorCtr="0">
            <a:normAutofit/>
          </a:bodyPr>
          <a:lstStyle>
            <a:lvl1pPr algn="l">
              <a:defRPr sz="2000">
                <a:solidFill>
                  <a:srgbClr val="1C1F60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872725"/>
            <a:ext cx="8229600" cy="3215435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748991" y="6508750"/>
            <a:ext cx="970384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23-1-2015</a:t>
            </a:fld>
            <a:endParaRPr lang="nl-NL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90390" y="6508750"/>
            <a:ext cx="8455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94372"/>
            <a:ext cx="8229600" cy="1143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519934"/>
            <a:ext cx="8229600" cy="452596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748991" y="6508750"/>
            <a:ext cx="970384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23-1-2015</a:t>
            </a:fld>
            <a:endParaRPr lang="nl-NL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90390" y="6508750"/>
            <a:ext cx="8455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08575"/>
            <a:ext cx="7545375" cy="635024"/>
          </a:xfrm>
        </p:spPr>
        <p:txBody>
          <a:bodyPr anchor="t" anchorCtr="0">
            <a:noAutofit/>
          </a:bodyPr>
          <a:lstStyle>
            <a:lvl1pPr algn="l">
              <a:defRPr sz="20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748991" y="6508750"/>
            <a:ext cx="970384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23-1-2015</a:t>
            </a:fld>
            <a:endParaRPr lang="nl-NL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90390" y="6508750"/>
            <a:ext cx="8455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430299"/>
            <a:ext cx="7545388" cy="4908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BE" dirty="0" smtClean="0"/>
              <a:t>Afbeelding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135067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2751768"/>
            <a:ext cx="8229600" cy="319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748991" y="6508750"/>
            <a:ext cx="970384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23-1-2015</a:t>
            </a:fld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90390" y="6508750"/>
            <a:ext cx="8455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685800" y="3039095"/>
            <a:ext cx="7772400" cy="1470025"/>
          </a:xfrm>
        </p:spPr>
        <p:txBody>
          <a:bodyPr/>
          <a:lstStyle/>
          <a:p>
            <a:r>
              <a:rPr lang="nl-BE" dirty="0" smtClean="0"/>
              <a:t>User Interfaces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601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nl-BE" dirty="0"/>
              <a:t>API : Format en Save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514202"/>
            <a:ext cx="82296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nl-BE" sz="2600" dirty="0" err="1">
                <a:latin typeface="Courier New" pitchFamily="49" charset="0"/>
                <a:cs typeface="Courier New" pitchFamily="49" charset="0"/>
              </a:rPr>
              <a:t>XMLOutputter</a:t>
            </a:r>
            <a:r>
              <a:rPr lang="nl-BE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600" dirty="0" err="1">
                <a:latin typeface="Courier New" pitchFamily="49" charset="0"/>
                <a:cs typeface="Courier New" pitchFamily="49" charset="0"/>
              </a:rPr>
              <a:t>outputter</a:t>
            </a:r>
            <a:r>
              <a:rPr lang="nl-BE" sz="26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nl-BE" sz="2600" dirty="0" err="1">
                <a:latin typeface="Courier New" pitchFamily="49" charset="0"/>
                <a:cs typeface="Courier New" pitchFamily="49" charset="0"/>
              </a:rPr>
              <a:t>XMLOutputter</a:t>
            </a:r>
            <a:r>
              <a:rPr lang="nl-BE" sz="2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nl-BE" sz="2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BE" sz="2600" dirty="0">
                <a:latin typeface="Courier New" pitchFamily="49" charset="0"/>
                <a:cs typeface="Courier New" pitchFamily="49" charset="0"/>
              </a:rPr>
              <a:t>Format </a:t>
            </a:r>
            <a:r>
              <a:rPr lang="nl-BE" sz="2600" dirty="0" err="1">
                <a:latin typeface="Courier New" pitchFamily="49" charset="0"/>
                <a:cs typeface="Courier New" pitchFamily="49" charset="0"/>
              </a:rPr>
              <a:t>format</a:t>
            </a:r>
            <a:r>
              <a:rPr lang="nl-BE" sz="2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nl-BE" sz="2600" dirty="0" err="1">
                <a:latin typeface="Courier New" pitchFamily="49" charset="0"/>
                <a:cs typeface="Courier New" pitchFamily="49" charset="0"/>
              </a:rPr>
              <a:t>Format.</a:t>
            </a:r>
            <a:r>
              <a:rPr lang="nl-BE" sz="2600" i="1" dirty="0" err="1">
                <a:latin typeface="Courier New" pitchFamily="49" charset="0"/>
                <a:cs typeface="Courier New" pitchFamily="49" charset="0"/>
              </a:rPr>
              <a:t>getPrettyFormat</a:t>
            </a:r>
            <a:r>
              <a:rPr lang="nl-BE" sz="260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nl-BE" sz="2600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BE" sz="2600" dirty="0" err="1">
                <a:latin typeface="Courier New" pitchFamily="49" charset="0"/>
                <a:cs typeface="Courier New" pitchFamily="49" charset="0"/>
              </a:rPr>
              <a:t>outputter.setFormat</a:t>
            </a:r>
            <a:r>
              <a:rPr lang="nl-BE" sz="2600" dirty="0">
                <a:latin typeface="Courier New" pitchFamily="49" charset="0"/>
                <a:cs typeface="Courier New" pitchFamily="49" charset="0"/>
              </a:rPr>
              <a:t>(format);</a:t>
            </a:r>
          </a:p>
          <a:p>
            <a:pPr>
              <a:buNone/>
            </a:pPr>
            <a:endParaRPr lang="nl-BE" i="1" dirty="0"/>
          </a:p>
          <a:p>
            <a:pPr marL="0" indent="0" algn="ctr">
              <a:buNone/>
            </a:pPr>
            <a:r>
              <a:rPr lang="nl-BE" dirty="0"/>
              <a:t>Worden gebruikt om </a:t>
            </a:r>
            <a:r>
              <a:rPr lang="nl-BE" dirty="0" err="1"/>
              <a:t>xml</a:t>
            </a:r>
            <a:r>
              <a:rPr lang="nl-BE" dirty="0"/>
              <a:t> te formatteren en naar schijf te </a:t>
            </a:r>
            <a:r>
              <a:rPr lang="nl-BE" dirty="0" smtClean="0"/>
              <a:t>schrijven.</a:t>
            </a:r>
          </a:p>
          <a:p>
            <a:pPr marL="0" indent="0" algn="ctr">
              <a:buNone/>
            </a:pPr>
            <a:r>
              <a:rPr lang="nl-BE" dirty="0" smtClean="0"/>
              <a:t>(zie </a:t>
            </a:r>
            <a:r>
              <a:rPr lang="nl-BE" dirty="0"/>
              <a:t>oefeningen).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204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nl-BE" dirty="0" smtClean="0"/>
              <a:t>API : </a:t>
            </a:r>
            <a:r>
              <a:rPr lang="nl-BE" dirty="0" err="1" smtClean="0"/>
              <a:t>Namespace</a:t>
            </a:r>
            <a:r>
              <a:rPr lang="nl-BE" dirty="0"/>
              <a:t/>
            </a:r>
            <a:br>
              <a:rPr lang="nl-BE" dirty="0"/>
            </a:br>
            <a:r>
              <a:rPr lang="nl-BE" sz="2200" i="1" dirty="0" smtClean="0"/>
              <a:t>moeilijke slide</a:t>
            </a:r>
            <a:endParaRPr lang="en-GB" sz="2200" i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514202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endParaRPr lang="nl-BE" dirty="0" smtClean="0"/>
          </a:p>
          <a:p>
            <a:pPr marL="0" indent="0" algn="ctr">
              <a:buNone/>
            </a:pPr>
            <a:r>
              <a:rPr lang="nl-BE" dirty="0" smtClean="0"/>
              <a:t>Basis </a:t>
            </a:r>
            <a:r>
              <a:rPr lang="nl-BE" dirty="0" err="1" smtClean="0"/>
              <a:t>xml</a:t>
            </a:r>
            <a:r>
              <a:rPr lang="nl-BE" dirty="0" smtClean="0"/>
              <a:t> volgt de syntax die we tot nu toe hebben gezien.</a:t>
            </a:r>
          </a:p>
          <a:p>
            <a:pPr marL="0" indent="0" algn="ctr">
              <a:buNone/>
            </a:pPr>
            <a:endParaRPr lang="nl-BE" dirty="0"/>
          </a:p>
          <a:p>
            <a:pPr marL="0" indent="0" algn="ctr">
              <a:buNone/>
            </a:pPr>
            <a:r>
              <a:rPr lang="nl-BE" dirty="0" err="1" smtClean="0"/>
              <a:t>Xaml</a:t>
            </a:r>
            <a:r>
              <a:rPr lang="nl-BE" dirty="0" smtClean="0"/>
              <a:t> breidt die basis syntax uit met user interface elementen.</a:t>
            </a:r>
          </a:p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JDom</a:t>
            </a:r>
            <a:r>
              <a:rPr lang="en-US" dirty="0" smtClean="0"/>
              <a:t>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 over de xml die </a:t>
            </a:r>
            <a:r>
              <a:rPr lang="en-US" dirty="0" err="1"/>
              <a:t>hij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lezen</a:t>
            </a:r>
            <a:r>
              <a:rPr lang="en-US" dirty="0"/>
              <a:t>/</a:t>
            </a:r>
            <a:r>
              <a:rPr lang="en-US" dirty="0" err="1"/>
              <a:t>schrijven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Die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staat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grammatica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Die </a:t>
            </a:r>
            <a:r>
              <a:rPr lang="en-US" dirty="0" err="1" smtClean="0"/>
              <a:t>grammatica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gespecifëerd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namespace.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811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nl-BE" dirty="0" smtClean="0"/>
              <a:t>API : </a:t>
            </a:r>
            <a:r>
              <a:rPr lang="nl-BE" dirty="0" err="1" smtClean="0"/>
              <a:t>Namespace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7504" y="1412776"/>
            <a:ext cx="8928992" cy="469939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sz="1600" dirty="0" smtClean="0"/>
              <a:t>Start </a:t>
            </a:r>
            <a:r>
              <a:rPr lang="nl-BE" sz="1600" dirty="0" err="1" smtClean="0"/>
              <a:t>XamlPadX</a:t>
            </a:r>
            <a:r>
              <a:rPr lang="nl-BE" sz="1600" dirty="0" smtClean="0"/>
              <a:t> op en kopieer er de volgende </a:t>
            </a:r>
            <a:r>
              <a:rPr lang="nl-BE" sz="1600" dirty="0" err="1" smtClean="0"/>
              <a:t>Xaml</a:t>
            </a:r>
            <a:r>
              <a:rPr lang="nl-BE" sz="1600" dirty="0" smtClean="0"/>
              <a:t> in: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&lt;Page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="http://schemas.microsoft.com/</a:t>
            </a:r>
            <a:r>
              <a:rPr lang="en-GB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winfx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/2006/</a:t>
            </a:r>
            <a:r>
              <a:rPr lang="en-GB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xaml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/presentation"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="http://schemas.microsoft.com/</a:t>
            </a:r>
            <a:r>
              <a:rPr lang="en-GB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winfx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/2006/</a:t>
            </a:r>
            <a:r>
              <a:rPr lang="en-GB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xaml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Grid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ShowGridLines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="true"&gt;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Grid.RowDefinitions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RowDefinition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RowDefinition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&lt;/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Grid.RowDefinitions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Grid&gt;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&lt;/Page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nl-BE" sz="1600" dirty="0" smtClean="0"/>
              <a:t>We werken voor </a:t>
            </a:r>
            <a:r>
              <a:rPr lang="nl-BE" sz="1600" dirty="0" err="1" smtClean="0"/>
              <a:t>Xaml</a:t>
            </a:r>
            <a:r>
              <a:rPr lang="nl-BE" sz="1600" dirty="0" smtClean="0"/>
              <a:t> met 2 </a:t>
            </a:r>
            <a:r>
              <a:rPr lang="nl-BE" sz="1600" dirty="0" err="1" smtClean="0"/>
              <a:t>namespaces</a:t>
            </a:r>
            <a:r>
              <a:rPr lang="nl-BE" sz="1600" dirty="0" smtClean="0"/>
              <a:t>, de default </a:t>
            </a:r>
            <a:r>
              <a:rPr lang="nl-BE" sz="1600" dirty="0" err="1" smtClean="0"/>
              <a:t>namespace</a:t>
            </a:r>
            <a:r>
              <a:rPr lang="nl-BE" sz="1600" dirty="0" smtClean="0"/>
              <a:t> en de x </a:t>
            </a:r>
            <a:r>
              <a:rPr lang="nl-BE" sz="1600" dirty="0" err="1" smtClean="0"/>
              <a:t>namespace</a:t>
            </a:r>
            <a:r>
              <a:rPr lang="nl-BE" sz="1600" dirty="0" smtClean="0"/>
              <a:t>.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0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nl-BE" dirty="0" smtClean="0"/>
              <a:t>API : </a:t>
            </a:r>
            <a:r>
              <a:rPr lang="nl-BE" dirty="0" err="1" smtClean="0"/>
              <a:t>Namespace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51420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nl-BE" dirty="0" smtClean="0"/>
              <a:t>Wanneer we nu een </a:t>
            </a:r>
            <a:r>
              <a:rPr lang="nl-BE" dirty="0" err="1" smtClean="0"/>
              <a:t>Xaml</a:t>
            </a:r>
            <a:r>
              <a:rPr lang="nl-BE" dirty="0" smtClean="0"/>
              <a:t> maken vanuit Java, moeten we opgeven met welke </a:t>
            </a:r>
            <a:r>
              <a:rPr lang="nl-BE" dirty="0" err="1" smtClean="0"/>
              <a:t>namespaces</a:t>
            </a:r>
            <a:r>
              <a:rPr lang="nl-BE" dirty="0" smtClean="0"/>
              <a:t> er zal gewerkt worden.</a:t>
            </a:r>
          </a:p>
          <a:p>
            <a:pPr algn="ctr">
              <a:buNone/>
            </a:pPr>
            <a:endParaRPr lang="nl-BE" sz="3600" dirty="0" smtClean="0">
              <a:latin typeface="Consolas"/>
            </a:endParaRPr>
          </a:p>
          <a:p>
            <a:pPr algn="ctr">
              <a:buNone/>
            </a:pPr>
            <a:r>
              <a:rPr lang="nl-BE" sz="3600" dirty="0" err="1" smtClean="0">
                <a:latin typeface="Consolas"/>
              </a:rPr>
              <a:t>xmlns</a:t>
            </a:r>
            <a:r>
              <a:rPr lang="nl-BE" sz="3600" dirty="0">
                <a:latin typeface="Consolas"/>
              </a:rPr>
              <a:t>="…"</a:t>
            </a:r>
          </a:p>
          <a:p>
            <a:pPr algn="ctr">
              <a:buNone/>
            </a:pPr>
            <a:endParaRPr lang="nl-BE" sz="2000" dirty="0"/>
          </a:p>
          <a:p>
            <a:pPr marL="0" indent="0" algn="ctr">
              <a:buNone/>
            </a:pPr>
            <a:r>
              <a:rPr lang="nl-BE" dirty="0"/>
              <a:t>De letters ‘ns’ staan voor ‘</a:t>
            </a:r>
            <a:r>
              <a:rPr lang="nl-BE" dirty="0" err="1"/>
              <a:t>namespace</a:t>
            </a:r>
            <a:r>
              <a:rPr lang="nl-BE" dirty="0"/>
              <a:t>’.</a:t>
            </a:r>
          </a:p>
          <a:p>
            <a:pPr marL="0" indent="0" algn="ctr">
              <a:buNone/>
            </a:pPr>
            <a:r>
              <a:rPr lang="nl-BE" dirty="0"/>
              <a:t>Tussen </a:t>
            </a:r>
            <a:r>
              <a:rPr lang="nl-BE" dirty="0">
                <a:latin typeface="Consolas"/>
              </a:rPr>
              <a:t>""</a:t>
            </a:r>
            <a:r>
              <a:rPr lang="nl-BE" dirty="0"/>
              <a:t> komt de </a:t>
            </a:r>
            <a:r>
              <a:rPr lang="nl-BE" dirty="0" err="1"/>
              <a:t>url</a:t>
            </a:r>
            <a:r>
              <a:rPr lang="nl-BE" dirty="0"/>
              <a:t> waar de grammatica te vinden 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12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nl-BE" dirty="0" smtClean="0"/>
              <a:t>API : </a:t>
            </a:r>
            <a:r>
              <a:rPr lang="nl-BE" dirty="0" err="1" smtClean="0"/>
              <a:t>Namespace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453955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nl-BE" dirty="0"/>
              <a:t>Maak 2 </a:t>
            </a:r>
            <a:r>
              <a:rPr lang="nl-BE" dirty="0" err="1"/>
              <a:t>utility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 in je XML class:</a:t>
            </a:r>
          </a:p>
          <a:p>
            <a:endParaRPr lang="nl-BE" dirty="0"/>
          </a:p>
          <a:p>
            <a:pPr>
              <a:buNone/>
            </a:pPr>
            <a:r>
              <a:rPr lang="nl-BE" sz="2600" b="1" dirty="0">
                <a:latin typeface="Courier New"/>
              </a:rPr>
              <a:t>public </a:t>
            </a:r>
            <a:r>
              <a:rPr lang="nl-BE" sz="2600" b="1" dirty="0" err="1">
                <a:latin typeface="Courier New"/>
              </a:rPr>
              <a:t>Namespace</a:t>
            </a:r>
            <a:r>
              <a:rPr lang="nl-BE" sz="2600" b="1" dirty="0">
                <a:latin typeface="Courier New"/>
              </a:rPr>
              <a:t> </a:t>
            </a:r>
            <a:r>
              <a:rPr lang="nl-BE" sz="2600" b="1" dirty="0" err="1">
                <a:latin typeface="Courier New"/>
              </a:rPr>
              <a:t>getDefaultNamespace</a:t>
            </a:r>
            <a:r>
              <a:rPr lang="nl-BE" sz="2600" b="1" dirty="0">
                <a:latin typeface="Courier New"/>
              </a:rPr>
              <a:t>();</a:t>
            </a:r>
          </a:p>
          <a:p>
            <a:pPr>
              <a:buNone/>
            </a:pPr>
            <a:r>
              <a:rPr lang="nl-BE" sz="2600" b="1" dirty="0" smtClean="0">
                <a:latin typeface="Courier New"/>
              </a:rPr>
              <a:t>public </a:t>
            </a:r>
            <a:r>
              <a:rPr lang="nl-BE" sz="2600" b="1" dirty="0" err="1">
                <a:latin typeface="Courier New"/>
              </a:rPr>
              <a:t>Namespace</a:t>
            </a:r>
            <a:r>
              <a:rPr lang="nl-BE" sz="2600" b="1" dirty="0">
                <a:latin typeface="Courier New"/>
              </a:rPr>
              <a:t> </a:t>
            </a:r>
            <a:r>
              <a:rPr lang="nl-BE" sz="2600" b="1" dirty="0" err="1">
                <a:latin typeface="Courier New"/>
              </a:rPr>
              <a:t>getXNamespace</a:t>
            </a:r>
            <a:r>
              <a:rPr lang="nl-BE" sz="2600" b="1" dirty="0">
                <a:latin typeface="Courier New"/>
              </a:rPr>
              <a:t>();</a:t>
            </a:r>
            <a:endParaRPr lang="nl-BE" sz="2600" dirty="0"/>
          </a:p>
          <a:p>
            <a:pPr marL="0" indent="0">
              <a:buNone/>
            </a:pPr>
            <a:endParaRPr lang="nl-BE" dirty="0" smtClean="0"/>
          </a:p>
          <a:p>
            <a:pPr marL="0" indent="0" algn="ctr">
              <a:buNone/>
            </a:pPr>
            <a:r>
              <a:rPr lang="nl-BE" dirty="0" smtClean="0"/>
              <a:t>In </a:t>
            </a:r>
            <a:r>
              <a:rPr lang="nl-BE" dirty="0"/>
              <a:t>deze </a:t>
            </a:r>
            <a:r>
              <a:rPr lang="nl-BE" dirty="0" err="1"/>
              <a:t>methods</a:t>
            </a:r>
            <a:r>
              <a:rPr lang="nl-BE" dirty="0"/>
              <a:t> gebruik je een </a:t>
            </a:r>
            <a:r>
              <a:rPr lang="nl-BE" dirty="0" err="1"/>
              <a:t>static</a:t>
            </a:r>
            <a:r>
              <a:rPr lang="nl-BE" dirty="0"/>
              <a:t> call op </a:t>
            </a:r>
            <a:r>
              <a:rPr lang="nl-BE" dirty="0" err="1"/>
              <a:t>Namespace</a:t>
            </a:r>
            <a:r>
              <a:rPr lang="nl-BE" dirty="0"/>
              <a:t>:</a:t>
            </a:r>
          </a:p>
          <a:p>
            <a:pPr>
              <a:buNone/>
            </a:pPr>
            <a:endParaRPr lang="nl-BE" sz="3600" dirty="0">
              <a:solidFill>
                <a:srgbClr val="0000C0"/>
              </a:solidFill>
              <a:latin typeface="Courier New"/>
            </a:endParaRPr>
          </a:p>
          <a:p>
            <a:pPr algn="ctr">
              <a:buNone/>
            </a:pPr>
            <a:r>
              <a:rPr lang="nl-BE" sz="2800" dirty="0" err="1">
                <a:latin typeface="Courier New"/>
              </a:rPr>
              <a:t>Namespace.</a:t>
            </a:r>
            <a:r>
              <a:rPr lang="nl-BE" sz="2800" i="1" dirty="0" err="1">
                <a:latin typeface="Courier New"/>
              </a:rPr>
              <a:t>getNamespace</a:t>
            </a:r>
            <a:r>
              <a:rPr lang="nl-BE" sz="2800" i="1" dirty="0">
                <a:latin typeface="Courier New"/>
              </a:rPr>
              <a:t>(</a:t>
            </a:r>
            <a:r>
              <a:rPr lang="nl-BE" sz="2800" b="1" dirty="0">
                <a:latin typeface="Courier New"/>
              </a:rPr>
              <a:t>"…"</a:t>
            </a:r>
            <a:r>
              <a:rPr lang="nl-BE" sz="2800" i="1" dirty="0">
                <a:latin typeface="Courier New"/>
              </a:rPr>
              <a:t>);</a:t>
            </a:r>
          </a:p>
          <a:p>
            <a:pPr algn="ctr">
              <a:buNone/>
            </a:pPr>
            <a:endParaRPr lang="nl-BE" sz="2800" i="1" dirty="0">
              <a:solidFill>
                <a:srgbClr val="000000"/>
              </a:solidFill>
              <a:latin typeface="Courier New"/>
            </a:endParaRPr>
          </a:p>
          <a:p>
            <a:r>
              <a:rPr lang="nl-BE" dirty="0"/>
              <a:t>Voor de default </a:t>
            </a:r>
            <a:r>
              <a:rPr lang="nl-BE" dirty="0" err="1"/>
              <a:t>namespace</a:t>
            </a:r>
            <a:r>
              <a:rPr lang="nl-BE" dirty="0"/>
              <a:t> geef je enkel de </a:t>
            </a:r>
            <a:r>
              <a:rPr lang="nl-BE" dirty="0" err="1"/>
              <a:t>url</a:t>
            </a:r>
            <a:r>
              <a:rPr lang="nl-BE" dirty="0"/>
              <a:t> mee.</a:t>
            </a:r>
          </a:p>
          <a:p>
            <a:r>
              <a:rPr lang="nl-BE" dirty="0"/>
              <a:t>Voor </a:t>
            </a:r>
            <a:r>
              <a:rPr lang="nl-BE" dirty="0" smtClean="0"/>
              <a:t>de x </a:t>
            </a:r>
            <a:r>
              <a:rPr lang="nl-BE" dirty="0" err="1" smtClean="0"/>
              <a:t>namespace</a:t>
            </a:r>
            <a:r>
              <a:rPr lang="nl-BE" dirty="0" smtClean="0"/>
              <a:t>, </a:t>
            </a:r>
            <a:r>
              <a:rPr lang="nl-BE" dirty="0"/>
              <a:t>geef je bovendien als eerste argument de </a:t>
            </a:r>
            <a:r>
              <a:rPr lang="nl-BE" dirty="0" err="1"/>
              <a:t>identifier</a:t>
            </a:r>
            <a:r>
              <a:rPr lang="nl-BE" dirty="0"/>
              <a:t> mee.</a:t>
            </a:r>
          </a:p>
          <a:p>
            <a:endParaRPr lang="nl-BE" dirty="0"/>
          </a:p>
          <a:p>
            <a:r>
              <a:rPr lang="nl-BE" dirty="0"/>
              <a:t>Return de gemaakte </a:t>
            </a:r>
            <a:r>
              <a:rPr lang="nl-BE" dirty="0" err="1"/>
              <a:t>namespace</a:t>
            </a:r>
            <a:r>
              <a:rPr lang="nl-BE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092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nl-BE" dirty="0" smtClean="0"/>
              <a:t>API : </a:t>
            </a:r>
            <a:r>
              <a:rPr lang="nl-BE" dirty="0" err="1" smtClean="0"/>
              <a:t>Namespace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9512" y="1514202"/>
            <a:ext cx="8507288" cy="452596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nl-BE" dirty="0"/>
              <a:t>Wanneer je nu een element maakt, geef je de default </a:t>
            </a:r>
            <a:r>
              <a:rPr lang="nl-BE" dirty="0" err="1"/>
              <a:t>namespace</a:t>
            </a:r>
            <a:r>
              <a:rPr lang="nl-BE" dirty="0"/>
              <a:t> als tweede argument :</a:t>
            </a:r>
          </a:p>
          <a:p>
            <a:endParaRPr lang="nl-BE" dirty="0"/>
          </a:p>
          <a:p>
            <a:pPr>
              <a:buNone/>
            </a:pPr>
            <a:r>
              <a:rPr lang="nl-BE" sz="2400" dirty="0" err="1">
                <a:latin typeface="Courier New"/>
              </a:rPr>
              <a:t>rootElement</a:t>
            </a:r>
            <a:r>
              <a:rPr lang="nl-BE" sz="2400" dirty="0">
                <a:latin typeface="Courier New"/>
              </a:rPr>
              <a:t> = </a:t>
            </a:r>
            <a:r>
              <a:rPr lang="nl-BE" sz="2400" b="1" dirty="0">
                <a:latin typeface="Courier New"/>
              </a:rPr>
              <a:t>new Element("Page", </a:t>
            </a:r>
            <a:r>
              <a:rPr lang="nl-BE" sz="2400" b="1" dirty="0" err="1">
                <a:latin typeface="Courier New"/>
              </a:rPr>
              <a:t>getDefaultNamespace</a:t>
            </a:r>
            <a:r>
              <a:rPr lang="nl-BE" sz="2400" b="1" dirty="0">
                <a:latin typeface="Courier New"/>
              </a:rPr>
              <a:t>());</a:t>
            </a:r>
          </a:p>
          <a:p>
            <a:pPr>
              <a:buNone/>
            </a:pPr>
            <a:endParaRPr lang="nl-BE" sz="2400" b="1" dirty="0">
              <a:solidFill>
                <a:srgbClr val="000000"/>
              </a:solidFill>
              <a:latin typeface="Courier New"/>
            </a:endParaRPr>
          </a:p>
          <a:p>
            <a:pPr marL="0" indent="0" algn="ctr">
              <a:buNone/>
            </a:pPr>
            <a:r>
              <a:rPr lang="nl-BE" dirty="0"/>
              <a:t>Zo weet </a:t>
            </a:r>
            <a:r>
              <a:rPr lang="nl-BE" dirty="0" err="1"/>
              <a:t>JDom</a:t>
            </a:r>
            <a:r>
              <a:rPr lang="nl-BE" dirty="0"/>
              <a:t> in welke grammatica dit element wordt gedefinieerd.</a:t>
            </a:r>
          </a:p>
          <a:p>
            <a:pPr marL="0" indent="0" algn="ctr">
              <a:buNone/>
            </a:pPr>
            <a:r>
              <a:rPr lang="nl-BE" dirty="0"/>
              <a:t>Dit doe je voor alle nieuwe elementen, anders staat er een lege </a:t>
            </a:r>
            <a:r>
              <a:rPr lang="nl-BE" dirty="0" err="1" smtClean="0"/>
              <a:t>namespace</a:t>
            </a:r>
            <a:r>
              <a:rPr lang="nl-BE" dirty="0" smtClean="0"/>
              <a:t> !!</a:t>
            </a:r>
            <a:endParaRPr lang="nl-BE" sz="2800" b="1" dirty="0">
              <a:solidFill>
                <a:srgbClr val="000000"/>
              </a:solidFill>
              <a:latin typeface="Courier New"/>
            </a:endParaRPr>
          </a:p>
          <a:p>
            <a:pPr marL="0" indent="0" algn="ctr">
              <a:buNone/>
            </a:pPr>
            <a:r>
              <a:rPr lang="nl-BE" dirty="0"/>
              <a:t>De </a:t>
            </a:r>
            <a:r>
              <a:rPr lang="nl-BE" dirty="0" smtClean="0"/>
              <a:t>x </a:t>
            </a:r>
            <a:r>
              <a:rPr lang="nl-BE" dirty="0" err="1" smtClean="0"/>
              <a:t>namespace</a:t>
            </a:r>
            <a:r>
              <a:rPr lang="nl-BE" dirty="0" smtClean="0"/>
              <a:t> </a:t>
            </a:r>
            <a:r>
              <a:rPr lang="nl-BE" dirty="0"/>
              <a:t>zet je er als volgt bij :</a:t>
            </a:r>
          </a:p>
          <a:p>
            <a:pPr algn="ctr">
              <a:buNone/>
            </a:pPr>
            <a:endParaRPr lang="nl-BE" sz="2800" b="1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nl-BE" sz="2400" dirty="0" err="1">
                <a:latin typeface="Courier New"/>
              </a:rPr>
              <a:t>rootElement.addNamespaceDeclaration</a:t>
            </a:r>
            <a:r>
              <a:rPr lang="nl-BE" sz="2400" dirty="0">
                <a:latin typeface="Courier New"/>
              </a:rPr>
              <a:t>(</a:t>
            </a:r>
            <a:r>
              <a:rPr lang="nl-BE" sz="2400" b="1" dirty="0" err="1">
                <a:latin typeface="Courier New"/>
              </a:rPr>
              <a:t>getXNamespace</a:t>
            </a:r>
            <a:r>
              <a:rPr lang="nl-BE" sz="2400" b="1" dirty="0">
                <a:latin typeface="Courier New"/>
              </a:rPr>
              <a:t>()</a:t>
            </a:r>
            <a:r>
              <a:rPr lang="nl-BE" sz="2400" dirty="0">
                <a:latin typeface="Courier New"/>
              </a:rPr>
              <a:t>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74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nl-BE" dirty="0" smtClean="0"/>
              <a:t>Approach</a:t>
            </a:r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endParaRPr lang="nl-BE" sz="2400" dirty="0"/>
          </a:p>
          <a:p>
            <a:endParaRPr lang="nl-BE" sz="2600" dirty="0" smtClean="0"/>
          </a:p>
          <a:p>
            <a:endParaRPr lang="nl-BE" sz="2600" dirty="0"/>
          </a:p>
          <a:p>
            <a:endParaRPr lang="nl-BE" sz="2600" dirty="0" smtClean="0"/>
          </a:p>
          <a:p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3" name="Rechthoek 2"/>
          <p:cNvSpPr/>
          <p:nvPr/>
        </p:nvSpPr>
        <p:spPr>
          <a:xfrm>
            <a:off x="395536" y="1844824"/>
            <a:ext cx="84480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nl-BE" sz="3200" dirty="0" smtClean="0"/>
              <a:t>Bouwstenen worden in de slides gezien.</a:t>
            </a:r>
          </a:p>
          <a:p>
            <a:pPr algn="ctr">
              <a:buNone/>
            </a:pPr>
            <a:endParaRPr lang="nl-BE" sz="3200" dirty="0"/>
          </a:p>
          <a:p>
            <a:pPr algn="ctr">
              <a:buNone/>
            </a:pPr>
            <a:r>
              <a:rPr lang="nl-BE" sz="3200" dirty="0" smtClean="0"/>
              <a:t>Onmiddellijk toepassen in de oefeningen = het belangrijkste.</a:t>
            </a:r>
          </a:p>
          <a:p>
            <a:pPr algn="ctr">
              <a:buNone/>
            </a:pPr>
            <a:endParaRPr lang="nl-BE" sz="3200" dirty="0"/>
          </a:p>
          <a:p>
            <a:pPr algn="ctr">
              <a:buNone/>
            </a:pPr>
            <a:r>
              <a:rPr lang="nl-BE" sz="3200" dirty="0" smtClean="0"/>
              <a:t>Probleem ? </a:t>
            </a:r>
          </a:p>
          <a:p>
            <a:pPr algn="ctr">
              <a:buNone/>
            </a:pPr>
            <a:r>
              <a:rPr lang="nl-BE" sz="3200" dirty="0" smtClean="0"/>
              <a:t>eerst zelf proberen op te lossen.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806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nl-BE" dirty="0"/>
              <a:t>XML in Java</a:t>
            </a:r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ctr"/>
            <a:endParaRPr lang="nl-BE" sz="2400" dirty="0"/>
          </a:p>
          <a:p>
            <a:pPr marL="0" indent="0" algn="ctr">
              <a:buNone/>
            </a:pPr>
            <a:r>
              <a:rPr lang="nl-BE" dirty="0"/>
              <a:t>Wij gebruiken JDOM, een </a:t>
            </a:r>
            <a:r>
              <a:rPr lang="nl-BE" dirty="0" err="1"/>
              <a:t>library</a:t>
            </a:r>
            <a:r>
              <a:rPr lang="nl-BE" dirty="0"/>
              <a:t> die speciaal ontwikkeld is voor Java </a:t>
            </a:r>
            <a:r>
              <a:rPr lang="nl-BE" dirty="0" err="1"/>
              <a:t>developers</a:t>
            </a:r>
            <a:r>
              <a:rPr lang="nl-BE" dirty="0"/>
              <a:t> (flexibel en gemakkelijk in gebruik).</a:t>
            </a:r>
          </a:p>
          <a:p>
            <a:pPr algn="ctr"/>
            <a:endParaRPr lang="nl-BE" dirty="0"/>
          </a:p>
          <a:p>
            <a:pPr marL="0" indent="0" algn="ctr">
              <a:buNone/>
            </a:pPr>
            <a:r>
              <a:rPr lang="nl-BE" b="1" dirty="0"/>
              <a:t>J</a:t>
            </a:r>
            <a:r>
              <a:rPr lang="nl-BE" dirty="0"/>
              <a:t>ava </a:t>
            </a:r>
            <a:r>
              <a:rPr lang="nl-BE" b="1" dirty="0"/>
              <a:t>D</a:t>
            </a:r>
            <a:r>
              <a:rPr lang="nl-BE" dirty="0"/>
              <a:t>ocument </a:t>
            </a:r>
            <a:r>
              <a:rPr lang="nl-BE" b="1" dirty="0"/>
              <a:t>O</a:t>
            </a:r>
            <a:r>
              <a:rPr lang="nl-BE" dirty="0"/>
              <a:t>bject </a:t>
            </a:r>
            <a:r>
              <a:rPr lang="nl-BE" b="1" dirty="0"/>
              <a:t>M</a:t>
            </a:r>
            <a:r>
              <a:rPr lang="nl-BE" dirty="0"/>
              <a:t>odel.</a:t>
            </a:r>
          </a:p>
          <a:p>
            <a:pPr algn="ctr"/>
            <a:endParaRPr lang="nl-BE" dirty="0"/>
          </a:p>
          <a:p>
            <a:pPr marL="0" indent="0" algn="ctr">
              <a:buNone/>
            </a:pPr>
            <a:r>
              <a:rPr lang="nl-BE" dirty="0"/>
              <a:t>Elke </a:t>
            </a:r>
            <a:r>
              <a:rPr lang="nl-BE" dirty="0" err="1"/>
              <a:t>xml</a:t>
            </a:r>
            <a:r>
              <a:rPr lang="nl-BE" dirty="0"/>
              <a:t> tree wordt dus als een document benaderd, ook als de inhoud niets met documenten te maken heeft</a:t>
            </a:r>
            <a:r>
              <a:rPr lang="nl-BE" dirty="0" smtClean="0"/>
              <a:t>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037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nl-BE" dirty="0"/>
              <a:t>API : Element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BE" sz="3000" dirty="0">
                <a:latin typeface="Courier New" pitchFamily="49" charset="0"/>
                <a:cs typeface="Courier New" pitchFamily="49" charset="0"/>
              </a:rPr>
              <a:t>Element </a:t>
            </a:r>
            <a:r>
              <a:rPr lang="nl-BE" sz="3000" dirty="0" err="1">
                <a:latin typeface="Courier New" pitchFamily="49" charset="0"/>
                <a:cs typeface="Courier New" pitchFamily="49" charset="0"/>
              </a:rPr>
              <a:t>rootElement</a:t>
            </a:r>
            <a:r>
              <a:rPr lang="nl-BE" sz="3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nl-BE" sz="3000" dirty="0" err="1">
                <a:latin typeface="Courier New" pitchFamily="49" charset="0"/>
                <a:cs typeface="Courier New" pitchFamily="49" charset="0"/>
              </a:rPr>
              <a:t>rootElement</a:t>
            </a:r>
            <a:r>
              <a:rPr lang="nl-BE" sz="3000" dirty="0">
                <a:latin typeface="Courier New" pitchFamily="49" charset="0"/>
                <a:cs typeface="Courier New" pitchFamily="49" charset="0"/>
              </a:rPr>
              <a:t> = new Element("root");</a:t>
            </a:r>
          </a:p>
          <a:p>
            <a:pPr algn="ctr">
              <a:buNone/>
            </a:pP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nl-BE" dirty="0">
                <a:cs typeface="Courier New" pitchFamily="49" charset="0"/>
              </a:rPr>
              <a:t>Met dit object maak je een </a:t>
            </a:r>
            <a:r>
              <a:rPr lang="nl-BE" dirty="0" err="1">
                <a:cs typeface="Courier New" pitchFamily="49" charset="0"/>
              </a:rPr>
              <a:t>xml</a:t>
            </a:r>
            <a:r>
              <a:rPr lang="nl-BE" dirty="0">
                <a:cs typeface="Courier New" pitchFamily="49" charset="0"/>
              </a:rPr>
              <a:t> </a:t>
            </a:r>
            <a:r>
              <a:rPr lang="nl-BE" dirty="0" smtClean="0">
                <a:cs typeface="Courier New" pitchFamily="49" charset="0"/>
              </a:rPr>
              <a:t>element.</a:t>
            </a:r>
          </a:p>
          <a:p>
            <a:pPr algn="ctr">
              <a:buNone/>
            </a:pPr>
            <a:r>
              <a:rPr lang="nl-BE" dirty="0" smtClean="0">
                <a:cs typeface="Courier New" pitchFamily="49" charset="0"/>
              </a:rPr>
              <a:t>Je </a:t>
            </a:r>
            <a:r>
              <a:rPr lang="nl-BE" dirty="0">
                <a:cs typeface="Courier New" pitchFamily="49" charset="0"/>
              </a:rPr>
              <a:t>hebt nu een variabele met naam </a:t>
            </a:r>
            <a:r>
              <a:rPr lang="nl-BE" i="1" dirty="0" err="1">
                <a:cs typeface="Courier New" pitchFamily="49" charset="0"/>
              </a:rPr>
              <a:t>rootElement</a:t>
            </a:r>
            <a:r>
              <a:rPr lang="nl-BE" dirty="0">
                <a:cs typeface="Courier New" pitchFamily="49" charset="0"/>
              </a:rPr>
              <a:t>, en die variabele is een </a:t>
            </a:r>
            <a:r>
              <a:rPr lang="nl-BE" dirty="0" err="1">
                <a:cs typeface="Courier New" pitchFamily="49" charset="0"/>
              </a:rPr>
              <a:t>xml</a:t>
            </a:r>
            <a:r>
              <a:rPr lang="nl-BE" dirty="0">
                <a:cs typeface="Courier New" pitchFamily="49" charset="0"/>
              </a:rPr>
              <a:t> element met </a:t>
            </a:r>
            <a:r>
              <a:rPr lang="nl-BE" dirty="0" err="1">
                <a:cs typeface="Courier New" pitchFamily="49" charset="0"/>
              </a:rPr>
              <a:t>tagname</a:t>
            </a:r>
            <a:r>
              <a:rPr lang="nl-BE" dirty="0">
                <a:cs typeface="Courier New" pitchFamily="49" charset="0"/>
              </a:rPr>
              <a:t> </a:t>
            </a:r>
            <a:r>
              <a:rPr lang="nl-BE" i="1" dirty="0">
                <a:cs typeface="Courier New" pitchFamily="49" charset="0"/>
              </a:rPr>
              <a:t>root</a:t>
            </a:r>
            <a:r>
              <a:rPr lang="nl-BE" dirty="0" smtClean="0">
                <a:cs typeface="Courier New" pitchFamily="49" charset="0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15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nl-BE" dirty="0"/>
              <a:t>API : </a:t>
            </a:r>
            <a:r>
              <a:rPr lang="nl-BE" dirty="0" smtClean="0"/>
              <a:t>Element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nl-BE" dirty="0">
                <a:latin typeface="Courier New" pitchFamily="49" charset="0"/>
                <a:cs typeface="Courier New" pitchFamily="49" charset="0"/>
              </a:rPr>
              <a:t>Element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barElement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nl-BE" dirty="0" err="1">
                <a:latin typeface="Courier New" pitchFamily="49" charset="0"/>
                <a:cs typeface="Courier New" pitchFamily="49" charset="0"/>
              </a:rPr>
              <a:t>barElement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= new Element("bar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BE" dirty="0" err="1">
                <a:latin typeface="Courier New" pitchFamily="49" charset="0"/>
                <a:cs typeface="Courier New" pitchFamily="49" charset="0"/>
              </a:rPr>
              <a:t>barElement.addContent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("First Bar");</a:t>
            </a:r>
          </a:p>
          <a:p>
            <a:pPr>
              <a:buNone/>
            </a:pPr>
            <a:r>
              <a:rPr lang="nl-BE" dirty="0" err="1">
                <a:latin typeface="Courier New" pitchFamily="49" charset="0"/>
                <a:cs typeface="Courier New" pitchFamily="49" charset="0"/>
              </a:rPr>
              <a:t>rootElement.addContent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barElement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ctr">
              <a:buNone/>
            </a:pPr>
            <a:endParaRPr lang="nl-BE" dirty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r>
              <a:rPr lang="nl-BE" dirty="0">
                <a:cs typeface="Courier New" pitchFamily="49" charset="0"/>
              </a:rPr>
              <a:t>Hier wordt </a:t>
            </a:r>
            <a:r>
              <a:rPr lang="nl-BE" dirty="0" smtClean="0">
                <a:cs typeface="Courier New" pitchFamily="49" charset="0"/>
              </a:rPr>
              <a:t>een </a:t>
            </a:r>
            <a:r>
              <a:rPr lang="nl-BE" dirty="0">
                <a:cs typeface="Courier New" pitchFamily="49" charset="0"/>
              </a:rPr>
              <a:t>element </a:t>
            </a:r>
            <a:r>
              <a:rPr lang="nl-BE" i="1" dirty="0" err="1">
                <a:cs typeface="Courier New" pitchFamily="49" charset="0"/>
              </a:rPr>
              <a:t>barElement</a:t>
            </a:r>
            <a:r>
              <a:rPr lang="nl-BE" dirty="0">
                <a:cs typeface="Courier New" pitchFamily="49" charset="0"/>
              </a:rPr>
              <a:t> gemaakt met als content </a:t>
            </a:r>
            <a:r>
              <a:rPr lang="nl-BE" i="1" dirty="0" smtClean="0">
                <a:cs typeface="Courier New" pitchFamily="49" charset="0"/>
              </a:rPr>
              <a:t>First Bar</a:t>
            </a:r>
            <a:r>
              <a:rPr lang="nl-BE" dirty="0" smtClean="0">
                <a:cs typeface="Courier New" pitchFamily="49" charset="0"/>
              </a:rPr>
              <a:t>.</a:t>
            </a:r>
          </a:p>
          <a:p>
            <a:pPr marL="0" indent="0" algn="ctr">
              <a:buNone/>
            </a:pPr>
            <a:endParaRPr lang="nl-BE" dirty="0" smtClean="0">
              <a:cs typeface="Courier New" pitchFamily="49" charset="0"/>
            </a:endParaRPr>
          </a:p>
          <a:p>
            <a:pPr marL="0" indent="0" algn="ctr">
              <a:buNone/>
            </a:pPr>
            <a:r>
              <a:rPr lang="nl-BE" dirty="0" smtClean="0">
                <a:cs typeface="Courier New" pitchFamily="49" charset="0"/>
              </a:rPr>
              <a:t>Dat element wordt </a:t>
            </a:r>
            <a:r>
              <a:rPr lang="nl-BE" dirty="0">
                <a:cs typeface="Courier New" pitchFamily="49" charset="0"/>
              </a:rPr>
              <a:t>dan aan de root gehangen, ook via </a:t>
            </a:r>
            <a:r>
              <a:rPr lang="nl-BE" i="1" dirty="0" err="1">
                <a:cs typeface="Courier New" pitchFamily="49" charset="0"/>
              </a:rPr>
              <a:t>addContent</a:t>
            </a:r>
            <a:r>
              <a:rPr lang="nl-BE" dirty="0" smtClean="0">
                <a:cs typeface="Courier New" pitchFamily="49" charset="0"/>
              </a:rPr>
              <a:t>.</a:t>
            </a:r>
            <a:endParaRPr lang="nl-BE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86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nl-BE" dirty="0"/>
              <a:t>API : Element </a:t>
            </a:r>
            <a:r>
              <a:rPr lang="nl-BE" dirty="0" err="1"/>
              <a:t>SetAttribute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nl-BE" sz="2900" dirty="0">
                <a:latin typeface="Courier New" pitchFamily="49" charset="0"/>
                <a:cs typeface="Courier New" pitchFamily="49" charset="0"/>
              </a:rPr>
              <a:t>Element </a:t>
            </a:r>
            <a:r>
              <a:rPr lang="nl-BE" sz="2900" dirty="0" err="1">
                <a:latin typeface="Courier New" pitchFamily="49" charset="0"/>
                <a:cs typeface="Courier New" pitchFamily="49" charset="0"/>
              </a:rPr>
              <a:t>barElement</a:t>
            </a:r>
            <a:r>
              <a:rPr lang="nl-BE" sz="2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nl-BE" sz="2900" dirty="0" err="1">
                <a:latin typeface="Courier New" pitchFamily="49" charset="0"/>
                <a:cs typeface="Courier New" pitchFamily="49" charset="0"/>
              </a:rPr>
              <a:t>barElement</a:t>
            </a:r>
            <a:r>
              <a:rPr lang="nl-BE" sz="2900" dirty="0">
                <a:latin typeface="Courier New" pitchFamily="49" charset="0"/>
                <a:cs typeface="Courier New" pitchFamily="49" charset="0"/>
              </a:rPr>
              <a:t> = new Element("bar");</a:t>
            </a:r>
          </a:p>
          <a:p>
            <a:pPr>
              <a:buNone/>
            </a:pPr>
            <a:r>
              <a:rPr lang="nl-BE" sz="2900" dirty="0" err="1">
                <a:latin typeface="Courier New" pitchFamily="49" charset="0"/>
                <a:cs typeface="Courier New" pitchFamily="49" charset="0"/>
              </a:rPr>
              <a:t>barElement.setAttribute</a:t>
            </a:r>
            <a:r>
              <a:rPr lang="nl-BE" sz="2900" dirty="0">
                <a:latin typeface="Courier New" pitchFamily="49" charset="0"/>
                <a:cs typeface="Courier New" pitchFamily="49" charset="0"/>
              </a:rPr>
              <a:t>("meting", "120");</a:t>
            </a:r>
          </a:p>
          <a:p>
            <a:pPr>
              <a:buNone/>
            </a:pP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r>
              <a:rPr lang="nl-BE" dirty="0" smtClean="0">
                <a:cs typeface="Courier New" pitchFamily="49" charset="0"/>
              </a:rPr>
              <a:t>Terug het </a:t>
            </a:r>
            <a:r>
              <a:rPr lang="nl-BE" i="1" dirty="0" smtClean="0">
                <a:cs typeface="Courier New" pitchFamily="49" charset="0"/>
              </a:rPr>
              <a:t>barelement</a:t>
            </a:r>
            <a:r>
              <a:rPr lang="nl-BE" dirty="0" smtClean="0">
                <a:cs typeface="Courier New" pitchFamily="49" charset="0"/>
              </a:rPr>
              <a:t>, </a:t>
            </a:r>
            <a:r>
              <a:rPr lang="nl-BE" dirty="0">
                <a:cs typeface="Courier New" pitchFamily="49" charset="0"/>
              </a:rPr>
              <a:t>en voor dat element wordt een attribuut </a:t>
            </a:r>
            <a:r>
              <a:rPr lang="nl-BE" i="1" dirty="0">
                <a:cs typeface="Courier New" pitchFamily="49" charset="0"/>
              </a:rPr>
              <a:t>meting</a:t>
            </a:r>
            <a:r>
              <a:rPr lang="nl-BE" dirty="0">
                <a:cs typeface="Courier New" pitchFamily="49" charset="0"/>
              </a:rPr>
              <a:t> </a:t>
            </a:r>
            <a:r>
              <a:rPr lang="nl-BE" dirty="0" smtClean="0">
                <a:cs typeface="Courier New" pitchFamily="49" charset="0"/>
              </a:rPr>
              <a:t>gedefinieerd </a:t>
            </a:r>
            <a:r>
              <a:rPr lang="nl-BE" dirty="0">
                <a:cs typeface="Courier New" pitchFamily="49" charset="0"/>
              </a:rPr>
              <a:t>met waarde </a:t>
            </a:r>
            <a:r>
              <a:rPr lang="nl-BE" i="1" dirty="0">
                <a:cs typeface="Courier New" pitchFamily="49" charset="0"/>
              </a:rPr>
              <a:t>120</a:t>
            </a:r>
            <a:r>
              <a:rPr lang="nl-BE" dirty="0">
                <a:cs typeface="Courier New" pitchFamily="49" charset="0"/>
              </a:rPr>
              <a:t>.</a:t>
            </a:r>
          </a:p>
          <a:p>
            <a:pPr algn="ctr">
              <a:buNone/>
            </a:pPr>
            <a:endParaRPr lang="nl-BE" dirty="0">
              <a:cs typeface="Courier New" pitchFamily="49" charset="0"/>
            </a:endParaRPr>
          </a:p>
          <a:p>
            <a:pPr algn="ctr">
              <a:buNone/>
            </a:pPr>
            <a:r>
              <a:rPr lang="nl-BE" dirty="0">
                <a:cs typeface="Courier New" pitchFamily="49" charset="0"/>
              </a:rPr>
              <a:t>Argument 1 = naam van attribuut</a:t>
            </a:r>
          </a:p>
          <a:p>
            <a:pPr algn="ctr">
              <a:buNone/>
            </a:pPr>
            <a:r>
              <a:rPr lang="nl-BE" dirty="0">
                <a:cs typeface="Courier New" pitchFamily="49" charset="0"/>
              </a:rPr>
              <a:t>Argument 2 = waarde van attribuut</a:t>
            </a:r>
          </a:p>
        </p:txBody>
      </p:sp>
    </p:spTree>
    <p:extLst>
      <p:ext uri="{BB962C8B-B14F-4D97-AF65-F5344CB8AC3E}">
        <p14:creationId xmlns:p14="http://schemas.microsoft.com/office/powerpoint/2010/main" val="9836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41771"/>
            <a:ext cx="8229600" cy="1143000"/>
          </a:xfrm>
        </p:spPr>
        <p:txBody>
          <a:bodyPr/>
          <a:lstStyle/>
          <a:p>
            <a:r>
              <a:rPr lang="nl-BE" dirty="0"/>
              <a:t>API : Document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nl-BE" dirty="0">
                <a:latin typeface="Courier New" pitchFamily="49" charset="0"/>
                <a:cs typeface="Courier New" pitchFamily="49" charset="0"/>
              </a:rPr>
              <a:t>Document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document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nl-BE" dirty="0">
              <a:cs typeface="Courier New" pitchFamily="49" charset="0"/>
            </a:endParaRPr>
          </a:p>
          <a:p>
            <a:pPr algn="ctr">
              <a:buNone/>
            </a:pPr>
            <a:r>
              <a:rPr lang="nl-BE" dirty="0">
                <a:cs typeface="Courier New" pitchFamily="49" charset="0"/>
              </a:rPr>
              <a:t>Met dit object maak je een </a:t>
            </a:r>
            <a:r>
              <a:rPr lang="nl-BE" dirty="0" err="1">
                <a:cs typeface="Courier New" pitchFamily="49" charset="0"/>
              </a:rPr>
              <a:t>xml</a:t>
            </a:r>
            <a:r>
              <a:rPr lang="nl-BE" dirty="0">
                <a:cs typeface="Courier New" pitchFamily="49" charset="0"/>
              </a:rPr>
              <a:t> document.</a:t>
            </a:r>
          </a:p>
          <a:p>
            <a:pPr>
              <a:buNone/>
            </a:pPr>
            <a:endParaRPr lang="nl-BE" dirty="0">
              <a:cs typeface="Courier New" pitchFamily="49" charset="0"/>
            </a:endParaRPr>
          </a:p>
          <a:p>
            <a:pPr>
              <a:buNone/>
            </a:pPr>
            <a:r>
              <a:rPr lang="nl-BE" dirty="0">
                <a:latin typeface="Courier New" pitchFamily="49" charset="0"/>
                <a:cs typeface="Courier New" pitchFamily="49" charset="0"/>
              </a:rPr>
              <a:t>Element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rootElement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nl-BE" dirty="0" err="1">
                <a:latin typeface="Courier New" pitchFamily="49" charset="0"/>
                <a:cs typeface="Courier New" pitchFamily="49" charset="0"/>
              </a:rPr>
              <a:t>rootElement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= new Element("root");</a:t>
            </a:r>
            <a:endParaRPr lang="nl-BE" dirty="0">
              <a:cs typeface="Courier New" pitchFamily="49" charset="0"/>
            </a:endParaRPr>
          </a:p>
          <a:p>
            <a:pPr>
              <a:buNone/>
            </a:pPr>
            <a:r>
              <a:rPr lang="nl-BE" dirty="0">
                <a:latin typeface="Courier New" pitchFamily="49" charset="0"/>
                <a:cs typeface="Courier New" pitchFamily="49" charset="0"/>
              </a:rPr>
              <a:t>document = new Document(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rootElement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nl-BE" dirty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nl-BE" dirty="0">
                <a:cs typeface="Courier New" pitchFamily="49" charset="0"/>
              </a:rPr>
              <a:t>Nu heb je een </a:t>
            </a:r>
            <a:r>
              <a:rPr lang="nl-BE" dirty="0" err="1">
                <a:cs typeface="Courier New" pitchFamily="49" charset="0"/>
              </a:rPr>
              <a:t>xml</a:t>
            </a:r>
            <a:r>
              <a:rPr lang="nl-BE" dirty="0">
                <a:cs typeface="Courier New" pitchFamily="49" charset="0"/>
              </a:rPr>
              <a:t> document met 1 </a:t>
            </a:r>
            <a:r>
              <a:rPr lang="nl-BE" dirty="0" smtClean="0">
                <a:cs typeface="Courier New" pitchFamily="49" charset="0"/>
              </a:rPr>
              <a:t>rootelement.</a:t>
            </a:r>
            <a:endParaRPr lang="nl-BE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nl-BE" dirty="0" smtClean="0"/>
              <a:t>XML in Java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58621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nl-BE" dirty="0"/>
              <a:t>Download </a:t>
            </a:r>
            <a:r>
              <a:rPr lang="nl-BE" i="1" dirty="0" smtClean="0"/>
              <a:t>jdom-2.0.5.jar</a:t>
            </a:r>
            <a:r>
              <a:rPr lang="nl-BE" dirty="0" smtClean="0"/>
              <a:t> van </a:t>
            </a:r>
            <a:r>
              <a:rPr lang="nl-BE" dirty="0" err="1" smtClean="0"/>
              <a:t>BlackBoard</a:t>
            </a:r>
            <a:r>
              <a:rPr lang="nl-BE" dirty="0" smtClean="0"/>
              <a:t>.</a:t>
            </a:r>
          </a:p>
          <a:p>
            <a:r>
              <a:rPr lang="nl-BE" dirty="0" smtClean="0"/>
              <a:t>Maak een nieuw </a:t>
            </a:r>
            <a:r>
              <a:rPr lang="nl-BE" dirty="0" err="1" smtClean="0"/>
              <a:t>IntelliJ</a:t>
            </a:r>
            <a:r>
              <a:rPr lang="nl-BE" dirty="0" smtClean="0"/>
              <a:t> project.</a:t>
            </a:r>
          </a:p>
          <a:p>
            <a:r>
              <a:rPr lang="nl-BE" dirty="0" smtClean="0"/>
              <a:t>Maak een nieuwe map </a:t>
            </a:r>
            <a:r>
              <a:rPr lang="nl-BE" i="1" dirty="0" err="1" smtClean="0"/>
              <a:t>lib</a:t>
            </a:r>
            <a:r>
              <a:rPr lang="nl-BE" dirty="0"/>
              <a:t> </a:t>
            </a:r>
            <a:r>
              <a:rPr lang="nl-BE" dirty="0" smtClean="0"/>
              <a:t>in je project, op hetzelfde niveau als </a:t>
            </a:r>
            <a:r>
              <a:rPr lang="nl-BE" i="1" dirty="0" err="1" smtClean="0"/>
              <a:t>src</a:t>
            </a:r>
            <a:r>
              <a:rPr lang="nl-BE" dirty="0" smtClean="0"/>
              <a:t>. Zet in </a:t>
            </a:r>
            <a:r>
              <a:rPr lang="nl-BE" i="1" dirty="0" err="1" smtClean="0"/>
              <a:t>lib</a:t>
            </a:r>
            <a:r>
              <a:rPr lang="nl-BE" dirty="0" smtClean="0"/>
              <a:t> de </a:t>
            </a:r>
            <a:r>
              <a:rPr lang="nl-BE" dirty="0" err="1" smtClean="0"/>
              <a:t>jar</a:t>
            </a:r>
            <a:r>
              <a:rPr lang="nl-BE" dirty="0" smtClean="0"/>
              <a:t> file.</a:t>
            </a:r>
          </a:p>
          <a:p>
            <a:r>
              <a:rPr lang="nl-BE" dirty="0" err="1" smtClean="0"/>
              <a:t>Ctrl</a:t>
            </a:r>
            <a:r>
              <a:rPr lang="nl-BE" dirty="0" smtClean="0"/>
              <a:t>-Shift-Alt-S brengt je naar het Project </a:t>
            </a:r>
            <a:r>
              <a:rPr lang="nl-BE" dirty="0" err="1" smtClean="0"/>
              <a:t>Structure</a:t>
            </a:r>
            <a:r>
              <a:rPr lang="nl-BE" dirty="0" smtClean="0"/>
              <a:t> scherm.</a:t>
            </a:r>
          </a:p>
          <a:p>
            <a:r>
              <a:rPr lang="nl-BE" dirty="0" smtClean="0"/>
              <a:t>Voeg daar onder Project </a:t>
            </a:r>
            <a:r>
              <a:rPr lang="nl-BE" dirty="0" err="1" smtClean="0"/>
              <a:t>Settings</a:t>
            </a:r>
            <a:r>
              <a:rPr lang="nl-BE" dirty="0" smtClean="0"/>
              <a:t>/Libraries de </a:t>
            </a:r>
            <a:r>
              <a:rPr lang="nl-BE" dirty="0" err="1" smtClean="0"/>
              <a:t>jar</a:t>
            </a:r>
            <a:r>
              <a:rPr lang="nl-BE" dirty="0" smtClean="0"/>
              <a:t> toe.</a:t>
            </a:r>
          </a:p>
          <a:p>
            <a:r>
              <a:rPr lang="nl-BE" dirty="0" smtClean="0"/>
              <a:t>Importeer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org.jdom2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lang="en-GB" dirty="0"/>
              <a:t> </a:t>
            </a:r>
            <a:r>
              <a:rPr lang="nl-BE" dirty="0" smtClean="0"/>
              <a:t>in je source code.</a:t>
            </a:r>
          </a:p>
          <a:p>
            <a:r>
              <a:rPr lang="nl-BE" dirty="0"/>
              <a:t>Vanaf nu kan je JDOM gebruiken.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10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nl-BE" dirty="0" smtClean="0"/>
              <a:t>XML in Java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586210"/>
            <a:ext cx="8229600" cy="4525963"/>
          </a:xfrm>
        </p:spPr>
        <p:txBody>
          <a:bodyPr>
            <a:normAutofit/>
          </a:bodyPr>
          <a:lstStyle/>
          <a:p>
            <a:r>
              <a:rPr lang="nl-BE" dirty="0" smtClean="0"/>
              <a:t>Herhaal deze procedure voor elke oefening.</a:t>
            </a:r>
          </a:p>
          <a:p>
            <a:endParaRPr lang="nl-BE" dirty="0"/>
          </a:p>
          <a:p>
            <a:r>
              <a:rPr lang="nl-BE" dirty="0" smtClean="0"/>
              <a:t>Examen : zorg ervoor dat je een project volledig hebt geconfigureerd, op voorhand.</a:t>
            </a:r>
          </a:p>
        </p:txBody>
      </p:sp>
    </p:spTree>
    <p:extLst>
      <p:ext uri="{BB962C8B-B14F-4D97-AF65-F5344CB8AC3E}">
        <p14:creationId xmlns:p14="http://schemas.microsoft.com/office/powerpoint/2010/main" val="159208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_KDG-Presentatie_definitief">
  <a:themeElements>
    <a:clrScheme name="KdG_Themakleuren">
      <a:dk1>
        <a:sysClr val="windowText" lastClr="000000"/>
      </a:dk1>
      <a:lt1>
        <a:sysClr val="window" lastClr="FFFFFF"/>
      </a:lt1>
      <a:dk2>
        <a:srgbClr val="0C2C80"/>
      </a:dk2>
      <a:lt2>
        <a:srgbClr val="C1D82F"/>
      </a:lt2>
      <a:accent1>
        <a:srgbClr val="CA333F"/>
      </a:accent1>
      <a:accent2>
        <a:srgbClr val="008F94"/>
      </a:accent2>
      <a:accent3>
        <a:srgbClr val="E0D200"/>
      </a:accent3>
      <a:accent4>
        <a:srgbClr val="F08B27"/>
      </a:accent4>
      <a:accent5>
        <a:srgbClr val="B10060"/>
      </a:accent5>
      <a:accent6>
        <a:srgbClr val="8BB2BC"/>
      </a:accent6>
      <a:hlink>
        <a:srgbClr val="0C2C80"/>
      </a:hlink>
      <a:folHlink>
        <a:srgbClr val="C1D82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KdG_Themakleuren">
    <a:dk1>
      <a:sysClr val="windowText" lastClr="000000"/>
    </a:dk1>
    <a:lt1>
      <a:sysClr val="window" lastClr="FFFFFF"/>
    </a:lt1>
    <a:dk2>
      <a:srgbClr val="0C2C80"/>
    </a:dk2>
    <a:lt2>
      <a:srgbClr val="C1D82F"/>
    </a:lt2>
    <a:accent1>
      <a:srgbClr val="CA333F"/>
    </a:accent1>
    <a:accent2>
      <a:srgbClr val="008F94"/>
    </a:accent2>
    <a:accent3>
      <a:srgbClr val="E0D200"/>
    </a:accent3>
    <a:accent4>
      <a:srgbClr val="F08B27"/>
    </a:accent4>
    <a:accent5>
      <a:srgbClr val="B10060"/>
    </a:accent5>
    <a:accent6>
      <a:srgbClr val="8BB2BC"/>
    </a:accent6>
    <a:hlink>
      <a:srgbClr val="0C2C80"/>
    </a:hlink>
    <a:folHlink>
      <a:srgbClr val="C1D8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630</Words>
  <Application>Microsoft Office PowerPoint</Application>
  <PresentationFormat>Diavoorstelling (4:3)</PresentationFormat>
  <Paragraphs>136</Paragraphs>
  <Slides>15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6" baseType="lpstr">
      <vt:lpstr>16_KDG-Presentatie_definitief</vt:lpstr>
      <vt:lpstr>User Interfaces 2</vt:lpstr>
      <vt:lpstr>Approach</vt:lpstr>
      <vt:lpstr>XML in Java</vt:lpstr>
      <vt:lpstr>API : Element</vt:lpstr>
      <vt:lpstr>API : Element</vt:lpstr>
      <vt:lpstr>API : Element SetAttribute</vt:lpstr>
      <vt:lpstr>API : Document</vt:lpstr>
      <vt:lpstr>XML in Java</vt:lpstr>
      <vt:lpstr>XML in Java</vt:lpstr>
      <vt:lpstr>API : Format en Save</vt:lpstr>
      <vt:lpstr>API : Namespace moeilijke slide</vt:lpstr>
      <vt:lpstr>API : Namespace</vt:lpstr>
      <vt:lpstr>API : Namespace</vt:lpstr>
      <vt:lpstr>API : Namespace</vt:lpstr>
      <vt:lpstr>API : Namespace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Interfaces 2</dc:title>
  <cp:lastModifiedBy>smeth</cp:lastModifiedBy>
  <cp:revision>30</cp:revision>
  <dcterms:modified xsi:type="dcterms:W3CDTF">2015-01-23T13:01:45Z</dcterms:modified>
</cp:coreProperties>
</file>