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4276EB-EEA5-4045-BC82-537FD22B7FE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83167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276EB-EEA5-4045-BC82-537FD22B7FE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226615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276EB-EEA5-4045-BC82-537FD22B7FE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92324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276EB-EEA5-4045-BC82-537FD22B7FE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330398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276EB-EEA5-4045-BC82-537FD22B7FE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265196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276EB-EEA5-4045-BC82-537FD22B7FE7}"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182348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4276EB-EEA5-4045-BC82-537FD22B7FE7}"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185766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4276EB-EEA5-4045-BC82-537FD22B7FE7}"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16701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276EB-EEA5-4045-BC82-537FD22B7FE7}"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130747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276EB-EEA5-4045-BC82-537FD22B7FE7}"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157619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276EB-EEA5-4045-BC82-537FD22B7FE7}"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6952C-C9B4-4C52-8498-4078F40FFCA5}" type="slidenum">
              <a:rPr lang="en-US" smtClean="0"/>
              <a:t>‹#›</a:t>
            </a:fld>
            <a:endParaRPr lang="en-US"/>
          </a:p>
        </p:txBody>
      </p:sp>
    </p:spTree>
    <p:extLst>
      <p:ext uri="{BB962C8B-B14F-4D97-AF65-F5344CB8AC3E}">
        <p14:creationId xmlns:p14="http://schemas.microsoft.com/office/powerpoint/2010/main" val="127687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276EB-EEA5-4045-BC82-537FD22B7FE7}" type="datetimeFigureOut">
              <a:rPr lang="en-US" smtClean="0"/>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6952C-C9B4-4C52-8498-4078F40FFCA5}" type="slidenum">
              <a:rPr lang="en-US" smtClean="0"/>
              <a:t>‹#›</a:t>
            </a:fld>
            <a:endParaRPr lang="en-US"/>
          </a:p>
        </p:txBody>
      </p:sp>
    </p:spTree>
    <p:extLst>
      <p:ext uri="{BB962C8B-B14F-4D97-AF65-F5344CB8AC3E}">
        <p14:creationId xmlns:p14="http://schemas.microsoft.com/office/powerpoint/2010/main" val="416457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US" b="1" dirty="0"/>
              <a:t>CÔNG NGHỆ JAVA</a:t>
            </a:r>
          </a:p>
        </p:txBody>
      </p:sp>
      <p:sp>
        <p:nvSpPr>
          <p:cNvPr id="3" name="Subtitle 2"/>
          <p:cNvSpPr>
            <a:spLocks noGrp="1"/>
          </p:cNvSpPr>
          <p:nvPr>
            <p:ph type="subTitle" idx="1"/>
          </p:nvPr>
        </p:nvSpPr>
        <p:spPr>
          <a:xfrm>
            <a:off x="3352800" y="2895600"/>
            <a:ext cx="4419600" cy="2743200"/>
          </a:xfrm>
        </p:spPr>
        <p:txBody>
          <a:bodyPr/>
          <a:lstStyle/>
          <a:p>
            <a:pPr algn="l"/>
            <a:r>
              <a:rPr lang="en-US" dirty="0" err="1">
                <a:solidFill>
                  <a:schemeClr val="tx1"/>
                </a:solidFill>
              </a:rPr>
              <a:t>Trần</a:t>
            </a:r>
            <a:r>
              <a:rPr lang="en-US" dirty="0">
                <a:solidFill>
                  <a:schemeClr val="tx1"/>
                </a:solidFill>
              </a:rPr>
              <a:t> </a:t>
            </a:r>
            <a:r>
              <a:rPr lang="en-US" dirty="0" err="1">
                <a:solidFill>
                  <a:schemeClr val="tx1"/>
                </a:solidFill>
              </a:rPr>
              <a:t>Văn</a:t>
            </a:r>
            <a:r>
              <a:rPr lang="en-US" dirty="0">
                <a:solidFill>
                  <a:schemeClr val="tx1"/>
                </a:solidFill>
              </a:rPr>
              <a:t> </a:t>
            </a:r>
            <a:r>
              <a:rPr lang="en-US" dirty="0" err="1">
                <a:solidFill>
                  <a:schemeClr val="tx1"/>
                </a:solidFill>
              </a:rPr>
              <a:t>Hoài</a:t>
            </a:r>
            <a:r>
              <a:rPr lang="en-US" dirty="0">
                <a:solidFill>
                  <a:schemeClr val="tx1"/>
                </a:solidFill>
              </a:rPr>
              <a:t> </a:t>
            </a:r>
            <a:r>
              <a:rPr lang="en-US" dirty="0" err="1">
                <a:solidFill>
                  <a:schemeClr val="tx1"/>
                </a:solidFill>
              </a:rPr>
              <a:t>Nhiên</a:t>
            </a:r>
            <a:endParaRPr lang="en-US" dirty="0">
              <a:solidFill>
                <a:schemeClr val="tx1"/>
              </a:solidFill>
            </a:endParaRPr>
          </a:p>
          <a:p>
            <a:pPr algn="l"/>
            <a:r>
              <a:rPr lang="en-US" dirty="0" err="1">
                <a:solidFill>
                  <a:schemeClr val="tx1"/>
                </a:solidFill>
              </a:rPr>
              <a:t>Võ</a:t>
            </a:r>
            <a:r>
              <a:rPr lang="en-US" dirty="0">
                <a:solidFill>
                  <a:schemeClr val="tx1"/>
                </a:solidFill>
              </a:rPr>
              <a:t> </a:t>
            </a:r>
            <a:r>
              <a:rPr lang="en-US" dirty="0" err="1">
                <a:solidFill>
                  <a:schemeClr val="tx1"/>
                </a:solidFill>
              </a:rPr>
              <a:t>Quang</a:t>
            </a:r>
            <a:r>
              <a:rPr lang="en-US" dirty="0">
                <a:solidFill>
                  <a:schemeClr val="tx1"/>
                </a:solidFill>
              </a:rPr>
              <a:t> </a:t>
            </a:r>
            <a:r>
              <a:rPr lang="en-US" dirty="0" err="1">
                <a:solidFill>
                  <a:schemeClr val="tx1"/>
                </a:solidFill>
              </a:rPr>
              <a:t>Bình</a:t>
            </a:r>
            <a:endParaRPr lang="en-US" dirty="0">
              <a:solidFill>
                <a:schemeClr val="tx1"/>
              </a:solidFill>
            </a:endParaRPr>
          </a:p>
          <a:p>
            <a:pPr algn="l"/>
            <a:r>
              <a:rPr lang="en-US" dirty="0" err="1">
                <a:solidFill>
                  <a:schemeClr val="tx1"/>
                </a:solidFill>
              </a:rPr>
              <a:t>Lê</a:t>
            </a:r>
            <a:r>
              <a:rPr lang="en-US" dirty="0">
                <a:solidFill>
                  <a:schemeClr val="tx1"/>
                </a:solidFill>
              </a:rPr>
              <a:t> Phi </a:t>
            </a:r>
            <a:r>
              <a:rPr lang="en-US" dirty="0" err="1">
                <a:solidFill>
                  <a:schemeClr val="tx1"/>
                </a:solidFill>
              </a:rPr>
              <a:t>Khánh</a:t>
            </a:r>
            <a:endParaRPr lang="en-US" dirty="0">
              <a:solidFill>
                <a:schemeClr val="tx1"/>
              </a:solidFill>
            </a:endParaRPr>
          </a:p>
          <a:p>
            <a:pPr algn="l"/>
            <a:r>
              <a:rPr lang="en-US" dirty="0">
                <a:solidFill>
                  <a:schemeClr val="tx1"/>
                </a:solidFill>
              </a:rPr>
              <a:t>GV: </a:t>
            </a:r>
            <a:r>
              <a:rPr lang="en-US" dirty="0" err="1">
                <a:solidFill>
                  <a:schemeClr val="tx1"/>
                </a:solidFill>
              </a:rPr>
              <a:t>Nguyễn</a:t>
            </a:r>
            <a:r>
              <a:rPr lang="en-US" dirty="0">
                <a:solidFill>
                  <a:schemeClr val="tx1"/>
                </a:solidFill>
              </a:rPr>
              <a:t> </a:t>
            </a:r>
            <a:r>
              <a:rPr lang="en-US" dirty="0" err="1">
                <a:solidFill>
                  <a:schemeClr val="tx1"/>
                </a:solidFill>
              </a:rPr>
              <a:t>Thanh</a:t>
            </a:r>
            <a:r>
              <a:rPr lang="en-US" dirty="0">
                <a:solidFill>
                  <a:schemeClr val="tx1"/>
                </a:solidFill>
              </a:rPr>
              <a:t> </a:t>
            </a:r>
            <a:r>
              <a:rPr lang="en-US" dirty="0" err="1">
                <a:solidFill>
                  <a:schemeClr val="tx1"/>
                </a:solidFill>
              </a:rPr>
              <a:t>Bình</a:t>
            </a:r>
            <a:endParaRPr lang="en-US" dirty="0">
              <a:solidFill>
                <a:schemeClr val="tx1"/>
              </a:solidFill>
            </a:endParaRPr>
          </a:p>
        </p:txBody>
      </p:sp>
    </p:spTree>
    <p:extLst>
      <p:ext uri="{BB962C8B-B14F-4D97-AF65-F5344CB8AC3E}">
        <p14:creationId xmlns:p14="http://schemas.microsoft.com/office/powerpoint/2010/main" val="198446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u="sng" dirty="0" err="1"/>
              <a:t>Giao</a:t>
            </a:r>
            <a:r>
              <a:rPr lang="en-US" b="1" u="sng" dirty="0"/>
              <a:t> </a:t>
            </a:r>
            <a:r>
              <a:rPr lang="en-US" b="1" u="sng" dirty="0" err="1"/>
              <a:t>diện</a:t>
            </a:r>
            <a:r>
              <a:rPr lang="en-US" b="1" u="sng" dirty="0"/>
              <a:t> </a:t>
            </a:r>
            <a:r>
              <a:rPr lang="en-US" b="1" u="sng" dirty="0" err="1"/>
              <a:t>màn</a:t>
            </a:r>
            <a:r>
              <a:rPr lang="en-US" b="1" u="sng" dirty="0"/>
              <a:t> </a:t>
            </a:r>
            <a:r>
              <a:rPr lang="en-US" b="1" u="sng" dirty="0" err="1"/>
              <a:t>hình</a:t>
            </a:r>
            <a:endParaRPr lang="en-US" b="1"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57600" y="1371600"/>
            <a:ext cx="4926499" cy="4905326"/>
          </a:xfrm>
          <a:prstGeom prst="rect">
            <a:avLst/>
          </a:prstGeom>
        </p:spPr>
      </p:pic>
    </p:spTree>
    <p:extLst>
      <p:ext uri="{BB962C8B-B14F-4D97-AF65-F5344CB8AC3E}">
        <p14:creationId xmlns:p14="http://schemas.microsoft.com/office/powerpoint/2010/main" val="137661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u="sng" dirty="0" err="1"/>
              <a:t>Đặc</a:t>
            </a:r>
            <a:r>
              <a:rPr lang="en-US" b="1" u="sng" dirty="0"/>
              <a:t> </a:t>
            </a:r>
            <a:r>
              <a:rPr lang="en-US" b="1" u="sng" dirty="0" err="1"/>
              <a:t>tả</a:t>
            </a:r>
            <a:r>
              <a:rPr lang="en-US" b="1" u="sng" dirty="0"/>
              <a:t> </a:t>
            </a:r>
            <a:r>
              <a:rPr lang="en-US" b="1" u="sng" dirty="0" err="1"/>
              <a:t>màn</a:t>
            </a:r>
            <a:r>
              <a:rPr lang="en-US" b="1" u="sng" dirty="0"/>
              <a:t> </a:t>
            </a:r>
            <a:r>
              <a:rPr lang="en-US" b="1" u="sng" dirty="0" err="1"/>
              <a:t>hình</a:t>
            </a:r>
            <a:r>
              <a:rPr lang="en-US" b="1" u="sng" dirty="0"/>
              <a:t> </a:t>
            </a:r>
            <a:r>
              <a:rPr lang="en-US" b="1" u="sng" dirty="0" err="1"/>
              <a:t>chỉnh</a:t>
            </a:r>
            <a:r>
              <a:rPr lang="en-US" b="1" u="sng" dirty="0"/>
              <a:t> </a:t>
            </a:r>
            <a:r>
              <a:rPr lang="en-US" b="1" u="sng" dirty="0" err="1"/>
              <a:t>sửa</a:t>
            </a:r>
            <a:r>
              <a:rPr lang="en-US" b="1" u="sng" dirty="0"/>
              <a:t> </a:t>
            </a:r>
            <a:r>
              <a:rPr lang="en-US" b="1" u="sng" dirty="0" err="1"/>
              <a:t>thông</a:t>
            </a:r>
            <a:r>
              <a:rPr lang="en-US" b="1" u="sng" dirty="0"/>
              <a:t> tin </a:t>
            </a:r>
            <a:r>
              <a:rPr lang="en-US" b="1" u="sng" dirty="0" err="1"/>
              <a:t>cá</a:t>
            </a:r>
            <a:r>
              <a:rPr lang="en-US" b="1" u="sng" dirty="0"/>
              <a:t> </a:t>
            </a:r>
            <a:r>
              <a:rPr lang="en-US" b="1" u="sng" dirty="0" err="1"/>
              <a:t>nhân</a:t>
            </a:r>
            <a:r>
              <a:rPr lang="en-US" b="1" u="sng" dirty="0"/>
              <a:t> </a:t>
            </a:r>
            <a:r>
              <a:rPr lang="en-US" b="1" u="sng" dirty="0" err="1"/>
              <a:t>sinh</a:t>
            </a:r>
            <a:r>
              <a:rPr lang="en-US" b="1" u="sng" dirty="0"/>
              <a:t> </a:t>
            </a:r>
            <a:r>
              <a:rPr lang="en-US" b="1" u="sng" dirty="0" err="1"/>
              <a:t>viên</a:t>
            </a:r>
            <a:endParaRPr lang="en-US" b="1" u="sng" dirty="0"/>
          </a:p>
        </p:txBody>
      </p:sp>
      <p:sp>
        <p:nvSpPr>
          <p:cNvPr id="3" name="Content Placeholder 2"/>
          <p:cNvSpPr>
            <a:spLocks noGrp="1"/>
          </p:cNvSpPr>
          <p:nvPr>
            <p:ph idx="1"/>
          </p:nvPr>
        </p:nvSpPr>
        <p:spPr>
          <a:xfrm>
            <a:off x="304800" y="2819400"/>
            <a:ext cx="2819400" cy="2697163"/>
          </a:xfrm>
        </p:spPr>
        <p:txBody>
          <a:bodyPr>
            <a:normAutofit fontScale="92500" lnSpcReduction="20000"/>
          </a:bodyPr>
          <a:lstStyle/>
          <a:p>
            <a:r>
              <a:rPr lang="en-US" dirty="0" err="1"/>
              <a:t>Màn</a:t>
            </a:r>
            <a:r>
              <a:rPr lang="en-US" dirty="0"/>
              <a:t> </a:t>
            </a:r>
            <a:r>
              <a:rPr lang="en-US" dirty="0" err="1"/>
              <a:t>hình</a:t>
            </a:r>
            <a:r>
              <a:rPr lang="en-US" dirty="0"/>
              <a:t> </a:t>
            </a:r>
            <a:r>
              <a:rPr lang="en-US" dirty="0" err="1"/>
              <a:t>hiển</a:t>
            </a:r>
            <a:r>
              <a:rPr lang="en-US" dirty="0"/>
              <a:t> </a:t>
            </a:r>
            <a:r>
              <a:rPr lang="en-US" dirty="0" err="1"/>
              <a:t>thị</a:t>
            </a:r>
            <a:r>
              <a:rPr lang="en-US" dirty="0"/>
              <a:t> </a:t>
            </a:r>
            <a:r>
              <a:rPr lang="en-US" dirty="0" err="1"/>
              <a:t>bảng</a:t>
            </a:r>
            <a:r>
              <a:rPr lang="en-US" dirty="0"/>
              <a:t> </a:t>
            </a:r>
            <a:r>
              <a:rPr lang="en-US" dirty="0" err="1"/>
              <a:t>thông</a:t>
            </a:r>
            <a:r>
              <a:rPr lang="en-US" dirty="0"/>
              <a:t> tin </a:t>
            </a:r>
            <a:r>
              <a:rPr lang="en-US" dirty="0" err="1"/>
              <a:t>để</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chỉnh</a:t>
            </a:r>
            <a:r>
              <a:rPr lang="en-US" dirty="0"/>
              <a:t> </a:t>
            </a:r>
            <a:r>
              <a:rPr lang="en-US" dirty="0" err="1"/>
              <a:t>sửa</a:t>
            </a:r>
            <a:r>
              <a:rPr lang="en-US" dirty="0"/>
              <a:t> </a:t>
            </a:r>
            <a:r>
              <a:rPr lang="en-US" dirty="0" err="1"/>
              <a:t>thông</a:t>
            </a:r>
            <a:r>
              <a:rPr lang="en-US" dirty="0"/>
              <a:t> tin </a:t>
            </a:r>
            <a:r>
              <a:rPr lang="en-US" dirty="0" err="1"/>
              <a:t>cá</a:t>
            </a:r>
            <a:r>
              <a:rPr lang="en-US" dirty="0"/>
              <a:t> </a:t>
            </a:r>
            <a:r>
              <a:rPr lang="en-US" dirty="0" err="1"/>
              <a:t>nhân</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81399" y="1828800"/>
            <a:ext cx="5295265" cy="4199255"/>
          </a:xfrm>
          <a:prstGeom prst="rect">
            <a:avLst/>
          </a:prstGeom>
        </p:spPr>
      </p:pic>
    </p:spTree>
    <p:extLst>
      <p:ext uri="{BB962C8B-B14F-4D97-AF65-F5344CB8AC3E}">
        <p14:creationId xmlns:p14="http://schemas.microsoft.com/office/powerpoint/2010/main" val="316766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525000" cy="6858001"/>
          </a:xfrm>
        </p:spPr>
      </p:pic>
    </p:spTree>
    <p:extLst>
      <p:ext uri="{BB962C8B-B14F-4D97-AF65-F5344CB8AC3E}">
        <p14:creationId xmlns:p14="http://schemas.microsoft.com/office/powerpoint/2010/main" val="34319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vi-VN" b="1" u="sng" dirty="0"/>
              <a:t>Mục tiêu đề tài</a:t>
            </a:r>
            <a:endParaRPr lang="en-US" b="1" u="sng" dirty="0"/>
          </a:p>
        </p:txBody>
      </p:sp>
      <p:sp>
        <p:nvSpPr>
          <p:cNvPr id="3" name="Content Placeholder 2"/>
          <p:cNvSpPr>
            <a:spLocks noGrp="1"/>
          </p:cNvSpPr>
          <p:nvPr>
            <p:ph idx="1"/>
          </p:nvPr>
        </p:nvSpPr>
        <p:spPr/>
        <p:txBody>
          <a:bodyPr>
            <a:normAutofit/>
          </a:bodyPr>
          <a:lstStyle/>
          <a:p>
            <a:r>
              <a:rPr lang="vi-VN" sz="2800" dirty="0"/>
              <a:t>Xây dựng chương trình Quản lý sinh viên nhằm hỗ trợ cho công tác quản lý họ tên, ngày sinh, điểm. </a:t>
            </a:r>
            <a:endParaRPr lang="en-US" sz="2800" dirty="0"/>
          </a:p>
          <a:p>
            <a:r>
              <a:rPr lang="vi-VN" sz="2800" dirty="0"/>
              <a:t>Bài toán đặt ra là phân tích thiết kế hệ thống thông tin vấn đề đặt ra là tại sao  phải quản lý? Và quản lý cái gì và quản lý như thế nào để công việc có hiệu quả, tiết kiệm được thời gian cho cán bộ công nhân viên.</a:t>
            </a:r>
            <a:endParaRPr lang="en-US" sz="2800" dirty="0"/>
          </a:p>
        </p:txBody>
      </p:sp>
    </p:spTree>
    <p:extLst>
      <p:ext uri="{BB962C8B-B14F-4D97-AF65-F5344CB8AC3E}">
        <p14:creationId xmlns:p14="http://schemas.microsoft.com/office/powerpoint/2010/main" val="181685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vi-VN" b="1" u="sng" dirty="0"/>
              <a:t>Các chức năng chính của hệ thống</a:t>
            </a:r>
            <a:endParaRPr lang="en-US" b="1" u="sng" dirty="0"/>
          </a:p>
        </p:txBody>
      </p:sp>
      <p:sp>
        <p:nvSpPr>
          <p:cNvPr id="3" name="Content Placeholder 2"/>
          <p:cNvSpPr>
            <a:spLocks noGrp="1"/>
          </p:cNvSpPr>
          <p:nvPr>
            <p:ph idx="1"/>
          </p:nvPr>
        </p:nvSpPr>
        <p:spPr>
          <a:xfrm>
            <a:off x="457200" y="2286000"/>
            <a:ext cx="8229600" cy="3840163"/>
          </a:xfrm>
        </p:spPr>
        <p:txBody>
          <a:bodyPr>
            <a:normAutofit lnSpcReduction="10000"/>
          </a:bodyPr>
          <a:lstStyle/>
          <a:p>
            <a:r>
              <a:rPr lang="en-US" dirty="0" err="1"/>
              <a:t>Đăng</a:t>
            </a:r>
            <a:r>
              <a:rPr lang="en-US" dirty="0"/>
              <a:t> </a:t>
            </a:r>
            <a:r>
              <a:rPr lang="en-US" dirty="0" err="1"/>
              <a:t>Nhập</a:t>
            </a:r>
            <a:r>
              <a:rPr lang="en-US" dirty="0"/>
              <a:t>, </a:t>
            </a:r>
            <a:r>
              <a:rPr lang="en-US" dirty="0" err="1"/>
              <a:t>Đăng</a:t>
            </a:r>
            <a:r>
              <a:rPr lang="en-US" dirty="0"/>
              <a:t> </a:t>
            </a:r>
            <a:r>
              <a:rPr lang="en-US" dirty="0" err="1"/>
              <a:t>Ký</a:t>
            </a:r>
            <a:endParaRPr lang="en-US" dirty="0"/>
          </a:p>
          <a:p>
            <a:r>
              <a:rPr lang="en-US" dirty="0" err="1"/>
              <a:t>Đổi</a:t>
            </a:r>
            <a:r>
              <a:rPr lang="en-US" dirty="0"/>
              <a:t> </a:t>
            </a:r>
            <a:r>
              <a:rPr lang="en-US" dirty="0" err="1"/>
              <a:t>Mật</a:t>
            </a:r>
            <a:r>
              <a:rPr lang="en-US" dirty="0"/>
              <a:t> </a:t>
            </a:r>
            <a:r>
              <a:rPr lang="en-US" dirty="0" err="1"/>
              <a:t>Khẩu</a:t>
            </a:r>
            <a:endParaRPr lang="en-US" dirty="0"/>
          </a:p>
          <a:p>
            <a:r>
              <a:rPr lang="en-US" dirty="0" err="1"/>
              <a:t>Thêm</a:t>
            </a:r>
            <a:r>
              <a:rPr lang="en-US" dirty="0"/>
              <a:t> </a:t>
            </a:r>
            <a:r>
              <a:rPr lang="en-US" dirty="0" err="1"/>
              <a:t>Thông</a:t>
            </a:r>
            <a:r>
              <a:rPr lang="en-US" dirty="0"/>
              <a:t> Tin </a:t>
            </a:r>
            <a:r>
              <a:rPr lang="en-US" dirty="0" err="1"/>
              <a:t>Cá</a:t>
            </a:r>
            <a:r>
              <a:rPr lang="en-US" dirty="0"/>
              <a:t> </a:t>
            </a:r>
            <a:r>
              <a:rPr lang="en-US" dirty="0" err="1"/>
              <a:t>Nhân</a:t>
            </a:r>
            <a:endParaRPr lang="en-US" dirty="0"/>
          </a:p>
          <a:p>
            <a:r>
              <a:rPr lang="en-US" dirty="0" err="1"/>
              <a:t>Sửa</a:t>
            </a:r>
            <a:r>
              <a:rPr lang="en-US" dirty="0"/>
              <a:t> </a:t>
            </a:r>
            <a:r>
              <a:rPr lang="en-US" dirty="0" err="1"/>
              <a:t>Thông</a:t>
            </a:r>
            <a:r>
              <a:rPr lang="en-US" dirty="0"/>
              <a:t> Tin </a:t>
            </a:r>
            <a:r>
              <a:rPr lang="en-US" dirty="0" err="1"/>
              <a:t>Cá</a:t>
            </a:r>
            <a:r>
              <a:rPr lang="en-US" dirty="0"/>
              <a:t> </a:t>
            </a:r>
            <a:r>
              <a:rPr lang="en-US" dirty="0" err="1"/>
              <a:t>Nhân</a:t>
            </a:r>
            <a:endParaRPr lang="en-US" dirty="0"/>
          </a:p>
          <a:p>
            <a:r>
              <a:rPr lang="en-US" dirty="0" err="1"/>
              <a:t>Xóa</a:t>
            </a:r>
            <a:r>
              <a:rPr lang="en-US" dirty="0"/>
              <a:t> </a:t>
            </a:r>
            <a:r>
              <a:rPr lang="en-US" dirty="0" err="1"/>
              <a:t>Thông</a:t>
            </a:r>
            <a:r>
              <a:rPr lang="en-US" dirty="0"/>
              <a:t> Tin </a:t>
            </a:r>
            <a:r>
              <a:rPr lang="en-US" dirty="0" err="1"/>
              <a:t>Cá</a:t>
            </a:r>
            <a:r>
              <a:rPr lang="en-US" dirty="0"/>
              <a:t> </a:t>
            </a:r>
            <a:r>
              <a:rPr lang="en-US" dirty="0" err="1"/>
              <a:t>Nhân</a:t>
            </a:r>
            <a:endParaRPr lang="en-US" dirty="0"/>
          </a:p>
          <a:p>
            <a:r>
              <a:rPr lang="en-US" dirty="0" err="1"/>
              <a:t>Xem</a:t>
            </a:r>
            <a:r>
              <a:rPr lang="en-US" dirty="0"/>
              <a:t> </a:t>
            </a:r>
            <a:r>
              <a:rPr lang="en-US" dirty="0" err="1"/>
              <a:t>Thông</a:t>
            </a:r>
            <a:r>
              <a:rPr lang="en-US" dirty="0"/>
              <a:t> Tin </a:t>
            </a:r>
            <a:r>
              <a:rPr lang="en-US" dirty="0" err="1"/>
              <a:t>Cá</a:t>
            </a:r>
            <a:r>
              <a:rPr lang="en-US" dirty="0"/>
              <a:t> </a:t>
            </a:r>
            <a:r>
              <a:rPr lang="en-US" dirty="0" err="1"/>
              <a:t>Nhân</a:t>
            </a:r>
            <a:endParaRPr lang="en-US" dirty="0"/>
          </a:p>
          <a:p>
            <a:r>
              <a:rPr lang="en-US" dirty="0" err="1"/>
              <a:t>Báo</a:t>
            </a:r>
            <a:r>
              <a:rPr lang="en-US" dirty="0"/>
              <a:t> </a:t>
            </a:r>
            <a:r>
              <a:rPr lang="en-US" dirty="0" err="1"/>
              <a:t>Cáo</a:t>
            </a:r>
            <a:r>
              <a:rPr lang="en-US" dirty="0"/>
              <a:t>, Report </a:t>
            </a:r>
            <a:r>
              <a:rPr lang="en-US" dirty="0" err="1"/>
              <a:t>Sinh</a:t>
            </a:r>
            <a:r>
              <a:rPr lang="en-US" dirty="0"/>
              <a:t> </a:t>
            </a:r>
            <a:r>
              <a:rPr lang="en-US" dirty="0" err="1"/>
              <a:t>Viên</a:t>
            </a:r>
            <a:endParaRPr lang="en-US" dirty="0"/>
          </a:p>
          <a:p>
            <a:endParaRPr lang="en-US" dirty="0"/>
          </a:p>
        </p:txBody>
      </p:sp>
    </p:spTree>
    <p:extLst>
      <p:ext uri="{BB962C8B-B14F-4D97-AF65-F5344CB8AC3E}">
        <p14:creationId xmlns:p14="http://schemas.microsoft.com/office/powerpoint/2010/main" val="36991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u="sng" dirty="0" err="1"/>
              <a:t>Các</a:t>
            </a:r>
            <a:r>
              <a:rPr lang="en-US" b="1" u="sng" dirty="0"/>
              <a:t> </a:t>
            </a:r>
            <a:r>
              <a:rPr lang="en-US" b="1" u="sng" dirty="0" err="1"/>
              <a:t>tác</a:t>
            </a:r>
            <a:r>
              <a:rPr lang="en-US" b="1" u="sng" dirty="0"/>
              <a:t> </a:t>
            </a:r>
            <a:r>
              <a:rPr lang="en-US" b="1" u="sng" dirty="0" err="1"/>
              <a:t>nhân</a:t>
            </a:r>
            <a:endParaRPr lang="en-US" b="1" u="sng" dirty="0"/>
          </a:p>
        </p:txBody>
      </p:sp>
      <p:sp>
        <p:nvSpPr>
          <p:cNvPr id="3" name="Content Placeholder 2"/>
          <p:cNvSpPr>
            <a:spLocks noGrp="1"/>
          </p:cNvSpPr>
          <p:nvPr>
            <p:ph idx="1"/>
          </p:nvPr>
        </p:nvSpPr>
        <p:spPr/>
        <p:txBody>
          <a:bodyPr/>
          <a:lstStyle/>
          <a:p>
            <a:endParaRPr lang="en-US" sz="2400" b="1" dirty="0"/>
          </a:p>
          <a:p>
            <a:r>
              <a:rPr lang="en-US" sz="2400" b="1" dirty="0"/>
              <a:t>SINH VIÊN</a:t>
            </a:r>
            <a:r>
              <a:rPr lang="en-US" sz="2400" dirty="0"/>
              <a:t>: </a:t>
            </a:r>
            <a:r>
              <a:rPr lang="en-US" sz="2400" dirty="0" err="1"/>
              <a:t>là</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thay</a:t>
            </a:r>
            <a:r>
              <a:rPr lang="en-US" sz="2400" dirty="0"/>
              <a:t> </a:t>
            </a:r>
            <a:r>
              <a:rPr lang="en-US" sz="2400" dirty="0" err="1"/>
              <a:t>đổi</a:t>
            </a:r>
            <a:r>
              <a:rPr lang="en-US" sz="2400" dirty="0"/>
              <a:t> </a:t>
            </a:r>
            <a:r>
              <a:rPr lang="en-US" sz="2400" dirty="0" err="1"/>
              <a:t>các</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của</a:t>
            </a:r>
            <a:r>
              <a:rPr lang="en-US" sz="2400" dirty="0"/>
              <a:t> </a:t>
            </a:r>
            <a:r>
              <a:rPr lang="en-US" sz="2400" dirty="0" err="1"/>
              <a:t>bản</a:t>
            </a:r>
            <a:r>
              <a:rPr lang="en-US" sz="2400" dirty="0"/>
              <a:t> </a:t>
            </a:r>
            <a:r>
              <a:rPr lang="en-US" sz="2400" dirty="0" err="1"/>
              <a:t>thân</a:t>
            </a:r>
            <a:r>
              <a:rPr lang="en-US" sz="2400" dirty="0"/>
              <a:t>, </a:t>
            </a:r>
            <a:r>
              <a:rPr lang="en-US" sz="2400" dirty="0" err="1"/>
              <a:t>xem</a:t>
            </a:r>
            <a:r>
              <a:rPr lang="en-US" sz="2400" dirty="0"/>
              <a:t> tin </a:t>
            </a:r>
            <a:r>
              <a:rPr lang="en-US" sz="2400" dirty="0" err="1"/>
              <a:t>tức</a:t>
            </a:r>
            <a:r>
              <a:rPr lang="en-US" sz="2400" dirty="0"/>
              <a:t> </a:t>
            </a:r>
            <a:r>
              <a:rPr lang="en-US" sz="2400" dirty="0" err="1"/>
              <a:t>từ</a:t>
            </a:r>
            <a:r>
              <a:rPr lang="en-US" sz="2400" dirty="0"/>
              <a:t> </a:t>
            </a:r>
            <a:r>
              <a:rPr lang="en-US" sz="2400" dirty="0" err="1"/>
              <a:t>trường</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như</a:t>
            </a:r>
            <a:r>
              <a:rPr lang="en-US" sz="2400" dirty="0"/>
              <a:t> </a:t>
            </a:r>
            <a:r>
              <a:rPr lang="en-US" sz="2400" dirty="0" err="1"/>
              <a:t>thêm</a:t>
            </a:r>
            <a:r>
              <a:rPr lang="en-US" sz="2400" dirty="0"/>
              <a:t> </a:t>
            </a:r>
            <a:r>
              <a:rPr lang="en-US" sz="2400" dirty="0" err="1"/>
              <a:t>xóa</a:t>
            </a:r>
            <a:r>
              <a:rPr lang="en-US" sz="2400" dirty="0"/>
              <a:t> </a:t>
            </a:r>
            <a:r>
              <a:rPr lang="en-US" sz="2400" dirty="0" err="1"/>
              <a:t>sửa</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đăng</a:t>
            </a:r>
            <a:r>
              <a:rPr lang="en-US" sz="2400" dirty="0"/>
              <a:t> </a:t>
            </a:r>
            <a:r>
              <a:rPr lang="en-US" sz="2400" dirty="0" err="1"/>
              <a:t>ký</a:t>
            </a:r>
            <a:r>
              <a:rPr lang="en-US" sz="2400" dirty="0"/>
              <a:t> </a:t>
            </a:r>
            <a:r>
              <a:rPr lang="en-US" sz="2400" dirty="0" err="1"/>
              <a:t>tín</a:t>
            </a:r>
            <a:r>
              <a:rPr lang="en-US" sz="2400" dirty="0"/>
              <a:t> </a:t>
            </a:r>
            <a:r>
              <a:rPr lang="en-US" sz="2400" dirty="0" err="1"/>
              <a:t>chỉ</a:t>
            </a:r>
            <a:r>
              <a:rPr lang="en-US" sz="2400" dirty="0"/>
              <a:t>, </a:t>
            </a:r>
            <a:r>
              <a:rPr lang="en-US" sz="2400" dirty="0" err="1"/>
              <a:t>xem</a:t>
            </a:r>
            <a:r>
              <a:rPr lang="en-US" sz="2400" dirty="0"/>
              <a:t> </a:t>
            </a:r>
            <a:r>
              <a:rPr lang="en-US" sz="2400" dirty="0" err="1"/>
              <a:t>lịch</a:t>
            </a:r>
            <a:r>
              <a:rPr lang="en-US" sz="2400" dirty="0"/>
              <a:t> </a:t>
            </a:r>
            <a:r>
              <a:rPr lang="en-US" sz="2400" dirty="0" err="1"/>
              <a:t>học</a:t>
            </a:r>
            <a:r>
              <a:rPr lang="en-US" sz="2400" dirty="0"/>
              <a:t>, </a:t>
            </a:r>
            <a:r>
              <a:rPr lang="en-US" sz="2400" dirty="0" err="1"/>
              <a:t>lịch</a:t>
            </a:r>
            <a:r>
              <a:rPr lang="en-US" sz="2400" dirty="0"/>
              <a:t> </a:t>
            </a:r>
            <a:r>
              <a:rPr lang="en-US" sz="2400" dirty="0" err="1"/>
              <a:t>thi</a:t>
            </a:r>
            <a:r>
              <a:rPr lang="en-US" sz="2400" dirty="0"/>
              <a:t>, </a:t>
            </a:r>
            <a:r>
              <a:rPr lang="en-US" sz="2400" dirty="0" err="1"/>
              <a:t>học</a:t>
            </a:r>
            <a:r>
              <a:rPr lang="en-US" sz="2400" dirty="0"/>
              <a:t> </a:t>
            </a:r>
            <a:r>
              <a:rPr lang="en-US" sz="2400" dirty="0" err="1"/>
              <a:t>phí</a:t>
            </a:r>
            <a:r>
              <a:rPr lang="en-US" sz="2400" dirty="0"/>
              <a:t>, </a:t>
            </a:r>
            <a:r>
              <a:rPr lang="en-US" sz="2400" dirty="0" err="1"/>
              <a:t>các</a:t>
            </a:r>
            <a:r>
              <a:rPr lang="en-US" sz="2400" dirty="0"/>
              <a:t> </a:t>
            </a:r>
            <a:r>
              <a:rPr lang="en-US" sz="2400" dirty="0" err="1"/>
              <a:t>thông</a:t>
            </a:r>
            <a:r>
              <a:rPr lang="en-US" sz="2400" dirty="0"/>
              <a:t> </a:t>
            </a:r>
            <a:r>
              <a:rPr lang="en-US" sz="2400" dirty="0" err="1"/>
              <a:t>báo</a:t>
            </a:r>
            <a:r>
              <a:rPr lang="en-US" sz="2400" dirty="0"/>
              <a:t> </a:t>
            </a:r>
            <a:r>
              <a:rPr lang="en-US" sz="2400" dirty="0" err="1"/>
              <a:t>từ</a:t>
            </a:r>
            <a:r>
              <a:rPr lang="en-US" sz="2400" dirty="0"/>
              <a:t> </a:t>
            </a:r>
            <a:r>
              <a:rPr lang="en-US" sz="2400" dirty="0" err="1"/>
              <a:t>nhà</a:t>
            </a:r>
            <a:r>
              <a:rPr lang="en-US" sz="2400" dirty="0"/>
              <a:t> </a:t>
            </a:r>
            <a:r>
              <a:rPr lang="en-US" sz="2400" dirty="0" err="1"/>
              <a:t>trường</a:t>
            </a:r>
            <a:r>
              <a:rPr lang="en-US" sz="2400" dirty="0"/>
              <a:t>….</a:t>
            </a:r>
          </a:p>
          <a:p>
            <a:endParaRPr lang="en-US" sz="2400" b="1" dirty="0"/>
          </a:p>
          <a:p>
            <a:pPr marL="0" indent="0">
              <a:buNone/>
            </a:pPr>
            <a:endParaRPr lang="en-US" sz="2400" b="1" dirty="0"/>
          </a:p>
          <a:p>
            <a:r>
              <a:rPr lang="en-US" sz="2400" b="1" dirty="0"/>
              <a:t>NGƯỜI QUẢN LÝ</a:t>
            </a:r>
            <a:r>
              <a:rPr lang="en-US" sz="2400" dirty="0"/>
              <a:t>: </a:t>
            </a:r>
            <a:r>
              <a:rPr lang="en-US" sz="2400" dirty="0" err="1"/>
              <a:t>là</a:t>
            </a:r>
            <a:r>
              <a:rPr lang="en-US" sz="2400" dirty="0"/>
              <a:t> </a:t>
            </a:r>
            <a:r>
              <a:rPr lang="en-US" sz="2400" dirty="0" err="1"/>
              <a:t>người</a:t>
            </a:r>
            <a:r>
              <a:rPr lang="en-US" sz="2400" dirty="0"/>
              <a:t> </a:t>
            </a:r>
            <a:r>
              <a:rPr lang="en-US" sz="2400" dirty="0" err="1"/>
              <a:t>điều</a:t>
            </a:r>
            <a:r>
              <a:rPr lang="en-US" sz="2400" dirty="0"/>
              <a:t> </a:t>
            </a:r>
            <a:r>
              <a:rPr lang="en-US" sz="2400" dirty="0" err="1"/>
              <a:t>hành</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đưa</a:t>
            </a:r>
            <a:r>
              <a:rPr lang="en-US" sz="2400" dirty="0"/>
              <a:t> </a:t>
            </a:r>
            <a:r>
              <a:rPr lang="en-US" sz="2400" dirty="0" err="1"/>
              <a:t>ra</a:t>
            </a:r>
            <a:r>
              <a:rPr lang="en-US" sz="2400" dirty="0"/>
              <a:t> </a:t>
            </a:r>
            <a:r>
              <a:rPr lang="en-US" sz="2400" dirty="0" err="1"/>
              <a:t>các</a:t>
            </a:r>
            <a:r>
              <a:rPr lang="en-US" sz="2400" dirty="0"/>
              <a:t> </a:t>
            </a:r>
            <a:r>
              <a:rPr lang="en-US" sz="2400" dirty="0" err="1"/>
              <a:t>hướng</a:t>
            </a:r>
            <a:r>
              <a:rPr lang="en-US" sz="2400" dirty="0"/>
              <a:t> </a:t>
            </a:r>
            <a:r>
              <a:rPr lang="en-US" sz="2400" dirty="0" err="1"/>
              <a:t>giải</a:t>
            </a:r>
            <a:r>
              <a:rPr lang="en-US" sz="2400" dirty="0"/>
              <a:t> </a:t>
            </a:r>
            <a:r>
              <a:rPr lang="en-US" sz="2400" dirty="0" err="1"/>
              <a:t>quyết</a:t>
            </a:r>
            <a:r>
              <a:rPr lang="en-US" sz="2400" dirty="0"/>
              <a:t> </a:t>
            </a:r>
            <a:r>
              <a:rPr lang="en-US" sz="2400" dirty="0" err="1"/>
              <a:t>trên</a:t>
            </a:r>
            <a:r>
              <a:rPr lang="en-US" sz="2400" dirty="0"/>
              <a:t> </a:t>
            </a:r>
            <a:r>
              <a:rPr lang="en-US" sz="2400" dirty="0" err="1"/>
              <a:t>hệ</a:t>
            </a:r>
            <a:r>
              <a:rPr lang="en-US" sz="2400" dirty="0"/>
              <a:t> </a:t>
            </a:r>
            <a:r>
              <a:rPr lang="en-US" sz="2400" dirty="0" err="1"/>
              <a:t>thống</a:t>
            </a:r>
            <a:endParaRPr lang="en-US" sz="2400" dirty="0"/>
          </a:p>
          <a:p>
            <a:endParaRPr lang="en-US" dirty="0"/>
          </a:p>
        </p:txBody>
      </p:sp>
    </p:spTree>
    <p:extLst>
      <p:ext uri="{BB962C8B-B14F-4D97-AF65-F5344CB8AC3E}">
        <p14:creationId xmlns:p14="http://schemas.microsoft.com/office/powerpoint/2010/main" val="59948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u="sng" dirty="0"/>
              <a:t>PHÂN TÍCH THIẾT KẾ</a:t>
            </a:r>
            <a:endParaRPr lang="en-US" u="sng" dirty="0"/>
          </a:p>
        </p:txBody>
      </p:sp>
      <p:graphicFrame>
        <p:nvGraphicFramePr>
          <p:cNvPr id="6" name="Content Placeholder 5">
            <a:extLst>
              <a:ext uri="{FF2B5EF4-FFF2-40B4-BE49-F238E27FC236}">
                <a16:creationId xmlns:a16="http://schemas.microsoft.com/office/drawing/2014/main" id="{524E2DAF-EDEF-4DA5-9464-F3FDD59CBD8F}"/>
              </a:ext>
            </a:extLst>
          </p:cNvPr>
          <p:cNvGraphicFramePr>
            <a:graphicFrameLocks noGrp="1"/>
          </p:cNvGraphicFramePr>
          <p:nvPr>
            <p:ph idx="1"/>
            <p:extLst>
              <p:ext uri="{D42A27DB-BD31-4B8C-83A1-F6EECF244321}">
                <p14:modId xmlns:p14="http://schemas.microsoft.com/office/powerpoint/2010/main" val="3126358460"/>
              </p:ext>
            </p:extLst>
          </p:nvPr>
        </p:nvGraphicFramePr>
        <p:xfrm>
          <a:off x="2362201" y="1371601"/>
          <a:ext cx="5715000" cy="4754564"/>
        </p:xfrm>
        <a:graphic>
          <a:graphicData uri="http://schemas.openxmlformats.org/drawingml/2006/table">
            <a:tbl>
              <a:tblPr firstRow="1" firstCol="1" bandRow="1">
                <a:tableStyleId>{5C22544A-7EE6-4342-B048-85BDC9FD1C3A}</a:tableStyleId>
              </a:tblPr>
              <a:tblGrid>
                <a:gridCol w="1812684">
                  <a:extLst>
                    <a:ext uri="{9D8B030D-6E8A-4147-A177-3AD203B41FA5}">
                      <a16:colId xmlns:a16="http://schemas.microsoft.com/office/drawing/2014/main" val="3993090374"/>
                    </a:ext>
                  </a:extLst>
                </a:gridCol>
                <a:gridCol w="3902316">
                  <a:extLst>
                    <a:ext uri="{9D8B030D-6E8A-4147-A177-3AD203B41FA5}">
                      <a16:colId xmlns:a16="http://schemas.microsoft.com/office/drawing/2014/main" val="728865196"/>
                    </a:ext>
                  </a:extLst>
                </a:gridCol>
              </a:tblGrid>
              <a:tr h="179007">
                <a:tc>
                  <a:txBody>
                    <a:bodyPr/>
                    <a:lstStyle/>
                    <a:p>
                      <a:pPr>
                        <a:lnSpc>
                          <a:spcPct val="150000"/>
                        </a:lnSpc>
                        <a:spcAft>
                          <a:spcPts val="800"/>
                        </a:spcAft>
                      </a:pPr>
                      <a:r>
                        <a:rPr lang="vi-VN" sz="800">
                          <a:effectLst/>
                        </a:rPr>
                        <a:t>Mã </a:t>
                      </a:r>
                      <a:r>
                        <a:rPr lang="en-US" sz="800">
                          <a:effectLst/>
                        </a:rPr>
                        <a:t>u</a:t>
                      </a:r>
                      <a:r>
                        <a:rPr lang="vi-VN" sz="800">
                          <a:effectLst/>
                        </a:rPr>
                        <a:t>se case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vi-VN" sz="800">
                          <a:effectLst/>
                        </a:rPr>
                        <a:t>UC-</a:t>
                      </a:r>
                      <a:r>
                        <a:rPr lang="en-US" sz="800">
                          <a:effectLst/>
                        </a:rPr>
                        <a:t>01</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1386779057"/>
                  </a:ext>
                </a:extLst>
              </a:tr>
              <a:tr h="216860">
                <a:tc>
                  <a:txBody>
                    <a:bodyPr/>
                    <a:lstStyle/>
                    <a:p>
                      <a:pPr>
                        <a:lnSpc>
                          <a:spcPct val="150000"/>
                        </a:lnSpc>
                        <a:spcAft>
                          <a:spcPts val="800"/>
                        </a:spcAft>
                      </a:pPr>
                      <a:r>
                        <a:rPr lang="vi-VN" sz="800">
                          <a:effectLst/>
                        </a:rPr>
                        <a:t>Tên </a:t>
                      </a:r>
                      <a:r>
                        <a:rPr lang="en-US" sz="800">
                          <a:effectLst/>
                        </a:rPr>
                        <a:t>u</a:t>
                      </a:r>
                      <a:r>
                        <a:rPr lang="vi-VN" sz="800">
                          <a:effectLst/>
                        </a:rPr>
                        <a:t>se case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Sinh viên đăng nhập</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2813276094"/>
                  </a:ext>
                </a:extLst>
              </a:tr>
              <a:tr h="236416">
                <a:tc>
                  <a:txBody>
                    <a:bodyPr/>
                    <a:lstStyle/>
                    <a:p>
                      <a:pPr>
                        <a:lnSpc>
                          <a:spcPct val="150000"/>
                        </a:lnSpc>
                        <a:spcAft>
                          <a:spcPts val="800"/>
                        </a:spcAft>
                      </a:pPr>
                      <a:r>
                        <a:rPr lang="vi-VN" sz="800">
                          <a:effectLst/>
                        </a:rPr>
                        <a:t>Tác nhân (Actor)</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Người dùng</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2664135481"/>
                  </a:ext>
                </a:extLst>
              </a:tr>
              <a:tr h="228593">
                <a:tc>
                  <a:txBody>
                    <a:bodyPr/>
                    <a:lstStyle/>
                    <a:p>
                      <a:pPr>
                        <a:lnSpc>
                          <a:spcPct val="150000"/>
                        </a:lnSpc>
                        <a:spcAft>
                          <a:spcPts val="800"/>
                        </a:spcAft>
                      </a:pPr>
                      <a:r>
                        <a:rPr lang="vi-VN" sz="800">
                          <a:effectLst/>
                        </a:rPr>
                        <a:t>Level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vi-VN" sz="800">
                          <a:effectLst/>
                        </a:rPr>
                        <a:t>User goal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1360292999"/>
                  </a:ext>
                </a:extLst>
              </a:tr>
              <a:tr h="345932">
                <a:tc>
                  <a:txBody>
                    <a:bodyPr/>
                    <a:lstStyle/>
                    <a:p>
                      <a:pPr>
                        <a:lnSpc>
                          <a:spcPct val="150000"/>
                        </a:lnSpc>
                        <a:spcAft>
                          <a:spcPts val="800"/>
                        </a:spcAft>
                      </a:pPr>
                      <a:r>
                        <a:rPr lang="vi-VN" sz="800">
                          <a:effectLst/>
                        </a:rPr>
                        <a:t>Mô tả ngắn (Brief)</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Người dùng đăng nhập vào hệ thống</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369377244"/>
                  </a:ext>
                </a:extLst>
              </a:tr>
              <a:tr h="345932">
                <a:tc>
                  <a:txBody>
                    <a:bodyPr/>
                    <a:lstStyle/>
                    <a:p>
                      <a:pPr>
                        <a:lnSpc>
                          <a:spcPct val="150000"/>
                        </a:lnSpc>
                        <a:spcAft>
                          <a:spcPts val="800"/>
                        </a:spcAft>
                      </a:pPr>
                      <a:r>
                        <a:rPr lang="vi-VN" sz="800">
                          <a:effectLst/>
                        </a:rPr>
                        <a:t>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3425058069"/>
                  </a:ext>
                </a:extLst>
              </a:tr>
              <a:tr h="382394">
                <a:tc>
                  <a:txBody>
                    <a:bodyPr/>
                    <a:lstStyle/>
                    <a:p>
                      <a:pPr>
                        <a:lnSpc>
                          <a:spcPct val="150000"/>
                        </a:lnSpc>
                        <a:spcAft>
                          <a:spcPts val="800"/>
                        </a:spcAft>
                      </a:pPr>
                      <a:r>
                        <a:rPr lang="vi-VN" sz="800">
                          <a:effectLst/>
                        </a:rPr>
                        <a:t>Tiền điều kiện</a:t>
                      </a:r>
                      <a:r>
                        <a:rPr lang="en-US" sz="800">
                          <a:effectLst/>
                        </a:rPr>
                        <a:t>   </a:t>
                      </a:r>
                      <a:r>
                        <a:rPr lang="vi-VN" sz="800">
                          <a:effectLst/>
                        </a:rPr>
                        <a:t>(Preconditions)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Người dùng phải có tài khoản đăng nhập</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2684469156"/>
                  </a:ext>
                </a:extLst>
              </a:tr>
              <a:tr h="382394">
                <a:tc>
                  <a:txBody>
                    <a:bodyPr/>
                    <a:lstStyle/>
                    <a:p>
                      <a:pPr>
                        <a:lnSpc>
                          <a:spcPct val="150000"/>
                        </a:lnSpc>
                        <a:spcAft>
                          <a:spcPts val="800"/>
                        </a:spcAft>
                      </a:pPr>
                      <a:r>
                        <a:rPr lang="vi-VN" sz="800">
                          <a:effectLst/>
                        </a:rPr>
                        <a:t>Kết quả</a:t>
                      </a:r>
                      <a:r>
                        <a:rPr lang="en-US" sz="800">
                          <a:effectLst/>
                        </a:rPr>
                        <a:t>  </a:t>
                      </a:r>
                      <a:r>
                        <a:rPr lang="vi-VN" sz="800">
                          <a:effectLst/>
                        </a:rPr>
                        <a:t>(Postconditions)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Chuyển tới trang quản lý sinh viên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429241169"/>
                  </a:ext>
                </a:extLst>
              </a:tr>
              <a:tr h="858702">
                <a:tc>
                  <a:txBody>
                    <a:bodyPr/>
                    <a:lstStyle/>
                    <a:p>
                      <a:pPr>
                        <a:lnSpc>
                          <a:spcPct val="150000"/>
                        </a:lnSpc>
                        <a:spcAft>
                          <a:spcPts val="800"/>
                        </a:spcAft>
                      </a:pPr>
                      <a:r>
                        <a:rPr lang="vi-VN" sz="800">
                          <a:effectLst/>
                        </a:rPr>
                        <a:t>Điều kiện kích hoạt use case</a:t>
                      </a:r>
                      <a:endParaRPr lang="en-US" sz="800">
                        <a:effectLst/>
                      </a:endParaRPr>
                    </a:p>
                    <a:p>
                      <a:pPr>
                        <a:lnSpc>
                          <a:spcPct val="150000"/>
                        </a:lnSpc>
                        <a:spcAft>
                          <a:spcPts val="800"/>
                        </a:spcAft>
                      </a:pPr>
                      <a:r>
                        <a:rPr lang="vi-VN" sz="800">
                          <a:effectLst/>
                        </a:rPr>
                        <a:t>(Triggers –  specific business event)</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a:lnSpc>
                          <a:spcPct val="150000"/>
                        </a:lnSpc>
                        <a:spcAft>
                          <a:spcPts val="800"/>
                        </a:spcAft>
                      </a:pPr>
                      <a:r>
                        <a:rPr lang="en-US" sz="800">
                          <a:effectLst/>
                        </a:rPr>
                        <a:t>Người dùng nhấn nút đăng nhập</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1708859900"/>
                  </a:ext>
                </a:extLst>
              </a:tr>
              <a:tr h="789167">
                <a:tc>
                  <a:txBody>
                    <a:bodyPr/>
                    <a:lstStyle/>
                    <a:p>
                      <a:pPr>
                        <a:lnSpc>
                          <a:spcPct val="150000"/>
                        </a:lnSpc>
                        <a:spcAft>
                          <a:spcPts val="800"/>
                        </a:spcAft>
                      </a:pPr>
                      <a:r>
                        <a:rPr lang="vi-VN" sz="800">
                          <a:effectLst/>
                        </a:rPr>
                        <a:t>Luồng sự kiện chính</a:t>
                      </a:r>
                      <a:endParaRPr lang="en-US" sz="800">
                        <a:effectLst/>
                      </a:endParaRPr>
                    </a:p>
                    <a:p>
                      <a:pPr>
                        <a:lnSpc>
                          <a:spcPct val="150000"/>
                        </a:lnSpc>
                        <a:spcAft>
                          <a:spcPts val="800"/>
                        </a:spcAft>
                      </a:pPr>
                      <a:r>
                        <a:rPr lang="vi-VN" sz="800">
                          <a:effectLst/>
                        </a:rPr>
                        <a:t>(Main scenario, basic flow)</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marL="342900" lvl="0" indent="-342900">
                        <a:lnSpc>
                          <a:spcPct val="150000"/>
                        </a:lnSpc>
                        <a:buFont typeface="+mj-lt"/>
                        <a:buAutoNum type="arabicPeriod"/>
                      </a:pPr>
                      <a:r>
                        <a:rPr lang="en-US" sz="800">
                          <a:effectLst/>
                        </a:rPr>
                        <a:t>Người dùng truy cập vào trang đăng nhập</a:t>
                      </a:r>
                    </a:p>
                    <a:p>
                      <a:pPr marL="342900" lvl="0" indent="-342900">
                        <a:lnSpc>
                          <a:spcPct val="150000"/>
                        </a:lnSpc>
                        <a:buFont typeface="+mj-lt"/>
                        <a:buAutoNum type="arabicPeriod"/>
                      </a:pPr>
                      <a:r>
                        <a:rPr lang="en-US" sz="800">
                          <a:effectLst/>
                        </a:rPr>
                        <a:t>Nhập tài khoản và mật khẩu </a:t>
                      </a:r>
                    </a:p>
                    <a:p>
                      <a:pPr marL="342900" lvl="0" indent="-342900">
                        <a:lnSpc>
                          <a:spcPct val="150000"/>
                        </a:lnSpc>
                        <a:buFont typeface="+mj-lt"/>
                        <a:buAutoNum type="arabicPeriod"/>
                      </a:pPr>
                      <a:r>
                        <a:rPr lang="en-US" sz="800">
                          <a:effectLst/>
                        </a:rPr>
                        <a:t>Nhấn nút đăng nhập</a:t>
                      </a:r>
                    </a:p>
                    <a:p>
                      <a:pPr marL="342900" lvl="0" indent="-342900">
                        <a:lnSpc>
                          <a:spcPct val="150000"/>
                        </a:lnSpc>
                        <a:spcAft>
                          <a:spcPts val="800"/>
                        </a:spcAft>
                        <a:buFont typeface="+mj-lt"/>
                        <a:buAutoNum type="arabicPeriod"/>
                      </a:pPr>
                      <a:r>
                        <a:rPr lang="en-US" sz="800">
                          <a:effectLst/>
                        </a:rPr>
                        <a:t>Chuyển tới trang quản lý sinh viên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2792173387"/>
                  </a:ext>
                </a:extLst>
              </a:tr>
              <a:tr h="789167">
                <a:tc>
                  <a:txBody>
                    <a:bodyPr/>
                    <a:lstStyle/>
                    <a:p>
                      <a:pPr>
                        <a:lnSpc>
                          <a:spcPct val="150000"/>
                        </a:lnSpc>
                        <a:spcAft>
                          <a:spcPts val="800"/>
                        </a:spcAft>
                      </a:pPr>
                      <a:r>
                        <a:rPr lang="vi-VN" sz="800">
                          <a:effectLst/>
                        </a:rPr>
                        <a:t>Luồng sự kiện phụ</a:t>
                      </a:r>
                      <a:endParaRPr lang="en-US" sz="800">
                        <a:effectLst/>
                      </a:endParaRPr>
                    </a:p>
                    <a:p>
                      <a:pPr>
                        <a:lnSpc>
                          <a:spcPct val="150000"/>
                        </a:lnSpc>
                        <a:spcAft>
                          <a:spcPts val="800"/>
                        </a:spcAft>
                      </a:pPr>
                      <a:r>
                        <a:rPr lang="vi-VN" sz="800">
                          <a:effectLst/>
                        </a:rPr>
                        <a:t>(Extensions)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tc>
                  <a:txBody>
                    <a:bodyPr/>
                    <a:lstStyle/>
                    <a:p>
                      <a:pPr marL="342900" lvl="0" indent="-342900">
                        <a:lnSpc>
                          <a:spcPct val="150000"/>
                        </a:lnSpc>
                        <a:buFont typeface="+mj-lt"/>
                        <a:buAutoNum type="alphaLcPeriod"/>
                      </a:pPr>
                      <a:r>
                        <a:rPr lang="en-US" sz="800">
                          <a:effectLst/>
                        </a:rPr>
                        <a:t>Bước 3: </a:t>
                      </a:r>
                    </a:p>
                    <a:p>
                      <a:pPr marL="342900" lvl="0" indent="-342900">
                        <a:lnSpc>
                          <a:spcPct val="150000"/>
                        </a:lnSpc>
                        <a:spcAft>
                          <a:spcPts val="800"/>
                        </a:spcAft>
                        <a:buFont typeface="Symbol" panose="05050102010706020507" pitchFamily="18" charset="2"/>
                        <a:buChar char=""/>
                      </a:pPr>
                      <a:r>
                        <a:rPr lang="en-US" sz="800">
                          <a:effectLst/>
                        </a:rPr>
                        <a:t>Nếu tài khoản và mật khẩu không đúng hiển thị thông báo “Tài khoản hoặc mật khẩu không đúng mời bạn kiểm tra lại”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44679" marR="44679" marT="0" marB="0"/>
                </a:tc>
                <a:extLst>
                  <a:ext uri="{0D108BD9-81ED-4DB2-BD59-A6C34878D82A}">
                    <a16:rowId xmlns:a16="http://schemas.microsoft.com/office/drawing/2014/main" val="2159138438"/>
                  </a:ext>
                </a:extLst>
              </a:tr>
            </a:tbl>
          </a:graphicData>
        </a:graphic>
      </p:graphicFrame>
    </p:spTree>
    <p:extLst>
      <p:ext uri="{BB962C8B-B14F-4D97-AF65-F5344CB8AC3E}">
        <p14:creationId xmlns:p14="http://schemas.microsoft.com/office/powerpoint/2010/main" val="58790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u="sng" dirty="0"/>
              <a:t>PHÂN TÍCH THIẾT KẾ</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1767186"/>
              </p:ext>
            </p:extLst>
          </p:nvPr>
        </p:nvGraphicFramePr>
        <p:xfrm>
          <a:off x="2057400" y="1295400"/>
          <a:ext cx="6477000" cy="4953001"/>
        </p:xfrm>
        <a:graphic>
          <a:graphicData uri="http://schemas.openxmlformats.org/drawingml/2006/table">
            <a:tbl>
              <a:tblPr firstRow="1" firstCol="1" bandRow="1">
                <a:tableStyleId>{5C22544A-7EE6-4342-B048-85BDC9FD1C3A}</a:tableStyleId>
              </a:tblPr>
              <a:tblGrid>
                <a:gridCol w="2054376">
                  <a:extLst>
                    <a:ext uri="{9D8B030D-6E8A-4147-A177-3AD203B41FA5}">
                      <a16:colId xmlns:a16="http://schemas.microsoft.com/office/drawing/2014/main" val="20000"/>
                    </a:ext>
                  </a:extLst>
                </a:gridCol>
                <a:gridCol w="4422624">
                  <a:extLst>
                    <a:ext uri="{9D8B030D-6E8A-4147-A177-3AD203B41FA5}">
                      <a16:colId xmlns:a16="http://schemas.microsoft.com/office/drawing/2014/main" val="20001"/>
                    </a:ext>
                  </a:extLst>
                </a:gridCol>
              </a:tblGrid>
              <a:tr h="226347">
                <a:tc>
                  <a:txBody>
                    <a:bodyPr/>
                    <a:lstStyle/>
                    <a:p>
                      <a:pPr>
                        <a:lnSpc>
                          <a:spcPct val="150000"/>
                        </a:lnSpc>
                        <a:spcAft>
                          <a:spcPts val="0"/>
                        </a:spcAft>
                      </a:pPr>
                      <a:r>
                        <a:rPr lang="vi-VN" sz="900">
                          <a:effectLst/>
                        </a:rPr>
                        <a:t>Mã </a:t>
                      </a:r>
                      <a:r>
                        <a:rPr lang="en-US" sz="900">
                          <a:effectLst/>
                        </a:rPr>
                        <a:t>u</a:t>
                      </a:r>
                      <a:r>
                        <a:rPr lang="vi-VN" sz="900">
                          <a:effectLst/>
                        </a:rPr>
                        <a:t>se case</a:t>
                      </a:r>
                      <a:endParaRPr lang="en-US" sz="900">
                        <a:effectLst/>
                        <a:latin typeface="Times New Roman"/>
                        <a:ea typeface="Calibri"/>
                        <a:cs typeface="Times New Roman"/>
                      </a:endParaRPr>
                    </a:p>
                  </a:txBody>
                  <a:tcPr marL="48788" marR="48788" marT="0" marB="0" anchor="b"/>
                </a:tc>
                <a:tc>
                  <a:txBody>
                    <a:bodyPr/>
                    <a:lstStyle/>
                    <a:p>
                      <a:pPr>
                        <a:lnSpc>
                          <a:spcPct val="150000"/>
                        </a:lnSpc>
                        <a:spcAft>
                          <a:spcPts val="0"/>
                        </a:spcAft>
                      </a:pPr>
                      <a:r>
                        <a:rPr lang="vi-VN" sz="900">
                          <a:effectLst/>
                        </a:rPr>
                        <a:t>UC-</a:t>
                      </a:r>
                      <a:r>
                        <a:rPr lang="en-US" sz="900">
                          <a:effectLst/>
                        </a:rPr>
                        <a:t>03</a:t>
                      </a:r>
                      <a:endParaRPr lang="en-US" sz="900">
                        <a:effectLst/>
                        <a:latin typeface="Times New Roman"/>
                        <a:ea typeface="Calibri"/>
                        <a:cs typeface="Times New Roman"/>
                      </a:endParaRPr>
                    </a:p>
                  </a:txBody>
                  <a:tcPr marL="48788" marR="48788" marT="0" marB="0" anchor="b"/>
                </a:tc>
                <a:extLst>
                  <a:ext uri="{0D108BD9-81ED-4DB2-BD59-A6C34878D82A}">
                    <a16:rowId xmlns:a16="http://schemas.microsoft.com/office/drawing/2014/main" val="10000"/>
                  </a:ext>
                </a:extLst>
              </a:tr>
              <a:tr h="241340">
                <a:tc>
                  <a:txBody>
                    <a:bodyPr/>
                    <a:lstStyle/>
                    <a:p>
                      <a:pPr>
                        <a:lnSpc>
                          <a:spcPct val="150000"/>
                        </a:lnSpc>
                        <a:spcAft>
                          <a:spcPts val="0"/>
                        </a:spcAft>
                      </a:pPr>
                      <a:r>
                        <a:rPr lang="vi-VN" sz="900">
                          <a:effectLst/>
                        </a:rPr>
                        <a:t>Tên </a:t>
                      </a:r>
                      <a:r>
                        <a:rPr lang="en-US" sz="900">
                          <a:effectLst/>
                        </a:rPr>
                        <a:t>u</a:t>
                      </a:r>
                      <a:r>
                        <a:rPr lang="vi-VN" sz="900">
                          <a:effectLst/>
                        </a:rPr>
                        <a:t>se case</a:t>
                      </a:r>
                      <a:endParaRPr lang="en-US" sz="900">
                        <a:effectLst/>
                        <a:latin typeface="Times New Roman"/>
                        <a:ea typeface="Calibri"/>
                        <a:cs typeface="Times New Roman"/>
                      </a:endParaRPr>
                    </a:p>
                  </a:txBody>
                  <a:tcPr marL="48788" marR="48788" marT="0" marB="0" anchor="b"/>
                </a:tc>
                <a:tc>
                  <a:txBody>
                    <a:bodyPr/>
                    <a:lstStyle/>
                    <a:p>
                      <a:pPr>
                        <a:lnSpc>
                          <a:spcPct val="150000"/>
                        </a:lnSpc>
                        <a:spcAft>
                          <a:spcPts val="0"/>
                        </a:spcAft>
                      </a:pPr>
                      <a:r>
                        <a:rPr lang="en-US" sz="900">
                          <a:effectLst/>
                        </a:rPr>
                        <a:t>Sinh viên sửa thông tin</a:t>
                      </a:r>
                      <a:endParaRPr lang="en-US" sz="900">
                        <a:effectLst/>
                        <a:latin typeface="Times New Roman"/>
                        <a:ea typeface="Calibri"/>
                        <a:cs typeface="Times New Roman"/>
                      </a:endParaRPr>
                    </a:p>
                  </a:txBody>
                  <a:tcPr marL="48788" marR="48788" marT="0" marB="0" anchor="b"/>
                </a:tc>
                <a:extLst>
                  <a:ext uri="{0D108BD9-81ED-4DB2-BD59-A6C34878D82A}">
                    <a16:rowId xmlns:a16="http://schemas.microsoft.com/office/drawing/2014/main" val="10001"/>
                  </a:ext>
                </a:extLst>
              </a:tr>
              <a:tr h="263104">
                <a:tc>
                  <a:txBody>
                    <a:bodyPr/>
                    <a:lstStyle/>
                    <a:p>
                      <a:pPr>
                        <a:lnSpc>
                          <a:spcPct val="150000"/>
                        </a:lnSpc>
                        <a:spcAft>
                          <a:spcPts val="0"/>
                        </a:spcAft>
                      </a:pPr>
                      <a:r>
                        <a:rPr lang="vi-VN" sz="900">
                          <a:effectLst/>
                        </a:rPr>
                        <a:t>Tác nhân (Actor)</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en-US" sz="900">
                          <a:effectLst/>
                        </a:rPr>
                        <a:t>Người dùng</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2"/>
                  </a:ext>
                </a:extLst>
              </a:tr>
              <a:tr h="254399">
                <a:tc>
                  <a:txBody>
                    <a:bodyPr/>
                    <a:lstStyle/>
                    <a:p>
                      <a:pPr>
                        <a:lnSpc>
                          <a:spcPct val="150000"/>
                        </a:lnSpc>
                        <a:spcAft>
                          <a:spcPts val="0"/>
                        </a:spcAft>
                      </a:pPr>
                      <a:r>
                        <a:rPr lang="vi-VN" sz="900">
                          <a:effectLst/>
                        </a:rPr>
                        <a:t>Level</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vi-VN" sz="900">
                          <a:effectLst/>
                        </a:rPr>
                        <a:t>User goal</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3"/>
                  </a:ext>
                </a:extLst>
              </a:tr>
              <a:tr h="384983">
                <a:tc>
                  <a:txBody>
                    <a:bodyPr/>
                    <a:lstStyle/>
                    <a:p>
                      <a:pPr>
                        <a:lnSpc>
                          <a:spcPct val="150000"/>
                        </a:lnSpc>
                        <a:spcAft>
                          <a:spcPts val="0"/>
                        </a:spcAft>
                      </a:pPr>
                      <a:r>
                        <a:rPr lang="vi-VN" sz="900">
                          <a:effectLst/>
                        </a:rPr>
                        <a:t>Mô tả ngắn (Brief)</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en-US" sz="900">
                          <a:effectLst/>
                        </a:rPr>
                        <a:t>Người dùng muốn sửa thông tin </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4"/>
                  </a:ext>
                </a:extLst>
              </a:tr>
              <a:tr h="452695">
                <a:tc>
                  <a:txBody>
                    <a:bodyPr/>
                    <a:lstStyle/>
                    <a:p>
                      <a:pPr>
                        <a:lnSpc>
                          <a:spcPct val="150000"/>
                        </a:lnSpc>
                        <a:spcAft>
                          <a:spcPts val="0"/>
                        </a:spcAft>
                      </a:pPr>
                      <a:r>
                        <a:rPr lang="vi-VN" sz="900">
                          <a:effectLst/>
                        </a:rPr>
                        <a:t>Tiền điều kiện</a:t>
                      </a:r>
                      <a:r>
                        <a:rPr lang="en-US" sz="900">
                          <a:effectLst/>
                        </a:rPr>
                        <a:t>   </a:t>
                      </a:r>
                      <a:r>
                        <a:rPr lang="vi-VN" sz="900">
                          <a:effectLst/>
                        </a:rPr>
                        <a:t>(Preconditions)</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en-US" sz="900">
                          <a:effectLst/>
                        </a:rPr>
                        <a:t>Người dùng phải đăng nhập thành công</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5"/>
                  </a:ext>
                </a:extLst>
              </a:tr>
              <a:tr h="413965">
                <a:tc>
                  <a:txBody>
                    <a:bodyPr/>
                    <a:lstStyle/>
                    <a:p>
                      <a:pPr>
                        <a:lnSpc>
                          <a:spcPct val="150000"/>
                        </a:lnSpc>
                        <a:spcAft>
                          <a:spcPts val="0"/>
                        </a:spcAft>
                      </a:pPr>
                      <a:r>
                        <a:rPr lang="vi-VN" sz="900">
                          <a:effectLst/>
                        </a:rPr>
                        <a:t>Kết quả</a:t>
                      </a:r>
                      <a:r>
                        <a:rPr lang="en-US" sz="900">
                          <a:effectLst/>
                        </a:rPr>
                        <a:t>  </a:t>
                      </a:r>
                      <a:r>
                        <a:rPr lang="vi-VN" sz="900">
                          <a:effectLst/>
                        </a:rPr>
                        <a:t>(Postconditions)</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en-US" sz="900">
                          <a:effectLst/>
                        </a:rPr>
                        <a:t>Hiển thị thông báo “ Sửa thông tin thành công “</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6"/>
                  </a:ext>
                </a:extLst>
              </a:tr>
              <a:tr h="905389">
                <a:tc>
                  <a:txBody>
                    <a:bodyPr/>
                    <a:lstStyle/>
                    <a:p>
                      <a:pPr>
                        <a:lnSpc>
                          <a:spcPct val="150000"/>
                        </a:lnSpc>
                        <a:spcAft>
                          <a:spcPts val="0"/>
                        </a:spcAft>
                      </a:pPr>
                      <a:r>
                        <a:rPr lang="vi-VN" sz="900">
                          <a:effectLst/>
                        </a:rPr>
                        <a:t>Điều kiện kích hoạt use case</a:t>
                      </a:r>
                      <a:endParaRPr lang="en-US" sz="900">
                        <a:effectLst/>
                      </a:endParaRPr>
                    </a:p>
                    <a:p>
                      <a:pPr>
                        <a:lnSpc>
                          <a:spcPct val="150000"/>
                        </a:lnSpc>
                        <a:spcAft>
                          <a:spcPts val="0"/>
                        </a:spcAft>
                      </a:pPr>
                      <a:r>
                        <a:rPr lang="vi-VN" sz="900">
                          <a:effectLst/>
                        </a:rPr>
                        <a:t>(Triggers –  specific business event)</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en-US" sz="900">
                          <a:effectLst/>
                        </a:rPr>
                        <a:t>Người dùng nhấn nút lưu thông tin</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7"/>
                  </a:ext>
                </a:extLst>
              </a:tr>
              <a:tr h="1358084">
                <a:tc>
                  <a:txBody>
                    <a:bodyPr/>
                    <a:lstStyle/>
                    <a:p>
                      <a:pPr>
                        <a:lnSpc>
                          <a:spcPct val="150000"/>
                        </a:lnSpc>
                        <a:spcAft>
                          <a:spcPts val="0"/>
                        </a:spcAft>
                      </a:pPr>
                      <a:r>
                        <a:rPr lang="vi-VN" sz="900">
                          <a:effectLst/>
                        </a:rPr>
                        <a:t>Luồng sự kiện chính</a:t>
                      </a:r>
                      <a:endParaRPr lang="en-US" sz="900">
                        <a:effectLst/>
                      </a:endParaRPr>
                    </a:p>
                    <a:p>
                      <a:pPr>
                        <a:lnSpc>
                          <a:spcPct val="150000"/>
                        </a:lnSpc>
                        <a:spcAft>
                          <a:spcPts val="0"/>
                        </a:spcAft>
                      </a:pPr>
                      <a:r>
                        <a:rPr lang="vi-VN" sz="900">
                          <a:effectLst/>
                        </a:rPr>
                        <a:t>(Main scenario, basic flow)</a:t>
                      </a:r>
                      <a:endParaRPr lang="en-US" sz="900">
                        <a:effectLst/>
                        <a:latin typeface="Times New Roman"/>
                        <a:ea typeface="Calibri"/>
                        <a:cs typeface="Times New Roman"/>
                      </a:endParaRPr>
                    </a:p>
                  </a:txBody>
                  <a:tcPr marL="48788" marR="48788" marT="0" marB="0" anchor="ctr"/>
                </a:tc>
                <a:tc>
                  <a:txBody>
                    <a:bodyPr/>
                    <a:lstStyle/>
                    <a:p>
                      <a:pPr marL="342900" lvl="0" indent="-342900">
                        <a:lnSpc>
                          <a:spcPct val="150000"/>
                        </a:lnSpc>
                        <a:spcAft>
                          <a:spcPts val="0"/>
                        </a:spcAft>
                        <a:buFont typeface="+mj-lt"/>
                        <a:buAutoNum type="arabicPeriod"/>
                      </a:pPr>
                      <a:r>
                        <a:rPr lang="en-US" sz="900">
                          <a:effectLst/>
                        </a:rPr>
                        <a:t>Người dùng chọn chức năng sửa thông tin</a:t>
                      </a:r>
                    </a:p>
                    <a:p>
                      <a:pPr marL="342900" lvl="0" indent="-342900">
                        <a:lnSpc>
                          <a:spcPct val="150000"/>
                        </a:lnSpc>
                        <a:spcAft>
                          <a:spcPts val="0"/>
                        </a:spcAft>
                        <a:buFont typeface="+mj-lt"/>
                        <a:buAutoNum type="arabicPeriod"/>
                      </a:pPr>
                      <a:r>
                        <a:rPr lang="en-US" sz="900">
                          <a:effectLst/>
                        </a:rPr>
                        <a:t>Trang thông tin cá nhân hiển thị</a:t>
                      </a:r>
                    </a:p>
                    <a:p>
                      <a:pPr marL="342900" lvl="0" indent="-342900">
                        <a:lnSpc>
                          <a:spcPct val="150000"/>
                        </a:lnSpc>
                        <a:spcAft>
                          <a:spcPts val="0"/>
                        </a:spcAft>
                        <a:buFont typeface="+mj-lt"/>
                        <a:buAutoNum type="arabicPeriod"/>
                      </a:pPr>
                      <a:r>
                        <a:rPr lang="en-US" sz="900">
                          <a:effectLst/>
                        </a:rPr>
                        <a:t>Người dùng chọn vào thông tin cần sửa và sửa thông tin</a:t>
                      </a:r>
                    </a:p>
                    <a:p>
                      <a:pPr marL="342900" lvl="0" indent="-342900">
                        <a:lnSpc>
                          <a:spcPct val="150000"/>
                        </a:lnSpc>
                        <a:spcAft>
                          <a:spcPts val="0"/>
                        </a:spcAft>
                        <a:buFont typeface="+mj-lt"/>
                        <a:buAutoNum type="arabicPeriod"/>
                      </a:pPr>
                      <a:r>
                        <a:rPr lang="en-US" sz="900">
                          <a:effectLst/>
                        </a:rPr>
                        <a:t>Người dùng nhấn nút lưu thông tin</a:t>
                      </a:r>
                    </a:p>
                    <a:p>
                      <a:pPr marL="342900" lvl="0" indent="-342900">
                        <a:lnSpc>
                          <a:spcPct val="150000"/>
                        </a:lnSpc>
                        <a:spcAft>
                          <a:spcPts val="0"/>
                        </a:spcAft>
                        <a:buFont typeface="+mj-lt"/>
                        <a:buAutoNum type="arabicPeriod"/>
                      </a:pPr>
                      <a:r>
                        <a:rPr lang="en-US" sz="900">
                          <a:effectLst/>
                        </a:rPr>
                        <a:t>Hiển thị thông báo “ Sửa thông tin thành công “</a:t>
                      </a:r>
                      <a:endParaRPr lang="en-US" sz="90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8"/>
                  </a:ext>
                </a:extLst>
              </a:tr>
              <a:tr h="452695">
                <a:tc>
                  <a:txBody>
                    <a:bodyPr/>
                    <a:lstStyle/>
                    <a:p>
                      <a:pPr>
                        <a:lnSpc>
                          <a:spcPct val="150000"/>
                        </a:lnSpc>
                        <a:spcAft>
                          <a:spcPts val="0"/>
                        </a:spcAft>
                      </a:pPr>
                      <a:r>
                        <a:rPr lang="vi-VN" sz="900">
                          <a:effectLst/>
                        </a:rPr>
                        <a:t>Luồng sự kiện phụ</a:t>
                      </a:r>
                      <a:endParaRPr lang="en-US" sz="900">
                        <a:effectLst/>
                      </a:endParaRPr>
                    </a:p>
                    <a:p>
                      <a:pPr>
                        <a:lnSpc>
                          <a:spcPct val="150000"/>
                        </a:lnSpc>
                        <a:spcAft>
                          <a:spcPts val="0"/>
                        </a:spcAft>
                      </a:pPr>
                      <a:r>
                        <a:rPr lang="vi-VN" sz="900">
                          <a:effectLst/>
                        </a:rPr>
                        <a:t>(Extensions)</a:t>
                      </a:r>
                      <a:endParaRPr lang="en-US" sz="900">
                        <a:effectLst/>
                        <a:latin typeface="Times New Roman"/>
                        <a:ea typeface="Calibri"/>
                        <a:cs typeface="Times New Roman"/>
                      </a:endParaRPr>
                    </a:p>
                  </a:txBody>
                  <a:tcPr marL="48788" marR="48788" marT="0" marB="0" anchor="ctr"/>
                </a:tc>
                <a:tc>
                  <a:txBody>
                    <a:bodyPr/>
                    <a:lstStyle/>
                    <a:p>
                      <a:pPr>
                        <a:lnSpc>
                          <a:spcPct val="150000"/>
                        </a:lnSpc>
                        <a:spcAft>
                          <a:spcPts val="0"/>
                        </a:spcAft>
                      </a:pPr>
                      <a:r>
                        <a:rPr lang="en-US" sz="900" dirty="0">
                          <a:effectLst/>
                        </a:rPr>
                        <a:t> </a:t>
                      </a:r>
                      <a:endParaRPr lang="en-US" sz="900" dirty="0">
                        <a:effectLst/>
                        <a:latin typeface="Times New Roman"/>
                        <a:ea typeface="Calibri"/>
                        <a:cs typeface="Times New Roman"/>
                      </a:endParaRPr>
                    </a:p>
                  </a:txBody>
                  <a:tcPr marL="48788" marR="48788"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1304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u="sng" dirty="0" err="1"/>
              <a:t>Yêu</a:t>
            </a:r>
            <a:r>
              <a:rPr lang="en-US" b="1" u="sng" dirty="0"/>
              <a:t> </a:t>
            </a:r>
            <a:r>
              <a:rPr lang="en-US" b="1" u="sng" dirty="0" err="1"/>
              <a:t>cầu</a:t>
            </a:r>
            <a:r>
              <a:rPr lang="en-US" b="1" u="sng" dirty="0"/>
              <a:t> phi </a:t>
            </a:r>
            <a:r>
              <a:rPr lang="en-US" b="1" u="sng" dirty="0" err="1"/>
              <a:t>chức</a:t>
            </a:r>
            <a:r>
              <a:rPr lang="en-US" b="1" u="sng" dirty="0"/>
              <a:t> </a:t>
            </a:r>
            <a:r>
              <a:rPr lang="en-US" b="1" u="sng" dirty="0" err="1"/>
              <a:t>năng</a:t>
            </a:r>
            <a:endParaRPr lang="en-US" u="sng" dirty="0"/>
          </a:p>
        </p:txBody>
      </p:sp>
      <p:sp>
        <p:nvSpPr>
          <p:cNvPr id="3" name="Content Placeholder 2"/>
          <p:cNvSpPr>
            <a:spLocks noGrp="1"/>
          </p:cNvSpPr>
          <p:nvPr>
            <p:ph idx="1"/>
          </p:nvPr>
        </p:nvSpPr>
        <p:spPr/>
        <p:txBody>
          <a:bodyPr>
            <a:normAutofit/>
          </a:bodyPr>
          <a:lstStyle/>
          <a:p>
            <a:r>
              <a:rPr lang="vi-VN" sz="2400" b="1" dirty="0"/>
              <a:t>Môi trường</a:t>
            </a:r>
            <a:r>
              <a:rPr lang="en-US" sz="2400" b="1" dirty="0"/>
              <a:t>:</a:t>
            </a:r>
          </a:p>
          <a:p>
            <a:pPr lvl="1"/>
            <a:r>
              <a:rPr lang="vi-VN" sz="2400" dirty="0"/>
              <a:t>Hệ thống hoạt động trên Google Chrome, FireFox</a:t>
            </a:r>
            <a:r>
              <a:rPr lang="en-US" sz="2400" dirty="0"/>
              <a:t> </a:t>
            </a:r>
            <a:r>
              <a:rPr lang="en-US" sz="2400" dirty="0" err="1"/>
              <a:t>và</a:t>
            </a:r>
            <a:r>
              <a:rPr lang="en-US" sz="2400" dirty="0"/>
              <a:t> </a:t>
            </a:r>
            <a:r>
              <a:rPr lang="en-US" sz="2400" dirty="0" err="1"/>
              <a:t>CocCoc</a:t>
            </a:r>
            <a:r>
              <a:rPr lang="en-US" sz="2400" dirty="0"/>
              <a:t>.</a:t>
            </a:r>
          </a:p>
          <a:p>
            <a:r>
              <a:rPr lang="en-US" sz="2400" b="1" dirty="0" err="1"/>
              <a:t>Hiệu</a:t>
            </a:r>
            <a:r>
              <a:rPr lang="en-US" sz="2400" b="1" dirty="0"/>
              <a:t> </a:t>
            </a:r>
            <a:r>
              <a:rPr lang="en-US" sz="2400" b="1" dirty="0" err="1"/>
              <a:t>suất</a:t>
            </a:r>
            <a:r>
              <a:rPr lang="en-US" sz="2400" b="1" dirty="0"/>
              <a:t>:</a:t>
            </a:r>
          </a:p>
          <a:p>
            <a:pPr lvl="1"/>
            <a:r>
              <a:rPr lang="vi-VN" sz="2400" dirty="0"/>
              <a:t>Các chức năng thực hiện nhanh gọn, chính xác </a:t>
            </a:r>
          </a:p>
          <a:p>
            <a:pPr lvl="1"/>
            <a:r>
              <a:rPr lang="vi-VN" sz="2400" dirty="0"/>
              <a:t>Thời gian hiển thị thông tin chi tiết của một chiếc xe trong vòng 2 giây.</a:t>
            </a:r>
          </a:p>
          <a:p>
            <a:pPr lvl="1"/>
            <a:r>
              <a:rPr lang="vi-VN" sz="2400" dirty="0"/>
              <a:t>Hệ thống có thể xử lý tối đa 1000 người dùng cùng lúc</a:t>
            </a:r>
          </a:p>
          <a:p>
            <a:pPr lvl="1"/>
            <a:endParaRPr lang="en-US" dirty="0"/>
          </a:p>
        </p:txBody>
      </p:sp>
    </p:spTree>
    <p:extLst>
      <p:ext uri="{BB962C8B-B14F-4D97-AF65-F5344CB8AC3E}">
        <p14:creationId xmlns:p14="http://schemas.microsoft.com/office/powerpoint/2010/main" val="93969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u="sng" dirty="0" err="1"/>
              <a:t>Lược</a:t>
            </a:r>
            <a:r>
              <a:rPr lang="en-US" b="1" u="sng" dirty="0"/>
              <a:t> </a:t>
            </a:r>
            <a:r>
              <a:rPr lang="en-US" b="1" u="sng" dirty="0" err="1"/>
              <a:t>đồ</a:t>
            </a:r>
            <a:r>
              <a:rPr lang="en-US" b="1" u="sng" dirty="0"/>
              <a:t> </a:t>
            </a:r>
            <a:r>
              <a:rPr lang="en-US" b="1" u="sng" dirty="0" err="1"/>
              <a:t>cơ</a:t>
            </a:r>
            <a:r>
              <a:rPr lang="en-US" b="1" u="sng" dirty="0"/>
              <a:t> </a:t>
            </a:r>
            <a:r>
              <a:rPr lang="en-US" b="1" u="sng" dirty="0" err="1"/>
              <a:t>sở</a:t>
            </a:r>
            <a:r>
              <a:rPr lang="en-US" b="1" u="sng" dirty="0"/>
              <a:t> </a:t>
            </a:r>
            <a:r>
              <a:rPr lang="en-US" b="1" u="sng" dirty="0" err="1"/>
              <a:t>dữ</a:t>
            </a:r>
            <a:r>
              <a:rPr lang="en-US" b="1" u="sng" dirty="0"/>
              <a:t> </a:t>
            </a:r>
            <a:r>
              <a:rPr lang="en-US" b="1" u="sng" dirty="0" err="1"/>
              <a:t>liệu</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19619" y="1767943"/>
            <a:ext cx="5904762" cy="4190476"/>
          </a:xfrm>
          <a:prstGeom prst="rect">
            <a:avLst/>
          </a:prstGeom>
        </p:spPr>
      </p:pic>
    </p:spTree>
    <p:extLst>
      <p:ext uri="{BB962C8B-B14F-4D97-AF65-F5344CB8AC3E}">
        <p14:creationId xmlns:p14="http://schemas.microsoft.com/office/powerpoint/2010/main" val="149275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u="sng" dirty="0" err="1"/>
              <a:t>Đặc</a:t>
            </a:r>
            <a:r>
              <a:rPr lang="en-US" b="1" u="sng" dirty="0"/>
              <a:t> </a:t>
            </a:r>
            <a:r>
              <a:rPr lang="en-US" b="1" u="sng" dirty="0" err="1"/>
              <a:t>tả</a:t>
            </a:r>
            <a:r>
              <a:rPr lang="en-US" b="1" u="sng" dirty="0"/>
              <a:t> </a:t>
            </a:r>
            <a:r>
              <a:rPr lang="en-US" b="1" u="sng" dirty="0" err="1"/>
              <a:t>màn</a:t>
            </a:r>
            <a:r>
              <a:rPr lang="en-US" b="1" u="sng" dirty="0"/>
              <a:t> </a:t>
            </a:r>
            <a:r>
              <a:rPr lang="en-US" b="1" u="sng" dirty="0" err="1"/>
              <a:t>hình</a:t>
            </a:r>
            <a:r>
              <a:rPr lang="en-US" b="1" u="sng" dirty="0"/>
              <a:t> </a:t>
            </a:r>
            <a:r>
              <a:rPr lang="en-US" b="1" u="sng" dirty="0" err="1"/>
              <a:t>xem</a:t>
            </a:r>
            <a:r>
              <a:rPr lang="en-US" b="1" u="sng" dirty="0"/>
              <a:t> </a:t>
            </a:r>
            <a:r>
              <a:rPr lang="en-US" b="1" u="sng" dirty="0" err="1"/>
              <a:t>thông</a:t>
            </a:r>
            <a:r>
              <a:rPr lang="en-US" b="1" u="sng" dirty="0"/>
              <a:t> tin chi </a:t>
            </a:r>
            <a:r>
              <a:rPr lang="en-US" b="1" u="sng" dirty="0" err="1"/>
              <a:t>tiết</a:t>
            </a:r>
            <a:r>
              <a:rPr lang="en-US" b="1" u="sng" dirty="0"/>
              <a:t> </a:t>
            </a:r>
            <a:r>
              <a:rPr lang="en-US" b="1" u="sng" dirty="0" err="1"/>
              <a:t>sinh</a:t>
            </a:r>
            <a:r>
              <a:rPr lang="en-US" b="1" u="sng" dirty="0"/>
              <a:t> </a:t>
            </a:r>
            <a:r>
              <a:rPr lang="en-US" b="1" u="sng" dirty="0" err="1"/>
              <a:t>viên</a:t>
            </a:r>
            <a:endParaRPr lang="en-US" b="1" u="sng" dirty="0"/>
          </a:p>
        </p:txBody>
      </p:sp>
      <p:sp>
        <p:nvSpPr>
          <p:cNvPr id="3" name="Content Placeholder 2"/>
          <p:cNvSpPr>
            <a:spLocks noGrp="1"/>
          </p:cNvSpPr>
          <p:nvPr>
            <p:ph idx="1"/>
          </p:nvPr>
        </p:nvSpPr>
        <p:spPr>
          <a:xfrm>
            <a:off x="457200" y="2667000"/>
            <a:ext cx="8229600" cy="3459163"/>
          </a:xfrm>
        </p:spPr>
        <p:txBody>
          <a:bodyPr/>
          <a:lstStyle/>
          <a:p>
            <a:r>
              <a:rPr lang="en-US" dirty="0" err="1"/>
              <a:t>Màn</a:t>
            </a:r>
            <a:r>
              <a:rPr lang="en-US" dirty="0"/>
              <a:t> </a:t>
            </a:r>
            <a:r>
              <a:rPr lang="en-US" dirty="0" err="1"/>
              <a:t>hình</a:t>
            </a:r>
            <a:r>
              <a:rPr lang="en-US" dirty="0"/>
              <a:t> </a:t>
            </a:r>
            <a:r>
              <a:rPr lang="en-US" dirty="0" err="1"/>
              <a:t>hiển</a:t>
            </a:r>
            <a:r>
              <a:rPr lang="en-US" dirty="0"/>
              <a:t> </a:t>
            </a:r>
            <a:r>
              <a:rPr lang="en-US" dirty="0" err="1"/>
              <a:t>thị</a:t>
            </a:r>
            <a:r>
              <a:rPr lang="en-US" dirty="0"/>
              <a:t> </a:t>
            </a:r>
            <a:r>
              <a:rPr lang="en-US" dirty="0" err="1"/>
              <a:t>các</a:t>
            </a:r>
            <a:r>
              <a:rPr lang="en-US" dirty="0"/>
              <a:t> </a:t>
            </a:r>
            <a:r>
              <a:rPr lang="en-US" dirty="0" err="1"/>
              <a:t>thông</a:t>
            </a:r>
            <a:r>
              <a:rPr lang="en-US" dirty="0"/>
              <a:t> tin </a:t>
            </a:r>
            <a:r>
              <a:rPr lang="en-US" dirty="0" err="1"/>
              <a:t>sinh</a:t>
            </a:r>
            <a:r>
              <a:rPr lang="en-US" dirty="0"/>
              <a:t> </a:t>
            </a:r>
            <a:r>
              <a:rPr lang="en-US" dirty="0" err="1"/>
              <a:t>viên</a:t>
            </a:r>
            <a:r>
              <a:rPr lang="en-US" dirty="0"/>
              <a:t> </a:t>
            </a:r>
            <a:r>
              <a:rPr lang="en-US" dirty="0" err="1"/>
              <a:t>như</a:t>
            </a:r>
            <a:r>
              <a:rPr lang="en-US" dirty="0"/>
              <a:t> : </a:t>
            </a:r>
            <a:r>
              <a:rPr lang="en-US" dirty="0" err="1"/>
              <a:t>họ</a:t>
            </a:r>
            <a:r>
              <a:rPr lang="en-US" dirty="0"/>
              <a:t> </a:t>
            </a:r>
            <a:r>
              <a:rPr lang="en-US" dirty="0" err="1"/>
              <a:t>tên</a:t>
            </a:r>
            <a:r>
              <a:rPr lang="en-US" dirty="0"/>
              <a:t>, </a:t>
            </a:r>
            <a:r>
              <a:rPr lang="en-US" dirty="0" err="1"/>
              <a:t>ngày</a:t>
            </a:r>
            <a:r>
              <a:rPr lang="en-US" dirty="0"/>
              <a:t> </a:t>
            </a:r>
            <a:r>
              <a:rPr lang="en-US" dirty="0" err="1"/>
              <a:t>tháng</a:t>
            </a:r>
            <a:r>
              <a:rPr lang="en-US" dirty="0"/>
              <a:t> </a:t>
            </a:r>
            <a:r>
              <a:rPr lang="en-US" dirty="0" err="1"/>
              <a:t>năm</a:t>
            </a:r>
            <a:r>
              <a:rPr lang="en-US" dirty="0"/>
              <a:t> </a:t>
            </a:r>
            <a:r>
              <a:rPr lang="en-US" dirty="0" err="1"/>
              <a:t>sinh</a:t>
            </a:r>
            <a:r>
              <a:rPr lang="en-US" dirty="0"/>
              <a:t>, </a:t>
            </a:r>
            <a:r>
              <a:rPr lang="en-US" dirty="0" err="1"/>
              <a:t>dân</a:t>
            </a:r>
            <a:r>
              <a:rPr lang="en-US" dirty="0"/>
              <a:t> </a:t>
            </a:r>
            <a:r>
              <a:rPr lang="en-US" dirty="0" err="1"/>
              <a:t>tộc</a:t>
            </a:r>
            <a:r>
              <a:rPr lang="en-US" dirty="0"/>
              <a:t>, CMND, </a:t>
            </a:r>
            <a:r>
              <a:rPr lang="en-US" dirty="0" err="1"/>
              <a:t>các</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khác</a:t>
            </a:r>
            <a:r>
              <a:rPr lang="en-US" dirty="0"/>
              <a:t>, </a:t>
            </a:r>
            <a:r>
              <a:rPr lang="en-US" dirty="0" err="1"/>
              <a:t>thông</a:t>
            </a:r>
            <a:r>
              <a:rPr lang="en-US" dirty="0"/>
              <a:t> tin </a:t>
            </a:r>
            <a:r>
              <a:rPr lang="en-US" dirty="0" err="1"/>
              <a:t>về</a:t>
            </a:r>
            <a:r>
              <a:rPr lang="en-US" dirty="0"/>
              <a:t> </a:t>
            </a:r>
            <a:r>
              <a:rPr lang="en-US" dirty="0" err="1"/>
              <a:t>khóa</a:t>
            </a:r>
            <a:r>
              <a:rPr lang="en-US" dirty="0"/>
              <a:t> </a:t>
            </a:r>
            <a:r>
              <a:rPr lang="en-US" dirty="0" err="1"/>
              <a:t>học</a:t>
            </a:r>
            <a:r>
              <a:rPr lang="en-US" dirty="0"/>
              <a:t>, </a:t>
            </a:r>
            <a:r>
              <a:rPr lang="en-US" dirty="0" err="1"/>
              <a:t>thông</a:t>
            </a:r>
            <a:r>
              <a:rPr lang="en-US" dirty="0"/>
              <a:t> tin </a:t>
            </a:r>
            <a:r>
              <a:rPr lang="en-US" dirty="0" err="1"/>
              <a:t>liên</a:t>
            </a:r>
            <a:r>
              <a:rPr lang="en-US" dirty="0"/>
              <a:t> </a:t>
            </a:r>
            <a:r>
              <a:rPr lang="en-US" dirty="0" err="1"/>
              <a:t>lạc</a:t>
            </a:r>
            <a:r>
              <a:rPr lang="en-US" dirty="0"/>
              <a:t>……</a:t>
            </a:r>
          </a:p>
          <a:p>
            <a:endParaRPr lang="en-US" dirty="0"/>
          </a:p>
        </p:txBody>
      </p:sp>
    </p:spTree>
    <p:extLst>
      <p:ext uri="{BB962C8B-B14F-4D97-AF65-F5344CB8AC3E}">
        <p14:creationId xmlns:p14="http://schemas.microsoft.com/office/powerpoint/2010/main" val="2908449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701</Words>
  <Application>Microsoft Office PowerPoint</Application>
  <PresentationFormat>On-screen Show (4:3)</PresentationFormat>
  <Paragraphs>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Times New Roman</vt:lpstr>
      <vt:lpstr>Office Theme</vt:lpstr>
      <vt:lpstr>CÔNG NGHỆ JAVA</vt:lpstr>
      <vt:lpstr>     Mục tiêu đề tài</vt:lpstr>
      <vt:lpstr>Các chức năng chính của hệ thống</vt:lpstr>
      <vt:lpstr>Các tác nhân</vt:lpstr>
      <vt:lpstr>PHÂN TÍCH THIẾT KẾ</vt:lpstr>
      <vt:lpstr>PHÂN TÍCH THIẾT KẾ</vt:lpstr>
      <vt:lpstr>Yêu cầu phi chức năng</vt:lpstr>
      <vt:lpstr>Lược đồ cơ sở dữ liệu</vt:lpstr>
      <vt:lpstr>Đặc tả màn hình xem thông tin chi tiết sinh viên</vt:lpstr>
      <vt:lpstr>Giao diện màn hình</vt:lpstr>
      <vt:lpstr>Đặc tả màn hình chỉnh sửa thông tin cá nhân sinh viên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JAVA</dc:title>
  <dc:creator>HS</dc:creator>
  <cp:lastModifiedBy>Phuong Vo</cp:lastModifiedBy>
  <cp:revision>5</cp:revision>
  <dcterms:created xsi:type="dcterms:W3CDTF">2020-09-22T16:02:24Z</dcterms:created>
  <dcterms:modified xsi:type="dcterms:W3CDTF">2020-09-23T01:59:30Z</dcterms:modified>
</cp:coreProperties>
</file>