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83" r:id="rId4"/>
    <p:sldId id="282" r:id="rId5"/>
    <p:sldId id="284" r:id="rId6"/>
    <p:sldId id="285" r:id="rId7"/>
    <p:sldId id="286" r:id="rId8"/>
    <p:sldId id="257" r:id="rId9"/>
    <p:sldId id="258" r:id="rId10"/>
    <p:sldId id="259" r:id="rId11"/>
    <p:sldId id="260" r:id="rId12"/>
    <p:sldId id="261" r:id="rId13"/>
    <p:sldId id="262" r:id="rId14"/>
    <p:sldId id="272" r:id="rId15"/>
    <p:sldId id="273" r:id="rId16"/>
    <p:sldId id="274" r:id="rId17"/>
    <p:sldId id="275" r:id="rId18"/>
    <p:sldId id="276" r:id="rId19"/>
    <p:sldId id="277" r:id="rId20"/>
    <p:sldId id="278" r:id="rId21"/>
    <p:sldId id="279" r:id="rId22"/>
    <p:sldId id="28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68" d="100"/>
          <a:sy n="68" d="100"/>
        </p:scale>
        <p:origin x="1446" y="72"/>
      </p:cViewPr>
      <p:guideLst>
        <p:guide orient="horz" pos="2160"/>
        <p:guide pos="2880"/>
      </p:guideLst>
    </p:cSldViewPr>
  </p:slideViewPr>
  <p:outlineViewPr>
    <p:cViewPr>
      <p:scale>
        <a:sx n="33" d="100"/>
        <a:sy n="33" d="100"/>
      </p:scale>
      <p:origin x="0" y="501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F54EFD6-2D3E-4C72-8514-53609BF419BE}" type="datetimeFigureOut">
              <a:rPr lang="en-US" smtClean="0"/>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477F9-1345-4B7B-90D2-011B4A4CD3FB}" type="slidenum">
              <a:rPr lang="en-US" smtClean="0"/>
              <a:t>‹#›</a:t>
            </a:fld>
            <a:endParaRPr lang="en-US"/>
          </a:p>
        </p:txBody>
      </p:sp>
    </p:spTree>
    <p:extLst>
      <p:ext uri="{BB962C8B-B14F-4D97-AF65-F5344CB8AC3E}">
        <p14:creationId xmlns:p14="http://schemas.microsoft.com/office/powerpoint/2010/main" val="2090124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54EFD6-2D3E-4C72-8514-53609BF419BE}" type="datetimeFigureOut">
              <a:rPr lang="en-US" smtClean="0"/>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477F9-1345-4B7B-90D2-011B4A4CD3FB}" type="slidenum">
              <a:rPr lang="en-US" smtClean="0"/>
              <a:t>‹#›</a:t>
            </a:fld>
            <a:endParaRPr lang="en-US"/>
          </a:p>
        </p:txBody>
      </p:sp>
    </p:spTree>
    <p:extLst>
      <p:ext uri="{BB962C8B-B14F-4D97-AF65-F5344CB8AC3E}">
        <p14:creationId xmlns:p14="http://schemas.microsoft.com/office/powerpoint/2010/main" val="1796474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54EFD6-2D3E-4C72-8514-53609BF419BE}" type="datetimeFigureOut">
              <a:rPr lang="en-US" smtClean="0"/>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477F9-1345-4B7B-90D2-011B4A4CD3FB}" type="slidenum">
              <a:rPr lang="en-US" smtClean="0"/>
              <a:t>‹#›</a:t>
            </a:fld>
            <a:endParaRPr lang="en-US"/>
          </a:p>
        </p:txBody>
      </p:sp>
    </p:spTree>
    <p:extLst>
      <p:ext uri="{BB962C8B-B14F-4D97-AF65-F5344CB8AC3E}">
        <p14:creationId xmlns:p14="http://schemas.microsoft.com/office/powerpoint/2010/main" val="2716804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54EFD6-2D3E-4C72-8514-53609BF419BE}" type="datetimeFigureOut">
              <a:rPr lang="en-US" smtClean="0"/>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477F9-1345-4B7B-90D2-011B4A4CD3FB}" type="slidenum">
              <a:rPr lang="en-US" smtClean="0"/>
              <a:t>‹#›</a:t>
            </a:fld>
            <a:endParaRPr lang="en-US"/>
          </a:p>
        </p:txBody>
      </p:sp>
    </p:spTree>
    <p:extLst>
      <p:ext uri="{BB962C8B-B14F-4D97-AF65-F5344CB8AC3E}">
        <p14:creationId xmlns:p14="http://schemas.microsoft.com/office/powerpoint/2010/main" val="3565169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54EFD6-2D3E-4C72-8514-53609BF419BE}" type="datetimeFigureOut">
              <a:rPr lang="en-US" smtClean="0"/>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477F9-1345-4B7B-90D2-011B4A4CD3FB}" type="slidenum">
              <a:rPr lang="en-US" smtClean="0"/>
              <a:t>‹#›</a:t>
            </a:fld>
            <a:endParaRPr lang="en-US"/>
          </a:p>
        </p:txBody>
      </p:sp>
    </p:spTree>
    <p:extLst>
      <p:ext uri="{BB962C8B-B14F-4D97-AF65-F5344CB8AC3E}">
        <p14:creationId xmlns:p14="http://schemas.microsoft.com/office/powerpoint/2010/main" val="3498359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F54EFD6-2D3E-4C72-8514-53609BF419BE}" type="datetimeFigureOut">
              <a:rPr lang="en-US" smtClean="0"/>
              <a:t>9/22/2019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2477F9-1345-4B7B-90D2-011B4A4CD3FB}" type="slidenum">
              <a:rPr lang="en-US" smtClean="0"/>
              <a:t>‹#›</a:t>
            </a:fld>
            <a:endParaRPr lang="en-US"/>
          </a:p>
        </p:txBody>
      </p:sp>
    </p:spTree>
    <p:extLst>
      <p:ext uri="{BB962C8B-B14F-4D97-AF65-F5344CB8AC3E}">
        <p14:creationId xmlns:p14="http://schemas.microsoft.com/office/powerpoint/2010/main" val="130482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F54EFD6-2D3E-4C72-8514-53609BF419BE}" type="datetimeFigureOut">
              <a:rPr lang="en-US" smtClean="0"/>
              <a:t>9/22/2019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2477F9-1345-4B7B-90D2-011B4A4CD3FB}" type="slidenum">
              <a:rPr lang="en-US" smtClean="0"/>
              <a:t>‹#›</a:t>
            </a:fld>
            <a:endParaRPr lang="en-US"/>
          </a:p>
        </p:txBody>
      </p:sp>
    </p:spTree>
    <p:extLst>
      <p:ext uri="{BB962C8B-B14F-4D97-AF65-F5344CB8AC3E}">
        <p14:creationId xmlns:p14="http://schemas.microsoft.com/office/powerpoint/2010/main" val="2514411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F54EFD6-2D3E-4C72-8514-53609BF419BE}" type="datetimeFigureOut">
              <a:rPr lang="en-US" smtClean="0"/>
              <a:t>9/22/2019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2477F9-1345-4B7B-90D2-011B4A4CD3FB}" type="slidenum">
              <a:rPr lang="en-US" smtClean="0"/>
              <a:t>‹#›</a:t>
            </a:fld>
            <a:endParaRPr lang="en-US"/>
          </a:p>
        </p:txBody>
      </p:sp>
    </p:spTree>
    <p:extLst>
      <p:ext uri="{BB962C8B-B14F-4D97-AF65-F5344CB8AC3E}">
        <p14:creationId xmlns:p14="http://schemas.microsoft.com/office/powerpoint/2010/main" val="1283055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54EFD6-2D3E-4C72-8514-53609BF419BE}" type="datetimeFigureOut">
              <a:rPr lang="en-US" smtClean="0"/>
              <a:t>9/22/2019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2477F9-1345-4B7B-90D2-011B4A4CD3FB}" type="slidenum">
              <a:rPr lang="en-US" smtClean="0"/>
              <a:t>‹#›</a:t>
            </a:fld>
            <a:endParaRPr lang="en-US"/>
          </a:p>
        </p:txBody>
      </p:sp>
    </p:spTree>
    <p:extLst>
      <p:ext uri="{BB962C8B-B14F-4D97-AF65-F5344CB8AC3E}">
        <p14:creationId xmlns:p14="http://schemas.microsoft.com/office/powerpoint/2010/main" val="56312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54EFD6-2D3E-4C72-8514-53609BF419BE}" type="datetimeFigureOut">
              <a:rPr lang="en-US" smtClean="0"/>
              <a:t>9/22/2019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2477F9-1345-4B7B-90D2-011B4A4CD3FB}" type="slidenum">
              <a:rPr lang="en-US" smtClean="0"/>
              <a:t>‹#›</a:t>
            </a:fld>
            <a:endParaRPr lang="en-US"/>
          </a:p>
        </p:txBody>
      </p:sp>
    </p:spTree>
    <p:extLst>
      <p:ext uri="{BB962C8B-B14F-4D97-AF65-F5344CB8AC3E}">
        <p14:creationId xmlns:p14="http://schemas.microsoft.com/office/powerpoint/2010/main" val="863756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54EFD6-2D3E-4C72-8514-53609BF419BE}" type="datetimeFigureOut">
              <a:rPr lang="en-US" smtClean="0"/>
              <a:t>9/22/2019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2477F9-1345-4B7B-90D2-011B4A4CD3FB}" type="slidenum">
              <a:rPr lang="en-US" smtClean="0"/>
              <a:t>‹#›</a:t>
            </a:fld>
            <a:endParaRPr lang="en-US"/>
          </a:p>
        </p:txBody>
      </p:sp>
    </p:spTree>
    <p:extLst>
      <p:ext uri="{BB962C8B-B14F-4D97-AF65-F5344CB8AC3E}">
        <p14:creationId xmlns:p14="http://schemas.microsoft.com/office/powerpoint/2010/main" val="1049334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4EFD6-2D3E-4C72-8514-53609BF419BE}" type="datetimeFigureOut">
              <a:rPr lang="en-US" smtClean="0"/>
              <a:t>9/22/2019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477F9-1345-4B7B-90D2-011B4A4CD3FB}" type="slidenum">
              <a:rPr lang="en-US" smtClean="0"/>
              <a:t>‹#›</a:t>
            </a:fld>
            <a:endParaRPr lang="en-US"/>
          </a:p>
        </p:txBody>
      </p:sp>
    </p:spTree>
    <p:extLst>
      <p:ext uri="{BB962C8B-B14F-4D97-AF65-F5344CB8AC3E}">
        <p14:creationId xmlns:p14="http://schemas.microsoft.com/office/powerpoint/2010/main" val="3105235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ikiwand.com/en/inversion_of_control" TargetMode="External"/><Relationship Id="rId2" Type="http://schemas.openxmlformats.org/officeDocument/2006/relationships/hyperlink" Target="http://www.wikiwand.com/en/Servlet_container" TargetMode="External"/><Relationship Id="rId1" Type="http://schemas.openxmlformats.org/officeDocument/2006/relationships/slideLayout" Target="../slideLayouts/slideLayout2.xml"/><Relationship Id="rId4" Type="http://schemas.openxmlformats.org/officeDocument/2006/relationships/hyperlink" Target="http://www.wikiwand.com/vi/Java_(c%C3%B4ng_ngh%E1%BB%87)"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2.bp.blogspot.com/-2GlYwZn3A5E/V-M_RwC9k1I/AAAAAAAAadg/DYOUrfKWWac3ki1QW4ngehIJ3LrIm9LjwCK4B/s1600/Picture1.jp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34988"/>
            <a:ext cx="9144000" cy="5788024"/>
          </a:xfrm>
          <a:prstGeom prst="rect">
            <a:avLst/>
          </a:prstGeom>
        </p:spPr>
      </p:pic>
    </p:spTree>
    <p:extLst>
      <p:ext uri="{BB962C8B-B14F-4D97-AF65-F5344CB8AC3E}">
        <p14:creationId xmlns:p14="http://schemas.microsoft.com/office/powerpoint/2010/main" val="364870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a:t>2. Các module của Spring Framework:</a:t>
            </a:r>
            <a:br>
              <a:rPr lang="en-US" b="1"/>
            </a:br>
            <a:endParaRPr lang="en-US"/>
          </a:p>
        </p:txBody>
      </p:sp>
      <p:sp>
        <p:nvSpPr>
          <p:cNvPr id="3" name="Content Placeholder 2"/>
          <p:cNvSpPr>
            <a:spLocks noGrp="1"/>
          </p:cNvSpPr>
          <p:nvPr>
            <p:ph idx="1"/>
          </p:nvPr>
        </p:nvSpPr>
        <p:spPr>
          <a:xfrm>
            <a:off x="457200" y="1600200"/>
            <a:ext cx="3352800" cy="4525963"/>
          </a:xfrm>
        </p:spPr>
        <p:txBody>
          <a:bodyPr>
            <a:normAutofit fontScale="92500"/>
          </a:bodyPr>
          <a:lstStyle/>
          <a:p>
            <a:r>
              <a:rPr lang="en-US" sz="2400" b="1"/>
              <a:t>Spring Framework</a:t>
            </a:r>
            <a:r>
              <a:rPr lang="en-US" sz="2400"/>
              <a:t> bao gồm nhiều tính năng được tổ chức thành khoảng 20 module. Các module này được phân nhóm thành Core Container, Data Access/Integration, Web, AOP (Aspect Oriented Programming), Instrumentation, Messaging, và Test</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689462"/>
            <a:ext cx="4953000" cy="4254137"/>
          </a:xfrm>
          <a:prstGeom prst="rect">
            <a:avLst/>
          </a:prstGeom>
          <a:noFill/>
          <a:ln>
            <a:noFill/>
          </a:ln>
        </p:spPr>
      </p:pic>
    </p:spTree>
    <p:extLst>
      <p:ext uri="{BB962C8B-B14F-4D97-AF65-F5344CB8AC3E}">
        <p14:creationId xmlns:p14="http://schemas.microsoft.com/office/powerpoint/2010/main" val="9645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a:t>Core Container :</a:t>
            </a:r>
            <a:br>
              <a:rPr lang="en-US" b="1"/>
            </a:br>
            <a:endParaRPr lang="en-US"/>
          </a:p>
        </p:txBody>
      </p:sp>
      <p:sp>
        <p:nvSpPr>
          <p:cNvPr id="3" name="Content Placeholder 2"/>
          <p:cNvSpPr>
            <a:spLocks noGrp="1"/>
          </p:cNvSpPr>
          <p:nvPr>
            <p:ph idx="1"/>
          </p:nvPr>
        </p:nvSpPr>
        <p:spPr/>
        <p:txBody>
          <a:bodyPr/>
          <a:lstStyle/>
          <a:p>
            <a:r>
              <a:rPr lang="en-US"/>
              <a:t>Core Container bao gồm các module: spring-core , spring-beans, spring-context, springcontext-support, và spring-expression (Spring Expression Language).</a:t>
            </a:r>
          </a:p>
        </p:txBody>
      </p:sp>
    </p:spTree>
    <p:extLst>
      <p:ext uri="{BB962C8B-B14F-4D97-AF65-F5344CB8AC3E}">
        <p14:creationId xmlns:p14="http://schemas.microsoft.com/office/powerpoint/2010/main" val="191829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a:t>Data Access/Integration :</a:t>
            </a:r>
            <a:br>
              <a:rPr lang="en-US"/>
            </a:br>
            <a:endParaRPr lang="en-US"/>
          </a:p>
        </p:txBody>
      </p:sp>
      <p:sp>
        <p:nvSpPr>
          <p:cNvPr id="3" name="Content Placeholder 2"/>
          <p:cNvSpPr>
            <a:spLocks noGrp="1"/>
          </p:cNvSpPr>
          <p:nvPr>
            <p:ph idx="1"/>
          </p:nvPr>
        </p:nvSpPr>
        <p:spPr/>
        <p:txBody>
          <a:bodyPr/>
          <a:lstStyle/>
          <a:p>
            <a:r>
              <a:rPr lang="en-US" b="1"/>
              <a:t>Data Access/Integration</a:t>
            </a:r>
            <a:r>
              <a:rPr lang="en-US"/>
              <a:t> bao gồm các module JDBC, ORM, OXM, JMS và Transaction.</a:t>
            </a:r>
          </a:p>
          <a:p>
            <a:endParaRPr lang="en-US"/>
          </a:p>
        </p:txBody>
      </p:sp>
      <p:sp>
        <p:nvSpPr>
          <p:cNvPr id="4" name="Rectangle 3"/>
          <p:cNvSpPr/>
          <p:nvPr/>
        </p:nvSpPr>
        <p:spPr>
          <a:xfrm>
            <a:off x="3733800" y="3059668"/>
            <a:ext cx="3304088" cy="769441"/>
          </a:xfrm>
          <a:prstGeom prst="rect">
            <a:avLst/>
          </a:prstGeom>
        </p:spPr>
        <p:txBody>
          <a:bodyPr wrap="square">
            <a:spAutoFit/>
          </a:bodyPr>
          <a:lstStyle/>
          <a:p>
            <a:r>
              <a:rPr lang="en-US" sz="4400" b="1" u="sng"/>
              <a:t>Web :</a:t>
            </a:r>
            <a:endParaRPr lang="en-US" sz="4400" b="1"/>
          </a:p>
        </p:txBody>
      </p:sp>
      <p:sp>
        <p:nvSpPr>
          <p:cNvPr id="5" name="Rectangle 4"/>
          <p:cNvSpPr/>
          <p:nvPr/>
        </p:nvSpPr>
        <p:spPr>
          <a:xfrm>
            <a:off x="886912" y="4343400"/>
            <a:ext cx="7723688" cy="1569660"/>
          </a:xfrm>
          <a:prstGeom prst="rect">
            <a:avLst/>
          </a:prstGeom>
        </p:spPr>
        <p:txBody>
          <a:bodyPr wrap="square">
            <a:spAutoFit/>
          </a:bodyPr>
          <a:lstStyle/>
          <a:p>
            <a:r>
              <a:rPr lang="en-US" sz="3200" b="1"/>
              <a:t>Tầng Web</a:t>
            </a:r>
            <a:r>
              <a:rPr lang="en-US" sz="3200"/>
              <a:t> bao gồm các module spring-web , spring-webmvc, spring-websocket và springwebmvc-portlet.</a:t>
            </a:r>
          </a:p>
        </p:txBody>
      </p:sp>
    </p:spTree>
    <p:extLst>
      <p:ext uri="{BB962C8B-B14F-4D97-AF65-F5344CB8AC3E}">
        <p14:creationId xmlns:p14="http://schemas.microsoft.com/office/powerpoint/2010/main" val="3465126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a:t>Các module khác :</a:t>
            </a:r>
            <a:br>
              <a:rPr lang="en-US" b="1"/>
            </a:br>
            <a:endParaRPr lang="en-US"/>
          </a:p>
        </p:txBody>
      </p:sp>
      <p:sp>
        <p:nvSpPr>
          <p:cNvPr id="3" name="Content Placeholder 2"/>
          <p:cNvSpPr>
            <a:spLocks noGrp="1"/>
          </p:cNvSpPr>
          <p:nvPr>
            <p:ph idx="1"/>
          </p:nvPr>
        </p:nvSpPr>
        <p:spPr/>
        <p:txBody>
          <a:bodyPr/>
          <a:lstStyle/>
          <a:p>
            <a:r>
              <a:rPr lang="en-US"/>
              <a:t>Có vài module quan trọng khác như module AOP, Các khía cạnh (Aspect), Instrumentation, Messaging và Test.</a:t>
            </a:r>
          </a:p>
          <a:p>
            <a:endParaRPr lang="en-US"/>
          </a:p>
        </p:txBody>
      </p:sp>
    </p:spTree>
    <p:extLst>
      <p:ext uri="{BB962C8B-B14F-4D97-AF65-F5344CB8AC3E}">
        <p14:creationId xmlns:p14="http://schemas.microsoft.com/office/powerpoint/2010/main" val="361691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a:t>IV. Vài trò của Spring :</a:t>
            </a:r>
            <a:endParaRPr lang="en-US"/>
          </a:p>
        </p:txBody>
      </p:sp>
      <p:sp>
        <p:nvSpPr>
          <p:cNvPr id="3" name="Content Placeholder 2"/>
          <p:cNvSpPr>
            <a:spLocks noGrp="1"/>
          </p:cNvSpPr>
          <p:nvPr>
            <p:ph idx="1"/>
          </p:nvPr>
        </p:nvSpPr>
        <p:spPr/>
        <p:txBody>
          <a:bodyPr/>
          <a:lstStyle/>
          <a:p>
            <a:pPr>
              <a:buFont typeface="Wingdings" pitchFamily="2" charset="2"/>
              <a:buChar char="q"/>
            </a:pPr>
            <a:r>
              <a:rPr lang="en-US" b="1" u="sng"/>
              <a:t>A.	Hoạt động:</a:t>
            </a:r>
            <a:endParaRPr lang="vi-VN" b="1" u="sng"/>
          </a:p>
          <a:p>
            <a:pPr>
              <a:buFont typeface="Wingdings" pitchFamily="2" charset="2"/>
              <a:buChar char="Ø"/>
            </a:pPr>
            <a:r>
              <a:rPr lang="vi-VN"/>
              <a:t>   </a:t>
            </a:r>
            <a:r>
              <a:rPr lang="en-US"/>
              <a:t>1.</a:t>
            </a:r>
            <a:r>
              <a:rPr lang="vi-VN"/>
              <a:t>  </a:t>
            </a:r>
            <a:r>
              <a:rPr lang="en-US"/>
              <a:t>Tác dụng:</a:t>
            </a:r>
            <a:r>
              <a:rPr lang="vi-VN"/>
              <a:t>	</a:t>
            </a:r>
          </a:p>
          <a:p>
            <a:pPr>
              <a:buFont typeface="Wingdings" pitchFamily="2" charset="2"/>
              <a:buChar char="Ø"/>
            </a:pPr>
            <a:r>
              <a:rPr lang="vi-VN"/>
              <a:t>   </a:t>
            </a:r>
            <a:r>
              <a:rPr lang="en-US"/>
              <a:t>2</a:t>
            </a:r>
            <a:r>
              <a:rPr lang="vi-VN"/>
              <a:t>.  </a:t>
            </a:r>
            <a:r>
              <a:rPr lang="en-US"/>
              <a:t>Các chức năng:</a:t>
            </a:r>
            <a:endParaRPr lang="vi-VN"/>
          </a:p>
          <a:p>
            <a:pPr>
              <a:buFont typeface="Wingdings" pitchFamily="2" charset="2"/>
              <a:buChar char="q"/>
            </a:pPr>
            <a:r>
              <a:rPr lang="en-US" b="1" u="sng"/>
              <a:t>B.	Phát triển:</a:t>
            </a:r>
            <a:endParaRPr lang="vi-VN" b="1" u="sng"/>
          </a:p>
          <a:p>
            <a:pPr>
              <a:buFont typeface="Wingdings" pitchFamily="2" charset="2"/>
              <a:buChar char="Ø"/>
            </a:pPr>
            <a:r>
              <a:rPr lang="vi-VN">
                <a:latin typeface="Calibri" pitchFamily="34" charset="0"/>
                <a:cs typeface="Calibri" pitchFamily="34" charset="0"/>
              </a:rPr>
              <a:t>    Các phiên bản và sự phát triển.</a:t>
            </a:r>
            <a:endParaRPr lang="en-US" b="1"/>
          </a:p>
          <a:p>
            <a:endParaRPr lang="en-US"/>
          </a:p>
        </p:txBody>
      </p:sp>
    </p:spTree>
    <p:extLst>
      <p:ext uri="{BB962C8B-B14F-4D97-AF65-F5344CB8AC3E}">
        <p14:creationId xmlns:p14="http://schemas.microsoft.com/office/powerpoint/2010/main" val="4163084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A.	Hoạt động:</a:t>
            </a:r>
            <a:endParaRPr lang="en-US"/>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pPr>
              <a:buFont typeface="Wingdings" pitchFamily="2" charset="2"/>
              <a:buChar char="Ø"/>
            </a:pPr>
            <a:r>
              <a:rPr lang="vi-VN"/>
              <a:t> </a:t>
            </a:r>
            <a:r>
              <a:rPr lang="en-US" sz="3600" b="1" u="sng"/>
              <a:t>1.</a:t>
            </a:r>
            <a:r>
              <a:rPr lang="vi-VN" sz="3600" b="1" u="sng"/>
              <a:t>  </a:t>
            </a:r>
            <a:r>
              <a:rPr lang="en-US" sz="3600" b="1" u="sng"/>
              <a:t>Tác dụng:</a:t>
            </a:r>
            <a:r>
              <a:rPr lang="vi-VN"/>
              <a:t>	</a:t>
            </a:r>
          </a:p>
          <a:p>
            <a:pPr lvl="0"/>
            <a:r>
              <a:rPr lang="en-US" sz="3100" b="1"/>
              <a:t>Trọng lượng nhẹ:</a:t>
            </a:r>
            <a:r>
              <a:rPr lang="en-US" sz="3100"/>
              <a:t> có lợi cho việc phát triển và triển khai các ứng dụng trên các máy tính có bộ nhớ và tài nguyên CPU hạn chế.</a:t>
            </a:r>
          </a:p>
          <a:p>
            <a:pPr lvl="0"/>
            <a:r>
              <a:rPr lang="en-US" sz="3100" b="1"/>
              <a:t>Inversion of Control (IoC):</a:t>
            </a:r>
            <a:r>
              <a:rPr lang="en-US" sz="3100"/>
              <a:t> Spring container chăm sóc các phụ thuộc dây của các đối tượng khác nhau, thay vì tạo hoặc tìm kiếm các đối tượng phụ thuộc.</a:t>
            </a:r>
          </a:p>
          <a:p>
            <a:pPr lvl="1"/>
            <a:r>
              <a:rPr lang="en-US" sz="3100" b="1"/>
              <a:t>Lập trình hướng Aspect (AOP): </a:t>
            </a:r>
            <a:r>
              <a:rPr lang="en-US" sz="3100"/>
              <a:t>Spring hỗ trợ AOP để tách logic nghiệp vụ khỏi các dịch vụ hệ thống.</a:t>
            </a:r>
          </a:p>
          <a:p>
            <a:pPr lvl="0"/>
            <a:r>
              <a:rPr lang="en-US" sz="3100" b="1"/>
              <a:t>IoC container:</a:t>
            </a:r>
            <a:r>
              <a:rPr lang="en-US" sz="3100" i="1"/>
              <a:t> </a:t>
            </a:r>
            <a:r>
              <a:rPr lang="en-US" sz="3100"/>
              <a:t>nó quản lý vòng đời Spring Bean và các cấu hình cụ thể của dự án.</a:t>
            </a:r>
          </a:p>
          <a:p>
            <a:pPr lvl="0"/>
            <a:r>
              <a:rPr lang="en-US" sz="3100" b="1"/>
              <a:t>Khung MVC:</a:t>
            </a:r>
            <a:r>
              <a:rPr lang="en-US" sz="3100"/>
              <a:t> được sử dụng để tạo các ứng dụng web hoặc các dịch vụ web RESTful, có khả năng trả về các phản hồi XML / JSON.</a:t>
            </a:r>
          </a:p>
        </p:txBody>
      </p:sp>
    </p:spTree>
    <p:extLst>
      <p:ext uri="{BB962C8B-B14F-4D97-AF65-F5344CB8AC3E}">
        <p14:creationId xmlns:p14="http://schemas.microsoft.com/office/powerpoint/2010/main" val="315654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	Hoạt động:</a:t>
            </a:r>
            <a:endParaRPr lang="en-US"/>
          </a:p>
        </p:txBody>
      </p:sp>
      <p:sp>
        <p:nvSpPr>
          <p:cNvPr id="3" name="Content Placeholder 2"/>
          <p:cNvSpPr>
            <a:spLocks noGrp="1"/>
          </p:cNvSpPr>
          <p:nvPr>
            <p:ph idx="1"/>
          </p:nvPr>
        </p:nvSpPr>
        <p:spPr>
          <a:xfrm>
            <a:off x="457200" y="1447800"/>
            <a:ext cx="8229600" cy="4953000"/>
          </a:xfrm>
        </p:spPr>
        <p:txBody>
          <a:bodyPr>
            <a:normAutofit fontScale="70000" lnSpcReduction="20000"/>
          </a:bodyPr>
          <a:lstStyle/>
          <a:p>
            <a:pPr>
              <a:buFont typeface="Wingdings" pitchFamily="2" charset="2"/>
              <a:buChar char="Ø"/>
            </a:pPr>
            <a:r>
              <a:rPr lang="vi-VN"/>
              <a:t> </a:t>
            </a:r>
            <a:r>
              <a:rPr lang="en-US" sz="4000" b="1" u="sng"/>
              <a:t>1.</a:t>
            </a:r>
            <a:r>
              <a:rPr lang="vi-VN" sz="4000" b="1" u="sng"/>
              <a:t>  </a:t>
            </a:r>
            <a:r>
              <a:rPr lang="en-US" sz="4000" b="1" u="sng"/>
              <a:t>Tác dụng:</a:t>
            </a:r>
            <a:endParaRPr lang="vi-VN" sz="4000" b="1" u="sng"/>
          </a:p>
          <a:p>
            <a:pPr lvl="0"/>
            <a:r>
              <a:rPr lang="en-US" sz="3400" b="1"/>
              <a:t>Quản lý Transaction:</a:t>
            </a:r>
            <a:r>
              <a:rPr lang="en-US" sz="3400"/>
              <a:t> giảm số lượng mã tấm nồi hơi trong các hoạt động JDBC, tải lên tệp, v.v. bằng cách sử dụng chú thích Java hoặc tệp cấu hình Spring Bean XML.</a:t>
            </a:r>
          </a:p>
          <a:p>
            <a:pPr lvl="0"/>
            <a:r>
              <a:rPr lang="en-US" sz="3400" b="1"/>
              <a:t>Xử lý ngoại lệ:</a:t>
            </a:r>
            <a:r>
              <a:rPr lang="en-US" sz="3400"/>
              <a:t> Spring cung cấp một API thuận tiện để dịch ngoại lệ dành riêng cho công nghệ thành các ngoại lệ không được kiểm soát.</a:t>
            </a:r>
          </a:p>
          <a:p>
            <a:pPr lvl="0"/>
            <a:r>
              <a:rPr lang="en-US" sz="3400" b="1"/>
              <a:t>Sử dụng:</a:t>
            </a:r>
            <a:r>
              <a:rPr lang="en-US" sz="3400"/>
              <a:t> Spring cho phép lập trình viên sử dụng POJOs. Việc sử dụng POJOs giúp bạn không phải làm việc với EJB, ứng dụng, các luồng chạy, cấu hình… đơn giản hơn rất nhiều.</a:t>
            </a:r>
          </a:p>
          <a:p>
            <a:pPr lvl="0"/>
            <a:r>
              <a:rPr lang="en-US" sz="3400" b="1"/>
              <a:t>Module Web</a:t>
            </a:r>
            <a:r>
              <a:rPr lang="en-US" sz="3400"/>
              <a:t>:  Spring được thiết kế theo mô hình MVC nên nó cung cấp đầy đủ các tính năng giúp thay thế các web framework khác như Struts.</a:t>
            </a:r>
          </a:p>
          <a:p>
            <a:pPr lvl="0"/>
            <a:r>
              <a:rPr lang="en-US" sz="3400" b="1"/>
              <a:t>Code:</a:t>
            </a:r>
            <a:r>
              <a:rPr lang="en-US" sz="3400"/>
              <a:t> Làm giảm đi khối lượng code rất nhiều, chẳng hạn như việc khởi tạo đối tượng, open/close các resources,…</a:t>
            </a:r>
          </a:p>
          <a:p>
            <a:pPr>
              <a:buFont typeface="Wingdings" pitchFamily="2" charset="2"/>
              <a:buChar char="Ø"/>
            </a:pPr>
            <a:endParaRPr lang="vi-VN" u="sng"/>
          </a:p>
          <a:p>
            <a:pPr>
              <a:buFont typeface="Wingdings" pitchFamily="2" charset="2"/>
              <a:buChar char="Ø"/>
            </a:pPr>
            <a:endParaRPr lang="en-US"/>
          </a:p>
        </p:txBody>
      </p:sp>
    </p:spTree>
    <p:extLst>
      <p:ext uri="{BB962C8B-B14F-4D97-AF65-F5344CB8AC3E}">
        <p14:creationId xmlns:p14="http://schemas.microsoft.com/office/powerpoint/2010/main" val="2899735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a:t>A.	Hoạt động:</a:t>
            </a:r>
            <a:endParaRPr lang="en-US"/>
          </a:p>
        </p:txBody>
      </p:sp>
      <p:sp>
        <p:nvSpPr>
          <p:cNvPr id="3" name="Content Placeholder 2"/>
          <p:cNvSpPr>
            <a:spLocks noGrp="1"/>
          </p:cNvSpPr>
          <p:nvPr>
            <p:ph idx="1"/>
          </p:nvPr>
        </p:nvSpPr>
        <p:spPr>
          <a:xfrm>
            <a:off x="457200" y="1219200"/>
            <a:ext cx="8229600" cy="4906963"/>
          </a:xfrm>
        </p:spPr>
        <p:txBody>
          <a:bodyPr/>
          <a:lstStyle/>
          <a:p>
            <a:pPr>
              <a:buFont typeface="Wingdings" pitchFamily="2" charset="2"/>
              <a:buChar char="Ø"/>
            </a:pPr>
            <a:r>
              <a:rPr lang="vi-VN"/>
              <a:t> </a:t>
            </a:r>
            <a:r>
              <a:rPr lang="en-US" sz="2800" b="1" u="sng"/>
              <a:t>2.	 Các chức năng:</a:t>
            </a:r>
            <a:endParaRPr lang="vi-VN" sz="2800" b="1" u="sng"/>
          </a:p>
          <a:p>
            <a:pPr marL="0" indent="0">
              <a:buNone/>
            </a:pPr>
            <a:endParaRPr lang="en-US" sz="2800" b="1" u="sng"/>
          </a:p>
          <a:p>
            <a:pPr>
              <a:buFont typeface="Wingdings" pitchFamily="2" charset="2"/>
              <a:buChar char="Ø"/>
            </a:pPr>
            <a:endParaRPr lang="en-US"/>
          </a:p>
        </p:txBody>
      </p:sp>
      <p:pic>
        <p:nvPicPr>
          <p:cNvPr id="4" name="Picture 3"/>
          <p:cNvPicPr/>
          <p:nvPr/>
        </p:nvPicPr>
        <p:blipFill>
          <a:blip r:embed="rId2"/>
          <a:stretch>
            <a:fillRect/>
          </a:stretch>
        </p:blipFill>
        <p:spPr>
          <a:xfrm>
            <a:off x="533400" y="1905000"/>
            <a:ext cx="8077200" cy="4343400"/>
          </a:xfrm>
          <a:prstGeom prst="rect">
            <a:avLst/>
          </a:prstGeom>
        </p:spPr>
      </p:pic>
    </p:spTree>
    <p:extLst>
      <p:ext uri="{BB962C8B-B14F-4D97-AF65-F5344CB8AC3E}">
        <p14:creationId xmlns:p14="http://schemas.microsoft.com/office/powerpoint/2010/main" val="13504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	Hoạt động:</a:t>
            </a:r>
            <a:endParaRPr lang="en-US"/>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pPr>
              <a:buFont typeface="Wingdings" pitchFamily="2" charset="2"/>
              <a:buChar char="Ø"/>
            </a:pPr>
            <a:r>
              <a:rPr lang="vi-VN"/>
              <a:t> </a:t>
            </a:r>
            <a:r>
              <a:rPr lang="en-US" sz="3300" b="1" u="sng"/>
              <a:t>2.	 Các chức năng:</a:t>
            </a:r>
            <a:endParaRPr lang="vi-VN" sz="3300" b="1" u="sng"/>
          </a:p>
          <a:p>
            <a:pPr lvl="0"/>
            <a:r>
              <a:rPr lang="en-US" sz="2800" b="1"/>
              <a:t>Spring AOP:</a:t>
            </a:r>
            <a:r>
              <a:rPr lang="en-US" sz="2800"/>
              <a:t>Aspect oriented programming dịch là lập trình hướng khía cạnh. AOP giúp module hóa ứng dụng, biến chương trình thành các module hoạt động độc lập, mỗi module làm một chức năng riêng, từ đó dễ bảo trì và nâng cấp. Các module có thể áp dụng chung tính năng logging, transaction, data validation, authentication, …</a:t>
            </a:r>
          </a:p>
          <a:p>
            <a:pPr lvl="0"/>
            <a:r>
              <a:rPr lang="en-US" sz="2800" b="1"/>
              <a:t>Spring ORM: </a:t>
            </a:r>
            <a:r>
              <a:rPr lang="en-US" sz="2800"/>
              <a:t>Là từ viết tắt của Object / Relational mapping. là phương pháp lập trình chuyển đổi ánh xạ từ mô hình database sang mô hình đối tượng. </a:t>
            </a:r>
          </a:p>
          <a:p>
            <a:pPr lvl="0"/>
            <a:r>
              <a:rPr lang="en-US" sz="2800" b="1"/>
              <a:t>Spring Web:</a:t>
            </a:r>
            <a:r>
              <a:rPr lang="en-US" sz="2800" i="1"/>
              <a:t> </a:t>
            </a:r>
            <a:r>
              <a:rPr lang="en-US" sz="2800"/>
              <a:t>Spring Web là 1 phần của Spring Web application development, bao gồm MVC. </a:t>
            </a:r>
          </a:p>
          <a:p>
            <a:pPr lvl="0"/>
            <a:r>
              <a:rPr lang="en-US" sz="2800" b="1"/>
              <a:t>Spring DAO:</a:t>
            </a:r>
            <a:r>
              <a:rPr lang="en-US" sz="2800" i="1"/>
              <a:t> </a:t>
            </a:r>
            <a:r>
              <a:rPr lang="en-US" sz="2800"/>
              <a:t>Data Access Object để truy cập dữ liệu như JDBC, Hibernate và JPA một cách nhất quán và dễ dàng. </a:t>
            </a:r>
          </a:p>
          <a:p>
            <a:pPr marL="0" indent="0">
              <a:buNone/>
            </a:pPr>
            <a:endParaRPr lang="vi-VN"/>
          </a:p>
          <a:p>
            <a:pPr>
              <a:buFont typeface="Wingdings" pitchFamily="2" charset="2"/>
              <a:buChar char="Ø"/>
            </a:pPr>
            <a:endParaRPr lang="en-US"/>
          </a:p>
        </p:txBody>
      </p:sp>
    </p:spTree>
    <p:extLst>
      <p:ext uri="{BB962C8B-B14F-4D97-AF65-F5344CB8AC3E}">
        <p14:creationId xmlns:p14="http://schemas.microsoft.com/office/powerpoint/2010/main" val="195853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b="1"/>
              <a:t>A.	Hoạt động:</a:t>
            </a:r>
            <a:endParaRPr lang="en-US"/>
          </a:p>
        </p:txBody>
      </p:sp>
      <p:sp>
        <p:nvSpPr>
          <p:cNvPr id="3" name="Content Placeholder 2"/>
          <p:cNvSpPr>
            <a:spLocks noGrp="1"/>
          </p:cNvSpPr>
          <p:nvPr>
            <p:ph idx="1"/>
          </p:nvPr>
        </p:nvSpPr>
        <p:spPr>
          <a:xfrm>
            <a:off x="457200" y="838200"/>
            <a:ext cx="8229600" cy="5287963"/>
          </a:xfrm>
        </p:spPr>
        <p:txBody>
          <a:bodyPr>
            <a:normAutofit fontScale="25000" lnSpcReduction="20000"/>
          </a:bodyPr>
          <a:lstStyle/>
          <a:p>
            <a:pPr>
              <a:buFont typeface="Wingdings" pitchFamily="2" charset="2"/>
              <a:buChar char="Ø"/>
            </a:pPr>
            <a:r>
              <a:rPr lang="vi-VN" sz="5900"/>
              <a:t> </a:t>
            </a:r>
            <a:r>
              <a:rPr lang="en-US" sz="11200" b="1" u="sng"/>
              <a:t>2.</a:t>
            </a:r>
            <a:r>
              <a:rPr lang="vi-VN" sz="11200" b="1" u="sng"/>
              <a:t>  </a:t>
            </a:r>
            <a:r>
              <a:rPr lang="en-US" sz="11200" b="1" u="sng"/>
              <a:t> Các chức năng:</a:t>
            </a:r>
            <a:endParaRPr lang="vi-VN" sz="11200" b="1" u="sng"/>
          </a:p>
          <a:p>
            <a:pPr lvl="0"/>
            <a:r>
              <a:rPr lang="en-US" sz="9600" b="1"/>
              <a:t>Spring Context:</a:t>
            </a:r>
            <a:r>
              <a:rPr lang="en-US" sz="9600" i="1"/>
              <a:t> </a:t>
            </a:r>
            <a:r>
              <a:rPr lang="vi-VN" sz="9600"/>
              <a:t> </a:t>
            </a:r>
            <a:r>
              <a:rPr lang="en-US" sz="9600"/>
              <a:t>Cung cấp cách để truy cập đối tượng. Kết thừa các đặc tính từ bean package</a:t>
            </a:r>
            <a:r>
              <a:rPr lang="vi-VN" sz="9600"/>
              <a:t> </a:t>
            </a:r>
            <a:r>
              <a:rPr lang="en-US" sz="9600"/>
              <a:t>và thêm vào chức năng đa ngôn ngữ (I18N), truyền sự kiện, resource-loading</a:t>
            </a:r>
            <a:r>
              <a:rPr lang="vi-VN" sz="9600"/>
              <a:t>.</a:t>
            </a:r>
            <a:endParaRPr lang="en-US" sz="9600"/>
          </a:p>
          <a:p>
            <a:pPr lvl="0"/>
            <a:r>
              <a:rPr lang="en-US" sz="9600" b="1"/>
              <a:t>Spring MVC:</a:t>
            </a:r>
            <a:r>
              <a:rPr lang="en-US" sz="9600" i="1"/>
              <a:t> </a:t>
            </a:r>
            <a:r>
              <a:rPr lang="en-US" sz="9600"/>
              <a:t>Triển khai MVC cho các ứng dụng web.</a:t>
            </a:r>
          </a:p>
          <a:p>
            <a:pPr lvl="0"/>
            <a:r>
              <a:rPr lang="en-US" sz="9600" b="1"/>
              <a:t>Spring Core:</a:t>
            </a:r>
            <a:r>
              <a:rPr lang="en-US" sz="9600" i="1"/>
              <a:t> </a:t>
            </a:r>
            <a:r>
              <a:rPr lang="en-US" sz="9600"/>
              <a:t>Chứa những thành phần </a:t>
            </a:r>
            <a:r>
              <a:rPr lang="en-US" sz="9600" b="1"/>
              <a:t>IoC, DI </a:t>
            </a:r>
            <a:r>
              <a:rPr lang="en-US" sz="9600"/>
              <a:t>và </a:t>
            </a:r>
            <a:r>
              <a:rPr lang="en-US" sz="9600" b="1"/>
              <a:t>BeanFactory</a:t>
            </a:r>
            <a:endParaRPr lang="en-US" sz="9600"/>
          </a:p>
          <a:p>
            <a:pPr marL="0" lvl="0" indent="0">
              <a:buNone/>
            </a:pPr>
            <a:r>
              <a:rPr lang="vi-VN" sz="9600" b="1"/>
              <a:t>    -  </a:t>
            </a:r>
            <a:r>
              <a:rPr lang="en-US" sz="9600" b="1"/>
              <a:t>DI:</a:t>
            </a:r>
            <a:r>
              <a:rPr lang="en-US" sz="9600"/>
              <a:t>Dependency Injection là khả năng liên kết giữa các thành phần lại với</a:t>
            </a:r>
            <a:r>
              <a:rPr lang="vi-VN" sz="9600"/>
              <a:t> </a:t>
            </a:r>
            <a:r>
              <a:rPr lang="en-US" sz="9600"/>
              <a:t>nhau, thuộc tính trong một đối tượng được “tiêm” tham chiếu lần lượt </a:t>
            </a:r>
            <a:r>
              <a:rPr lang="vi-VN" sz="9600"/>
              <a:t>	</a:t>
            </a:r>
            <a:r>
              <a:rPr lang="en-US" sz="9600"/>
              <a:t>đến các đối tượng khác quản lý bởi Spring container.</a:t>
            </a:r>
          </a:p>
          <a:p>
            <a:pPr marL="0" lvl="0" indent="0">
              <a:buNone/>
            </a:pPr>
            <a:r>
              <a:rPr lang="vi-VN" sz="9600" b="1"/>
              <a:t>    -  </a:t>
            </a:r>
            <a:r>
              <a:rPr lang="en-US" sz="9600" b="1"/>
              <a:t>IoC: </a:t>
            </a:r>
            <a:r>
              <a:rPr lang="en-US" sz="9600"/>
              <a:t>Inversion of Control dịch là đảo ngược điều khiển (hơi khó hiểu)Ý của nó là làm thay đổi luồng điều khiển của ứng dụng. ví dụ như ở trên</a:t>
            </a:r>
            <a:r>
              <a:rPr lang="vi-VN" sz="9600"/>
              <a:t> </a:t>
            </a:r>
            <a:r>
              <a:rPr lang="en-US" sz="9600"/>
              <a:t>việc thay đổi thông tin trong fil</a:t>
            </a:r>
            <a:r>
              <a:rPr lang="vi-VN" sz="9600"/>
              <a:t>e </a:t>
            </a:r>
            <a:r>
              <a:rPr lang="en-US" sz="9600"/>
              <a:t>config.properties đã làm thay đổi luồng</a:t>
            </a:r>
            <a:r>
              <a:rPr lang="vi-VN" sz="9600"/>
              <a:t> </a:t>
            </a:r>
            <a:r>
              <a:rPr lang="en-US" sz="9600"/>
              <a:t>chạy của ứng dụng..</a:t>
            </a:r>
          </a:p>
          <a:p>
            <a:pPr marL="0" lvl="0" indent="0">
              <a:buNone/>
            </a:pPr>
            <a:r>
              <a:rPr lang="vi-VN" sz="9600" b="1"/>
              <a:t>    -  </a:t>
            </a:r>
            <a:r>
              <a:rPr lang="en-US" sz="9600" b="1"/>
              <a:t>BeanFactory: </a:t>
            </a:r>
            <a:r>
              <a:rPr lang="en-US" sz="9600"/>
              <a:t>Cho phép móc nối giữa các đối tượng trong file cấu hình.</a:t>
            </a:r>
          </a:p>
        </p:txBody>
      </p:sp>
    </p:spTree>
    <p:extLst>
      <p:ext uri="{BB962C8B-B14F-4D97-AF65-F5344CB8AC3E}">
        <p14:creationId xmlns:p14="http://schemas.microsoft.com/office/powerpoint/2010/main" val="73835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59808-0E12-4DA0-8CF5-DBBC26F74B6C}"/>
              </a:ext>
            </a:extLst>
          </p:cNvPr>
          <p:cNvSpPr>
            <a:spLocks noGrp="1"/>
          </p:cNvSpPr>
          <p:nvPr>
            <p:ph type="title"/>
          </p:nvPr>
        </p:nvSpPr>
        <p:spPr/>
        <p:txBody>
          <a:bodyPr>
            <a:normAutofit/>
          </a:bodyPr>
          <a:lstStyle/>
          <a:p>
            <a:r>
              <a:rPr lang="en-US" b="1" u="sng"/>
              <a:t>I.Giới thiệu Spring</a:t>
            </a:r>
            <a:endParaRPr lang="en-US"/>
          </a:p>
        </p:txBody>
      </p:sp>
      <p:sp>
        <p:nvSpPr>
          <p:cNvPr id="3" name="Content Placeholder 2">
            <a:extLst>
              <a:ext uri="{FF2B5EF4-FFF2-40B4-BE49-F238E27FC236}">
                <a16:creationId xmlns:a16="http://schemas.microsoft.com/office/drawing/2014/main" id="{D08601CF-C4CB-4A77-A6A0-DDA357FF431D}"/>
              </a:ext>
            </a:extLst>
          </p:cNvPr>
          <p:cNvSpPr>
            <a:spLocks noGrp="1"/>
          </p:cNvSpPr>
          <p:nvPr>
            <p:ph idx="1"/>
          </p:nvPr>
        </p:nvSpPr>
        <p:spPr/>
        <p:txBody>
          <a:bodyPr>
            <a:normAutofit fontScale="92500" lnSpcReduction="20000"/>
          </a:bodyPr>
          <a:lstStyle/>
          <a:p>
            <a:r>
              <a:rPr lang="en-US" sz="3500" b="1"/>
              <a:t>Spring là gì</a:t>
            </a:r>
          </a:p>
          <a:p>
            <a:pPr>
              <a:buFont typeface="Courier New" panose="02070309020205020404" pitchFamily="49" charset="0"/>
              <a:buChar char="o"/>
            </a:pPr>
            <a:r>
              <a:rPr lang="en-US" sz="2800"/>
              <a:t>Spring Framework(gọi tắt Spring), là một bộ khung ứng dụng và </a:t>
            </a:r>
            <a:r>
              <a:rPr lang="en-US" sz="2800">
                <a:hlinkClick r:id="rId2" tooltip="en:Servlet container"/>
              </a:rPr>
              <a:t>bộ chứa</a:t>
            </a:r>
            <a:r>
              <a:rPr lang="en-US" sz="2800"/>
              <a:t> </a:t>
            </a:r>
            <a:r>
              <a:rPr lang="en-US" sz="2800">
                <a:hlinkClick r:id="rId3" tooltip="en:inversion of control"/>
              </a:rPr>
              <a:t>đảo ngược điều khiển</a:t>
            </a:r>
            <a:r>
              <a:rPr lang="en-US" sz="2800"/>
              <a:t> cho </a:t>
            </a:r>
            <a:r>
              <a:rPr lang="en-US" sz="2800">
                <a:hlinkClick r:id="rId4"/>
              </a:rPr>
              <a:t>nền tảng Java</a:t>
            </a:r>
            <a:r>
              <a:rPr lang="en-US" sz="2800"/>
              <a:t>. Chức năng tính của bộ khung này có thể áp dụng cho bất kỳ ứng dụng Java nào, tuy vậy, nhiều bản mở rộng dành cho việc xây dựng ứng dụng nền web cũng được phát triển trên nền tảng Java EE</a:t>
            </a:r>
          </a:p>
          <a:p>
            <a:pPr>
              <a:buFont typeface="Courier New" panose="02070309020205020404" pitchFamily="49" charset="0"/>
              <a:buChar char="o"/>
            </a:pPr>
            <a:r>
              <a:rPr lang="en-US" sz="2800"/>
              <a:t>Nó được sử dụng phổ biến nhất trong các Framework của Java, với cộng đồng sử dụng đông đảo, tài liệu trainning và support rất nhiều.</a:t>
            </a:r>
          </a:p>
          <a:p>
            <a:pPr>
              <a:buFont typeface="Courier New" panose="02070309020205020404" pitchFamily="49" charset="0"/>
              <a:buChar char="o"/>
            </a:pPr>
            <a:r>
              <a:rPr lang="en-US" sz="2800"/>
              <a:t>Tại Việt Nam, Spring là Framework Java được ưa thích sử dụng và rất phổ biến.</a:t>
            </a:r>
          </a:p>
          <a:p>
            <a:pPr lvl="1"/>
            <a:endParaRPr lang="en-US"/>
          </a:p>
          <a:p>
            <a:pPr marL="0" indent="0">
              <a:buNone/>
            </a:pPr>
            <a:endParaRPr lang="en-US"/>
          </a:p>
        </p:txBody>
      </p:sp>
    </p:spTree>
    <p:extLst>
      <p:ext uri="{BB962C8B-B14F-4D97-AF65-F5344CB8AC3E}">
        <p14:creationId xmlns:p14="http://schemas.microsoft.com/office/powerpoint/2010/main" val="3592551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t>IV. Vài trò của Spring :</a:t>
            </a:r>
            <a:endParaRPr lang="en-US"/>
          </a:p>
        </p:txBody>
      </p:sp>
      <p:sp>
        <p:nvSpPr>
          <p:cNvPr id="3" name="Content Placeholder 2"/>
          <p:cNvSpPr>
            <a:spLocks noGrp="1"/>
          </p:cNvSpPr>
          <p:nvPr>
            <p:ph idx="1"/>
          </p:nvPr>
        </p:nvSpPr>
        <p:spPr/>
        <p:txBody>
          <a:bodyPr>
            <a:normAutofit fontScale="55000" lnSpcReduction="20000"/>
          </a:bodyPr>
          <a:lstStyle/>
          <a:p>
            <a:pPr>
              <a:buFont typeface="Wingdings" pitchFamily="2" charset="2"/>
              <a:buChar char="q"/>
            </a:pPr>
            <a:r>
              <a:rPr lang="vi-VN" sz="5100" b="1"/>
              <a:t>B.	Phát triển:</a:t>
            </a:r>
            <a:endParaRPr lang="vi-VN" sz="5100"/>
          </a:p>
          <a:p>
            <a:r>
              <a:rPr lang="en-US" sz="4400"/>
              <a:t>Phiên bản đầu tiên của Spring được viết bởi Rod Johnson, cùng lúc đó ông cũng cho ra cuốn sách Expert One-on-One J2EE Design and Development vào tháng 10 năm 2002. Ban đầu, bộ khung được phát hành dưới Giấy phéo Apache 2.0 vào tháng 06 2003. Cột mốc đầu tiên, bản 1.0, được phát hành tháng 03 năm 2004, và lần lượt các mốc phát hành kế tiếp vào tháng 09 năm 2004 và tháng 03 năm 2005. Phiên bản Spring 1.2.6 nhận Giải năng suất Jolt (Jolt Productivity award) và một Giải Cải tiến JAX (JAX Innovation Award) vào năm 2006. Spring 2.0 was released in October 2006, Spring 2.5 in November 2007, Spring 3.0 in December 2009, Spring 3.1 in December 2011, and Spring 3.2.5 in November 2013.</a:t>
            </a:r>
          </a:p>
        </p:txBody>
      </p:sp>
    </p:spTree>
    <p:extLst>
      <p:ext uri="{BB962C8B-B14F-4D97-AF65-F5344CB8AC3E}">
        <p14:creationId xmlns:p14="http://schemas.microsoft.com/office/powerpoint/2010/main" val="2744166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t>IV. Vài trò của Spring :</a:t>
            </a:r>
            <a:endParaRPr lang="en-US"/>
          </a:p>
        </p:txBody>
      </p:sp>
      <p:sp>
        <p:nvSpPr>
          <p:cNvPr id="3" name="Content Placeholder 2"/>
          <p:cNvSpPr>
            <a:spLocks noGrp="1"/>
          </p:cNvSpPr>
          <p:nvPr>
            <p:ph idx="1"/>
          </p:nvPr>
        </p:nvSpPr>
        <p:spPr>
          <a:xfrm>
            <a:off x="457200" y="1447800"/>
            <a:ext cx="8229600" cy="4876800"/>
          </a:xfrm>
        </p:spPr>
        <p:txBody>
          <a:bodyPr>
            <a:normAutofit/>
          </a:bodyPr>
          <a:lstStyle/>
          <a:p>
            <a:pPr>
              <a:buFont typeface="Wingdings" pitchFamily="2" charset="2"/>
              <a:buChar char="q"/>
            </a:pPr>
            <a:r>
              <a:rPr lang="vi-VN" b="1"/>
              <a:t> B.  Phát triển:</a:t>
            </a:r>
          </a:p>
          <a:p>
            <a:pPr lvl="0"/>
            <a:r>
              <a:rPr lang="en-US" sz="2400"/>
              <a:t>Spring Framework 4.0 được phát hành vào tháng 12 năm 2013. Cải tiến đáng chú ý của phiên bản này hỗ trợ Java SE 8, Groovy 2, một số phần của Java EE7, và Websocket. Thu hẹp khoảng cách giữa mã nguồn của bạn và chạy các ứng dụng Spring Boot.</a:t>
            </a:r>
          </a:p>
          <a:p>
            <a:pPr lvl="0"/>
            <a:r>
              <a:rPr lang="en-US" sz="2400"/>
              <a:t>Spring Framework 4.2.0 được phát hành ngày 31 tháng 07 năm 2015 và ngay sau đó được nâng cấp lên phiên bản 4.2.1, được phát hành ngày 01 tháng 09 cùng năm. Phiên bản này được mô tả là "tương thích với Java 6, 7 và 8, chú trọng vào những cải tiến cốt lõi và tính năng web hiện đại".</a:t>
            </a:r>
          </a:p>
          <a:p>
            <a:pPr>
              <a:buFont typeface="Wingdings" pitchFamily="2" charset="2"/>
              <a:buChar char="q"/>
            </a:pPr>
            <a:endParaRPr lang="vi-VN"/>
          </a:p>
          <a:p>
            <a:endParaRPr lang="en-US"/>
          </a:p>
        </p:txBody>
      </p:sp>
    </p:spTree>
    <p:extLst>
      <p:ext uri="{BB962C8B-B14F-4D97-AF65-F5344CB8AC3E}">
        <p14:creationId xmlns:p14="http://schemas.microsoft.com/office/powerpoint/2010/main" val="1690275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t>IV. Vài trò của Spring :</a:t>
            </a:r>
            <a:endParaRPr lang="en-US"/>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q"/>
            </a:pPr>
            <a:r>
              <a:rPr lang="vi-VN" sz="4100" b="1"/>
              <a:t>B.  Phát triển:</a:t>
            </a:r>
          </a:p>
          <a:p>
            <a:pPr lvl="0"/>
            <a:r>
              <a:rPr lang="en-US" sz="2600"/>
              <a:t>Spring Framework 4.3 được phát hành ngày 10 tháng 06 năm 2016. Phiên bản 4.3.0.RC1 có hiệu lực. Nó "sẽ là thế hệ cuối cùng cho những yêu cầu của Spring 4 (Java 6+, Servlet 2.5+), chuẩn bị cho phiên bản mở rộng 4.3.x với thời gian hỗ trợ đến năm 2019".</a:t>
            </a:r>
          </a:p>
          <a:p>
            <a:pPr lvl="0"/>
            <a:r>
              <a:rPr lang="en-US" sz="2600"/>
              <a:t>Spring 5 đã được ra đời và công bố sớm từ những ngày tháng 7 năm 2017 với phiên bản </a:t>
            </a:r>
            <a:r>
              <a:rPr lang="en-US" sz="2600" i="1"/>
              <a:t>milestone</a:t>
            </a:r>
            <a:r>
              <a:rPr lang="en-US" sz="2600"/>
              <a:t> đầu tiên ( hay viết tắt là </a:t>
            </a:r>
            <a:r>
              <a:rPr lang="en-US" sz="2600" i="1"/>
              <a:t>M1</a:t>
            </a:r>
            <a:r>
              <a:rPr lang="en-US" sz="2600"/>
              <a:t>) .Spring 5 được thông báo rằng sẽ dựng trên Reactive Stream tương thích với Reactor Core. Hỗ trợ ngôn ngữ lập trình mới Kotlin với mục đích cú pháp ngắn gọn, dễ nhìn hơn,..tương thích với các thư viện JVM hiện hành. </a:t>
            </a:r>
          </a:p>
          <a:p>
            <a:pPr>
              <a:buFont typeface="Wingdings" pitchFamily="2" charset="2"/>
              <a:buChar char="q"/>
            </a:pPr>
            <a:endParaRPr lang="vi-VN" b="1"/>
          </a:p>
          <a:p>
            <a:pPr>
              <a:buFont typeface="Wingdings" pitchFamily="2" charset="2"/>
              <a:buChar char="q"/>
            </a:pPr>
            <a:endParaRPr lang="en-US"/>
          </a:p>
        </p:txBody>
      </p:sp>
    </p:spTree>
    <p:extLst>
      <p:ext uri="{BB962C8B-B14F-4D97-AF65-F5344CB8AC3E}">
        <p14:creationId xmlns:p14="http://schemas.microsoft.com/office/powerpoint/2010/main" val="4233240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20B0D-0B6A-4939-8FCD-88E2947B263C}"/>
              </a:ext>
            </a:extLst>
          </p:cNvPr>
          <p:cNvSpPr>
            <a:spLocks noGrp="1"/>
          </p:cNvSpPr>
          <p:nvPr>
            <p:ph type="title"/>
          </p:nvPr>
        </p:nvSpPr>
        <p:spPr/>
        <p:txBody>
          <a:bodyPr>
            <a:normAutofit fontScale="90000"/>
          </a:bodyPr>
          <a:lstStyle/>
          <a:p>
            <a:r>
              <a:rPr lang="en-US" b="1"/>
              <a:t>Thành phần của Spring Framework</a:t>
            </a:r>
            <a:br>
              <a:rPr lang="en-US"/>
            </a:br>
            <a:endParaRPr lang="en-US" b="1"/>
          </a:p>
        </p:txBody>
      </p:sp>
      <p:pic>
        <p:nvPicPr>
          <p:cNvPr id="4" name="Content Placeholder 3">
            <a:extLst>
              <a:ext uri="{FF2B5EF4-FFF2-40B4-BE49-F238E27FC236}">
                <a16:creationId xmlns:a16="http://schemas.microsoft.com/office/drawing/2014/main" id="{55579AB4-1DD4-43EA-A032-B036A42E3DF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143000"/>
            <a:ext cx="8077200" cy="5257800"/>
          </a:xfrm>
          <a:prstGeom prst="rect">
            <a:avLst/>
          </a:prstGeom>
          <a:noFill/>
          <a:ln>
            <a:noFill/>
          </a:ln>
        </p:spPr>
      </p:pic>
    </p:spTree>
    <p:extLst>
      <p:ext uri="{BB962C8B-B14F-4D97-AF65-F5344CB8AC3E}">
        <p14:creationId xmlns:p14="http://schemas.microsoft.com/office/powerpoint/2010/main" val="4052927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80CE4-F496-4508-AFDB-953B13CA2D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BA733F-4C54-476E-AEED-F2798DF6E23B}"/>
              </a:ext>
            </a:extLst>
          </p:cNvPr>
          <p:cNvSpPr>
            <a:spLocks noGrp="1"/>
          </p:cNvSpPr>
          <p:nvPr>
            <p:ph idx="1"/>
          </p:nvPr>
        </p:nvSpPr>
        <p:spPr>
          <a:xfrm>
            <a:off x="749267" y="3250646"/>
            <a:ext cx="11561306" cy="4887613"/>
          </a:xfrm>
        </p:spPr>
        <p:txBody>
          <a:bodyPr/>
          <a:lstStyle/>
          <a:p>
            <a:endParaRPr lang="en-US"/>
          </a:p>
        </p:txBody>
      </p:sp>
      <p:sp>
        <p:nvSpPr>
          <p:cNvPr id="4" name="Rectangle 2">
            <a:extLst>
              <a:ext uri="{FF2B5EF4-FFF2-40B4-BE49-F238E27FC236}">
                <a16:creationId xmlns:a16="http://schemas.microsoft.com/office/drawing/2014/main" id="{B2FFEC7E-7C63-427E-8E59-F90A6D4E29A3}"/>
              </a:ext>
            </a:extLst>
          </p:cNvPr>
          <p:cNvSpPr>
            <a:spLocks noChangeArrowheads="1"/>
          </p:cNvSpPr>
          <p:nvPr/>
        </p:nvSpPr>
        <p:spPr bwMode="auto">
          <a:xfrm>
            <a:off x="292067" y="1370642"/>
            <a:ext cx="12845897" cy="493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5" name="Picture 4">
            <a:hlinkClick r:id="rId2"/>
            <a:extLst>
              <a:ext uri="{FF2B5EF4-FFF2-40B4-BE49-F238E27FC236}">
                <a16:creationId xmlns:a16="http://schemas.microsoft.com/office/drawing/2014/main" id="{5A16C12B-D904-4762-A346-316157EAFA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647700"/>
            <a:ext cx="8394733" cy="5562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D9B928AA-9FA5-4B9F-86A0-1420CD3C0EC2}"/>
              </a:ext>
            </a:extLst>
          </p:cNvPr>
          <p:cNvSpPr>
            <a:spLocks noChangeArrowheads="1"/>
          </p:cNvSpPr>
          <p:nvPr/>
        </p:nvSpPr>
        <p:spPr bwMode="auto">
          <a:xfrm rot="10800000" flipV="1">
            <a:off x="288550" y="6246682"/>
            <a:ext cx="8394732"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0488" algn="l"/>
              </a:tabLst>
              <a:defRPr>
                <a:solidFill>
                  <a:schemeClr val="tx1"/>
                </a:solidFill>
                <a:latin typeface="Arial" panose="020B0604020202020204" pitchFamily="34" charset="0"/>
              </a:defRPr>
            </a:lvl1pPr>
            <a:lvl2pPr eaLnBrk="0" fontAlgn="base" hangingPunct="0">
              <a:spcBef>
                <a:spcPct val="0"/>
              </a:spcBef>
              <a:spcAft>
                <a:spcPct val="0"/>
              </a:spcAft>
              <a:tabLst>
                <a:tab pos="90488" algn="l"/>
              </a:tabLst>
              <a:defRPr>
                <a:solidFill>
                  <a:schemeClr val="tx1"/>
                </a:solidFill>
                <a:latin typeface="Arial" panose="020B0604020202020204" pitchFamily="34" charset="0"/>
              </a:defRPr>
            </a:lvl2pPr>
            <a:lvl3pPr eaLnBrk="0" fontAlgn="base" hangingPunct="0">
              <a:spcBef>
                <a:spcPct val="0"/>
              </a:spcBef>
              <a:spcAft>
                <a:spcPct val="0"/>
              </a:spcAft>
              <a:tabLst>
                <a:tab pos="90488" algn="l"/>
              </a:tabLst>
              <a:defRPr>
                <a:solidFill>
                  <a:schemeClr val="tx1"/>
                </a:solidFill>
                <a:latin typeface="Arial" panose="020B0604020202020204" pitchFamily="34" charset="0"/>
              </a:defRPr>
            </a:lvl3pPr>
            <a:lvl4pPr eaLnBrk="0" fontAlgn="base" hangingPunct="0">
              <a:spcBef>
                <a:spcPct val="0"/>
              </a:spcBef>
              <a:spcAft>
                <a:spcPct val="0"/>
              </a:spcAft>
              <a:tabLst>
                <a:tab pos="90488" algn="l"/>
              </a:tabLst>
              <a:defRPr>
                <a:solidFill>
                  <a:schemeClr val="tx1"/>
                </a:solidFill>
                <a:latin typeface="Arial" panose="020B0604020202020204" pitchFamily="34" charset="0"/>
              </a:defRPr>
            </a:lvl4pPr>
            <a:lvl5pPr eaLnBrk="0" fontAlgn="base" hangingPunct="0">
              <a:spcBef>
                <a:spcPct val="0"/>
              </a:spcBef>
              <a:spcAft>
                <a:spcPct val="0"/>
              </a:spcAft>
              <a:tabLst>
                <a:tab pos="90488" algn="l"/>
              </a:tabLst>
              <a:defRPr>
                <a:solidFill>
                  <a:schemeClr val="tx1"/>
                </a:solidFill>
                <a:latin typeface="Arial" panose="020B0604020202020204" pitchFamily="34" charset="0"/>
              </a:defRPr>
            </a:lvl5pPr>
            <a:lvl6pPr eaLnBrk="0" fontAlgn="base" hangingPunct="0">
              <a:spcBef>
                <a:spcPct val="0"/>
              </a:spcBef>
              <a:spcAft>
                <a:spcPct val="0"/>
              </a:spcAft>
              <a:tabLst>
                <a:tab pos="90488" algn="l"/>
              </a:tabLst>
              <a:defRPr>
                <a:solidFill>
                  <a:schemeClr val="tx1"/>
                </a:solidFill>
                <a:latin typeface="Arial" panose="020B0604020202020204" pitchFamily="34" charset="0"/>
              </a:defRPr>
            </a:lvl6pPr>
            <a:lvl7pPr eaLnBrk="0" fontAlgn="base" hangingPunct="0">
              <a:spcBef>
                <a:spcPct val="0"/>
              </a:spcBef>
              <a:spcAft>
                <a:spcPct val="0"/>
              </a:spcAft>
              <a:tabLst>
                <a:tab pos="90488" algn="l"/>
              </a:tabLst>
              <a:defRPr>
                <a:solidFill>
                  <a:schemeClr val="tx1"/>
                </a:solidFill>
                <a:latin typeface="Arial" panose="020B0604020202020204" pitchFamily="34" charset="0"/>
              </a:defRPr>
            </a:lvl7pPr>
            <a:lvl8pPr eaLnBrk="0" fontAlgn="base" hangingPunct="0">
              <a:spcBef>
                <a:spcPct val="0"/>
              </a:spcBef>
              <a:spcAft>
                <a:spcPct val="0"/>
              </a:spcAft>
              <a:tabLst>
                <a:tab pos="90488" algn="l"/>
              </a:tabLst>
              <a:defRPr>
                <a:solidFill>
                  <a:schemeClr val="tx1"/>
                </a:solidFill>
                <a:latin typeface="Arial" panose="020B0604020202020204" pitchFamily="34" charset="0"/>
              </a:defRPr>
            </a:lvl8pPr>
            <a:lvl9pPr eaLnBrk="0" fontAlgn="base" hangingPunct="0">
              <a:spcBef>
                <a:spcPct val="0"/>
              </a:spcBef>
              <a:spcAft>
                <a:spcPct val="0"/>
              </a:spcAft>
              <a:tabLst>
                <a:tab pos="90488" algn="l"/>
              </a:tabLst>
              <a:defRPr>
                <a:solidFill>
                  <a:schemeClr val="tx1"/>
                </a:solidFill>
                <a:latin typeface="Arial" panose="020B0604020202020204" pitchFamily="34" charset="0"/>
              </a:defRPr>
            </a:lvl9pPr>
          </a:lstStyle>
          <a:p>
            <a:pPr lvl="0" algn="ctr"/>
            <a:r>
              <a:rPr lang="en-US" altLang="en-US" sz="2400">
                <a:solidFill>
                  <a:srgbClr val="FF0000"/>
                </a:solidFill>
                <a:latin typeface="Times" panose="020B0500000000000000" pitchFamily="34" charset="0"/>
                <a:ea typeface="Times New Roman" panose="02020603050405020304" pitchFamily="18" charset="0"/>
                <a:cs typeface="Times" panose="020B0500000000000000" pitchFamily="34" charset="0"/>
              </a:rPr>
              <a:t>Biểu đồ độ phổ biến của c</a:t>
            </a:r>
            <a:r>
              <a:rPr lang="en-US" altLang="en-US" sz="2400">
                <a:solidFill>
                  <a:srgbClr val="FF0000"/>
                </a:solidFill>
                <a:latin typeface="Calibri" panose="020F0502020204030204" pitchFamily="34" charset="0"/>
                <a:ea typeface="Times New Roman" panose="02020603050405020304" pitchFamily="18" charset="0"/>
                <a:cs typeface="Times" panose="020B0500000000000000" pitchFamily="34" charset="0"/>
              </a:rPr>
              <a:t>á</a:t>
            </a:r>
            <a:r>
              <a:rPr lang="en-US" altLang="en-US" sz="2400">
                <a:solidFill>
                  <a:srgbClr val="FF0000"/>
                </a:solidFill>
                <a:latin typeface="Times" panose="020B0500000000000000" pitchFamily="34" charset="0"/>
                <a:ea typeface="Times New Roman" panose="02020603050405020304" pitchFamily="18" charset="0"/>
                <a:cs typeface="Times" panose="020B0500000000000000" pitchFamily="34" charset="0"/>
              </a:rPr>
              <a:t>c Framework trong Java.</a:t>
            </a:r>
            <a:endParaRPr lang="en-US" altLang="en-US" sz="2400">
              <a:solidFill>
                <a:srgbClr val="FF0000"/>
              </a:solidFill>
            </a:endParaRPr>
          </a:p>
        </p:txBody>
      </p:sp>
    </p:spTree>
    <p:extLst>
      <p:ext uri="{BB962C8B-B14F-4D97-AF65-F5344CB8AC3E}">
        <p14:creationId xmlns:p14="http://schemas.microsoft.com/office/powerpoint/2010/main" val="2519649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A27C1-0280-4A19-8600-C7BACA6D5DA1}"/>
              </a:ext>
            </a:extLst>
          </p:cNvPr>
          <p:cNvSpPr>
            <a:spLocks noGrp="1"/>
          </p:cNvSpPr>
          <p:nvPr>
            <p:ph type="title"/>
          </p:nvPr>
        </p:nvSpPr>
        <p:spPr/>
        <p:txBody>
          <a:bodyPr/>
          <a:lstStyle/>
          <a:p>
            <a:r>
              <a:rPr lang="en-US" b="1"/>
              <a:t>Lý do sử dụng </a:t>
            </a:r>
            <a:endParaRPr lang="en-US"/>
          </a:p>
        </p:txBody>
      </p:sp>
      <p:sp>
        <p:nvSpPr>
          <p:cNvPr id="3" name="Content Placeholder 2">
            <a:extLst>
              <a:ext uri="{FF2B5EF4-FFF2-40B4-BE49-F238E27FC236}">
                <a16:creationId xmlns:a16="http://schemas.microsoft.com/office/drawing/2014/main" id="{C9B7A641-8D93-4622-BBCE-A67663045A03}"/>
              </a:ext>
            </a:extLst>
          </p:cNvPr>
          <p:cNvSpPr>
            <a:spLocks noGrp="1"/>
          </p:cNvSpPr>
          <p:nvPr>
            <p:ph idx="1"/>
          </p:nvPr>
        </p:nvSpPr>
        <p:spPr/>
        <p:txBody>
          <a:bodyPr>
            <a:normAutofit fontScale="85000" lnSpcReduction="10000"/>
          </a:bodyPr>
          <a:lstStyle/>
          <a:p>
            <a:pPr lvl="0"/>
            <a:r>
              <a:rPr lang="en-US"/>
              <a:t>Tất cả các framework đã được tích hợp rất tốt vào Spring.</a:t>
            </a:r>
          </a:p>
          <a:p>
            <a:pPr lvl="0"/>
            <a:r>
              <a:rPr lang="en-US"/>
              <a:t>Hoạt động rất tốt khi áp dụng theo kiến trúc MVC.</a:t>
            </a:r>
          </a:p>
          <a:p>
            <a:pPr lvl="0"/>
            <a:r>
              <a:rPr lang="en-US"/>
              <a:t>Sử dụng cơ chế plug-in.</a:t>
            </a:r>
          </a:p>
          <a:p>
            <a:pPr lvl="0"/>
            <a:r>
              <a:rPr lang="en-US"/>
              <a:t>Kết hợp rất tốt với các O/R (object-relational) Mapping frameworks như là Hibernate.</a:t>
            </a:r>
          </a:p>
          <a:p>
            <a:pPr lvl="0"/>
            <a:r>
              <a:rPr lang="en-US"/>
              <a:t>Dễ Testing ứng dụng.</a:t>
            </a:r>
          </a:p>
          <a:p>
            <a:pPr lvl="0"/>
            <a:r>
              <a:rPr lang="en-US"/>
              <a:t>Ít phức tạp hơn so với các framework khác.</a:t>
            </a:r>
          </a:p>
          <a:p>
            <a:pPr lvl="0"/>
            <a:r>
              <a:rPr lang="en-US"/>
              <a:t>Cộng đồng người sử dụng rất nhiều, nhiều sách mới được xuất bản.</a:t>
            </a:r>
          </a:p>
          <a:p>
            <a:endParaRPr lang="en-US"/>
          </a:p>
        </p:txBody>
      </p:sp>
    </p:spTree>
    <p:extLst>
      <p:ext uri="{BB962C8B-B14F-4D97-AF65-F5344CB8AC3E}">
        <p14:creationId xmlns:p14="http://schemas.microsoft.com/office/powerpoint/2010/main" val="3621116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281BB-7BDF-4E1D-8300-0F032327D35D}"/>
              </a:ext>
            </a:extLst>
          </p:cNvPr>
          <p:cNvSpPr>
            <a:spLocks noGrp="1"/>
          </p:cNvSpPr>
          <p:nvPr>
            <p:ph type="title"/>
          </p:nvPr>
        </p:nvSpPr>
        <p:spPr/>
        <p:txBody>
          <a:bodyPr/>
          <a:lstStyle/>
          <a:p>
            <a:r>
              <a:rPr lang="en-US" b="1"/>
              <a:t>Ưu điểm</a:t>
            </a:r>
          </a:p>
        </p:txBody>
      </p:sp>
      <p:sp>
        <p:nvSpPr>
          <p:cNvPr id="3" name="Content Placeholder 2">
            <a:extLst>
              <a:ext uri="{FF2B5EF4-FFF2-40B4-BE49-F238E27FC236}">
                <a16:creationId xmlns:a16="http://schemas.microsoft.com/office/drawing/2014/main" id="{27FD95F3-14E1-4777-8B3A-84181CDCD46F}"/>
              </a:ext>
            </a:extLst>
          </p:cNvPr>
          <p:cNvSpPr>
            <a:spLocks noGrp="1"/>
          </p:cNvSpPr>
          <p:nvPr>
            <p:ph idx="1"/>
          </p:nvPr>
        </p:nvSpPr>
        <p:spPr>
          <a:xfrm>
            <a:off x="457200" y="1600200"/>
            <a:ext cx="8229600" cy="4983162"/>
          </a:xfrm>
        </p:spPr>
        <p:txBody>
          <a:bodyPr>
            <a:normAutofit fontScale="77500" lnSpcReduction="20000"/>
          </a:bodyPr>
          <a:lstStyle/>
          <a:p>
            <a:pPr lvl="0"/>
            <a:r>
              <a:rPr lang="en-US"/>
              <a:t>Lightweight và very little overhead trong việc phát triển ứng dụng của bạn.</a:t>
            </a:r>
          </a:p>
          <a:p>
            <a:pPr lvl="0"/>
            <a:r>
              <a:rPr lang="en-US"/>
              <a:t>Dependency Injection hoặc Inversion of Control được sử dụng để giúp các component tách rời, độc lập với nhau. Spring container sẽ giúp gắn kết những components này lại với nhau theo đặc tả business của bạn.</a:t>
            </a:r>
          </a:p>
          <a:p>
            <a:pPr lvl="0"/>
            <a:r>
              <a:rPr lang="en-US"/>
              <a:t>Spring IoC container quản lý vòng đời của Spring Bean và các cấu hình của project chẳng hạn như JNDI lookup.</a:t>
            </a:r>
          </a:p>
          <a:p>
            <a:pPr lvl="0"/>
            <a:r>
              <a:rPr lang="en-US"/>
              <a:t>Spring MVC framework được sử dụng cho phát triển ứng dụng web rất dễ dàng với việc hỗ trợ rất tốt các tính năng web services, json,…</a:t>
            </a:r>
          </a:p>
          <a:p>
            <a:r>
              <a:rPr lang="en-US"/>
              <a:t>Hỗ trợ quản lý transaction, JDBC operations, File uploading, Exception Handling,… rất dễ dàng bằng cách cấu hình được rút gọn, thay vào đó là sử dụng annotation hoặc spring bean configuration file.</a:t>
            </a:r>
          </a:p>
          <a:p>
            <a:endParaRPr lang="en-US"/>
          </a:p>
        </p:txBody>
      </p:sp>
    </p:spTree>
    <p:extLst>
      <p:ext uri="{BB962C8B-B14F-4D97-AF65-F5344CB8AC3E}">
        <p14:creationId xmlns:p14="http://schemas.microsoft.com/office/powerpoint/2010/main" val="2457138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C08EC-6CB8-428E-9962-A59BBCDC8E93}"/>
              </a:ext>
            </a:extLst>
          </p:cNvPr>
          <p:cNvSpPr>
            <a:spLocks noGrp="1"/>
          </p:cNvSpPr>
          <p:nvPr>
            <p:ph type="title"/>
          </p:nvPr>
        </p:nvSpPr>
        <p:spPr/>
        <p:txBody>
          <a:bodyPr/>
          <a:lstStyle/>
          <a:p>
            <a:r>
              <a:rPr lang="en-US" b="1"/>
              <a:t>Ưu điểm(tt)</a:t>
            </a:r>
          </a:p>
        </p:txBody>
      </p:sp>
      <p:sp>
        <p:nvSpPr>
          <p:cNvPr id="3" name="Content Placeholder 2">
            <a:extLst>
              <a:ext uri="{FF2B5EF4-FFF2-40B4-BE49-F238E27FC236}">
                <a16:creationId xmlns:a16="http://schemas.microsoft.com/office/drawing/2014/main" id="{4D1FFA60-2ECB-4CD1-A850-12F79A9EB65B}"/>
              </a:ext>
            </a:extLst>
          </p:cNvPr>
          <p:cNvSpPr>
            <a:spLocks noGrp="1"/>
          </p:cNvSpPr>
          <p:nvPr>
            <p:ph idx="1"/>
          </p:nvPr>
        </p:nvSpPr>
        <p:spPr>
          <a:xfrm>
            <a:off x="457200" y="1600200"/>
            <a:ext cx="8229600" cy="4648200"/>
          </a:xfrm>
        </p:spPr>
        <p:txBody>
          <a:bodyPr>
            <a:normAutofit fontScale="70000" lnSpcReduction="20000"/>
          </a:bodyPr>
          <a:lstStyle/>
          <a:p>
            <a:pPr lvl="0"/>
            <a:r>
              <a:rPr lang="en-US"/>
              <a:t>Làm giảm đi sự phụ thuộc giữa các components khác nhau của ứng dụng, Spring IoC container làm nhiệm vụ khởi tạo resources hoặc beans và “tiêm – inject” chúng theo sự phụ thuộc khác nhau.</a:t>
            </a:r>
          </a:p>
          <a:p>
            <a:pPr lvl="0"/>
            <a:r>
              <a:rPr lang="en-US"/>
              <a:t>Thực hiện unit test case rất dễ bởi vì business logic của bạn không có sự phụ thuộc trực tiếp. Việc thực hiện chỉ là viết test configuration và inject mock bean cho các mục đích test khác nhau.</a:t>
            </a:r>
          </a:p>
          <a:p>
            <a:pPr lvl="0"/>
            <a:r>
              <a:rPr lang="en-US"/>
              <a:t>Làm giảm đi khối lượng code rất nhiều, chẳng hạn như việc khởi tạo đối tượng, open/close các resources,…</a:t>
            </a:r>
          </a:p>
          <a:p>
            <a:pPr lvl="0"/>
            <a:r>
              <a:rPr lang="en-US"/>
              <a:t>Spring framework chia thành nhiều module riêng biệt, do đó việc sử dụng các features trong Spring framework rất tự do… Ví dụ như ứng dụng không sử dụng tính năng transaction, thì không cần thiết phải thêm dependency này vào.</a:t>
            </a:r>
          </a:p>
          <a:p>
            <a:r>
              <a:rPr lang="en-US"/>
              <a:t>Spring framework hỗ trợ hầu hết các tính năng của Java EE, thậm chí còn nhiều hơn nữa</a:t>
            </a:r>
          </a:p>
        </p:txBody>
      </p:sp>
    </p:spTree>
    <p:extLst>
      <p:ext uri="{BB962C8B-B14F-4D97-AF65-F5344CB8AC3E}">
        <p14:creationId xmlns:p14="http://schemas.microsoft.com/office/powerpoint/2010/main" val="3507016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a:t>III. Kiến trúc Spring :</a:t>
            </a:r>
            <a:br>
              <a:rPr lang="en-US"/>
            </a:br>
            <a:endParaRPr lang="en-US"/>
          </a:p>
        </p:txBody>
      </p:sp>
      <p:sp>
        <p:nvSpPr>
          <p:cNvPr id="3" name="Content Placeholder 2"/>
          <p:cNvSpPr>
            <a:spLocks noGrp="1"/>
          </p:cNvSpPr>
          <p:nvPr>
            <p:ph idx="1"/>
          </p:nvPr>
        </p:nvSpPr>
        <p:spPr/>
        <p:txBody>
          <a:bodyPr/>
          <a:lstStyle/>
          <a:p>
            <a:r>
              <a:rPr lang="en-US" b="1"/>
              <a:t>Kiến trúc Spring</a:t>
            </a:r>
            <a:r>
              <a:rPr lang="en-US"/>
              <a:t> được tổ chức theo kiểu module. </a:t>
            </a:r>
          </a:p>
          <a:p>
            <a:pPr lvl="1"/>
            <a:r>
              <a:rPr lang="en-US"/>
              <a:t>Mặc dù số lượng các gói và các lớp là khá nhiều, nhưng bạn chỉ cần quan tâm đến những gì bạn cần để đáp ứng đúng (requirement) và không cần quan tâm đến những phần còn lại.</a:t>
            </a:r>
          </a:p>
          <a:p>
            <a:endParaRPr lang="en-US"/>
          </a:p>
        </p:txBody>
      </p:sp>
    </p:spTree>
    <p:extLst>
      <p:ext uri="{BB962C8B-B14F-4D97-AF65-F5344CB8AC3E}">
        <p14:creationId xmlns:p14="http://schemas.microsoft.com/office/powerpoint/2010/main" val="59079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u="sng"/>
            </a:br>
            <a:r>
              <a:rPr lang="en-US" b="1" u="sng"/>
              <a:t>1.Dependency Injection và Inversion of Control:</a:t>
            </a:r>
            <a:br>
              <a:rPr lang="en-US" b="1"/>
            </a:br>
            <a:endParaRPr lang="en-US"/>
          </a:p>
        </p:txBody>
      </p:sp>
      <p:sp>
        <p:nvSpPr>
          <p:cNvPr id="3" name="Content Placeholder 2"/>
          <p:cNvSpPr>
            <a:spLocks noGrp="1"/>
          </p:cNvSpPr>
          <p:nvPr>
            <p:ph idx="1"/>
          </p:nvPr>
        </p:nvSpPr>
        <p:spPr/>
        <p:txBody>
          <a:bodyPr>
            <a:normAutofit lnSpcReduction="10000"/>
          </a:bodyPr>
          <a:lstStyle/>
          <a:p>
            <a:r>
              <a:rPr lang="en-US" b="1"/>
              <a:t>Dependency Injection</a:t>
            </a:r>
            <a:r>
              <a:rPr lang="en-US"/>
              <a:t> (DI) là một design pattern để loại bỏ sự phụ thuộc vào mã lập trình, </a:t>
            </a:r>
            <a:r>
              <a:rPr lang="en-US" i="1"/>
              <a:t>vì vậy nó giúp dễ dàng quản lý và test ứng dụng</a:t>
            </a:r>
            <a:r>
              <a:rPr lang="en-US"/>
              <a:t>. Dependency Injection giúp mã lập trình liên kết lỏng với nhau.</a:t>
            </a:r>
          </a:p>
          <a:p>
            <a:r>
              <a:rPr lang="en-US" b="1"/>
              <a:t>Inversion of Control (IoC) Container</a:t>
            </a:r>
            <a:r>
              <a:rPr lang="en-US"/>
              <a:t> có trách nhiệm khởi tạo, configure, gắn kết các đối tượng. Có hai kiểu là </a:t>
            </a:r>
            <a:r>
              <a:rPr lang="en-US" b="1"/>
              <a:t>BeanFactory </a:t>
            </a:r>
            <a:r>
              <a:rPr lang="en-US"/>
              <a:t>và </a:t>
            </a:r>
            <a:r>
              <a:rPr lang="en-US" b="1"/>
              <a:t>ApplicationContext</a:t>
            </a:r>
            <a:endParaRPr lang="en-US"/>
          </a:p>
          <a:p>
            <a:endParaRPr lang="en-US"/>
          </a:p>
        </p:txBody>
      </p:sp>
    </p:spTree>
    <p:extLst>
      <p:ext uri="{BB962C8B-B14F-4D97-AF65-F5344CB8AC3E}">
        <p14:creationId xmlns:p14="http://schemas.microsoft.com/office/powerpoint/2010/main" val="215281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779</Words>
  <Application>Microsoft Office PowerPoint</Application>
  <PresentationFormat>On-screen Show (4:3)</PresentationFormat>
  <Paragraphs>90</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Courier New</vt:lpstr>
      <vt:lpstr>Times</vt:lpstr>
      <vt:lpstr>Wingdings</vt:lpstr>
      <vt:lpstr>Office Theme</vt:lpstr>
      <vt:lpstr>PowerPoint Presentation</vt:lpstr>
      <vt:lpstr>I.Giới thiệu Spring</vt:lpstr>
      <vt:lpstr>Thành phần của Spring Framework </vt:lpstr>
      <vt:lpstr>PowerPoint Presentation</vt:lpstr>
      <vt:lpstr>Lý do sử dụng </vt:lpstr>
      <vt:lpstr>Ưu điểm</vt:lpstr>
      <vt:lpstr>Ưu điểm(tt)</vt:lpstr>
      <vt:lpstr>III. Kiến trúc Spring : </vt:lpstr>
      <vt:lpstr> 1.Dependency Injection và Inversion of Control: </vt:lpstr>
      <vt:lpstr>2. Các module của Spring Framework: </vt:lpstr>
      <vt:lpstr>Core Container : </vt:lpstr>
      <vt:lpstr>Data Access/Integration : </vt:lpstr>
      <vt:lpstr>Các module khác : </vt:lpstr>
      <vt:lpstr>IV. Vài trò của Spring :</vt:lpstr>
      <vt:lpstr>A. Hoạt động:</vt:lpstr>
      <vt:lpstr>A. Hoạt động:</vt:lpstr>
      <vt:lpstr>A. Hoạt động:</vt:lpstr>
      <vt:lpstr>A. Hoạt động:</vt:lpstr>
      <vt:lpstr>A. Hoạt động:</vt:lpstr>
      <vt:lpstr>IV. Vài trò của Spring :</vt:lpstr>
      <vt:lpstr>IV. Vài trò của Spring :</vt:lpstr>
      <vt:lpstr>IV. Vài trò của Spring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AutoBVT</dc:creator>
  <cp:lastModifiedBy>Microsoft</cp:lastModifiedBy>
  <cp:revision>26</cp:revision>
  <dcterms:created xsi:type="dcterms:W3CDTF">2019-09-22T05:24:27Z</dcterms:created>
  <dcterms:modified xsi:type="dcterms:W3CDTF">2019-09-22T15:44:01Z</dcterms:modified>
</cp:coreProperties>
</file>