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3" r:id="rId4"/>
    <p:sldId id="282" r:id="rId5"/>
    <p:sldId id="284" r:id="rId6"/>
    <p:sldId id="285" r:id="rId7"/>
    <p:sldId id="286" r:id="rId8"/>
    <p:sldId id="257" r:id="rId9"/>
    <p:sldId id="258" r:id="rId10"/>
    <p:sldId id="259" r:id="rId11"/>
    <p:sldId id="260" r:id="rId12"/>
    <p:sldId id="261" r:id="rId13"/>
    <p:sldId id="262" r:id="rId14"/>
    <p:sldId id="287" r:id="rId15"/>
    <p:sldId id="288" r:id="rId16"/>
    <p:sldId id="289" r:id="rId17"/>
    <p:sldId id="290" r:id="rId18"/>
    <p:sldId id="291" r:id="rId19"/>
    <p:sldId id="292" r:id="rId20"/>
    <p:sldId id="293" r:id="rId21"/>
    <p:sldId id="272" r:id="rId22"/>
    <p:sldId id="273" r:id="rId23"/>
    <p:sldId id="274"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0" autoAdjust="0"/>
    <p:restoredTop sz="94662" autoAdjust="0"/>
  </p:normalViewPr>
  <p:slideViewPr>
    <p:cSldViewPr>
      <p:cViewPr>
        <p:scale>
          <a:sx n="75" d="100"/>
          <a:sy n="75" d="100"/>
        </p:scale>
        <p:origin x="-966" y="-72"/>
      </p:cViewPr>
      <p:guideLst>
        <p:guide orient="horz" pos="2160"/>
        <p:guide pos="2880"/>
      </p:guideLst>
    </p:cSldViewPr>
  </p:slideViewPr>
  <p:outlineViewPr>
    <p:cViewPr>
      <p:scale>
        <a:sx n="33" d="100"/>
        <a:sy n="33" d="100"/>
      </p:scale>
      <p:origin x="0" y="50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09012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79647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7168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56516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49835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3048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54EFD6-2D3E-4C72-8514-53609BF419BE}"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5144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54EFD6-2D3E-4C72-8514-53609BF419BE}"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28305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4EFD6-2D3E-4C72-8514-53609BF419BE}"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5631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86375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04933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EFD6-2D3E-4C72-8514-53609BF419BE}" type="datetimeFigureOut">
              <a:rPr lang="en-US" smtClean="0"/>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477F9-1345-4B7B-90D2-011B4A4CD3FB}" type="slidenum">
              <a:rPr lang="en-US" smtClean="0"/>
              <a:t>‹#›</a:t>
            </a:fld>
            <a:endParaRPr lang="en-US"/>
          </a:p>
        </p:txBody>
      </p:sp>
    </p:spTree>
    <p:extLst>
      <p:ext uri="{BB962C8B-B14F-4D97-AF65-F5344CB8AC3E}">
        <p14:creationId xmlns:p14="http://schemas.microsoft.com/office/powerpoint/2010/main" val="31052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ikiwand.com/en/inversion_of_control" TargetMode="External"/><Relationship Id="rId2" Type="http://schemas.openxmlformats.org/officeDocument/2006/relationships/hyperlink" Target="http://www.wikiwand.com/en/Servlet_container" TargetMode="External"/><Relationship Id="rId1" Type="http://schemas.openxmlformats.org/officeDocument/2006/relationships/slideLayout" Target="../slideLayouts/slideLayout2.xml"/><Relationship Id="rId4" Type="http://schemas.openxmlformats.org/officeDocument/2006/relationships/hyperlink" Target="http://www.wikiwand.com/vi/Java_(c%C3%B4ng_ngh%E1%BB%8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2.bp.blogspot.com/-2GlYwZn3A5E/V-M_RwC9k1I/AAAAAAAAadg/DYOUrfKWWac3ki1QW4ngehIJ3LrIm9LjwCK4B/s1600/Picture1.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4988"/>
            <a:ext cx="9144000" cy="5788024"/>
          </a:xfrm>
          <a:prstGeom prst="rect">
            <a:avLst/>
          </a:prstGeom>
        </p:spPr>
      </p:pic>
    </p:spTree>
    <p:extLst>
      <p:ext uri="{BB962C8B-B14F-4D97-AF65-F5344CB8AC3E}">
        <p14:creationId xmlns:p14="http://schemas.microsoft.com/office/powerpoint/2010/main" val="364870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2. Các module của Spring Framework:</a:t>
            </a:r>
            <a:r>
              <a:rPr lang="en-US" b="1"/>
              <a:t/>
            </a:r>
            <a:br>
              <a:rPr lang="en-US" b="1"/>
            </a:br>
            <a:endParaRPr lang="en-US"/>
          </a:p>
        </p:txBody>
      </p:sp>
      <p:sp>
        <p:nvSpPr>
          <p:cNvPr id="3" name="Content Placeholder 2"/>
          <p:cNvSpPr>
            <a:spLocks noGrp="1"/>
          </p:cNvSpPr>
          <p:nvPr>
            <p:ph idx="1"/>
          </p:nvPr>
        </p:nvSpPr>
        <p:spPr>
          <a:xfrm>
            <a:off x="457200" y="1600200"/>
            <a:ext cx="3352800" cy="4525963"/>
          </a:xfrm>
        </p:spPr>
        <p:txBody>
          <a:bodyPr>
            <a:normAutofit fontScale="92500"/>
          </a:bodyPr>
          <a:lstStyle/>
          <a:p>
            <a:r>
              <a:rPr lang="en-US" sz="2400" b="1"/>
              <a:t>Spring Framework</a:t>
            </a:r>
            <a:r>
              <a:rPr lang="en-US" sz="2400"/>
              <a:t> bao gồm nhiều tính năng được tổ chức thành khoảng 20 module. Các module này được phân nhóm thành Core Container, Data Access/Integration, Web, AOP (Aspect Oriented Programming), Instrumentation, Messaging, và Test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89462"/>
            <a:ext cx="4953000" cy="4254137"/>
          </a:xfrm>
          <a:prstGeom prst="rect">
            <a:avLst/>
          </a:prstGeom>
          <a:noFill/>
          <a:ln>
            <a:noFill/>
          </a:ln>
        </p:spPr>
      </p:pic>
    </p:spTree>
    <p:extLst>
      <p:ext uri="{BB962C8B-B14F-4D97-AF65-F5344CB8AC3E}">
        <p14:creationId xmlns:p14="http://schemas.microsoft.com/office/powerpoint/2010/main" val="964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Core Container :</a:t>
            </a:r>
            <a:r>
              <a:rPr lang="en-US" b="1"/>
              <a:t/>
            </a:r>
            <a:br>
              <a:rPr lang="en-US" b="1"/>
            </a:br>
            <a:endParaRPr lang="en-US"/>
          </a:p>
        </p:txBody>
      </p:sp>
      <p:sp>
        <p:nvSpPr>
          <p:cNvPr id="3" name="Content Placeholder 2"/>
          <p:cNvSpPr>
            <a:spLocks noGrp="1"/>
          </p:cNvSpPr>
          <p:nvPr>
            <p:ph idx="1"/>
          </p:nvPr>
        </p:nvSpPr>
        <p:spPr/>
        <p:txBody>
          <a:bodyPr/>
          <a:lstStyle/>
          <a:p>
            <a:r>
              <a:rPr lang="en-US"/>
              <a:t>Core Container bao gồm các module: spring-core , spring-beans, spring-context, springcontext-support, và spring-expression (Spring Expression Language).</a:t>
            </a:r>
          </a:p>
        </p:txBody>
      </p:sp>
    </p:spTree>
    <p:extLst>
      <p:ext uri="{BB962C8B-B14F-4D97-AF65-F5344CB8AC3E}">
        <p14:creationId xmlns:p14="http://schemas.microsoft.com/office/powerpoint/2010/main" val="19182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Data Access/Integration :</a:t>
            </a:r>
            <a:r>
              <a:rPr lang="en-US"/>
              <a:t/>
            </a:r>
            <a:br>
              <a:rPr lang="en-US"/>
            </a:br>
            <a:endParaRPr lang="en-US"/>
          </a:p>
        </p:txBody>
      </p:sp>
      <p:sp>
        <p:nvSpPr>
          <p:cNvPr id="3" name="Content Placeholder 2"/>
          <p:cNvSpPr>
            <a:spLocks noGrp="1"/>
          </p:cNvSpPr>
          <p:nvPr>
            <p:ph idx="1"/>
          </p:nvPr>
        </p:nvSpPr>
        <p:spPr/>
        <p:txBody>
          <a:bodyPr/>
          <a:lstStyle/>
          <a:p>
            <a:r>
              <a:rPr lang="en-US" b="1"/>
              <a:t>Data Access/Integration</a:t>
            </a:r>
            <a:r>
              <a:rPr lang="en-US"/>
              <a:t> </a:t>
            </a:r>
            <a:r>
              <a:rPr lang="en-US" err="1"/>
              <a:t>bao</a:t>
            </a:r>
            <a:r>
              <a:rPr lang="en-US"/>
              <a:t> </a:t>
            </a:r>
            <a:r>
              <a:rPr lang="en-US" err="1"/>
              <a:t>gồm</a:t>
            </a:r>
            <a:r>
              <a:rPr lang="en-US"/>
              <a:t> </a:t>
            </a:r>
            <a:r>
              <a:rPr lang="en-US" err="1"/>
              <a:t>các</a:t>
            </a:r>
            <a:r>
              <a:rPr lang="en-US"/>
              <a:t> module JDBC, ORM, OXM, JMS </a:t>
            </a:r>
            <a:r>
              <a:rPr lang="en-US" err="1"/>
              <a:t>và</a:t>
            </a:r>
            <a:r>
              <a:rPr lang="en-US"/>
              <a:t> Transaction.</a:t>
            </a:r>
          </a:p>
          <a:p>
            <a:endParaRPr lang="en-US"/>
          </a:p>
        </p:txBody>
      </p:sp>
      <p:sp>
        <p:nvSpPr>
          <p:cNvPr id="4" name="Rectangle 3"/>
          <p:cNvSpPr/>
          <p:nvPr/>
        </p:nvSpPr>
        <p:spPr>
          <a:xfrm>
            <a:off x="3733800" y="3059668"/>
            <a:ext cx="3304088" cy="769441"/>
          </a:xfrm>
          <a:prstGeom prst="rect">
            <a:avLst/>
          </a:prstGeom>
        </p:spPr>
        <p:txBody>
          <a:bodyPr wrap="square">
            <a:spAutoFit/>
          </a:bodyPr>
          <a:lstStyle/>
          <a:p>
            <a:r>
              <a:rPr lang="en-US" sz="4400" b="1" u="sng"/>
              <a:t>Web :</a:t>
            </a:r>
            <a:endParaRPr lang="en-US" sz="4400" b="1"/>
          </a:p>
        </p:txBody>
      </p:sp>
      <p:sp>
        <p:nvSpPr>
          <p:cNvPr id="5" name="Rectangle 4"/>
          <p:cNvSpPr/>
          <p:nvPr/>
        </p:nvSpPr>
        <p:spPr>
          <a:xfrm>
            <a:off x="886912" y="4343400"/>
            <a:ext cx="7723688" cy="1569660"/>
          </a:xfrm>
          <a:prstGeom prst="rect">
            <a:avLst/>
          </a:prstGeom>
        </p:spPr>
        <p:txBody>
          <a:bodyPr wrap="square">
            <a:spAutoFit/>
          </a:bodyPr>
          <a:lstStyle/>
          <a:p>
            <a:r>
              <a:rPr lang="en-US" sz="3200" b="1" err="1"/>
              <a:t>Tầng</a:t>
            </a:r>
            <a:r>
              <a:rPr lang="en-US" sz="3200" b="1"/>
              <a:t> Web</a:t>
            </a:r>
            <a:r>
              <a:rPr lang="en-US" sz="3200"/>
              <a:t> </a:t>
            </a:r>
            <a:r>
              <a:rPr lang="en-US" sz="3200" err="1"/>
              <a:t>bao</a:t>
            </a:r>
            <a:r>
              <a:rPr lang="en-US" sz="3200"/>
              <a:t> </a:t>
            </a:r>
            <a:r>
              <a:rPr lang="en-US" sz="3200" err="1"/>
              <a:t>gồm</a:t>
            </a:r>
            <a:r>
              <a:rPr lang="en-US" sz="3200"/>
              <a:t> </a:t>
            </a:r>
            <a:r>
              <a:rPr lang="en-US" sz="3200" err="1"/>
              <a:t>các</a:t>
            </a:r>
            <a:r>
              <a:rPr lang="en-US" sz="3200"/>
              <a:t> module spring-web , spring-</a:t>
            </a:r>
            <a:r>
              <a:rPr lang="en-US" sz="3200" err="1"/>
              <a:t>webmvc</a:t>
            </a:r>
            <a:r>
              <a:rPr lang="en-US" sz="3200"/>
              <a:t>, spring-</a:t>
            </a:r>
            <a:r>
              <a:rPr lang="en-US" sz="3200" err="1"/>
              <a:t>websocket</a:t>
            </a:r>
            <a:r>
              <a:rPr lang="en-US" sz="3200"/>
              <a:t> </a:t>
            </a:r>
            <a:r>
              <a:rPr lang="en-US" sz="3200" err="1"/>
              <a:t>và</a:t>
            </a:r>
            <a:r>
              <a:rPr lang="en-US" sz="3200"/>
              <a:t> </a:t>
            </a:r>
            <a:r>
              <a:rPr lang="en-US" sz="3200" err="1"/>
              <a:t>springwebmvc-portlet</a:t>
            </a:r>
            <a:r>
              <a:rPr lang="en-US" sz="3200"/>
              <a:t>.</a:t>
            </a:r>
          </a:p>
        </p:txBody>
      </p:sp>
    </p:spTree>
    <p:extLst>
      <p:ext uri="{BB962C8B-B14F-4D97-AF65-F5344CB8AC3E}">
        <p14:creationId xmlns:p14="http://schemas.microsoft.com/office/powerpoint/2010/main" val="346512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Các module khác :</a:t>
            </a:r>
            <a:r>
              <a:rPr lang="en-US" b="1"/>
              <a:t/>
            </a:r>
            <a:br>
              <a:rPr lang="en-US" b="1"/>
            </a:br>
            <a:endParaRPr lang="en-US"/>
          </a:p>
        </p:txBody>
      </p:sp>
      <p:sp>
        <p:nvSpPr>
          <p:cNvPr id="3" name="Content Placeholder 2"/>
          <p:cNvSpPr>
            <a:spLocks noGrp="1"/>
          </p:cNvSpPr>
          <p:nvPr>
            <p:ph idx="1"/>
          </p:nvPr>
        </p:nvSpPr>
        <p:spPr/>
        <p:txBody>
          <a:bodyPr/>
          <a:lstStyle/>
          <a:p>
            <a:r>
              <a:rPr lang="en-US"/>
              <a:t>Có vài module quan trọng khác như module AOP, Các khía cạnh (Aspect), Instrumentation, Messaging và Test.</a:t>
            </a:r>
          </a:p>
          <a:p>
            <a:endParaRPr lang="en-US"/>
          </a:p>
        </p:txBody>
      </p:sp>
    </p:spTree>
    <p:extLst>
      <p:ext uri="{BB962C8B-B14F-4D97-AF65-F5344CB8AC3E}">
        <p14:creationId xmlns:p14="http://schemas.microsoft.com/office/powerpoint/2010/main" val="36169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latin typeface="Arial" pitchFamily="34" charset="0"/>
                <a:cs typeface="Arial" pitchFamily="34" charset="0"/>
              </a:rPr>
              <a:t>III. </a:t>
            </a:r>
            <a:r>
              <a:rPr lang="en-US" b="1" u="sng" err="1">
                <a:latin typeface="Arial" pitchFamily="34" charset="0"/>
                <a:cs typeface="Arial" pitchFamily="34" charset="0"/>
              </a:rPr>
              <a:t>Sử</a:t>
            </a:r>
            <a:r>
              <a:rPr lang="en-US" b="1" u="sng">
                <a:latin typeface="Arial" pitchFamily="34" charset="0"/>
                <a:cs typeface="Arial" pitchFamily="34" charset="0"/>
              </a:rPr>
              <a:t> </a:t>
            </a:r>
            <a:r>
              <a:rPr lang="en-US" b="1" u="sng" err="1">
                <a:latin typeface="Arial" pitchFamily="34" charset="0"/>
                <a:cs typeface="Arial" pitchFamily="34" charset="0"/>
              </a:rPr>
              <a:t>Dụng</a:t>
            </a:r>
            <a:r>
              <a:rPr lang="en-US" b="1" u="sng">
                <a:latin typeface="Arial" pitchFamily="34" charset="0"/>
                <a:cs typeface="Arial" pitchFamily="34" charset="0"/>
              </a:rPr>
              <a:t> Spring </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r>
              <a:rPr lang="en-US" sz="3100" b="1" smtClean="0">
                <a:latin typeface="+mj-lt"/>
                <a:ea typeface="Verdana" pitchFamily="34" charset="0"/>
                <a:cs typeface="Times New Roman" pitchFamily="18" charset="0"/>
              </a:rPr>
              <a:t>1</a:t>
            </a:r>
            <a:r>
              <a:rPr lang="en-US" sz="3100" b="1" smtClean="0">
                <a:latin typeface="Arial" pitchFamily="34" charset="0"/>
                <a:ea typeface="Verdana" pitchFamily="34" charset="0"/>
                <a:cs typeface="Arial" pitchFamily="34" charset="0"/>
              </a:rPr>
              <a:t>. Một số dự án của Spring.</a:t>
            </a:r>
          </a:p>
          <a:p>
            <a:pPr lvl="0"/>
            <a:r>
              <a:rPr lang="en-US" sz="2600" b="1" smtClean="0">
                <a:latin typeface="+mj-lt"/>
                <a:ea typeface="Verdana" pitchFamily="34" charset="0"/>
                <a:cs typeface="Times New Roman" pitchFamily="18" charset="0"/>
              </a:rPr>
              <a:t>Spring Security</a:t>
            </a:r>
            <a:r>
              <a:rPr lang="en-US" sz="2600" smtClean="0">
                <a:latin typeface="+mj-lt"/>
                <a:ea typeface="Verdana" pitchFamily="34" charset="0"/>
                <a:cs typeface="Times New Roman" pitchFamily="18" charset="0"/>
              </a:rPr>
              <a:t> Cung cấp các cơ chế xác thực (authentication) và phân quyền (authorization) cho ứng dụng của bạn.</a:t>
            </a:r>
          </a:p>
          <a:p>
            <a:pPr lvl="0"/>
            <a:r>
              <a:rPr lang="en-US" sz="2600" b="1" i="1" smtClean="0">
                <a:latin typeface="+mj-lt"/>
                <a:ea typeface="Verdana" pitchFamily="34" charset="0"/>
                <a:cs typeface="Times New Roman" pitchFamily="18" charset="0"/>
              </a:rPr>
              <a:t>Đặc trưng:</a:t>
            </a:r>
          </a:p>
          <a:p>
            <a:pPr lvl="1"/>
            <a:r>
              <a:rPr lang="en-US" sz="2600" b="1" i="1" smtClean="0">
                <a:latin typeface="+mj-lt"/>
                <a:ea typeface="Verdana" pitchFamily="34" charset="0"/>
                <a:cs typeface="Times New Roman" pitchFamily="18" charset="0"/>
              </a:rPr>
              <a:t>Spring Security</a:t>
            </a:r>
            <a:r>
              <a:rPr lang="en-US" sz="2600" b="1" smtClean="0">
                <a:latin typeface="+mj-lt"/>
                <a:ea typeface="Verdana" pitchFamily="34" charset="0"/>
                <a:cs typeface="Times New Roman" pitchFamily="18" charset="0"/>
              </a:rPr>
              <a:t> </a:t>
            </a:r>
            <a:r>
              <a:rPr lang="en-US" sz="2600" smtClean="0">
                <a:latin typeface="+mj-lt"/>
                <a:ea typeface="Verdana" pitchFamily="34" charset="0"/>
                <a:cs typeface="Times New Roman" pitchFamily="18" charset="0"/>
              </a:rPr>
              <a:t>là một khung tập trung vào việc cung cấp cả xác thực và ủy quyền cho các ứng dụng Java. Giống như tất cả các dự án Spring, sức mạnh thực sự của Spring Security được tìm thấy ở mức độ dễ dàng có thể được mở rộng để đáp ứng các yêu cầu tùy chỉnh</a:t>
            </a:r>
            <a:r>
              <a:rPr lang="en-US" sz="2600" i="1" smtClean="0">
                <a:latin typeface="+mj-lt"/>
                <a:ea typeface="Verdana" pitchFamily="34" charset="0"/>
                <a:cs typeface="Times New Roman" pitchFamily="18" charset="0"/>
              </a:rPr>
              <a:t> </a:t>
            </a:r>
            <a:endParaRPr lang="en-US" sz="2600" smtClean="0">
              <a:latin typeface="+mj-lt"/>
              <a:ea typeface="Verdana" pitchFamily="34" charset="0"/>
              <a:cs typeface="Times New Roman" pitchFamily="18" charset="0"/>
            </a:endParaRPr>
          </a:p>
          <a:p>
            <a:pPr lvl="1"/>
            <a:r>
              <a:rPr lang="en-US" sz="2600" smtClean="0">
                <a:latin typeface="+mj-lt"/>
                <a:ea typeface="Verdana" pitchFamily="34" charset="0"/>
                <a:cs typeface="Times New Roman" pitchFamily="18" charset="0"/>
              </a:rPr>
              <a:t>Hỗ trợ toàn diện và mở rộng cho cả Xác thực và Ủy quyền</a:t>
            </a:r>
          </a:p>
          <a:p>
            <a:pPr lvl="1"/>
            <a:r>
              <a:rPr lang="en-US" sz="2600" smtClean="0">
                <a:latin typeface="+mj-lt"/>
                <a:ea typeface="Verdana" pitchFamily="34" charset="0"/>
                <a:cs typeface="Times New Roman" pitchFamily="18" charset="0"/>
              </a:rPr>
              <a:t>Bảo vệ chống lại các cuộc tấn công như sửa lỗi phiên, nhấp chuột, giả mạo yêu cầu trang web chéo, v.v.</a:t>
            </a:r>
          </a:p>
          <a:p>
            <a:pPr lvl="1"/>
            <a:r>
              <a:rPr lang="en-US" sz="2600" smtClean="0">
                <a:latin typeface="+mj-lt"/>
                <a:ea typeface="Verdana" pitchFamily="34" charset="0"/>
                <a:cs typeface="Times New Roman" pitchFamily="18" charset="0"/>
              </a:rPr>
              <a:t>Tích hợp API của Servlet</a:t>
            </a:r>
          </a:p>
          <a:p>
            <a:pPr lvl="1"/>
            <a:r>
              <a:rPr lang="en-US" sz="2600" smtClean="0">
                <a:latin typeface="+mj-lt"/>
                <a:ea typeface="Verdana" pitchFamily="34" charset="0"/>
                <a:cs typeface="Times New Roman" pitchFamily="18" charset="0"/>
              </a:rPr>
              <a:t>Tích hợp tùy chọn với Spring Web MVC</a:t>
            </a:r>
          </a:p>
          <a:p>
            <a:endParaRPr lang="en-US" smtClean="0"/>
          </a:p>
          <a:p>
            <a:endParaRPr lang="en-US"/>
          </a:p>
        </p:txBody>
      </p:sp>
    </p:spTree>
    <p:extLst>
      <p:ext uri="{BB962C8B-B14F-4D97-AF65-F5344CB8AC3E}">
        <p14:creationId xmlns:p14="http://schemas.microsoft.com/office/powerpoint/2010/main" val="1201322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a:t>
            </a:r>
            <a:r>
              <a:rPr lang="en-US" b="1" smtClean="0">
                <a:latin typeface="Arial" pitchFamily="34" charset="0"/>
                <a:ea typeface="Verdana" pitchFamily="34" charset="0"/>
                <a:cs typeface="Arial" pitchFamily="34" charset="0"/>
              </a:rPr>
              <a:t>Spring (tt)</a:t>
            </a:r>
            <a:r>
              <a:rPr lang="en-US" b="1">
                <a:latin typeface="Times New Roman" pitchFamily="18" charset="0"/>
                <a:ea typeface="Verdana" pitchFamily="34" charset="0"/>
                <a:cs typeface="Times New Roman" pitchFamily="18" charset="0"/>
              </a:rPr>
              <a:t/>
            </a:r>
            <a:br>
              <a:rPr lang="en-US" b="1">
                <a:latin typeface="Times New Roman" pitchFamily="18" charset="0"/>
                <a:ea typeface="Verdana" pitchFamily="34" charset="0"/>
                <a:cs typeface="Times New Roman" pitchFamily="18" charset="0"/>
              </a:rPr>
            </a:br>
            <a:endParaRPr lang="en-US"/>
          </a:p>
        </p:txBody>
      </p:sp>
      <p:sp>
        <p:nvSpPr>
          <p:cNvPr id="3" name="Content Placeholder 2"/>
          <p:cNvSpPr>
            <a:spLocks noGrp="1"/>
          </p:cNvSpPr>
          <p:nvPr>
            <p:ph idx="1"/>
          </p:nvPr>
        </p:nvSpPr>
        <p:spPr/>
        <p:txBody>
          <a:bodyPr>
            <a:normAutofit fontScale="77500" lnSpcReduction="20000"/>
          </a:bodyPr>
          <a:lstStyle/>
          <a:p>
            <a:pPr lvl="0"/>
            <a:r>
              <a:rPr lang="en-US" b="1"/>
              <a:t>Spring Boot</a:t>
            </a:r>
            <a:r>
              <a:rPr lang="en-US"/>
              <a:t> là một framework giúp chúng ta phát triển cũng như chạy ứng dụng một cách nhanh chóng.</a:t>
            </a:r>
            <a:endParaRPr lang="en-US" sz="2800"/>
          </a:p>
          <a:p>
            <a:r>
              <a:rPr lang="en-US" b="1" i="1"/>
              <a:t>Đặc trưng: </a:t>
            </a:r>
            <a:endParaRPr lang="en-US" sz="2800" b="1"/>
          </a:p>
          <a:p>
            <a:pPr lvl="1"/>
            <a:r>
              <a:rPr lang="en-US"/>
              <a:t>Tạo các ứng dụng Spring độc lập</a:t>
            </a:r>
            <a:endParaRPr lang="en-US" sz="2400"/>
          </a:p>
          <a:p>
            <a:pPr lvl="1"/>
            <a:r>
              <a:rPr lang="en-US"/>
              <a:t>Nhúng Tomcat, Jetty hoặc Undertow trực tiếp (không cần triển khai các tệp WAR)</a:t>
            </a:r>
            <a:endParaRPr lang="en-US" sz="2400"/>
          </a:p>
          <a:p>
            <a:pPr lvl="1"/>
            <a:r>
              <a:rPr lang="en-US"/>
              <a:t>Cung cấp các phụ thuộc 'khởi động' có ý kiến để đơn giản hóa cấu hình bản dựng của bạn</a:t>
            </a:r>
            <a:endParaRPr lang="en-US" sz="2400"/>
          </a:p>
          <a:p>
            <a:pPr lvl="1"/>
            <a:r>
              <a:rPr lang="en-US"/>
              <a:t>Tự động cấu hình thư viện Spring và bên thứ 3 bất cứ khi nào có thể</a:t>
            </a:r>
            <a:endParaRPr lang="en-US" sz="2400"/>
          </a:p>
          <a:p>
            <a:pPr lvl="1"/>
            <a:r>
              <a:rPr lang="en-US"/>
              <a:t>Cung cấp các tính năng sẵn sàng sản xuất như số liệu, kiểm tra sức khỏe và cấu hình bên ngoài</a:t>
            </a:r>
            <a:endParaRPr lang="en-US" sz="2400"/>
          </a:p>
          <a:p>
            <a:pPr lvl="1"/>
            <a:r>
              <a:rPr lang="en-US"/>
              <a:t>Hoàn toàn không tạo mã và không yêu cầu cấu hình XML</a:t>
            </a:r>
            <a:endParaRPr lang="en-US" sz="2400"/>
          </a:p>
          <a:p>
            <a:endParaRPr lang="en-US"/>
          </a:p>
        </p:txBody>
      </p:sp>
    </p:spTree>
    <p:extLst>
      <p:ext uri="{BB962C8B-B14F-4D97-AF65-F5344CB8AC3E}">
        <p14:creationId xmlns:p14="http://schemas.microsoft.com/office/powerpoint/2010/main" val="2575195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r>
              <a:rPr lang="en-US" b="1">
                <a:latin typeface="Times New Roman" pitchFamily="18" charset="0"/>
                <a:ea typeface="Verdana" pitchFamily="34" charset="0"/>
                <a:cs typeface="Times New Roman" pitchFamily="18" charset="0"/>
              </a:rPr>
              <a:t/>
            </a:r>
            <a:br>
              <a:rPr lang="en-US" b="1">
                <a:latin typeface="Times New Roman" pitchFamily="18" charset="0"/>
                <a:ea typeface="Verdana" pitchFamily="34" charset="0"/>
                <a:cs typeface="Times New Roman" pitchFamily="18" charset="0"/>
              </a:rPr>
            </a:br>
            <a:endParaRPr lang="en-US"/>
          </a:p>
        </p:txBody>
      </p:sp>
      <p:sp>
        <p:nvSpPr>
          <p:cNvPr id="3" name="Content Placeholder 2"/>
          <p:cNvSpPr>
            <a:spLocks noGrp="1"/>
          </p:cNvSpPr>
          <p:nvPr>
            <p:ph idx="1"/>
          </p:nvPr>
        </p:nvSpPr>
        <p:spPr/>
        <p:txBody>
          <a:bodyPr>
            <a:normAutofit fontScale="85000" lnSpcReduction="10000"/>
          </a:bodyPr>
          <a:lstStyle/>
          <a:p>
            <a:pPr lvl="0"/>
            <a:r>
              <a:rPr lang="en-US" b="1"/>
              <a:t>Spring Batch</a:t>
            </a:r>
            <a:r>
              <a:rPr lang="en-US"/>
              <a:t> dự án này giúp chúng ta dễ dàng tạo các lịch trình (scheduling) và tiến trình (processing) cho các công việc xử lý theo mẻ (batch job).</a:t>
            </a:r>
            <a:endParaRPr lang="en-US" sz="2800"/>
          </a:p>
          <a:p>
            <a:r>
              <a:rPr lang="en-US" b="1"/>
              <a:t>Spring Batch </a:t>
            </a:r>
            <a:r>
              <a:rPr lang="en-US"/>
              <a:t>cung cấp các chức năng có thể sử dụng lại rất cần thiết trong việc xử lý khối lượng lớn hồ sơ, bao gồm ghi nhật ký / theo dõi, quản lý giao dịch, thống kê xử lý công việc, khởi động lại công việc, bỏ qua và quản lý tài nguyên</a:t>
            </a:r>
            <a:endParaRPr lang="en-US" sz="2800"/>
          </a:p>
          <a:p>
            <a:r>
              <a:rPr lang="en-US" b="1" i="1" smtClean="0"/>
              <a:t>Đặc </a:t>
            </a:r>
            <a:r>
              <a:rPr lang="en-US" b="1" i="1"/>
              <a:t>trưng:</a:t>
            </a:r>
            <a:endParaRPr lang="en-US" sz="2800" b="1"/>
          </a:p>
          <a:p>
            <a:pPr lvl="1"/>
            <a:r>
              <a:rPr lang="en-US" i="1"/>
              <a:t>Quản lý giao dịch</a:t>
            </a:r>
            <a:endParaRPr lang="en-US" sz="2400"/>
          </a:p>
          <a:p>
            <a:pPr lvl="1"/>
            <a:r>
              <a:rPr lang="en-US" i="1"/>
              <a:t>Bắt đầu / Dừng / Khởi động lại</a:t>
            </a:r>
            <a:r>
              <a:rPr lang="en-US" sz="2400"/>
              <a:t> /</a:t>
            </a:r>
            <a:r>
              <a:rPr lang="en-US" i="1"/>
              <a:t>Thử lại / Bỏ qua</a:t>
            </a:r>
            <a:endParaRPr lang="en-US" sz="2400"/>
          </a:p>
          <a:p>
            <a:endParaRPr lang="en-US"/>
          </a:p>
        </p:txBody>
      </p:sp>
    </p:spTree>
    <p:extLst>
      <p:ext uri="{BB962C8B-B14F-4D97-AF65-F5344CB8AC3E}">
        <p14:creationId xmlns:p14="http://schemas.microsoft.com/office/powerpoint/2010/main" val="148523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77500" lnSpcReduction="20000"/>
          </a:bodyPr>
          <a:lstStyle/>
          <a:p>
            <a:pPr lvl="0"/>
            <a:r>
              <a:rPr lang="en-US" b="1"/>
              <a:t>Spring Data</a:t>
            </a:r>
            <a:r>
              <a:rPr lang="en-US"/>
              <a:t> </a:t>
            </a:r>
            <a:r>
              <a:rPr lang="vi-VN"/>
              <a:t>là cung cấp một mô hình lập trình dựa trên Spring quen thuộc và nhất quán để truy cập dữ liệu trong khi vẫn giữ được các đặc điểm đặc biệt của kho lưu trữ dữ liệu cơ bản</a:t>
            </a:r>
            <a:r>
              <a:rPr lang="vi-VN" smtClean="0"/>
              <a:t>.</a:t>
            </a:r>
            <a:endParaRPr lang="en-US" smtClean="0"/>
          </a:p>
          <a:p>
            <a:pPr lvl="0"/>
            <a:endParaRPr lang="en-US" sz="2800"/>
          </a:p>
          <a:p>
            <a:r>
              <a:rPr lang="en-US" b="1" i="1" smtClean="0"/>
              <a:t>Đặc trưng:</a:t>
            </a:r>
          </a:p>
          <a:p>
            <a:pPr lvl="1"/>
            <a:r>
              <a:rPr lang="en-US" i="1" smtClean="0"/>
              <a:t>Kho </a:t>
            </a:r>
            <a:r>
              <a:rPr lang="en-US" i="1"/>
              <a:t>lưu trữ mạnh mẽ và trừu tượng ánh xạ đối tượng tùy </a:t>
            </a:r>
            <a:r>
              <a:rPr lang="en-US" i="1" smtClean="0"/>
              <a:t>chỉnh</a:t>
            </a:r>
            <a:endParaRPr lang="en-US" sz="1400"/>
          </a:p>
          <a:p>
            <a:pPr lvl="1"/>
            <a:r>
              <a:rPr lang="en-US" smtClean="0"/>
              <a:t>Dẫn </a:t>
            </a:r>
            <a:r>
              <a:rPr lang="en-US"/>
              <a:t>xuất truy vấn động từ tên phương thức kho lưu </a:t>
            </a:r>
            <a:r>
              <a:rPr lang="en-US" smtClean="0"/>
              <a:t>trữ</a:t>
            </a:r>
            <a:endParaRPr lang="en-US" sz="1400"/>
          </a:p>
          <a:p>
            <a:pPr lvl="1"/>
            <a:r>
              <a:rPr lang="en-US" smtClean="0"/>
              <a:t>Các </a:t>
            </a:r>
            <a:r>
              <a:rPr lang="en-US"/>
              <a:t>lớp cơ sở miền thực hiện cung cấp các thuộc tính cơ </a:t>
            </a:r>
            <a:r>
              <a:rPr lang="en-US" smtClean="0"/>
              <a:t>bản</a:t>
            </a:r>
            <a:endParaRPr lang="en-US" sz="1400"/>
          </a:p>
          <a:p>
            <a:pPr lvl="1"/>
            <a:r>
              <a:rPr lang="en-US" smtClean="0"/>
              <a:t>Hỗ </a:t>
            </a:r>
            <a:r>
              <a:rPr lang="en-US"/>
              <a:t>trợ kiểm toán minh bạch (được tạo, thay đổi lần </a:t>
            </a:r>
            <a:r>
              <a:rPr lang="en-US" smtClean="0"/>
              <a:t>cuối)</a:t>
            </a:r>
            <a:endParaRPr lang="en-US" sz="1400"/>
          </a:p>
          <a:p>
            <a:pPr lvl="1"/>
            <a:r>
              <a:rPr lang="en-US" smtClean="0"/>
              <a:t>Khả </a:t>
            </a:r>
            <a:r>
              <a:rPr lang="en-US"/>
              <a:t>năng tích hợp mã kho lưu trữ tùy </a:t>
            </a:r>
            <a:r>
              <a:rPr lang="en-US" smtClean="0"/>
              <a:t>chỉnh</a:t>
            </a:r>
            <a:endParaRPr lang="en-US" sz="1400"/>
          </a:p>
          <a:p>
            <a:pPr lvl="1"/>
            <a:r>
              <a:rPr lang="en-US" smtClean="0"/>
              <a:t>Tích </a:t>
            </a:r>
            <a:r>
              <a:rPr lang="en-US"/>
              <a:t>hợp Easy Spring thông qua JavaConfig và các không gian tên XML tùy chỉnh</a:t>
            </a:r>
            <a:endParaRPr lang="en-US" sz="1400"/>
          </a:p>
          <a:p>
            <a:endParaRPr lang="en-US" b="1"/>
          </a:p>
        </p:txBody>
      </p:sp>
    </p:spTree>
    <p:extLst>
      <p:ext uri="{BB962C8B-B14F-4D97-AF65-F5344CB8AC3E}">
        <p14:creationId xmlns:p14="http://schemas.microsoft.com/office/powerpoint/2010/main" val="450846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85000" lnSpcReduction="10000"/>
          </a:bodyPr>
          <a:lstStyle/>
          <a:p>
            <a:pPr lvl="0"/>
            <a:r>
              <a:rPr lang="en-US" b="1"/>
              <a:t>Spring Mobile</a:t>
            </a:r>
            <a:r>
              <a:rPr lang="en-US"/>
              <a:t> là một khung cung cấp khả năng phát hiện loại thiết bị đưa ra yêu cầu đến trang web Spring của bạn và phục vụ các chế độ xem thay thế dựa trên thiết bị đó</a:t>
            </a:r>
          </a:p>
          <a:p>
            <a:r>
              <a:rPr lang="en-US" b="1" i="1" smtClean="0"/>
              <a:t>Đặc </a:t>
            </a:r>
            <a:r>
              <a:rPr lang="en-US" b="1" i="1"/>
              <a:t>trưng:</a:t>
            </a:r>
            <a:endParaRPr lang="en-US" b="1"/>
          </a:p>
          <a:p>
            <a:pPr marL="857250" lvl="1" indent="-457200"/>
            <a:r>
              <a:rPr lang="en-US"/>
              <a:t>Trình chuyển đổi trang web có khả năng chuyển người dùng sang trang web phù hợp nhất, trên thiết bị di động, máy tính bảng hoặc bình thường, dựa trên thiết bị của họ và tùy chọn trang web được chỉ định tùy chọn</a:t>
            </a:r>
          </a:p>
          <a:p>
            <a:pPr marL="857250" lvl="1" indent="-457200"/>
            <a:r>
              <a:rPr lang="en-US"/>
              <a:t>Quản lý chế độ xem nhận biết thiết bị để tổ chức và quản lý các chế độ xem khác nhau cho các thiết bị cụ thể</a:t>
            </a:r>
          </a:p>
          <a:p>
            <a:endParaRPr lang="en-US"/>
          </a:p>
        </p:txBody>
      </p:sp>
    </p:spTree>
    <p:extLst>
      <p:ext uri="{BB962C8B-B14F-4D97-AF65-F5344CB8AC3E}">
        <p14:creationId xmlns:p14="http://schemas.microsoft.com/office/powerpoint/2010/main" val="3219293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85000" lnSpcReduction="20000"/>
          </a:bodyPr>
          <a:lstStyle/>
          <a:p>
            <a:pPr lvl="0"/>
            <a:r>
              <a:rPr lang="en-US" b="1"/>
              <a:t>Spring Flo</a:t>
            </a:r>
            <a:r>
              <a:rPr lang="en-US"/>
              <a:t> </a:t>
            </a:r>
            <a:r>
              <a:rPr lang="vi-VN"/>
              <a:t>là một thư viện JavaScript cung cấp trình xây dựng hình ảnh HTML5 có thể nhúng cơ bản cho các đường ống và các biểu đồ đơn giản</a:t>
            </a:r>
            <a:r>
              <a:rPr lang="en-US"/>
              <a:t>	</a:t>
            </a:r>
            <a:endParaRPr lang="en-US" sz="2800"/>
          </a:p>
          <a:p>
            <a:r>
              <a:rPr lang="en-US" b="1" i="1" smtClean="0"/>
              <a:t>Đặc trưng:</a:t>
            </a:r>
            <a:endParaRPr lang="en-US" sz="2800" b="1"/>
          </a:p>
          <a:p>
            <a:pPr lvl="1"/>
            <a:r>
              <a:rPr lang="en-US" smtClean="0"/>
              <a:t>Tạo</a:t>
            </a:r>
            <a:r>
              <a:rPr lang="en-US"/>
              <a:t>, quản lý và giám sát các đường ống truyền phát bằng DSL, khung vẽ đồ họa hoặc cả </a:t>
            </a:r>
            <a:r>
              <a:rPr lang="en-US" smtClean="0"/>
              <a:t>hai</a:t>
            </a:r>
          </a:p>
          <a:p>
            <a:pPr lvl="1"/>
            <a:r>
              <a:rPr lang="en-US" smtClean="0"/>
              <a:t>Viết </a:t>
            </a:r>
            <a:r>
              <a:rPr lang="en-US"/>
              <a:t>đường ống qua DSL với hỗ trợ nội dung và tự động hoàn </a:t>
            </a:r>
            <a:r>
              <a:rPr lang="en-US" smtClean="0"/>
              <a:t>thành</a:t>
            </a:r>
            <a:endParaRPr lang="en-US" sz="1400"/>
          </a:p>
          <a:p>
            <a:pPr lvl="1"/>
            <a:r>
              <a:rPr lang="en-US" smtClean="0"/>
              <a:t>Xem </a:t>
            </a:r>
            <a:r>
              <a:rPr lang="en-US"/>
              <a:t>biểu diễn trực quan của các mô-đun qua triển khai phân </a:t>
            </a:r>
            <a:r>
              <a:rPr lang="en-US" smtClean="0"/>
              <a:t>tán</a:t>
            </a:r>
            <a:endParaRPr lang="en-US" sz="1400"/>
          </a:p>
          <a:p>
            <a:pPr lvl="1"/>
            <a:r>
              <a:rPr lang="en-US" smtClean="0"/>
              <a:t>Sử </a:t>
            </a:r>
            <a:r>
              <a:rPr lang="en-US"/>
              <a:t>dụng khả năng tự động điều chỉnh và bố trí lưới trong GUI để tổ chức các đường ống dễ dàng và hiệu quả hơn</a:t>
            </a:r>
            <a:endParaRPr lang="en-US" sz="1400"/>
          </a:p>
          <a:p>
            <a:endParaRPr lang="en-US"/>
          </a:p>
        </p:txBody>
      </p:sp>
    </p:spTree>
    <p:extLst>
      <p:ext uri="{BB962C8B-B14F-4D97-AF65-F5344CB8AC3E}">
        <p14:creationId xmlns:p14="http://schemas.microsoft.com/office/powerpoint/2010/main" val="2069825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59808-0E12-4DA0-8CF5-DBBC26F74B6C}"/>
              </a:ext>
            </a:extLst>
          </p:cNvPr>
          <p:cNvSpPr>
            <a:spLocks noGrp="1"/>
          </p:cNvSpPr>
          <p:nvPr>
            <p:ph type="title"/>
          </p:nvPr>
        </p:nvSpPr>
        <p:spPr/>
        <p:txBody>
          <a:bodyPr>
            <a:normAutofit/>
          </a:bodyPr>
          <a:lstStyle/>
          <a:p>
            <a:r>
              <a:rPr lang="en-US" b="1" u="sng"/>
              <a:t>I.Giới thiệu Spring</a:t>
            </a:r>
            <a:endParaRPr lang="en-US"/>
          </a:p>
        </p:txBody>
      </p:sp>
      <p:sp>
        <p:nvSpPr>
          <p:cNvPr id="3" name="Content Placeholder 2">
            <a:extLst>
              <a:ext uri="{FF2B5EF4-FFF2-40B4-BE49-F238E27FC236}">
                <a16:creationId xmlns="" xmlns:a16="http://schemas.microsoft.com/office/drawing/2014/main" id="{D08601CF-C4CB-4A77-A6A0-DDA357FF431D}"/>
              </a:ext>
            </a:extLst>
          </p:cNvPr>
          <p:cNvSpPr>
            <a:spLocks noGrp="1"/>
          </p:cNvSpPr>
          <p:nvPr>
            <p:ph idx="1"/>
          </p:nvPr>
        </p:nvSpPr>
        <p:spPr/>
        <p:txBody>
          <a:bodyPr>
            <a:normAutofit fontScale="92500" lnSpcReduction="20000"/>
          </a:bodyPr>
          <a:lstStyle/>
          <a:p>
            <a:r>
              <a:rPr lang="en-US" sz="3500" b="1"/>
              <a:t>Spring là gì</a:t>
            </a:r>
          </a:p>
          <a:p>
            <a:pPr>
              <a:buFont typeface="Courier New" panose="02070309020205020404" pitchFamily="49" charset="0"/>
              <a:buChar char="o"/>
            </a:pPr>
            <a:r>
              <a:rPr lang="en-US" sz="2800"/>
              <a:t>Spring Framework(gọi tắt Spring), là một bộ khung ứng dụng và </a:t>
            </a:r>
            <a:r>
              <a:rPr lang="en-US" sz="2800">
                <a:hlinkClick r:id="rId2" tooltip="en:Servlet container"/>
              </a:rPr>
              <a:t>bộ chứa</a:t>
            </a:r>
            <a:r>
              <a:rPr lang="en-US" sz="2800"/>
              <a:t> </a:t>
            </a:r>
            <a:r>
              <a:rPr lang="en-US" sz="2800">
                <a:hlinkClick r:id="rId3" tooltip="en:inversion of control"/>
              </a:rPr>
              <a:t>đảo ngược điều khiển</a:t>
            </a:r>
            <a:r>
              <a:rPr lang="en-US" sz="2800"/>
              <a:t> cho </a:t>
            </a:r>
            <a:r>
              <a:rPr lang="en-US" sz="2800">
                <a:hlinkClick r:id="rId4"/>
              </a:rPr>
              <a:t>nền tảng Java</a:t>
            </a:r>
            <a:r>
              <a:rPr lang="en-US" sz="2800"/>
              <a:t>. Chức năng tính của bộ khung này có thể áp dụng cho bất kỳ ứng dụng Java nào, tuy vậy, nhiều bản mở rộng dành cho việc xây dựng ứng dụng nền web cũng được phát triển trên nền tảng Java EE</a:t>
            </a:r>
          </a:p>
          <a:p>
            <a:pPr>
              <a:buFont typeface="Courier New" panose="02070309020205020404" pitchFamily="49" charset="0"/>
              <a:buChar char="o"/>
            </a:pPr>
            <a:r>
              <a:rPr lang="en-US" sz="2800"/>
              <a:t>Nó được sử dụng phổ biến nhất trong các Framework của Java, với cộng đồng sử dụng đông đảo, tài liệu trainning và support rất nhiều.</a:t>
            </a:r>
          </a:p>
          <a:p>
            <a:pPr>
              <a:buFont typeface="Courier New" panose="02070309020205020404" pitchFamily="49" charset="0"/>
              <a:buChar char="o"/>
            </a:pPr>
            <a:r>
              <a:rPr lang="en-US" sz="2800"/>
              <a:t>Tại Việt Nam, Spring là Framework Java được ưa thích sử dụng và rất phổ biến.</a:t>
            </a:r>
          </a:p>
          <a:p>
            <a:pPr lvl="1"/>
            <a:endParaRPr lang="en-US"/>
          </a:p>
          <a:p>
            <a:pPr marL="0" indent="0">
              <a:buNone/>
            </a:pPr>
            <a:endParaRPr lang="en-US"/>
          </a:p>
        </p:txBody>
      </p:sp>
    </p:spTree>
    <p:extLst>
      <p:ext uri="{BB962C8B-B14F-4D97-AF65-F5344CB8AC3E}">
        <p14:creationId xmlns:p14="http://schemas.microsoft.com/office/powerpoint/2010/main" val="359255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a:latin typeface="Arial" pitchFamily="34" charset="0"/>
                <a:cs typeface="Arial" pitchFamily="34" charset="0"/>
              </a:rPr>
              <a:t>2. Các lỗi nên tránh</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pPr lvl="0"/>
            <a:r>
              <a:rPr lang="en-US"/>
              <a:t>Quá tập trung vào tiểu tiết thường xuyên viết lại các đoạn mã thường được sử dụng và dường như có rất nhiều nhà phát triển bị ảnh hưởng.</a:t>
            </a:r>
          </a:p>
          <a:p>
            <a:pPr lvl="0"/>
            <a:r>
              <a:rPr lang="en-US"/>
              <a:t>Không thống nhất và xử lý lỗi kém</a:t>
            </a:r>
          </a:p>
          <a:p>
            <a:pPr lvl="0"/>
            <a:r>
              <a:rPr lang="en-US"/>
              <a:t>Xử lý không hợp lý với Multithreading</a:t>
            </a:r>
          </a:p>
          <a:p>
            <a:pPr lvl="0"/>
            <a:r>
              <a:rPr lang="en-US"/>
              <a:t>(Vẫn còn) Sử dụng Configuration dựa trên XML</a:t>
            </a:r>
          </a:p>
          <a:p>
            <a:pPr lvl="0"/>
            <a:r>
              <a:rPr lang="en-US"/>
              <a:t>Quên các Profile</a:t>
            </a:r>
          </a:p>
          <a:p>
            <a:pPr lvl="0"/>
            <a:r>
              <a:rPr lang="en-US"/>
              <a:t>Không test hoặc test không đúng</a:t>
            </a:r>
          </a:p>
          <a:p>
            <a:endParaRPr lang="en-US"/>
          </a:p>
        </p:txBody>
      </p:sp>
    </p:spTree>
    <p:extLst>
      <p:ext uri="{BB962C8B-B14F-4D97-AF65-F5344CB8AC3E}">
        <p14:creationId xmlns:p14="http://schemas.microsoft.com/office/powerpoint/2010/main" val="192635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smtClean="0"/>
              <a:t>IV</a:t>
            </a:r>
            <a:r>
              <a:rPr lang="en-US" b="1" u="sng"/>
              <a:t>. </a:t>
            </a:r>
            <a:r>
              <a:rPr lang="en-US" b="1" u="sng" err="1"/>
              <a:t>Vài</a:t>
            </a:r>
            <a:r>
              <a:rPr lang="en-US" b="1" u="sng"/>
              <a:t> </a:t>
            </a:r>
            <a:r>
              <a:rPr lang="en-US" b="1" u="sng" err="1"/>
              <a:t>trò</a:t>
            </a:r>
            <a:r>
              <a:rPr lang="en-US" b="1" u="sng"/>
              <a:t> </a:t>
            </a:r>
            <a:r>
              <a:rPr lang="en-US" b="1" u="sng" err="1"/>
              <a:t>của</a:t>
            </a:r>
            <a:r>
              <a:rPr lang="en-US" b="1" u="sng"/>
              <a:t> Spring :</a:t>
            </a:r>
            <a:endParaRPr lang="en-US"/>
          </a:p>
        </p:txBody>
      </p:sp>
      <p:sp>
        <p:nvSpPr>
          <p:cNvPr id="3" name="Content Placeholder 2"/>
          <p:cNvSpPr>
            <a:spLocks noGrp="1"/>
          </p:cNvSpPr>
          <p:nvPr>
            <p:ph idx="1"/>
          </p:nvPr>
        </p:nvSpPr>
        <p:spPr/>
        <p:txBody>
          <a:bodyPr/>
          <a:lstStyle/>
          <a:p>
            <a:pPr>
              <a:buFont typeface="Wingdings" pitchFamily="2" charset="2"/>
              <a:buChar char="q"/>
            </a:pPr>
            <a:r>
              <a:rPr lang="en-US" b="1" u="sng"/>
              <a:t>A.	</a:t>
            </a:r>
            <a:r>
              <a:rPr lang="en-US" b="1" u="sng" err="1"/>
              <a:t>Hoạt</a:t>
            </a:r>
            <a:r>
              <a:rPr lang="en-US" b="1" u="sng"/>
              <a:t> </a:t>
            </a:r>
            <a:r>
              <a:rPr lang="en-US" b="1" u="sng" err="1"/>
              <a:t>động</a:t>
            </a:r>
            <a:r>
              <a:rPr lang="en-US" b="1" u="sng"/>
              <a:t>:</a:t>
            </a:r>
            <a:endParaRPr lang="vi-VN" b="1" u="sng"/>
          </a:p>
          <a:p>
            <a:pPr>
              <a:buFont typeface="Wingdings" pitchFamily="2" charset="2"/>
              <a:buChar char="Ø"/>
            </a:pPr>
            <a:r>
              <a:rPr lang="vi-VN"/>
              <a:t>   </a:t>
            </a:r>
            <a:r>
              <a:rPr lang="en-US"/>
              <a:t>1.</a:t>
            </a:r>
            <a:r>
              <a:rPr lang="vi-VN"/>
              <a:t>  </a:t>
            </a:r>
            <a:r>
              <a:rPr lang="en-US" err="1"/>
              <a:t>Tác</a:t>
            </a:r>
            <a:r>
              <a:rPr lang="en-US"/>
              <a:t> </a:t>
            </a:r>
            <a:r>
              <a:rPr lang="en-US" err="1"/>
              <a:t>dụng</a:t>
            </a:r>
            <a:r>
              <a:rPr lang="en-US"/>
              <a:t>:</a:t>
            </a:r>
            <a:r>
              <a:rPr lang="vi-VN"/>
              <a:t>	</a:t>
            </a:r>
          </a:p>
          <a:p>
            <a:pPr>
              <a:buFont typeface="Wingdings" pitchFamily="2" charset="2"/>
              <a:buChar char="Ø"/>
            </a:pPr>
            <a:r>
              <a:rPr lang="vi-VN"/>
              <a:t>   </a:t>
            </a:r>
            <a:r>
              <a:rPr lang="en-US"/>
              <a:t>2</a:t>
            </a:r>
            <a:r>
              <a:rPr lang="vi-VN"/>
              <a:t>.  </a:t>
            </a:r>
            <a:r>
              <a:rPr lang="en-US" err="1"/>
              <a:t>Các</a:t>
            </a:r>
            <a:r>
              <a:rPr lang="en-US"/>
              <a:t> </a:t>
            </a:r>
            <a:r>
              <a:rPr lang="en-US" err="1"/>
              <a:t>chức</a:t>
            </a:r>
            <a:r>
              <a:rPr lang="en-US"/>
              <a:t> </a:t>
            </a:r>
            <a:r>
              <a:rPr lang="en-US" err="1"/>
              <a:t>năng</a:t>
            </a:r>
            <a:r>
              <a:rPr lang="en-US"/>
              <a:t>:</a:t>
            </a:r>
            <a:endParaRPr lang="vi-VN"/>
          </a:p>
          <a:p>
            <a:pPr>
              <a:buFont typeface="Wingdings" pitchFamily="2" charset="2"/>
              <a:buChar char="q"/>
            </a:pPr>
            <a:r>
              <a:rPr lang="en-US" b="1" u="sng"/>
              <a:t>B.	</a:t>
            </a:r>
            <a:r>
              <a:rPr lang="en-US" b="1" u="sng" err="1"/>
              <a:t>Phát</a:t>
            </a:r>
            <a:r>
              <a:rPr lang="en-US" b="1" u="sng"/>
              <a:t> </a:t>
            </a:r>
            <a:r>
              <a:rPr lang="en-US" b="1" u="sng" err="1"/>
              <a:t>triển</a:t>
            </a:r>
            <a:r>
              <a:rPr lang="en-US" b="1" u="sng"/>
              <a:t>:</a:t>
            </a:r>
            <a:endParaRPr lang="vi-VN" b="1" u="sng"/>
          </a:p>
          <a:p>
            <a:pPr>
              <a:buFont typeface="Wingdings" pitchFamily="2" charset="2"/>
              <a:buChar char="Ø"/>
            </a:pPr>
            <a:r>
              <a:rPr lang="vi-VN">
                <a:latin typeface="Calibri" pitchFamily="34" charset="0"/>
                <a:cs typeface="Calibri" pitchFamily="34" charset="0"/>
              </a:rPr>
              <a:t>    Các phiên bản và sự phát triển.</a:t>
            </a:r>
            <a:endParaRPr lang="en-US" b="1"/>
          </a:p>
          <a:p>
            <a:endParaRPr lang="en-US"/>
          </a:p>
        </p:txBody>
      </p:sp>
    </p:spTree>
    <p:extLst>
      <p:ext uri="{BB962C8B-B14F-4D97-AF65-F5344CB8AC3E}">
        <p14:creationId xmlns:p14="http://schemas.microsoft.com/office/powerpoint/2010/main" val="41630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Font typeface="Wingdings" pitchFamily="2" charset="2"/>
              <a:buChar char="Ø"/>
            </a:pPr>
            <a:r>
              <a:rPr lang="vi-VN"/>
              <a:t> </a:t>
            </a:r>
            <a:r>
              <a:rPr lang="en-US" sz="3600" b="1" u="sng"/>
              <a:t>1.</a:t>
            </a:r>
            <a:r>
              <a:rPr lang="vi-VN" sz="3600" b="1" u="sng"/>
              <a:t>  </a:t>
            </a:r>
            <a:r>
              <a:rPr lang="en-US" sz="3600" b="1" u="sng"/>
              <a:t>Tác dụng:</a:t>
            </a:r>
            <a:r>
              <a:rPr lang="vi-VN"/>
              <a:t>	</a:t>
            </a:r>
          </a:p>
          <a:p>
            <a:pPr lvl="0"/>
            <a:r>
              <a:rPr lang="en-US" sz="3100" b="1"/>
              <a:t>Trọng lượng nhẹ:</a:t>
            </a:r>
            <a:r>
              <a:rPr lang="en-US" sz="3100"/>
              <a:t> có lợi cho việc phát triển và triển khai các ứng dụng trên các máy tính có bộ nhớ và tài nguyên CPU hạn chế.</a:t>
            </a:r>
          </a:p>
          <a:p>
            <a:pPr lvl="0"/>
            <a:r>
              <a:rPr lang="en-US" sz="3100" b="1"/>
              <a:t>Inversion of Control (IoC):</a:t>
            </a:r>
            <a:r>
              <a:rPr lang="en-US" sz="3100"/>
              <a:t> Spring container chăm sóc các phụ thuộc dây của các đối tượng khác nhau, thay vì tạo hoặc tìm kiếm các đối tượng phụ thuộc.</a:t>
            </a:r>
          </a:p>
          <a:p>
            <a:pPr lvl="1"/>
            <a:r>
              <a:rPr lang="en-US" sz="3100" b="1"/>
              <a:t>Lập trình hướng Aspect (AOP): </a:t>
            </a:r>
            <a:r>
              <a:rPr lang="en-US" sz="3100"/>
              <a:t>Spring hỗ trợ AOP để tách logic nghiệp vụ khỏi các dịch vụ hệ thống.</a:t>
            </a:r>
          </a:p>
          <a:p>
            <a:pPr lvl="0"/>
            <a:r>
              <a:rPr lang="en-US" sz="3100" b="1"/>
              <a:t>IoC container:</a:t>
            </a:r>
            <a:r>
              <a:rPr lang="en-US" sz="3100" i="1"/>
              <a:t> </a:t>
            </a:r>
            <a:r>
              <a:rPr lang="en-US" sz="3100"/>
              <a:t>nó quản lý vòng đời Spring Bean và các cấu hình cụ thể của dự án.</a:t>
            </a:r>
          </a:p>
          <a:p>
            <a:pPr lvl="0"/>
            <a:r>
              <a:rPr lang="en-US" sz="3100" b="1"/>
              <a:t>Khung MVC:</a:t>
            </a:r>
            <a:r>
              <a:rPr lang="en-US" sz="3100"/>
              <a:t> được sử dụng để tạo các ứng dụng web hoặc các dịch vụ web RESTful, có khả năng trả về các phản hồi XML / JSON.</a:t>
            </a:r>
          </a:p>
        </p:txBody>
      </p:sp>
    </p:spTree>
    <p:extLst>
      <p:ext uri="{BB962C8B-B14F-4D97-AF65-F5344CB8AC3E}">
        <p14:creationId xmlns:p14="http://schemas.microsoft.com/office/powerpoint/2010/main" val="315654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pPr>
              <a:buFont typeface="Wingdings" pitchFamily="2" charset="2"/>
              <a:buChar char="Ø"/>
            </a:pPr>
            <a:r>
              <a:rPr lang="vi-VN"/>
              <a:t> </a:t>
            </a:r>
            <a:r>
              <a:rPr lang="en-US" sz="4000" b="1" u="sng"/>
              <a:t>1.</a:t>
            </a:r>
            <a:r>
              <a:rPr lang="vi-VN" sz="4000" b="1" u="sng"/>
              <a:t>  </a:t>
            </a:r>
            <a:r>
              <a:rPr lang="en-US" sz="4000" b="1" u="sng"/>
              <a:t>Tác dụng:</a:t>
            </a:r>
            <a:endParaRPr lang="vi-VN" sz="4000" b="1" u="sng"/>
          </a:p>
          <a:p>
            <a:pPr lvl="0"/>
            <a:r>
              <a:rPr lang="en-US" sz="3400" b="1"/>
              <a:t>Quản lý Transaction:</a:t>
            </a:r>
            <a:r>
              <a:rPr lang="en-US" sz="3400"/>
              <a:t> giảm số lượng mã tấm nồi hơi trong các hoạt động JDBC, tải lên tệp, v.v. bằng cách sử dụng chú thích Java hoặc tệp cấu hình Spring Bean XML.</a:t>
            </a:r>
          </a:p>
          <a:p>
            <a:pPr lvl="0"/>
            <a:r>
              <a:rPr lang="en-US" sz="3400" b="1"/>
              <a:t>Xử lý ngoại lệ:</a:t>
            </a:r>
            <a:r>
              <a:rPr lang="en-US" sz="3400"/>
              <a:t> Spring cung cấp một API thuận tiện để dịch ngoại lệ dành riêng cho công nghệ thành các ngoại lệ không được kiểm soát.</a:t>
            </a:r>
          </a:p>
          <a:p>
            <a:pPr lvl="0"/>
            <a:r>
              <a:rPr lang="en-US" sz="3400" b="1"/>
              <a:t>Sử dụng:</a:t>
            </a:r>
            <a:r>
              <a:rPr lang="en-US" sz="3400"/>
              <a:t> Spring cho phép lập trình viên sử dụng POJOs. Việc sử dụng POJOs giúp bạn không phải làm việc với EJB, ứng dụng, các luồng chạy, cấu hình… đơn giản hơn rất nhiều.</a:t>
            </a:r>
          </a:p>
          <a:p>
            <a:pPr lvl="0"/>
            <a:r>
              <a:rPr lang="en-US" sz="3400" b="1"/>
              <a:t>Module Web</a:t>
            </a:r>
            <a:r>
              <a:rPr lang="en-US" sz="3400"/>
              <a:t>:  Spring được thiết kế theo mô hình MVC nên nó cung cấp đầy đủ các tính năng giúp thay thế các web framework khác như Struts.</a:t>
            </a:r>
          </a:p>
          <a:p>
            <a:pPr lvl="0"/>
            <a:r>
              <a:rPr lang="en-US" sz="3400" b="1"/>
              <a:t>Code:</a:t>
            </a:r>
            <a:r>
              <a:rPr lang="en-US" sz="3400"/>
              <a:t> Làm giảm đi khối lượng code rất nhiều, chẳng hạn như việc khởi tạo đối tượng, open/close các resources,…</a:t>
            </a:r>
          </a:p>
          <a:p>
            <a:pPr>
              <a:buFont typeface="Wingdings" pitchFamily="2" charset="2"/>
              <a:buChar char="Ø"/>
            </a:pPr>
            <a:endParaRPr lang="vi-VN" u="sng"/>
          </a:p>
          <a:p>
            <a:pPr>
              <a:buFont typeface="Wingdings" pitchFamily="2" charset="2"/>
              <a:buChar char="Ø"/>
            </a:pPr>
            <a:endParaRPr lang="en-US"/>
          </a:p>
        </p:txBody>
      </p:sp>
    </p:spTree>
    <p:extLst>
      <p:ext uri="{BB962C8B-B14F-4D97-AF65-F5344CB8AC3E}">
        <p14:creationId xmlns:p14="http://schemas.microsoft.com/office/powerpoint/2010/main" val="28997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a:t>A.	Hoạt động:</a:t>
            </a:r>
            <a:endParaRPr lang="en-US"/>
          </a:p>
        </p:txBody>
      </p:sp>
      <p:sp>
        <p:nvSpPr>
          <p:cNvPr id="3" name="Content Placeholder 2"/>
          <p:cNvSpPr>
            <a:spLocks noGrp="1"/>
          </p:cNvSpPr>
          <p:nvPr>
            <p:ph idx="1"/>
          </p:nvPr>
        </p:nvSpPr>
        <p:spPr>
          <a:xfrm>
            <a:off x="457200" y="1219200"/>
            <a:ext cx="8229600" cy="4906963"/>
          </a:xfrm>
        </p:spPr>
        <p:txBody>
          <a:bodyPr/>
          <a:lstStyle/>
          <a:p>
            <a:pPr>
              <a:buFont typeface="Wingdings" pitchFamily="2" charset="2"/>
              <a:buChar char="Ø"/>
            </a:pPr>
            <a:r>
              <a:rPr lang="vi-VN"/>
              <a:t> </a:t>
            </a:r>
            <a:r>
              <a:rPr lang="en-US" sz="2800" b="1" u="sng"/>
              <a:t>2.	 Các chức năng:</a:t>
            </a:r>
            <a:endParaRPr lang="vi-VN" sz="2800" b="1" u="sng"/>
          </a:p>
          <a:p>
            <a:pPr marL="0" indent="0">
              <a:buNone/>
            </a:pPr>
            <a:endParaRPr lang="en-US" sz="2800" b="1" u="sng"/>
          </a:p>
          <a:p>
            <a:pPr>
              <a:buFont typeface="Wingdings" pitchFamily="2" charset="2"/>
              <a:buChar char="Ø"/>
            </a:pPr>
            <a:endParaRPr lang="en-US"/>
          </a:p>
        </p:txBody>
      </p:sp>
      <p:pic>
        <p:nvPicPr>
          <p:cNvPr id="4" name="Picture 3"/>
          <p:cNvPicPr/>
          <p:nvPr/>
        </p:nvPicPr>
        <p:blipFill>
          <a:blip r:embed="rId2"/>
          <a:stretch>
            <a:fillRect/>
          </a:stretch>
        </p:blipFill>
        <p:spPr>
          <a:xfrm>
            <a:off x="533400" y="1905000"/>
            <a:ext cx="8077200" cy="4343400"/>
          </a:xfrm>
          <a:prstGeom prst="rect">
            <a:avLst/>
          </a:prstGeom>
        </p:spPr>
      </p:pic>
    </p:spTree>
    <p:extLst>
      <p:ext uri="{BB962C8B-B14F-4D97-AF65-F5344CB8AC3E}">
        <p14:creationId xmlns:p14="http://schemas.microsoft.com/office/powerpoint/2010/main" val="1350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buFont typeface="Wingdings" pitchFamily="2" charset="2"/>
              <a:buChar char="Ø"/>
            </a:pPr>
            <a:r>
              <a:rPr lang="vi-VN"/>
              <a:t> </a:t>
            </a:r>
            <a:r>
              <a:rPr lang="en-US" sz="3300" b="1" u="sng"/>
              <a:t>2.	 Các chức năng:</a:t>
            </a:r>
            <a:endParaRPr lang="vi-VN" sz="3300" b="1" u="sng"/>
          </a:p>
          <a:p>
            <a:pPr lvl="0"/>
            <a:r>
              <a:rPr lang="en-US" sz="2800" b="1"/>
              <a:t>Spring AOP:</a:t>
            </a:r>
            <a:r>
              <a:rPr lang="en-US" sz="2800"/>
              <a:t>Aspect oriented programming dịch là lập trình hướng khía cạnh. AOP giúp module hóa ứng dụng, biến chương trình thành các module hoạt động độc lập, mỗi module làm một chức năng riêng, từ đó dễ bảo trì và nâng cấp. Các module có thể áp dụng chung tính năng logging, transaction, data validation, authentication, …</a:t>
            </a:r>
          </a:p>
          <a:p>
            <a:pPr lvl="0"/>
            <a:r>
              <a:rPr lang="en-US" sz="2800" b="1"/>
              <a:t>Spring ORM: </a:t>
            </a:r>
            <a:r>
              <a:rPr lang="en-US" sz="2800"/>
              <a:t>Là từ viết tắt của Object / Relational mapping. là phương pháp lập trình chuyển đổi ánh xạ từ mô hình database sang mô hình đối tượng. </a:t>
            </a:r>
          </a:p>
          <a:p>
            <a:pPr lvl="0"/>
            <a:r>
              <a:rPr lang="en-US" sz="2800" b="1"/>
              <a:t>Spring Web:</a:t>
            </a:r>
            <a:r>
              <a:rPr lang="en-US" sz="2800" i="1"/>
              <a:t> </a:t>
            </a:r>
            <a:r>
              <a:rPr lang="en-US" sz="2800"/>
              <a:t>Spring Web là 1 phần của Spring Web application development, bao gồm MVC. </a:t>
            </a:r>
          </a:p>
          <a:p>
            <a:pPr lvl="0"/>
            <a:r>
              <a:rPr lang="en-US" sz="2800" b="1"/>
              <a:t>Spring DAO:</a:t>
            </a:r>
            <a:r>
              <a:rPr lang="en-US" sz="2800" i="1"/>
              <a:t> </a:t>
            </a:r>
            <a:r>
              <a:rPr lang="en-US" sz="2800"/>
              <a:t>Data Access Object để truy cập dữ liệu như JDBC, Hibernate và JPA một cách nhất quán và dễ dàng. </a:t>
            </a:r>
          </a:p>
          <a:p>
            <a:pPr marL="0" indent="0">
              <a:buNone/>
            </a:pPr>
            <a:endParaRPr lang="vi-VN"/>
          </a:p>
          <a:p>
            <a:pPr>
              <a:buFont typeface="Wingdings" pitchFamily="2" charset="2"/>
              <a:buChar char="Ø"/>
            </a:pPr>
            <a:endParaRPr lang="en-US"/>
          </a:p>
        </p:txBody>
      </p:sp>
    </p:spTree>
    <p:extLst>
      <p:ext uri="{BB962C8B-B14F-4D97-AF65-F5344CB8AC3E}">
        <p14:creationId xmlns:p14="http://schemas.microsoft.com/office/powerpoint/2010/main" val="19585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a:t>A.	Hoạt động:</a:t>
            </a:r>
            <a:endParaRPr lang="en-US"/>
          </a:p>
        </p:txBody>
      </p:sp>
      <p:sp>
        <p:nvSpPr>
          <p:cNvPr id="3" name="Content Placeholder 2"/>
          <p:cNvSpPr>
            <a:spLocks noGrp="1"/>
          </p:cNvSpPr>
          <p:nvPr>
            <p:ph idx="1"/>
          </p:nvPr>
        </p:nvSpPr>
        <p:spPr>
          <a:xfrm>
            <a:off x="457200" y="838200"/>
            <a:ext cx="8229600" cy="5287963"/>
          </a:xfrm>
        </p:spPr>
        <p:txBody>
          <a:bodyPr>
            <a:normAutofit fontScale="32500" lnSpcReduction="20000"/>
          </a:bodyPr>
          <a:lstStyle/>
          <a:p>
            <a:pPr>
              <a:buFont typeface="Wingdings" pitchFamily="2" charset="2"/>
              <a:buChar char="Ø"/>
            </a:pPr>
            <a:r>
              <a:rPr lang="vi-VN" sz="5900"/>
              <a:t> </a:t>
            </a:r>
            <a:r>
              <a:rPr lang="en-US" sz="11200" b="1" u="sng"/>
              <a:t>2.</a:t>
            </a:r>
            <a:r>
              <a:rPr lang="vi-VN" sz="11200" b="1" u="sng"/>
              <a:t>  </a:t>
            </a:r>
            <a:r>
              <a:rPr lang="en-US" sz="11200" b="1" u="sng"/>
              <a:t> Các chức năng:</a:t>
            </a:r>
            <a:endParaRPr lang="vi-VN" sz="11200" b="1" u="sng"/>
          </a:p>
          <a:p>
            <a:pPr lvl="0"/>
            <a:r>
              <a:rPr lang="en-US" sz="9600" b="1"/>
              <a:t>Spring Context:</a:t>
            </a:r>
            <a:r>
              <a:rPr lang="en-US" sz="9600" i="1"/>
              <a:t> </a:t>
            </a:r>
            <a:r>
              <a:rPr lang="vi-VN" sz="9600"/>
              <a:t> </a:t>
            </a:r>
            <a:r>
              <a:rPr lang="en-US" sz="9600"/>
              <a:t>Cung cấp cách để truy cập đối tượng. Kết thừa các đặc tính từ bean package</a:t>
            </a:r>
            <a:r>
              <a:rPr lang="vi-VN" sz="9600"/>
              <a:t> </a:t>
            </a:r>
            <a:r>
              <a:rPr lang="en-US" sz="9600"/>
              <a:t>và thêm vào chức năng đa ngôn ngữ (I18N), truyền sự kiện, resource-loading</a:t>
            </a:r>
            <a:r>
              <a:rPr lang="vi-VN" sz="9600"/>
              <a:t>.</a:t>
            </a:r>
            <a:endParaRPr lang="en-US" sz="9600"/>
          </a:p>
          <a:p>
            <a:pPr lvl="0"/>
            <a:r>
              <a:rPr lang="en-US" sz="9600" b="1"/>
              <a:t>Spring MVC:</a:t>
            </a:r>
            <a:r>
              <a:rPr lang="en-US" sz="9600" i="1"/>
              <a:t> </a:t>
            </a:r>
            <a:r>
              <a:rPr lang="en-US" sz="9600"/>
              <a:t>Triển khai MVC cho các ứng dụng web.</a:t>
            </a:r>
          </a:p>
          <a:p>
            <a:pPr lvl="0"/>
            <a:r>
              <a:rPr lang="en-US" sz="9600" b="1"/>
              <a:t>Spring Core:</a:t>
            </a:r>
            <a:r>
              <a:rPr lang="en-US" sz="9600" i="1"/>
              <a:t> </a:t>
            </a:r>
            <a:r>
              <a:rPr lang="en-US" sz="9600"/>
              <a:t>Chứa những thành phần </a:t>
            </a:r>
            <a:r>
              <a:rPr lang="en-US" sz="9600" b="1"/>
              <a:t>IoC, DI </a:t>
            </a:r>
            <a:r>
              <a:rPr lang="en-US" sz="9600"/>
              <a:t>và </a:t>
            </a:r>
            <a:r>
              <a:rPr lang="en-US" sz="9600" b="1"/>
              <a:t>BeanFactory</a:t>
            </a:r>
            <a:endParaRPr lang="en-US" sz="9600"/>
          </a:p>
          <a:p>
            <a:pPr marL="0" lvl="0" indent="0">
              <a:buNone/>
            </a:pPr>
            <a:r>
              <a:rPr lang="vi-VN" sz="9600" b="1"/>
              <a:t>    </a:t>
            </a:r>
            <a:endParaRPr lang="en-US" sz="9600"/>
          </a:p>
        </p:txBody>
      </p:sp>
    </p:spTree>
    <p:extLst>
      <p:ext uri="{BB962C8B-B14F-4D97-AF65-F5344CB8AC3E}">
        <p14:creationId xmlns:p14="http://schemas.microsoft.com/office/powerpoint/2010/main" val="7383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q"/>
            </a:pPr>
            <a:r>
              <a:rPr lang="vi-VN" sz="5100" b="1"/>
              <a:t>B.	Phát triển:</a:t>
            </a:r>
            <a:endParaRPr lang="vi-VN" sz="5100"/>
          </a:p>
          <a:p>
            <a:r>
              <a:rPr lang="en-US" sz="4400"/>
              <a:t>Phiên bản đầu tiên của Spring được viết bởi Rod Johnson, cùng lúc đó ông cũng cho ra cuốn sách Expert One-on-One J2EE Design and Development vào tháng 10 năm 2002. Ban đầu, bộ khung được phát hành dưới Giấy phéo Apache 2.0 vào tháng 06 2003. Cột mốc đầu tiên, bản 1.0, được phát hành tháng 03 năm 2004, và lần lượt các mốc phát hành kế tiếp vào tháng 09 năm 2004 và tháng 03 năm 2005. Phiên bản Spring 1.2.6 nhận Giải năng suất Jolt (Jolt Productivity award) và một Giải Cải tiến JAX (JAX Innovation Award) vào năm 2006. Spring 2.0 was released in October 2006, Spring 2.5 in November 2007, Spring 3.0 in December 2009, Spring 3.1 in December 2011, and Spring 3.2.5 in November 2013.</a:t>
            </a:r>
          </a:p>
        </p:txBody>
      </p:sp>
    </p:spTree>
    <p:extLst>
      <p:ext uri="{BB962C8B-B14F-4D97-AF65-F5344CB8AC3E}">
        <p14:creationId xmlns:p14="http://schemas.microsoft.com/office/powerpoint/2010/main" val="27441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876800"/>
          </a:xfrm>
        </p:spPr>
        <p:txBody>
          <a:bodyPr>
            <a:normAutofit/>
          </a:bodyPr>
          <a:lstStyle/>
          <a:p>
            <a:pPr>
              <a:buFont typeface="Wingdings" pitchFamily="2" charset="2"/>
              <a:buChar char="q"/>
            </a:pPr>
            <a:r>
              <a:rPr lang="vi-VN" b="1"/>
              <a:t> B.  Phát triển:</a:t>
            </a:r>
          </a:p>
          <a:p>
            <a:pPr lvl="0"/>
            <a:r>
              <a:rPr lang="en-US" sz="2400"/>
              <a:t>Spring Framework 4.0 được phát hành vào tháng 12 năm 2013. Cải tiến đáng chú ý của phiên bản này hỗ trợ Java SE 8, Groovy 2, một số phần của Java EE7, và Websocket. Thu hẹp khoảng cách giữa mã nguồn của bạn và chạy các ứng dụng Spring Boot.</a:t>
            </a:r>
          </a:p>
          <a:p>
            <a:pPr lvl="0"/>
            <a:r>
              <a:rPr lang="en-US" sz="2400"/>
              <a:t>Spring Framework 4.2.0 được phát hành ngày 31 tháng 07 năm 2015 và ngay sau đó được nâng cấp lên phiên bản 4.2.1, được phát hành ngày 01 tháng 09 cùng năm. Phiên bản này được mô tả là "tương thích với Java 6, 7 và 8, chú trọng vào những cải tiến cốt lõi và tính năng web hiện đại".</a:t>
            </a:r>
          </a:p>
          <a:p>
            <a:pPr>
              <a:buFont typeface="Wingdings" pitchFamily="2" charset="2"/>
              <a:buChar char="q"/>
            </a:pPr>
            <a:endParaRPr lang="vi-VN"/>
          </a:p>
          <a:p>
            <a:endParaRPr lang="en-US"/>
          </a:p>
        </p:txBody>
      </p:sp>
    </p:spTree>
    <p:extLst>
      <p:ext uri="{BB962C8B-B14F-4D97-AF65-F5344CB8AC3E}">
        <p14:creationId xmlns:p14="http://schemas.microsoft.com/office/powerpoint/2010/main" val="169027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vi-VN" sz="4100" b="1"/>
              <a:t>B.  Phát triển:</a:t>
            </a:r>
          </a:p>
          <a:p>
            <a:pPr lvl="0"/>
            <a:r>
              <a:rPr lang="en-US" sz="2600"/>
              <a:t>Spring Framework 4.3 được phát hành ngày 10 tháng 06 năm 2016. Phiên bản 4.3.0.RC1 có hiệu lực. Nó "sẽ là thế hệ cuối cùng cho những yêu cầu của Spring 4 (Java 6+, Servlet 2.5+), chuẩn bị cho phiên bản mở rộng 4.3.x với thời gian hỗ trợ đến năm 2019".</a:t>
            </a:r>
          </a:p>
          <a:p>
            <a:pPr lvl="0"/>
            <a:r>
              <a:rPr lang="en-US" sz="2600"/>
              <a:t>Spring 5 đã được ra đời và công bố sớm từ những ngày tháng 7 năm 2017 với phiên bản </a:t>
            </a:r>
            <a:r>
              <a:rPr lang="en-US" sz="2600" i="1"/>
              <a:t>milestone</a:t>
            </a:r>
            <a:r>
              <a:rPr lang="en-US" sz="2600"/>
              <a:t> đầu tiên ( hay viết tắt là </a:t>
            </a:r>
            <a:r>
              <a:rPr lang="en-US" sz="2600" i="1"/>
              <a:t>M1</a:t>
            </a:r>
            <a:r>
              <a:rPr lang="en-US" sz="2600"/>
              <a:t>) .Spring 5 được thông báo rằng sẽ dựng trên Reactive Stream tương thích với Reactor Core. Hỗ trợ ngôn ngữ lập trình mới Kotlin với mục đích cú pháp ngắn gọn, dễ nhìn hơn,..tương thích với các thư viện JVM hiện hành. </a:t>
            </a:r>
          </a:p>
          <a:p>
            <a:pPr>
              <a:buFont typeface="Wingdings" pitchFamily="2" charset="2"/>
              <a:buChar char="q"/>
            </a:pPr>
            <a:endParaRPr lang="vi-VN" b="1"/>
          </a:p>
          <a:p>
            <a:pPr>
              <a:buFont typeface="Wingdings" pitchFamily="2" charset="2"/>
              <a:buChar char="q"/>
            </a:pPr>
            <a:endParaRPr lang="en-US"/>
          </a:p>
        </p:txBody>
      </p:sp>
    </p:spTree>
    <p:extLst>
      <p:ext uri="{BB962C8B-B14F-4D97-AF65-F5344CB8AC3E}">
        <p14:creationId xmlns:p14="http://schemas.microsoft.com/office/powerpoint/2010/main" val="42332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20B0D-0B6A-4939-8FCD-88E2947B263C}"/>
              </a:ext>
            </a:extLst>
          </p:cNvPr>
          <p:cNvSpPr>
            <a:spLocks noGrp="1"/>
          </p:cNvSpPr>
          <p:nvPr>
            <p:ph type="title"/>
          </p:nvPr>
        </p:nvSpPr>
        <p:spPr/>
        <p:txBody>
          <a:bodyPr>
            <a:normAutofit fontScale="90000"/>
          </a:bodyPr>
          <a:lstStyle/>
          <a:p>
            <a:r>
              <a:rPr lang="en-US" b="1"/>
              <a:t>Thành phần của Spring Framework</a:t>
            </a:r>
            <a:r>
              <a:rPr lang="en-US"/>
              <a:t/>
            </a:r>
            <a:br>
              <a:rPr lang="en-US"/>
            </a:br>
            <a:endParaRPr lang="en-US" b="1"/>
          </a:p>
        </p:txBody>
      </p:sp>
      <p:pic>
        <p:nvPicPr>
          <p:cNvPr id="4" name="Content Placeholder 3">
            <a:extLst>
              <a:ext uri="{FF2B5EF4-FFF2-40B4-BE49-F238E27FC236}">
                <a16:creationId xmlns="" xmlns:a16="http://schemas.microsoft.com/office/drawing/2014/main" id="{55579AB4-1DD4-43EA-A032-B036A42E3D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77200" cy="5257800"/>
          </a:xfrm>
          <a:prstGeom prst="rect">
            <a:avLst/>
          </a:prstGeom>
          <a:noFill/>
          <a:ln>
            <a:noFill/>
          </a:ln>
        </p:spPr>
      </p:pic>
    </p:spTree>
    <p:extLst>
      <p:ext uri="{BB962C8B-B14F-4D97-AF65-F5344CB8AC3E}">
        <p14:creationId xmlns:p14="http://schemas.microsoft.com/office/powerpoint/2010/main" val="405292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80CE4-F496-4508-AFDB-953B13CA2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1BA733F-4C54-476E-AEED-F2798DF6E23B}"/>
              </a:ext>
            </a:extLst>
          </p:cNvPr>
          <p:cNvSpPr>
            <a:spLocks noGrp="1"/>
          </p:cNvSpPr>
          <p:nvPr>
            <p:ph idx="1"/>
          </p:nvPr>
        </p:nvSpPr>
        <p:spPr>
          <a:xfrm>
            <a:off x="749267" y="3250646"/>
            <a:ext cx="11561306" cy="4887613"/>
          </a:xfrm>
        </p:spPr>
        <p:txBody>
          <a:bodyPr/>
          <a:lstStyle/>
          <a:p>
            <a:endParaRPr lang="en-US"/>
          </a:p>
        </p:txBody>
      </p:sp>
      <p:sp>
        <p:nvSpPr>
          <p:cNvPr id="4" name="Rectangle 2">
            <a:extLst>
              <a:ext uri="{FF2B5EF4-FFF2-40B4-BE49-F238E27FC236}">
                <a16:creationId xmlns="" xmlns:a16="http://schemas.microsoft.com/office/drawing/2014/main" id="{B2FFEC7E-7C63-427E-8E59-F90A6D4E29A3}"/>
              </a:ext>
            </a:extLst>
          </p:cNvPr>
          <p:cNvSpPr>
            <a:spLocks noChangeArrowheads="1"/>
          </p:cNvSpPr>
          <p:nvPr/>
        </p:nvSpPr>
        <p:spPr bwMode="auto">
          <a:xfrm>
            <a:off x="292067" y="1370642"/>
            <a:ext cx="12845897" cy="49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4">
            <a:hlinkClick r:id="rId2"/>
            <a:extLst>
              <a:ext uri="{FF2B5EF4-FFF2-40B4-BE49-F238E27FC236}">
                <a16:creationId xmlns="" xmlns:a16="http://schemas.microsoft.com/office/drawing/2014/main" id="{5A16C12B-D904-4762-A346-316157EAF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47700"/>
            <a:ext cx="8394733"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D9B928AA-9FA5-4B9F-86A0-1420CD3C0EC2}"/>
              </a:ext>
            </a:extLst>
          </p:cNvPr>
          <p:cNvSpPr>
            <a:spLocks noChangeArrowheads="1"/>
          </p:cNvSpPr>
          <p:nvPr/>
        </p:nvSpPr>
        <p:spPr bwMode="auto">
          <a:xfrm rot="10800000" flipV="1">
            <a:off x="288550" y="6246682"/>
            <a:ext cx="839473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lvl="0" algn="ct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Biểu đồ độ phổ biến của c</a:t>
            </a:r>
            <a:r>
              <a:rPr lang="en-US" altLang="en-US" sz="2400">
                <a:solidFill>
                  <a:srgbClr val="FF0000"/>
                </a:solidFill>
                <a:latin typeface="Calibri" panose="020F0502020204030204" pitchFamily="34" charset="0"/>
                <a:ea typeface="Times New Roman" panose="02020603050405020304" pitchFamily="18" charset="0"/>
                <a:cs typeface="Times" panose="020B0500000000000000" pitchFamily="34" charset="0"/>
              </a:rPr>
              <a:t>á</a:t>
            </a: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c Framework trong Java.</a:t>
            </a:r>
            <a:endParaRPr lang="en-US" altLang="en-US" sz="2400">
              <a:solidFill>
                <a:srgbClr val="FF0000"/>
              </a:solidFill>
            </a:endParaRPr>
          </a:p>
        </p:txBody>
      </p:sp>
    </p:spTree>
    <p:extLst>
      <p:ext uri="{BB962C8B-B14F-4D97-AF65-F5344CB8AC3E}">
        <p14:creationId xmlns:p14="http://schemas.microsoft.com/office/powerpoint/2010/main" val="2519649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A27C1-0280-4A19-8600-C7BACA6D5DA1}"/>
              </a:ext>
            </a:extLst>
          </p:cNvPr>
          <p:cNvSpPr>
            <a:spLocks noGrp="1"/>
          </p:cNvSpPr>
          <p:nvPr>
            <p:ph type="title"/>
          </p:nvPr>
        </p:nvSpPr>
        <p:spPr/>
        <p:txBody>
          <a:bodyPr/>
          <a:lstStyle/>
          <a:p>
            <a:r>
              <a:rPr lang="en-US" b="1"/>
              <a:t>Lý do sử dụng </a:t>
            </a:r>
            <a:endParaRPr lang="en-US"/>
          </a:p>
        </p:txBody>
      </p:sp>
      <p:sp>
        <p:nvSpPr>
          <p:cNvPr id="3" name="Content Placeholder 2">
            <a:extLst>
              <a:ext uri="{FF2B5EF4-FFF2-40B4-BE49-F238E27FC236}">
                <a16:creationId xmlns="" xmlns:a16="http://schemas.microsoft.com/office/drawing/2014/main" id="{C9B7A641-8D93-4622-BBCE-A67663045A03}"/>
              </a:ext>
            </a:extLst>
          </p:cNvPr>
          <p:cNvSpPr>
            <a:spLocks noGrp="1"/>
          </p:cNvSpPr>
          <p:nvPr>
            <p:ph idx="1"/>
          </p:nvPr>
        </p:nvSpPr>
        <p:spPr/>
        <p:txBody>
          <a:bodyPr>
            <a:normAutofit fontScale="85000" lnSpcReduction="10000"/>
          </a:bodyPr>
          <a:lstStyle/>
          <a:p>
            <a:pPr lvl="0"/>
            <a:r>
              <a:rPr lang="en-US"/>
              <a:t>Tất cả các framework đã được tích hợp rất tốt vào Spring.</a:t>
            </a:r>
          </a:p>
          <a:p>
            <a:pPr lvl="0"/>
            <a:r>
              <a:rPr lang="en-US"/>
              <a:t>Hoạt động rất tốt khi áp dụng theo kiến trúc MVC.</a:t>
            </a:r>
          </a:p>
          <a:p>
            <a:pPr lvl="0"/>
            <a:r>
              <a:rPr lang="en-US"/>
              <a:t>Sử dụng cơ chế plug-in.</a:t>
            </a:r>
          </a:p>
          <a:p>
            <a:pPr lvl="0"/>
            <a:r>
              <a:rPr lang="en-US"/>
              <a:t>Kết hợp rất tốt với các O/R (object-relational) Mapping frameworks như là Hibernate.</a:t>
            </a:r>
          </a:p>
          <a:p>
            <a:pPr lvl="0"/>
            <a:r>
              <a:rPr lang="en-US"/>
              <a:t>Dễ Testing ứng dụng.</a:t>
            </a:r>
          </a:p>
          <a:p>
            <a:pPr lvl="0"/>
            <a:r>
              <a:rPr lang="en-US"/>
              <a:t>Ít phức tạp hơn so với các framework khác.</a:t>
            </a:r>
          </a:p>
          <a:p>
            <a:pPr lvl="0"/>
            <a:r>
              <a:rPr lang="en-US"/>
              <a:t>Cộng đồng người sử dụng rất nhiều, nhiều sách mới được xuất bản.</a:t>
            </a:r>
          </a:p>
          <a:p>
            <a:endParaRPr lang="en-US"/>
          </a:p>
        </p:txBody>
      </p:sp>
    </p:spTree>
    <p:extLst>
      <p:ext uri="{BB962C8B-B14F-4D97-AF65-F5344CB8AC3E}">
        <p14:creationId xmlns:p14="http://schemas.microsoft.com/office/powerpoint/2010/main" val="3621116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281BB-7BDF-4E1D-8300-0F032327D35D}"/>
              </a:ext>
            </a:extLst>
          </p:cNvPr>
          <p:cNvSpPr>
            <a:spLocks noGrp="1"/>
          </p:cNvSpPr>
          <p:nvPr>
            <p:ph type="title"/>
          </p:nvPr>
        </p:nvSpPr>
        <p:spPr/>
        <p:txBody>
          <a:bodyPr/>
          <a:lstStyle/>
          <a:p>
            <a:r>
              <a:rPr lang="en-US" b="1"/>
              <a:t>Ưu điểm</a:t>
            </a:r>
          </a:p>
        </p:txBody>
      </p:sp>
      <p:sp>
        <p:nvSpPr>
          <p:cNvPr id="3" name="Content Placeholder 2">
            <a:extLst>
              <a:ext uri="{FF2B5EF4-FFF2-40B4-BE49-F238E27FC236}">
                <a16:creationId xmlns="" xmlns:a16="http://schemas.microsoft.com/office/drawing/2014/main" id="{27FD95F3-14E1-4777-8B3A-84181CDCD46F}"/>
              </a:ext>
            </a:extLst>
          </p:cNvPr>
          <p:cNvSpPr>
            <a:spLocks noGrp="1"/>
          </p:cNvSpPr>
          <p:nvPr>
            <p:ph idx="1"/>
          </p:nvPr>
        </p:nvSpPr>
        <p:spPr>
          <a:xfrm>
            <a:off x="457200" y="1600200"/>
            <a:ext cx="8229600" cy="4983162"/>
          </a:xfrm>
        </p:spPr>
        <p:txBody>
          <a:bodyPr>
            <a:normAutofit fontScale="77500" lnSpcReduction="20000"/>
          </a:bodyPr>
          <a:lstStyle/>
          <a:p>
            <a:pPr lvl="0"/>
            <a:r>
              <a:rPr lang="en-US"/>
              <a:t>Lightweight và very little overhead trong việc phát triển ứng dụng của bạn.</a:t>
            </a:r>
          </a:p>
          <a:p>
            <a:pPr lvl="0"/>
            <a:r>
              <a:rPr lang="en-US"/>
              <a:t>Dependency Injection hoặc Inversion of Control được sử dụng để giúp các component tách rời, độc lập với nhau. Spring container sẽ giúp gắn kết những components này lại với nhau theo đặc tả business của bạn.</a:t>
            </a:r>
          </a:p>
          <a:p>
            <a:pPr lvl="0"/>
            <a:r>
              <a:rPr lang="en-US"/>
              <a:t>Spring IoC container quản lý vòng đời của Spring Bean và các cấu hình của project chẳng hạn như JNDI lookup.</a:t>
            </a:r>
          </a:p>
          <a:p>
            <a:pPr lvl="0"/>
            <a:r>
              <a:rPr lang="en-US"/>
              <a:t>Spring MVC framework được sử dụng cho phát triển ứng dụng web rất dễ dàng với việc hỗ trợ rất tốt các tính năng web services, json,…</a:t>
            </a:r>
          </a:p>
          <a:p>
            <a:r>
              <a:rPr lang="en-US"/>
              <a:t>Hỗ trợ quản lý transaction, JDBC operations, File uploading, Exception Handling,… rất dễ dàng bằng cách cấu hình được rút gọn, thay vào đó là sử dụng annotation hoặc spring bean configuration file.</a:t>
            </a:r>
          </a:p>
          <a:p>
            <a:endParaRPr lang="en-US"/>
          </a:p>
        </p:txBody>
      </p:sp>
    </p:spTree>
    <p:extLst>
      <p:ext uri="{BB962C8B-B14F-4D97-AF65-F5344CB8AC3E}">
        <p14:creationId xmlns:p14="http://schemas.microsoft.com/office/powerpoint/2010/main" val="245713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C08EC-6CB8-428E-9962-A59BBCDC8E93}"/>
              </a:ext>
            </a:extLst>
          </p:cNvPr>
          <p:cNvSpPr>
            <a:spLocks noGrp="1"/>
          </p:cNvSpPr>
          <p:nvPr>
            <p:ph type="title"/>
          </p:nvPr>
        </p:nvSpPr>
        <p:spPr/>
        <p:txBody>
          <a:bodyPr/>
          <a:lstStyle/>
          <a:p>
            <a:r>
              <a:rPr lang="en-US" b="1"/>
              <a:t>Ưu điểm(tt)</a:t>
            </a:r>
          </a:p>
        </p:txBody>
      </p:sp>
      <p:sp>
        <p:nvSpPr>
          <p:cNvPr id="3" name="Content Placeholder 2">
            <a:extLst>
              <a:ext uri="{FF2B5EF4-FFF2-40B4-BE49-F238E27FC236}">
                <a16:creationId xmlns="" xmlns:a16="http://schemas.microsoft.com/office/drawing/2014/main" id="{4D1FFA60-2ECB-4CD1-A850-12F79A9EB65B}"/>
              </a:ext>
            </a:extLst>
          </p:cNvPr>
          <p:cNvSpPr>
            <a:spLocks noGrp="1"/>
          </p:cNvSpPr>
          <p:nvPr>
            <p:ph idx="1"/>
          </p:nvPr>
        </p:nvSpPr>
        <p:spPr>
          <a:xfrm>
            <a:off x="457200" y="1600200"/>
            <a:ext cx="8229600" cy="4648200"/>
          </a:xfrm>
        </p:spPr>
        <p:txBody>
          <a:bodyPr>
            <a:normAutofit fontScale="70000" lnSpcReduction="20000"/>
          </a:bodyPr>
          <a:lstStyle/>
          <a:p>
            <a:pPr lvl="0"/>
            <a:r>
              <a:rPr lang="en-US"/>
              <a:t>Làm giảm đi sự phụ thuộc giữa các components khác nhau của ứng dụng, Spring IoC container làm nhiệm vụ khởi tạo resources hoặc beans và “tiêm – inject” chúng theo sự phụ thuộc khác nhau.</a:t>
            </a:r>
          </a:p>
          <a:p>
            <a:pPr lvl="0"/>
            <a:r>
              <a:rPr lang="en-US"/>
              <a:t>Thực hiện unit test case rất dễ bởi vì business logic của bạn không có sự phụ thuộc trực tiếp. Việc thực hiện chỉ là viết test configuration và inject mock bean cho các mục đích test khác nhau.</a:t>
            </a:r>
          </a:p>
          <a:p>
            <a:pPr lvl="0"/>
            <a:r>
              <a:rPr lang="en-US"/>
              <a:t>Làm giảm đi khối lượng code rất nhiều, chẳng hạn như việc khởi tạo đối tượng, open/close các resources,…</a:t>
            </a:r>
          </a:p>
          <a:p>
            <a:pPr lvl="0"/>
            <a:r>
              <a:rPr lang="en-US"/>
              <a:t>Spring framework chia thành nhiều module riêng biệt, do đó việc sử dụng các features trong Spring framework rất tự do… Ví dụ như ứng dụng không sử dụng tính năng transaction, thì không cần thiết phải thêm dependency này vào.</a:t>
            </a:r>
          </a:p>
          <a:p>
            <a:r>
              <a:rPr lang="en-US"/>
              <a:t>Spring framework hỗ trợ hầu hết các tính năng của Java EE, thậm chí còn nhiều hơn nữa</a:t>
            </a:r>
          </a:p>
        </p:txBody>
      </p:sp>
    </p:spTree>
    <p:extLst>
      <p:ext uri="{BB962C8B-B14F-4D97-AF65-F5344CB8AC3E}">
        <p14:creationId xmlns:p14="http://schemas.microsoft.com/office/powerpoint/2010/main" val="3507016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II. </a:t>
            </a:r>
            <a:r>
              <a:rPr lang="en-US" b="1" u="sng"/>
              <a:t>Kiến trúc Spring :</a:t>
            </a:r>
            <a:r>
              <a:rPr lang="en-US"/>
              <a:t/>
            </a:r>
            <a:br>
              <a:rPr lang="en-US"/>
            </a:br>
            <a:endParaRPr lang="en-US"/>
          </a:p>
        </p:txBody>
      </p:sp>
      <p:sp>
        <p:nvSpPr>
          <p:cNvPr id="3" name="Content Placeholder 2"/>
          <p:cNvSpPr>
            <a:spLocks noGrp="1"/>
          </p:cNvSpPr>
          <p:nvPr>
            <p:ph idx="1"/>
          </p:nvPr>
        </p:nvSpPr>
        <p:spPr/>
        <p:txBody>
          <a:bodyPr/>
          <a:lstStyle/>
          <a:p>
            <a:r>
              <a:rPr lang="en-US" b="1"/>
              <a:t>Kiến trúc Spring</a:t>
            </a:r>
            <a:r>
              <a:rPr lang="en-US"/>
              <a:t> được tổ chức theo kiểu module. </a:t>
            </a:r>
          </a:p>
          <a:p>
            <a:pPr lvl="1"/>
            <a:r>
              <a:rPr lang="en-US"/>
              <a:t>Mặc dù số lượng các gói và các lớp là khá nhiều, nhưng bạn chỉ cần quan tâm đến những gì bạn cần để đáp ứng đúng (requirement) và không cần quan tâm đến những phần còn lại.</a:t>
            </a:r>
          </a:p>
          <a:p>
            <a:endParaRPr lang="en-US"/>
          </a:p>
        </p:txBody>
      </p:sp>
    </p:spTree>
    <p:extLst>
      <p:ext uri="{BB962C8B-B14F-4D97-AF65-F5344CB8AC3E}">
        <p14:creationId xmlns:p14="http://schemas.microsoft.com/office/powerpoint/2010/main" val="590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
            </a:r>
            <a:br>
              <a:rPr lang="en-US" b="1" u="sng"/>
            </a:br>
            <a:r>
              <a:rPr lang="en-US" b="1" u="sng"/>
              <a:t>1.Dependency Injection và Inversion of Control:</a:t>
            </a:r>
            <a:r>
              <a:rPr lang="en-US" b="1"/>
              <a:t/>
            </a:r>
            <a:br>
              <a:rPr lang="en-US" b="1"/>
            </a:br>
            <a:endParaRPr lang="en-US"/>
          </a:p>
        </p:txBody>
      </p:sp>
      <p:sp>
        <p:nvSpPr>
          <p:cNvPr id="3" name="Content Placeholder 2"/>
          <p:cNvSpPr>
            <a:spLocks noGrp="1"/>
          </p:cNvSpPr>
          <p:nvPr>
            <p:ph idx="1"/>
          </p:nvPr>
        </p:nvSpPr>
        <p:spPr/>
        <p:txBody>
          <a:bodyPr>
            <a:normAutofit lnSpcReduction="10000"/>
          </a:bodyPr>
          <a:lstStyle/>
          <a:p>
            <a:r>
              <a:rPr lang="en-US" b="1"/>
              <a:t>Dependency Injection</a:t>
            </a:r>
            <a:r>
              <a:rPr lang="en-US"/>
              <a:t> (DI) là một design pattern để loại bỏ sự phụ thuộc vào mã lập trình, </a:t>
            </a:r>
            <a:r>
              <a:rPr lang="en-US" i="1"/>
              <a:t>vì vậy nó giúp dễ dàng quản lý và test ứng dụng</a:t>
            </a:r>
            <a:r>
              <a:rPr lang="en-US"/>
              <a:t>. Dependency Injection giúp mã lập trình liên kết lỏng với nhau.</a:t>
            </a:r>
          </a:p>
          <a:p>
            <a:r>
              <a:rPr lang="en-US" b="1"/>
              <a:t>Inversion of Control (IoC) Container</a:t>
            </a:r>
            <a:r>
              <a:rPr lang="en-US"/>
              <a:t> có trách nhiệm khởi tạo, configure, gắn kết các đối tượng. Có hai kiểu là </a:t>
            </a:r>
            <a:r>
              <a:rPr lang="en-US" b="1"/>
              <a:t>BeanFactory </a:t>
            </a:r>
            <a:r>
              <a:rPr lang="en-US"/>
              <a:t>và </a:t>
            </a:r>
            <a:r>
              <a:rPr lang="en-US" b="1"/>
              <a:t>ApplicationContext</a:t>
            </a:r>
            <a:endParaRPr lang="en-US"/>
          </a:p>
          <a:p>
            <a:endParaRPr lang="en-US"/>
          </a:p>
        </p:txBody>
      </p:sp>
    </p:spTree>
    <p:extLst>
      <p:ext uri="{BB962C8B-B14F-4D97-AF65-F5344CB8AC3E}">
        <p14:creationId xmlns:p14="http://schemas.microsoft.com/office/powerpoint/2010/main" val="21528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1503</Words>
  <Application>Microsoft Office PowerPoint</Application>
  <PresentationFormat>On-screen Show (4:3)</PresentationFormat>
  <Paragraphs>138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I.Giới thiệu Spring</vt:lpstr>
      <vt:lpstr>Thành phần của Spring Framework </vt:lpstr>
      <vt:lpstr>PowerPoint Presentation</vt:lpstr>
      <vt:lpstr>Lý do sử dụng </vt:lpstr>
      <vt:lpstr>Ưu điểm</vt:lpstr>
      <vt:lpstr>Ưu điểm(tt)</vt:lpstr>
      <vt:lpstr>II. Kiến trúc Spring : </vt:lpstr>
      <vt:lpstr> 1.Dependency Injection và Inversion of Control: </vt:lpstr>
      <vt:lpstr>2. Các module của Spring Framework: </vt:lpstr>
      <vt:lpstr>Core Container : </vt:lpstr>
      <vt:lpstr>Data Access/Integration : </vt:lpstr>
      <vt:lpstr>Các module khác : </vt:lpstr>
      <vt:lpstr>III. Sử Dụng Spring </vt:lpstr>
      <vt:lpstr>1. Một số dự án của Spring (tt) </vt:lpstr>
      <vt:lpstr>1. Một số dự án của Spring (tt) </vt:lpstr>
      <vt:lpstr>1. Một số dự án của Spring (tt)</vt:lpstr>
      <vt:lpstr>1. Một số dự án của Spring (tt)</vt:lpstr>
      <vt:lpstr>1. Một số dự án của Spring (tt)</vt:lpstr>
      <vt:lpstr>2. Các lỗi nên tránh</vt:lpstr>
      <vt:lpstr>IV. Vài trò của Spring :</vt:lpstr>
      <vt:lpstr>A. Hoạt động:</vt:lpstr>
      <vt:lpstr>A. Hoạt động:</vt:lpstr>
      <vt:lpstr>A. Hoạt động:</vt:lpstr>
      <vt:lpstr>A. Hoạt động:</vt:lpstr>
      <vt:lpstr>A. Hoạt động:</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AutoBVT</cp:lastModifiedBy>
  <cp:revision>34</cp:revision>
  <dcterms:created xsi:type="dcterms:W3CDTF">2019-09-22T05:24:27Z</dcterms:created>
  <dcterms:modified xsi:type="dcterms:W3CDTF">2019-09-24T05:46:41Z</dcterms:modified>
</cp:coreProperties>
</file>