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7"/>
  </p:notesMasterIdLst>
  <p:handoutMasterIdLst>
    <p:handoutMasterId r:id="rId28"/>
  </p:handoutMasterIdLst>
  <p:sldIdLst>
    <p:sldId id="256" r:id="rId5"/>
    <p:sldId id="257" r:id="rId6"/>
    <p:sldId id="277" r:id="rId7"/>
    <p:sldId id="260" r:id="rId8"/>
    <p:sldId id="258" r:id="rId9"/>
    <p:sldId id="259" r:id="rId10"/>
    <p:sldId id="263" r:id="rId11"/>
    <p:sldId id="261" r:id="rId12"/>
    <p:sldId id="264" r:id="rId13"/>
    <p:sldId id="262"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23925"/>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0" userDrawn="1">
          <p15:clr>
            <a:srgbClr val="A4A3A4"/>
          </p15:clr>
        </p15:guide>
        <p15:guide id="2" orient="horz" pos="3412" userDrawn="1">
          <p15:clr>
            <a:srgbClr val="A4A3A4"/>
          </p15:clr>
        </p15:guide>
        <p15:guide id="3" orient="horz" pos="2251" userDrawn="1">
          <p15:clr>
            <a:srgbClr val="A4A3A4"/>
          </p15:clr>
        </p15:guide>
        <p15:guide id="4" orient="horz" pos="709" userDrawn="1">
          <p15:clr>
            <a:srgbClr val="A4A3A4"/>
          </p15:clr>
        </p15:guide>
        <p15:guide id="5" orient="horz" pos="2296" userDrawn="1">
          <p15:clr>
            <a:srgbClr val="A4A3A4"/>
          </p15:clr>
        </p15:guide>
        <p15:guide id="6" pos="937" userDrawn="1">
          <p15:clr>
            <a:srgbClr val="A4A3A4"/>
          </p15:clr>
        </p15:guide>
        <p15:guide id="7" pos="710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FROT" initials="NF" lastIdx="2" clrIdx="0">
    <p:extLst>
      <p:ext uri="{19B8F6BF-5375-455C-9EA6-DF929625EA0E}">
        <p15:presenceInfo xmlns:p15="http://schemas.microsoft.com/office/powerpoint/2012/main" userId="S-1-5-21-1688137703-1013256711-2629252250-14914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55DD61"/>
    <a:srgbClr val="C83F18"/>
    <a:srgbClr val="585856"/>
    <a:srgbClr val="FFAA00"/>
    <a:srgbClr val="0B4491"/>
    <a:srgbClr val="428341"/>
    <a:srgbClr val="406DA9"/>
    <a:srgbClr val="BD2B0B"/>
    <a:srgbClr val="7AB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30"/>
        <p:guide orient="horz" pos="3412"/>
        <p:guide orient="horz" pos="2251"/>
        <p:guide orient="horz" pos="709"/>
        <p:guide orient="horz" pos="2296"/>
        <p:guide pos="937"/>
        <p:guide pos="7105"/>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FROT" userId="S::nicolas.frot@external.total.com::c138be80-4b75-4e07-9b57-ce8e479a15d5" providerId="AD" clId="Web-{844FE980-4A4C-40E4-BA5C-55791D3C2AD8}"/>
    <pc:docChg chg="modSld">
      <pc:chgData name="Nicolas FROT" userId="S::nicolas.frot@external.total.com::c138be80-4b75-4e07-9b57-ce8e479a15d5" providerId="AD" clId="Web-{844FE980-4A4C-40E4-BA5C-55791D3C2AD8}" dt="2019-03-15T15:40:39.155" v="822"/>
      <pc:docMkLst>
        <pc:docMk/>
      </pc:docMkLst>
      <pc:sldChg chg="modNotes">
        <pc:chgData name="Nicolas FROT" userId="S::nicolas.frot@external.total.com::c138be80-4b75-4e07-9b57-ce8e479a15d5" providerId="AD" clId="Web-{844FE980-4A4C-40E4-BA5C-55791D3C2AD8}" dt="2019-03-15T15:26:05.698" v="740"/>
        <pc:sldMkLst>
          <pc:docMk/>
          <pc:sldMk cId="652980668" sldId="256"/>
        </pc:sldMkLst>
      </pc:sldChg>
      <pc:sldChg chg="modNotes">
        <pc:chgData name="Nicolas FROT" userId="S::nicolas.frot@external.total.com::c138be80-4b75-4e07-9b57-ce8e479a15d5" providerId="AD" clId="Web-{844FE980-4A4C-40E4-BA5C-55791D3C2AD8}" dt="2019-03-15T15:17:01.023" v="719"/>
        <pc:sldMkLst>
          <pc:docMk/>
          <pc:sldMk cId="3043237875" sldId="257"/>
        </pc:sldMkLst>
      </pc:sldChg>
      <pc:sldChg chg="modNotes">
        <pc:chgData name="Nicolas FROT" userId="S::nicolas.frot@external.total.com::c138be80-4b75-4e07-9b57-ce8e479a15d5" providerId="AD" clId="Web-{844FE980-4A4C-40E4-BA5C-55791D3C2AD8}" dt="2019-03-15T15:38:00.514" v="801"/>
        <pc:sldMkLst>
          <pc:docMk/>
          <pc:sldMk cId="2753986116" sldId="258"/>
        </pc:sldMkLst>
      </pc:sldChg>
      <pc:sldChg chg="modSp">
        <pc:chgData name="Nicolas FROT" userId="S::nicolas.frot@external.total.com::c138be80-4b75-4e07-9b57-ce8e479a15d5" providerId="AD" clId="Web-{844FE980-4A4C-40E4-BA5C-55791D3C2AD8}" dt="2019-03-15T15:19:51.805" v="722" actId="1076"/>
        <pc:sldMkLst>
          <pc:docMk/>
          <pc:sldMk cId="1574639575" sldId="260"/>
        </pc:sldMkLst>
        <pc:spChg chg="mod">
          <ac:chgData name="Nicolas FROT" userId="S::nicolas.frot@external.total.com::c138be80-4b75-4e07-9b57-ce8e479a15d5" providerId="AD" clId="Web-{844FE980-4A4C-40E4-BA5C-55791D3C2AD8}" dt="2019-03-15T15:19:51.805" v="722" actId="1076"/>
          <ac:spMkLst>
            <pc:docMk/>
            <pc:sldMk cId="1574639575" sldId="260"/>
            <ac:spMk id="12" creationId="{00000000-0000-0000-0000-000000000000}"/>
          </ac:spMkLst>
        </pc:spChg>
      </pc:sldChg>
      <pc:sldChg chg="modNotes">
        <pc:chgData name="Nicolas FROT" userId="S::nicolas.frot@external.total.com::c138be80-4b75-4e07-9b57-ce8e479a15d5" providerId="AD" clId="Web-{844FE980-4A4C-40E4-BA5C-55791D3C2AD8}" dt="2019-03-15T15:40:39.155" v="822"/>
        <pc:sldMkLst>
          <pc:docMk/>
          <pc:sldMk cId="1470954227" sldId="261"/>
        </pc:sldMkLst>
      </pc:sldChg>
      <pc:sldChg chg="modNotes">
        <pc:chgData name="Nicolas FROT" userId="S::nicolas.frot@external.total.com::c138be80-4b75-4e07-9b57-ce8e479a15d5" providerId="AD" clId="Web-{844FE980-4A4C-40E4-BA5C-55791D3C2AD8}" dt="2019-03-15T15:17:40.664" v="721"/>
        <pc:sldMkLst>
          <pc:docMk/>
          <pc:sldMk cId="879574790" sldId="277"/>
        </pc:sldMkLst>
      </pc:sldChg>
    </pc:docChg>
  </pc:docChgLst>
  <pc:docChgLst>
    <pc:chgData name="Florian BERGAMASCO" userId="S::florian.bergamasco@total.com::b383f4f3-4318-43af-b341-fa3cc9212bfa" providerId="AD" clId="Web-{63E344D7-3AC3-4BAB-AF64-93019FB47CD8}"/>
    <pc:docChg chg="addSld modSld">
      <pc:chgData name="Florian BERGAMASCO" userId="S::florian.bergamasco@total.com::b383f4f3-4318-43af-b341-fa3cc9212bfa" providerId="AD" clId="Web-{63E344D7-3AC3-4BAB-AF64-93019FB47CD8}" dt="2019-02-21T15:46:17.004" v="122" actId="1076"/>
      <pc:docMkLst>
        <pc:docMk/>
      </pc:docMkLst>
      <pc:sldChg chg="addSp delSp modSp">
        <pc:chgData name="Florian BERGAMASCO" userId="S::florian.bergamasco@total.com::b383f4f3-4318-43af-b341-fa3cc9212bfa" providerId="AD" clId="Web-{63E344D7-3AC3-4BAB-AF64-93019FB47CD8}" dt="2019-02-21T15:46:17.004" v="122" actId="1076"/>
        <pc:sldMkLst>
          <pc:docMk/>
          <pc:sldMk cId="3043237875" sldId="257"/>
        </pc:sldMkLst>
        <pc:spChg chg="mod">
          <ac:chgData name="Florian BERGAMASCO" userId="S::florian.bergamasco@total.com::b383f4f3-4318-43af-b341-fa3cc9212bfa" providerId="AD" clId="Web-{63E344D7-3AC3-4BAB-AF64-93019FB47CD8}" dt="2019-02-21T15:23:49.859" v="5" actId="20577"/>
          <ac:spMkLst>
            <pc:docMk/>
            <pc:sldMk cId="3043237875" sldId="257"/>
            <ac:spMk id="2" creationId="{00000000-0000-0000-0000-000000000000}"/>
          </ac:spMkLst>
        </pc:spChg>
        <pc:spChg chg="add mod">
          <ac:chgData name="Florian BERGAMASCO" userId="S::florian.bergamasco@total.com::b383f4f3-4318-43af-b341-fa3cc9212bfa" providerId="AD" clId="Web-{63E344D7-3AC3-4BAB-AF64-93019FB47CD8}" dt="2019-02-21T15:44:20.926" v="81" actId="20577"/>
          <ac:spMkLst>
            <pc:docMk/>
            <pc:sldMk cId="3043237875" sldId="257"/>
            <ac:spMk id="8" creationId="{CCF48E87-43FC-43ED-8020-FD272622A141}"/>
          </ac:spMkLst>
        </pc:spChg>
        <pc:spChg chg="del">
          <ac:chgData name="Florian BERGAMASCO" userId="S::florian.bergamasco@total.com::b383f4f3-4318-43af-b341-fa3cc9212bfa" providerId="AD" clId="Web-{63E344D7-3AC3-4BAB-AF64-93019FB47CD8}" dt="2019-02-21T15:23:54.313" v="10"/>
          <ac:spMkLst>
            <pc:docMk/>
            <pc:sldMk cId="3043237875" sldId="257"/>
            <ac:spMk id="9" creationId="{00000000-0000-0000-0000-000000000000}"/>
          </ac:spMkLst>
        </pc:spChg>
        <pc:spChg chg="del">
          <ac:chgData name="Florian BERGAMASCO" userId="S::florian.bergamasco@total.com::b383f4f3-4318-43af-b341-fa3cc9212bfa" providerId="AD" clId="Web-{63E344D7-3AC3-4BAB-AF64-93019FB47CD8}" dt="2019-02-21T15:23:53.703" v="9"/>
          <ac:spMkLst>
            <pc:docMk/>
            <pc:sldMk cId="3043237875" sldId="257"/>
            <ac:spMk id="10" creationId="{00000000-0000-0000-0000-000000000000}"/>
          </ac:spMkLst>
        </pc:spChg>
        <pc:spChg chg="del">
          <ac:chgData name="Florian BERGAMASCO" userId="S::florian.bergamasco@total.com::b383f4f3-4318-43af-b341-fa3cc9212bfa" providerId="AD" clId="Web-{63E344D7-3AC3-4BAB-AF64-93019FB47CD8}" dt="2019-02-21T15:23:55.922" v="11"/>
          <ac:spMkLst>
            <pc:docMk/>
            <pc:sldMk cId="3043237875" sldId="257"/>
            <ac:spMk id="11" creationId="{00000000-0000-0000-0000-000000000000}"/>
          </ac:spMkLst>
        </pc:spChg>
        <pc:spChg chg="add del mod">
          <ac:chgData name="Florian BERGAMASCO" userId="S::florian.bergamasco@total.com::b383f4f3-4318-43af-b341-fa3cc9212bfa" providerId="AD" clId="Web-{63E344D7-3AC3-4BAB-AF64-93019FB47CD8}" dt="2019-02-21T15:44:24.394" v="86"/>
          <ac:spMkLst>
            <pc:docMk/>
            <pc:sldMk cId="3043237875" sldId="257"/>
            <ac:spMk id="12" creationId="{639865A8-4A46-406C-92E9-46C3839E0D6C}"/>
          </ac:spMkLst>
        </pc:spChg>
        <pc:spChg chg="add del mod">
          <ac:chgData name="Florian BERGAMASCO" userId="S::florian.bergamasco@total.com::b383f4f3-4318-43af-b341-fa3cc9212bfa" providerId="AD" clId="Web-{63E344D7-3AC3-4BAB-AF64-93019FB47CD8}" dt="2019-02-21T15:44:35.879" v="90"/>
          <ac:spMkLst>
            <pc:docMk/>
            <pc:sldMk cId="3043237875" sldId="257"/>
            <ac:spMk id="13" creationId="{B8C859AB-5A14-4CB2-9B5A-74738ADCAB3B}"/>
          </ac:spMkLst>
        </pc:spChg>
        <pc:spChg chg="add mod">
          <ac:chgData name="Florian BERGAMASCO" userId="S::florian.bergamasco@total.com::b383f4f3-4318-43af-b341-fa3cc9212bfa" providerId="AD" clId="Web-{63E344D7-3AC3-4BAB-AF64-93019FB47CD8}" dt="2019-02-21T15:45:15.442" v="119" actId="20577"/>
          <ac:spMkLst>
            <pc:docMk/>
            <pc:sldMk cId="3043237875" sldId="257"/>
            <ac:spMk id="20" creationId="{BE652E0C-6E08-42C5-A0D6-966515CA289B}"/>
          </ac:spMkLst>
        </pc:spChg>
        <pc:grpChg chg="del">
          <ac:chgData name="Florian BERGAMASCO" userId="S::florian.bergamasco@total.com::b383f4f3-4318-43af-b341-fa3cc9212bfa" providerId="AD" clId="Web-{63E344D7-3AC3-4BAB-AF64-93019FB47CD8}" dt="2019-02-21T15:23:56.719" v="12"/>
          <ac:grpSpMkLst>
            <pc:docMk/>
            <pc:sldMk cId="3043237875" sldId="257"/>
            <ac:grpSpMk id="7" creationId="{00000000-0000-0000-0000-000000000000}"/>
          </ac:grpSpMkLst>
        </pc:grpChg>
        <pc:picChg chg="add mod">
          <ac:chgData name="Florian BERGAMASCO" userId="S::florian.bergamasco@total.com::b383f4f3-4318-43af-b341-fa3cc9212bfa" providerId="AD" clId="Web-{63E344D7-3AC3-4BAB-AF64-93019FB47CD8}" dt="2019-02-21T15:44:04.426" v="76" actId="1076"/>
          <ac:picMkLst>
            <pc:docMk/>
            <pc:sldMk cId="3043237875" sldId="257"/>
            <ac:picMk id="3" creationId="{8962F1CE-1888-4D2B-976A-A1C2100F16A7}"/>
          </ac:picMkLst>
        </pc:picChg>
        <pc:picChg chg="del">
          <ac:chgData name="Florian BERGAMASCO" userId="S::florian.bergamasco@total.com::b383f4f3-4318-43af-b341-fa3cc9212bfa" providerId="AD" clId="Web-{63E344D7-3AC3-4BAB-AF64-93019FB47CD8}" dt="2019-02-21T15:23:52.547" v="8"/>
          <ac:picMkLst>
            <pc:docMk/>
            <pc:sldMk cId="3043237875" sldId="257"/>
            <ac:picMk id="4" creationId="{00000000-0000-0000-0000-000000000000}"/>
          </ac:picMkLst>
        </pc:picChg>
        <pc:picChg chg="del">
          <ac:chgData name="Florian BERGAMASCO" userId="S::florian.bergamasco@total.com::b383f4f3-4318-43af-b341-fa3cc9212bfa" providerId="AD" clId="Web-{63E344D7-3AC3-4BAB-AF64-93019FB47CD8}" dt="2019-02-21T15:23:50.766" v="7"/>
          <ac:picMkLst>
            <pc:docMk/>
            <pc:sldMk cId="3043237875" sldId="257"/>
            <ac:picMk id="6" creationId="{00000000-0000-0000-0000-000000000000}"/>
          </ac:picMkLst>
        </pc:picChg>
        <pc:picChg chg="add mod">
          <ac:chgData name="Florian BERGAMASCO" userId="S::florian.bergamasco@total.com::b383f4f3-4318-43af-b341-fa3cc9212bfa" providerId="AD" clId="Web-{63E344D7-3AC3-4BAB-AF64-93019FB47CD8}" dt="2019-02-21T15:46:17.004" v="122" actId="1076"/>
          <ac:picMkLst>
            <pc:docMk/>
            <pc:sldMk cId="3043237875" sldId="257"/>
            <ac:picMk id="14" creationId="{2F6ABB10-8FA5-45BC-9921-9D3FD53E2D56}"/>
          </ac:picMkLst>
        </pc:picChg>
      </pc:sldChg>
      <pc:sldChg chg="add replId">
        <pc:chgData name="Florian BERGAMASCO" userId="S::florian.bergamasco@total.com::b383f4f3-4318-43af-b341-fa3cc9212bfa" providerId="AD" clId="Web-{63E344D7-3AC3-4BAB-AF64-93019FB47CD8}" dt="2019-02-21T15:23:35.531" v="0"/>
        <pc:sldMkLst>
          <pc:docMk/>
          <pc:sldMk cId="879574790" sldId="277"/>
        </pc:sldMkLst>
      </pc:sldChg>
    </pc:docChg>
  </pc:docChgLst>
  <pc:docChgLst>
    <pc:chgData name="Nicolas FROT" userId="S::nicolas.frot@external.total.com::c138be80-4b75-4e07-9b57-ce8e479a15d5" providerId="AD" clId="Web-{A45E27BD-9EA2-4440-904C-535614F99200}"/>
    <pc:docChg chg="modSld">
      <pc:chgData name="Nicolas FROT" userId="S::nicolas.frot@external.total.com::c138be80-4b75-4e07-9b57-ce8e479a15d5" providerId="AD" clId="Web-{A45E27BD-9EA2-4440-904C-535614F99200}" dt="2019-03-15T09:39:47.122" v="3" actId="1076"/>
      <pc:docMkLst>
        <pc:docMk/>
      </pc:docMkLst>
      <pc:sldChg chg="modSp">
        <pc:chgData name="Nicolas FROT" userId="S::nicolas.frot@external.total.com::c138be80-4b75-4e07-9b57-ce8e479a15d5" providerId="AD" clId="Web-{A45E27BD-9EA2-4440-904C-535614F99200}" dt="2019-03-15T09:39:47.122" v="3" actId="1076"/>
        <pc:sldMkLst>
          <pc:docMk/>
          <pc:sldMk cId="3043237875" sldId="257"/>
        </pc:sldMkLst>
        <pc:spChg chg="mod">
          <ac:chgData name="Nicolas FROT" userId="S::nicolas.frot@external.total.com::c138be80-4b75-4e07-9b57-ce8e479a15d5" providerId="AD" clId="Web-{A45E27BD-9EA2-4440-904C-535614F99200}" dt="2019-03-15T09:39:47.122" v="3" actId="1076"/>
          <ac:spMkLst>
            <pc:docMk/>
            <pc:sldMk cId="3043237875" sldId="257"/>
            <ac:spMk id="8" creationId="{CCF48E87-43FC-43ED-8020-FD272622A141}"/>
          </ac:spMkLst>
        </pc:spChg>
        <pc:picChg chg="mod">
          <ac:chgData name="Nicolas FROT" userId="S::nicolas.frot@external.total.com::c138be80-4b75-4e07-9b57-ce8e479a15d5" providerId="AD" clId="Web-{A45E27BD-9EA2-4440-904C-535614F99200}" dt="2019-03-15T09:39:47.106" v="2" actId="1076"/>
          <ac:picMkLst>
            <pc:docMk/>
            <pc:sldMk cId="3043237875" sldId="257"/>
            <ac:picMk id="3" creationId="{8962F1CE-1888-4D2B-976A-A1C2100F16A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2-01T15:45:36.791" idx="1">
    <p:pos x="7152" y="1150"/>
    <p:text>A compléter par Florian</p:text>
    <p:extLst>
      <p:ext uri="{C676402C-5697-4E1C-873F-D02D1690AC5C}">
        <p15:threadingInfo xmlns:p15="http://schemas.microsoft.com/office/powerpoint/2012/main" timeZoneBias="-60"/>
      </p:ext>
    </p:extLst>
  </p:cm>
  <p:cm authorId="1" dt="2019-02-01T15:48:00.151" idx="2">
    <p:pos x="7152" y="1286"/>
    <p:text>Faire 1 ou 2 slides en fonctions du nombre des uses cases ;) + une photo / schéma à gauche du texte si possible</p:text>
    <p:extLst>
      <p:ext uri="{C676402C-5697-4E1C-873F-D02D1690AC5C}">
        <p15:threadingInfo xmlns:p15="http://schemas.microsoft.com/office/powerpoint/2012/main" timeZoneBias="-60">
          <p15:parentCm authorId="1" idx="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67415-A062-4CF8-8854-AEA552CEC65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6EF3D9F-A702-4A49-9DBA-0549928F2F7E}">
      <dgm:prSet phldrT="[Texte]"/>
      <dgm:spPr/>
      <dgm:t>
        <a:bodyPr/>
        <a:lstStyle/>
        <a:p>
          <a:r>
            <a:rPr lang="fr-FR"/>
            <a:t>Get Data</a:t>
          </a:r>
          <a:endParaRPr lang="en-US"/>
        </a:p>
      </dgm:t>
    </dgm:pt>
    <dgm:pt modelId="{A8A44514-B6CD-4C1E-A7BA-7C0485220A60}" type="parTrans" cxnId="{A9BBE392-8CF8-4F04-AFEC-F98B3B047B8D}">
      <dgm:prSet/>
      <dgm:spPr/>
      <dgm:t>
        <a:bodyPr/>
        <a:lstStyle/>
        <a:p>
          <a:endParaRPr lang="en-US"/>
        </a:p>
      </dgm:t>
    </dgm:pt>
    <dgm:pt modelId="{C69EB00A-5152-4E82-900A-42CF37F06684}" type="sibTrans" cxnId="{A9BBE392-8CF8-4F04-AFEC-F98B3B047B8D}">
      <dgm:prSet/>
      <dgm:spPr/>
      <dgm:t>
        <a:bodyPr/>
        <a:lstStyle/>
        <a:p>
          <a:endParaRPr lang="en-US"/>
        </a:p>
      </dgm:t>
    </dgm:pt>
    <dgm:pt modelId="{78B23747-8B61-4E40-8B91-8A2350D04205}">
      <dgm:prSet phldrT="[Texte]"/>
      <dgm:spPr/>
      <dgm:t>
        <a:bodyPr/>
        <a:lstStyle/>
        <a:p>
          <a:r>
            <a:rPr lang="fr-FR"/>
            <a:t>Train the model</a:t>
          </a:r>
        </a:p>
      </dgm:t>
    </dgm:pt>
    <dgm:pt modelId="{5D0D3E21-649A-4B09-9EED-3AA28D2D88D8}" type="parTrans" cxnId="{AFC7806B-BF0F-421A-B3EB-EC39E1411DFF}">
      <dgm:prSet/>
      <dgm:spPr/>
      <dgm:t>
        <a:bodyPr/>
        <a:lstStyle/>
        <a:p>
          <a:endParaRPr lang="en-US"/>
        </a:p>
      </dgm:t>
    </dgm:pt>
    <dgm:pt modelId="{1F6AF354-862A-41AE-B3AD-D2561D07D49B}" type="sibTrans" cxnId="{AFC7806B-BF0F-421A-B3EB-EC39E1411DFF}">
      <dgm:prSet/>
      <dgm:spPr/>
      <dgm:t>
        <a:bodyPr/>
        <a:lstStyle/>
        <a:p>
          <a:endParaRPr lang="en-US"/>
        </a:p>
      </dgm:t>
    </dgm:pt>
    <dgm:pt modelId="{6919AB86-F80E-4BB2-943B-02E6009FE804}">
      <dgm:prSet phldrT="[Texte]"/>
      <dgm:spPr/>
      <dgm:t>
        <a:bodyPr/>
        <a:lstStyle/>
        <a:p>
          <a:r>
            <a:rPr lang="fr-FR"/>
            <a:t>Preprocessing</a:t>
          </a:r>
          <a:endParaRPr lang="en-US"/>
        </a:p>
      </dgm:t>
    </dgm:pt>
    <dgm:pt modelId="{A634C09A-354D-4B16-BFC6-2DF1526D2F82}" type="sibTrans" cxnId="{9537B68E-4C8E-49F7-B408-9390007D3DDE}">
      <dgm:prSet/>
      <dgm:spPr/>
      <dgm:t>
        <a:bodyPr/>
        <a:lstStyle/>
        <a:p>
          <a:endParaRPr lang="en-US"/>
        </a:p>
      </dgm:t>
    </dgm:pt>
    <dgm:pt modelId="{B3142BAE-07A3-4E3C-89AA-C87F71DC8E13}" type="parTrans" cxnId="{9537B68E-4C8E-49F7-B408-9390007D3DDE}">
      <dgm:prSet/>
      <dgm:spPr/>
      <dgm:t>
        <a:bodyPr/>
        <a:lstStyle/>
        <a:p>
          <a:endParaRPr lang="en-US"/>
        </a:p>
      </dgm:t>
    </dgm:pt>
    <dgm:pt modelId="{9CC361C5-0CBB-4321-8808-0F39387A46C6}">
      <dgm:prSet/>
      <dgm:spPr/>
      <dgm:t>
        <a:bodyPr/>
        <a:lstStyle/>
        <a:p>
          <a:r>
            <a:rPr lang="fr-FR"/>
            <a:t>Evaluate the model</a:t>
          </a:r>
          <a:endParaRPr lang="en-US"/>
        </a:p>
      </dgm:t>
    </dgm:pt>
    <dgm:pt modelId="{01F62C36-1A3F-447F-9ACE-A117B54124FE}" type="parTrans" cxnId="{3FAC8583-3850-4734-B5B5-1C73AA6B1BE2}">
      <dgm:prSet/>
      <dgm:spPr/>
      <dgm:t>
        <a:bodyPr/>
        <a:lstStyle/>
        <a:p>
          <a:endParaRPr lang="en-US"/>
        </a:p>
      </dgm:t>
    </dgm:pt>
    <dgm:pt modelId="{D9320D1F-CE61-47ED-A585-D35E2607722E}" type="sibTrans" cxnId="{3FAC8583-3850-4734-B5B5-1C73AA6B1BE2}">
      <dgm:prSet/>
      <dgm:spPr/>
      <dgm:t>
        <a:bodyPr/>
        <a:lstStyle/>
        <a:p>
          <a:endParaRPr lang="en-US"/>
        </a:p>
      </dgm:t>
    </dgm:pt>
    <dgm:pt modelId="{9E1F4CE2-18BD-4B11-8008-DC670F19FDB9}">
      <dgm:prSet/>
      <dgm:spPr/>
      <dgm:t>
        <a:bodyPr/>
        <a:lstStyle/>
        <a:p>
          <a:r>
            <a:rPr lang="fr-FR"/>
            <a:t>Improve</a:t>
          </a:r>
          <a:endParaRPr lang="en-US"/>
        </a:p>
      </dgm:t>
    </dgm:pt>
    <dgm:pt modelId="{BDF8E66A-A0CE-4A20-82CB-D49D4936CE42}" type="parTrans" cxnId="{12EABB48-F78E-4366-8D27-7CED47162BC2}">
      <dgm:prSet/>
      <dgm:spPr/>
      <dgm:t>
        <a:bodyPr/>
        <a:lstStyle/>
        <a:p>
          <a:endParaRPr lang="en-US"/>
        </a:p>
      </dgm:t>
    </dgm:pt>
    <dgm:pt modelId="{F3FECF0B-77F3-443A-A415-827941C3B102}" type="sibTrans" cxnId="{12EABB48-F78E-4366-8D27-7CED47162BC2}">
      <dgm:prSet/>
      <dgm:spPr/>
      <dgm:t>
        <a:bodyPr/>
        <a:lstStyle/>
        <a:p>
          <a:endParaRPr lang="en-US"/>
        </a:p>
      </dgm:t>
    </dgm:pt>
    <dgm:pt modelId="{F81A7E3A-3478-4C13-9BFC-EDA3E7F480EB}" type="pres">
      <dgm:prSet presAssocID="{B5D67415-A062-4CF8-8854-AEA552CEC657}" presName="Name0" presStyleCnt="0">
        <dgm:presLayoutVars>
          <dgm:dir/>
          <dgm:resizeHandles val="exact"/>
        </dgm:presLayoutVars>
      </dgm:prSet>
      <dgm:spPr/>
    </dgm:pt>
    <dgm:pt modelId="{D2DF5ECE-7634-46B1-A922-F8A4E1305971}" type="pres">
      <dgm:prSet presAssocID="{C6EF3D9F-A702-4A49-9DBA-0549928F2F7E}" presName="node" presStyleLbl="node1" presStyleIdx="0" presStyleCnt="5">
        <dgm:presLayoutVars>
          <dgm:bulletEnabled val="1"/>
        </dgm:presLayoutVars>
      </dgm:prSet>
      <dgm:spPr/>
    </dgm:pt>
    <dgm:pt modelId="{C31F1985-CAA6-4714-A5ED-1186EAF0F3E3}" type="pres">
      <dgm:prSet presAssocID="{C69EB00A-5152-4E82-900A-42CF37F06684}" presName="sibTrans" presStyleLbl="sibTrans2D1" presStyleIdx="0" presStyleCnt="4"/>
      <dgm:spPr/>
    </dgm:pt>
    <dgm:pt modelId="{6E9828A4-8B01-4EF0-B8AE-E3B5093E9A45}" type="pres">
      <dgm:prSet presAssocID="{C69EB00A-5152-4E82-900A-42CF37F06684}" presName="connectorText" presStyleLbl="sibTrans2D1" presStyleIdx="0" presStyleCnt="4"/>
      <dgm:spPr/>
    </dgm:pt>
    <dgm:pt modelId="{E91BFC3B-A435-450E-84CB-966525E626A5}" type="pres">
      <dgm:prSet presAssocID="{6919AB86-F80E-4BB2-943B-02E6009FE804}" presName="node" presStyleLbl="node1" presStyleIdx="1" presStyleCnt="5">
        <dgm:presLayoutVars>
          <dgm:bulletEnabled val="1"/>
        </dgm:presLayoutVars>
      </dgm:prSet>
      <dgm:spPr/>
    </dgm:pt>
    <dgm:pt modelId="{0F9FE6B2-3BF5-4E85-A134-2C8DDF270697}" type="pres">
      <dgm:prSet presAssocID="{A634C09A-354D-4B16-BFC6-2DF1526D2F82}" presName="sibTrans" presStyleLbl="sibTrans2D1" presStyleIdx="1" presStyleCnt="4"/>
      <dgm:spPr/>
    </dgm:pt>
    <dgm:pt modelId="{0377952C-1711-4F0B-BFFE-C4F4FC8B33F7}" type="pres">
      <dgm:prSet presAssocID="{A634C09A-354D-4B16-BFC6-2DF1526D2F82}" presName="connectorText" presStyleLbl="sibTrans2D1" presStyleIdx="1" presStyleCnt="4"/>
      <dgm:spPr/>
    </dgm:pt>
    <dgm:pt modelId="{18CA6747-56B2-40C1-B0BC-8EB9DCC30CDD}" type="pres">
      <dgm:prSet presAssocID="{78B23747-8B61-4E40-8B91-8A2350D04205}" presName="node" presStyleLbl="node1" presStyleIdx="2" presStyleCnt="5">
        <dgm:presLayoutVars>
          <dgm:bulletEnabled val="1"/>
        </dgm:presLayoutVars>
      </dgm:prSet>
      <dgm:spPr/>
    </dgm:pt>
    <dgm:pt modelId="{4A885C37-E262-400F-ADA5-E5DA2FB59335}" type="pres">
      <dgm:prSet presAssocID="{1F6AF354-862A-41AE-B3AD-D2561D07D49B}" presName="sibTrans" presStyleLbl="sibTrans2D1" presStyleIdx="2" presStyleCnt="4"/>
      <dgm:spPr/>
    </dgm:pt>
    <dgm:pt modelId="{F50EE96E-B860-44BC-B9A6-3AE8E812D96E}" type="pres">
      <dgm:prSet presAssocID="{1F6AF354-862A-41AE-B3AD-D2561D07D49B}" presName="connectorText" presStyleLbl="sibTrans2D1" presStyleIdx="2" presStyleCnt="4"/>
      <dgm:spPr/>
    </dgm:pt>
    <dgm:pt modelId="{F59B50D1-2EBA-4462-B955-349F0D791E62}" type="pres">
      <dgm:prSet presAssocID="{9CC361C5-0CBB-4321-8808-0F39387A46C6}" presName="node" presStyleLbl="node1" presStyleIdx="3" presStyleCnt="5">
        <dgm:presLayoutVars>
          <dgm:bulletEnabled val="1"/>
        </dgm:presLayoutVars>
      </dgm:prSet>
      <dgm:spPr/>
    </dgm:pt>
    <dgm:pt modelId="{995C709F-AAD7-44BF-88CE-919844CD7AF3}" type="pres">
      <dgm:prSet presAssocID="{D9320D1F-CE61-47ED-A585-D35E2607722E}" presName="sibTrans" presStyleLbl="sibTrans2D1" presStyleIdx="3" presStyleCnt="4"/>
      <dgm:spPr/>
    </dgm:pt>
    <dgm:pt modelId="{90F3DBDA-65E2-409A-8523-36E3B4D0B877}" type="pres">
      <dgm:prSet presAssocID="{D9320D1F-CE61-47ED-A585-D35E2607722E}" presName="connectorText" presStyleLbl="sibTrans2D1" presStyleIdx="3" presStyleCnt="4"/>
      <dgm:spPr/>
    </dgm:pt>
    <dgm:pt modelId="{8D6CEC79-DCA6-43D8-8A56-7A809C02B7F1}" type="pres">
      <dgm:prSet presAssocID="{9E1F4CE2-18BD-4B11-8008-DC670F19FDB9}" presName="node" presStyleLbl="node1" presStyleIdx="4" presStyleCnt="5">
        <dgm:presLayoutVars>
          <dgm:bulletEnabled val="1"/>
        </dgm:presLayoutVars>
      </dgm:prSet>
      <dgm:spPr/>
    </dgm:pt>
  </dgm:ptLst>
  <dgm:cxnLst>
    <dgm:cxn modelId="{BC1E063A-3AF7-4572-8FBA-7056AA3B8B3D}" type="presOf" srcId="{6919AB86-F80E-4BB2-943B-02E6009FE804}" destId="{E91BFC3B-A435-450E-84CB-966525E626A5}" srcOrd="0" destOrd="0" presId="urn:microsoft.com/office/officeart/2005/8/layout/process1"/>
    <dgm:cxn modelId="{568DC85C-F972-433A-AB1A-6B79A2673B0B}" type="presOf" srcId="{A634C09A-354D-4B16-BFC6-2DF1526D2F82}" destId="{0F9FE6B2-3BF5-4E85-A134-2C8DDF270697}" srcOrd="0" destOrd="0" presId="urn:microsoft.com/office/officeart/2005/8/layout/process1"/>
    <dgm:cxn modelId="{2CF08241-7E07-4E77-B732-49723BCE7D21}" type="presOf" srcId="{9CC361C5-0CBB-4321-8808-0F39387A46C6}" destId="{F59B50D1-2EBA-4462-B955-349F0D791E62}" srcOrd="0" destOrd="0" presId="urn:microsoft.com/office/officeart/2005/8/layout/process1"/>
    <dgm:cxn modelId="{12EABB48-F78E-4366-8D27-7CED47162BC2}" srcId="{B5D67415-A062-4CF8-8854-AEA552CEC657}" destId="{9E1F4CE2-18BD-4B11-8008-DC670F19FDB9}" srcOrd="4" destOrd="0" parTransId="{BDF8E66A-A0CE-4A20-82CB-D49D4936CE42}" sibTransId="{F3FECF0B-77F3-443A-A415-827941C3B102}"/>
    <dgm:cxn modelId="{AFC7806B-BF0F-421A-B3EB-EC39E1411DFF}" srcId="{B5D67415-A062-4CF8-8854-AEA552CEC657}" destId="{78B23747-8B61-4E40-8B91-8A2350D04205}" srcOrd="2" destOrd="0" parTransId="{5D0D3E21-649A-4B09-9EED-3AA28D2D88D8}" sibTransId="{1F6AF354-862A-41AE-B3AD-D2561D07D49B}"/>
    <dgm:cxn modelId="{91DDF74D-5FBE-4C1C-B70C-372F00A376D5}" type="presOf" srcId="{D9320D1F-CE61-47ED-A585-D35E2607722E}" destId="{90F3DBDA-65E2-409A-8523-36E3B4D0B877}" srcOrd="1" destOrd="0" presId="urn:microsoft.com/office/officeart/2005/8/layout/process1"/>
    <dgm:cxn modelId="{0E02007C-7468-4467-8864-280E8384B738}" type="presOf" srcId="{1F6AF354-862A-41AE-B3AD-D2561D07D49B}" destId="{F50EE96E-B860-44BC-B9A6-3AE8E812D96E}" srcOrd="1" destOrd="0" presId="urn:microsoft.com/office/officeart/2005/8/layout/process1"/>
    <dgm:cxn modelId="{3FAC8583-3850-4734-B5B5-1C73AA6B1BE2}" srcId="{B5D67415-A062-4CF8-8854-AEA552CEC657}" destId="{9CC361C5-0CBB-4321-8808-0F39387A46C6}" srcOrd="3" destOrd="0" parTransId="{01F62C36-1A3F-447F-9ACE-A117B54124FE}" sibTransId="{D9320D1F-CE61-47ED-A585-D35E2607722E}"/>
    <dgm:cxn modelId="{9537B68E-4C8E-49F7-B408-9390007D3DDE}" srcId="{B5D67415-A062-4CF8-8854-AEA552CEC657}" destId="{6919AB86-F80E-4BB2-943B-02E6009FE804}" srcOrd="1" destOrd="0" parTransId="{B3142BAE-07A3-4E3C-89AA-C87F71DC8E13}" sibTransId="{A634C09A-354D-4B16-BFC6-2DF1526D2F82}"/>
    <dgm:cxn modelId="{A9BBE392-8CF8-4F04-AFEC-F98B3B047B8D}" srcId="{B5D67415-A062-4CF8-8854-AEA552CEC657}" destId="{C6EF3D9F-A702-4A49-9DBA-0549928F2F7E}" srcOrd="0" destOrd="0" parTransId="{A8A44514-B6CD-4C1E-A7BA-7C0485220A60}" sibTransId="{C69EB00A-5152-4E82-900A-42CF37F06684}"/>
    <dgm:cxn modelId="{119523A2-483F-4726-957D-8A657DC8C6A0}" type="presOf" srcId="{C69EB00A-5152-4E82-900A-42CF37F06684}" destId="{6E9828A4-8B01-4EF0-B8AE-E3B5093E9A45}" srcOrd="1" destOrd="0" presId="urn:microsoft.com/office/officeart/2005/8/layout/process1"/>
    <dgm:cxn modelId="{7BC5E7A5-E5A8-4F8E-969C-51BD53E491BF}" type="presOf" srcId="{C6EF3D9F-A702-4A49-9DBA-0549928F2F7E}" destId="{D2DF5ECE-7634-46B1-A922-F8A4E1305971}" srcOrd="0" destOrd="0" presId="urn:microsoft.com/office/officeart/2005/8/layout/process1"/>
    <dgm:cxn modelId="{91346BB4-2AC7-4CE8-8382-57EB2C181F7E}" type="presOf" srcId="{9E1F4CE2-18BD-4B11-8008-DC670F19FDB9}" destId="{8D6CEC79-DCA6-43D8-8A56-7A809C02B7F1}" srcOrd="0" destOrd="0" presId="urn:microsoft.com/office/officeart/2005/8/layout/process1"/>
    <dgm:cxn modelId="{E0B947B8-3E83-4029-8C39-C4984D430E7A}" type="presOf" srcId="{78B23747-8B61-4E40-8B91-8A2350D04205}" destId="{18CA6747-56B2-40C1-B0BC-8EB9DCC30CDD}" srcOrd="0" destOrd="0" presId="urn:microsoft.com/office/officeart/2005/8/layout/process1"/>
    <dgm:cxn modelId="{DB3B52B9-E6BA-427A-8369-BA0AC1474733}" type="presOf" srcId="{A634C09A-354D-4B16-BFC6-2DF1526D2F82}" destId="{0377952C-1711-4F0B-BFFE-C4F4FC8B33F7}" srcOrd="1" destOrd="0" presId="urn:microsoft.com/office/officeart/2005/8/layout/process1"/>
    <dgm:cxn modelId="{D2215ECD-818E-459F-87CC-5756F3C754CA}" type="presOf" srcId="{1F6AF354-862A-41AE-B3AD-D2561D07D49B}" destId="{4A885C37-E262-400F-ADA5-E5DA2FB59335}" srcOrd="0" destOrd="0" presId="urn:microsoft.com/office/officeart/2005/8/layout/process1"/>
    <dgm:cxn modelId="{5EB891DB-AA6B-42BF-8DD6-8F40045EE69C}" type="presOf" srcId="{D9320D1F-CE61-47ED-A585-D35E2607722E}" destId="{995C709F-AAD7-44BF-88CE-919844CD7AF3}" srcOrd="0" destOrd="0" presId="urn:microsoft.com/office/officeart/2005/8/layout/process1"/>
    <dgm:cxn modelId="{BEEBCDF3-D5B2-425D-BE44-18265AD530C4}" type="presOf" srcId="{B5D67415-A062-4CF8-8854-AEA552CEC657}" destId="{F81A7E3A-3478-4C13-9BFC-EDA3E7F480EB}" srcOrd="0" destOrd="0" presId="urn:microsoft.com/office/officeart/2005/8/layout/process1"/>
    <dgm:cxn modelId="{ED69A3F9-6D66-437B-8694-D25C72CB4A64}" type="presOf" srcId="{C69EB00A-5152-4E82-900A-42CF37F06684}" destId="{C31F1985-CAA6-4714-A5ED-1186EAF0F3E3}" srcOrd="0" destOrd="0" presId="urn:microsoft.com/office/officeart/2005/8/layout/process1"/>
    <dgm:cxn modelId="{BC7585EF-3389-4A36-9214-63C94C6695F6}" type="presParOf" srcId="{F81A7E3A-3478-4C13-9BFC-EDA3E7F480EB}" destId="{D2DF5ECE-7634-46B1-A922-F8A4E1305971}" srcOrd="0" destOrd="0" presId="urn:microsoft.com/office/officeart/2005/8/layout/process1"/>
    <dgm:cxn modelId="{627EAB9C-BAFB-41F9-82F3-8C8D9EDA871F}" type="presParOf" srcId="{F81A7E3A-3478-4C13-9BFC-EDA3E7F480EB}" destId="{C31F1985-CAA6-4714-A5ED-1186EAF0F3E3}" srcOrd="1" destOrd="0" presId="urn:microsoft.com/office/officeart/2005/8/layout/process1"/>
    <dgm:cxn modelId="{2E5EFFF2-95B8-479D-A176-252E7A8DF1FC}" type="presParOf" srcId="{C31F1985-CAA6-4714-A5ED-1186EAF0F3E3}" destId="{6E9828A4-8B01-4EF0-B8AE-E3B5093E9A45}" srcOrd="0" destOrd="0" presId="urn:microsoft.com/office/officeart/2005/8/layout/process1"/>
    <dgm:cxn modelId="{8A2ED397-CADE-4B8C-A418-4409A505D560}" type="presParOf" srcId="{F81A7E3A-3478-4C13-9BFC-EDA3E7F480EB}" destId="{E91BFC3B-A435-450E-84CB-966525E626A5}" srcOrd="2" destOrd="0" presId="urn:microsoft.com/office/officeart/2005/8/layout/process1"/>
    <dgm:cxn modelId="{68469ABA-053B-4D29-8E07-18C9C9AF455A}" type="presParOf" srcId="{F81A7E3A-3478-4C13-9BFC-EDA3E7F480EB}" destId="{0F9FE6B2-3BF5-4E85-A134-2C8DDF270697}" srcOrd="3" destOrd="0" presId="urn:microsoft.com/office/officeart/2005/8/layout/process1"/>
    <dgm:cxn modelId="{6E1762C2-1A18-4F7B-B70E-68F28E68AB71}" type="presParOf" srcId="{0F9FE6B2-3BF5-4E85-A134-2C8DDF270697}" destId="{0377952C-1711-4F0B-BFFE-C4F4FC8B33F7}" srcOrd="0" destOrd="0" presId="urn:microsoft.com/office/officeart/2005/8/layout/process1"/>
    <dgm:cxn modelId="{969E22F0-4BBB-4015-A535-12AB09E81988}" type="presParOf" srcId="{F81A7E3A-3478-4C13-9BFC-EDA3E7F480EB}" destId="{18CA6747-56B2-40C1-B0BC-8EB9DCC30CDD}" srcOrd="4" destOrd="0" presId="urn:microsoft.com/office/officeart/2005/8/layout/process1"/>
    <dgm:cxn modelId="{8FB17F5E-6931-42B5-822E-EA23B624AFA0}" type="presParOf" srcId="{F81A7E3A-3478-4C13-9BFC-EDA3E7F480EB}" destId="{4A885C37-E262-400F-ADA5-E5DA2FB59335}" srcOrd="5" destOrd="0" presId="urn:microsoft.com/office/officeart/2005/8/layout/process1"/>
    <dgm:cxn modelId="{AB67CC72-1F7C-4172-837B-3D24EC612BF8}" type="presParOf" srcId="{4A885C37-E262-400F-ADA5-E5DA2FB59335}" destId="{F50EE96E-B860-44BC-B9A6-3AE8E812D96E}" srcOrd="0" destOrd="0" presId="urn:microsoft.com/office/officeart/2005/8/layout/process1"/>
    <dgm:cxn modelId="{5DE3F205-85D6-4776-AB03-C9D844A7B1DE}" type="presParOf" srcId="{F81A7E3A-3478-4C13-9BFC-EDA3E7F480EB}" destId="{F59B50D1-2EBA-4462-B955-349F0D791E62}" srcOrd="6" destOrd="0" presId="urn:microsoft.com/office/officeart/2005/8/layout/process1"/>
    <dgm:cxn modelId="{76467764-5F53-45CA-9DD5-562F1D5D015A}" type="presParOf" srcId="{F81A7E3A-3478-4C13-9BFC-EDA3E7F480EB}" destId="{995C709F-AAD7-44BF-88CE-919844CD7AF3}" srcOrd="7" destOrd="0" presId="urn:microsoft.com/office/officeart/2005/8/layout/process1"/>
    <dgm:cxn modelId="{1B7A44D0-C90F-4642-9B99-0164DD98497D}" type="presParOf" srcId="{995C709F-AAD7-44BF-88CE-919844CD7AF3}" destId="{90F3DBDA-65E2-409A-8523-36E3B4D0B877}" srcOrd="0" destOrd="0" presId="urn:microsoft.com/office/officeart/2005/8/layout/process1"/>
    <dgm:cxn modelId="{613638C2-1C78-4627-8408-E0C54E958AFF}" type="presParOf" srcId="{F81A7E3A-3478-4C13-9BFC-EDA3E7F480EB}" destId="{8D6CEC79-DCA6-43D8-8A56-7A809C02B7F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67415-A062-4CF8-8854-AEA552CEC65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6EF3D9F-A702-4A49-9DBA-0549928F2F7E}">
      <dgm:prSet phldrT="[Texte]"/>
      <dgm:spPr/>
      <dgm:t>
        <a:bodyPr/>
        <a:lstStyle/>
        <a:p>
          <a:r>
            <a:rPr lang="fr-FR"/>
            <a:t>Get Data</a:t>
          </a:r>
          <a:endParaRPr lang="en-US"/>
        </a:p>
      </dgm:t>
    </dgm:pt>
    <dgm:pt modelId="{A8A44514-B6CD-4C1E-A7BA-7C0485220A60}" type="parTrans" cxnId="{A9BBE392-8CF8-4F04-AFEC-F98B3B047B8D}">
      <dgm:prSet/>
      <dgm:spPr/>
      <dgm:t>
        <a:bodyPr/>
        <a:lstStyle/>
        <a:p>
          <a:endParaRPr lang="en-US"/>
        </a:p>
      </dgm:t>
    </dgm:pt>
    <dgm:pt modelId="{C69EB00A-5152-4E82-900A-42CF37F06684}" type="sibTrans" cxnId="{A9BBE392-8CF8-4F04-AFEC-F98B3B047B8D}">
      <dgm:prSet/>
      <dgm:spPr/>
      <dgm:t>
        <a:bodyPr/>
        <a:lstStyle/>
        <a:p>
          <a:endParaRPr lang="en-US"/>
        </a:p>
      </dgm:t>
    </dgm:pt>
    <dgm:pt modelId="{78B23747-8B61-4E40-8B91-8A2350D04205}">
      <dgm:prSet phldrT="[Texte]"/>
      <dgm:spPr/>
      <dgm:t>
        <a:bodyPr/>
        <a:lstStyle/>
        <a:p>
          <a:r>
            <a:rPr lang="fr-FR"/>
            <a:t>Train the model</a:t>
          </a:r>
        </a:p>
      </dgm:t>
    </dgm:pt>
    <dgm:pt modelId="{5D0D3E21-649A-4B09-9EED-3AA28D2D88D8}" type="parTrans" cxnId="{AFC7806B-BF0F-421A-B3EB-EC39E1411DFF}">
      <dgm:prSet/>
      <dgm:spPr/>
      <dgm:t>
        <a:bodyPr/>
        <a:lstStyle/>
        <a:p>
          <a:endParaRPr lang="en-US"/>
        </a:p>
      </dgm:t>
    </dgm:pt>
    <dgm:pt modelId="{1F6AF354-862A-41AE-B3AD-D2561D07D49B}" type="sibTrans" cxnId="{AFC7806B-BF0F-421A-B3EB-EC39E1411DFF}">
      <dgm:prSet/>
      <dgm:spPr/>
      <dgm:t>
        <a:bodyPr/>
        <a:lstStyle/>
        <a:p>
          <a:endParaRPr lang="en-US"/>
        </a:p>
      </dgm:t>
    </dgm:pt>
    <dgm:pt modelId="{6919AB86-F80E-4BB2-943B-02E6009FE804}">
      <dgm:prSet phldrT="[Texte]"/>
      <dgm:spPr/>
      <dgm:t>
        <a:bodyPr/>
        <a:lstStyle/>
        <a:p>
          <a:r>
            <a:rPr lang="fr-FR"/>
            <a:t>Preprocessing</a:t>
          </a:r>
          <a:endParaRPr lang="en-US"/>
        </a:p>
      </dgm:t>
    </dgm:pt>
    <dgm:pt modelId="{A634C09A-354D-4B16-BFC6-2DF1526D2F82}" type="sibTrans" cxnId="{9537B68E-4C8E-49F7-B408-9390007D3DDE}">
      <dgm:prSet/>
      <dgm:spPr/>
      <dgm:t>
        <a:bodyPr/>
        <a:lstStyle/>
        <a:p>
          <a:endParaRPr lang="en-US"/>
        </a:p>
      </dgm:t>
    </dgm:pt>
    <dgm:pt modelId="{B3142BAE-07A3-4E3C-89AA-C87F71DC8E13}" type="parTrans" cxnId="{9537B68E-4C8E-49F7-B408-9390007D3DDE}">
      <dgm:prSet/>
      <dgm:spPr/>
      <dgm:t>
        <a:bodyPr/>
        <a:lstStyle/>
        <a:p>
          <a:endParaRPr lang="en-US"/>
        </a:p>
      </dgm:t>
    </dgm:pt>
    <dgm:pt modelId="{9CC361C5-0CBB-4321-8808-0F39387A46C6}">
      <dgm:prSet/>
      <dgm:spPr/>
      <dgm:t>
        <a:bodyPr/>
        <a:lstStyle/>
        <a:p>
          <a:r>
            <a:rPr lang="fr-FR"/>
            <a:t>Evaluate the model</a:t>
          </a:r>
          <a:endParaRPr lang="en-US"/>
        </a:p>
      </dgm:t>
    </dgm:pt>
    <dgm:pt modelId="{01F62C36-1A3F-447F-9ACE-A117B54124FE}" type="parTrans" cxnId="{3FAC8583-3850-4734-B5B5-1C73AA6B1BE2}">
      <dgm:prSet/>
      <dgm:spPr/>
      <dgm:t>
        <a:bodyPr/>
        <a:lstStyle/>
        <a:p>
          <a:endParaRPr lang="en-US"/>
        </a:p>
      </dgm:t>
    </dgm:pt>
    <dgm:pt modelId="{D9320D1F-CE61-47ED-A585-D35E2607722E}" type="sibTrans" cxnId="{3FAC8583-3850-4734-B5B5-1C73AA6B1BE2}">
      <dgm:prSet/>
      <dgm:spPr/>
      <dgm:t>
        <a:bodyPr/>
        <a:lstStyle/>
        <a:p>
          <a:endParaRPr lang="en-US"/>
        </a:p>
      </dgm:t>
    </dgm:pt>
    <dgm:pt modelId="{9E1F4CE2-18BD-4B11-8008-DC670F19FDB9}">
      <dgm:prSet/>
      <dgm:spPr/>
      <dgm:t>
        <a:bodyPr/>
        <a:lstStyle/>
        <a:p>
          <a:r>
            <a:rPr lang="fr-FR"/>
            <a:t>Improve</a:t>
          </a:r>
          <a:endParaRPr lang="en-US"/>
        </a:p>
      </dgm:t>
    </dgm:pt>
    <dgm:pt modelId="{BDF8E66A-A0CE-4A20-82CB-D49D4936CE42}" type="parTrans" cxnId="{12EABB48-F78E-4366-8D27-7CED47162BC2}">
      <dgm:prSet/>
      <dgm:spPr/>
      <dgm:t>
        <a:bodyPr/>
        <a:lstStyle/>
        <a:p>
          <a:endParaRPr lang="en-US"/>
        </a:p>
      </dgm:t>
    </dgm:pt>
    <dgm:pt modelId="{F3FECF0B-77F3-443A-A415-827941C3B102}" type="sibTrans" cxnId="{12EABB48-F78E-4366-8D27-7CED47162BC2}">
      <dgm:prSet/>
      <dgm:spPr/>
      <dgm:t>
        <a:bodyPr/>
        <a:lstStyle/>
        <a:p>
          <a:endParaRPr lang="en-US"/>
        </a:p>
      </dgm:t>
    </dgm:pt>
    <dgm:pt modelId="{F81A7E3A-3478-4C13-9BFC-EDA3E7F480EB}" type="pres">
      <dgm:prSet presAssocID="{B5D67415-A062-4CF8-8854-AEA552CEC657}" presName="Name0" presStyleCnt="0">
        <dgm:presLayoutVars>
          <dgm:dir/>
          <dgm:resizeHandles val="exact"/>
        </dgm:presLayoutVars>
      </dgm:prSet>
      <dgm:spPr/>
    </dgm:pt>
    <dgm:pt modelId="{D2DF5ECE-7634-46B1-A922-F8A4E1305971}" type="pres">
      <dgm:prSet presAssocID="{C6EF3D9F-A702-4A49-9DBA-0549928F2F7E}" presName="node" presStyleLbl="node1" presStyleIdx="0" presStyleCnt="5">
        <dgm:presLayoutVars>
          <dgm:bulletEnabled val="1"/>
        </dgm:presLayoutVars>
      </dgm:prSet>
      <dgm:spPr/>
    </dgm:pt>
    <dgm:pt modelId="{C31F1985-CAA6-4714-A5ED-1186EAF0F3E3}" type="pres">
      <dgm:prSet presAssocID="{C69EB00A-5152-4E82-900A-42CF37F06684}" presName="sibTrans" presStyleLbl="sibTrans2D1" presStyleIdx="0" presStyleCnt="4"/>
      <dgm:spPr/>
    </dgm:pt>
    <dgm:pt modelId="{6E9828A4-8B01-4EF0-B8AE-E3B5093E9A45}" type="pres">
      <dgm:prSet presAssocID="{C69EB00A-5152-4E82-900A-42CF37F06684}" presName="connectorText" presStyleLbl="sibTrans2D1" presStyleIdx="0" presStyleCnt="4"/>
      <dgm:spPr/>
    </dgm:pt>
    <dgm:pt modelId="{E91BFC3B-A435-450E-84CB-966525E626A5}" type="pres">
      <dgm:prSet presAssocID="{6919AB86-F80E-4BB2-943B-02E6009FE804}" presName="node" presStyleLbl="node1" presStyleIdx="1" presStyleCnt="5">
        <dgm:presLayoutVars>
          <dgm:bulletEnabled val="1"/>
        </dgm:presLayoutVars>
      </dgm:prSet>
      <dgm:spPr/>
    </dgm:pt>
    <dgm:pt modelId="{0F9FE6B2-3BF5-4E85-A134-2C8DDF270697}" type="pres">
      <dgm:prSet presAssocID="{A634C09A-354D-4B16-BFC6-2DF1526D2F82}" presName="sibTrans" presStyleLbl="sibTrans2D1" presStyleIdx="1" presStyleCnt="4"/>
      <dgm:spPr/>
    </dgm:pt>
    <dgm:pt modelId="{0377952C-1711-4F0B-BFFE-C4F4FC8B33F7}" type="pres">
      <dgm:prSet presAssocID="{A634C09A-354D-4B16-BFC6-2DF1526D2F82}" presName="connectorText" presStyleLbl="sibTrans2D1" presStyleIdx="1" presStyleCnt="4"/>
      <dgm:spPr/>
    </dgm:pt>
    <dgm:pt modelId="{18CA6747-56B2-40C1-B0BC-8EB9DCC30CDD}" type="pres">
      <dgm:prSet presAssocID="{78B23747-8B61-4E40-8B91-8A2350D04205}" presName="node" presStyleLbl="node1" presStyleIdx="2" presStyleCnt="5">
        <dgm:presLayoutVars>
          <dgm:bulletEnabled val="1"/>
        </dgm:presLayoutVars>
      </dgm:prSet>
      <dgm:spPr/>
    </dgm:pt>
    <dgm:pt modelId="{4A885C37-E262-400F-ADA5-E5DA2FB59335}" type="pres">
      <dgm:prSet presAssocID="{1F6AF354-862A-41AE-B3AD-D2561D07D49B}" presName="sibTrans" presStyleLbl="sibTrans2D1" presStyleIdx="2" presStyleCnt="4"/>
      <dgm:spPr/>
    </dgm:pt>
    <dgm:pt modelId="{F50EE96E-B860-44BC-B9A6-3AE8E812D96E}" type="pres">
      <dgm:prSet presAssocID="{1F6AF354-862A-41AE-B3AD-D2561D07D49B}" presName="connectorText" presStyleLbl="sibTrans2D1" presStyleIdx="2" presStyleCnt="4"/>
      <dgm:spPr/>
    </dgm:pt>
    <dgm:pt modelId="{F59B50D1-2EBA-4462-B955-349F0D791E62}" type="pres">
      <dgm:prSet presAssocID="{9CC361C5-0CBB-4321-8808-0F39387A46C6}" presName="node" presStyleLbl="node1" presStyleIdx="3" presStyleCnt="5">
        <dgm:presLayoutVars>
          <dgm:bulletEnabled val="1"/>
        </dgm:presLayoutVars>
      </dgm:prSet>
      <dgm:spPr/>
    </dgm:pt>
    <dgm:pt modelId="{995C709F-AAD7-44BF-88CE-919844CD7AF3}" type="pres">
      <dgm:prSet presAssocID="{D9320D1F-CE61-47ED-A585-D35E2607722E}" presName="sibTrans" presStyleLbl="sibTrans2D1" presStyleIdx="3" presStyleCnt="4"/>
      <dgm:spPr/>
    </dgm:pt>
    <dgm:pt modelId="{90F3DBDA-65E2-409A-8523-36E3B4D0B877}" type="pres">
      <dgm:prSet presAssocID="{D9320D1F-CE61-47ED-A585-D35E2607722E}" presName="connectorText" presStyleLbl="sibTrans2D1" presStyleIdx="3" presStyleCnt="4"/>
      <dgm:spPr/>
    </dgm:pt>
    <dgm:pt modelId="{8D6CEC79-DCA6-43D8-8A56-7A809C02B7F1}" type="pres">
      <dgm:prSet presAssocID="{9E1F4CE2-18BD-4B11-8008-DC670F19FDB9}" presName="node" presStyleLbl="node1" presStyleIdx="4" presStyleCnt="5">
        <dgm:presLayoutVars>
          <dgm:bulletEnabled val="1"/>
        </dgm:presLayoutVars>
      </dgm:prSet>
      <dgm:spPr/>
    </dgm:pt>
  </dgm:ptLst>
  <dgm:cxnLst>
    <dgm:cxn modelId="{7C0A3F01-717E-430C-9DC7-352E7D8D4F4E}" type="presOf" srcId="{1F6AF354-862A-41AE-B3AD-D2561D07D49B}" destId="{4A885C37-E262-400F-ADA5-E5DA2FB59335}" srcOrd="0" destOrd="0" presId="urn:microsoft.com/office/officeart/2005/8/layout/process1"/>
    <dgm:cxn modelId="{3D7CA41C-0807-4898-9B29-18B506B1BA36}" type="presOf" srcId="{78B23747-8B61-4E40-8B91-8A2350D04205}" destId="{18CA6747-56B2-40C1-B0BC-8EB9DCC30CDD}" srcOrd="0" destOrd="0" presId="urn:microsoft.com/office/officeart/2005/8/layout/process1"/>
    <dgm:cxn modelId="{EF03DE2E-4D30-4FA2-9B80-0BA6536709DA}" type="presOf" srcId="{C6EF3D9F-A702-4A49-9DBA-0549928F2F7E}" destId="{D2DF5ECE-7634-46B1-A922-F8A4E1305971}" srcOrd="0" destOrd="0" presId="urn:microsoft.com/office/officeart/2005/8/layout/process1"/>
    <dgm:cxn modelId="{2A876B30-AF36-4F98-9781-B15BEAA03F50}" type="presOf" srcId="{9CC361C5-0CBB-4321-8808-0F39387A46C6}" destId="{F59B50D1-2EBA-4462-B955-349F0D791E62}" srcOrd="0" destOrd="0" presId="urn:microsoft.com/office/officeart/2005/8/layout/process1"/>
    <dgm:cxn modelId="{4FE0E434-AB12-4A3B-A15D-82549375CB41}" type="presOf" srcId="{B5D67415-A062-4CF8-8854-AEA552CEC657}" destId="{F81A7E3A-3478-4C13-9BFC-EDA3E7F480EB}" srcOrd="0" destOrd="0" presId="urn:microsoft.com/office/officeart/2005/8/layout/process1"/>
    <dgm:cxn modelId="{5AA7AE35-FFF0-4C82-AFCE-C49BF1DB4272}" type="presOf" srcId="{D9320D1F-CE61-47ED-A585-D35E2607722E}" destId="{995C709F-AAD7-44BF-88CE-919844CD7AF3}" srcOrd="0" destOrd="0" presId="urn:microsoft.com/office/officeart/2005/8/layout/process1"/>
    <dgm:cxn modelId="{6709625E-CA1C-4AD8-81CD-20605D9866A8}" type="presOf" srcId="{A634C09A-354D-4B16-BFC6-2DF1526D2F82}" destId="{0377952C-1711-4F0B-BFFE-C4F4FC8B33F7}" srcOrd="1" destOrd="0" presId="urn:microsoft.com/office/officeart/2005/8/layout/process1"/>
    <dgm:cxn modelId="{12EABB48-F78E-4366-8D27-7CED47162BC2}" srcId="{B5D67415-A062-4CF8-8854-AEA552CEC657}" destId="{9E1F4CE2-18BD-4B11-8008-DC670F19FDB9}" srcOrd="4" destOrd="0" parTransId="{BDF8E66A-A0CE-4A20-82CB-D49D4936CE42}" sibTransId="{F3FECF0B-77F3-443A-A415-827941C3B102}"/>
    <dgm:cxn modelId="{AFC7806B-BF0F-421A-B3EB-EC39E1411DFF}" srcId="{B5D67415-A062-4CF8-8854-AEA552CEC657}" destId="{78B23747-8B61-4E40-8B91-8A2350D04205}" srcOrd="2" destOrd="0" parTransId="{5D0D3E21-649A-4B09-9EED-3AA28D2D88D8}" sibTransId="{1F6AF354-862A-41AE-B3AD-D2561D07D49B}"/>
    <dgm:cxn modelId="{D3FE1377-66D0-42C0-B1E9-0E87E0DE1040}" type="presOf" srcId="{6919AB86-F80E-4BB2-943B-02E6009FE804}" destId="{E91BFC3B-A435-450E-84CB-966525E626A5}" srcOrd="0" destOrd="0" presId="urn:microsoft.com/office/officeart/2005/8/layout/process1"/>
    <dgm:cxn modelId="{1CB85281-1094-4236-98CA-FBCF8D11734C}" type="presOf" srcId="{C69EB00A-5152-4E82-900A-42CF37F06684}" destId="{6E9828A4-8B01-4EF0-B8AE-E3B5093E9A45}" srcOrd="1" destOrd="0" presId="urn:microsoft.com/office/officeart/2005/8/layout/process1"/>
    <dgm:cxn modelId="{3FAC8583-3850-4734-B5B5-1C73AA6B1BE2}" srcId="{B5D67415-A062-4CF8-8854-AEA552CEC657}" destId="{9CC361C5-0CBB-4321-8808-0F39387A46C6}" srcOrd="3" destOrd="0" parTransId="{01F62C36-1A3F-447F-9ACE-A117B54124FE}" sibTransId="{D9320D1F-CE61-47ED-A585-D35E2607722E}"/>
    <dgm:cxn modelId="{EB69A68A-E994-46C1-9FD4-9319FD4C9116}" type="presOf" srcId="{1F6AF354-862A-41AE-B3AD-D2561D07D49B}" destId="{F50EE96E-B860-44BC-B9A6-3AE8E812D96E}" srcOrd="1" destOrd="0" presId="urn:microsoft.com/office/officeart/2005/8/layout/process1"/>
    <dgm:cxn modelId="{9537B68E-4C8E-49F7-B408-9390007D3DDE}" srcId="{B5D67415-A062-4CF8-8854-AEA552CEC657}" destId="{6919AB86-F80E-4BB2-943B-02E6009FE804}" srcOrd="1" destOrd="0" parTransId="{B3142BAE-07A3-4E3C-89AA-C87F71DC8E13}" sibTransId="{A634C09A-354D-4B16-BFC6-2DF1526D2F82}"/>
    <dgm:cxn modelId="{9E5A1091-9FBF-47F6-9904-7198C57D9E1C}" type="presOf" srcId="{9E1F4CE2-18BD-4B11-8008-DC670F19FDB9}" destId="{8D6CEC79-DCA6-43D8-8A56-7A809C02B7F1}" srcOrd="0" destOrd="0" presId="urn:microsoft.com/office/officeart/2005/8/layout/process1"/>
    <dgm:cxn modelId="{A9BBE392-8CF8-4F04-AFEC-F98B3B047B8D}" srcId="{B5D67415-A062-4CF8-8854-AEA552CEC657}" destId="{C6EF3D9F-A702-4A49-9DBA-0549928F2F7E}" srcOrd="0" destOrd="0" parTransId="{A8A44514-B6CD-4C1E-A7BA-7C0485220A60}" sibTransId="{C69EB00A-5152-4E82-900A-42CF37F06684}"/>
    <dgm:cxn modelId="{01BF91B5-5F39-4CDE-BF1C-1D03F1BA8499}" type="presOf" srcId="{A634C09A-354D-4B16-BFC6-2DF1526D2F82}" destId="{0F9FE6B2-3BF5-4E85-A134-2C8DDF270697}" srcOrd="0" destOrd="0" presId="urn:microsoft.com/office/officeart/2005/8/layout/process1"/>
    <dgm:cxn modelId="{55E47AC6-7158-4F3C-8F6A-80652258832E}" type="presOf" srcId="{D9320D1F-CE61-47ED-A585-D35E2607722E}" destId="{90F3DBDA-65E2-409A-8523-36E3B4D0B877}" srcOrd="1" destOrd="0" presId="urn:microsoft.com/office/officeart/2005/8/layout/process1"/>
    <dgm:cxn modelId="{D9D6ECEC-EA0F-4F3B-85E0-622AE17D1631}" type="presOf" srcId="{C69EB00A-5152-4E82-900A-42CF37F06684}" destId="{C31F1985-CAA6-4714-A5ED-1186EAF0F3E3}" srcOrd="0" destOrd="0" presId="urn:microsoft.com/office/officeart/2005/8/layout/process1"/>
    <dgm:cxn modelId="{E843AA4D-E45A-4816-838F-DEE92DDA5411}" type="presParOf" srcId="{F81A7E3A-3478-4C13-9BFC-EDA3E7F480EB}" destId="{D2DF5ECE-7634-46B1-A922-F8A4E1305971}" srcOrd="0" destOrd="0" presId="urn:microsoft.com/office/officeart/2005/8/layout/process1"/>
    <dgm:cxn modelId="{C4710BBC-3C8A-4A15-AB02-F3C600669A48}" type="presParOf" srcId="{F81A7E3A-3478-4C13-9BFC-EDA3E7F480EB}" destId="{C31F1985-CAA6-4714-A5ED-1186EAF0F3E3}" srcOrd="1" destOrd="0" presId="urn:microsoft.com/office/officeart/2005/8/layout/process1"/>
    <dgm:cxn modelId="{0D7AEC6D-120E-4802-8603-D41CB754C0CF}" type="presParOf" srcId="{C31F1985-CAA6-4714-A5ED-1186EAF0F3E3}" destId="{6E9828A4-8B01-4EF0-B8AE-E3B5093E9A45}" srcOrd="0" destOrd="0" presId="urn:microsoft.com/office/officeart/2005/8/layout/process1"/>
    <dgm:cxn modelId="{70FD720D-6B37-4998-825D-843B822EC4C0}" type="presParOf" srcId="{F81A7E3A-3478-4C13-9BFC-EDA3E7F480EB}" destId="{E91BFC3B-A435-450E-84CB-966525E626A5}" srcOrd="2" destOrd="0" presId="urn:microsoft.com/office/officeart/2005/8/layout/process1"/>
    <dgm:cxn modelId="{1108B687-1BF8-42AE-B667-41EC6185F636}" type="presParOf" srcId="{F81A7E3A-3478-4C13-9BFC-EDA3E7F480EB}" destId="{0F9FE6B2-3BF5-4E85-A134-2C8DDF270697}" srcOrd="3" destOrd="0" presId="urn:microsoft.com/office/officeart/2005/8/layout/process1"/>
    <dgm:cxn modelId="{71C1C7FD-1758-45D8-A03F-1190CA16B29B}" type="presParOf" srcId="{0F9FE6B2-3BF5-4E85-A134-2C8DDF270697}" destId="{0377952C-1711-4F0B-BFFE-C4F4FC8B33F7}" srcOrd="0" destOrd="0" presId="urn:microsoft.com/office/officeart/2005/8/layout/process1"/>
    <dgm:cxn modelId="{4E0924C8-6F93-4E88-9D0F-60B959413BD4}" type="presParOf" srcId="{F81A7E3A-3478-4C13-9BFC-EDA3E7F480EB}" destId="{18CA6747-56B2-40C1-B0BC-8EB9DCC30CDD}" srcOrd="4" destOrd="0" presId="urn:microsoft.com/office/officeart/2005/8/layout/process1"/>
    <dgm:cxn modelId="{1EFB6320-C616-4174-A171-C2E7E25BB7ED}" type="presParOf" srcId="{F81A7E3A-3478-4C13-9BFC-EDA3E7F480EB}" destId="{4A885C37-E262-400F-ADA5-E5DA2FB59335}" srcOrd="5" destOrd="0" presId="urn:microsoft.com/office/officeart/2005/8/layout/process1"/>
    <dgm:cxn modelId="{9E8814A7-3E30-4B96-975E-CFD2313564BD}" type="presParOf" srcId="{4A885C37-E262-400F-ADA5-E5DA2FB59335}" destId="{F50EE96E-B860-44BC-B9A6-3AE8E812D96E}" srcOrd="0" destOrd="0" presId="urn:microsoft.com/office/officeart/2005/8/layout/process1"/>
    <dgm:cxn modelId="{9956819C-4A68-456B-B559-473E99541F97}" type="presParOf" srcId="{F81A7E3A-3478-4C13-9BFC-EDA3E7F480EB}" destId="{F59B50D1-2EBA-4462-B955-349F0D791E62}" srcOrd="6" destOrd="0" presId="urn:microsoft.com/office/officeart/2005/8/layout/process1"/>
    <dgm:cxn modelId="{9EC8DA88-87A3-47D1-A268-F53164F18171}" type="presParOf" srcId="{F81A7E3A-3478-4C13-9BFC-EDA3E7F480EB}" destId="{995C709F-AAD7-44BF-88CE-919844CD7AF3}" srcOrd="7" destOrd="0" presId="urn:microsoft.com/office/officeart/2005/8/layout/process1"/>
    <dgm:cxn modelId="{8F7125DF-4B03-4531-8F7B-2457D59B886E}" type="presParOf" srcId="{995C709F-AAD7-44BF-88CE-919844CD7AF3}" destId="{90F3DBDA-65E2-409A-8523-36E3B4D0B877}" srcOrd="0" destOrd="0" presId="urn:microsoft.com/office/officeart/2005/8/layout/process1"/>
    <dgm:cxn modelId="{6F979EEB-EB79-4C24-A6ED-2FCC4975FDE2}" type="presParOf" srcId="{F81A7E3A-3478-4C13-9BFC-EDA3E7F480EB}" destId="{8D6CEC79-DCA6-43D8-8A56-7A809C02B7F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67415-A062-4CF8-8854-AEA552CEC65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6EF3D9F-A702-4A49-9DBA-0549928F2F7E}">
      <dgm:prSet phldrT="[Texte]"/>
      <dgm:spPr/>
      <dgm:t>
        <a:bodyPr/>
        <a:lstStyle/>
        <a:p>
          <a:r>
            <a:rPr lang="fr-FR"/>
            <a:t>Get Data</a:t>
          </a:r>
          <a:endParaRPr lang="en-US"/>
        </a:p>
      </dgm:t>
    </dgm:pt>
    <dgm:pt modelId="{A8A44514-B6CD-4C1E-A7BA-7C0485220A60}" type="parTrans" cxnId="{A9BBE392-8CF8-4F04-AFEC-F98B3B047B8D}">
      <dgm:prSet/>
      <dgm:spPr/>
      <dgm:t>
        <a:bodyPr/>
        <a:lstStyle/>
        <a:p>
          <a:endParaRPr lang="en-US"/>
        </a:p>
      </dgm:t>
    </dgm:pt>
    <dgm:pt modelId="{C69EB00A-5152-4E82-900A-42CF37F06684}" type="sibTrans" cxnId="{A9BBE392-8CF8-4F04-AFEC-F98B3B047B8D}">
      <dgm:prSet/>
      <dgm:spPr/>
      <dgm:t>
        <a:bodyPr/>
        <a:lstStyle/>
        <a:p>
          <a:endParaRPr lang="en-US"/>
        </a:p>
      </dgm:t>
    </dgm:pt>
    <dgm:pt modelId="{78B23747-8B61-4E40-8B91-8A2350D04205}">
      <dgm:prSet phldrT="[Texte]"/>
      <dgm:spPr/>
      <dgm:t>
        <a:bodyPr/>
        <a:lstStyle/>
        <a:p>
          <a:r>
            <a:rPr lang="fr-FR"/>
            <a:t>Train the model</a:t>
          </a:r>
        </a:p>
      </dgm:t>
    </dgm:pt>
    <dgm:pt modelId="{5D0D3E21-649A-4B09-9EED-3AA28D2D88D8}" type="parTrans" cxnId="{AFC7806B-BF0F-421A-B3EB-EC39E1411DFF}">
      <dgm:prSet/>
      <dgm:spPr/>
      <dgm:t>
        <a:bodyPr/>
        <a:lstStyle/>
        <a:p>
          <a:endParaRPr lang="en-US"/>
        </a:p>
      </dgm:t>
    </dgm:pt>
    <dgm:pt modelId="{1F6AF354-862A-41AE-B3AD-D2561D07D49B}" type="sibTrans" cxnId="{AFC7806B-BF0F-421A-B3EB-EC39E1411DFF}">
      <dgm:prSet/>
      <dgm:spPr/>
      <dgm:t>
        <a:bodyPr/>
        <a:lstStyle/>
        <a:p>
          <a:endParaRPr lang="en-US"/>
        </a:p>
      </dgm:t>
    </dgm:pt>
    <dgm:pt modelId="{6919AB86-F80E-4BB2-943B-02E6009FE804}">
      <dgm:prSet phldrT="[Texte]"/>
      <dgm:spPr/>
      <dgm:t>
        <a:bodyPr/>
        <a:lstStyle/>
        <a:p>
          <a:r>
            <a:rPr lang="fr-FR"/>
            <a:t>Preprocessing</a:t>
          </a:r>
          <a:endParaRPr lang="en-US"/>
        </a:p>
      </dgm:t>
    </dgm:pt>
    <dgm:pt modelId="{A634C09A-354D-4B16-BFC6-2DF1526D2F82}" type="sibTrans" cxnId="{9537B68E-4C8E-49F7-B408-9390007D3DDE}">
      <dgm:prSet/>
      <dgm:spPr/>
      <dgm:t>
        <a:bodyPr/>
        <a:lstStyle/>
        <a:p>
          <a:endParaRPr lang="en-US"/>
        </a:p>
      </dgm:t>
    </dgm:pt>
    <dgm:pt modelId="{B3142BAE-07A3-4E3C-89AA-C87F71DC8E13}" type="parTrans" cxnId="{9537B68E-4C8E-49F7-B408-9390007D3DDE}">
      <dgm:prSet/>
      <dgm:spPr/>
      <dgm:t>
        <a:bodyPr/>
        <a:lstStyle/>
        <a:p>
          <a:endParaRPr lang="en-US"/>
        </a:p>
      </dgm:t>
    </dgm:pt>
    <dgm:pt modelId="{9CC361C5-0CBB-4321-8808-0F39387A46C6}">
      <dgm:prSet/>
      <dgm:spPr/>
      <dgm:t>
        <a:bodyPr/>
        <a:lstStyle/>
        <a:p>
          <a:r>
            <a:rPr lang="fr-FR"/>
            <a:t>Evaluate the model</a:t>
          </a:r>
          <a:endParaRPr lang="en-US"/>
        </a:p>
      </dgm:t>
    </dgm:pt>
    <dgm:pt modelId="{01F62C36-1A3F-447F-9ACE-A117B54124FE}" type="parTrans" cxnId="{3FAC8583-3850-4734-B5B5-1C73AA6B1BE2}">
      <dgm:prSet/>
      <dgm:spPr/>
      <dgm:t>
        <a:bodyPr/>
        <a:lstStyle/>
        <a:p>
          <a:endParaRPr lang="en-US"/>
        </a:p>
      </dgm:t>
    </dgm:pt>
    <dgm:pt modelId="{D9320D1F-CE61-47ED-A585-D35E2607722E}" type="sibTrans" cxnId="{3FAC8583-3850-4734-B5B5-1C73AA6B1BE2}">
      <dgm:prSet/>
      <dgm:spPr/>
      <dgm:t>
        <a:bodyPr/>
        <a:lstStyle/>
        <a:p>
          <a:endParaRPr lang="en-US"/>
        </a:p>
      </dgm:t>
    </dgm:pt>
    <dgm:pt modelId="{9E1F4CE2-18BD-4B11-8008-DC670F19FDB9}">
      <dgm:prSet/>
      <dgm:spPr/>
      <dgm:t>
        <a:bodyPr/>
        <a:lstStyle/>
        <a:p>
          <a:r>
            <a:rPr lang="fr-FR"/>
            <a:t>Improve</a:t>
          </a:r>
          <a:endParaRPr lang="en-US"/>
        </a:p>
      </dgm:t>
    </dgm:pt>
    <dgm:pt modelId="{BDF8E66A-A0CE-4A20-82CB-D49D4936CE42}" type="parTrans" cxnId="{12EABB48-F78E-4366-8D27-7CED47162BC2}">
      <dgm:prSet/>
      <dgm:spPr/>
      <dgm:t>
        <a:bodyPr/>
        <a:lstStyle/>
        <a:p>
          <a:endParaRPr lang="en-US"/>
        </a:p>
      </dgm:t>
    </dgm:pt>
    <dgm:pt modelId="{F3FECF0B-77F3-443A-A415-827941C3B102}" type="sibTrans" cxnId="{12EABB48-F78E-4366-8D27-7CED47162BC2}">
      <dgm:prSet/>
      <dgm:spPr/>
      <dgm:t>
        <a:bodyPr/>
        <a:lstStyle/>
        <a:p>
          <a:endParaRPr lang="en-US"/>
        </a:p>
      </dgm:t>
    </dgm:pt>
    <dgm:pt modelId="{F81A7E3A-3478-4C13-9BFC-EDA3E7F480EB}" type="pres">
      <dgm:prSet presAssocID="{B5D67415-A062-4CF8-8854-AEA552CEC657}" presName="Name0" presStyleCnt="0">
        <dgm:presLayoutVars>
          <dgm:dir/>
          <dgm:resizeHandles val="exact"/>
        </dgm:presLayoutVars>
      </dgm:prSet>
      <dgm:spPr/>
    </dgm:pt>
    <dgm:pt modelId="{D2DF5ECE-7634-46B1-A922-F8A4E1305971}" type="pres">
      <dgm:prSet presAssocID="{C6EF3D9F-A702-4A49-9DBA-0549928F2F7E}" presName="node" presStyleLbl="node1" presStyleIdx="0" presStyleCnt="5">
        <dgm:presLayoutVars>
          <dgm:bulletEnabled val="1"/>
        </dgm:presLayoutVars>
      </dgm:prSet>
      <dgm:spPr/>
    </dgm:pt>
    <dgm:pt modelId="{C31F1985-CAA6-4714-A5ED-1186EAF0F3E3}" type="pres">
      <dgm:prSet presAssocID="{C69EB00A-5152-4E82-900A-42CF37F06684}" presName="sibTrans" presStyleLbl="sibTrans2D1" presStyleIdx="0" presStyleCnt="4"/>
      <dgm:spPr/>
    </dgm:pt>
    <dgm:pt modelId="{6E9828A4-8B01-4EF0-B8AE-E3B5093E9A45}" type="pres">
      <dgm:prSet presAssocID="{C69EB00A-5152-4E82-900A-42CF37F06684}" presName="connectorText" presStyleLbl="sibTrans2D1" presStyleIdx="0" presStyleCnt="4"/>
      <dgm:spPr/>
    </dgm:pt>
    <dgm:pt modelId="{E91BFC3B-A435-450E-84CB-966525E626A5}" type="pres">
      <dgm:prSet presAssocID="{6919AB86-F80E-4BB2-943B-02E6009FE804}" presName="node" presStyleLbl="node1" presStyleIdx="1" presStyleCnt="5">
        <dgm:presLayoutVars>
          <dgm:bulletEnabled val="1"/>
        </dgm:presLayoutVars>
      </dgm:prSet>
      <dgm:spPr/>
    </dgm:pt>
    <dgm:pt modelId="{0F9FE6B2-3BF5-4E85-A134-2C8DDF270697}" type="pres">
      <dgm:prSet presAssocID="{A634C09A-354D-4B16-BFC6-2DF1526D2F82}" presName="sibTrans" presStyleLbl="sibTrans2D1" presStyleIdx="1" presStyleCnt="4"/>
      <dgm:spPr/>
    </dgm:pt>
    <dgm:pt modelId="{0377952C-1711-4F0B-BFFE-C4F4FC8B33F7}" type="pres">
      <dgm:prSet presAssocID="{A634C09A-354D-4B16-BFC6-2DF1526D2F82}" presName="connectorText" presStyleLbl="sibTrans2D1" presStyleIdx="1" presStyleCnt="4"/>
      <dgm:spPr/>
    </dgm:pt>
    <dgm:pt modelId="{18CA6747-56B2-40C1-B0BC-8EB9DCC30CDD}" type="pres">
      <dgm:prSet presAssocID="{78B23747-8B61-4E40-8B91-8A2350D04205}" presName="node" presStyleLbl="node1" presStyleIdx="2" presStyleCnt="5">
        <dgm:presLayoutVars>
          <dgm:bulletEnabled val="1"/>
        </dgm:presLayoutVars>
      </dgm:prSet>
      <dgm:spPr/>
    </dgm:pt>
    <dgm:pt modelId="{4A885C37-E262-400F-ADA5-E5DA2FB59335}" type="pres">
      <dgm:prSet presAssocID="{1F6AF354-862A-41AE-B3AD-D2561D07D49B}" presName="sibTrans" presStyleLbl="sibTrans2D1" presStyleIdx="2" presStyleCnt="4"/>
      <dgm:spPr/>
    </dgm:pt>
    <dgm:pt modelId="{F50EE96E-B860-44BC-B9A6-3AE8E812D96E}" type="pres">
      <dgm:prSet presAssocID="{1F6AF354-862A-41AE-B3AD-D2561D07D49B}" presName="connectorText" presStyleLbl="sibTrans2D1" presStyleIdx="2" presStyleCnt="4"/>
      <dgm:spPr/>
    </dgm:pt>
    <dgm:pt modelId="{F59B50D1-2EBA-4462-B955-349F0D791E62}" type="pres">
      <dgm:prSet presAssocID="{9CC361C5-0CBB-4321-8808-0F39387A46C6}" presName="node" presStyleLbl="node1" presStyleIdx="3" presStyleCnt="5">
        <dgm:presLayoutVars>
          <dgm:bulletEnabled val="1"/>
        </dgm:presLayoutVars>
      </dgm:prSet>
      <dgm:spPr/>
    </dgm:pt>
    <dgm:pt modelId="{995C709F-AAD7-44BF-88CE-919844CD7AF3}" type="pres">
      <dgm:prSet presAssocID="{D9320D1F-CE61-47ED-A585-D35E2607722E}" presName="sibTrans" presStyleLbl="sibTrans2D1" presStyleIdx="3" presStyleCnt="4"/>
      <dgm:spPr/>
    </dgm:pt>
    <dgm:pt modelId="{90F3DBDA-65E2-409A-8523-36E3B4D0B877}" type="pres">
      <dgm:prSet presAssocID="{D9320D1F-CE61-47ED-A585-D35E2607722E}" presName="connectorText" presStyleLbl="sibTrans2D1" presStyleIdx="3" presStyleCnt="4"/>
      <dgm:spPr/>
    </dgm:pt>
    <dgm:pt modelId="{8D6CEC79-DCA6-43D8-8A56-7A809C02B7F1}" type="pres">
      <dgm:prSet presAssocID="{9E1F4CE2-18BD-4B11-8008-DC670F19FDB9}" presName="node" presStyleLbl="node1" presStyleIdx="4" presStyleCnt="5" custScaleX="87782">
        <dgm:presLayoutVars>
          <dgm:bulletEnabled val="1"/>
        </dgm:presLayoutVars>
      </dgm:prSet>
      <dgm:spPr/>
    </dgm:pt>
  </dgm:ptLst>
  <dgm:cxnLst>
    <dgm:cxn modelId="{49466C06-6595-4770-9609-891DCA660721}" type="presOf" srcId="{C69EB00A-5152-4E82-900A-42CF37F06684}" destId="{C31F1985-CAA6-4714-A5ED-1186EAF0F3E3}" srcOrd="0" destOrd="0" presId="urn:microsoft.com/office/officeart/2005/8/layout/process1"/>
    <dgm:cxn modelId="{8B636509-D48C-4E6B-95FC-13E09CF83272}" type="presOf" srcId="{1F6AF354-862A-41AE-B3AD-D2561D07D49B}" destId="{F50EE96E-B860-44BC-B9A6-3AE8E812D96E}" srcOrd="1" destOrd="0" presId="urn:microsoft.com/office/officeart/2005/8/layout/process1"/>
    <dgm:cxn modelId="{C9172814-0DB2-413A-B10F-556A4BF22832}" type="presOf" srcId="{1F6AF354-862A-41AE-B3AD-D2561D07D49B}" destId="{4A885C37-E262-400F-ADA5-E5DA2FB59335}" srcOrd="0" destOrd="0" presId="urn:microsoft.com/office/officeart/2005/8/layout/process1"/>
    <dgm:cxn modelId="{B89C4817-0C47-44DD-9801-84A2C2257289}" type="presOf" srcId="{78B23747-8B61-4E40-8B91-8A2350D04205}" destId="{18CA6747-56B2-40C1-B0BC-8EB9DCC30CDD}" srcOrd="0" destOrd="0" presId="urn:microsoft.com/office/officeart/2005/8/layout/process1"/>
    <dgm:cxn modelId="{BD10FD27-2FE5-439E-90D3-AE2AB0626987}" type="presOf" srcId="{9CC361C5-0CBB-4321-8808-0F39387A46C6}" destId="{F59B50D1-2EBA-4462-B955-349F0D791E62}" srcOrd="0" destOrd="0" presId="urn:microsoft.com/office/officeart/2005/8/layout/process1"/>
    <dgm:cxn modelId="{0E239343-BB13-4E57-B90E-5E081AF2E6B4}" type="presOf" srcId="{B5D67415-A062-4CF8-8854-AEA552CEC657}" destId="{F81A7E3A-3478-4C13-9BFC-EDA3E7F480EB}" srcOrd="0" destOrd="0" presId="urn:microsoft.com/office/officeart/2005/8/layout/process1"/>
    <dgm:cxn modelId="{12EABB48-F78E-4366-8D27-7CED47162BC2}" srcId="{B5D67415-A062-4CF8-8854-AEA552CEC657}" destId="{9E1F4CE2-18BD-4B11-8008-DC670F19FDB9}" srcOrd="4" destOrd="0" parTransId="{BDF8E66A-A0CE-4A20-82CB-D49D4936CE42}" sibTransId="{F3FECF0B-77F3-443A-A415-827941C3B102}"/>
    <dgm:cxn modelId="{AFC7806B-BF0F-421A-B3EB-EC39E1411DFF}" srcId="{B5D67415-A062-4CF8-8854-AEA552CEC657}" destId="{78B23747-8B61-4E40-8B91-8A2350D04205}" srcOrd="2" destOrd="0" parTransId="{5D0D3E21-649A-4B09-9EED-3AA28D2D88D8}" sibTransId="{1F6AF354-862A-41AE-B3AD-D2561D07D49B}"/>
    <dgm:cxn modelId="{0F1EF87F-D208-448A-98A0-D6D0277C6C4D}" type="presOf" srcId="{A634C09A-354D-4B16-BFC6-2DF1526D2F82}" destId="{0377952C-1711-4F0B-BFFE-C4F4FC8B33F7}" srcOrd="1" destOrd="0" presId="urn:microsoft.com/office/officeart/2005/8/layout/process1"/>
    <dgm:cxn modelId="{3FAC8583-3850-4734-B5B5-1C73AA6B1BE2}" srcId="{B5D67415-A062-4CF8-8854-AEA552CEC657}" destId="{9CC361C5-0CBB-4321-8808-0F39387A46C6}" srcOrd="3" destOrd="0" parTransId="{01F62C36-1A3F-447F-9ACE-A117B54124FE}" sibTransId="{D9320D1F-CE61-47ED-A585-D35E2607722E}"/>
    <dgm:cxn modelId="{07920284-C79B-4F39-AD7A-0A749B3AC85D}" type="presOf" srcId="{C69EB00A-5152-4E82-900A-42CF37F06684}" destId="{6E9828A4-8B01-4EF0-B8AE-E3B5093E9A45}" srcOrd="1" destOrd="0" presId="urn:microsoft.com/office/officeart/2005/8/layout/process1"/>
    <dgm:cxn modelId="{9537B68E-4C8E-49F7-B408-9390007D3DDE}" srcId="{B5D67415-A062-4CF8-8854-AEA552CEC657}" destId="{6919AB86-F80E-4BB2-943B-02E6009FE804}" srcOrd="1" destOrd="0" parTransId="{B3142BAE-07A3-4E3C-89AA-C87F71DC8E13}" sibTransId="{A634C09A-354D-4B16-BFC6-2DF1526D2F82}"/>
    <dgm:cxn modelId="{A9BBE392-8CF8-4F04-AFEC-F98B3B047B8D}" srcId="{B5D67415-A062-4CF8-8854-AEA552CEC657}" destId="{C6EF3D9F-A702-4A49-9DBA-0549928F2F7E}" srcOrd="0" destOrd="0" parTransId="{A8A44514-B6CD-4C1E-A7BA-7C0485220A60}" sibTransId="{C69EB00A-5152-4E82-900A-42CF37F06684}"/>
    <dgm:cxn modelId="{97520FB4-3368-450D-90ED-846647A7C016}" type="presOf" srcId="{D9320D1F-CE61-47ED-A585-D35E2607722E}" destId="{90F3DBDA-65E2-409A-8523-36E3B4D0B877}" srcOrd="1" destOrd="0" presId="urn:microsoft.com/office/officeart/2005/8/layout/process1"/>
    <dgm:cxn modelId="{C007F2B8-74E3-45C3-A3F0-CD4FDF03E555}" type="presOf" srcId="{D9320D1F-CE61-47ED-A585-D35E2607722E}" destId="{995C709F-AAD7-44BF-88CE-919844CD7AF3}" srcOrd="0" destOrd="0" presId="urn:microsoft.com/office/officeart/2005/8/layout/process1"/>
    <dgm:cxn modelId="{2A0919D6-0A32-4B60-83AB-15F0F9032767}" type="presOf" srcId="{9E1F4CE2-18BD-4B11-8008-DC670F19FDB9}" destId="{8D6CEC79-DCA6-43D8-8A56-7A809C02B7F1}" srcOrd="0" destOrd="0" presId="urn:microsoft.com/office/officeart/2005/8/layout/process1"/>
    <dgm:cxn modelId="{D3711DE7-B198-40DC-9550-A582B84F7BEB}" type="presOf" srcId="{6919AB86-F80E-4BB2-943B-02E6009FE804}" destId="{E91BFC3B-A435-450E-84CB-966525E626A5}" srcOrd="0" destOrd="0" presId="urn:microsoft.com/office/officeart/2005/8/layout/process1"/>
    <dgm:cxn modelId="{9762A8EE-84F3-4F74-AB00-DE414AFE2498}" type="presOf" srcId="{A634C09A-354D-4B16-BFC6-2DF1526D2F82}" destId="{0F9FE6B2-3BF5-4E85-A134-2C8DDF270697}" srcOrd="0" destOrd="0" presId="urn:microsoft.com/office/officeart/2005/8/layout/process1"/>
    <dgm:cxn modelId="{4EF10FFF-0E7C-4194-B26D-0665A4BCC7F3}" type="presOf" srcId="{C6EF3D9F-A702-4A49-9DBA-0549928F2F7E}" destId="{D2DF5ECE-7634-46B1-A922-F8A4E1305971}" srcOrd="0" destOrd="0" presId="urn:microsoft.com/office/officeart/2005/8/layout/process1"/>
    <dgm:cxn modelId="{4D18BF39-E98A-4922-A162-AF8BD5DEB98E}" type="presParOf" srcId="{F81A7E3A-3478-4C13-9BFC-EDA3E7F480EB}" destId="{D2DF5ECE-7634-46B1-A922-F8A4E1305971}" srcOrd="0" destOrd="0" presId="urn:microsoft.com/office/officeart/2005/8/layout/process1"/>
    <dgm:cxn modelId="{A6E64C90-4B2D-42AE-BCB9-757EF3247F54}" type="presParOf" srcId="{F81A7E3A-3478-4C13-9BFC-EDA3E7F480EB}" destId="{C31F1985-CAA6-4714-A5ED-1186EAF0F3E3}" srcOrd="1" destOrd="0" presId="urn:microsoft.com/office/officeart/2005/8/layout/process1"/>
    <dgm:cxn modelId="{81ECBB10-7477-4010-BD3B-6414F168D264}" type="presParOf" srcId="{C31F1985-CAA6-4714-A5ED-1186EAF0F3E3}" destId="{6E9828A4-8B01-4EF0-B8AE-E3B5093E9A45}" srcOrd="0" destOrd="0" presId="urn:microsoft.com/office/officeart/2005/8/layout/process1"/>
    <dgm:cxn modelId="{45C4699D-5D53-4382-90DA-D387F1C7F73A}" type="presParOf" srcId="{F81A7E3A-3478-4C13-9BFC-EDA3E7F480EB}" destId="{E91BFC3B-A435-450E-84CB-966525E626A5}" srcOrd="2" destOrd="0" presId="urn:microsoft.com/office/officeart/2005/8/layout/process1"/>
    <dgm:cxn modelId="{857C1C61-8566-4B59-9EDC-06C599B274D3}" type="presParOf" srcId="{F81A7E3A-3478-4C13-9BFC-EDA3E7F480EB}" destId="{0F9FE6B2-3BF5-4E85-A134-2C8DDF270697}" srcOrd="3" destOrd="0" presId="urn:microsoft.com/office/officeart/2005/8/layout/process1"/>
    <dgm:cxn modelId="{0E860BAE-1739-411A-913D-9512F6023C8D}" type="presParOf" srcId="{0F9FE6B2-3BF5-4E85-A134-2C8DDF270697}" destId="{0377952C-1711-4F0B-BFFE-C4F4FC8B33F7}" srcOrd="0" destOrd="0" presId="urn:microsoft.com/office/officeart/2005/8/layout/process1"/>
    <dgm:cxn modelId="{8B766E78-BE21-48B5-88D1-73BE1EEE18C8}" type="presParOf" srcId="{F81A7E3A-3478-4C13-9BFC-EDA3E7F480EB}" destId="{18CA6747-56B2-40C1-B0BC-8EB9DCC30CDD}" srcOrd="4" destOrd="0" presId="urn:microsoft.com/office/officeart/2005/8/layout/process1"/>
    <dgm:cxn modelId="{907AF9A4-EAB2-490D-980A-2F6A1A1B1657}" type="presParOf" srcId="{F81A7E3A-3478-4C13-9BFC-EDA3E7F480EB}" destId="{4A885C37-E262-400F-ADA5-E5DA2FB59335}" srcOrd="5" destOrd="0" presId="urn:microsoft.com/office/officeart/2005/8/layout/process1"/>
    <dgm:cxn modelId="{2A734BBF-219B-408C-B13F-1CF990F9F174}" type="presParOf" srcId="{4A885C37-E262-400F-ADA5-E5DA2FB59335}" destId="{F50EE96E-B860-44BC-B9A6-3AE8E812D96E}" srcOrd="0" destOrd="0" presId="urn:microsoft.com/office/officeart/2005/8/layout/process1"/>
    <dgm:cxn modelId="{D46F0BCC-D05A-495E-B79A-21EC579CAF55}" type="presParOf" srcId="{F81A7E3A-3478-4C13-9BFC-EDA3E7F480EB}" destId="{F59B50D1-2EBA-4462-B955-349F0D791E62}" srcOrd="6" destOrd="0" presId="urn:microsoft.com/office/officeart/2005/8/layout/process1"/>
    <dgm:cxn modelId="{4BF90E8E-27F0-4E59-80F9-9D9A9ABC6454}" type="presParOf" srcId="{F81A7E3A-3478-4C13-9BFC-EDA3E7F480EB}" destId="{995C709F-AAD7-44BF-88CE-919844CD7AF3}" srcOrd="7" destOrd="0" presId="urn:microsoft.com/office/officeart/2005/8/layout/process1"/>
    <dgm:cxn modelId="{CA86DD8F-EA1F-4D7D-B87D-F8BDF446F8B5}" type="presParOf" srcId="{995C709F-AAD7-44BF-88CE-919844CD7AF3}" destId="{90F3DBDA-65E2-409A-8523-36E3B4D0B877}" srcOrd="0" destOrd="0" presId="urn:microsoft.com/office/officeart/2005/8/layout/process1"/>
    <dgm:cxn modelId="{F87ADCED-2B37-4D06-80E9-17AF0CDC43D1}" type="presParOf" srcId="{F81A7E3A-3478-4C13-9BFC-EDA3E7F480EB}" destId="{8D6CEC79-DCA6-43D8-8A56-7A809C02B7F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D67415-A062-4CF8-8854-AEA552CEC65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6EF3D9F-A702-4A49-9DBA-0549928F2F7E}">
      <dgm:prSet phldrT="[Texte]"/>
      <dgm:spPr/>
      <dgm:t>
        <a:bodyPr/>
        <a:lstStyle/>
        <a:p>
          <a:r>
            <a:rPr lang="fr-FR"/>
            <a:t>Get Data</a:t>
          </a:r>
          <a:endParaRPr lang="en-US"/>
        </a:p>
      </dgm:t>
    </dgm:pt>
    <dgm:pt modelId="{A8A44514-B6CD-4C1E-A7BA-7C0485220A60}" type="parTrans" cxnId="{A9BBE392-8CF8-4F04-AFEC-F98B3B047B8D}">
      <dgm:prSet/>
      <dgm:spPr/>
      <dgm:t>
        <a:bodyPr/>
        <a:lstStyle/>
        <a:p>
          <a:endParaRPr lang="en-US"/>
        </a:p>
      </dgm:t>
    </dgm:pt>
    <dgm:pt modelId="{C69EB00A-5152-4E82-900A-42CF37F06684}" type="sibTrans" cxnId="{A9BBE392-8CF8-4F04-AFEC-F98B3B047B8D}">
      <dgm:prSet/>
      <dgm:spPr/>
      <dgm:t>
        <a:bodyPr/>
        <a:lstStyle/>
        <a:p>
          <a:endParaRPr lang="en-US"/>
        </a:p>
      </dgm:t>
    </dgm:pt>
    <dgm:pt modelId="{78B23747-8B61-4E40-8B91-8A2350D04205}">
      <dgm:prSet phldrT="[Texte]"/>
      <dgm:spPr/>
      <dgm:t>
        <a:bodyPr/>
        <a:lstStyle/>
        <a:p>
          <a:r>
            <a:rPr lang="fr-FR"/>
            <a:t>Train the model</a:t>
          </a:r>
        </a:p>
      </dgm:t>
    </dgm:pt>
    <dgm:pt modelId="{5D0D3E21-649A-4B09-9EED-3AA28D2D88D8}" type="parTrans" cxnId="{AFC7806B-BF0F-421A-B3EB-EC39E1411DFF}">
      <dgm:prSet/>
      <dgm:spPr/>
      <dgm:t>
        <a:bodyPr/>
        <a:lstStyle/>
        <a:p>
          <a:endParaRPr lang="en-US"/>
        </a:p>
      </dgm:t>
    </dgm:pt>
    <dgm:pt modelId="{1F6AF354-862A-41AE-B3AD-D2561D07D49B}" type="sibTrans" cxnId="{AFC7806B-BF0F-421A-B3EB-EC39E1411DFF}">
      <dgm:prSet/>
      <dgm:spPr/>
      <dgm:t>
        <a:bodyPr/>
        <a:lstStyle/>
        <a:p>
          <a:endParaRPr lang="en-US"/>
        </a:p>
      </dgm:t>
    </dgm:pt>
    <dgm:pt modelId="{6919AB86-F80E-4BB2-943B-02E6009FE804}">
      <dgm:prSet phldrT="[Texte]"/>
      <dgm:spPr/>
      <dgm:t>
        <a:bodyPr/>
        <a:lstStyle/>
        <a:p>
          <a:r>
            <a:rPr lang="fr-FR"/>
            <a:t>Preprocessing</a:t>
          </a:r>
          <a:endParaRPr lang="en-US"/>
        </a:p>
      </dgm:t>
    </dgm:pt>
    <dgm:pt modelId="{A634C09A-354D-4B16-BFC6-2DF1526D2F82}" type="sibTrans" cxnId="{9537B68E-4C8E-49F7-B408-9390007D3DDE}">
      <dgm:prSet/>
      <dgm:spPr/>
      <dgm:t>
        <a:bodyPr/>
        <a:lstStyle/>
        <a:p>
          <a:endParaRPr lang="en-US"/>
        </a:p>
      </dgm:t>
    </dgm:pt>
    <dgm:pt modelId="{B3142BAE-07A3-4E3C-89AA-C87F71DC8E13}" type="parTrans" cxnId="{9537B68E-4C8E-49F7-B408-9390007D3DDE}">
      <dgm:prSet/>
      <dgm:spPr/>
      <dgm:t>
        <a:bodyPr/>
        <a:lstStyle/>
        <a:p>
          <a:endParaRPr lang="en-US"/>
        </a:p>
      </dgm:t>
    </dgm:pt>
    <dgm:pt modelId="{9CC361C5-0CBB-4321-8808-0F39387A46C6}">
      <dgm:prSet/>
      <dgm:spPr/>
      <dgm:t>
        <a:bodyPr/>
        <a:lstStyle/>
        <a:p>
          <a:r>
            <a:rPr lang="fr-FR"/>
            <a:t>Evaluate the model</a:t>
          </a:r>
          <a:endParaRPr lang="en-US"/>
        </a:p>
      </dgm:t>
    </dgm:pt>
    <dgm:pt modelId="{01F62C36-1A3F-447F-9ACE-A117B54124FE}" type="parTrans" cxnId="{3FAC8583-3850-4734-B5B5-1C73AA6B1BE2}">
      <dgm:prSet/>
      <dgm:spPr/>
      <dgm:t>
        <a:bodyPr/>
        <a:lstStyle/>
        <a:p>
          <a:endParaRPr lang="en-US"/>
        </a:p>
      </dgm:t>
    </dgm:pt>
    <dgm:pt modelId="{D9320D1F-CE61-47ED-A585-D35E2607722E}" type="sibTrans" cxnId="{3FAC8583-3850-4734-B5B5-1C73AA6B1BE2}">
      <dgm:prSet/>
      <dgm:spPr/>
      <dgm:t>
        <a:bodyPr/>
        <a:lstStyle/>
        <a:p>
          <a:endParaRPr lang="en-US"/>
        </a:p>
      </dgm:t>
    </dgm:pt>
    <dgm:pt modelId="{9E1F4CE2-18BD-4B11-8008-DC670F19FDB9}">
      <dgm:prSet/>
      <dgm:spPr/>
      <dgm:t>
        <a:bodyPr/>
        <a:lstStyle/>
        <a:p>
          <a:r>
            <a:rPr lang="fr-FR"/>
            <a:t>Improve</a:t>
          </a:r>
          <a:endParaRPr lang="en-US"/>
        </a:p>
      </dgm:t>
    </dgm:pt>
    <dgm:pt modelId="{BDF8E66A-A0CE-4A20-82CB-D49D4936CE42}" type="parTrans" cxnId="{12EABB48-F78E-4366-8D27-7CED47162BC2}">
      <dgm:prSet/>
      <dgm:spPr/>
      <dgm:t>
        <a:bodyPr/>
        <a:lstStyle/>
        <a:p>
          <a:endParaRPr lang="en-US"/>
        </a:p>
      </dgm:t>
    </dgm:pt>
    <dgm:pt modelId="{F3FECF0B-77F3-443A-A415-827941C3B102}" type="sibTrans" cxnId="{12EABB48-F78E-4366-8D27-7CED47162BC2}">
      <dgm:prSet/>
      <dgm:spPr/>
      <dgm:t>
        <a:bodyPr/>
        <a:lstStyle/>
        <a:p>
          <a:endParaRPr lang="en-US"/>
        </a:p>
      </dgm:t>
    </dgm:pt>
    <dgm:pt modelId="{F81A7E3A-3478-4C13-9BFC-EDA3E7F480EB}" type="pres">
      <dgm:prSet presAssocID="{B5D67415-A062-4CF8-8854-AEA552CEC657}" presName="Name0" presStyleCnt="0">
        <dgm:presLayoutVars>
          <dgm:dir/>
          <dgm:resizeHandles val="exact"/>
        </dgm:presLayoutVars>
      </dgm:prSet>
      <dgm:spPr/>
    </dgm:pt>
    <dgm:pt modelId="{D2DF5ECE-7634-46B1-A922-F8A4E1305971}" type="pres">
      <dgm:prSet presAssocID="{C6EF3D9F-A702-4A49-9DBA-0549928F2F7E}" presName="node" presStyleLbl="node1" presStyleIdx="0" presStyleCnt="5">
        <dgm:presLayoutVars>
          <dgm:bulletEnabled val="1"/>
        </dgm:presLayoutVars>
      </dgm:prSet>
      <dgm:spPr/>
    </dgm:pt>
    <dgm:pt modelId="{C31F1985-CAA6-4714-A5ED-1186EAF0F3E3}" type="pres">
      <dgm:prSet presAssocID="{C69EB00A-5152-4E82-900A-42CF37F06684}" presName="sibTrans" presStyleLbl="sibTrans2D1" presStyleIdx="0" presStyleCnt="4"/>
      <dgm:spPr/>
    </dgm:pt>
    <dgm:pt modelId="{6E9828A4-8B01-4EF0-B8AE-E3B5093E9A45}" type="pres">
      <dgm:prSet presAssocID="{C69EB00A-5152-4E82-900A-42CF37F06684}" presName="connectorText" presStyleLbl="sibTrans2D1" presStyleIdx="0" presStyleCnt="4"/>
      <dgm:spPr/>
    </dgm:pt>
    <dgm:pt modelId="{E91BFC3B-A435-450E-84CB-966525E626A5}" type="pres">
      <dgm:prSet presAssocID="{6919AB86-F80E-4BB2-943B-02E6009FE804}" presName="node" presStyleLbl="node1" presStyleIdx="1" presStyleCnt="5">
        <dgm:presLayoutVars>
          <dgm:bulletEnabled val="1"/>
        </dgm:presLayoutVars>
      </dgm:prSet>
      <dgm:spPr/>
    </dgm:pt>
    <dgm:pt modelId="{0F9FE6B2-3BF5-4E85-A134-2C8DDF270697}" type="pres">
      <dgm:prSet presAssocID="{A634C09A-354D-4B16-BFC6-2DF1526D2F82}" presName="sibTrans" presStyleLbl="sibTrans2D1" presStyleIdx="1" presStyleCnt="4"/>
      <dgm:spPr/>
    </dgm:pt>
    <dgm:pt modelId="{0377952C-1711-4F0B-BFFE-C4F4FC8B33F7}" type="pres">
      <dgm:prSet presAssocID="{A634C09A-354D-4B16-BFC6-2DF1526D2F82}" presName="connectorText" presStyleLbl="sibTrans2D1" presStyleIdx="1" presStyleCnt="4"/>
      <dgm:spPr/>
    </dgm:pt>
    <dgm:pt modelId="{18CA6747-56B2-40C1-B0BC-8EB9DCC30CDD}" type="pres">
      <dgm:prSet presAssocID="{78B23747-8B61-4E40-8B91-8A2350D04205}" presName="node" presStyleLbl="node1" presStyleIdx="2" presStyleCnt="5">
        <dgm:presLayoutVars>
          <dgm:bulletEnabled val="1"/>
        </dgm:presLayoutVars>
      </dgm:prSet>
      <dgm:spPr/>
    </dgm:pt>
    <dgm:pt modelId="{4A885C37-E262-400F-ADA5-E5DA2FB59335}" type="pres">
      <dgm:prSet presAssocID="{1F6AF354-862A-41AE-B3AD-D2561D07D49B}" presName="sibTrans" presStyleLbl="sibTrans2D1" presStyleIdx="2" presStyleCnt="4"/>
      <dgm:spPr/>
    </dgm:pt>
    <dgm:pt modelId="{F50EE96E-B860-44BC-B9A6-3AE8E812D96E}" type="pres">
      <dgm:prSet presAssocID="{1F6AF354-862A-41AE-B3AD-D2561D07D49B}" presName="connectorText" presStyleLbl="sibTrans2D1" presStyleIdx="2" presStyleCnt="4"/>
      <dgm:spPr/>
    </dgm:pt>
    <dgm:pt modelId="{F59B50D1-2EBA-4462-B955-349F0D791E62}" type="pres">
      <dgm:prSet presAssocID="{9CC361C5-0CBB-4321-8808-0F39387A46C6}" presName="node" presStyleLbl="node1" presStyleIdx="3" presStyleCnt="5">
        <dgm:presLayoutVars>
          <dgm:bulletEnabled val="1"/>
        </dgm:presLayoutVars>
      </dgm:prSet>
      <dgm:spPr/>
    </dgm:pt>
    <dgm:pt modelId="{995C709F-AAD7-44BF-88CE-919844CD7AF3}" type="pres">
      <dgm:prSet presAssocID="{D9320D1F-CE61-47ED-A585-D35E2607722E}" presName="sibTrans" presStyleLbl="sibTrans2D1" presStyleIdx="3" presStyleCnt="4"/>
      <dgm:spPr/>
    </dgm:pt>
    <dgm:pt modelId="{90F3DBDA-65E2-409A-8523-36E3B4D0B877}" type="pres">
      <dgm:prSet presAssocID="{D9320D1F-CE61-47ED-A585-D35E2607722E}" presName="connectorText" presStyleLbl="sibTrans2D1" presStyleIdx="3" presStyleCnt="4"/>
      <dgm:spPr/>
    </dgm:pt>
    <dgm:pt modelId="{8D6CEC79-DCA6-43D8-8A56-7A809C02B7F1}" type="pres">
      <dgm:prSet presAssocID="{9E1F4CE2-18BD-4B11-8008-DC670F19FDB9}" presName="node" presStyleLbl="node1" presStyleIdx="4" presStyleCnt="5" custScaleX="87782">
        <dgm:presLayoutVars>
          <dgm:bulletEnabled val="1"/>
        </dgm:presLayoutVars>
      </dgm:prSet>
      <dgm:spPr/>
    </dgm:pt>
  </dgm:ptLst>
  <dgm:cxnLst>
    <dgm:cxn modelId="{4E23560F-D631-4790-9AB6-5C72C6A7AFC6}" type="presOf" srcId="{78B23747-8B61-4E40-8B91-8A2350D04205}" destId="{18CA6747-56B2-40C1-B0BC-8EB9DCC30CDD}" srcOrd="0" destOrd="0" presId="urn:microsoft.com/office/officeart/2005/8/layout/process1"/>
    <dgm:cxn modelId="{3C7C0920-3C7D-414D-A5A0-CF7822130B0E}" type="presOf" srcId="{B5D67415-A062-4CF8-8854-AEA552CEC657}" destId="{F81A7E3A-3478-4C13-9BFC-EDA3E7F480EB}" srcOrd="0" destOrd="0" presId="urn:microsoft.com/office/officeart/2005/8/layout/process1"/>
    <dgm:cxn modelId="{839C2B61-6D17-448C-B55D-E45919ECF139}" type="presOf" srcId="{9CC361C5-0CBB-4321-8808-0F39387A46C6}" destId="{F59B50D1-2EBA-4462-B955-349F0D791E62}" srcOrd="0" destOrd="0" presId="urn:microsoft.com/office/officeart/2005/8/layout/process1"/>
    <dgm:cxn modelId="{12EABB48-F78E-4366-8D27-7CED47162BC2}" srcId="{B5D67415-A062-4CF8-8854-AEA552CEC657}" destId="{9E1F4CE2-18BD-4B11-8008-DC670F19FDB9}" srcOrd="4" destOrd="0" parTransId="{BDF8E66A-A0CE-4A20-82CB-D49D4936CE42}" sibTransId="{F3FECF0B-77F3-443A-A415-827941C3B102}"/>
    <dgm:cxn modelId="{AFC7806B-BF0F-421A-B3EB-EC39E1411DFF}" srcId="{B5D67415-A062-4CF8-8854-AEA552CEC657}" destId="{78B23747-8B61-4E40-8B91-8A2350D04205}" srcOrd="2" destOrd="0" parTransId="{5D0D3E21-649A-4B09-9EED-3AA28D2D88D8}" sibTransId="{1F6AF354-862A-41AE-B3AD-D2561D07D49B}"/>
    <dgm:cxn modelId="{EFE86954-00DB-4D45-BAC0-94689E201052}" type="presOf" srcId="{D9320D1F-CE61-47ED-A585-D35E2607722E}" destId="{995C709F-AAD7-44BF-88CE-919844CD7AF3}" srcOrd="0" destOrd="0" presId="urn:microsoft.com/office/officeart/2005/8/layout/process1"/>
    <dgm:cxn modelId="{98F9C079-A37D-4B49-A3FB-2D153657BBE1}" type="presOf" srcId="{A634C09A-354D-4B16-BFC6-2DF1526D2F82}" destId="{0F9FE6B2-3BF5-4E85-A134-2C8DDF270697}" srcOrd="0" destOrd="0" presId="urn:microsoft.com/office/officeart/2005/8/layout/process1"/>
    <dgm:cxn modelId="{3FAC8583-3850-4734-B5B5-1C73AA6B1BE2}" srcId="{B5D67415-A062-4CF8-8854-AEA552CEC657}" destId="{9CC361C5-0CBB-4321-8808-0F39387A46C6}" srcOrd="3" destOrd="0" parTransId="{01F62C36-1A3F-447F-9ACE-A117B54124FE}" sibTransId="{D9320D1F-CE61-47ED-A585-D35E2607722E}"/>
    <dgm:cxn modelId="{9537B68E-4C8E-49F7-B408-9390007D3DDE}" srcId="{B5D67415-A062-4CF8-8854-AEA552CEC657}" destId="{6919AB86-F80E-4BB2-943B-02E6009FE804}" srcOrd="1" destOrd="0" parTransId="{B3142BAE-07A3-4E3C-89AA-C87F71DC8E13}" sibTransId="{A634C09A-354D-4B16-BFC6-2DF1526D2F82}"/>
    <dgm:cxn modelId="{A9BBE392-8CF8-4F04-AFEC-F98B3B047B8D}" srcId="{B5D67415-A062-4CF8-8854-AEA552CEC657}" destId="{C6EF3D9F-A702-4A49-9DBA-0549928F2F7E}" srcOrd="0" destOrd="0" parTransId="{A8A44514-B6CD-4C1E-A7BA-7C0485220A60}" sibTransId="{C69EB00A-5152-4E82-900A-42CF37F06684}"/>
    <dgm:cxn modelId="{BF5FEB96-926A-413D-8460-31D495CA7367}" type="presOf" srcId="{1F6AF354-862A-41AE-B3AD-D2561D07D49B}" destId="{4A885C37-E262-400F-ADA5-E5DA2FB59335}" srcOrd="0" destOrd="0" presId="urn:microsoft.com/office/officeart/2005/8/layout/process1"/>
    <dgm:cxn modelId="{EDA10DA4-BDF3-44AF-95FB-F9ABBA1B83D3}" type="presOf" srcId="{C6EF3D9F-A702-4A49-9DBA-0549928F2F7E}" destId="{D2DF5ECE-7634-46B1-A922-F8A4E1305971}" srcOrd="0" destOrd="0" presId="urn:microsoft.com/office/officeart/2005/8/layout/process1"/>
    <dgm:cxn modelId="{695FE3A9-585A-4181-8838-E101BD2D8518}" type="presOf" srcId="{9E1F4CE2-18BD-4B11-8008-DC670F19FDB9}" destId="{8D6CEC79-DCA6-43D8-8A56-7A809C02B7F1}" srcOrd="0" destOrd="0" presId="urn:microsoft.com/office/officeart/2005/8/layout/process1"/>
    <dgm:cxn modelId="{A2039CB6-2109-4914-B4A3-8C7FDCDB2448}" type="presOf" srcId="{6919AB86-F80E-4BB2-943B-02E6009FE804}" destId="{E91BFC3B-A435-450E-84CB-966525E626A5}" srcOrd="0" destOrd="0" presId="urn:microsoft.com/office/officeart/2005/8/layout/process1"/>
    <dgm:cxn modelId="{C35D56B8-8F3A-4693-AABB-AF4AB70C4B50}" type="presOf" srcId="{C69EB00A-5152-4E82-900A-42CF37F06684}" destId="{6E9828A4-8B01-4EF0-B8AE-E3B5093E9A45}" srcOrd="1" destOrd="0" presId="urn:microsoft.com/office/officeart/2005/8/layout/process1"/>
    <dgm:cxn modelId="{506F39C2-B94A-49C3-8D4A-1A7D8F69ED00}" type="presOf" srcId="{A634C09A-354D-4B16-BFC6-2DF1526D2F82}" destId="{0377952C-1711-4F0B-BFFE-C4F4FC8B33F7}" srcOrd="1" destOrd="0" presId="urn:microsoft.com/office/officeart/2005/8/layout/process1"/>
    <dgm:cxn modelId="{F9F7B0CC-59BB-4C3A-B3BE-7AC6538917C6}" type="presOf" srcId="{D9320D1F-CE61-47ED-A585-D35E2607722E}" destId="{90F3DBDA-65E2-409A-8523-36E3B4D0B877}" srcOrd="1" destOrd="0" presId="urn:microsoft.com/office/officeart/2005/8/layout/process1"/>
    <dgm:cxn modelId="{79126FD7-44C4-41BC-97D7-FD8903A99BD5}" type="presOf" srcId="{1F6AF354-862A-41AE-B3AD-D2561D07D49B}" destId="{F50EE96E-B860-44BC-B9A6-3AE8E812D96E}" srcOrd="1" destOrd="0" presId="urn:microsoft.com/office/officeart/2005/8/layout/process1"/>
    <dgm:cxn modelId="{FF091AF3-077C-4B8D-B2C2-1CFD16BB75A7}" type="presOf" srcId="{C69EB00A-5152-4E82-900A-42CF37F06684}" destId="{C31F1985-CAA6-4714-A5ED-1186EAF0F3E3}" srcOrd="0" destOrd="0" presId="urn:microsoft.com/office/officeart/2005/8/layout/process1"/>
    <dgm:cxn modelId="{EFFA8193-47B9-48E9-8FBF-39D5101EA66A}" type="presParOf" srcId="{F81A7E3A-3478-4C13-9BFC-EDA3E7F480EB}" destId="{D2DF5ECE-7634-46B1-A922-F8A4E1305971}" srcOrd="0" destOrd="0" presId="urn:microsoft.com/office/officeart/2005/8/layout/process1"/>
    <dgm:cxn modelId="{B7F0EE11-B95B-4DDE-B8C4-265E7462AA75}" type="presParOf" srcId="{F81A7E3A-3478-4C13-9BFC-EDA3E7F480EB}" destId="{C31F1985-CAA6-4714-A5ED-1186EAF0F3E3}" srcOrd="1" destOrd="0" presId="urn:microsoft.com/office/officeart/2005/8/layout/process1"/>
    <dgm:cxn modelId="{BDB5937B-F467-49E3-A5C0-8A94D0F126F0}" type="presParOf" srcId="{C31F1985-CAA6-4714-A5ED-1186EAF0F3E3}" destId="{6E9828A4-8B01-4EF0-B8AE-E3B5093E9A45}" srcOrd="0" destOrd="0" presId="urn:microsoft.com/office/officeart/2005/8/layout/process1"/>
    <dgm:cxn modelId="{CA605F91-C149-4E8F-8507-A3240CC63D50}" type="presParOf" srcId="{F81A7E3A-3478-4C13-9BFC-EDA3E7F480EB}" destId="{E91BFC3B-A435-450E-84CB-966525E626A5}" srcOrd="2" destOrd="0" presId="urn:microsoft.com/office/officeart/2005/8/layout/process1"/>
    <dgm:cxn modelId="{2C0AF34D-D213-4A4F-AB17-071AD58417F8}" type="presParOf" srcId="{F81A7E3A-3478-4C13-9BFC-EDA3E7F480EB}" destId="{0F9FE6B2-3BF5-4E85-A134-2C8DDF270697}" srcOrd="3" destOrd="0" presId="urn:microsoft.com/office/officeart/2005/8/layout/process1"/>
    <dgm:cxn modelId="{169953FF-8E89-44A6-BCE9-D322D6C79DC7}" type="presParOf" srcId="{0F9FE6B2-3BF5-4E85-A134-2C8DDF270697}" destId="{0377952C-1711-4F0B-BFFE-C4F4FC8B33F7}" srcOrd="0" destOrd="0" presId="urn:microsoft.com/office/officeart/2005/8/layout/process1"/>
    <dgm:cxn modelId="{0D696BEB-C905-4273-A90D-E6FEE9826264}" type="presParOf" srcId="{F81A7E3A-3478-4C13-9BFC-EDA3E7F480EB}" destId="{18CA6747-56B2-40C1-B0BC-8EB9DCC30CDD}" srcOrd="4" destOrd="0" presId="urn:microsoft.com/office/officeart/2005/8/layout/process1"/>
    <dgm:cxn modelId="{A7892115-F8F5-405D-9843-5A9EBB4B1D0E}" type="presParOf" srcId="{F81A7E3A-3478-4C13-9BFC-EDA3E7F480EB}" destId="{4A885C37-E262-400F-ADA5-E5DA2FB59335}" srcOrd="5" destOrd="0" presId="urn:microsoft.com/office/officeart/2005/8/layout/process1"/>
    <dgm:cxn modelId="{2F65C747-013F-4D77-BD16-3CB4880143DD}" type="presParOf" srcId="{4A885C37-E262-400F-ADA5-E5DA2FB59335}" destId="{F50EE96E-B860-44BC-B9A6-3AE8E812D96E}" srcOrd="0" destOrd="0" presId="urn:microsoft.com/office/officeart/2005/8/layout/process1"/>
    <dgm:cxn modelId="{4812AAFF-AEC1-44C5-8D20-AD18FC3A9255}" type="presParOf" srcId="{F81A7E3A-3478-4C13-9BFC-EDA3E7F480EB}" destId="{F59B50D1-2EBA-4462-B955-349F0D791E62}" srcOrd="6" destOrd="0" presId="urn:microsoft.com/office/officeart/2005/8/layout/process1"/>
    <dgm:cxn modelId="{7431E702-CE7C-4F03-9900-299764440BD5}" type="presParOf" srcId="{F81A7E3A-3478-4C13-9BFC-EDA3E7F480EB}" destId="{995C709F-AAD7-44BF-88CE-919844CD7AF3}" srcOrd="7" destOrd="0" presId="urn:microsoft.com/office/officeart/2005/8/layout/process1"/>
    <dgm:cxn modelId="{69C25BFE-BDDC-402C-B7DC-E6638B3B0A4D}" type="presParOf" srcId="{995C709F-AAD7-44BF-88CE-919844CD7AF3}" destId="{90F3DBDA-65E2-409A-8523-36E3B4D0B877}" srcOrd="0" destOrd="0" presId="urn:microsoft.com/office/officeart/2005/8/layout/process1"/>
    <dgm:cxn modelId="{7A8FB360-0349-41CC-B569-36F563D7011E}" type="presParOf" srcId="{F81A7E3A-3478-4C13-9BFC-EDA3E7F480EB}" destId="{8D6CEC79-DCA6-43D8-8A56-7A809C02B7F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F5ECE-7634-46B1-A922-F8A4E1305971}">
      <dsp:nvSpPr>
        <dsp:cNvPr id="0" name=""/>
        <dsp:cNvSpPr/>
      </dsp:nvSpPr>
      <dsp:spPr>
        <a:xfrm>
          <a:off x="5134" y="67461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Get Data</a:t>
          </a:r>
          <a:endParaRPr lang="en-US" sz="1900" kern="1200"/>
        </a:p>
      </dsp:txBody>
      <dsp:txXfrm>
        <a:off x="33106" y="702584"/>
        <a:ext cx="1535772" cy="899086"/>
      </dsp:txXfrm>
    </dsp:sp>
    <dsp:sp modelId="{C31F1985-CAA6-4714-A5ED-1186EAF0F3E3}">
      <dsp:nvSpPr>
        <dsp:cNvPr id="0" name=""/>
        <dsp:cNvSpPr/>
      </dsp:nvSpPr>
      <dsp:spPr>
        <a:xfrm>
          <a:off x="1756023" y="954755"/>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56023" y="1033704"/>
        <a:ext cx="236210" cy="236847"/>
      </dsp:txXfrm>
    </dsp:sp>
    <dsp:sp modelId="{E91BFC3B-A435-450E-84CB-966525E626A5}">
      <dsp:nvSpPr>
        <dsp:cNvPr id="0" name=""/>
        <dsp:cNvSpPr/>
      </dsp:nvSpPr>
      <dsp:spPr>
        <a:xfrm>
          <a:off x="2233538" y="67461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Preprocessing</a:t>
          </a:r>
          <a:endParaRPr lang="en-US" sz="1900" kern="1200"/>
        </a:p>
      </dsp:txBody>
      <dsp:txXfrm>
        <a:off x="2261510" y="702584"/>
        <a:ext cx="1535772" cy="899086"/>
      </dsp:txXfrm>
    </dsp:sp>
    <dsp:sp modelId="{0F9FE6B2-3BF5-4E85-A134-2C8DDF270697}">
      <dsp:nvSpPr>
        <dsp:cNvPr id="0" name=""/>
        <dsp:cNvSpPr/>
      </dsp:nvSpPr>
      <dsp:spPr>
        <a:xfrm>
          <a:off x="3984426" y="954755"/>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984426" y="1033704"/>
        <a:ext cx="236210" cy="236847"/>
      </dsp:txXfrm>
    </dsp:sp>
    <dsp:sp modelId="{18CA6747-56B2-40C1-B0BC-8EB9DCC30CDD}">
      <dsp:nvSpPr>
        <dsp:cNvPr id="0" name=""/>
        <dsp:cNvSpPr/>
      </dsp:nvSpPr>
      <dsp:spPr>
        <a:xfrm>
          <a:off x="4461941" y="67461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Train the model</a:t>
          </a:r>
        </a:p>
      </dsp:txBody>
      <dsp:txXfrm>
        <a:off x="4489913" y="702584"/>
        <a:ext cx="1535772" cy="899086"/>
      </dsp:txXfrm>
    </dsp:sp>
    <dsp:sp modelId="{4A885C37-E262-400F-ADA5-E5DA2FB59335}">
      <dsp:nvSpPr>
        <dsp:cNvPr id="0" name=""/>
        <dsp:cNvSpPr/>
      </dsp:nvSpPr>
      <dsp:spPr>
        <a:xfrm>
          <a:off x="6212830" y="954755"/>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212830" y="1033704"/>
        <a:ext cx="236210" cy="236847"/>
      </dsp:txXfrm>
    </dsp:sp>
    <dsp:sp modelId="{F59B50D1-2EBA-4462-B955-349F0D791E62}">
      <dsp:nvSpPr>
        <dsp:cNvPr id="0" name=""/>
        <dsp:cNvSpPr/>
      </dsp:nvSpPr>
      <dsp:spPr>
        <a:xfrm>
          <a:off x="6690345" y="67461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Evaluate the model</a:t>
          </a:r>
          <a:endParaRPr lang="en-US" sz="1900" kern="1200"/>
        </a:p>
      </dsp:txBody>
      <dsp:txXfrm>
        <a:off x="6718317" y="702584"/>
        <a:ext cx="1535772" cy="899086"/>
      </dsp:txXfrm>
    </dsp:sp>
    <dsp:sp modelId="{995C709F-AAD7-44BF-88CE-919844CD7AF3}">
      <dsp:nvSpPr>
        <dsp:cNvPr id="0" name=""/>
        <dsp:cNvSpPr/>
      </dsp:nvSpPr>
      <dsp:spPr>
        <a:xfrm>
          <a:off x="8441233" y="954755"/>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441233" y="1033704"/>
        <a:ext cx="236210" cy="236847"/>
      </dsp:txXfrm>
    </dsp:sp>
    <dsp:sp modelId="{8D6CEC79-DCA6-43D8-8A56-7A809C02B7F1}">
      <dsp:nvSpPr>
        <dsp:cNvPr id="0" name=""/>
        <dsp:cNvSpPr/>
      </dsp:nvSpPr>
      <dsp:spPr>
        <a:xfrm>
          <a:off x="8918748" y="67461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Improve</a:t>
          </a:r>
          <a:endParaRPr lang="en-US" sz="1900" kern="1200"/>
        </a:p>
      </dsp:txBody>
      <dsp:txXfrm>
        <a:off x="8946720" y="702584"/>
        <a:ext cx="1535772" cy="89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F5ECE-7634-46B1-A922-F8A4E1305971}">
      <dsp:nvSpPr>
        <dsp:cNvPr id="0" name=""/>
        <dsp:cNvSpPr/>
      </dsp:nvSpPr>
      <dsp:spPr>
        <a:xfrm>
          <a:off x="5134" y="7214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Get Data</a:t>
          </a:r>
          <a:endParaRPr lang="en-US" sz="1900" kern="1200"/>
        </a:p>
      </dsp:txBody>
      <dsp:txXfrm>
        <a:off x="33106" y="100116"/>
        <a:ext cx="1535772" cy="899086"/>
      </dsp:txXfrm>
    </dsp:sp>
    <dsp:sp modelId="{C31F1985-CAA6-4714-A5ED-1186EAF0F3E3}">
      <dsp:nvSpPr>
        <dsp:cNvPr id="0" name=""/>
        <dsp:cNvSpPr/>
      </dsp:nvSpPr>
      <dsp:spPr>
        <a:xfrm>
          <a:off x="1756023" y="35228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56023" y="431235"/>
        <a:ext cx="236210" cy="236847"/>
      </dsp:txXfrm>
    </dsp:sp>
    <dsp:sp modelId="{E91BFC3B-A435-450E-84CB-966525E626A5}">
      <dsp:nvSpPr>
        <dsp:cNvPr id="0" name=""/>
        <dsp:cNvSpPr/>
      </dsp:nvSpPr>
      <dsp:spPr>
        <a:xfrm>
          <a:off x="2233538" y="7214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Preprocessing</a:t>
          </a:r>
          <a:endParaRPr lang="en-US" sz="1900" kern="1200"/>
        </a:p>
      </dsp:txBody>
      <dsp:txXfrm>
        <a:off x="2261510" y="100116"/>
        <a:ext cx="1535772" cy="899086"/>
      </dsp:txXfrm>
    </dsp:sp>
    <dsp:sp modelId="{0F9FE6B2-3BF5-4E85-A134-2C8DDF270697}">
      <dsp:nvSpPr>
        <dsp:cNvPr id="0" name=""/>
        <dsp:cNvSpPr/>
      </dsp:nvSpPr>
      <dsp:spPr>
        <a:xfrm>
          <a:off x="3984426" y="35228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984426" y="431235"/>
        <a:ext cx="236210" cy="236847"/>
      </dsp:txXfrm>
    </dsp:sp>
    <dsp:sp modelId="{18CA6747-56B2-40C1-B0BC-8EB9DCC30CDD}">
      <dsp:nvSpPr>
        <dsp:cNvPr id="0" name=""/>
        <dsp:cNvSpPr/>
      </dsp:nvSpPr>
      <dsp:spPr>
        <a:xfrm>
          <a:off x="4461941" y="7214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Train the model</a:t>
          </a:r>
        </a:p>
      </dsp:txBody>
      <dsp:txXfrm>
        <a:off x="4489913" y="100116"/>
        <a:ext cx="1535772" cy="899086"/>
      </dsp:txXfrm>
    </dsp:sp>
    <dsp:sp modelId="{4A885C37-E262-400F-ADA5-E5DA2FB59335}">
      <dsp:nvSpPr>
        <dsp:cNvPr id="0" name=""/>
        <dsp:cNvSpPr/>
      </dsp:nvSpPr>
      <dsp:spPr>
        <a:xfrm>
          <a:off x="6212830" y="35228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212830" y="431235"/>
        <a:ext cx="236210" cy="236847"/>
      </dsp:txXfrm>
    </dsp:sp>
    <dsp:sp modelId="{F59B50D1-2EBA-4462-B955-349F0D791E62}">
      <dsp:nvSpPr>
        <dsp:cNvPr id="0" name=""/>
        <dsp:cNvSpPr/>
      </dsp:nvSpPr>
      <dsp:spPr>
        <a:xfrm>
          <a:off x="6690345" y="7214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Evaluate the model</a:t>
          </a:r>
          <a:endParaRPr lang="en-US" sz="1900" kern="1200"/>
        </a:p>
      </dsp:txBody>
      <dsp:txXfrm>
        <a:off x="6718317" y="100116"/>
        <a:ext cx="1535772" cy="899086"/>
      </dsp:txXfrm>
    </dsp:sp>
    <dsp:sp modelId="{995C709F-AAD7-44BF-88CE-919844CD7AF3}">
      <dsp:nvSpPr>
        <dsp:cNvPr id="0" name=""/>
        <dsp:cNvSpPr/>
      </dsp:nvSpPr>
      <dsp:spPr>
        <a:xfrm>
          <a:off x="8441233" y="35228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441233" y="431235"/>
        <a:ext cx="236210" cy="236847"/>
      </dsp:txXfrm>
    </dsp:sp>
    <dsp:sp modelId="{8D6CEC79-DCA6-43D8-8A56-7A809C02B7F1}">
      <dsp:nvSpPr>
        <dsp:cNvPr id="0" name=""/>
        <dsp:cNvSpPr/>
      </dsp:nvSpPr>
      <dsp:spPr>
        <a:xfrm>
          <a:off x="8918748" y="7214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Improve</a:t>
          </a:r>
          <a:endParaRPr lang="en-US" sz="1900" kern="1200"/>
        </a:p>
      </dsp:txBody>
      <dsp:txXfrm>
        <a:off x="8946720" y="100116"/>
        <a:ext cx="1535772" cy="89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F5ECE-7634-46B1-A922-F8A4E1305971}">
      <dsp:nvSpPr>
        <dsp:cNvPr id="0" name=""/>
        <dsp:cNvSpPr/>
      </dsp:nvSpPr>
      <dsp:spPr>
        <a:xfrm>
          <a:off x="2590" y="6290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Get Data</a:t>
          </a:r>
          <a:endParaRPr lang="en-US" sz="1900" kern="1200"/>
        </a:p>
      </dsp:txBody>
      <dsp:txXfrm>
        <a:off x="31103" y="91415"/>
        <a:ext cx="1565498" cy="916488"/>
      </dsp:txXfrm>
    </dsp:sp>
    <dsp:sp modelId="{C31F1985-CAA6-4714-A5ED-1186EAF0F3E3}">
      <dsp:nvSpPr>
        <dsp:cNvPr id="0" name=""/>
        <dsp:cNvSpPr/>
      </dsp:nvSpPr>
      <dsp:spPr>
        <a:xfrm>
          <a:off x="1787366" y="34846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87366" y="428943"/>
        <a:ext cx="240783" cy="241432"/>
      </dsp:txXfrm>
    </dsp:sp>
    <dsp:sp modelId="{E91BFC3B-A435-450E-84CB-966525E626A5}">
      <dsp:nvSpPr>
        <dsp:cNvPr id="0" name=""/>
        <dsp:cNvSpPr/>
      </dsp:nvSpPr>
      <dsp:spPr>
        <a:xfrm>
          <a:off x="2274123" y="6290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Preprocessing</a:t>
          </a:r>
          <a:endParaRPr lang="en-US" sz="1900" kern="1200"/>
        </a:p>
      </dsp:txBody>
      <dsp:txXfrm>
        <a:off x="2302636" y="91415"/>
        <a:ext cx="1565498" cy="916488"/>
      </dsp:txXfrm>
    </dsp:sp>
    <dsp:sp modelId="{0F9FE6B2-3BF5-4E85-A134-2C8DDF270697}">
      <dsp:nvSpPr>
        <dsp:cNvPr id="0" name=""/>
        <dsp:cNvSpPr/>
      </dsp:nvSpPr>
      <dsp:spPr>
        <a:xfrm>
          <a:off x="4058900" y="34846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058900" y="428943"/>
        <a:ext cx="240783" cy="241432"/>
      </dsp:txXfrm>
    </dsp:sp>
    <dsp:sp modelId="{18CA6747-56B2-40C1-B0BC-8EB9DCC30CDD}">
      <dsp:nvSpPr>
        <dsp:cNvPr id="0" name=""/>
        <dsp:cNvSpPr/>
      </dsp:nvSpPr>
      <dsp:spPr>
        <a:xfrm>
          <a:off x="4545657" y="6290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Train the model</a:t>
          </a:r>
        </a:p>
      </dsp:txBody>
      <dsp:txXfrm>
        <a:off x="4574170" y="91415"/>
        <a:ext cx="1565498" cy="916488"/>
      </dsp:txXfrm>
    </dsp:sp>
    <dsp:sp modelId="{4A885C37-E262-400F-ADA5-E5DA2FB59335}">
      <dsp:nvSpPr>
        <dsp:cNvPr id="0" name=""/>
        <dsp:cNvSpPr/>
      </dsp:nvSpPr>
      <dsp:spPr>
        <a:xfrm>
          <a:off x="6330434" y="34846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330434" y="428943"/>
        <a:ext cx="240783" cy="241432"/>
      </dsp:txXfrm>
    </dsp:sp>
    <dsp:sp modelId="{F59B50D1-2EBA-4462-B955-349F0D791E62}">
      <dsp:nvSpPr>
        <dsp:cNvPr id="0" name=""/>
        <dsp:cNvSpPr/>
      </dsp:nvSpPr>
      <dsp:spPr>
        <a:xfrm>
          <a:off x="6817191" y="6290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Evaluate the model</a:t>
          </a:r>
          <a:endParaRPr lang="en-US" sz="1900" kern="1200"/>
        </a:p>
      </dsp:txBody>
      <dsp:txXfrm>
        <a:off x="6845704" y="91415"/>
        <a:ext cx="1565498" cy="916488"/>
      </dsp:txXfrm>
    </dsp:sp>
    <dsp:sp modelId="{995C709F-AAD7-44BF-88CE-919844CD7AF3}">
      <dsp:nvSpPr>
        <dsp:cNvPr id="0" name=""/>
        <dsp:cNvSpPr/>
      </dsp:nvSpPr>
      <dsp:spPr>
        <a:xfrm>
          <a:off x="8601968" y="34846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601968" y="428943"/>
        <a:ext cx="240783" cy="241432"/>
      </dsp:txXfrm>
    </dsp:sp>
    <dsp:sp modelId="{8D6CEC79-DCA6-43D8-8A56-7A809C02B7F1}">
      <dsp:nvSpPr>
        <dsp:cNvPr id="0" name=""/>
        <dsp:cNvSpPr/>
      </dsp:nvSpPr>
      <dsp:spPr>
        <a:xfrm>
          <a:off x="9088725" y="62902"/>
          <a:ext cx="142428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Improve</a:t>
          </a:r>
          <a:endParaRPr lang="en-US" sz="1900" kern="1200"/>
        </a:p>
      </dsp:txBody>
      <dsp:txXfrm>
        <a:off x="9117238" y="91415"/>
        <a:ext cx="1367258" cy="9164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F5ECE-7634-46B1-A922-F8A4E1305971}">
      <dsp:nvSpPr>
        <dsp:cNvPr id="0" name=""/>
        <dsp:cNvSpPr/>
      </dsp:nvSpPr>
      <dsp:spPr>
        <a:xfrm>
          <a:off x="2590" y="24292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Get Data</a:t>
          </a:r>
          <a:endParaRPr lang="en-US" sz="1900" kern="1200"/>
        </a:p>
      </dsp:txBody>
      <dsp:txXfrm>
        <a:off x="31103" y="271435"/>
        <a:ext cx="1565498" cy="916488"/>
      </dsp:txXfrm>
    </dsp:sp>
    <dsp:sp modelId="{C31F1985-CAA6-4714-A5ED-1186EAF0F3E3}">
      <dsp:nvSpPr>
        <dsp:cNvPr id="0" name=""/>
        <dsp:cNvSpPr/>
      </dsp:nvSpPr>
      <dsp:spPr>
        <a:xfrm>
          <a:off x="1787366" y="52848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87366" y="608963"/>
        <a:ext cx="240783" cy="241432"/>
      </dsp:txXfrm>
    </dsp:sp>
    <dsp:sp modelId="{E91BFC3B-A435-450E-84CB-966525E626A5}">
      <dsp:nvSpPr>
        <dsp:cNvPr id="0" name=""/>
        <dsp:cNvSpPr/>
      </dsp:nvSpPr>
      <dsp:spPr>
        <a:xfrm>
          <a:off x="2274123" y="24292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Preprocessing</a:t>
          </a:r>
          <a:endParaRPr lang="en-US" sz="1900" kern="1200"/>
        </a:p>
      </dsp:txBody>
      <dsp:txXfrm>
        <a:off x="2302636" y="271435"/>
        <a:ext cx="1565498" cy="916488"/>
      </dsp:txXfrm>
    </dsp:sp>
    <dsp:sp modelId="{0F9FE6B2-3BF5-4E85-A134-2C8DDF270697}">
      <dsp:nvSpPr>
        <dsp:cNvPr id="0" name=""/>
        <dsp:cNvSpPr/>
      </dsp:nvSpPr>
      <dsp:spPr>
        <a:xfrm>
          <a:off x="4058900" y="52848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058900" y="608963"/>
        <a:ext cx="240783" cy="241432"/>
      </dsp:txXfrm>
    </dsp:sp>
    <dsp:sp modelId="{18CA6747-56B2-40C1-B0BC-8EB9DCC30CDD}">
      <dsp:nvSpPr>
        <dsp:cNvPr id="0" name=""/>
        <dsp:cNvSpPr/>
      </dsp:nvSpPr>
      <dsp:spPr>
        <a:xfrm>
          <a:off x="4545657" y="24292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Train the model</a:t>
          </a:r>
        </a:p>
      </dsp:txBody>
      <dsp:txXfrm>
        <a:off x="4574170" y="271435"/>
        <a:ext cx="1565498" cy="916488"/>
      </dsp:txXfrm>
    </dsp:sp>
    <dsp:sp modelId="{4A885C37-E262-400F-ADA5-E5DA2FB59335}">
      <dsp:nvSpPr>
        <dsp:cNvPr id="0" name=""/>
        <dsp:cNvSpPr/>
      </dsp:nvSpPr>
      <dsp:spPr>
        <a:xfrm>
          <a:off x="6330434" y="52848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330434" y="608963"/>
        <a:ext cx="240783" cy="241432"/>
      </dsp:txXfrm>
    </dsp:sp>
    <dsp:sp modelId="{F59B50D1-2EBA-4462-B955-349F0D791E62}">
      <dsp:nvSpPr>
        <dsp:cNvPr id="0" name=""/>
        <dsp:cNvSpPr/>
      </dsp:nvSpPr>
      <dsp:spPr>
        <a:xfrm>
          <a:off x="6817191" y="242922"/>
          <a:ext cx="162252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Evaluate the model</a:t>
          </a:r>
          <a:endParaRPr lang="en-US" sz="1900" kern="1200"/>
        </a:p>
      </dsp:txBody>
      <dsp:txXfrm>
        <a:off x="6845704" y="271435"/>
        <a:ext cx="1565498" cy="916488"/>
      </dsp:txXfrm>
    </dsp:sp>
    <dsp:sp modelId="{995C709F-AAD7-44BF-88CE-919844CD7AF3}">
      <dsp:nvSpPr>
        <dsp:cNvPr id="0" name=""/>
        <dsp:cNvSpPr/>
      </dsp:nvSpPr>
      <dsp:spPr>
        <a:xfrm>
          <a:off x="8601968" y="528486"/>
          <a:ext cx="343975" cy="4023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601968" y="608963"/>
        <a:ext cx="240783" cy="241432"/>
      </dsp:txXfrm>
    </dsp:sp>
    <dsp:sp modelId="{8D6CEC79-DCA6-43D8-8A56-7A809C02B7F1}">
      <dsp:nvSpPr>
        <dsp:cNvPr id="0" name=""/>
        <dsp:cNvSpPr/>
      </dsp:nvSpPr>
      <dsp:spPr>
        <a:xfrm>
          <a:off x="9088725" y="242922"/>
          <a:ext cx="1424284"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t>Improve</a:t>
          </a:r>
          <a:endParaRPr lang="en-US" sz="1900" kern="1200"/>
        </a:p>
      </dsp:txBody>
      <dsp:txXfrm>
        <a:off x="9117238" y="271435"/>
        <a:ext cx="1367258" cy="9164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8026C1A-E9C0-3649-8DE0-0F721770D521}" type="datetimeFigureOut">
              <a:rPr lang="fr-FR" smtClean="0"/>
              <a:pPr/>
              <a:t>15/03/2019</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56351CB-C7E3-8F4F-AA6E-DB407BF173DE}" type="slidenum">
              <a:rPr lang="fr-FR" smtClean="0"/>
              <a:pPr/>
              <a:t>‹#›</a:t>
            </a:fld>
            <a:endParaRPr lang="fr-FR"/>
          </a:p>
        </p:txBody>
      </p:sp>
    </p:spTree>
    <p:extLst>
      <p:ext uri="{BB962C8B-B14F-4D97-AF65-F5344CB8AC3E}">
        <p14:creationId xmlns:p14="http://schemas.microsoft.com/office/powerpoint/2010/main" val="4156207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7B6820A-C1B1-9944-A68D-DA5B884778EE}" type="datetimeFigureOut">
              <a:rPr lang="fr-FR" smtClean="0"/>
              <a:pPr/>
              <a:t>15/03/2019</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3EBCA58-F001-2A42-AB6A-B366B18E47A3}" type="slidenum">
              <a:rPr lang="fr-FR" smtClean="0"/>
              <a:pPr/>
              <a:t>‹#›</a:t>
            </a:fld>
            <a:endParaRPr lang="fr-FR"/>
          </a:p>
        </p:txBody>
      </p:sp>
    </p:spTree>
    <p:extLst>
      <p:ext uri="{BB962C8B-B14F-4D97-AF65-F5344CB8AC3E}">
        <p14:creationId xmlns:p14="http://schemas.microsoft.com/office/powerpoint/2010/main" val="22721086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Mini Intro : </a:t>
            </a:r>
            <a:endParaRPr lang="en-US"/>
          </a:p>
          <a:p>
            <a:r>
              <a:rPr lang="fr-FR"/>
              <a:t>Bienvenue à cet atelier maker sur le machine </a:t>
            </a:r>
            <a:r>
              <a:rPr lang="fr-FR" err="1"/>
              <a:t>learning</a:t>
            </a:r>
            <a:r>
              <a:rPr lang="fr-FR"/>
              <a:t>. </a:t>
            </a:r>
            <a:r>
              <a:rPr lang="fr-FR" b="1"/>
              <a:t>Qui a déjà participé à un atelier maker dans la salle?</a:t>
            </a:r>
            <a:r>
              <a:rPr lang="fr-FR"/>
              <a:t> L'idée c'est d'apprendre des choses par la pratique, le tout dans la bonne humeur et l'échange. D'ailleurs n'hésitez pas à nous couper si besoin ! </a:t>
            </a:r>
            <a:endParaRPr lang="fr-FR">
              <a:cs typeface="Calibri"/>
            </a:endParaRPr>
          </a:p>
          <a:p>
            <a:r>
              <a:rPr lang="fr-FR"/>
              <a:t>L'objectif de cet atelier aujourd'hui sera de vous partager un maximum de notions en 2 heures sur la théorie et la pratique du Machine Learning. Dans l'idéal, vous repartirez en connaissant:</a:t>
            </a:r>
            <a:endParaRPr lang="fr-FR">
              <a:cs typeface="Calibri"/>
            </a:endParaRPr>
          </a:p>
          <a:p>
            <a:r>
              <a:rPr lang="fr-FR">
                <a:cs typeface="Calibri"/>
              </a:rPr>
              <a:t>- comment s'organise une équipe Data</a:t>
            </a:r>
          </a:p>
          <a:p>
            <a:r>
              <a:rPr lang="fr-FR">
                <a:cs typeface="Calibri"/>
              </a:rPr>
              <a:t>- le vocabulaire de base du data </a:t>
            </a:r>
            <a:r>
              <a:rPr lang="fr-FR" err="1">
                <a:cs typeface="Calibri"/>
              </a:rPr>
              <a:t>scientist</a:t>
            </a:r>
          </a:p>
          <a:p>
            <a:r>
              <a:rPr lang="fr-FR">
                <a:cs typeface="Calibri"/>
              </a:rPr>
              <a:t>- quelles types de problématiques peuvent être résolues avec de la data science (cela fera peut être émerger des use cases dans leurs services </a:t>
            </a:r>
            <a:r>
              <a:rPr lang="fr-FR" err="1">
                <a:cs typeface="Calibri"/>
              </a:rPr>
              <a:t>resp</a:t>
            </a:r>
            <a:r>
              <a:rPr lang="fr-FR">
                <a:cs typeface="Calibri"/>
              </a:rPr>
              <a:t>)</a:t>
            </a:r>
          </a:p>
          <a:p>
            <a:r>
              <a:rPr lang="fr-FR">
                <a:cs typeface="Calibri"/>
              </a:rPr>
              <a:t>- quels sont les étapes de résolutions d'un problème</a:t>
            </a:r>
          </a:p>
          <a:p>
            <a:r>
              <a:rPr lang="fr-FR">
                <a:cs typeface="Calibri"/>
              </a:rPr>
              <a:t>- qu'Est-ce qu'un modèle de ML? comment on l'entraîne..</a:t>
            </a:r>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a:t>
            </a:fld>
            <a:endParaRPr lang="fr-FR"/>
          </a:p>
        </p:txBody>
      </p:sp>
    </p:spTree>
    <p:extLst>
      <p:ext uri="{BB962C8B-B14F-4D97-AF65-F5344CB8AC3E}">
        <p14:creationId xmlns:p14="http://schemas.microsoft.com/office/powerpoint/2010/main" val="2710667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Un autre problème classique en Machine </a:t>
            </a:r>
            <a:r>
              <a:rPr lang="fr-FR" err="1"/>
              <a:t>learning</a:t>
            </a:r>
            <a:r>
              <a:rPr lang="fr-FR" baseline="0"/>
              <a:t> est la régression. On souhaite prédire une valeur et non pas une classe. Par exemple, on a </a:t>
            </a:r>
            <a:r>
              <a:rPr lang="fr-FR" baseline="0" err="1"/>
              <a:t>accés</a:t>
            </a:r>
            <a:r>
              <a:rPr lang="fr-FR" baseline="0"/>
              <a:t> à tous les prix de vente des appartements dans Paris, ainsi qu’à leur surface (</a:t>
            </a:r>
            <a:r>
              <a:rPr lang="fr-FR" baseline="0" err="1"/>
              <a:t>cf</a:t>
            </a:r>
            <a:r>
              <a:rPr lang="fr-FR" baseline="0"/>
              <a:t> </a:t>
            </a:r>
            <a:r>
              <a:rPr lang="fr-FR" baseline="0" err="1"/>
              <a:t>dataset</a:t>
            </a:r>
            <a:r>
              <a:rPr lang="fr-FR" baseline="0"/>
              <a:t>). On souhaite arriver à un modèle qui permet d’estimer un prix de vente à partir d’une surface... Pas très intéressant. En réalité il nous faudrait des 10aines de variables pour avoir une estimation intéressante (</a:t>
            </a:r>
            <a:r>
              <a:rPr lang="fr-FR" baseline="0" err="1"/>
              <a:t>cf</a:t>
            </a:r>
            <a:r>
              <a:rPr lang="fr-FR" baseline="0"/>
              <a:t> meilleurs agents). Ici l’exemple est simplifié volontairement. </a:t>
            </a:r>
          </a:p>
          <a:p>
            <a:r>
              <a:rPr lang="fr-FR" baseline="0"/>
              <a:t>Toutes les observations (les appartements) peuvent être visualisées comme des points dans un espace géométrique. Un algorithme de régression va chercher une fonction qui minimise des résidus. Méthode des moindres carrés, ou autres.</a:t>
            </a:r>
          </a:p>
          <a:p>
            <a:pPr marL="0" indent="0">
              <a:buFont typeface="Arial" panose="020B0604020202020204" pitchFamily="34" charset="0"/>
              <a:buNone/>
            </a:pPr>
            <a:endParaRPr lang="fr-FR" baseline="0"/>
          </a:p>
          <a:p>
            <a:pPr marL="171450" indent="-171450">
              <a:buFont typeface="Arial" panose="020B0604020202020204" pitchFamily="34" charset="0"/>
              <a:buChar char="•"/>
            </a:pPr>
            <a:endParaRPr lang="fr-FR" baseline="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baseline="0"/>
              <a:t>Use Case Total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baseline="0"/>
              <a:t>Au Trading Shipping de Total il y a le </a:t>
            </a:r>
            <a:r>
              <a:rPr lang="fr-FR" baseline="0" err="1"/>
              <a:t>DigitalLab</a:t>
            </a:r>
            <a:r>
              <a:rPr lang="fr-FR" baseline="0"/>
              <a:t> qui est en charge de mettre en place des outils pour améliorer les besoins utilisateurs. Ils utilisent notamment la régression pour prédire certains prix.</a:t>
            </a:r>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10</a:t>
            </a:fld>
            <a:endParaRPr lang="fr-FR"/>
          </a:p>
        </p:txBody>
      </p:sp>
    </p:spTree>
    <p:extLst>
      <p:ext uri="{BB962C8B-B14F-4D97-AF65-F5344CB8AC3E}">
        <p14:creationId xmlns:p14="http://schemas.microsoft.com/office/powerpoint/2010/main" val="3524074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1" baseline="0"/>
              <a:t>Nicolas :</a:t>
            </a:r>
          </a:p>
          <a:p>
            <a:pPr marL="0" indent="0">
              <a:buFont typeface="Arial" panose="020B0604020202020204" pitchFamily="34" charset="0"/>
              <a:buNone/>
            </a:pPr>
            <a:r>
              <a:rPr lang="fr-FR" baseline="0"/>
              <a:t>Contrairement à la classification ou à la régression ici on est sur du non supervisé pour le </a:t>
            </a:r>
            <a:r>
              <a:rPr lang="fr-FR" baseline="0" err="1"/>
              <a:t>clustering</a:t>
            </a:r>
            <a:r>
              <a:rPr lang="fr-FR" baseline="0"/>
              <a:t>. Donc nous n’avons pas de valeurs cibles sur lesquelles faire apprendre notre modèle.</a:t>
            </a:r>
          </a:p>
          <a:p>
            <a:pPr marL="0" indent="0">
              <a:buFont typeface="Arial" panose="020B0604020202020204" pitchFamily="34" charset="0"/>
              <a:buNone/>
            </a:pPr>
            <a:r>
              <a:rPr lang="fr-FR" baseline="0"/>
              <a:t>L’idée du </a:t>
            </a:r>
            <a:r>
              <a:rPr lang="fr-FR" baseline="0" err="1"/>
              <a:t>clustering</a:t>
            </a:r>
            <a:r>
              <a:rPr lang="fr-FR" baseline="0"/>
              <a:t> c’est de réussir à créer des groupes d’observations qui se ressemblent. Par exemple, </a:t>
            </a:r>
            <a:r>
              <a:rPr lang="fr-FR" baseline="0" err="1"/>
              <a:t>Netflix</a:t>
            </a:r>
            <a:r>
              <a:rPr lang="fr-FR" baseline="0"/>
              <a:t> cherche à mettre en place une action marketing un peu personnalisée, et souhaite donc identifier des groupes d’utilisateurs qui ont des comportements similaires sur leur </a:t>
            </a:r>
            <a:r>
              <a:rPr lang="fr-FR" baseline="0" err="1"/>
              <a:t>app</a:t>
            </a:r>
            <a:r>
              <a:rPr lang="fr-FR" baseline="0"/>
              <a:t>. Supposons qu’ils aient </a:t>
            </a:r>
            <a:r>
              <a:rPr lang="fr-FR" baseline="0" err="1"/>
              <a:t>accés</a:t>
            </a:r>
            <a:r>
              <a:rPr lang="fr-FR" baseline="0"/>
              <a:t> seulement au nombre de films visionnés par mois </a:t>
            </a:r>
            <a:r>
              <a:rPr lang="fr-FR" baseline="0" err="1"/>
              <a:t>poiur</a:t>
            </a:r>
            <a:r>
              <a:rPr lang="fr-FR" baseline="0"/>
              <a:t> chaque utilisateur, ainsi que le nombre de connexions.</a:t>
            </a:r>
          </a:p>
          <a:p>
            <a:pPr marL="0" indent="0">
              <a:buFont typeface="Arial" panose="020B0604020202020204" pitchFamily="34" charset="0"/>
              <a:buNone/>
            </a:pPr>
            <a:r>
              <a:rPr lang="fr-FR" baseline="0"/>
              <a:t>L’algorithme de </a:t>
            </a:r>
            <a:r>
              <a:rPr lang="fr-FR" baseline="0" err="1"/>
              <a:t>clustering</a:t>
            </a:r>
            <a:r>
              <a:rPr lang="fr-FR" baseline="0"/>
              <a:t> va chercher à regrouper les points similaires en </a:t>
            </a:r>
            <a:r>
              <a:rPr lang="fr-FR" baseline="0" err="1"/>
              <a:t>calculants</a:t>
            </a:r>
            <a:r>
              <a:rPr lang="fr-FR" baseline="0"/>
              <a:t> des distances dans un espace. </a:t>
            </a:r>
          </a:p>
          <a:p>
            <a:pPr marL="0" indent="0">
              <a:buFont typeface="Arial" panose="020B0604020202020204" pitchFamily="34" charset="0"/>
              <a:buNone/>
            </a:pPr>
            <a:endParaRPr lang="fr-FR" baseline="0"/>
          </a:p>
          <a:p>
            <a:pPr marL="0" indent="0">
              <a:buFont typeface="Arial" panose="020B0604020202020204" pitchFamily="34" charset="0"/>
              <a:buNone/>
            </a:pPr>
            <a:r>
              <a:rPr lang="fr-FR" b="1" baseline="0"/>
              <a:t>Florian :</a:t>
            </a:r>
          </a:p>
          <a:p>
            <a:pPr marL="0" indent="0">
              <a:buFont typeface="Arial" panose="020B0604020202020204" pitchFamily="34" charset="0"/>
              <a:buNone/>
            </a:pPr>
            <a:r>
              <a:rPr lang="fr-FR" baseline="0"/>
              <a:t>Use Case Total :</a:t>
            </a:r>
          </a:p>
          <a:p>
            <a:pPr marL="171450" indent="-171450">
              <a:buFont typeface="Wingdings" panose="05000000000000000000" pitchFamily="2" charset="2"/>
              <a:buChar char="à"/>
            </a:pPr>
            <a:r>
              <a:rPr lang="fr-FR" baseline="0">
                <a:sym typeface="Wingdings" panose="05000000000000000000" pitchFamily="2" charset="2"/>
              </a:rPr>
              <a:t>A l’exploration nous avons mis en place des outil qui fait du </a:t>
            </a:r>
            <a:r>
              <a:rPr lang="fr-FR" baseline="0" err="1">
                <a:sym typeface="Wingdings" panose="05000000000000000000" pitchFamily="2" charset="2"/>
              </a:rPr>
              <a:t>clustering</a:t>
            </a:r>
            <a:r>
              <a:rPr lang="fr-FR" baseline="0">
                <a:sym typeface="Wingdings" panose="05000000000000000000" pitchFamily="2" charset="2"/>
              </a:rPr>
              <a:t> :</a:t>
            </a:r>
          </a:p>
          <a:p>
            <a:pPr marL="0" indent="0">
              <a:buFont typeface="Wingdings" panose="05000000000000000000" pitchFamily="2" charset="2"/>
              <a:buNone/>
            </a:pPr>
            <a:r>
              <a:rPr lang="fr-FR" baseline="0">
                <a:sym typeface="Wingdings" panose="05000000000000000000" pitchFamily="2" charset="2"/>
              </a:rPr>
              <a:t>Chaque donnée </a:t>
            </a:r>
            <a:r>
              <a:rPr lang="fr-FR" baseline="0" err="1">
                <a:sym typeface="Wingdings" panose="05000000000000000000" pitchFamily="2" charset="2"/>
              </a:rPr>
              <a:t>simsique</a:t>
            </a:r>
            <a:r>
              <a:rPr lang="fr-FR" baseline="0">
                <a:sym typeface="Wingdings" panose="05000000000000000000" pitchFamily="2" charset="2"/>
              </a:rPr>
              <a:t> est unique mais on remarque cependant des similitudes par contracteur. On réalise une transformation nommée « Doc2Vec » afin de transformer cette sismique en valeur numérique et on remarque un rapprochement par contracteur : on a alors un cluster par contracteur (CGG, Schlumberger,….)</a:t>
            </a:r>
            <a:endParaRPr lang="fr-FR" baseline="0"/>
          </a:p>
          <a:p>
            <a:pPr marL="0" indent="0">
              <a:buFont typeface="Arial" panose="020B0604020202020204" pitchFamily="34" charset="0"/>
              <a:buNone/>
            </a:pP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11</a:t>
            </a:fld>
            <a:endParaRPr lang="fr-FR"/>
          </a:p>
        </p:txBody>
      </p:sp>
    </p:spTree>
    <p:extLst>
      <p:ext uri="{BB962C8B-B14F-4D97-AF65-F5344CB8AC3E}">
        <p14:creationId xmlns:p14="http://schemas.microsoft.com/office/powerpoint/2010/main" val="286539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a:t>Florian :</a:t>
            </a:r>
            <a:endParaRPr lang="fr-FR"/>
          </a:p>
          <a:p>
            <a:r>
              <a:rPr lang="fr-FR"/>
              <a:t>Un</a:t>
            </a:r>
            <a:r>
              <a:rPr lang="fr-FR" baseline="0"/>
              <a:t> projet de machine </a:t>
            </a:r>
            <a:r>
              <a:rPr lang="fr-FR" baseline="0" err="1"/>
              <a:t>learning</a:t>
            </a:r>
            <a:r>
              <a:rPr lang="fr-FR" baseline="0"/>
              <a:t> se décompose en plusieurs étapes:</a:t>
            </a:r>
          </a:p>
          <a:p>
            <a:pPr marL="228600" indent="-228600">
              <a:buAutoNum type="arabicPeriod"/>
            </a:pPr>
            <a:r>
              <a:rPr lang="fr-FR" baseline="0"/>
              <a:t>Récupération des données:</a:t>
            </a:r>
          </a:p>
          <a:p>
            <a:pPr marL="228600" indent="-228600">
              <a:buAutoNum type="arabicPeriod"/>
            </a:pPr>
            <a:r>
              <a:rPr lang="fr-FR" baseline="0" err="1"/>
              <a:t>Processing</a:t>
            </a:r>
            <a:r>
              <a:rPr lang="fr-FR" baseline="0"/>
              <a:t> des données: faire plusieurs transformations sur mon </a:t>
            </a:r>
            <a:r>
              <a:rPr lang="fr-FR" baseline="0" err="1"/>
              <a:t>dataset</a:t>
            </a:r>
            <a:r>
              <a:rPr lang="fr-FR" baseline="0"/>
              <a:t> afin de le rendre utilisable par notre modèle. C’est dans cette étape que l’on sépare notre </a:t>
            </a:r>
            <a:r>
              <a:rPr lang="fr-FR" baseline="0" err="1"/>
              <a:t>dataset</a:t>
            </a:r>
            <a:r>
              <a:rPr lang="fr-FR" baseline="0"/>
              <a:t> en un </a:t>
            </a:r>
            <a:r>
              <a:rPr lang="fr-FR" baseline="0" err="1"/>
              <a:t>dataset</a:t>
            </a:r>
            <a:r>
              <a:rPr lang="fr-FR" baseline="0"/>
              <a:t> de train et un autre de test.</a:t>
            </a:r>
          </a:p>
          <a:p>
            <a:pPr marL="228600" indent="-228600">
              <a:buAutoNum type="arabicPeriod"/>
            </a:pPr>
            <a:r>
              <a:rPr lang="fr-FR" baseline="0"/>
              <a:t>On entraine notre modèle sur les données d’entraînement</a:t>
            </a:r>
          </a:p>
          <a:p>
            <a:pPr marL="228600" indent="-228600">
              <a:buAutoNum type="arabicPeriod"/>
            </a:pPr>
            <a:r>
              <a:rPr lang="fr-FR"/>
              <a:t>On évalue les</a:t>
            </a:r>
            <a:r>
              <a:rPr lang="fr-FR" baseline="0"/>
              <a:t> performances du modèle en l’appliquant sur les données de test</a:t>
            </a:r>
          </a:p>
          <a:p>
            <a:pPr marL="228600" indent="-228600">
              <a:buAutoNum type="arabicPeriod"/>
            </a:pPr>
            <a:r>
              <a:rPr lang="fr-FR" baseline="0"/>
              <a:t>On tente d’améliorer le modèles en modifiant des étapes du </a:t>
            </a:r>
            <a:r>
              <a:rPr lang="fr-FR" baseline="0" err="1"/>
              <a:t>process</a:t>
            </a:r>
            <a:r>
              <a:rPr lang="fr-FR" baseline="0"/>
              <a:t> (type du modèles, transformations faites en amont, ajout de colonnes qui portent un signal)</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12</a:t>
            </a:fld>
            <a:endParaRPr lang="fr-FR"/>
          </a:p>
        </p:txBody>
      </p:sp>
    </p:spTree>
    <p:extLst>
      <p:ext uri="{BB962C8B-B14F-4D97-AF65-F5344CB8AC3E}">
        <p14:creationId xmlns:p14="http://schemas.microsoft.com/office/powerpoint/2010/main" val="3783591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a:t>Florian :</a:t>
            </a:r>
          </a:p>
          <a:p>
            <a:endParaRPr lang="fr-FR" b="0" baseline="0"/>
          </a:p>
          <a:p>
            <a:r>
              <a:rPr lang="fr-FR" b="0" baseline="0"/>
              <a:t>Python, c’est un langage de programmation qui est le plus utilisé par les </a:t>
            </a:r>
            <a:r>
              <a:rPr lang="fr-FR" b="0" baseline="0" err="1"/>
              <a:t>datascientes</a:t>
            </a:r>
            <a:r>
              <a:rPr lang="fr-FR" b="0" baseline="0"/>
              <a:t> et </a:t>
            </a:r>
            <a:r>
              <a:rPr lang="fr-FR" b="0" baseline="0" err="1"/>
              <a:t>dataengineer</a:t>
            </a:r>
            <a:r>
              <a:rPr lang="fr-FR" b="0" baseline="0"/>
              <a:t>. Il est simple a prendre en main, vous verrez!</a:t>
            </a:r>
          </a:p>
          <a:p>
            <a:r>
              <a:rPr lang="fr-FR" b="0" err="1"/>
              <a:t>Jupyter</a:t>
            </a:r>
            <a:r>
              <a:rPr lang="fr-FR" b="0"/>
              <a:t>, est</a:t>
            </a:r>
            <a:r>
              <a:rPr lang="fr-FR" b="0" baseline="0"/>
              <a:t> un couteau suisse pour les utilisateurs. C’est un outil qui permet facilement de développer des workflow et procédures d’IA en utilisant des notebooks.</a:t>
            </a:r>
            <a:endParaRPr lang="en-US" b="0"/>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13</a:t>
            </a:fld>
            <a:endParaRPr lang="fr-FR"/>
          </a:p>
        </p:txBody>
      </p:sp>
    </p:spTree>
    <p:extLst>
      <p:ext uri="{BB962C8B-B14F-4D97-AF65-F5344CB8AC3E}">
        <p14:creationId xmlns:p14="http://schemas.microsoft.com/office/powerpoint/2010/main" val="266861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Nicolas</a:t>
            </a:r>
            <a:endParaRPr lang="en-US" b="1"/>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14</a:t>
            </a:fld>
            <a:endParaRPr lang="fr-FR"/>
          </a:p>
        </p:txBody>
      </p:sp>
    </p:spTree>
    <p:extLst>
      <p:ext uri="{BB962C8B-B14F-4D97-AF65-F5344CB8AC3E}">
        <p14:creationId xmlns:p14="http://schemas.microsoft.com/office/powerpoint/2010/main" val="45411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15</a:t>
            </a:r>
            <a:r>
              <a:rPr lang="fr-FR" baseline="0"/>
              <a:t> min max</a:t>
            </a:r>
          </a:p>
          <a:p>
            <a:endParaRPr lang="fr-FR" baseline="0"/>
          </a:p>
          <a:p>
            <a:r>
              <a:rPr lang="fr-FR" b="1" baseline="0"/>
              <a:t>Nicolas:</a:t>
            </a:r>
          </a:p>
          <a:p>
            <a:r>
              <a:rPr lang="fr-FR" b="0" baseline="0"/>
              <a:t>Sur l’écran à manipuler le </a:t>
            </a:r>
            <a:r>
              <a:rPr lang="fr-FR" b="0" baseline="0" err="1"/>
              <a:t>jupyter</a:t>
            </a:r>
            <a:endParaRPr lang="fr-FR" b="0" baseline="0"/>
          </a:p>
          <a:p>
            <a:endParaRPr lang="fr-FR" b="0" baseline="0"/>
          </a:p>
          <a:p>
            <a:r>
              <a:rPr lang="fr-FR" b="1" baseline="0"/>
              <a:t>Florian:</a:t>
            </a:r>
          </a:p>
          <a:p>
            <a:r>
              <a:rPr lang="fr-FR" b="0" baseline="0"/>
              <a:t>Tourne dans la salle à aider les intervenants pour des questions et autre.</a:t>
            </a:r>
            <a:endParaRPr lang="en-US" b="0"/>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15</a:t>
            </a:fld>
            <a:endParaRPr lang="fr-FR"/>
          </a:p>
        </p:txBody>
      </p:sp>
    </p:spTree>
    <p:extLst>
      <p:ext uri="{BB962C8B-B14F-4D97-AF65-F5344CB8AC3E}">
        <p14:creationId xmlns:p14="http://schemas.microsoft.com/office/powerpoint/2010/main" val="267907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Nicolas</a:t>
            </a:r>
            <a:r>
              <a:rPr lang="fr-FR" b="1" baseline="0"/>
              <a:t> :</a:t>
            </a:r>
          </a:p>
          <a:p>
            <a:r>
              <a:rPr lang="fr-FR" b="0" baseline="0"/>
              <a:t>Expliquer qu’on travaille par petite itérations</a:t>
            </a:r>
          </a:p>
          <a:p>
            <a:r>
              <a:rPr lang="fr-FR" b="0" baseline="0"/>
              <a:t>	</a:t>
            </a:r>
            <a:r>
              <a:rPr lang="fr-FR" b="0" baseline="0">
                <a:sym typeface="Wingdings" panose="05000000000000000000" pitchFamily="2" charset="2"/>
              </a:rPr>
              <a:t>On commence par les plus simples et on </a:t>
            </a:r>
            <a:r>
              <a:rPr lang="fr-FR" b="0" baseline="0" err="1">
                <a:sym typeface="Wingdings" panose="05000000000000000000" pitchFamily="2" charset="2"/>
              </a:rPr>
              <a:t>itére</a:t>
            </a:r>
            <a:r>
              <a:rPr lang="fr-FR" b="0" baseline="0">
                <a:sym typeface="Wingdings" panose="05000000000000000000" pitchFamily="2" charset="2"/>
              </a:rPr>
              <a:t> petite à petit.</a:t>
            </a:r>
            <a:endParaRPr lang="en-US" b="0"/>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16</a:t>
            </a:fld>
            <a:endParaRPr lang="fr-FR"/>
          </a:p>
        </p:txBody>
      </p:sp>
    </p:spTree>
    <p:extLst>
      <p:ext uri="{BB962C8B-B14F-4D97-AF65-F5344CB8AC3E}">
        <p14:creationId xmlns:p14="http://schemas.microsoft.com/office/powerpoint/2010/main" val="3827839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Florian</a:t>
            </a:r>
            <a:r>
              <a:rPr lang="fr-FR" b="1" baseline="0"/>
              <a:t> :</a:t>
            </a:r>
          </a:p>
          <a:p>
            <a:r>
              <a:rPr lang="fr-FR" baseline="0"/>
              <a:t>Comment mesurer la performance du model ? </a:t>
            </a:r>
          </a:p>
          <a:p>
            <a:r>
              <a:rPr lang="fr-FR" baseline="0"/>
              <a:t>Sur l’ensemble des data on coupe en deux parties 80-20 Train versus Test.</a:t>
            </a:r>
          </a:p>
          <a:p>
            <a:r>
              <a:rPr lang="fr-FR" baseline="0"/>
              <a:t>On va alors entrainer le modèle avec la partie Train des données et on va ensuite utiliser le Test pour évaluer la performance du modèle</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17</a:t>
            </a:fld>
            <a:endParaRPr lang="fr-FR"/>
          </a:p>
        </p:txBody>
      </p:sp>
    </p:spTree>
    <p:extLst>
      <p:ext uri="{BB962C8B-B14F-4D97-AF65-F5344CB8AC3E}">
        <p14:creationId xmlns:p14="http://schemas.microsoft.com/office/powerpoint/2010/main" val="2228918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18</a:t>
            </a:fld>
            <a:endParaRPr lang="fr-FR"/>
          </a:p>
        </p:txBody>
      </p:sp>
    </p:spTree>
    <p:extLst>
      <p:ext uri="{BB962C8B-B14F-4D97-AF65-F5344CB8AC3E}">
        <p14:creationId xmlns:p14="http://schemas.microsoft.com/office/powerpoint/2010/main" val="3567764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19</a:t>
            </a:fld>
            <a:endParaRPr lang="fr-FR"/>
          </a:p>
        </p:txBody>
      </p:sp>
    </p:spTree>
    <p:extLst>
      <p:ext uri="{BB962C8B-B14F-4D97-AF65-F5344CB8AC3E}">
        <p14:creationId xmlns:p14="http://schemas.microsoft.com/office/powerpoint/2010/main" val="92949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a:t>Avant tout, qui sommes nous ?</a:t>
            </a:r>
            <a:r>
              <a:rPr lang="fr-FR"/>
              <a:t> </a:t>
            </a:r>
            <a:endParaRPr lang="fr-FR">
              <a:cs typeface="Calibri"/>
            </a:endParaRPr>
          </a:p>
          <a:p>
            <a:r>
              <a:rPr lang="fr-FR"/>
              <a:t> </a:t>
            </a:r>
            <a:r>
              <a:rPr lang="fr-FR" baseline="0"/>
              <a:t>- Nicolas</a:t>
            </a:r>
            <a:r>
              <a:rPr lang="fr-FR"/>
              <a:t>, je suis Data </a:t>
            </a:r>
            <a:r>
              <a:rPr lang="fr-FR" err="1"/>
              <a:t>Scientist</a:t>
            </a:r>
            <a:r>
              <a:rPr lang="fr-FR"/>
              <a:t> à la </a:t>
            </a:r>
            <a:r>
              <a:rPr lang="fr-FR" err="1"/>
              <a:t>DataSquad</a:t>
            </a:r>
            <a:r>
              <a:rPr lang="fr-FR"/>
              <a:t> qui est rattachée à la Holding de Total. La data </a:t>
            </a:r>
            <a:r>
              <a:rPr lang="fr-FR" err="1"/>
              <a:t>squad</a:t>
            </a:r>
            <a:r>
              <a:rPr lang="fr-FR"/>
              <a:t> a plusieurs rôles:</a:t>
            </a:r>
            <a:endParaRPr lang="fr-FR">
              <a:cs typeface="Calibri"/>
            </a:endParaRPr>
          </a:p>
          <a:p>
            <a:r>
              <a:rPr lang="fr-FR"/>
              <a:t> 1. accompagner des projets en lien avec la Data chez Total (quelque soit la branche) et quelque soit le niveau d'avancement du projet (cadrage, mise en relation avec des équipes qui ont eu des projets similaires, apport de support ou d'expertise)</a:t>
            </a:r>
            <a:endParaRPr lang="fr-FR" baseline="0">
              <a:cs typeface="Calibri"/>
            </a:endParaRPr>
          </a:p>
          <a:p>
            <a:r>
              <a:rPr lang="fr-FR">
                <a:cs typeface="Calibri"/>
              </a:rPr>
              <a:t> 2. animer des ateliers </a:t>
            </a:r>
            <a:r>
              <a:rPr lang="fr-FR" err="1">
                <a:cs typeface="Calibri"/>
              </a:rPr>
              <a:t>makers</a:t>
            </a:r>
            <a:r>
              <a:rPr lang="fr-FR">
                <a:cs typeface="Calibri"/>
              </a:rPr>
              <a:t> (comme celui-là) pour sensibiliser les collaborateurs Total aux métiers de la Data.</a:t>
            </a:r>
            <a:endParaRPr lang="fr-FR" baseline="0">
              <a:cs typeface="Calibri"/>
            </a:endParaRPr>
          </a:p>
          <a:p>
            <a:r>
              <a:rPr lang="fr-FR">
                <a:cs typeface="Calibri"/>
              </a:rPr>
              <a:t>Avant Total, j'ai participé à des projets de Machine Learning chez Deezer, Engie et à la BNP.</a:t>
            </a:r>
          </a:p>
          <a:p>
            <a:endParaRPr lang="fr-FR">
              <a:cs typeface="Calibri"/>
            </a:endParaRPr>
          </a:p>
          <a:p>
            <a:r>
              <a:rPr lang="fr-FR"/>
              <a:t> </a:t>
            </a:r>
            <a:r>
              <a:rPr lang="fr-FR" baseline="0"/>
              <a:t>- Florian </a:t>
            </a:r>
            <a:r>
              <a:rPr lang="fr-FR" baseline="0" err="1"/>
              <a:t>Bergamasco</a:t>
            </a:r>
            <a:r>
              <a:rPr lang="fr-FR" baseline="0"/>
              <a:t>, je suis chef de projets en charge des données sismique à l’exploration et je fais parti d’un </a:t>
            </a:r>
            <a:r>
              <a:rPr lang="fr-FR" baseline="0" err="1"/>
              <a:t>DataLab</a:t>
            </a:r>
            <a:r>
              <a:rPr lang="fr-FR" baseline="0"/>
              <a:t> qui cherche à automatiser des taches de data management. Pour cela nous utilisons nos connaissances des données, notre expertise et nous nous appuyant sur les nouvelles technologies. Notamment les algorithmes d’intelligence artificielle (Machine Learning, </a:t>
            </a:r>
            <a:r>
              <a:rPr lang="fr-FR" baseline="0" err="1"/>
              <a:t>Deep</a:t>
            </a:r>
            <a:r>
              <a:rPr lang="fr-FR" baseline="0"/>
              <a:t> Learning,…)</a:t>
            </a:r>
            <a:endParaRPr lang="fr-FR" baseline="0">
              <a:cs typeface="Calibri"/>
            </a:endParaRPr>
          </a:p>
          <a:p>
            <a:endParaRPr lang="fr-FR" baseline="0"/>
          </a:p>
          <a:p>
            <a:r>
              <a:rPr lang="fr-FR" baseline="0"/>
              <a:t>Et vous ?</a:t>
            </a:r>
            <a:r>
              <a:rPr lang="fr-FR"/>
              <a:t> </a:t>
            </a:r>
            <a:endParaRPr lang="fr-FR" baseline="0">
              <a:cs typeface="Calibri"/>
            </a:endParaRPr>
          </a:p>
          <a:p>
            <a:r>
              <a:rPr lang="fr-FR" baseline="0"/>
              <a:t>	Prénom / Service / </a:t>
            </a:r>
            <a:r>
              <a:rPr lang="fr-FR"/>
              <a:t>Attente vis-à-vis de cette formation</a:t>
            </a:r>
            <a:endParaRPr lang="fr-FR" baseline="0">
              <a:cs typeface="Calibri"/>
            </a:endParaRPr>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2</a:t>
            </a:fld>
            <a:endParaRPr lang="fr-FR"/>
          </a:p>
        </p:txBody>
      </p:sp>
    </p:spTree>
    <p:extLst>
      <p:ext uri="{BB962C8B-B14F-4D97-AF65-F5344CB8AC3E}">
        <p14:creationId xmlns:p14="http://schemas.microsoft.com/office/powerpoint/2010/main" val="423743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a:t>Nicolas:</a:t>
            </a:r>
          </a:p>
          <a:p>
            <a:r>
              <a:rPr lang="fr-FR" b="0" baseline="0"/>
              <a:t>Sur l’écran à manipuler le </a:t>
            </a:r>
            <a:r>
              <a:rPr lang="fr-FR" b="0" baseline="0" err="1"/>
              <a:t>jupyter</a:t>
            </a:r>
            <a:endParaRPr lang="fr-FR" b="0" baseline="0"/>
          </a:p>
          <a:p>
            <a:endParaRPr lang="fr-FR" b="0" baseline="0"/>
          </a:p>
          <a:p>
            <a:r>
              <a:rPr lang="fr-FR" b="1" baseline="0"/>
              <a:t>Florian:</a:t>
            </a:r>
          </a:p>
          <a:p>
            <a:r>
              <a:rPr lang="fr-FR" b="0" baseline="0"/>
              <a:t>Tourne dans la salle à aider </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20</a:t>
            </a:fld>
            <a:endParaRPr lang="fr-FR"/>
          </a:p>
        </p:txBody>
      </p:sp>
    </p:spTree>
    <p:extLst>
      <p:ext uri="{BB962C8B-B14F-4D97-AF65-F5344CB8AC3E}">
        <p14:creationId xmlns:p14="http://schemas.microsoft.com/office/powerpoint/2010/main" val="1153136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21</a:t>
            </a:fld>
            <a:endParaRPr lang="fr-FR"/>
          </a:p>
        </p:txBody>
      </p:sp>
    </p:spTree>
    <p:extLst>
      <p:ext uri="{BB962C8B-B14F-4D97-AF65-F5344CB8AC3E}">
        <p14:creationId xmlns:p14="http://schemas.microsoft.com/office/powerpoint/2010/main" val="1793343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a:t>Nicolas:</a:t>
            </a:r>
          </a:p>
          <a:p>
            <a:r>
              <a:rPr lang="fr-FR" b="0" baseline="0"/>
              <a:t>Sur l’écran à manipuler le </a:t>
            </a:r>
            <a:r>
              <a:rPr lang="fr-FR" b="0" baseline="0" err="1"/>
              <a:t>jupyter</a:t>
            </a:r>
            <a:endParaRPr lang="fr-FR" b="0" baseline="0"/>
          </a:p>
          <a:p>
            <a:endParaRPr lang="fr-FR" b="0" baseline="0"/>
          </a:p>
          <a:p>
            <a:r>
              <a:rPr lang="fr-FR" b="1" baseline="0"/>
              <a:t>Florian:</a:t>
            </a:r>
          </a:p>
          <a:p>
            <a:r>
              <a:rPr lang="fr-FR" b="0" baseline="0"/>
              <a:t>Tourne dans la salle à aider </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22</a:t>
            </a:fld>
            <a:endParaRPr lang="fr-FR"/>
          </a:p>
        </p:txBody>
      </p:sp>
    </p:spTree>
    <p:extLst>
      <p:ext uri="{BB962C8B-B14F-4D97-AF65-F5344CB8AC3E}">
        <p14:creationId xmlns:p14="http://schemas.microsoft.com/office/powerpoint/2010/main" val="288371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Nicolas : </a:t>
            </a:r>
            <a:endParaRPr lang="fr-FR" b="1">
              <a:solidFill>
                <a:srgbClr val="7030A0"/>
              </a:solidFill>
            </a:endParaRPr>
          </a:p>
          <a:p>
            <a:r>
              <a:rPr lang="fr-FR" b="1"/>
              <a:t>Est-ce</a:t>
            </a:r>
            <a:r>
              <a:rPr lang="fr-FR" b="1" baseline="0"/>
              <a:t> vous savez ce que représente cette image?</a:t>
            </a:r>
            <a:endParaRPr lang="fr-FR" b="1" baseline="0">
              <a:cs typeface="Calibri"/>
            </a:endParaRPr>
          </a:p>
          <a:p>
            <a:r>
              <a:rPr lang="fr-FR" baseline="0"/>
              <a:t>C’est un disque dur en 1956! Quelle capacité? Quel prix? 5 Mo, 50k$ (10k$/Mo)! Aujourd’hui on est capable de fabriquer des puces minuscules de 256 Go pour à peine 30$ (0.0001 $/Mo). Coût du stockage divisé par 10 millions en 60 ans.</a:t>
            </a:r>
            <a:endParaRPr lang="fr-FR" baseline="0">
              <a:cs typeface="Calibri"/>
            </a:endParaRPr>
          </a:p>
          <a:p>
            <a:pPr marL="171450" indent="-171450">
              <a:buFont typeface="Symbol" panose="05050102010706020507" pitchFamily="18" charset="2"/>
              <a:buChar char="Þ"/>
            </a:pPr>
            <a:r>
              <a:rPr lang="fr-FR" baseline="0"/>
              <a:t>L« ’évolution technologique a permis un gain d’espace, de prix et de capacité de stockage.</a:t>
            </a:r>
            <a:r>
              <a:rPr lang="fr-FR"/>
              <a:t> </a:t>
            </a:r>
            <a:endParaRPr lang="fr-FR" baseline="0">
              <a:cs typeface="Calibri"/>
            </a:endParaRPr>
          </a:p>
          <a:p>
            <a:pPr marL="0" indent="0">
              <a:buFont typeface="Symbol" panose="05050102010706020507" pitchFamily="18" charset="2"/>
              <a:buNone/>
            </a:pPr>
            <a:r>
              <a:rPr lang="fr-FR" baseline="0"/>
              <a:t>On est capable de stocker de plus en plus facilement de gros volumes de données, c’est ce que Gartner appelle en 2001 le « Big Data »</a:t>
            </a:r>
            <a:endParaRPr lang="fr-FR" baseline="0">
              <a:cs typeface="Calibri"/>
            </a:endParaRPr>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3</a:t>
            </a:fld>
            <a:endParaRPr lang="fr-FR"/>
          </a:p>
        </p:txBody>
      </p:sp>
    </p:spTree>
    <p:extLst>
      <p:ext uri="{BB962C8B-B14F-4D97-AF65-F5344CB8AC3E}">
        <p14:creationId xmlns:p14="http://schemas.microsoft.com/office/powerpoint/2010/main" val="125086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Florian</a:t>
            </a:r>
          </a:p>
          <a:p>
            <a:r>
              <a:rPr lang="fr-FR"/>
              <a:t>Les entreprises</a:t>
            </a:r>
            <a:r>
              <a:rPr lang="fr-FR" baseline="0"/>
              <a:t> ont </a:t>
            </a:r>
            <a:r>
              <a:rPr lang="fr-FR" baseline="0" err="1"/>
              <a:t>dûes</a:t>
            </a:r>
            <a:r>
              <a:rPr lang="fr-FR" baseline="0"/>
              <a:t> s’adapter à l’arrivée du </a:t>
            </a:r>
            <a:r>
              <a:rPr lang="fr-FR" baseline="0" err="1"/>
              <a:t>Big</a:t>
            </a:r>
            <a:r>
              <a:rPr lang="fr-FR" baseline="0"/>
              <a:t> Data. Il faut absolument réussir à </a:t>
            </a:r>
            <a:r>
              <a:rPr lang="fr-FR" b="1" baseline="0"/>
              <a:t>extraire de la valeur </a:t>
            </a:r>
            <a:r>
              <a:rPr lang="fr-FR" baseline="0"/>
              <a:t>des données brutes que l’on stocke. Pour cela, on constitue des équipes data composées souvent de:</a:t>
            </a:r>
          </a:p>
          <a:p>
            <a:pPr marL="171450" indent="-171450">
              <a:buFont typeface="Arial" panose="020B0604020202020204" pitchFamily="34" charset="0"/>
              <a:buChar char="•"/>
            </a:pPr>
            <a:r>
              <a:rPr lang="fr-FR" b="1" baseline="0"/>
              <a:t>Data </a:t>
            </a:r>
            <a:r>
              <a:rPr lang="fr-FR" b="1" baseline="0" err="1"/>
              <a:t>engineers</a:t>
            </a:r>
            <a:r>
              <a:rPr lang="fr-FR" b="1" baseline="0"/>
              <a:t> / data </a:t>
            </a:r>
            <a:r>
              <a:rPr lang="fr-FR" b="1" baseline="0" err="1"/>
              <a:t>architects</a:t>
            </a:r>
            <a:r>
              <a:rPr lang="fr-FR" b="1" baseline="0"/>
              <a:t> </a:t>
            </a:r>
            <a:r>
              <a:rPr lang="fr-FR" baseline="0"/>
              <a:t>: mettre en place les architectures SI qui permettent d’ingérer les données, les stocker, les nettoyer. Transformer des données brutes en des </a:t>
            </a:r>
            <a:r>
              <a:rPr lang="fr-FR" baseline="0" err="1"/>
              <a:t>datasets</a:t>
            </a:r>
            <a:r>
              <a:rPr lang="fr-FR" baseline="0"/>
              <a:t> exploitables pour l’analyse.</a:t>
            </a:r>
          </a:p>
          <a:p>
            <a:pPr marL="171450" indent="-171450">
              <a:buFont typeface="Arial" panose="020B0604020202020204" pitchFamily="34" charset="0"/>
              <a:buChar char="•"/>
            </a:pPr>
            <a:r>
              <a:rPr lang="fr-FR" b="1" baseline="0"/>
              <a:t>Data </a:t>
            </a:r>
            <a:r>
              <a:rPr lang="fr-FR" b="1" baseline="0" err="1"/>
              <a:t>scientists</a:t>
            </a:r>
            <a:r>
              <a:rPr lang="fr-FR" b="1" baseline="0"/>
              <a:t> / machine </a:t>
            </a:r>
            <a:r>
              <a:rPr lang="fr-FR" b="1" baseline="0" err="1"/>
              <a:t>learning</a:t>
            </a:r>
            <a:r>
              <a:rPr lang="fr-FR" b="1" baseline="0"/>
              <a:t> </a:t>
            </a:r>
            <a:r>
              <a:rPr lang="fr-FR" b="1" baseline="0" err="1"/>
              <a:t>engineers</a:t>
            </a:r>
            <a:r>
              <a:rPr lang="fr-FR" b="1" baseline="0"/>
              <a:t> </a:t>
            </a:r>
            <a:r>
              <a:rPr lang="fr-FR" baseline="0"/>
              <a:t>: utiliser les données pour entraîner des modèles machine </a:t>
            </a:r>
            <a:r>
              <a:rPr lang="fr-FR" baseline="0" err="1"/>
              <a:t>learning</a:t>
            </a:r>
            <a:r>
              <a:rPr lang="fr-FR" baseline="0"/>
              <a:t>. Objectif: faire des prédiction, automatiser des décisions. Profil mixte IT (car il code), statisticiens (le cœur des algorithmes sont des modèles mathématiques), et connaissance métier. </a:t>
            </a:r>
          </a:p>
          <a:p>
            <a:pPr marL="171450" indent="-171450">
              <a:buFont typeface="Arial" panose="020B0604020202020204" pitchFamily="34" charset="0"/>
              <a:buChar char="•"/>
            </a:pPr>
            <a:r>
              <a:rPr lang="fr-FR" b="1" baseline="0"/>
              <a:t>Data </a:t>
            </a:r>
            <a:r>
              <a:rPr lang="fr-FR" b="1" baseline="0" err="1"/>
              <a:t>analysts</a:t>
            </a:r>
            <a:r>
              <a:rPr lang="fr-FR" b="1" baseline="0"/>
              <a:t> </a:t>
            </a:r>
            <a:r>
              <a:rPr lang="fr-FR" baseline="0"/>
              <a:t>: analyser les données existantes, conçoit des tableaux de bords / </a:t>
            </a:r>
            <a:r>
              <a:rPr lang="fr-FR" baseline="0" err="1"/>
              <a:t>Dashboards</a:t>
            </a:r>
            <a:r>
              <a:rPr lang="fr-FR" baseline="0"/>
              <a:t> pour le suivi d’indicateurs</a:t>
            </a:r>
          </a:p>
          <a:p>
            <a:pPr marL="171450" indent="-171450">
              <a:buFont typeface="Arial" panose="020B0604020202020204" pitchFamily="34" charset="0"/>
              <a:buChar char="•"/>
            </a:pPr>
            <a:r>
              <a:rPr lang="fr-FR" b="1" baseline="0"/>
              <a:t>Data managers </a:t>
            </a:r>
            <a:r>
              <a:rPr lang="fr-FR" baseline="0"/>
              <a:t>: veille à la qualité et l’intégrité des données. Instaure une cohérence entre les différentes sources de données, s’assure d’éliminer les doublons et les données erronées.</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4</a:t>
            </a:fld>
            <a:endParaRPr lang="fr-FR"/>
          </a:p>
        </p:txBody>
      </p:sp>
    </p:spTree>
    <p:extLst>
      <p:ext uri="{BB962C8B-B14F-4D97-AF65-F5344CB8AC3E}">
        <p14:creationId xmlns:p14="http://schemas.microsoft.com/office/powerpoint/2010/main" val="121419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a:effectLst/>
                <a:latin typeface="+mn-lt"/>
                <a:ea typeface="+mn-ea"/>
                <a:cs typeface="+mn-cs"/>
              </a:rPr>
              <a:t>Nicolas :</a:t>
            </a:r>
            <a:endParaRPr lang="fr-FR" sz="1200" b="0" i="0" kern="1200">
              <a:effectLst/>
              <a:latin typeface="+mn-lt"/>
              <a:ea typeface="+mn-ea"/>
              <a:cs typeface="+mn-cs"/>
            </a:endParaRPr>
          </a:p>
          <a:p>
            <a:r>
              <a:rPr lang="fr-FR">
                <a:cs typeface="Calibri"/>
              </a:rPr>
              <a:t>Des dizaines de définitions sur le web. J'aime bien celle de </a:t>
            </a:r>
            <a:r>
              <a:rPr lang="fr-FR" err="1">
                <a:cs typeface="Calibri"/>
              </a:rPr>
              <a:t>wikipédia</a:t>
            </a:r>
            <a:r>
              <a:rPr lang="fr-FR">
                <a:cs typeface="Calibri"/>
              </a:rPr>
              <a:t>:</a:t>
            </a:r>
            <a:endParaRPr lang="fr-FR"/>
          </a:p>
          <a:p>
            <a:r>
              <a:rPr lang="fr-FR" sz="1200" b="0" i="0" kern="1200">
                <a:effectLst/>
                <a:latin typeface="+mn-lt"/>
                <a:ea typeface="+mn-ea"/>
                <a:cs typeface="+mn-cs"/>
              </a:rPr>
              <a:t>Le machine </a:t>
            </a:r>
            <a:r>
              <a:rPr lang="fr-FR" sz="1200" b="0" i="0" kern="1200" err="1">
                <a:effectLst/>
                <a:latin typeface="+mn-lt"/>
                <a:ea typeface="+mn-ea"/>
                <a:cs typeface="+mn-cs"/>
              </a:rPr>
              <a:t>learning</a:t>
            </a:r>
            <a:r>
              <a:rPr lang="fr-FR" sz="1200" b="0" i="0" kern="1200" baseline="0">
                <a:effectLst/>
                <a:latin typeface="+mn-lt"/>
                <a:ea typeface="+mn-ea"/>
                <a:cs typeface="+mn-cs"/>
              </a:rPr>
              <a:t> est un ensemble de méthodes statistiques qui permettent d’apprendre à partir de données existantes afin de d’améliorer l’automatisation des prises de décision / des prédictions</a:t>
            </a:r>
            <a:r>
              <a:rPr lang="fr-FR"/>
              <a:t> sur de nouvelles données</a:t>
            </a:r>
            <a:r>
              <a:rPr lang="fr-FR" sz="1200" b="0" i="0" kern="1200" baseline="0">
                <a:effectLst/>
                <a:latin typeface="+mn-lt"/>
                <a:ea typeface="+mn-ea"/>
                <a:cs typeface="+mn-cs"/>
              </a:rPr>
              <a:t>.</a:t>
            </a:r>
            <a:endParaRPr lang="en-US" sz="1200" b="0" i="0" kern="1200">
              <a:latin typeface="+mn-lt"/>
              <a:cs typeface="Calibri"/>
            </a:endParaRPr>
          </a:p>
          <a:p>
            <a:r>
              <a:rPr lang="en-US">
                <a:cs typeface="Calibri"/>
              </a:rPr>
              <a:t>Cela </a:t>
            </a:r>
            <a:r>
              <a:rPr lang="en-US" err="1">
                <a:cs typeface="Calibri"/>
              </a:rPr>
              <a:t>peut</a:t>
            </a:r>
            <a:r>
              <a:rPr lang="en-US">
                <a:cs typeface="Calibri"/>
              </a:rPr>
              <a:t> </a:t>
            </a:r>
            <a:r>
              <a:rPr lang="en-US" err="1">
                <a:cs typeface="Calibri"/>
              </a:rPr>
              <a:t>paraître</a:t>
            </a:r>
            <a:r>
              <a:rPr lang="en-US">
                <a:cs typeface="Calibri"/>
              </a:rPr>
              <a:t> </a:t>
            </a:r>
            <a:r>
              <a:rPr lang="en-US" err="1">
                <a:cs typeface="Calibri"/>
              </a:rPr>
              <a:t>très</a:t>
            </a:r>
            <a:r>
              <a:rPr lang="en-US">
                <a:cs typeface="Calibri"/>
              </a:rPr>
              <a:t> </a:t>
            </a:r>
            <a:r>
              <a:rPr lang="en-US" err="1">
                <a:cs typeface="Calibri"/>
              </a:rPr>
              <a:t>flou</a:t>
            </a:r>
            <a:r>
              <a:rPr lang="en-US">
                <a:cs typeface="Calibri"/>
              </a:rPr>
              <a:t>, </a:t>
            </a:r>
            <a:r>
              <a:rPr lang="en-US" err="1">
                <a:cs typeface="Calibri"/>
              </a:rPr>
              <a:t>mais</a:t>
            </a:r>
            <a:r>
              <a:rPr lang="en-US">
                <a:cs typeface="Calibri"/>
              </a:rPr>
              <a:t> </a:t>
            </a:r>
            <a:r>
              <a:rPr lang="en-US" err="1">
                <a:cs typeface="Calibri"/>
              </a:rPr>
              <a:t>vous</a:t>
            </a:r>
            <a:r>
              <a:rPr lang="en-US">
                <a:cs typeface="Calibri"/>
              </a:rPr>
              <a:t> </a:t>
            </a:r>
            <a:r>
              <a:rPr lang="en-US" err="1">
                <a:cs typeface="Calibri"/>
              </a:rPr>
              <a:t>comprendrez</a:t>
            </a:r>
            <a:r>
              <a:rPr lang="en-US">
                <a:cs typeface="Calibri"/>
              </a:rPr>
              <a:t> </a:t>
            </a:r>
            <a:r>
              <a:rPr lang="en-US" err="1">
                <a:cs typeface="Calibri"/>
              </a:rPr>
              <a:t>mieux</a:t>
            </a:r>
            <a:r>
              <a:rPr lang="en-US">
                <a:cs typeface="Calibri"/>
              </a:rPr>
              <a:t> </a:t>
            </a:r>
            <a:r>
              <a:rPr lang="en-US" err="1">
                <a:cs typeface="Calibri"/>
              </a:rPr>
              <a:t>lors</a:t>
            </a:r>
            <a:r>
              <a:rPr lang="en-US">
                <a:cs typeface="Calibri"/>
              </a:rPr>
              <a:t> des </a:t>
            </a:r>
            <a:r>
              <a:rPr lang="en-US" err="1">
                <a:cs typeface="Calibri"/>
              </a:rPr>
              <a:t>différents</a:t>
            </a:r>
            <a:r>
              <a:rPr lang="en-US">
                <a:cs typeface="Calibri"/>
              </a:rPr>
              <a:t> </a:t>
            </a:r>
            <a:r>
              <a:rPr lang="en-US" err="1">
                <a:cs typeface="Calibri"/>
              </a:rPr>
              <a:t>exemples</a:t>
            </a:r>
            <a:r>
              <a:rPr lang="en-US">
                <a:cs typeface="Calibri"/>
              </a:rPr>
              <a:t> que </a:t>
            </a:r>
            <a:r>
              <a:rPr lang="en-US" err="1">
                <a:cs typeface="Calibri"/>
              </a:rPr>
              <a:t>l'on</a:t>
            </a:r>
            <a:r>
              <a:rPr lang="en-US">
                <a:cs typeface="Calibri"/>
              </a:rPr>
              <a:t> </a:t>
            </a:r>
            <a:r>
              <a:rPr lang="en-US" err="1">
                <a:cs typeface="Calibri"/>
              </a:rPr>
              <a:t>va</a:t>
            </a:r>
            <a:r>
              <a:rPr lang="en-US">
                <a:cs typeface="Calibri"/>
              </a:rPr>
              <a:t> </a:t>
            </a:r>
            <a:r>
              <a:rPr lang="en-US" err="1">
                <a:cs typeface="Calibri"/>
              </a:rPr>
              <a:t>aborder</a:t>
            </a:r>
            <a:endParaRPr lang="en-US" sz="1200" b="0" i="0" kern="1200" err="1">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effectLst/>
                <a:latin typeface="+mn-lt"/>
                <a:ea typeface="+mn-ea"/>
                <a:cs typeface="+mn-cs"/>
              </a:rPr>
              <a:t>Machine learning (ML) is the scientific study of algorithms and statistical models that computer systems use to effectively perform a specific task without using explicit instructions, relying on models and inference instead. It is seen as a subset of artificial intelligence. Machine learning algorithms build a mathematical model of sample data, known as "training data", in order to make predictions or decisions without being explicitly programmed to perform the task.[1][2]:2 Machine learning algorithms are used in the applications of email filtering, detection of network intruders, and computer vision, where it is infeasible to develop an algorithm of specific instructions for performing the task. Machine learning is closely related to computational statistics, which focuses on making predictions using computers. The study of mathematical optimization delivers methods, theory and application domains to the field of machine learning. Data </a:t>
            </a:r>
            <a:r>
              <a:rPr lang="en-US" sz="1200" b="0" i="0" kern="1200" err="1">
                <a:effectLst/>
                <a:latin typeface="+mn-lt"/>
                <a:ea typeface="+mn-ea"/>
                <a:cs typeface="+mn-cs"/>
              </a:rPr>
              <a:t>miningis</a:t>
            </a:r>
            <a:r>
              <a:rPr lang="en-US" sz="1200" b="0" i="0" kern="1200">
                <a:effectLst/>
                <a:latin typeface="+mn-lt"/>
                <a:ea typeface="+mn-ea"/>
                <a:cs typeface="+mn-cs"/>
              </a:rPr>
              <a:t> a field of study within machine learning, and focuses on exploratory data analysis through unsupervised learning.[3][4] In its application across business problems, machine learning is also referred to as predictive analytics.</a:t>
            </a:r>
            <a:endParaRPr lang="en-US" sz="1200" b="0" i="0" kern="1200">
              <a:latin typeface="+mn-lt"/>
              <a:cs typeface="Calibri"/>
            </a:endParaRPr>
          </a:p>
          <a:p>
            <a:endParaRPr lang="fr-FR" sz="1200" b="0" i="0" kern="1200">
              <a:solidFill>
                <a:schemeClr val="tx1"/>
              </a:solidFill>
              <a:effectLst/>
              <a:latin typeface="+mn-lt"/>
              <a:ea typeface="+mn-ea"/>
              <a:cs typeface="+mn-cs"/>
            </a:endParaRPr>
          </a:p>
          <a:p>
            <a:endParaRPr lang="fr-FR" sz="1200" b="0" i="0" kern="1200">
              <a:solidFill>
                <a:schemeClr val="tx1"/>
              </a:solidFill>
              <a:effectLst/>
              <a:latin typeface="+mn-lt"/>
              <a:ea typeface="+mn-ea"/>
              <a:cs typeface="+mn-cs"/>
            </a:endParaRPr>
          </a:p>
          <a:p>
            <a:r>
              <a:rPr lang="fr-FR" sz="1200" b="1" i="0" kern="1200">
                <a:effectLst/>
                <a:latin typeface="+mn-lt"/>
                <a:ea typeface="+mn-ea"/>
                <a:cs typeface="+mn-cs"/>
              </a:rPr>
              <a:t>Florian</a:t>
            </a:r>
            <a:endParaRPr lang="fr-FR" sz="1200" b="1" i="0" kern="1200">
              <a:latin typeface="+mn-lt"/>
              <a:cs typeface="Calibri"/>
            </a:endParaRPr>
          </a:p>
          <a:p>
            <a:r>
              <a:rPr lang="fr-FR" sz="1200" b="0" i="0" kern="1200">
                <a:effectLst/>
                <a:latin typeface="+mn-lt"/>
                <a:ea typeface="+mn-ea"/>
                <a:cs typeface="+mn-cs"/>
              </a:rPr>
              <a:t>Savez vous que chez</a:t>
            </a:r>
            <a:r>
              <a:rPr lang="fr-FR" sz="1200" b="0" i="0" kern="1200" baseline="0">
                <a:effectLst/>
                <a:latin typeface="+mn-lt"/>
                <a:ea typeface="+mn-ea"/>
                <a:cs typeface="+mn-cs"/>
              </a:rPr>
              <a:t> Total, l’intelligence artificielle est présent dans toutes les branches et est de plus en plus nombreux : prédiction d’anomalies lors de production, </a:t>
            </a:r>
            <a:r>
              <a:rPr lang="fr-FR" sz="1200" b="0" i="0" kern="1200" baseline="0" err="1">
                <a:effectLst/>
                <a:latin typeface="+mn-lt"/>
                <a:ea typeface="+mn-ea"/>
                <a:cs typeface="+mn-cs"/>
              </a:rPr>
              <a:t>interpretation</a:t>
            </a:r>
            <a:r>
              <a:rPr lang="fr-FR" sz="1200" b="0" i="0" kern="1200" baseline="0">
                <a:effectLst/>
                <a:latin typeface="+mn-lt"/>
                <a:ea typeface="+mn-ea"/>
                <a:cs typeface="+mn-cs"/>
              </a:rPr>
              <a:t> automatique de données, </a:t>
            </a:r>
            <a:r>
              <a:rPr lang="fr-FR" sz="1200" b="0" i="0" kern="1200" baseline="0" err="1">
                <a:effectLst/>
                <a:latin typeface="+mn-lt"/>
                <a:ea typeface="+mn-ea"/>
                <a:cs typeface="+mn-cs"/>
              </a:rPr>
              <a:t>detection</a:t>
            </a:r>
            <a:r>
              <a:rPr lang="fr-FR" sz="1200" b="0" i="0" kern="1200" baseline="0">
                <a:effectLst/>
                <a:latin typeface="+mn-lt"/>
                <a:ea typeface="+mn-ea"/>
                <a:cs typeface="+mn-cs"/>
              </a:rPr>
              <a:t> de logo,….</a:t>
            </a:r>
            <a:r>
              <a:rPr lang="fr-FR"/>
              <a:t> </a:t>
            </a:r>
            <a:endParaRPr lang="en-US" sz="1200" b="0" i="0" kern="120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5</a:t>
            </a:fld>
            <a:endParaRPr lang="fr-FR"/>
          </a:p>
        </p:txBody>
      </p:sp>
    </p:spTree>
    <p:extLst>
      <p:ext uri="{BB962C8B-B14F-4D97-AF65-F5344CB8AC3E}">
        <p14:creationId xmlns:p14="http://schemas.microsoft.com/office/powerpoint/2010/main" val="305621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Détailler</a:t>
            </a:r>
            <a:r>
              <a:rPr lang="fr-FR" baseline="0"/>
              <a:t> les exemples ici, et même en rajouter si besoin</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6</a:t>
            </a:fld>
            <a:endParaRPr lang="fr-FR"/>
          </a:p>
        </p:txBody>
      </p:sp>
    </p:spTree>
    <p:extLst>
      <p:ext uri="{BB962C8B-B14F-4D97-AF65-F5344CB8AC3E}">
        <p14:creationId xmlns:p14="http://schemas.microsoft.com/office/powerpoint/2010/main" val="276525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Avant</a:t>
            </a:r>
            <a:r>
              <a:rPr lang="fr-FR" baseline="0"/>
              <a:t> d’avancer dans le cours, il est primordial d’introduire un peu de vocabulaire de base du machine </a:t>
            </a:r>
            <a:r>
              <a:rPr lang="fr-FR" baseline="0" err="1"/>
              <a:t>learning</a:t>
            </a:r>
            <a:r>
              <a:rPr lang="fr-FR" baseline="0"/>
              <a:t> afin qu’on puisse se comprendre.</a:t>
            </a:r>
            <a:endParaRPr lang="fr-FR"/>
          </a:p>
          <a:p>
            <a:r>
              <a:rPr lang="fr-FR"/>
              <a:t>Nos</a:t>
            </a:r>
            <a:r>
              <a:rPr lang="fr-FR" baseline="0"/>
              <a:t> données peuvent être structurées dans un tableau, qu’on appelle un </a:t>
            </a:r>
            <a:r>
              <a:rPr lang="fr-FR" baseline="0" err="1"/>
              <a:t>dataset</a:t>
            </a:r>
            <a:r>
              <a:rPr lang="fr-FR" baseline="0"/>
              <a:t>. </a:t>
            </a:r>
            <a:r>
              <a:rPr lang="fr-FR"/>
              <a:t>Un </a:t>
            </a:r>
            <a:r>
              <a:rPr lang="fr-FR" err="1"/>
              <a:t>dataset</a:t>
            </a:r>
            <a:r>
              <a:rPr lang="fr-FR"/>
              <a:t> contient</a:t>
            </a:r>
            <a:r>
              <a:rPr lang="fr-FR" baseline="0"/>
              <a:t> </a:t>
            </a:r>
            <a:r>
              <a:rPr lang="fr-FR"/>
              <a:t>un ensemble</a:t>
            </a:r>
            <a:r>
              <a:rPr lang="fr-FR" baseline="0"/>
              <a:t> d’observations (les lignes). Chaque observations à un ou plusieurs attributs ou variables (colonnes) et éventuellement une valeur cible. C’est cette valeur que l’on cherche à prédire.</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7</a:t>
            </a:fld>
            <a:endParaRPr lang="fr-FR"/>
          </a:p>
        </p:txBody>
      </p:sp>
    </p:spTree>
    <p:extLst>
      <p:ext uri="{BB962C8B-B14F-4D97-AF65-F5344CB8AC3E}">
        <p14:creationId xmlns:p14="http://schemas.microsoft.com/office/powerpoint/2010/main" val="194777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Nicolas :</a:t>
            </a:r>
          </a:p>
          <a:p>
            <a:r>
              <a:rPr lang="fr-FR" b="0"/>
              <a:t>(but,</a:t>
            </a:r>
            <a:r>
              <a:rPr lang="fr-FR" b="0" baseline="0"/>
              <a:t> faire comprendre qu’il y a plusieurs types de problématiques)</a:t>
            </a:r>
            <a:endParaRPr lang="fr-FR" b="0" baseline="0">
              <a:cs typeface="Calibri"/>
            </a:endParaRPr>
          </a:p>
          <a:p>
            <a:endParaRPr lang="fr-FR" b="0"/>
          </a:p>
          <a:p>
            <a:r>
              <a:rPr lang="fr-FR"/>
              <a:t>Comme</a:t>
            </a:r>
            <a:r>
              <a:rPr lang="fr-FR" baseline="0"/>
              <a:t> on a pu le voir dans les slides précédents, le machine </a:t>
            </a:r>
            <a:r>
              <a:rPr lang="fr-FR" baseline="0" err="1"/>
              <a:t>learning</a:t>
            </a:r>
            <a:r>
              <a:rPr lang="fr-FR" baseline="0"/>
              <a:t> s’adresse à toutes les familles de métiers. On distingue plusieurs types </a:t>
            </a:r>
            <a:r>
              <a:rPr lang="fr-FR"/>
              <a:t>de problématiques en fonction des données dont on dispose. </a:t>
            </a:r>
            <a:endParaRPr lang="fr-FR" baseline="0">
              <a:cs typeface="Calibri"/>
            </a:endParaRPr>
          </a:p>
          <a:p>
            <a:pPr marL="171450" indent="-171450">
              <a:buFontTx/>
              <a:buChar char="-"/>
            </a:pPr>
            <a:r>
              <a:rPr lang="fr-FR" baseline="0"/>
              <a:t>Supervisé: on a une valeur cible</a:t>
            </a:r>
            <a:endParaRPr lang="fr-FR" baseline="0">
              <a:cs typeface="Calibri"/>
            </a:endParaRPr>
          </a:p>
          <a:p>
            <a:pPr marL="628650" lvl="1" indent="-171450">
              <a:buFontTx/>
              <a:buChar char="-"/>
            </a:pPr>
            <a:r>
              <a:rPr lang="fr-FR" baseline="0"/>
              <a:t>Classification: donner des exemples</a:t>
            </a:r>
            <a:endParaRPr lang="fr-FR" baseline="0">
              <a:cs typeface="Calibri"/>
            </a:endParaRPr>
          </a:p>
          <a:p>
            <a:pPr marL="628650" lvl="1" indent="-171450">
              <a:buFontTx/>
              <a:buChar char="-"/>
            </a:pPr>
            <a:r>
              <a:rPr lang="fr-FR" baseline="0" err="1"/>
              <a:t>Regression</a:t>
            </a:r>
            <a:r>
              <a:rPr lang="fr-FR" baseline="0"/>
              <a:t>: donner des exemples</a:t>
            </a:r>
            <a:endParaRPr lang="fr-FR" baseline="0">
              <a:cs typeface="Calibri"/>
            </a:endParaRPr>
          </a:p>
          <a:p>
            <a:pPr marL="171450" lvl="0" indent="-171450">
              <a:buFontTx/>
              <a:buChar char="-"/>
            </a:pPr>
            <a:r>
              <a:rPr lang="fr-FR" baseline="0"/>
              <a:t>Non supervisé: pas de valeur cible</a:t>
            </a:r>
            <a:endParaRPr lang="fr-FR" baseline="0">
              <a:cs typeface="Calibri"/>
            </a:endParaRPr>
          </a:p>
          <a:p>
            <a:pPr marL="628650" lvl="1" indent="-171450">
              <a:buFontTx/>
              <a:buChar char="-"/>
            </a:pPr>
            <a:r>
              <a:rPr lang="fr-FR" baseline="0"/>
              <a:t>Clustering: + exemples</a:t>
            </a:r>
            <a:endParaRPr lang="fr-FR" baseline="0">
              <a:cs typeface="Calibri"/>
            </a:endParaRPr>
          </a:p>
          <a:p>
            <a:pPr marL="628650" lvl="1" indent="-171450">
              <a:buFontTx/>
              <a:buChar char="-"/>
            </a:pPr>
            <a:r>
              <a:rPr lang="fr-FR" baseline="0"/>
              <a:t>Réduction de dimensions: + exemples</a:t>
            </a:r>
            <a:endParaRPr lang="fr-FR" baseline="0">
              <a:cs typeface="Calibri"/>
            </a:endParaRPr>
          </a:p>
          <a:p>
            <a:pPr marL="171450" lvl="0" indent="-171450">
              <a:buFontTx/>
              <a:buChar char="-"/>
            </a:pPr>
            <a:r>
              <a:rPr lang="fr-FR" baseline="0"/>
              <a:t>Apprentissage par renforcement: amélioration continue grâce aux expériences passées</a:t>
            </a:r>
            <a:endParaRPr lang="fr-FR" baseline="0">
              <a:cs typeface="Calibri"/>
            </a:endParaRPr>
          </a:p>
          <a:p>
            <a:pPr marL="628650" lvl="1" indent="-171450">
              <a:buFontTx/>
              <a:buChar char="-"/>
            </a:pPr>
            <a:endParaRPr lang="fr-FR" baseline="0"/>
          </a:p>
          <a:p>
            <a:pPr marL="171450" indent="-171450">
              <a:buFont typeface="Arial" panose="020B0604020202020204" pitchFamily="34" charset="0"/>
              <a:buChar char="•"/>
            </a:pPr>
            <a:endParaRPr lang="fr-FR" baseline="0"/>
          </a:p>
          <a:p>
            <a:pPr marL="171450" indent="-171450">
              <a:buFont typeface="Arial" panose="020B0604020202020204" pitchFamily="34" charset="0"/>
              <a:buChar char="•"/>
            </a:pP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8</a:t>
            </a:fld>
            <a:endParaRPr lang="fr-FR"/>
          </a:p>
        </p:txBody>
      </p:sp>
    </p:spTree>
    <p:extLst>
      <p:ext uri="{BB962C8B-B14F-4D97-AF65-F5344CB8AC3E}">
        <p14:creationId xmlns:p14="http://schemas.microsoft.com/office/powerpoint/2010/main" val="5508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Nicolas</a:t>
            </a:r>
          </a:p>
          <a:p>
            <a:r>
              <a:rPr lang="fr-FR"/>
              <a:t>Je</a:t>
            </a:r>
            <a:r>
              <a:rPr lang="fr-FR" baseline="0"/>
              <a:t> vous propose de zoomer sur une des branches du machine </a:t>
            </a:r>
            <a:r>
              <a:rPr lang="fr-FR" baseline="0" err="1"/>
              <a:t>learning</a:t>
            </a:r>
            <a:r>
              <a:rPr lang="fr-FR" baseline="0"/>
              <a:t>: la </a:t>
            </a:r>
            <a:r>
              <a:rPr lang="fr-FR" b="1" baseline="0"/>
              <a:t>Classification</a:t>
            </a:r>
            <a:r>
              <a:rPr lang="fr-FR" baseline="0"/>
              <a:t>. Imaginons qu’on est des data </a:t>
            </a:r>
            <a:r>
              <a:rPr lang="fr-FR" baseline="0" err="1"/>
              <a:t>scientists</a:t>
            </a:r>
            <a:r>
              <a:rPr lang="fr-FR" baseline="0"/>
              <a:t> de </a:t>
            </a:r>
            <a:r>
              <a:rPr lang="fr-FR" baseline="0" err="1"/>
              <a:t>Spotify</a:t>
            </a:r>
            <a:r>
              <a:rPr lang="fr-FR" baseline="0"/>
              <a:t> et qu’on cherche à prédire si nos utilisateurs du service gratuit vont contracter une offre premium/payante au cours des 6 prochains mois. On a accès à un </a:t>
            </a:r>
            <a:r>
              <a:rPr lang="fr-FR" baseline="0" err="1"/>
              <a:t>dataset</a:t>
            </a:r>
            <a:r>
              <a:rPr lang="fr-FR" baseline="0"/>
              <a:t> qui nous donne pour chaque ligne un utilisateur, avec le nombre d’écoutes effectuées à une date T, sa séniorité sur le service à ce moment là, et la cible (qu’on appelle ici une </a:t>
            </a:r>
            <a:r>
              <a:rPr lang="fr-FR" b="1" baseline="0"/>
              <a:t>classe</a:t>
            </a:r>
            <a:r>
              <a:rPr lang="fr-FR" baseline="0"/>
              <a:t>): 1 s’il a contracté l’offre premium dans les 6 mois qui ont suivis, 0 sinon (s’il est toujours en gratuit, ou s’il a quitté le service).</a:t>
            </a:r>
          </a:p>
          <a:p>
            <a:r>
              <a:rPr lang="fr-FR" baseline="0"/>
              <a:t>L’algorithme de classification est une méthode statistique qui (de façon volontairement ultra simplifiée) fonctionne en 2 étapes:</a:t>
            </a:r>
          </a:p>
          <a:p>
            <a:pPr marL="171450" indent="-171450">
              <a:buFont typeface="Arial" panose="020B0604020202020204" pitchFamily="34" charset="0"/>
              <a:buChar char="•"/>
            </a:pPr>
            <a:r>
              <a:rPr lang="fr-FR" baseline="0"/>
              <a:t>Transpose les données du </a:t>
            </a:r>
            <a:r>
              <a:rPr lang="fr-FR" baseline="0" err="1"/>
              <a:t>dataset</a:t>
            </a:r>
            <a:r>
              <a:rPr lang="fr-FR" baseline="0"/>
              <a:t> dans un espace vectoriel (ici R2). Chaque utilisateur devient un point dans l’espace.</a:t>
            </a:r>
          </a:p>
          <a:p>
            <a:pPr marL="171450" indent="-171450">
              <a:buFont typeface="Arial" panose="020B0604020202020204" pitchFamily="34" charset="0"/>
              <a:buChar char="•"/>
            </a:pPr>
            <a:r>
              <a:rPr lang="fr-FR" baseline="0"/>
              <a:t>Cherche à trouver la meilleure frontière possible dans cet espace pour séparer les utilisateurs des 2 classes. On dit qu’on fait apprendre notre modèle. Pour chercher cette frontière, il y a plusieurs méthodes qui ne seront pas décrites dans ce cours. Parmi les différents </a:t>
            </a:r>
            <a:r>
              <a:rPr lang="fr-FR" baseline="0" err="1"/>
              <a:t>algos</a:t>
            </a:r>
            <a:r>
              <a:rPr lang="fr-FR" baseline="0"/>
              <a:t> existants on retrouve: </a:t>
            </a:r>
            <a:r>
              <a:rPr lang="fr-FR" baseline="0" err="1"/>
              <a:t>Random</a:t>
            </a:r>
            <a:r>
              <a:rPr lang="fr-FR" baseline="0"/>
              <a:t> Forest, régression logistique, </a:t>
            </a:r>
            <a:r>
              <a:rPr lang="fr-FR" baseline="0" err="1"/>
              <a:t>naive</a:t>
            </a:r>
            <a:r>
              <a:rPr lang="fr-FR" baseline="0"/>
              <a:t> bayes, réseaux de </a:t>
            </a:r>
            <a:r>
              <a:rPr lang="fr-FR" baseline="0" err="1"/>
              <a:t>neuronnes</a:t>
            </a:r>
            <a:r>
              <a:rPr lang="fr-FR" baseline="0"/>
              <a:t> etc…</a:t>
            </a:r>
          </a:p>
          <a:p>
            <a:pPr marL="0" indent="0">
              <a:buFont typeface="Arial" panose="020B0604020202020204" pitchFamily="34" charset="0"/>
              <a:buNone/>
            </a:pPr>
            <a:endParaRPr lang="fr-FR" baseline="0"/>
          </a:p>
          <a:p>
            <a:pPr marL="0" indent="0">
              <a:buFont typeface="Arial" panose="020B0604020202020204" pitchFamily="34" charset="0"/>
              <a:buNone/>
            </a:pPr>
            <a:r>
              <a:rPr lang="fr-FR" b="1" baseline="0"/>
              <a:t>Florian</a:t>
            </a:r>
          </a:p>
          <a:p>
            <a:pPr marL="0" indent="0">
              <a:buFont typeface="Arial" panose="020B0604020202020204" pitchFamily="34" charset="0"/>
              <a:buNone/>
            </a:pPr>
            <a:r>
              <a:rPr lang="fr-FR" baseline="0"/>
              <a:t>Use Case Total :</a:t>
            </a:r>
          </a:p>
          <a:p>
            <a:pPr marL="171450" indent="-171450">
              <a:buFont typeface="Wingdings" panose="05000000000000000000" pitchFamily="2" charset="2"/>
              <a:buChar char="à"/>
            </a:pPr>
            <a:r>
              <a:rPr lang="fr-FR" baseline="0">
                <a:sym typeface="Wingdings" panose="05000000000000000000" pitchFamily="2" charset="2"/>
              </a:rPr>
              <a:t>Les données géosciences sont multiples et très nombreuses. Nous </a:t>
            </a:r>
            <a:r>
              <a:rPr lang="fr-FR" baseline="0" err="1">
                <a:sym typeface="Wingdings" panose="05000000000000000000" pitchFamily="2" charset="2"/>
              </a:rPr>
              <a:t>receotions</a:t>
            </a:r>
            <a:r>
              <a:rPr lang="fr-FR" baseline="0">
                <a:sym typeface="Wingdings" panose="05000000000000000000" pitchFamily="2" charset="2"/>
              </a:rPr>
              <a:t> plusieurs millions de fichiers par ans et avons souhaité automatiser leur classification : puits / sismique / documentaires…</a:t>
            </a:r>
          </a:p>
          <a:p>
            <a:pPr marL="171450" indent="-171450">
              <a:buFont typeface="Wingdings" panose="05000000000000000000" pitchFamily="2" charset="2"/>
              <a:buChar char="à"/>
            </a:pPr>
            <a:r>
              <a:rPr lang="fr-FR" baseline="0">
                <a:sym typeface="Wingdings" panose="05000000000000000000" pitchFamily="2" charset="2"/>
              </a:rPr>
              <a:t>Classification des documents en fonction des logos</a:t>
            </a:r>
            <a:endParaRPr lang="en-US"/>
          </a:p>
        </p:txBody>
      </p:sp>
      <p:sp>
        <p:nvSpPr>
          <p:cNvPr id="4" name="Espace réservé du numéro de diapositive 3"/>
          <p:cNvSpPr>
            <a:spLocks noGrp="1"/>
          </p:cNvSpPr>
          <p:nvPr>
            <p:ph type="sldNum" sz="quarter" idx="10"/>
          </p:nvPr>
        </p:nvSpPr>
        <p:spPr/>
        <p:txBody>
          <a:bodyPr/>
          <a:lstStyle/>
          <a:p>
            <a:fld id="{83EBCA58-F001-2A42-AB6A-B366B18E47A3}" type="slidenum">
              <a:rPr lang="fr-FR" smtClean="0"/>
              <a:pPr/>
              <a:t>9</a:t>
            </a:fld>
            <a:endParaRPr lang="fr-FR"/>
          </a:p>
        </p:txBody>
      </p:sp>
    </p:spTree>
    <p:extLst>
      <p:ext uri="{BB962C8B-B14F-4D97-AF65-F5344CB8AC3E}">
        <p14:creationId xmlns:p14="http://schemas.microsoft.com/office/powerpoint/2010/main" val="143393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alpha val="39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solidFill>
                  <a:srgbClr val="585856"/>
                </a:solidFill>
              </a:defRPr>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solidFill>
                  <a:srgbClr val="58585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43672" y="5145863"/>
            <a:ext cx="6281370" cy="1282034"/>
          </a:xfrm>
          <a:prstGeom prst="rect">
            <a:avLst/>
          </a:prstGeom>
        </p:spPr>
      </p:pic>
    </p:spTree>
    <p:extLst>
      <p:ext uri="{BB962C8B-B14F-4D97-AF65-F5344CB8AC3E}">
        <p14:creationId xmlns:p14="http://schemas.microsoft.com/office/powerpoint/2010/main" val="90324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 name="Groupe 6"/>
          <p:cNvGrpSpPr/>
          <p:nvPr userDrawn="1"/>
        </p:nvGrpSpPr>
        <p:grpSpPr>
          <a:xfrm>
            <a:off x="335360" y="244049"/>
            <a:ext cx="11521280" cy="6281295"/>
            <a:chOff x="335360" y="244049"/>
            <a:chExt cx="11521280" cy="6281295"/>
          </a:xfrm>
        </p:grpSpPr>
        <p:sp>
          <p:nvSpPr>
            <p:cNvPr id="8" name="Rectangle 7"/>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p:txBody>
          <a:bodyPr/>
          <a:lstStyle>
            <a:lvl1pPr>
              <a:defRPr>
                <a:solidFill>
                  <a:srgbClr val="585856"/>
                </a:solidFill>
              </a:defRPr>
            </a:lvl1p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C1D1448-2178-4B41-B815-D312BF7CC691}" type="datetimeFigureOut">
              <a:rPr lang="en-US" smtClean="0"/>
              <a:t>3/15/2019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286464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 name="Groupe 6"/>
          <p:cNvGrpSpPr/>
          <p:nvPr userDrawn="1"/>
        </p:nvGrpSpPr>
        <p:grpSpPr>
          <a:xfrm>
            <a:off x="335360" y="244049"/>
            <a:ext cx="11521280" cy="6281295"/>
            <a:chOff x="335360" y="244049"/>
            <a:chExt cx="11521280" cy="6281295"/>
          </a:xfrm>
        </p:grpSpPr>
        <p:sp>
          <p:nvSpPr>
            <p:cNvPr id="8" name="Rectangle 7"/>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vertical 1"/>
          <p:cNvSpPr>
            <a:spLocks noGrp="1"/>
          </p:cNvSpPr>
          <p:nvPr>
            <p:ph type="title" orient="vert"/>
          </p:nvPr>
        </p:nvSpPr>
        <p:spPr>
          <a:xfrm>
            <a:off x="8724900" y="365125"/>
            <a:ext cx="2628900" cy="5811838"/>
          </a:xfrm>
        </p:spPr>
        <p:txBody>
          <a:bodyPr vert="eaVert"/>
          <a:lstStyle>
            <a:lvl1pPr>
              <a:defRPr>
                <a:solidFill>
                  <a:srgbClr val="585856"/>
                </a:solidFill>
              </a:defRPr>
            </a:lvl1pPr>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C1D1448-2178-4B41-B815-D312BF7CC691}" type="datetimeFigureOut">
              <a:rPr lang="en-US" smtClean="0"/>
              <a:t>3/15/2019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215698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7" name="Groupe 6"/>
          <p:cNvGrpSpPr/>
          <p:nvPr userDrawn="1"/>
        </p:nvGrpSpPr>
        <p:grpSpPr>
          <a:xfrm>
            <a:off x="335360" y="244049"/>
            <a:ext cx="11521280" cy="6281295"/>
            <a:chOff x="335360" y="244049"/>
            <a:chExt cx="11521280" cy="6281295"/>
          </a:xfrm>
        </p:grpSpPr>
        <p:sp>
          <p:nvSpPr>
            <p:cNvPr id="8" name="Rectangle 7"/>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p:txBody>
          <a:bodyPr/>
          <a:lstStyle>
            <a:lvl1pPr>
              <a:defRPr>
                <a:solidFill>
                  <a:srgbClr val="585856"/>
                </a:solidFill>
              </a:defRPr>
            </a:lvl1pPr>
          </a:lstStyle>
          <a:p>
            <a:r>
              <a:rPr lang="fr-FR"/>
              <a:t>Modifiez le style du titre</a:t>
            </a:r>
            <a:endParaRPr lang="en-US"/>
          </a:p>
        </p:txBody>
      </p:sp>
      <p:sp>
        <p:nvSpPr>
          <p:cNvPr id="3" name="Espace réservé du contenu 2"/>
          <p:cNvSpPr>
            <a:spLocks noGrp="1"/>
          </p:cNvSpPr>
          <p:nvPr>
            <p:ph idx="1"/>
          </p:nvPr>
        </p:nvSpPr>
        <p:spPr/>
        <p:txBody>
          <a:bodyPr/>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C1D1448-2178-4B41-B815-D312BF7CC691}" type="datetimeFigureOut">
              <a:rPr lang="en-US" smtClean="0"/>
              <a:t>3/15/2019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220071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solidFill>
                  <a:srgbClr val="585856"/>
                </a:solidFill>
              </a:defRPr>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rgbClr val="58585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1C1D1448-2178-4B41-B815-D312BF7CC691}" type="datetimeFigureOut">
              <a:rPr lang="en-US" smtClean="0"/>
              <a:t>3/15/2019</a:t>
            </a:fld>
            <a:endParaRPr lang="en-US"/>
          </a:p>
        </p:txBody>
      </p:sp>
      <p:sp>
        <p:nvSpPr>
          <p:cNvPr id="5" name="Espace réservé du pied de page 4"/>
          <p:cNvSpPr>
            <a:spLocks noGrp="1"/>
          </p:cNvSpPr>
          <p:nvPr>
            <p:ph type="ftr" sz="quarter" idx="11"/>
          </p:nvPr>
        </p:nvSpPr>
        <p:spPr/>
        <p:txBody>
          <a:bodyPr/>
          <a:lstStyle/>
          <a:p>
            <a:endParaRPr lang="en-US"/>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416" y="6306741"/>
            <a:ext cx="2304256" cy="470301"/>
          </a:xfrm>
          <a:prstGeom prst="rect">
            <a:avLst/>
          </a:prstGeom>
        </p:spPr>
      </p:pic>
    </p:spTree>
    <p:extLst>
      <p:ext uri="{BB962C8B-B14F-4D97-AF65-F5344CB8AC3E}">
        <p14:creationId xmlns:p14="http://schemas.microsoft.com/office/powerpoint/2010/main" val="170120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8" name="Groupe 7"/>
          <p:cNvGrpSpPr/>
          <p:nvPr userDrawn="1"/>
        </p:nvGrpSpPr>
        <p:grpSpPr>
          <a:xfrm>
            <a:off x="335360" y="244049"/>
            <a:ext cx="11521280" cy="6281295"/>
            <a:chOff x="335360" y="244049"/>
            <a:chExt cx="11521280" cy="6281295"/>
          </a:xfrm>
        </p:grpSpPr>
        <p:sp>
          <p:nvSpPr>
            <p:cNvPr id="9" name="Rectangle 8"/>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p:txBody>
          <a:bodyPr/>
          <a:lstStyle>
            <a:lvl1pPr>
              <a:defRPr>
                <a:solidFill>
                  <a:srgbClr val="585856"/>
                </a:solidFill>
              </a:defRPr>
            </a:lvl1p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1C1D1448-2178-4B41-B815-D312BF7CC691}" type="datetimeFigureOut">
              <a:rPr lang="en-US" smtClean="0"/>
              <a:t>3/15/2019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113859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10" name="Groupe 9"/>
          <p:cNvGrpSpPr/>
          <p:nvPr userDrawn="1"/>
        </p:nvGrpSpPr>
        <p:grpSpPr>
          <a:xfrm>
            <a:off x="335360" y="244049"/>
            <a:ext cx="11521280" cy="6281295"/>
            <a:chOff x="335360" y="244049"/>
            <a:chExt cx="11521280" cy="6281295"/>
          </a:xfrm>
        </p:grpSpPr>
        <p:sp>
          <p:nvSpPr>
            <p:cNvPr id="11" name="Rectangle 10"/>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a:xfrm>
            <a:off x="839788" y="365125"/>
            <a:ext cx="10515600" cy="1325563"/>
          </a:xfrm>
        </p:spPr>
        <p:txBody>
          <a:bodyPr/>
          <a:lstStyle>
            <a:lvl1pPr>
              <a:defRPr>
                <a:solidFill>
                  <a:srgbClr val="585856"/>
                </a:solidFill>
              </a:defRPr>
            </a:lvl1p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solidFill>
                  <a:srgbClr val="58585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solidFill>
                  <a:srgbClr val="58585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lvl1pPr>
              <a:defRPr>
                <a:solidFill>
                  <a:srgbClr val="585856"/>
                </a:solidFill>
              </a:defRPr>
            </a:lvl1pPr>
            <a:lvl2pPr>
              <a:defRPr>
                <a:solidFill>
                  <a:srgbClr val="585856"/>
                </a:solidFill>
              </a:defRPr>
            </a:lvl2pPr>
            <a:lvl3pPr>
              <a:defRPr>
                <a:solidFill>
                  <a:srgbClr val="585856"/>
                </a:solidFill>
              </a:defRPr>
            </a:lvl3pPr>
            <a:lvl4pPr>
              <a:defRPr>
                <a:solidFill>
                  <a:srgbClr val="585856"/>
                </a:solidFill>
              </a:defRPr>
            </a:lvl4pPr>
            <a:lvl5pPr>
              <a:defRPr>
                <a:solidFill>
                  <a:srgbClr val="58585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1C1D1448-2178-4B41-B815-D312BF7CC691}" type="datetimeFigureOut">
              <a:rPr lang="en-US" smtClean="0"/>
              <a:t>3/15/2019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289449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6" name="Groupe 5"/>
          <p:cNvGrpSpPr/>
          <p:nvPr userDrawn="1"/>
        </p:nvGrpSpPr>
        <p:grpSpPr>
          <a:xfrm>
            <a:off x="335360" y="244049"/>
            <a:ext cx="11521280" cy="6281295"/>
            <a:chOff x="335360" y="244049"/>
            <a:chExt cx="11521280" cy="6281295"/>
          </a:xfrm>
        </p:grpSpPr>
        <p:sp>
          <p:nvSpPr>
            <p:cNvPr id="7" name="Rectangle 6"/>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p:txBody>
          <a:bodyPr/>
          <a:lstStyle>
            <a:lvl1pPr>
              <a:defRPr>
                <a:solidFill>
                  <a:srgbClr val="585856"/>
                </a:solidFill>
              </a:defRPr>
            </a:lvl1p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1C1D1448-2178-4B41-B815-D312BF7CC691}" type="datetimeFigureOut">
              <a:rPr lang="en-US" smtClean="0"/>
              <a:t>3/15/2019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13626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C1D1448-2178-4B41-B815-D312BF7CC691}" type="datetimeFigureOut">
              <a:rPr lang="en-US" smtClean="0"/>
              <a:t>3/15/2019</a:t>
            </a:fld>
            <a:endParaRPr lang="en-US"/>
          </a:p>
        </p:txBody>
      </p:sp>
      <p:sp>
        <p:nvSpPr>
          <p:cNvPr id="3" name="Espace réservé du pied de page 2"/>
          <p:cNvSpPr>
            <a:spLocks noGrp="1"/>
          </p:cNvSpPr>
          <p:nvPr>
            <p:ph type="ftr" sz="quarter" idx="11"/>
          </p:nvPr>
        </p:nvSpPr>
        <p:spPr/>
        <p:txBody>
          <a:bodyPr/>
          <a:lstStyle/>
          <a:p>
            <a:endParaRPr lang="en-US"/>
          </a:p>
        </p:txBody>
      </p:sp>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416" y="6306741"/>
            <a:ext cx="2304256" cy="470301"/>
          </a:xfrm>
          <a:prstGeom prst="rect">
            <a:avLst/>
          </a:prstGeom>
        </p:spPr>
      </p:pic>
    </p:spTree>
    <p:extLst>
      <p:ext uri="{BB962C8B-B14F-4D97-AF65-F5344CB8AC3E}">
        <p14:creationId xmlns:p14="http://schemas.microsoft.com/office/powerpoint/2010/main" val="176164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p:cNvGrpSpPr/>
          <p:nvPr userDrawn="1"/>
        </p:nvGrpSpPr>
        <p:grpSpPr>
          <a:xfrm>
            <a:off x="335360" y="244049"/>
            <a:ext cx="11521280" cy="6281295"/>
            <a:chOff x="335360" y="244049"/>
            <a:chExt cx="11521280" cy="6281295"/>
          </a:xfrm>
        </p:grpSpPr>
        <p:sp>
          <p:nvSpPr>
            <p:cNvPr id="9" name="Rectangle 8"/>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a:xfrm>
            <a:off x="839788" y="457200"/>
            <a:ext cx="3932237" cy="1600200"/>
          </a:xfrm>
        </p:spPr>
        <p:txBody>
          <a:bodyPr anchor="b"/>
          <a:lstStyle>
            <a:lvl1pPr>
              <a:defRPr sz="3200">
                <a:solidFill>
                  <a:srgbClr val="585856"/>
                </a:solidFill>
              </a:defRPr>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solidFill>
                  <a:srgbClr val="585856"/>
                </a:solidFill>
              </a:defRPr>
            </a:lvl1pPr>
            <a:lvl2pPr>
              <a:defRPr sz="2800">
                <a:solidFill>
                  <a:srgbClr val="585856"/>
                </a:solidFill>
              </a:defRPr>
            </a:lvl2pPr>
            <a:lvl3pPr>
              <a:defRPr sz="2400">
                <a:solidFill>
                  <a:srgbClr val="585856"/>
                </a:solidFill>
              </a:defRPr>
            </a:lvl3pPr>
            <a:lvl4pPr>
              <a:defRPr sz="2000">
                <a:solidFill>
                  <a:srgbClr val="585856"/>
                </a:solidFill>
              </a:defRPr>
            </a:lvl4pPr>
            <a:lvl5pPr>
              <a:defRPr sz="2000">
                <a:solidFill>
                  <a:srgbClr val="585856"/>
                </a:solidFill>
              </a:defRPr>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solidFill>
                  <a:srgbClr val="58585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C1D1448-2178-4B41-B815-D312BF7CC691}" type="datetimeFigureOut">
              <a:rPr lang="en-US" smtClean="0"/>
              <a:t>3/15/2019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369212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e 7"/>
          <p:cNvGrpSpPr/>
          <p:nvPr userDrawn="1"/>
        </p:nvGrpSpPr>
        <p:grpSpPr>
          <a:xfrm>
            <a:off x="335360" y="244049"/>
            <a:ext cx="11521280" cy="6281295"/>
            <a:chOff x="335360" y="244049"/>
            <a:chExt cx="11521280" cy="6281295"/>
          </a:xfrm>
        </p:grpSpPr>
        <p:sp>
          <p:nvSpPr>
            <p:cNvPr id="9" name="Rectangle 8"/>
            <p:cNvSpPr/>
            <p:nvPr userDrawn="1"/>
          </p:nvSpPr>
          <p:spPr>
            <a:xfrm>
              <a:off x="335360" y="244049"/>
              <a:ext cx="11521280" cy="6281295"/>
            </a:xfrm>
            <a:prstGeom prst="rect">
              <a:avLst/>
            </a:prstGeom>
            <a:solidFill>
              <a:schemeClr val="bg1"/>
            </a:solidFill>
            <a:ln>
              <a:solidFill>
                <a:srgbClr val="4283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96600" y="6154786"/>
              <a:ext cx="289000" cy="370558"/>
            </a:xfrm>
            <a:prstGeom prst="rect">
              <a:avLst/>
            </a:prstGeom>
          </p:spPr>
        </p:pic>
      </p:grpSp>
      <p:sp>
        <p:nvSpPr>
          <p:cNvPr id="2" name="Titre 1"/>
          <p:cNvSpPr>
            <a:spLocks noGrp="1"/>
          </p:cNvSpPr>
          <p:nvPr>
            <p:ph type="title"/>
          </p:nvPr>
        </p:nvSpPr>
        <p:spPr>
          <a:xfrm>
            <a:off x="839788" y="457200"/>
            <a:ext cx="3932237" cy="1600200"/>
          </a:xfrm>
        </p:spPr>
        <p:txBody>
          <a:bodyPr anchor="b"/>
          <a:lstStyle>
            <a:lvl1pPr>
              <a:defRPr sz="3200">
                <a:solidFill>
                  <a:srgbClr val="585856"/>
                </a:solidFill>
              </a:defRPr>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solidFill>
                  <a:srgbClr val="58585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solidFill>
                  <a:srgbClr val="58585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C1D1448-2178-4B41-B815-D312BF7CC691}" type="datetimeFigureOut">
              <a:rPr lang="en-US" smtClean="0"/>
              <a:t>3/15/2019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51AA1C6-4078-45CB-8878-474E9746D964}" type="slidenum">
              <a:rPr lang="en-US" smtClean="0"/>
              <a:t>‹#›</a:t>
            </a:fld>
            <a:endParaRPr lang="en-US"/>
          </a:p>
        </p:txBody>
      </p:sp>
    </p:spTree>
    <p:extLst>
      <p:ext uri="{BB962C8B-B14F-4D97-AF65-F5344CB8AC3E}">
        <p14:creationId xmlns:p14="http://schemas.microsoft.com/office/powerpoint/2010/main" val="167219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e 18"/>
          <p:cNvGrpSpPr/>
          <p:nvPr userDrawn="1"/>
        </p:nvGrpSpPr>
        <p:grpSpPr>
          <a:xfrm>
            <a:off x="-24679" y="-46638"/>
            <a:ext cx="12241359" cy="6932022"/>
            <a:chOff x="-24679" y="-46638"/>
            <a:chExt cx="12241359" cy="6932022"/>
          </a:xfrm>
        </p:grpSpPr>
        <p:pic>
          <p:nvPicPr>
            <p:cNvPr id="7" name="Image 6"/>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748" y="4593060"/>
              <a:ext cx="3787996" cy="2279788"/>
            </a:xfrm>
            <a:prstGeom prst="rect">
              <a:avLst/>
            </a:prstGeom>
          </p:spPr>
        </p:pic>
        <p:pic>
          <p:nvPicPr>
            <p:cNvPr id="8" name="Image 7"/>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250" y="-9483"/>
              <a:ext cx="3775494" cy="2272264"/>
            </a:xfrm>
            <a:prstGeom prst="rect">
              <a:avLst/>
            </a:prstGeom>
          </p:spPr>
        </p:pic>
        <p:pic>
          <p:nvPicPr>
            <p:cNvPr id="9" name="Image 8"/>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4679" y="2276872"/>
              <a:ext cx="3816424" cy="2296897"/>
            </a:xfrm>
            <a:prstGeom prst="rect">
              <a:avLst/>
            </a:prstGeom>
          </p:spPr>
        </p:pic>
        <p:pic>
          <p:nvPicPr>
            <p:cNvPr id="10" name="Image 9"/>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820171" y="4605596"/>
              <a:ext cx="3787996" cy="2279788"/>
            </a:xfrm>
            <a:prstGeom prst="rect">
              <a:avLst/>
            </a:prstGeom>
          </p:spPr>
        </p:pic>
        <p:pic>
          <p:nvPicPr>
            <p:cNvPr id="11" name="Image 10"/>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832673" y="3053"/>
              <a:ext cx="3775494" cy="2272264"/>
            </a:xfrm>
            <a:prstGeom prst="rect">
              <a:avLst/>
            </a:prstGeom>
          </p:spPr>
        </p:pic>
        <p:pic>
          <p:nvPicPr>
            <p:cNvPr id="12" name="Image 11"/>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791744" y="2289408"/>
              <a:ext cx="3816424" cy="2296897"/>
            </a:xfrm>
            <a:prstGeom prst="rect">
              <a:avLst/>
            </a:prstGeom>
          </p:spPr>
        </p:pic>
        <p:pic>
          <p:nvPicPr>
            <p:cNvPr id="13" name="Image 12"/>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36595" y="4575159"/>
              <a:ext cx="3787996" cy="2279788"/>
            </a:xfrm>
            <a:prstGeom prst="rect">
              <a:avLst/>
            </a:prstGeom>
          </p:spPr>
        </p:pic>
        <p:pic>
          <p:nvPicPr>
            <p:cNvPr id="14" name="Image 13"/>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49097" y="-27384"/>
              <a:ext cx="3775494" cy="2272264"/>
            </a:xfrm>
            <a:prstGeom prst="rect">
              <a:avLst/>
            </a:prstGeom>
          </p:spPr>
        </p:pic>
        <p:pic>
          <p:nvPicPr>
            <p:cNvPr id="15" name="Image 14"/>
            <p:cNvPicPr>
              <a:picLocks noChangeAspect="1"/>
            </p:cNvPicPr>
            <p:nvPr userDrawn="1"/>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08168" y="2258971"/>
              <a:ext cx="3816424" cy="2296897"/>
            </a:xfrm>
            <a:prstGeom prst="rect">
              <a:avLst/>
            </a:prstGeom>
          </p:spPr>
        </p:pic>
        <p:pic>
          <p:nvPicPr>
            <p:cNvPr id="16" name="Image 15"/>
            <p:cNvPicPr>
              <a:picLocks noChangeAspect="1"/>
            </p:cNvPicPr>
            <p:nvPr userDrawn="1"/>
          </p:nvPicPr>
          <p:blipFill rotWithShape="1">
            <a:blip r:embed="rId13">
              <a:duotone>
                <a:schemeClr val="accent6">
                  <a:shade val="45000"/>
                  <a:satMod val="135000"/>
                </a:schemeClr>
                <a:prstClr val="white"/>
              </a:duotone>
              <a:extLst>
                <a:ext uri="{28A0092B-C50C-407E-A947-70E740481C1C}">
                  <a14:useLocalDpi xmlns:a14="http://schemas.microsoft.com/office/drawing/2010/main" val="0"/>
                </a:ext>
              </a:extLst>
            </a:blip>
            <a:srcRect r="77971"/>
            <a:stretch/>
          </p:blipFill>
          <p:spPr>
            <a:xfrm>
              <a:off x="11382227" y="4555905"/>
              <a:ext cx="834453" cy="2279788"/>
            </a:xfrm>
            <a:prstGeom prst="rect">
              <a:avLst/>
            </a:prstGeom>
          </p:spPr>
        </p:pic>
        <p:pic>
          <p:nvPicPr>
            <p:cNvPr id="17" name="Image 16"/>
            <p:cNvPicPr>
              <a:picLocks noChangeAspect="1"/>
            </p:cNvPicPr>
            <p:nvPr userDrawn="1"/>
          </p:nvPicPr>
          <p:blipFill rotWithShape="1">
            <a:blip r:embed="rId13">
              <a:duotone>
                <a:schemeClr val="accent6">
                  <a:shade val="45000"/>
                  <a:satMod val="135000"/>
                </a:schemeClr>
                <a:prstClr val="white"/>
              </a:duotone>
              <a:extLst>
                <a:ext uri="{28A0092B-C50C-407E-A947-70E740481C1C}">
                  <a14:useLocalDpi xmlns:a14="http://schemas.microsoft.com/office/drawing/2010/main" val="0"/>
                </a:ext>
              </a:extLst>
            </a:blip>
            <a:srcRect r="78229"/>
            <a:stretch/>
          </p:blipFill>
          <p:spPr>
            <a:xfrm>
              <a:off x="11394729" y="-46638"/>
              <a:ext cx="821951" cy="2272264"/>
            </a:xfrm>
            <a:prstGeom prst="rect">
              <a:avLst/>
            </a:prstGeom>
          </p:spPr>
        </p:pic>
        <p:pic>
          <p:nvPicPr>
            <p:cNvPr id="18" name="Image 17"/>
            <p:cNvPicPr>
              <a:picLocks noChangeAspect="1"/>
            </p:cNvPicPr>
            <p:nvPr userDrawn="1"/>
          </p:nvPicPr>
          <p:blipFill rotWithShape="1">
            <a:blip r:embed="rId13">
              <a:duotone>
                <a:schemeClr val="accent6">
                  <a:shade val="45000"/>
                  <a:satMod val="135000"/>
                </a:schemeClr>
                <a:prstClr val="white"/>
              </a:duotone>
              <a:extLst>
                <a:ext uri="{28A0092B-C50C-407E-A947-70E740481C1C}">
                  <a14:useLocalDpi xmlns:a14="http://schemas.microsoft.com/office/drawing/2010/main" val="0"/>
                </a:ext>
              </a:extLst>
            </a:blip>
            <a:srcRect r="77390"/>
            <a:stretch/>
          </p:blipFill>
          <p:spPr>
            <a:xfrm>
              <a:off x="11353800" y="2239717"/>
              <a:ext cx="862880" cy="2296897"/>
            </a:xfrm>
            <a:prstGeom prst="rect">
              <a:avLst/>
            </a:prstGeom>
          </p:spPr>
        </p:pic>
      </p:grpSp>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45333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D1448-2178-4B41-B815-D312BF7CC691}" type="datetimeFigureOut">
              <a:rPr lang="en-US" smtClean="0"/>
              <a:t>3/15/2019</a:t>
            </a:fld>
            <a:endParaRPr lang="en-US"/>
          </a:p>
        </p:txBody>
      </p:sp>
      <p:sp>
        <p:nvSpPr>
          <p:cNvPr id="5" name="Espace réservé du pied de page 4"/>
          <p:cNvSpPr>
            <a:spLocks noGrp="1"/>
          </p:cNvSpPr>
          <p:nvPr>
            <p:ph type="ftr" sz="quarter" idx="3"/>
          </p:nvPr>
        </p:nvSpPr>
        <p:spPr>
          <a:xfrm>
            <a:off x="4038600" y="645333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45333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AA1C6-4078-45CB-8878-474E9746D964}" type="slidenum">
              <a:rPr lang="en-US" smtClean="0"/>
              <a:t>‹#›</a:t>
            </a:fld>
            <a:endParaRPr lang="en-US"/>
          </a:p>
        </p:txBody>
      </p:sp>
    </p:spTree>
    <p:extLst>
      <p:ext uri="{BB962C8B-B14F-4D97-AF65-F5344CB8AC3E}">
        <p14:creationId xmlns:p14="http://schemas.microsoft.com/office/powerpoint/2010/main" val="412576665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rgbClr val="0B4491"/>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0B4491"/>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0B4491"/>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0B4491"/>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0B4491"/>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0B449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err="1"/>
              <a:t>My</a:t>
            </a:r>
            <a:r>
              <a:rPr lang="fr-FR"/>
              <a:t> 1st Machine Learning model</a:t>
            </a:r>
            <a:endParaRPr lang="en-US"/>
          </a:p>
        </p:txBody>
      </p:sp>
      <p:sp>
        <p:nvSpPr>
          <p:cNvPr id="3" name="Sous-titre 2"/>
          <p:cNvSpPr>
            <a:spLocks noGrp="1"/>
          </p:cNvSpPr>
          <p:nvPr>
            <p:ph type="subTitle" idx="1"/>
          </p:nvPr>
        </p:nvSpPr>
        <p:spPr/>
        <p:txBody>
          <a:bodyPr/>
          <a:lstStyle/>
          <a:p>
            <a:r>
              <a:rPr lang="fr-FR"/>
              <a:t>Atelier « Maker »</a:t>
            </a:r>
            <a:endParaRPr lang="en-US"/>
          </a:p>
        </p:txBody>
      </p:sp>
    </p:spTree>
    <p:extLst>
      <p:ext uri="{BB962C8B-B14F-4D97-AF65-F5344CB8AC3E}">
        <p14:creationId xmlns:p14="http://schemas.microsoft.com/office/powerpoint/2010/main" val="65298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Regression</a:t>
            </a:r>
            <a:endParaRPr lang="en-US"/>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7509230"/>
              </p:ext>
            </p:extLst>
          </p:nvPr>
        </p:nvGraphicFramePr>
        <p:xfrm>
          <a:off x="1612590" y="2348880"/>
          <a:ext cx="3619314" cy="2468880"/>
        </p:xfrm>
        <a:graphic>
          <a:graphicData uri="http://schemas.openxmlformats.org/drawingml/2006/table">
            <a:tbl>
              <a:tblPr firstRow="1" bandRow="1">
                <a:tableStyleId>{5C22544A-7EE6-4342-B048-85BDC9FD1C3A}</a:tableStyleId>
              </a:tblPr>
              <a:tblGrid>
                <a:gridCol w="1081336">
                  <a:extLst>
                    <a:ext uri="{9D8B030D-6E8A-4147-A177-3AD203B41FA5}">
                      <a16:colId xmlns:a16="http://schemas.microsoft.com/office/drawing/2014/main" val="20000"/>
                    </a:ext>
                  </a:extLst>
                </a:gridCol>
                <a:gridCol w="1331540">
                  <a:extLst>
                    <a:ext uri="{9D8B030D-6E8A-4147-A177-3AD203B41FA5}">
                      <a16:colId xmlns:a16="http://schemas.microsoft.com/office/drawing/2014/main" val="20001"/>
                    </a:ext>
                  </a:extLst>
                </a:gridCol>
                <a:gridCol w="1206438">
                  <a:extLst>
                    <a:ext uri="{9D8B030D-6E8A-4147-A177-3AD203B41FA5}">
                      <a16:colId xmlns:a16="http://schemas.microsoft.com/office/drawing/2014/main" val="20002"/>
                    </a:ext>
                  </a:extLst>
                </a:gridCol>
              </a:tblGrid>
              <a:tr h="340358">
                <a:tc>
                  <a:txBody>
                    <a:bodyPr/>
                    <a:lstStyle/>
                    <a:p>
                      <a:endParaRPr lang="en-US"/>
                    </a:p>
                  </a:txBody>
                  <a:tcPr/>
                </a:tc>
                <a:tc>
                  <a:txBody>
                    <a:bodyPr/>
                    <a:lstStyle/>
                    <a:p>
                      <a:r>
                        <a:rPr lang="fr-FR"/>
                        <a:t>Surface (m2)</a:t>
                      </a:r>
                      <a:endParaRPr lang="en-US"/>
                    </a:p>
                  </a:txBody>
                  <a:tcPr/>
                </a:tc>
                <a:tc>
                  <a:txBody>
                    <a:bodyPr/>
                    <a:lstStyle/>
                    <a:p>
                      <a:r>
                        <a:rPr lang="fr-FR"/>
                        <a:t>Price (</a:t>
                      </a:r>
                      <a:r>
                        <a:rPr lang="fr-FR" baseline="0"/>
                        <a:t>k€)</a:t>
                      </a:r>
                      <a:endParaRPr lang="en-US"/>
                    </a:p>
                  </a:txBody>
                  <a:tcPr>
                    <a:solidFill>
                      <a:schemeClr val="accent4">
                        <a:lumMod val="60000"/>
                        <a:lumOff val="40000"/>
                      </a:schemeClr>
                    </a:solidFill>
                  </a:tcPr>
                </a:tc>
                <a:extLst>
                  <a:ext uri="{0D108BD9-81ED-4DB2-BD59-A6C34878D82A}">
                    <a16:rowId xmlns:a16="http://schemas.microsoft.com/office/drawing/2014/main" val="10000"/>
                  </a:ext>
                </a:extLst>
              </a:tr>
              <a:tr h="340358">
                <a:tc>
                  <a:txBody>
                    <a:bodyPr/>
                    <a:lstStyle/>
                    <a:p>
                      <a:r>
                        <a:rPr lang="fr-FR" b="1"/>
                        <a:t>Apt 1</a:t>
                      </a:r>
                      <a:endParaRPr lang="en-US" b="1"/>
                    </a:p>
                  </a:txBody>
                  <a:tcPr/>
                </a:tc>
                <a:tc>
                  <a:txBody>
                    <a:bodyPr/>
                    <a:lstStyle/>
                    <a:p>
                      <a:pPr algn="ctr"/>
                      <a:r>
                        <a:rPr lang="fr-FR"/>
                        <a:t>12</a:t>
                      </a:r>
                      <a:endParaRPr lang="en-US"/>
                    </a:p>
                  </a:txBody>
                  <a:tcPr/>
                </a:tc>
                <a:tc>
                  <a:txBody>
                    <a:bodyPr/>
                    <a:lstStyle/>
                    <a:p>
                      <a:pPr algn="ctr"/>
                      <a:r>
                        <a:rPr lang="fr-FR"/>
                        <a:t>200</a:t>
                      </a:r>
                      <a:r>
                        <a:rPr lang="fr-FR" baseline="0"/>
                        <a:t> k</a:t>
                      </a:r>
                      <a:endParaRPr lang="en-US"/>
                    </a:p>
                  </a:txBody>
                  <a:tcPr>
                    <a:solidFill>
                      <a:schemeClr val="accent4">
                        <a:lumMod val="60000"/>
                        <a:lumOff val="40000"/>
                      </a:schemeClr>
                    </a:solidFill>
                  </a:tcPr>
                </a:tc>
                <a:extLst>
                  <a:ext uri="{0D108BD9-81ED-4DB2-BD59-A6C34878D82A}">
                    <a16:rowId xmlns:a16="http://schemas.microsoft.com/office/drawing/2014/main" val="10001"/>
                  </a:ext>
                </a:extLst>
              </a:tr>
              <a:tr h="340358">
                <a:tc>
                  <a:txBody>
                    <a:bodyPr/>
                    <a:lstStyle/>
                    <a:p>
                      <a:r>
                        <a:rPr lang="fr-FR" b="1"/>
                        <a:t>Apt 2</a:t>
                      </a:r>
                      <a:endParaRPr lang="en-US" b="1"/>
                    </a:p>
                  </a:txBody>
                  <a:tcPr/>
                </a:tc>
                <a:tc>
                  <a:txBody>
                    <a:bodyPr/>
                    <a:lstStyle/>
                    <a:p>
                      <a:pPr algn="ctr"/>
                      <a:r>
                        <a:rPr lang="fr-FR"/>
                        <a:t>56</a:t>
                      </a:r>
                      <a:endParaRPr lang="en-US"/>
                    </a:p>
                  </a:txBody>
                  <a:tcPr/>
                </a:tc>
                <a:tc>
                  <a:txBody>
                    <a:bodyPr/>
                    <a:lstStyle/>
                    <a:p>
                      <a:pPr algn="ctr"/>
                      <a:r>
                        <a:rPr lang="fr-FR"/>
                        <a:t>450 k</a:t>
                      </a:r>
                      <a:endParaRPr lang="en-US"/>
                    </a:p>
                  </a:txBody>
                  <a:tcPr>
                    <a:solidFill>
                      <a:schemeClr val="accent4">
                        <a:lumMod val="60000"/>
                        <a:lumOff val="40000"/>
                      </a:schemeClr>
                    </a:solidFill>
                  </a:tcPr>
                </a:tc>
                <a:extLst>
                  <a:ext uri="{0D108BD9-81ED-4DB2-BD59-A6C34878D82A}">
                    <a16:rowId xmlns:a16="http://schemas.microsoft.com/office/drawing/2014/main" val="10002"/>
                  </a:ext>
                </a:extLst>
              </a:tr>
              <a:tr h="340358">
                <a:tc>
                  <a:txBody>
                    <a:bodyPr/>
                    <a:lstStyle/>
                    <a:p>
                      <a:r>
                        <a:rPr lang="fr-FR" b="1"/>
                        <a:t>Apt 3</a:t>
                      </a:r>
                      <a:endParaRPr lang="en-US" b="1"/>
                    </a:p>
                  </a:txBody>
                  <a:tcPr/>
                </a:tc>
                <a:tc>
                  <a:txBody>
                    <a:bodyPr/>
                    <a:lstStyle/>
                    <a:p>
                      <a:pPr algn="ctr"/>
                      <a:r>
                        <a:rPr lang="fr-FR"/>
                        <a:t>130</a:t>
                      </a:r>
                      <a:endParaRPr lang="en-US"/>
                    </a:p>
                  </a:txBody>
                  <a:tcPr/>
                </a:tc>
                <a:tc>
                  <a:txBody>
                    <a:bodyPr/>
                    <a:lstStyle/>
                    <a:p>
                      <a:pPr algn="ctr"/>
                      <a:r>
                        <a:rPr lang="fr-FR"/>
                        <a:t>1200</a:t>
                      </a:r>
                      <a:r>
                        <a:rPr lang="fr-FR" baseline="0"/>
                        <a:t> k</a:t>
                      </a:r>
                      <a:endParaRPr lang="en-US"/>
                    </a:p>
                  </a:txBody>
                  <a:tcPr>
                    <a:solidFill>
                      <a:schemeClr val="accent4">
                        <a:lumMod val="60000"/>
                        <a:lumOff val="40000"/>
                      </a:schemeClr>
                    </a:solidFill>
                  </a:tcPr>
                </a:tc>
                <a:extLst>
                  <a:ext uri="{0D108BD9-81ED-4DB2-BD59-A6C34878D82A}">
                    <a16:rowId xmlns:a16="http://schemas.microsoft.com/office/drawing/2014/main" val="10003"/>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a:t>
                      </a:r>
                      <a:endParaRPr lang="en-US" b="1"/>
                    </a:p>
                  </a:txBody>
                  <a:tcPr/>
                </a:tc>
                <a:tc>
                  <a:txBody>
                    <a:bodyPr/>
                    <a:lstStyle/>
                    <a:p>
                      <a:pPr algn="ctr"/>
                      <a:r>
                        <a:rPr lang="fr-FR"/>
                        <a:t>…</a:t>
                      </a:r>
                      <a:endParaRPr lang="en-US"/>
                    </a:p>
                  </a:txBody>
                  <a:tcPr/>
                </a:tc>
                <a:tc>
                  <a:txBody>
                    <a:bodyPr/>
                    <a:lstStyle/>
                    <a:p>
                      <a:pPr algn="ctr"/>
                      <a:r>
                        <a:rPr lang="fr-FR"/>
                        <a:t>…</a:t>
                      </a:r>
                      <a:endParaRPr lang="en-US"/>
                    </a:p>
                  </a:txBody>
                  <a:tcPr>
                    <a:solidFill>
                      <a:schemeClr val="accent4">
                        <a:lumMod val="60000"/>
                        <a:lumOff val="40000"/>
                      </a:schemeClr>
                    </a:solidFill>
                  </a:tcPr>
                </a:tc>
                <a:extLst>
                  <a:ext uri="{0D108BD9-81ED-4DB2-BD59-A6C34878D82A}">
                    <a16:rowId xmlns:a16="http://schemas.microsoft.com/office/drawing/2014/main" val="10004"/>
                  </a:ext>
                </a:extLst>
              </a:tr>
              <a:tr h="340358">
                <a:tc>
                  <a:txBody>
                    <a:bodyPr/>
                    <a:lstStyle/>
                    <a:p>
                      <a:r>
                        <a:rPr lang="fr-FR" b="1"/>
                        <a:t>Apt n</a:t>
                      </a:r>
                      <a:endParaRPr lang="en-US" b="1"/>
                    </a:p>
                  </a:txBody>
                  <a:tcPr/>
                </a:tc>
                <a:tc>
                  <a:txBody>
                    <a:bodyPr/>
                    <a:lstStyle/>
                    <a:p>
                      <a:pPr algn="ctr"/>
                      <a:r>
                        <a:rPr lang="fr-FR"/>
                        <a:t>32</a:t>
                      </a:r>
                      <a:endParaRPr lang="en-US"/>
                    </a:p>
                  </a:txBody>
                  <a:tcPr/>
                </a:tc>
                <a:tc>
                  <a:txBody>
                    <a:bodyPr/>
                    <a:lstStyle/>
                    <a:p>
                      <a:pPr algn="ctr"/>
                      <a:r>
                        <a:rPr lang="fr-FR"/>
                        <a:t>300 k</a:t>
                      </a:r>
                      <a:endParaRPr lang="en-US"/>
                    </a:p>
                  </a:txBody>
                  <a:tcPr>
                    <a:solidFill>
                      <a:schemeClr val="accent4">
                        <a:lumMod val="60000"/>
                        <a:lumOff val="40000"/>
                      </a:schemeClr>
                    </a:solidFill>
                  </a:tcPr>
                </a:tc>
                <a:extLst>
                  <a:ext uri="{0D108BD9-81ED-4DB2-BD59-A6C34878D82A}">
                    <a16:rowId xmlns:a16="http://schemas.microsoft.com/office/drawing/2014/main" val="10005"/>
                  </a:ext>
                </a:extLst>
              </a:tr>
            </a:tbl>
          </a:graphicData>
        </a:graphic>
      </p:graphicFrame>
      <p:sp>
        <p:nvSpPr>
          <p:cNvPr id="5" name="Espace réservé du contenu 2"/>
          <p:cNvSpPr txBox="1">
            <a:spLocks/>
          </p:cNvSpPr>
          <p:nvPr/>
        </p:nvSpPr>
        <p:spPr>
          <a:xfrm>
            <a:off x="1312468" y="1448345"/>
            <a:ext cx="9032004" cy="318284"/>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Pb: (MeilleursAgents) How to estimate the price of an appartment?</a:t>
            </a:r>
          </a:p>
        </p:txBody>
      </p:sp>
      <p:graphicFrame>
        <p:nvGraphicFramePr>
          <p:cNvPr id="6" name="Espace réservé du contenu 3"/>
          <p:cNvGraphicFramePr>
            <a:graphicFrameLocks/>
          </p:cNvGraphicFramePr>
          <p:nvPr>
            <p:extLst>
              <p:ext uri="{D42A27DB-BD31-4B8C-83A1-F6EECF244321}">
                <p14:modId xmlns:p14="http://schemas.microsoft.com/office/powerpoint/2010/main" val="1306087632"/>
              </p:ext>
            </p:extLst>
          </p:nvPr>
        </p:nvGraphicFramePr>
        <p:xfrm>
          <a:off x="1612590" y="5882093"/>
          <a:ext cx="3619314" cy="365760"/>
        </p:xfrm>
        <a:graphic>
          <a:graphicData uri="http://schemas.openxmlformats.org/drawingml/2006/table">
            <a:tbl>
              <a:tblPr firstRow="1" bandRow="1">
                <a:tableStyleId>{5C22544A-7EE6-4342-B048-85BDC9FD1C3A}</a:tableStyleId>
              </a:tblPr>
              <a:tblGrid>
                <a:gridCol w="1081336">
                  <a:extLst>
                    <a:ext uri="{9D8B030D-6E8A-4147-A177-3AD203B41FA5}">
                      <a16:colId xmlns:a16="http://schemas.microsoft.com/office/drawing/2014/main" val="20000"/>
                    </a:ext>
                  </a:extLst>
                </a:gridCol>
                <a:gridCol w="1331540">
                  <a:extLst>
                    <a:ext uri="{9D8B030D-6E8A-4147-A177-3AD203B41FA5}">
                      <a16:colId xmlns:a16="http://schemas.microsoft.com/office/drawing/2014/main" val="20001"/>
                    </a:ext>
                  </a:extLst>
                </a:gridCol>
                <a:gridCol w="1206438">
                  <a:extLst>
                    <a:ext uri="{9D8B030D-6E8A-4147-A177-3AD203B41FA5}">
                      <a16:colId xmlns:a16="http://schemas.microsoft.com/office/drawing/2014/main" val="20002"/>
                    </a:ext>
                  </a:extLst>
                </a:gridCol>
              </a:tblGrid>
              <a:tr h="119198">
                <a:tc>
                  <a:txBody>
                    <a:bodyPr/>
                    <a:lstStyle/>
                    <a:p>
                      <a:r>
                        <a:rPr lang="fr-FR"/>
                        <a:t>Apt n+1</a:t>
                      </a:r>
                      <a:endParaRPr lang="en-US"/>
                    </a:p>
                  </a:txBody>
                  <a:tcPr>
                    <a:solidFill>
                      <a:schemeClr val="accent3"/>
                    </a:solidFill>
                  </a:tcPr>
                </a:tc>
                <a:tc>
                  <a:txBody>
                    <a:bodyPr/>
                    <a:lstStyle/>
                    <a:p>
                      <a:endParaRPr lang="en-US"/>
                    </a:p>
                  </a:txBody>
                  <a:tcPr>
                    <a:solidFill>
                      <a:schemeClr val="accent3"/>
                    </a:solidFill>
                  </a:tcPr>
                </a:tc>
                <a:tc>
                  <a:txBody>
                    <a:bodyPr/>
                    <a:lstStyle/>
                    <a:p>
                      <a:endParaRPr lang="en-US"/>
                    </a:p>
                  </a:txBody>
                  <a:tcPr>
                    <a:solidFill>
                      <a:schemeClr val="accent3"/>
                    </a:solidFill>
                  </a:tcPr>
                </a:tc>
                <a:extLst>
                  <a:ext uri="{0D108BD9-81ED-4DB2-BD59-A6C34878D82A}">
                    <a16:rowId xmlns:a16="http://schemas.microsoft.com/office/drawing/2014/main" val="10000"/>
                  </a:ext>
                </a:extLst>
              </a:tr>
            </a:tbl>
          </a:graphicData>
        </a:graphic>
      </p:graphicFrame>
      <p:cxnSp>
        <p:nvCxnSpPr>
          <p:cNvPr id="17" name="Connecteur droit avec flèche 16"/>
          <p:cNvCxnSpPr/>
          <p:nvPr/>
        </p:nvCxnSpPr>
        <p:spPr>
          <a:xfrm flipV="1">
            <a:off x="7464152" y="2204864"/>
            <a:ext cx="0" cy="261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464152" y="4815870"/>
            <a:ext cx="323197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Organigramme : Connecteur 19"/>
          <p:cNvSpPr/>
          <p:nvPr/>
        </p:nvSpPr>
        <p:spPr>
          <a:xfrm>
            <a:off x="9770942" y="2789417"/>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rganigramme : Connecteur 20"/>
          <p:cNvSpPr/>
          <p:nvPr/>
        </p:nvSpPr>
        <p:spPr>
          <a:xfrm>
            <a:off x="9599577" y="3069506"/>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rganigramme : Connecteur 21"/>
          <p:cNvSpPr/>
          <p:nvPr/>
        </p:nvSpPr>
        <p:spPr>
          <a:xfrm>
            <a:off x="9491565" y="3324049"/>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rganigramme : Connecteur 22"/>
          <p:cNvSpPr/>
          <p:nvPr/>
        </p:nvSpPr>
        <p:spPr>
          <a:xfrm>
            <a:off x="10403337" y="2753689"/>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rganigramme : Connecteur 23"/>
          <p:cNvSpPr/>
          <p:nvPr/>
        </p:nvSpPr>
        <p:spPr>
          <a:xfrm>
            <a:off x="10081363" y="3065597"/>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rganigramme : Connecteur 24"/>
          <p:cNvSpPr/>
          <p:nvPr/>
        </p:nvSpPr>
        <p:spPr>
          <a:xfrm>
            <a:off x="10229337" y="2460809"/>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rganigramme : Connecteur 25"/>
          <p:cNvSpPr/>
          <p:nvPr/>
        </p:nvSpPr>
        <p:spPr>
          <a:xfrm>
            <a:off x="9834413" y="3065597"/>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rganigramme : Connecteur 26"/>
          <p:cNvSpPr/>
          <p:nvPr/>
        </p:nvSpPr>
        <p:spPr>
          <a:xfrm>
            <a:off x="8972128" y="3658875"/>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rganigramme : Connecteur 27"/>
          <p:cNvSpPr/>
          <p:nvPr/>
        </p:nvSpPr>
        <p:spPr>
          <a:xfrm>
            <a:off x="10835768" y="2433956"/>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rganigramme : Connecteur 28"/>
          <p:cNvSpPr/>
          <p:nvPr/>
        </p:nvSpPr>
        <p:spPr>
          <a:xfrm>
            <a:off x="9664014" y="2288596"/>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rganigramme : Connecteur 29"/>
          <p:cNvSpPr/>
          <p:nvPr/>
        </p:nvSpPr>
        <p:spPr>
          <a:xfrm>
            <a:off x="9264353" y="3720077"/>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rganigramme : Connecteur 30"/>
          <p:cNvSpPr/>
          <p:nvPr/>
        </p:nvSpPr>
        <p:spPr>
          <a:xfrm>
            <a:off x="8423853" y="4386143"/>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rganigramme : Connecteur 31"/>
          <p:cNvSpPr/>
          <p:nvPr/>
        </p:nvSpPr>
        <p:spPr>
          <a:xfrm>
            <a:off x="8616308" y="4216071"/>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rganigramme : Connecteur 32"/>
          <p:cNvSpPr/>
          <p:nvPr/>
        </p:nvSpPr>
        <p:spPr>
          <a:xfrm>
            <a:off x="9678163" y="3625235"/>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rganigramme : Connecteur 33"/>
          <p:cNvSpPr/>
          <p:nvPr/>
        </p:nvSpPr>
        <p:spPr>
          <a:xfrm>
            <a:off x="9121385" y="4071914"/>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rganigramme : Connecteur 34"/>
          <p:cNvSpPr/>
          <p:nvPr/>
        </p:nvSpPr>
        <p:spPr>
          <a:xfrm>
            <a:off x="9461466" y="3963902"/>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rganigramme : Connecteur 35"/>
          <p:cNvSpPr/>
          <p:nvPr/>
        </p:nvSpPr>
        <p:spPr>
          <a:xfrm>
            <a:off x="8756104" y="4388463"/>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rganigramme : Connecteur 36"/>
          <p:cNvSpPr/>
          <p:nvPr/>
        </p:nvSpPr>
        <p:spPr>
          <a:xfrm>
            <a:off x="9045157" y="4306797"/>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rganigramme : Connecteur 37"/>
          <p:cNvSpPr/>
          <p:nvPr/>
        </p:nvSpPr>
        <p:spPr>
          <a:xfrm>
            <a:off x="10677426" y="2903543"/>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rganigramme : Connecteur 38"/>
          <p:cNvSpPr/>
          <p:nvPr/>
        </p:nvSpPr>
        <p:spPr>
          <a:xfrm>
            <a:off x="8709096" y="4027735"/>
            <a:ext cx="216024" cy="216024"/>
          </a:xfrm>
          <a:prstGeom prst="flowChartConnector">
            <a:avLst/>
          </a:prstGeom>
          <a:solidFill>
            <a:srgbClr val="55DD61">
              <a:alpha val="49020"/>
            </a:srgbClr>
          </a:solidFill>
          <a:ln>
            <a:solidFill>
              <a:srgbClr val="5B9BD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Ellipse 41"/>
          <p:cNvSpPr/>
          <p:nvPr/>
        </p:nvSpPr>
        <p:spPr>
          <a:xfrm>
            <a:off x="10239723" y="2912431"/>
            <a:ext cx="305125" cy="31828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endParaRPr lang="en-US"/>
          </a:p>
        </p:txBody>
      </p:sp>
      <p:sp>
        <p:nvSpPr>
          <p:cNvPr id="43" name="Flèche droite 42"/>
          <p:cNvSpPr/>
          <p:nvPr/>
        </p:nvSpPr>
        <p:spPr>
          <a:xfrm>
            <a:off x="6384032" y="3076710"/>
            <a:ext cx="504056" cy="12964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space réservé du contenu 2"/>
          <p:cNvSpPr txBox="1">
            <a:spLocks/>
          </p:cNvSpPr>
          <p:nvPr/>
        </p:nvSpPr>
        <p:spPr>
          <a:xfrm>
            <a:off x="7520660" y="2039587"/>
            <a:ext cx="1095648" cy="276579"/>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Price</a:t>
            </a:r>
          </a:p>
        </p:txBody>
      </p:sp>
      <p:sp>
        <p:nvSpPr>
          <p:cNvPr id="45" name="Espace réservé du contenu 2"/>
          <p:cNvSpPr txBox="1">
            <a:spLocks/>
          </p:cNvSpPr>
          <p:nvPr/>
        </p:nvSpPr>
        <p:spPr>
          <a:xfrm>
            <a:off x="10297387" y="4979048"/>
            <a:ext cx="1324319" cy="429870"/>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Surface (m2)</a:t>
            </a:r>
          </a:p>
        </p:txBody>
      </p:sp>
      <p:sp>
        <p:nvSpPr>
          <p:cNvPr id="46" name="Ellipse 45"/>
          <p:cNvSpPr/>
          <p:nvPr/>
        </p:nvSpPr>
        <p:spPr>
          <a:xfrm>
            <a:off x="4511824" y="5877272"/>
            <a:ext cx="305125" cy="318284"/>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endParaRPr lang="en-US"/>
          </a:p>
        </p:txBody>
      </p:sp>
      <p:pic>
        <p:nvPicPr>
          <p:cNvPr id="48" name="Picture 2" descr="RÃ©sultat de recherche d'images pour &quot;machine learning domains&quot;"/>
          <p:cNvPicPr>
            <a:picLocks noChangeAspect="1" noChangeArrowheads="1"/>
          </p:cNvPicPr>
          <p:nvPr/>
        </p:nvPicPr>
        <p:blipFill rotWithShape="1">
          <a:blip r:embed="rId3">
            <a:extLst>
              <a:ext uri="{28A0092B-C50C-407E-A947-70E740481C1C}">
                <a14:useLocalDpi xmlns:a14="http://schemas.microsoft.com/office/drawing/2010/main" val="0"/>
              </a:ext>
            </a:extLst>
          </a:blip>
          <a:srcRect l="71797" t="28851" r="509" b="39603"/>
          <a:stretch/>
        </p:blipFill>
        <p:spPr bwMode="auto">
          <a:xfrm>
            <a:off x="9590565" y="388274"/>
            <a:ext cx="1944216" cy="1584176"/>
          </a:xfrm>
          <a:prstGeom prst="rect">
            <a:avLst/>
          </a:prstGeom>
          <a:noFill/>
          <a:extLst>
            <a:ext uri="{909E8E84-426E-40DD-AFC4-6F175D3DCCD1}">
              <a14:hiddenFill xmlns:a14="http://schemas.microsoft.com/office/drawing/2010/main">
                <a:solidFill>
                  <a:srgbClr val="FFFFFF"/>
                </a:solidFill>
              </a14:hiddenFill>
            </a:ext>
          </a:extLst>
        </p:spPr>
      </p:pic>
      <p:sp>
        <p:nvSpPr>
          <p:cNvPr id="67" name="Forme libre 66"/>
          <p:cNvSpPr/>
          <p:nvPr/>
        </p:nvSpPr>
        <p:spPr>
          <a:xfrm>
            <a:off x="8248650" y="2457450"/>
            <a:ext cx="3181350" cy="2286000"/>
          </a:xfrm>
          <a:custGeom>
            <a:avLst/>
            <a:gdLst>
              <a:gd name="connsiteX0" fmla="*/ 0 w 3181350"/>
              <a:gd name="connsiteY0" fmla="*/ 2286000 h 2286000"/>
              <a:gd name="connsiteX1" fmla="*/ 762000 w 3181350"/>
              <a:gd name="connsiteY1" fmla="*/ 1676400 h 2286000"/>
              <a:gd name="connsiteX2" fmla="*/ 1314450 w 3181350"/>
              <a:gd name="connsiteY2" fmla="*/ 1409700 h 2286000"/>
              <a:gd name="connsiteX3" fmla="*/ 1714500 w 3181350"/>
              <a:gd name="connsiteY3" fmla="*/ 514350 h 2286000"/>
              <a:gd name="connsiteX4" fmla="*/ 3181350 w 3181350"/>
              <a:gd name="connsiteY4" fmla="*/ 0 h 2286000"/>
              <a:gd name="connsiteX5" fmla="*/ 3181350 w 3181350"/>
              <a:gd name="connsiteY5"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1350" h="2286000">
                <a:moveTo>
                  <a:pt x="0" y="2286000"/>
                </a:moveTo>
                <a:cubicBezTo>
                  <a:pt x="271462" y="2054225"/>
                  <a:pt x="542925" y="1822450"/>
                  <a:pt x="762000" y="1676400"/>
                </a:cubicBezTo>
                <a:cubicBezTo>
                  <a:pt x="981075" y="1530350"/>
                  <a:pt x="1155700" y="1603375"/>
                  <a:pt x="1314450" y="1409700"/>
                </a:cubicBezTo>
                <a:cubicBezTo>
                  <a:pt x="1473200" y="1216025"/>
                  <a:pt x="1403350" y="749300"/>
                  <a:pt x="1714500" y="514350"/>
                </a:cubicBezTo>
                <a:cubicBezTo>
                  <a:pt x="2025650" y="279400"/>
                  <a:pt x="3181350" y="0"/>
                  <a:pt x="3181350" y="0"/>
                </a:cubicBezTo>
                <a:lnTo>
                  <a:pt x="3181350" y="0"/>
                </a:lnTo>
              </a:path>
            </a:pathLst>
          </a:cu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Espace réservé du contenu 2"/>
          <p:cNvSpPr txBox="1">
            <a:spLocks/>
          </p:cNvSpPr>
          <p:nvPr/>
        </p:nvSpPr>
        <p:spPr>
          <a:xfrm>
            <a:off x="824082" y="5316810"/>
            <a:ext cx="4695853" cy="509602"/>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After the model has been fitted to the training set, let’s apply the prediction on a new observation:</a:t>
            </a:r>
          </a:p>
        </p:txBody>
      </p:sp>
    </p:spTree>
    <p:extLst>
      <p:ext uri="{BB962C8B-B14F-4D97-AF65-F5344CB8AC3E}">
        <p14:creationId xmlns:p14="http://schemas.microsoft.com/office/powerpoint/2010/main" val="297708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Clustering</a:t>
            </a:r>
            <a:endParaRPr lang="en-US"/>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245137305"/>
              </p:ext>
            </p:extLst>
          </p:nvPr>
        </p:nvGraphicFramePr>
        <p:xfrm>
          <a:off x="838200" y="2348880"/>
          <a:ext cx="4267994" cy="2468880"/>
        </p:xfrm>
        <a:graphic>
          <a:graphicData uri="http://schemas.openxmlformats.org/drawingml/2006/table">
            <a:tbl>
              <a:tblPr firstRow="1" bandRow="1">
                <a:tableStyleId>{5C22544A-7EE6-4342-B048-85BDC9FD1C3A}</a:tableStyleId>
              </a:tblPr>
              <a:tblGrid>
                <a:gridCol w="1275141">
                  <a:extLst>
                    <a:ext uri="{9D8B030D-6E8A-4147-A177-3AD203B41FA5}">
                      <a16:colId xmlns:a16="http://schemas.microsoft.com/office/drawing/2014/main" val="20000"/>
                    </a:ext>
                  </a:extLst>
                </a:gridCol>
                <a:gridCol w="1570188">
                  <a:extLst>
                    <a:ext uri="{9D8B030D-6E8A-4147-A177-3AD203B41FA5}">
                      <a16:colId xmlns:a16="http://schemas.microsoft.com/office/drawing/2014/main" val="20001"/>
                    </a:ext>
                  </a:extLst>
                </a:gridCol>
                <a:gridCol w="1422665">
                  <a:extLst>
                    <a:ext uri="{9D8B030D-6E8A-4147-A177-3AD203B41FA5}">
                      <a16:colId xmlns:a16="http://schemas.microsoft.com/office/drawing/2014/main" val="20002"/>
                    </a:ext>
                  </a:extLst>
                </a:gridCol>
              </a:tblGrid>
              <a:tr h="340358">
                <a:tc>
                  <a:txBody>
                    <a:bodyPr/>
                    <a:lstStyle/>
                    <a:p>
                      <a:endParaRPr lang="en-US"/>
                    </a:p>
                  </a:txBody>
                  <a:tcPr/>
                </a:tc>
                <a:tc>
                  <a:txBody>
                    <a:bodyPr/>
                    <a:lstStyle/>
                    <a:p>
                      <a:r>
                        <a:rPr lang="fr-FR"/>
                        <a:t>Nb movies</a:t>
                      </a:r>
                      <a:r>
                        <a:rPr lang="fr-FR" baseline="0"/>
                        <a:t> </a:t>
                      </a:r>
                      <a:r>
                        <a:rPr lang="fr-FR"/>
                        <a:t>(/month)</a:t>
                      </a:r>
                      <a:endParaRPr lang="en-US"/>
                    </a:p>
                  </a:txBody>
                  <a:tcPr/>
                </a:tc>
                <a:tc>
                  <a:txBody>
                    <a:bodyPr/>
                    <a:lstStyle/>
                    <a:p>
                      <a:r>
                        <a:rPr lang="fr-FR"/>
                        <a:t>Nb connections</a:t>
                      </a:r>
                      <a:endParaRPr lang="en-US"/>
                    </a:p>
                  </a:txBody>
                  <a:tcPr/>
                </a:tc>
                <a:extLst>
                  <a:ext uri="{0D108BD9-81ED-4DB2-BD59-A6C34878D82A}">
                    <a16:rowId xmlns:a16="http://schemas.microsoft.com/office/drawing/2014/main" val="10000"/>
                  </a:ext>
                </a:extLst>
              </a:tr>
              <a:tr h="340358">
                <a:tc>
                  <a:txBody>
                    <a:bodyPr/>
                    <a:lstStyle/>
                    <a:p>
                      <a:r>
                        <a:rPr lang="fr-FR" b="1"/>
                        <a:t>User 1</a:t>
                      </a:r>
                      <a:endParaRPr lang="en-US" b="1"/>
                    </a:p>
                  </a:txBody>
                  <a:tcPr/>
                </a:tc>
                <a:tc>
                  <a:txBody>
                    <a:bodyPr/>
                    <a:lstStyle/>
                    <a:p>
                      <a:pPr algn="ctr"/>
                      <a:r>
                        <a:rPr lang="fr-FR"/>
                        <a:t>12</a:t>
                      </a:r>
                      <a:endParaRPr lang="en-US"/>
                    </a:p>
                  </a:txBody>
                  <a:tcPr/>
                </a:tc>
                <a:tc>
                  <a:txBody>
                    <a:bodyPr/>
                    <a:lstStyle/>
                    <a:p>
                      <a:pPr algn="ctr"/>
                      <a:r>
                        <a:rPr lang="fr-FR"/>
                        <a:t>1</a:t>
                      </a:r>
                      <a:endParaRPr lang="en-US"/>
                    </a:p>
                  </a:txBody>
                  <a:tcPr/>
                </a:tc>
                <a:extLst>
                  <a:ext uri="{0D108BD9-81ED-4DB2-BD59-A6C34878D82A}">
                    <a16:rowId xmlns:a16="http://schemas.microsoft.com/office/drawing/2014/main" val="10001"/>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User 2</a:t>
                      </a:r>
                      <a:endParaRPr lang="en-US" b="1"/>
                    </a:p>
                  </a:txBody>
                  <a:tcPr/>
                </a:tc>
                <a:tc>
                  <a:txBody>
                    <a:bodyPr/>
                    <a:lstStyle/>
                    <a:p>
                      <a:pPr algn="ctr"/>
                      <a:r>
                        <a:rPr lang="fr-FR"/>
                        <a:t>32</a:t>
                      </a:r>
                      <a:endParaRPr lang="en-US"/>
                    </a:p>
                  </a:txBody>
                  <a:tcPr/>
                </a:tc>
                <a:tc>
                  <a:txBody>
                    <a:bodyPr/>
                    <a:lstStyle/>
                    <a:p>
                      <a:pPr algn="ctr"/>
                      <a:r>
                        <a:rPr lang="fr-FR"/>
                        <a:t>24</a:t>
                      </a:r>
                      <a:endParaRPr lang="en-US"/>
                    </a:p>
                  </a:txBody>
                  <a:tcPr/>
                </a:tc>
                <a:extLst>
                  <a:ext uri="{0D108BD9-81ED-4DB2-BD59-A6C34878D82A}">
                    <a16:rowId xmlns:a16="http://schemas.microsoft.com/office/drawing/2014/main" val="10002"/>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User 3</a:t>
                      </a:r>
                      <a:endParaRPr lang="en-US" b="1"/>
                    </a:p>
                  </a:txBody>
                  <a:tcPr/>
                </a:tc>
                <a:tc>
                  <a:txBody>
                    <a:bodyPr/>
                    <a:lstStyle/>
                    <a:p>
                      <a:pPr algn="ctr"/>
                      <a:r>
                        <a:rPr lang="fr-FR"/>
                        <a:t>46</a:t>
                      </a:r>
                      <a:endParaRPr lang="en-US"/>
                    </a:p>
                  </a:txBody>
                  <a:tcPr/>
                </a:tc>
                <a:tc>
                  <a:txBody>
                    <a:bodyPr/>
                    <a:lstStyle/>
                    <a:p>
                      <a:pPr algn="ctr"/>
                      <a:r>
                        <a:rPr lang="fr-FR"/>
                        <a:t>13</a:t>
                      </a:r>
                      <a:endParaRPr lang="en-US"/>
                    </a:p>
                  </a:txBody>
                  <a:tcPr/>
                </a:tc>
                <a:extLst>
                  <a:ext uri="{0D108BD9-81ED-4DB2-BD59-A6C34878D82A}">
                    <a16:rowId xmlns:a16="http://schemas.microsoft.com/office/drawing/2014/main" val="10003"/>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a:t>
                      </a:r>
                      <a:endParaRPr lang="en-US" b="1"/>
                    </a:p>
                  </a:txBody>
                  <a:tcPr/>
                </a:tc>
                <a:tc>
                  <a:txBody>
                    <a:bodyPr/>
                    <a:lstStyle/>
                    <a:p>
                      <a:pPr algn="ctr"/>
                      <a:r>
                        <a:rPr lang="fr-FR"/>
                        <a:t>…</a:t>
                      </a:r>
                      <a:endParaRPr lang="en-US"/>
                    </a:p>
                  </a:txBody>
                  <a:tcPr/>
                </a:tc>
                <a:tc>
                  <a:txBody>
                    <a:bodyPr/>
                    <a:lstStyle/>
                    <a:p>
                      <a:pPr algn="ctr"/>
                      <a:r>
                        <a:rPr lang="fr-FR"/>
                        <a:t>…</a:t>
                      </a:r>
                      <a:endParaRPr lang="en-US"/>
                    </a:p>
                  </a:txBody>
                  <a:tcPr/>
                </a:tc>
                <a:extLst>
                  <a:ext uri="{0D108BD9-81ED-4DB2-BD59-A6C34878D82A}">
                    <a16:rowId xmlns:a16="http://schemas.microsoft.com/office/drawing/2014/main" val="10004"/>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User n</a:t>
                      </a:r>
                      <a:endParaRPr lang="en-US" b="1"/>
                    </a:p>
                  </a:txBody>
                  <a:tcPr/>
                </a:tc>
                <a:tc>
                  <a:txBody>
                    <a:bodyPr/>
                    <a:lstStyle/>
                    <a:p>
                      <a:pPr algn="ctr"/>
                      <a:r>
                        <a:rPr lang="fr-FR"/>
                        <a:t>32</a:t>
                      </a:r>
                      <a:endParaRPr lang="en-US"/>
                    </a:p>
                  </a:txBody>
                  <a:tcPr/>
                </a:tc>
                <a:tc>
                  <a:txBody>
                    <a:bodyPr/>
                    <a:lstStyle/>
                    <a:p>
                      <a:pPr algn="ctr"/>
                      <a:r>
                        <a:rPr lang="fr-FR"/>
                        <a:t>44</a:t>
                      </a:r>
                      <a:endParaRPr lang="en-US"/>
                    </a:p>
                  </a:txBody>
                  <a:tcPr/>
                </a:tc>
                <a:extLst>
                  <a:ext uri="{0D108BD9-81ED-4DB2-BD59-A6C34878D82A}">
                    <a16:rowId xmlns:a16="http://schemas.microsoft.com/office/drawing/2014/main" val="10005"/>
                  </a:ext>
                </a:extLst>
              </a:tr>
            </a:tbl>
          </a:graphicData>
        </a:graphic>
      </p:graphicFrame>
      <p:sp>
        <p:nvSpPr>
          <p:cNvPr id="5" name="Espace réservé du contenu 2"/>
          <p:cNvSpPr txBox="1">
            <a:spLocks/>
          </p:cNvSpPr>
          <p:nvPr/>
        </p:nvSpPr>
        <p:spPr>
          <a:xfrm>
            <a:off x="1312468" y="1448345"/>
            <a:ext cx="9032004" cy="318284"/>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Pb: (Netflix) Can I group similar users by behaviour on the app?</a:t>
            </a:r>
          </a:p>
        </p:txBody>
      </p:sp>
      <p:graphicFrame>
        <p:nvGraphicFramePr>
          <p:cNvPr id="6" name="Espace réservé du contenu 3"/>
          <p:cNvGraphicFramePr>
            <a:graphicFrameLocks/>
          </p:cNvGraphicFramePr>
          <p:nvPr>
            <p:extLst>
              <p:ext uri="{D42A27DB-BD31-4B8C-83A1-F6EECF244321}">
                <p14:modId xmlns:p14="http://schemas.microsoft.com/office/powerpoint/2010/main" val="316564960"/>
              </p:ext>
            </p:extLst>
          </p:nvPr>
        </p:nvGraphicFramePr>
        <p:xfrm>
          <a:off x="838200" y="5919195"/>
          <a:ext cx="5545832" cy="365760"/>
        </p:xfrm>
        <a:graphic>
          <a:graphicData uri="http://schemas.openxmlformats.org/drawingml/2006/table">
            <a:tbl>
              <a:tblPr firstRow="1" bandRow="1">
                <a:tableStyleId>{5C22544A-7EE6-4342-B048-85BDC9FD1C3A}</a:tableStyleId>
              </a:tblPr>
              <a:tblGrid>
                <a:gridCol w="1242689">
                  <a:extLst>
                    <a:ext uri="{9D8B030D-6E8A-4147-A177-3AD203B41FA5}">
                      <a16:colId xmlns:a16="http://schemas.microsoft.com/office/drawing/2014/main" val="20000"/>
                    </a:ext>
                  </a:extLst>
                </a:gridCol>
                <a:gridCol w="1530227">
                  <a:extLst>
                    <a:ext uri="{9D8B030D-6E8A-4147-A177-3AD203B41FA5}">
                      <a16:colId xmlns:a16="http://schemas.microsoft.com/office/drawing/2014/main" val="20001"/>
                    </a:ext>
                  </a:extLst>
                </a:gridCol>
                <a:gridCol w="1386458">
                  <a:extLst>
                    <a:ext uri="{9D8B030D-6E8A-4147-A177-3AD203B41FA5}">
                      <a16:colId xmlns:a16="http://schemas.microsoft.com/office/drawing/2014/main" val="20002"/>
                    </a:ext>
                  </a:extLst>
                </a:gridCol>
                <a:gridCol w="1386458">
                  <a:extLst>
                    <a:ext uri="{9D8B030D-6E8A-4147-A177-3AD203B41FA5}">
                      <a16:colId xmlns:a16="http://schemas.microsoft.com/office/drawing/2014/main" val="20003"/>
                    </a:ext>
                  </a:extLst>
                </a:gridCol>
              </a:tblGrid>
              <a:tr h="119198">
                <a:tc>
                  <a:txBody>
                    <a:bodyPr/>
                    <a:lstStyle/>
                    <a:p>
                      <a:r>
                        <a:rPr lang="fr-FR"/>
                        <a:t>User n+1</a:t>
                      </a:r>
                      <a:endParaRPr lang="en-US"/>
                    </a:p>
                  </a:txBody>
                  <a:tcPr>
                    <a:solidFill>
                      <a:schemeClr val="accent3"/>
                    </a:solidFill>
                  </a:tcPr>
                </a:tc>
                <a:tc>
                  <a:txBody>
                    <a:bodyPr/>
                    <a:lstStyle/>
                    <a:p>
                      <a:endParaRPr lang="en-US"/>
                    </a:p>
                  </a:txBody>
                  <a:tcPr>
                    <a:solidFill>
                      <a:schemeClr val="accent3"/>
                    </a:solidFill>
                  </a:tcPr>
                </a:tc>
                <a:tc>
                  <a:txBody>
                    <a:bodyPr/>
                    <a:lstStyle/>
                    <a:p>
                      <a:endParaRPr lang="en-US"/>
                    </a:p>
                  </a:txBody>
                  <a:tcPr>
                    <a:solidFill>
                      <a:schemeClr val="accent3"/>
                    </a:solidFill>
                  </a:tcPr>
                </a:tc>
                <a:tc>
                  <a:txBody>
                    <a:bodyPr/>
                    <a:lstStyle/>
                    <a:p>
                      <a:endParaRPr lang="en-US"/>
                    </a:p>
                  </a:txBody>
                  <a:tcPr>
                    <a:solidFill>
                      <a:schemeClr val="accent3"/>
                    </a:solidFill>
                  </a:tcPr>
                </a:tc>
                <a:extLst>
                  <a:ext uri="{0D108BD9-81ED-4DB2-BD59-A6C34878D82A}">
                    <a16:rowId xmlns:a16="http://schemas.microsoft.com/office/drawing/2014/main" val="10000"/>
                  </a:ext>
                </a:extLst>
              </a:tr>
            </a:tbl>
          </a:graphicData>
        </a:graphic>
      </p:graphicFrame>
      <p:sp>
        <p:nvSpPr>
          <p:cNvPr id="7" name="Espace réservé du contenu 2"/>
          <p:cNvSpPr txBox="1">
            <a:spLocks/>
          </p:cNvSpPr>
          <p:nvPr/>
        </p:nvSpPr>
        <p:spPr>
          <a:xfrm>
            <a:off x="824082" y="5295662"/>
            <a:ext cx="4695853" cy="509602"/>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After the model has been fitted to the training set, let’s apply the prediction on a new observation:</a:t>
            </a:r>
          </a:p>
        </p:txBody>
      </p:sp>
      <p:cxnSp>
        <p:nvCxnSpPr>
          <p:cNvPr id="17" name="Connecteur droit avec flèche 16"/>
          <p:cNvCxnSpPr/>
          <p:nvPr/>
        </p:nvCxnSpPr>
        <p:spPr>
          <a:xfrm flipV="1">
            <a:off x="7464152" y="2204864"/>
            <a:ext cx="0" cy="261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464152" y="4815870"/>
            <a:ext cx="3231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rganigramme : Connecteur 19"/>
          <p:cNvSpPr/>
          <p:nvPr/>
        </p:nvSpPr>
        <p:spPr>
          <a:xfrm>
            <a:off x="9072808" y="2637198"/>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rganigramme : Connecteur 20"/>
          <p:cNvSpPr/>
          <p:nvPr/>
        </p:nvSpPr>
        <p:spPr>
          <a:xfrm>
            <a:off x="9237437" y="3033543"/>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rganigramme : Connecteur 21"/>
          <p:cNvSpPr/>
          <p:nvPr/>
        </p:nvSpPr>
        <p:spPr>
          <a:xfrm>
            <a:off x="10295442" y="3017542"/>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rganigramme : Connecteur 22"/>
          <p:cNvSpPr/>
          <p:nvPr/>
        </p:nvSpPr>
        <p:spPr>
          <a:xfrm>
            <a:off x="10109720" y="2770607"/>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rganigramme : Connecteur 23"/>
          <p:cNvSpPr/>
          <p:nvPr/>
        </p:nvSpPr>
        <p:spPr>
          <a:xfrm>
            <a:off x="10194175" y="2566730"/>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rganigramme : Connecteur 24"/>
          <p:cNvSpPr/>
          <p:nvPr/>
        </p:nvSpPr>
        <p:spPr>
          <a:xfrm>
            <a:off x="9978151" y="2344243"/>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rganigramme : Connecteur 25"/>
          <p:cNvSpPr/>
          <p:nvPr/>
        </p:nvSpPr>
        <p:spPr>
          <a:xfrm>
            <a:off x="9898323" y="4509175"/>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rganigramme : Connecteur 26"/>
          <p:cNvSpPr/>
          <p:nvPr/>
        </p:nvSpPr>
        <p:spPr>
          <a:xfrm>
            <a:off x="10109720" y="4037293"/>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rganigramme : Connecteur 27"/>
          <p:cNvSpPr/>
          <p:nvPr/>
        </p:nvSpPr>
        <p:spPr>
          <a:xfrm>
            <a:off x="10410199" y="2389257"/>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rganigramme : Connecteur 28"/>
          <p:cNvSpPr/>
          <p:nvPr/>
        </p:nvSpPr>
        <p:spPr>
          <a:xfrm>
            <a:off x="8737002" y="2596207"/>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rganigramme : Connecteur 29"/>
          <p:cNvSpPr/>
          <p:nvPr/>
        </p:nvSpPr>
        <p:spPr>
          <a:xfrm>
            <a:off x="8649283" y="2952644"/>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rganigramme : Connecteur 30"/>
          <p:cNvSpPr/>
          <p:nvPr/>
        </p:nvSpPr>
        <p:spPr>
          <a:xfrm>
            <a:off x="9237437" y="4120136"/>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rganigramme : Connecteur 31"/>
          <p:cNvSpPr/>
          <p:nvPr/>
        </p:nvSpPr>
        <p:spPr>
          <a:xfrm>
            <a:off x="8919977" y="2996952"/>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rganigramme : Connecteur 32"/>
          <p:cNvSpPr/>
          <p:nvPr/>
        </p:nvSpPr>
        <p:spPr>
          <a:xfrm>
            <a:off x="10702825" y="3985995"/>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rganigramme : Connecteur 33"/>
          <p:cNvSpPr/>
          <p:nvPr/>
        </p:nvSpPr>
        <p:spPr>
          <a:xfrm>
            <a:off x="10440043" y="3993294"/>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rganigramme : Connecteur 34"/>
          <p:cNvSpPr/>
          <p:nvPr/>
        </p:nvSpPr>
        <p:spPr>
          <a:xfrm>
            <a:off x="9762127" y="3662256"/>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rganigramme : Connecteur 35"/>
          <p:cNvSpPr/>
          <p:nvPr/>
        </p:nvSpPr>
        <p:spPr>
          <a:xfrm>
            <a:off x="10109720" y="3745086"/>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rganigramme : Connecteur 36"/>
          <p:cNvSpPr/>
          <p:nvPr/>
        </p:nvSpPr>
        <p:spPr>
          <a:xfrm>
            <a:off x="9714099" y="4157173"/>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rganigramme : Connecteur 37"/>
          <p:cNvSpPr/>
          <p:nvPr/>
        </p:nvSpPr>
        <p:spPr>
          <a:xfrm>
            <a:off x="10657949" y="2862645"/>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rganigramme : Connecteur 38"/>
          <p:cNvSpPr/>
          <p:nvPr/>
        </p:nvSpPr>
        <p:spPr>
          <a:xfrm>
            <a:off x="10438966" y="4426582"/>
            <a:ext cx="216024" cy="21602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Ellipse 41"/>
          <p:cNvSpPr/>
          <p:nvPr/>
        </p:nvSpPr>
        <p:spPr>
          <a:xfrm>
            <a:off x="10674235" y="2501719"/>
            <a:ext cx="305125" cy="31828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endParaRPr lang="en-US"/>
          </a:p>
        </p:txBody>
      </p:sp>
      <p:sp>
        <p:nvSpPr>
          <p:cNvPr id="43" name="Flèche droite 42"/>
          <p:cNvSpPr/>
          <p:nvPr/>
        </p:nvSpPr>
        <p:spPr>
          <a:xfrm>
            <a:off x="6384032" y="3076710"/>
            <a:ext cx="504056" cy="12964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space réservé du contenu 2"/>
          <p:cNvSpPr txBox="1">
            <a:spLocks/>
          </p:cNvSpPr>
          <p:nvPr/>
        </p:nvSpPr>
        <p:spPr>
          <a:xfrm>
            <a:off x="7520660" y="2039587"/>
            <a:ext cx="1236635" cy="535959"/>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Nb connections</a:t>
            </a:r>
          </a:p>
        </p:txBody>
      </p:sp>
      <p:sp>
        <p:nvSpPr>
          <p:cNvPr id="45" name="Espace réservé du contenu 2"/>
          <p:cNvSpPr txBox="1">
            <a:spLocks/>
          </p:cNvSpPr>
          <p:nvPr/>
        </p:nvSpPr>
        <p:spPr>
          <a:xfrm>
            <a:off x="10440043" y="4954794"/>
            <a:ext cx="1039113" cy="286076"/>
          </a:xfrm>
          <a:prstGeom prst="rect">
            <a:avLst/>
          </a:prstGeom>
        </p:spPr>
        <p:txBody>
          <a:bodyPr vert="horz" lIns="91440" tIns="45720" rIns="91440" bIns="45720" rtlCol="0">
            <a:normAutofit fontScale="475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Nb movies</a:t>
            </a:r>
          </a:p>
        </p:txBody>
      </p:sp>
      <p:sp>
        <p:nvSpPr>
          <p:cNvPr id="46" name="Ellipse 45"/>
          <p:cNvSpPr/>
          <p:nvPr/>
        </p:nvSpPr>
        <p:spPr>
          <a:xfrm>
            <a:off x="5523345" y="5919028"/>
            <a:ext cx="305125" cy="318284"/>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endParaRPr lang="en-US"/>
          </a:p>
        </p:txBody>
      </p:sp>
      <p:sp>
        <p:nvSpPr>
          <p:cNvPr id="47" name="Espace réservé du contenu 2"/>
          <p:cNvSpPr txBox="1">
            <a:spLocks/>
          </p:cNvSpPr>
          <p:nvPr/>
        </p:nvSpPr>
        <p:spPr>
          <a:xfrm>
            <a:off x="6984345" y="5484860"/>
            <a:ext cx="4560015" cy="794467"/>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The model tries to find the best border that splits the positive and negative observations</a:t>
            </a:r>
          </a:p>
        </p:txBody>
      </p:sp>
      <p:pic>
        <p:nvPicPr>
          <p:cNvPr id="41" name="Picture 2" descr="RÃ©sultat de recherche d'images pour &quot;machine learning domains&quot;"/>
          <p:cNvPicPr>
            <a:picLocks noChangeAspect="1" noChangeArrowheads="1"/>
          </p:cNvPicPr>
          <p:nvPr/>
        </p:nvPicPr>
        <p:blipFill rotWithShape="1">
          <a:blip r:embed="rId3">
            <a:extLst>
              <a:ext uri="{28A0092B-C50C-407E-A947-70E740481C1C}">
                <a14:useLocalDpi xmlns:a14="http://schemas.microsoft.com/office/drawing/2010/main" val="0"/>
              </a:ext>
            </a:extLst>
          </a:blip>
          <a:srcRect t="27077" r="75503" b="42811"/>
          <a:stretch/>
        </p:blipFill>
        <p:spPr bwMode="auto">
          <a:xfrm>
            <a:off x="10138656" y="349892"/>
            <a:ext cx="1719808" cy="15121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11"/>
          <p:cNvCxnSpPr/>
          <p:nvPr/>
        </p:nvCxnSpPr>
        <p:spPr>
          <a:xfrm>
            <a:off x="9578183" y="2211240"/>
            <a:ext cx="291956" cy="1300072"/>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V="1">
            <a:off x="8040217" y="3511312"/>
            <a:ext cx="1837785" cy="472846"/>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9870139" y="3488992"/>
            <a:ext cx="1089460" cy="77821"/>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2" name="Espace réservé du contenu 2"/>
          <p:cNvSpPr txBox="1">
            <a:spLocks/>
          </p:cNvSpPr>
          <p:nvPr/>
        </p:nvSpPr>
        <p:spPr>
          <a:xfrm>
            <a:off x="7916245" y="3353389"/>
            <a:ext cx="1085873" cy="377833"/>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u="sng">
                <a:solidFill>
                  <a:schemeClr val="accent1"/>
                </a:solidFill>
              </a:rPr>
              <a:t>Cluster 1</a:t>
            </a:r>
          </a:p>
        </p:txBody>
      </p:sp>
      <p:sp>
        <p:nvSpPr>
          <p:cNvPr id="53" name="Espace réservé du contenu 2"/>
          <p:cNvSpPr txBox="1">
            <a:spLocks/>
          </p:cNvSpPr>
          <p:nvPr/>
        </p:nvSpPr>
        <p:spPr>
          <a:xfrm>
            <a:off x="8640899" y="4365507"/>
            <a:ext cx="1085873" cy="377833"/>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u="sng">
                <a:solidFill>
                  <a:schemeClr val="accent1"/>
                </a:solidFill>
              </a:rPr>
              <a:t>Cluster 2</a:t>
            </a:r>
          </a:p>
        </p:txBody>
      </p:sp>
      <p:sp>
        <p:nvSpPr>
          <p:cNvPr id="54" name="Espace réservé du contenu 2"/>
          <p:cNvSpPr txBox="1">
            <a:spLocks/>
          </p:cNvSpPr>
          <p:nvPr/>
        </p:nvSpPr>
        <p:spPr>
          <a:xfrm>
            <a:off x="10698890" y="3143509"/>
            <a:ext cx="1085873" cy="377833"/>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u="sng">
                <a:solidFill>
                  <a:schemeClr val="accent1"/>
                </a:solidFill>
              </a:rPr>
              <a:t>Cluster 3</a:t>
            </a:r>
          </a:p>
        </p:txBody>
      </p:sp>
    </p:spTree>
    <p:extLst>
      <p:ext uri="{BB962C8B-B14F-4D97-AF65-F5344CB8AC3E}">
        <p14:creationId xmlns:p14="http://schemas.microsoft.com/office/powerpoint/2010/main" val="93001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Workflow of a ML project</a:t>
            </a:r>
            <a:endParaRPr lang="en-US"/>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279854611"/>
              </p:ext>
            </p:extLst>
          </p:nvPr>
        </p:nvGraphicFramePr>
        <p:xfrm>
          <a:off x="832098" y="2348880"/>
          <a:ext cx="10515600" cy="230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95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What are we going to do today?</a:t>
            </a:r>
            <a:endParaRPr lang="en-US"/>
          </a:p>
        </p:txBody>
      </p:sp>
      <p:sp>
        <p:nvSpPr>
          <p:cNvPr id="3" name="Espace réservé du contenu 2"/>
          <p:cNvSpPr>
            <a:spLocks noGrp="1"/>
          </p:cNvSpPr>
          <p:nvPr>
            <p:ph idx="1"/>
          </p:nvPr>
        </p:nvSpPr>
        <p:spPr>
          <a:xfrm>
            <a:off x="838200" y="2132856"/>
            <a:ext cx="7202016" cy="4248472"/>
          </a:xfrm>
        </p:spPr>
        <p:txBody>
          <a:bodyPr>
            <a:normAutofit fontScale="62500" lnSpcReduction="20000"/>
          </a:bodyPr>
          <a:lstStyle/>
          <a:p>
            <a:pPr marL="0" indent="0">
              <a:buNone/>
            </a:pPr>
            <a:r>
              <a:rPr lang="fr-FR" b="1"/>
              <a:t>Predict the number of shared bikes rented every hour in San Diego given meteorological information</a:t>
            </a:r>
          </a:p>
          <a:p>
            <a:endParaRPr lang="fr-FR"/>
          </a:p>
          <a:p>
            <a:r>
              <a:rPr lang="fr-FR" b="1"/>
              <a:t>Features</a:t>
            </a:r>
            <a:r>
              <a:rPr lang="fr-FR"/>
              <a:t>:</a:t>
            </a:r>
          </a:p>
          <a:p>
            <a:pPr lvl="1"/>
            <a:r>
              <a:rPr lang="fr-FR"/>
              <a:t>Temperature</a:t>
            </a:r>
          </a:p>
          <a:p>
            <a:pPr lvl="1"/>
            <a:r>
              <a:rPr lang="fr-FR"/>
              <a:t>Time </a:t>
            </a:r>
          </a:p>
          <a:p>
            <a:pPr lvl="1"/>
            <a:r>
              <a:rPr lang="fr-FR"/>
              <a:t>Humidity</a:t>
            </a:r>
          </a:p>
          <a:p>
            <a:pPr lvl="1"/>
            <a:r>
              <a:rPr lang="fr-FR"/>
              <a:t>Wheather</a:t>
            </a:r>
          </a:p>
          <a:p>
            <a:pPr lvl="1"/>
            <a:r>
              <a:rPr lang="fr-FR"/>
              <a:t>Weekday</a:t>
            </a:r>
          </a:p>
          <a:p>
            <a:pPr lvl="1"/>
            <a:r>
              <a:rPr lang="fr-FR"/>
              <a:t>Is_holiday</a:t>
            </a:r>
          </a:p>
          <a:p>
            <a:pPr lvl="1"/>
            <a:r>
              <a:rPr lang="fr-FR"/>
              <a:t>Etc…</a:t>
            </a:r>
          </a:p>
          <a:p>
            <a:endParaRPr lang="fr-FR"/>
          </a:p>
          <a:p>
            <a:r>
              <a:rPr lang="fr-FR" b="1"/>
              <a:t>Data</a:t>
            </a:r>
            <a:r>
              <a:rPr lang="fr-FR"/>
              <a:t>:</a:t>
            </a:r>
            <a:r>
              <a:rPr lang="en-US"/>
              <a:t> records from 2016/2017</a:t>
            </a:r>
          </a:p>
          <a:p>
            <a:endParaRPr lang="fr-FR"/>
          </a:p>
          <a:p>
            <a:r>
              <a:rPr lang="fr-FR" b="1"/>
              <a:t>Tools</a:t>
            </a:r>
            <a:r>
              <a:rPr lang="fr-FR"/>
              <a:t>: using Python (via Jupyter Notebook)</a:t>
            </a:r>
          </a:p>
        </p:txBody>
      </p:sp>
      <p:sp>
        <p:nvSpPr>
          <p:cNvPr id="4" name="Espace réservé du contenu 2"/>
          <p:cNvSpPr txBox="1">
            <a:spLocks/>
          </p:cNvSpPr>
          <p:nvPr/>
        </p:nvSpPr>
        <p:spPr>
          <a:xfrm>
            <a:off x="838200" y="1382762"/>
            <a:ext cx="2801144" cy="442863"/>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The Challenge</a:t>
            </a:r>
            <a:endParaRPr lang="en-US"/>
          </a:p>
        </p:txBody>
      </p:sp>
      <p:pic>
        <p:nvPicPr>
          <p:cNvPr id="8194" name="Picture 2" descr="RÃ©sultat de recherche d'images pour &quot;bike sharing demand png&quot;"/>
          <p:cNvPicPr>
            <a:picLocks noChangeAspect="1" noChangeArrowheads="1"/>
          </p:cNvPicPr>
          <p:nvPr/>
        </p:nvPicPr>
        <p:blipFill rotWithShape="1">
          <a:blip r:embed="rId3">
            <a:extLst>
              <a:ext uri="{28A0092B-C50C-407E-A947-70E740481C1C}">
                <a14:useLocalDpi xmlns:a14="http://schemas.microsoft.com/office/drawing/2010/main" val="0"/>
              </a:ext>
            </a:extLst>
          </a:blip>
          <a:srcRect b="24661"/>
          <a:stretch/>
        </p:blipFill>
        <p:spPr bwMode="auto">
          <a:xfrm>
            <a:off x="6672064" y="2852936"/>
            <a:ext cx="43227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31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060847"/>
            <a:ext cx="5689848" cy="4116115"/>
          </a:xfrm>
        </p:spPr>
        <p:txBody>
          <a:bodyPr>
            <a:normAutofit lnSpcReduction="10000"/>
          </a:bodyPr>
          <a:lstStyle/>
          <a:p>
            <a:pPr marL="0" indent="0">
              <a:buNone/>
            </a:pPr>
            <a:r>
              <a:rPr lang="fr-FR"/>
              <a:t>Theory &amp; Hands on</a:t>
            </a:r>
            <a:r>
              <a:rPr lang="en-US"/>
              <a:t>:</a:t>
            </a:r>
            <a:endParaRPr lang="fr-FR"/>
          </a:p>
          <a:p>
            <a:r>
              <a:rPr lang="fr-FR"/>
              <a:t>Step 0:</a:t>
            </a:r>
          </a:p>
          <a:p>
            <a:pPr marL="457200" lvl="1" indent="0">
              <a:buNone/>
            </a:pPr>
            <a:r>
              <a:rPr lang="fr-FR"/>
              <a:t>Introduction to Python and Jupyter</a:t>
            </a:r>
          </a:p>
          <a:p>
            <a:r>
              <a:rPr lang="fr-FR"/>
              <a:t>Step 1:</a:t>
            </a:r>
          </a:p>
          <a:p>
            <a:pPr marL="457200" lvl="1" indent="0">
              <a:buNone/>
            </a:pPr>
            <a:r>
              <a:rPr lang="fr-FR"/>
              <a:t>Build a first basic model</a:t>
            </a:r>
          </a:p>
          <a:p>
            <a:r>
              <a:rPr lang="fr-FR"/>
              <a:t>Step 2:</a:t>
            </a:r>
          </a:p>
          <a:p>
            <a:pPr marL="457200" lvl="1" indent="0">
              <a:buNone/>
            </a:pPr>
            <a:r>
              <a:rPr lang="fr-FR"/>
              <a:t>Improve your model: preprocessing</a:t>
            </a:r>
          </a:p>
          <a:p>
            <a:r>
              <a:rPr lang="fr-FR"/>
              <a:t>Step 3:</a:t>
            </a:r>
          </a:p>
          <a:p>
            <a:pPr marL="457200" lvl="1" indent="0">
              <a:buNone/>
            </a:pPr>
            <a:r>
              <a:rPr lang="fr-FR"/>
              <a:t>Improve your model: model choice and optimise the hyperparameters </a:t>
            </a:r>
          </a:p>
        </p:txBody>
      </p:sp>
      <p:sp>
        <p:nvSpPr>
          <p:cNvPr id="4" name="Titre 1"/>
          <p:cNvSpPr>
            <a:spLocks noGrp="1"/>
          </p:cNvSpPr>
          <p:nvPr>
            <p:ph type="title"/>
          </p:nvPr>
        </p:nvSpPr>
        <p:spPr>
          <a:xfrm>
            <a:off x="838200" y="365125"/>
            <a:ext cx="10515600" cy="1325563"/>
          </a:xfrm>
        </p:spPr>
        <p:txBody>
          <a:bodyPr/>
          <a:lstStyle/>
          <a:p>
            <a:r>
              <a:rPr lang="fr-FR"/>
              <a:t>What are we going to do today?</a:t>
            </a:r>
            <a:endParaRPr lang="en-US"/>
          </a:p>
        </p:txBody>
      </p:sp>
      <p:sp>
        <p:nvSpPr>
          <p:cNvPr id="5" name="Espace réservé du contenu 2"/>
          <p:cNvSpPr txBox="1">
            <a:spLocks/>
          </p:cNvSpPr>
          <p:nvPr/>
        </p:nvSpPr>
        <p:spPr>
          <a:xfrm>
            <a:off x="838200" y="1382762"/>
            <a:ext cx="6121896" cy="442863"/>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The steps</a:t>
            </a:r>
            <a:endParaRPr lang="en-US"/>
          </a:p>
        </p:txBody>
      </p:sp>
      <p:pic>
        <p:nvPicPr>
          <p:cNvPr id="6" name="Picture 2" descr="RÃ©sultat de recherche d'images pour &quot;bike sharing demand png&quot;"/>
          <p:cNvPicPr>
            <a:picLocks noChangeAspect="1" noChangeArrowheads="1"/>
          </p:cNvPicPr>
          <p:nvPr/>
        </p:nvPicPr>
        <p:blipFill rotWithShape="1">
          <a:blip r:embed="rId3">
            <a:extLst>
              <a:ext uri="{28A0092B-C50C-407E-A947-70E740481C1C}">
                <a14:useLocalDpi xmlns:a14="http://schemas.microsoft.com/office/drawing/2010/main" val="0"/>
              </a:ext>
            </a:extLst>
          </a:blip>
          <a:srcRect b="24661"/>
          <a:stretch/>
        </p:blipFill>
        <p:spPr bwMode="auto">
          <a:xfrm>
            <a:off x="6672064" y="2852936"/>
            <a:ext cx="43227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090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Step 0: Introduction to Python and Jupyter notebooks</a:t>
            </a:r>
            <a:endParaRPr lang="en-US"/>
          </a:p>
        </p:txBody>
      </p:sp>
      <p:sp>
        <p:nvSpPr>
          <p:cNvPr id="3" name="Espace réservé du contenu 2"/>
          <p:cNvSpPr>
            <a:spLocks noGrp="1"/>
          </p:cNvSpPr>
          <p:nvPr>
            <p:ph idx="1"/>
          </p:nvPr>
        </p:nvSpPr>
        <p:spPr/>
        <p:txBody>
          <a:bodyPr/>
          <a:lstStyle/>
          <a:p>
            <a:endParaRPr lang="en-US"/>
          </a:p>
        </p:txBody>
      </p:sp>
      <p:pic>
        <p:nvPicPr>
          <p:cNvPr id="9220" name="Picture 4" descr="RÃ©sultat de recherche d'images pour &quot;hand tool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6" y="1825625"/>
            <a:ext cx="10731574" cy="470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60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Step 1: Build a 1st basic model</a:t>
            </a:r>
            <a:endParaRPr lang="en-US"/>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443235368"/>
              </p:ext>
            </p:extLst>
          </p:nvPr>
        </p:nvGraphicFramePr>
        <p:xfrm>
          <a:off x="838200" y="1662882"/>
          <a:ext cx="10515600" cy="1099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p:cNvSpPr txBox="1">
            <a:spLocks/>
          </p:cNvSpPr>
          <p:nvPr/>
        </p:nvSpPr>
        <p:spPr>
          <a:xfrm>
            <a:off x="694184" y="2943077"/>
            <a:ext cx="1801416" cy="55793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accent1"/>
                </a:solidFill>
              </a:rPr>
              <a:t>Load data </a:t>
            </a:r>
          </a:p>
        </p:txBody>
      </p:sp>
      <p:sp>
        <p:nvSpPr>
          <p:cNvPr id="8" name="Espace réservé du contenu 2"/>
          <p:cNvSpPr txBox="1">
            <a:spLocks/>
          </p:cNvSpPr>
          <p:nvPr/>
        </p:nvSpPr>
        <p:spPr>
          <a:xfrm>
            <a:off x="2854424" y="2943077"/>
            <a:ext cx="2089448" cy="322222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a:solidFill>
                  <a:schemeClr val="accent1"/>
                </a:solidFill>
              </a:rPr>
              <a:t>Do the minimum:</a:t>
            </a:r>
          </a:p>
          <a:p>
            <a:pPr>
              <a:buFont typeface="Arial" panose="020B0604020202020204" pitchFamily="34" charset="0"/>
              <a:buChar char="•"/>
            </a:pPr>
            <a:r>
              <a:rPr lang="fr-FR" sz="1800">
                <a:solidFill>
                  <a:schemeClr val="accent1"/>
                </a:solidFill>
              </a:rPr>
              <a:t>Remove rows with NA values</a:t>
            </a:r>
          </a:p>
          <a:p>
            <a:pPr>
              <a:buFont typeface="Arial" panose="020B0604020202020204" pitchFamily="34" charset="0"/>
              <a:buChar char="•"/>
            </a:pPr>
            <a:r>
              <a:rPr lang="fr-FR" sz="1800">
                <a:solidFill>
                  <a:schemeClr val="accent1"/>
                </a:solidFill>
              </a:rPr>
              <a:t>Dummify categorical values</a:t>
            </a:r>
          </a:p>
          <a:p>
            <a:pPr>
              <a:buFont typeface="Arial" panose="020B0604020202020204" pitchFamily="34" charset="0"/>
              <a:buChar char="•"/>
            </a:pPr>
            <a:r>
              <a:rPr lang="fr-FR" sz="1800">
                <a:solidFill>
                  <a:schemeClr val="accent1"/>
                </a:solidFill>
              </a:rPr>
              <a:t>Split Dataframe in train and test</a:t>
            </a:r>
          </a:p>
        </p:txBody>
      </p:sp>
      <p:sp>
        <p:nvSpPr>
          <p:cNvPr id="9" name="Espace réservé du contenu 2"/>
          <p:cNvSpPr txBox="1">
            <a:spLocks/>
          </p:cNvSpPr>
          <p:nvPr/>
        </p:nvSpPr>
        <p:spPr>
          <a:xfrm>
            <a:off x="5051276" y="2943077"/>
            <a:ext cx="2089448" cy="250214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a:solidFill>
                  <a:schemeClr val="accent1"/>
                </a:solidFill>
              </a:rPr>
              <a:t>Do the minimum:</a:t>
            </a:r>
          </a:p>
          <a:p>
            <a:pPr>
              <a:buFont typeface="Arial" panose="020B0604020202020204" pitchFamily="34" charset="0"/>
              <a:buChar char="•"/>
            </a:pPr>
            <a:r>
              <a:rPr lang="fr-FR" sz="1800">
                <a:solidFill>
                  <a:schemeClr val="accent1"/>
                </a:solidFill>
              </a:rPr>
              <a:t>Choose 1 model only</a:t>
            </a:r>
          </a:p>
          <a:p>
            <a:pPr>
              <a:buFont typeface="Arial" panose="020B0604020202020204" pitchFamily="34" charset="0"/>
              <a:buChar char="•"/>
            </a:pPr>
            <a:endParaRPr lang="fr-FR" sz="1800">
              <a:solidFill>
                <a:schemeClr val="accent1"/>
              </a:solidFill>
            </a:endParaRPr>
          </a:p>
        </p:txBody>
      </p:sp>
      <p:sp>
        <p:nvSpPr>
          <p:cNvPr id="10" name="Espace réservé du contenu 2"/>
          <p:cNvSpPr txBox="1">
            <a:spLocks/>
          </p:cNvSpPr>
          <p:nvPr/>
        </p:nvSpPr>
        <p:spPr>
          <a:xfrm>
            <a:off x="7293124" y="2943076"/>
            <a:ext cx="2089448" cy="214210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a:solidFill>
                  <a:schemeClr val="accent1"/>
                </a:solidFill>
              </a:rPr>
              <a:t>Do the minimum:</a:t>
            </a:r>
          </a:p>
          <a:p>
            <a:pPr>
              <a:buFont typeface="Arial" panose="020B0604020202020204" pitchFamily="34" charset="0"/>
              <a:buChar char="•"/>
            </a:pPr>
            <a:r>
              <a:rPr lang="fr-FR" sz="1800">
                <a:solidFill>
                  <a:schemeClr val="accent1"/>
                </a:solidFill>
              </a:rPr>
              <a:t>Choose an evaluation metric</a:t>
            </a:r>
          </a:p>
          <a:p>
            <a:pPr>
              <a:buFont typeface="Arial" panose="020B0604020202020204" pitchFamily="34" charset="0"/>
              <a:buChar char="•"/>
            </a:pPr>
            <a:r>
              <a:rPr lang="fr-FR" sz="1800">
                <a:solidFill>
                  <a:schemeClr val="accent1"/>
                </a:solidFill>
              </a:rPr>
              <a:t>Compute the score of your model</a:t>
            </a:r>
          </a:p>
          <a:p>
            <a:pPr>
              <a:buFont typeface="Arial" panose="020B0604020202020204" pitchFamily="34" charset="0"/>
              <a:buChar char="•"/>
            </a:pPr>
            <a:endParaRPr lang="fr-FR" sz="1800">
              <a:solidFill>
                <a:schemeClr val="accent1"/>
              </a:solidFill>
            </a:endParaRPr>
          </a:p>
        </p:txBody>
      </p:sp>
    </p:spTree>
    <p:extLst>
      <p:ext uri="{BB962C8B-B14F-4D97-AF65-F5344CB8AC3E}">
        <p14:creationId xmlns:p14="http://schemas.microsoft.com/office/powerpoint/2010/main" val="59027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Step 1: Build a 1st basic model</a:t>
            </a:r>
            <a:endParaRPr lang="en-US"/>
          </a:p>
        </p:txBody>
      </p:sp>
      <p:sp>
        <p:nvSpPr>
          <p:cNvPr id="3" name="Espace réservé du contenu 2"/>
          <p:cNvSpPr>
            <a:spLocks noGrp="1"/>
          </p:cNvSpPr>
          <p:nvPr>
            <p:ph idx="1"/>
          </p:nvPr>
        </p:nvSpPr>
        <p:spPr>
          <a:xfrm>
            <a:off x="1560712" y="2708325"/>
            <a:ext cx="1152128" cy="432048"/>
          </a:xfrm>
        </p:spPr>
        <p:txBody>
          <a:bodyPr>
            <a:normAutofit fontScale="70000" lnSpcReduction="20000"/>
          </a:bodyPr>
          <a:lstStyle/>
          <a:p>
            <a:pPr marL="0" indent="0">
              <a:buNone/>
            </a:pPr>
            <a:r>
              <a:rPr lang="fr-FR"/>
              <a:t>features</a:t>
            </a:r>
            <a:endParaRPr lang="en-US"/>
          </a:p>
        </p:txBody>
      </p:sp>
      <p:sp>
        <p:nvSpPr>
          <p:cNvPr id="4" name="Espace réservé du contenu 2"/>
          <p:cNvSpPr txBox="1">
            <a:spLocks/>
          </p:cNvSpPr>
          <p:nvPr/>
        </p:nvSpPr>
        <p:spPr>
          <a:xfrm>
            <a:off x="838200" y="1382762"/>
            <a:ext cx="9002216" cy="442863"/>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Split the </a:t>
            </a:r>
            <a:r>
              <a:rPr lang="fr-FR" err="1"/>
              <a:t>Dataset</a:t>
            </a:r>
            <a:r>
              <a:rPr lang="fr-FR"/>
              <a:t> in </a:t>
            </a:r>
            <a:r>
              <a:rPr lang="fr-FR" err="1"/>
              <a:t>order</a:t>
            </a:r>
            <a:r>
              <a:rPr lang="fr-FR"/>
              <a:t> to </a:t>
            </a:r>
            <a:r>
              <a:rPr lang="fr-FR" err="1"/>
              <a:t>evaluate</a:t>
            </a:r>
            <a:r>
              <a:rPr lang="fr-FR"/>
              <a:t> </a:t>
            </a:r>
            <a:r>
              <a:rPr lang="fr-FR" err="1"/>
              <a:t>your</a:t>
            </a:r>
            <a:r>
              <a:rPr lang="fr-FR"/>
              <a:t> model</a:t>
            </a:r>
            <a:endParaRPr lang="en-US"/>
          </a:p>
        </p:txBody>
      </p:sp>
      <p:sp>
        <p:nvSpPr>
          <p:cNvPr id="6" name="Rectangle 5"/>
          <p:cNvSpPr/>
          <p:nvPr/>
        </p:nvSpPr>
        <p:spPr>
          <a:xfrm>
            <a:off x="1056656" y="3059286"/>
            <a:ext cx="2160240" cy="224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16896" y="3059286"/>
            <a:ext cx="576064" cy="224192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56656" y="5301207"/>
            <a:ext cx="2160240"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16896" y="5301208"/>
            <a:ext cx="576064" cy="5760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endParaRPr lang="en-US"/>
          </a:p>
        </p:txBody>
      </p:sp>
      <p:sp>
        <p:nvSpPr>
          <p:cNvPr id="10" name="Espace réservé du contenu 2"/>
          <p:cNvSpPr txBox="1">
            <a:spLocks/>
          </p:cNvSpPr>
          <p:nvPr/>
        </p:nvSpPr>
        <p:spPr>
          <a:xfrm>
            <a:off x="2136776" y="2293900"/>
            <a:ext cx="1152128" cy="432048"/>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fr-FR" b="1" u="sng"/>
              <a:t>Dataset</a:t>
            </a:r>
            <a:endParaRPr lang="en-US" b="1" u="sng"/>
          </a:p>
        </p:txBody>
      </p:sp>
      <p:sp>
        <p:nvSpPr>
          <p:cNvPr id="11" name="Espace réservé du contenu 2"/>
          <p:cNvSpPr txBox="1">
            <a:spLocks/>
          </p:cNvSpPr>
          <p:nvPr/>
        </p:nvSpPr>
        <p:spPr>
          <a:xfrm>
            <a:off x="3144888" y="2735771"/>
            <a:ext cx="864096" cy="323515"/>
          </a:xfrm>
          <a:prstGeom prst="rect">
            <a:avLst/>
          </a:prstGeom>
        </p:spPr>
        <p:txBody>
          <a:bodyPr vert="horz" lIns="91440" tIns="45720" rIns="91440" bIns="45720" rtlCol="0">
            <a:normAutofit fontScale="625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fr-FR"/>
              <a:t>Target</a:t>
            </a:r>
            <a:endParaRPr lang="en-US"/>
          </a:p>
        </p:txBody>
      </p:sp>
      <p:cxnSp>
        <p:nvCxnSpPr>
          <p:cNvPr id="13" name="Connecteur droit 12"/>
          <p:cNvCxnSpPr/>
          <p:nvPr/>
        </p:nvCxnSpPr>
        <p:spPr>
          <a:xfrm>
            <a:off x="767408" y="5301207"/>
            <a:ext cx="3457600" cy="1"/>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rot="5400000">
            <a:off x="3536412" y="3911830"/>
            <a:ext cx="1013502" cy="361256"/>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fr-FR"/>
              <a:t>TRAIN</a:t>
            </a:r>
            <a:endParaRPr lang="en-US"/>
          </a:p>
        </p:txBody>
      </p:sp>
      <p:sp>
        <p:nvSpPr>
          <p:cNvPr id="15" name="Espace réservé du contenu 2"/>
          <p:cNvSpPr txBox="1">
            <a:spLocks/>
          </p:cNvSpPr>
          <p:nvPr/>
        </p:nvSpPr>
        <p:spPr>
          <a:xfrm rot="5400000">
            <a:off x="3652420" y="5593932"/>
            <a:ext cx="825578" cy="317166"/>
          </a:xfrm>
          <a:prstGeom prst="rect">
            <a:avLst/>
          </a:prstGeom>
        </p:spPr>
        <p:txBody>
          <a:bodyPr vert="horz" lIns="91440" tIns="45720" rIns="91440" bIns="45720" rtlCol="0">
            <a:normAutofit fontScale="625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a:t>TEST</a:t>
            </a:r>
            <a:endParaRPr lang="en-US"/>
          </a:p>
        </p:txBody>
      </p:sp>
      <p:pic>
        <p:nvPicPr>
          <p:cNvPr id="11266" name="Picture 2" descr="RÃ©sultat de recherche d'images pour &quot;engrenage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296" y="3476755"/>
            <a:ext cx="827609" cy="88278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p:nvPr/>
        </p:nvCxnSpPr>
        <p:spPr>
          <a:xfrm>
            <a:off x="4411003" y="4095153"/>
            <a:ext cx="720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a:xfrm>
            <a:off x="4897037" y="3059010"/>
            <a:ext cx="1555640" cy="485975"/>
          </a:xfrm>
          <a:prstGeom prst="rect">
            <a:avLst/>
          </a:prstGeom>
        </p:spPr>
        <p:txBody>
          <a:bodyPr vert="horz" lIns="91440" tIns="45720" rIns="91440" bIns="45720" rtlCol="0">
            <a:normAutofit fontScale="625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a:t>The model trains</a:t>
            </a:r>
            <a:endParaRPr lang="en-US"/>
          </a:p>
        </p:txBody>
      </p:sp>
      <p:sp>
        <p:nvSpPr>
          <p:cNvPr id="21" name="Espace réservé du contenu 2"/>
          <p:cNvSpPr txBox="1">
            <a:spLocks/>
          </p:cNvSpPr>
          <p:nvPr/>
        </p:nvSpPr>
        <p:spPr>
          <a:xfrm>
            <a:off x="4719414" y="5985789"/>
            <a:ext cx="2025372" cy="629991"/>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sz="1800" err="1"/>
              <a:t>Make</a:t>
            </a:r>
            <a:r>
              <a:rPr lang="fr-FR" sz="1800"/>
              <a:t> </a:t>
            </a:r>
            <a:r>
              <a:rPr lang="fr-FR" sz="1800" err="1"/>
              <a:t>predictions</a:t>
            </a:r>
            <a:r>
              <a:rPr lang="fr-FR" sz="1800"/>
              <a:t> </a:t>
            </a:r>
            <a:r>
              <a:rPr lang="fr-FR" sz="1800" err="1"/>
              <a:t>with</a:t>
            </a:r>
            <a:r>
              <a:rPr lang="fr-FR" sz="1800"/>
              <a:t> the test set </a:t>
            </a:r>
            <a:endParaRPr lang="en-US" sz="1800"/>
          </a:p>
        </p:txBody>
      </p:sp>
      <p:sp>
        <p:nvSpPr>
          <p:cNvPr id="26" name="Flèche droite à entaille 25"/>
          <p:cNvSpPr/>
          <p:nvPr/>
        </p:nvSpPr>
        <p:spPr>
          <a:xfrm>
            <a:off x="6997101" y="5464482"/>
            <a:ext cx="891010" cy="2880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space réservé du contenu 2"/>
          <p:cNvSpPr txBox="1">
            <a:spLocks/>
          </p:cNvSpPr>
          <p:nvPr/>
        </p:nvSpPr>
        <p:spPr>
          <a:xfrm>
            <a:off x="8852282" y="5840388"/>
            <a:ext cx="1976267" cy="683123"/>
          </a:xfrm>
          <a:prstGeom prst="rect">
            <a:avLst/>
          </a:prstGeom>
        </p:spPr>
        <p:txBody>
          <a:bodyPr vert="horz" lIns="91440" tIns="45720" rIns="91440" bIns="45720" rtlCol="0">
            <a:normAutofit fontScale="625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b="1" u="sng"/>
              <a:t>SCORE</a:t>
            </a:r>
          </a:p>
          <a:p>
            <a:pPr marL="0" indent="0" algn="ctr">
              <a:buFont typeface="Wingdings" panose="05000000000000000000" pitchFamily="2" charset="2"/>
              <a:buNone/>
            </a:pPr>
            <a:r>
              <a:rPr lang="fr-FR"/>
              <a:t>Mae, </a:t>
            </a:r>
            <a:r>
              <a:rPr lang="fr-FR" err="1"/>
              <a:t>rmse</a:t>
            </a:r>
            <a:r>
              <a:rPr lang="fr-FR"/>
              <a:t>, etc…</a:t>
            </a:r>
          </a:p>
          <a:p>
            <a:pPr marL="0" indent="0" algn="ctr">
              <a:buFont typeface="Wingdings" panose="05000000000000000000" pitchFamily="2" charset="2"/>
              <a:buNone/>
            </a:pPr>
            <a:endParaRPr lang="fr-FR"/>
          </a:p>
          <a:p>
            <a:pPr marL="0" indent="0" algn="ctr">
              <a:buFont typeface="Wingdings" panose="05000000000000000000" pitchFamily="2" charset="2"/>
              <a:buNone/>
            </a:pPr>
            <a:endParaRPr lang="en-US"/>
          </a:p>
        </p:txBody>
      </p:sp>
      <p:pic>
        <p:nvPicPr>
          <p:cNvPr id="11268" name="Picture 4" descr="RÃ©sultat de recherche d'images pour &quot;score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1" y="4527004"/>
            <a:ext cx="3289350" cy="12908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RÃ©sultat de recherche d'images pour &quot;engrenage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296" y="5013176"/>
            <a:ext cx="827609" cy="88278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eur droit avec flèche 30"/>
          <p:cNvCxnSpPr/>
          <p:nvPr/>
        </p:nvCxnSpPr>
        <p:spPr>
          <a:xfrm>
            <a:off x="4431240" y="5608497"/>
            <a:ext cx="720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Espace réservé du contenu 2"/>
          <p:cNvSpPr txBox="1">
            <a:spLocks/>
          </p:cNvSpPr>
          <p:nvPr/>
        </p:nvSpPr>
        <p:spPr>
          <a:xfrm>
            <a:off x="6997101" y="2843262"/>
            <a:ext cx="4609014" cy="169140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a:t>How to </a:t>
            </a:r>
            <a:r>
              <a:rPr lang="fr-FR" err="1"/>
              <a:t>compute</a:t>
            </a:r>
            <a:r>
              <a:rPr lang="fr-FR"/>
              <a:t> the performance of a model ? </a:t>
            </a:r>
            <a:endParaRPr lang="en-US"/>
          </a:p>
        </p:txBody>
      </p:sp>
    </p:spTree>
    <p:extLst>
      <p:ext uri="{BB962C8B-B14F-4D97-AF65-F5344CB8AC3E}">
        <p14:creationId xmlns:p14="http://schemas.microsoft.com/office/powerpoint/2010/main" val="32053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a:p>
        </p:txBody>
      </p:sp>
      <p:pic>
        <p:nvPicPr>
          <p:cNvPr id="9220" name="Picture 4" descr="RÃ©sultat de recherche d'images pour &quot;hand tool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6" y="1825625"/>
            <a:ext cx="10731574" cy="4702955"/>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85856"/>
                </a:solidFill>
                <a:latin typeface="Arial" panose="020B0604020202020204" pitchFamily="34" charset="0"/>
                <a:ea typeface="+mj-ea"/>
                <a:cs typeface="Arial" panose="020B0604020202020204" pitchFamily="34" charset="0"/>
              </a:defRPr>
            </a:lvl1pPr>
          </a:lstStyle>
          <a:p>
            <a:r>
              <a:rPr lang="fr-FR"/>
              <a:t>Step 1: Build a 1st basic model</a:t>
            </a:r>
            <a:endParaRPr lang="en-US"/>
          </a:p>
        </p:txBody>
      </p:sp>
    </p:spTree>
    <p:extLst>
      <p:ext uri="{BB962C8B-B14F-4D97-AF65-F5344CB8AC3E}">
        <p14:creationId xmlns:p14="http://schemas.microsoft.com/office/powerpoint/2010/main" val="402864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Step 2: Improve your model : Preprocessing</a:t>
            </a:r>
            <a:endParaRPr lang="en-US"/>
          </a:p>
        </p:txBody>
      </p:sp>
      <p:sp>
        <p:nvSpPr>
          <p:cNvPr id="7" name="Espace réservé du contenu 2"/>
          <p:cNvSpPr txBox="1">
            <a:spLocks/>
          </p:cNvSpPr>
          <p:nvPr/>
        </p:nvSpPr>
        <p:spPr>
          <a:xfrm>
            <a:off x="694184" y="2943077"/>
            <a:ext cx="1801416" cy="55793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tx2"/>
                </a:solidFill>
              </a:rPr>
              <a:t>Load data </a:t>
            </a:r>
          </a:p>
        </p:txBody>
      </p:sp>
      <p:sp>
        <p:nvSpPr>
          <p:cNvPr id="8" name="Espace réservé du contenu 2"/>
          <p:cNvSpPr txBox="1">
            <a:spLocks/>
          </p:cNvSpPr>
          <p:nvPr/>
        </p:nvSpPr>
        <p:spPr>
          <a:xfrm>
            <a:off x="2495600" y="2943077"/>
            <a:ext cx="2555676" cy="322222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tx2"/>
                </a:solidFill>
              </a:rPr>
              <a:t>Dummify categorical values</a:t>
            </a:r>
          </a:p>
          <a:p>
            <a:pPr>
              <a:buFont typeface="Arial" panose="020B0604020202020204" pitchFamily="34" charset="0"/>
              <a:buChar char="•"/>
            </a:pPr>
            <a:r>
              <a:rPr lang="fr-FR" sz="1800">
                <a:solidFill>
                  <a:schemeClr val="tx2"/>
                </a:solidFill>
              </a:rPr>
              <a:t>Split Dataframe in train and test</a:t>
            </a:r>
          </a:p>
          <a:p>
            <a:pPr>
              <a:buFont typeface="Arial" panose="020B0604020202020204" pitchFamily="34" charset="0"/>
              <a:buChar char="•"/>
            </a:pPr>
            <a:r>
              <a:rPr lang="fr-FR" sz="1800">
                <a:solidFill>
                  <a:schemeClr val="accent1"/>
                </a:solidFill>
              </a:rPr>
              <a:t>Impute missing values</a:t>
            </a:r>
          </a:p>
          <a:p>
            <a:pPr>
              <a:buFont typeface="Arial" panose="020B0604020202020204" pitchFamily="34" charset="0"/>
              <a:buChar char="•"/>
            </a:pPr>
            <a:r>
              <a:rPr lang="fr-FR" sz="1800">
                <a:solidFill>
                  <a:schemeClr val="accent1"/>
                </a:solidFill>
              </a:rPr>
              <a:t>Add some feature engineering</a:t>
            </a:r>
          </a:p>
        </p:txBody>
      </p:sp>
      <p:sp>
        <p:nvSpPr>
          <p:cNvPr id="9" name="Espace réservé du contenu 2"/>
          <p:cNvSpPr txBox="1">
            <a:spLocks/>
          </p:cNvSpPr>
          <p:nvPr/>
        </p:nvSpPr>
        <p:spPr>
          <a:xfrm>
            <a:off x="5051276" y="2943077"/>
            <a:ext cx="2089448" cy="250214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a:solidFill>
                  <a:schemeClr val="tx2"/>
                </a:solidFill>
              </a:rPr>
              <a:t>Do the minimum:</a:t>
            </a:r>
          </a:p>
          <a:p>
            <a:pPr>
              <a:buFont typeface="Arial" panose="020B0604020202020204" pitchFamily="34" charset="0"/>
              <a:buChar char="•"/>
            </a:pPr>
            <a:r>
              <a:rPr lang="fr-FR" sz="1800">
                <a:solidFill>
                  <a:schemeClr val="tx2"/>
                </a:solidFill>
              </a:rPr>
              <a:t>Choose 1 model only</a:t>
            </a:r>
          </a:p>
          <a:p>
            <a:pPr>
              <a:buFont typeface="Arial" panose="020B0604020202020204" pitchFamily="34" charset="0"/>
              <a:buChar char="•"/>
            </a:pPr>
            <a:endParaRPr lang="fr-FR" sz="1800">
              <a:solidFill>
                <a:schemeClr val="tx2"/>
              </a:solidFill>
            </a:endParaRPr>
          </a:p>
        </p:txBody>
      </p:sp>
      <p:sp>
        <p:nvSpPr>
          <p:cNvPr id="10" name="Espace réservé du contenu 2"/>
          <p:cNvSpPr txBox="1">
            <a:spLocks/>
          </p:cNvSpPr>
          <p:nvPr/>
        </p:nvSpPr>
        <p:spPr>
          <a:xfrm>
            <a:off x="7293124" y="2943076"/>
            <a:ext cx="2089448" cy="214210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a:solidFill>
                  <a:schemeClr val="tx2"/>
                </a:solidFill>
              </a:rPr>
              <a:t>Do the minimum:</a:t>
            </a:r>
          </a:p>
          <a:p>
            <a:pPr>
              <a:buFont typeface="Arial" panose="020B0604020202020204" pitchFamily="34" charset="0"/>
              <a:buChar char="•"/>
            </a:pPr>
            <a:r>
              <a:rPr lang="fr-FR" sz="1800">
                <a:solidFill>
                  <a:schemeClr val="tx2"/>
                </a:solidFill>
              </a:rPr>
              <a:t>Choose an evaluation metric</a:t>
            </a:r>
          </a:p>
          <a:p>
            <a:pPr>
              <a:buFont typeface="Arial" panose="020B0604020202020204" pitchFamily="34" charset="0"/>
              <a:buChar char="•"/>
            </a:pPr>
            <a:r>
              <a:rPr lang="fr-FR" sz="1800">
                <a:solidFill>
                  <a:schemeClr val="tx2"/>
                </a:solidFill>
              </a:rPr>
              <a:t>Compute the score of your model</a:t>
            </a:r>
          </a:p>
          <a:p>
            <a:pPr>
              <a:buFont typeface="Arial" panose="020B0604020202020204" pitchFamily="34" charset="0"/>
              <a:buChar char="•"/>
            </a:pPr>
            <a:endParaRPr lang="fr-FR" sz="1800">
              <a:solidFill>
                <a:schemeClr val="tx2"/>
              </a:solidFill>
            </a:endParaRPr>
          </a:p>
        </p:txBody>
      </p:sp>
      <p:graphicFrame>
        <p:nvGraphicFramePr>
          <p:cNvPr id="11" name="Espace réservé du contenu 3"/>
          <p:cNvGraphicFramePr>
            <a:graphicFrameLocks noGrp="1"/>
          </p:cNvGraphicFramePr>
          <p:nvPr>
            <p:ph idx="1"/>
            <p:extLst>
              <p:ext uri="{D42A27DB-BD31-4B8C-83A1-F6EECF244321}">
                <p14:modId xmlns:p14="http://schemas.microsoft.com/office/powerpoint/2010/main" val="4220297982"/>
              </p:ext>
            </p:extLst>
          </p:nvPr>
        </p:nvGraphicFramePr>
        <p:xfrm>
          <a:off x="838200" y="1772816"/>
          <a:ext cx="10515600" cy="1099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632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latin typeface="Arial"/>
                <a:cs typeface="Arial"/>
              </a:rPr>
              <a:t>Who</a:t>
            </a:r>
            <a:r>
              <a:rPr lang="fr-FR">
                <a:latin typeface="Arial"/>
                <a:cs typeface="Arial"/>
              </a:rPr>
              <a:t> </a:t>
            </a:r>
            <a:r>
              <a:rPr lang="fr-FR" err="1">
                <a:latin typeface="Arial"/>
                <a:cs typeface="Arial"/>
              </a:rPr>
              <a:t>we</a:t>
            </a:r>
            <a:r>
              <a:rPr lang="fr-FR">
                <a:latin typeface="Arial"/>
                <a:cs typeface="Arial"/>
              </a:rPr>
              <a:t> are</a:t>
            </a:r>
            <a:endParaRPr lang="fr-FR"/>
          </a:p>
        </p:txBody>
      </p:sp>
      <p:pic>
        <p:nvPicPr>
          <p:cNvPr id="3" name="Image 4" descr="Une image contenant texte, graphiques vectoriels&#10;&#10;Description générée avec un niveau de confiance élevé">
            <a:extLst>
              <a:ext uri="{FF2B5EF4-FFF2-40B4-BE49-F238E27FC236}">
                <a16:creationId xmlns:a16="http://schemas.microsoft.com/office/drawing/2014/main" id="{8962F1CE-1888-4D2B-976A-A1C2100F16A7}"/>
              </a:ext>
            </a:extLst>
          </p:cNvPr>
          <p:cNvPicPr>
            <a:picLocks noChangeAspect="1"/>
          </p:cNvPicPr>
          <p:nvPr/>
        </p:nvPicPr>
        <p:blipFill>
          <a:blip r:embed="rId3"/>
          <a:stretch>
            <a:fillRect/>
          </a:stretch>
        </p:blipFill>
        <p:spPr>
          <a:xfrm>
            <a:off x="7316328" y="3230612"/>
            <a:ext cx="2010137" cy="2451281"/>
          </a:xfrm>
          <a:prstGeom prst="rect">
            <a:avLst/>
          </a:prstGeom>
        </p:spPr>
      </p:pic>
      <p:sp>
        <p:nvSpPr>
          <p:cNvPr id="8" name="ZoneTexte 7">
            <a:extLst>
              <a:ext uri="{FF2B5EF4-FFF2-40B4-BE49-F238E27FC236}">
                <a16:creationId xmlns:a16="http://schemas.microsoft.com/office/drawing/2014/main" id="{CCF48E87-43FC-43ED-8020-FD272622A141}"/>
              </a:ext>
            </a:extLst>
          </p:cNvPr>
          <p:cNvSpPr txBox="1"/>
          <p:nvPr/>
        </p:nvSpPr>
        <p:spPr>
          <a:xfrm>
            <a:off x="6303543" y="2303362"/>
            <a:ext cx="4026060"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a:cs typeface="Calibri"/>
              </a:rPr>
              <a:t>Florian BERGAMASCO</a:t>
            </a:r>
            <a:endParaRPr lang="fr-FR"/>
          </a:p>
          <a:p>
            <a:pPr algn="ctr"/>
            <a:r>
              <a:rPr lang="fr-FR">
                <a:cs typeface="Calibri"/>
              </a:rPr>
              <a:t>EP/EXPLO/GTS/IGR</a:t>
            </a:r>
          </a:p>
        </p:txBody>
      </p:sp>
      <p:sp>
        <p:nvSpPr>
          <p:cNvPr id="20" name="ZoneTexte 19">
            <a:extLst>
              <a:ext uri="{FF2B5EF4-FFF2-40B4-BE49-F238E27FC236}">
                <a16:creationId xmlns:a16="http://schemas.microsoft.com/office/drawing/2014/main" id="{BE652E0C-6E08-42C5-A0D6-966515CA289B}"/>
              </a:ext>
            </a:extLst>
          </p:cNvPr>
          <p:cNvSpPr txBox="1"/>
          <p:nvPr/>
        </p:nvSpPr>
        <p:spPr>
          <a:xfrm>
            <a:off x="1165183" y="2303361"/>
            <a:ext cx="4026060"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a:cs typeface="Calibri"/>
              </a:rPr>
              <a:t>Nicolas FROT</a:t>
            </a:r>
            <a:endParaRPr lang="fr-FR"/>
          </a:p>
          <a:p>
            <a:pPr algn="ctr"/>
            <a:r>
              <a:rPr lang="fr-FR">
                <a:cs typeface="Calibri"/>
              </a:rPr>
              <a:t>Data Squad</a:t>
            </a:r>
          </a:p>
        </p:txBody>
      </p:sp>
      <p:pic>
        <p:nvPicPr>
          <p:cNvPr id="14" name="Image 14" descr="Une image contenant objet&#10;&#10;Description générée avec un niveau de confiance élevé">
            <a:extLst>
              <a:ext uri="{FF2B5EF4-FFF2-40B4-BE49-F238E27FC236}">
                <a16:creationId xmlns:a16="http://schemas.microsoft.com/office/drawing/2014/main" id="{2F6ABB10-8FA5-45BC-9921-9D3FD53E2D56}"/>
              </a:ext>
            </a:extLst>
          </p:cNvPr>
          <p:cNvPicPr>
            <a:picLocks noChangeAspect="1"/>
          </p:cNvPicPr>
          <p:nvPr/>
        </p:nvPicPr>
        <p:blipFill>
          <a:blip r:embed="rId4"/>
          <a:stretch>
            <a:fillRect/>
          </a:stretch>
        </p:blipFill>
        <p:spPr>
          <a:xfrm>
            <a:off x="2394567" y="4118248"/>
            <a:ext cx="1750560" cy="829213"/>
          </a:xfrm>
          <a:prstGeom prst="rect">
            <a:avLst/>
          </a:prstGeom>
        </p:spPr>
      </p:pic>
      <p:pic>
        <p:nvPicPr>
          <p:cNvPr id="1026" name="Picture 2" descr="image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735" y="3430250"/>
            <a:ext cx="180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23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a:p>
        </p:txBody>
      </p:sp>
      <p:pic>
        <p:nvPicPr>
          <p:cNvPr id="9220" name="Picture 4" descr="RÃ©sultat de recherche d'images pour &quot;hand tool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6" y="1825625"/>
            <a:ext cx="10731574" cy="4702955"/>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a:spLocks noGrp="1"/>
          </p:cNvSpPr>
          <p:nvPr>
            <p:ph type="title"/>
          </p:nvPr>
        </p:nvSpPr>
        <p:spPr>
          <a:xfrm>
            <a:off x="838200" y="365125"/>
            <a:ext cx="10515600" cy="1325563"/>
          </a:xfrm>
        </p:spPr>
        <p:txBody>
          <a:bodyPr/>
          <a:lstStyle/>
          <a:p>
            <a:r>
              <a:rPr lang="fr-FR"/>
              <a:t>Step 2: Improve your model : Preprocessing</a:t>
            </a:r>
            <a:endParaRPr lang="en-US"/>
          </a:p>
        </p:txBody>
      </p:sp>
    </p:spTree>
    <p:extLst>
      <p:ext uri="{BB962C8B-B14F-4D97-AF65-F5344CB8AC3E}">
        <p14:creationId xmlns:p14="http://schemas.microsoft.com/office/powerpoint/2010/main" val="310008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Step 3: Improve your model : Models and hyperparameters optimisation</a:t>
            </a:r>
            <a:endParaRPr lang="en-US"/>
          </a:p>
        </p:txBody>
      </p:sp>
      <p:sp>
        <p:nvSpPr>
          <p:cNvPr id="7" name="Espace réservé du contenu 2"/>
          <p:cNvSpPr txBox="1">
            <a:spLocks/>
          </p:cNvSpPr>
          <p:nvPr/>
        </p:nvSpPr>
        <p:spPr>
          <a:xfrm>
            <a:off x="694184" y="2943077"/>
            <a:ext cx="1801416" cy="55793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tx2"/>
                </a:solidFill>
              </a:rPr>
              <a:t>Load data </a:t>
            </a:r>
          </a:p>
        </p:txBody>
      </p:sp>
      <p:sp>
        <p:nvSpPr>
          <p:cNvPr id="8" name="Espace réservé du contenu 2"/>
          <p:cNvSpPr txBox="1">
            <a:spLocks/>
          </p:cNvSpPr>
          <p:nvPr/>
        </p:nvSpPr>
        <p:spPr>
          <a:xfrm>
            <a:off x="2495600" y="2943077"/>
            <a:ext cx="2555676" cy="322222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tx2"/>
                </a:solidFill>
              </a:rPr>
              <a:t>Dummify categorical values</a:t>
            </a:r>
          </a:p>
          <a:p>
            <a:pPr>
              <a:buFont typeface="Arial" panose="020B0604020202020204" pitchFamily="34" charset="0"/>
              <a:buChar char="•"/>
            </a:pPr>
            <a:r>
              <a:rPr lang="fr-FR" sz="1800">
                <a:solidFill>
                  <a:schemeClr val="tx2"/>
                </a:solidFill>
              </a:rPr>
              <a:t>Split Dataframe in train and test</a:t>
            </a:r>
          </a:p>
          <a:p>
            <a:pPr>
              <a:buFont typeface="Arial" panose="020B0604020202020204" pitchFamily="34" charset="0"/>
              <a:buChar char="•"/>
            </a:pPr>
            <a:r>
              <a:rPr lang="fr-FR" sz="1800">
                <a:solidFill>
                  <a:schemeClr val="tx2"/>
                </a:solidFill>
              </a:rPr>
              <a:t>Impute missing values</a:t>
            </a:r>
          </a:p>
          <a:p>
            <a:pPr>
              <a:buFont typeface="Arial" panose="020B0604020202020204" pitchFamily="34" charset="0"/>
              <a:buChar char="•"/>
            </a:pPr>
            <a:r>
              <a:rPr lang="fr-FR" sz="1800">
                <a:solidFill>
                  <a:schemeClr val="tx2"/>
                </a:solidFill>
              </a:rPr>
              <a:t>Add some feature engineering</a:t>
            </a:r>
          </a:p>
        </p:txBody>
      </p:sp>
      <p:sp>
        <p:nvSpPr>
          <p:cNvPr id="9" name="Espace réservé du contenu 2"/>
          <p:cNvSpPr txBox="1">
            <a:spLocks/>
          </p:cNvSpPr>
          <p:nvPr/>
        </p:nvSpPr>
        <p:spPr>
          <a:xfrm>
            <a:off x="5051276" y="2943077"/>
            <a:ext cx="2089448" cy="250214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accent1"/>
                </a:solidFill>
              </a:rPr>
              <a:t>Try several models (NNs, RFs, Gradient Boosting etc…)</a:t>
            </a:r>
          </a:p>
          <a:p>
            <a:pPr>
              <a:buFont typeface="Arial" panose="020B0604020202020204" pitchFamily="34" charset="0"/>
              <a:buChar char="•"/>
            </a:pPr>
            <a:r>
              <a:rPr lang="fr-FR" sz="1800">
                <a:solidFill>
                  <a:schemeClr val="accent1"/>
                </a:solidFill>
              </a:rPr>
              <a:t>Use several sets of hyperparameters</a:t>
            </a:r>
          </a:p>
          <a:p>
            <a:pPr>
              <a:buFont typeface="Arial" panose="020B0604020202020204" pitchFamily="34" charset="0"/>
              <a:buChar char="•"/>
            </a:pPr>
            <a:endParaRPr lang="fr-FR" sz="1800">
              <a:solidFill>
                <a:schemeClr val="tx2"/>
              </a:solidFill>
            </a:endParaRPr>
          </a:p>
        </p:txBody>
      </p:sp>
      <p:sp>
        <p:nvSpPr>
          <p:cNvPr id="10" name="Espace réservé du contenu 2"/>
          <p:cNvSpPr txBox="1">
            <a:spLocks/>
          </p:cNvSpPr>
          <p:nvPr/>
        </p:nvSpPr>
        <p:spPr>
          <a:xfrm>
            <a:off x="7293124" y="2943076"/>
            <a:ext cx="2089448" cy="214210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fr-FR" sz="1800">
                <a:solidFill>
                  <a:schemeClr val="tx2"/>
                </a:solidFill>
              </a:rPr>
              <a:t>Choose an evaluation metric</a:t>
            </a:r>
          </a:p>
          <a:p>
            <a:pPr>
              <a:buFont typeface="Arial" panose="020B0604020202020204" pitchFamily="34" charset="0"/>
              <a:buChar char="•"/>
            </a:pPr>
            <a:r>
              <a:rPr lang="fr-FR" sz="1800">
                <a:solidFill>
                  <a:schemeClr val="tx2"/>
                </a:solidFill>
              </a:rPr>
              <a:t>Compute the score of your model</a:t>
            </a:r>
          </a:p>
          <a:p>
            <a:pPr>
              <a:buFont typeface="Arial" panose="020B0604020202020204" pitchFamily="34" charset="0"/>
              <a:buChar char="•"/>
            </a:pPr>
            <a:endParaRPr lang="fr-FR" sz="1800">
              <a:solidFill>
                <a:schemeClr val="tx2"/>
              </a:solidFill>
            </a:endParaRPr>
          </a:p>
        </p:txBody>
      </p:sp>
      <p:graphicFrame>
        <p:nvGraphicFramePr>
          <p:cNvPr id="12" name="Espace réservé du contenu 3"/>
          <p:cNvGraphicFramePr>
            <a:graphicFrameLocks noGrp="1"/>
          </p:cNvGraphicFramePr>
          <p:nvPr>
            <p:ph idx="1"/>
            <p:extLst>
              <p:ext uri="{D42A27DB-BD31-4B8C-83A1-F6EECF244321}">
                <p14:modId xmlns:p14="http://schemas.microsoft.com/office/powerpoint/2010/main" val="3833191801"/>
              </p:ext>
            </p:extLst>
          </p:nvPr>
        </p:nvGraphicFramePr>
        <p:xfrm>
          <a:off x="838200" y="1641177"/>
          <a:ext cx="10515600" cy="145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8" name="Picture 2" descr="RÃ©sultat de recherche d'images pour &quot;loop png&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3124" y="4797152"/>
            <a:ext cx="973392" cy="97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4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a:p>
        </p:txBody>
      </p:sp>
      <p:pic>
        <p:nvPicPr>
          <p:cNvPr id="9220" name="Picture 4" descr="RÃ©sultat de recherche d'images pour &quot;hand tool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6" y="1825625"/>
            <a:ext cx="10731574" cy="4702955"/>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a:spLocks noGrp="1"/>
          </p:cNvSpPr>
          <p:nvPr>
            <p:ph type="title"/>
          </p:nvPr>
        </p:nvSpPr>
        <p:spPr>
          <a:xfrm>
            <a:off x="838200" y="365125"/>
            <a:ext cx="10515600" cy="1325563"/>
          </a:xfrm>
        </p:spPr>
        <p:txBody>
          <a:bodyPr/>
          <a:lstStyle/>
          <a:p>
            <a:r>
              <a:rPr lang="fr-FR"/>
              <a:t>Step 3: Improve your model : Models and hyperparameters optimisation</a:t>
            </a:r>
            <a:endParaRPr lang="en-US"/>
          </a:p>
        </p:txBody>
      </p:sp>
    </p:spTree>
    <p:extLst>
      <p:ext uri="{BB962C8B-B14F-4D97-AF65-F5344CB8AC3E}">
        <p14:creationId xmlns:p14="http://schemas.microsoft.com/office/powerpoint/2010/main" val="26443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a:t>
            </a:r>
            <a:r>
              <a:rPr lang="fr-FR"/>
              <a:t> </a:t>
            </a:r>
            <a:r>
              <a:rPr lang="fr-FR" err="1"/>
              <a:t>is</a:t>
            </a:r>
            <a:r>
              <a:rPr lang="fr-FR"/>
              <a:t> </a:t>
            </a:r>
            <a:r>
              <a:rPr lang="fr-FR" err="1"/>
              <a:t>Big</a:t>
            </a:r>
            <a:r>
              <a:rPr lang="fr-FR"/>
              <a:t> Data?</a:t>
            </a:r>
            <a:endParaRPr lang="en-US"/>
          </a:p>
        </p:txBody>
      </p:sp>
      <p:pic>
        <p:nvPicPr>
          <p:cNvPr id="4" name="Google Shape;2179;p112"/>
          <p:cNvPicPr preferRelativeResize="0"/>
          <p:nvPr/>
        </p:nvPicPr>
        <p:blipFill rotWithShape="1">
          <a:blip r:embed="rId3">
            <a:alphaModFix/>
          </a:blip>
          <a:srcRect t="17966" b="23721"/>
          <a:stretch/>
        </p:blipFill>
        <p:spPr>
          <a:xfrm>
            <a:off x="5856924" y="915359"/>
            <a:ext cx="5587789" cy="5368510"/>
          </a:xfrm>
          <a:prstGeom prst="rect">
            <a:avLst/>
          </a:prstGeom>
          <a:noFill/>
          <a:ln>
            <a:noFill/>
          </a:ln>
        </p:spPr>
      </p:pic>
      <p:pic>
        <p:nvPicPr>
          <p:cNvPr id="6" name="Google Shape;2239;p116"/>
          <p:cNvPicPr preferRelativeResize="0"/>
          <p:nvPr/>
        </p:nvPicPr>
        <p:blipFill rotWithShape="1">
          <a:blip r:embed="rId4">
            <a:alphaModFix/>
          </a:blip>
          <a:srcRect/>
          <a:stretch/>
        </p:blipFill>
        <p:spPr>
          <a:xfrm>
            <a:off x="1831751" y="1587882"/>
            <a:ext cx="2664296" cy="2329668"/>
          </a:xfrm>
          <a:prstGeom prst="rect">
            <a:avLst/>
          </a:prstGeom>
          <a:noFill/>
          <a:ln>
            <a:noFill/>
          </a:ln>
        </p:spPr>
      </p:pic>
      <p:grpSp>
        <p:nvGrpSpPr>
          <p:cNvPr id="7" name="Google Shape;2241;p116"/>
          <p:cNvGrpSpPr/>
          <p:nvPr/>
        </p:nvGrpSpPr>
        <p:grpSpPr>
          <a:xfrm>
            <a:off x="3015786" y="5794580"/>
            <a:ext cx="493974" cy="558428"/>
            <a:chOff x="7019975" y="261650"/>
            <a:chExt cx="1218600" cy="1764300"/>
          </a:xfrm>
        </p:grpSpPr>
        <p:sp>
          <p:nvSpPr>
            <p:cNvPr id="23" name="Google Shape;2242;p116"/>
            <p:cNvSpPr/>
            <p:nvPr/>
          </p:nvSpPr>
          <p:spPr>
            <a:xfrm flipH="1">
              <a:off x="7019975" y="261650"/>
              <a:ext cx="1218600" cy="1764300"/>
            </a:xfrm>
            <a:prstGeom prst="snip1Rect">
              <a:avLst>
                <a:gd name="adj" fmla="val 30674"/>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243;p116"/>
            <p:cNvSpPr/>
            <p:nvPr/>
          </p:nvSpPr>
          <p:spPr>
            <a:xfrm>
              <a:off x="7999350" y="397675"/>
              <a:ext cx="155100" cy="478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244;p116"/>
            <p:cNvSpPr/>
            <p:nvPr/>
          </p:nvSpPr>
          <p:spPr>
            <a:xfrm>
              <a:off x="7770750" y="397675"/>
              <a:ext cx="155100" cy="478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245;p116"/>
            <p:cNvSpPr/>
            <p:nvPr/>
          </p:nvSpPr>
          <p:spPr>
            <a:xfrm>
              <a:off x="7542150" y="397675"/>
              <a:ext cx="155100" cy="478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246;p116"/>
            <p:cNvSpPr/>
            <p:nvPr/>
          </p:nvSpPr>
          <p:spPr>
            <a:xfrm>
              <a:off x="7313550" y="568175"/>
              <a:ext cx="155100" cy="308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247;p116"/>
            <p:cNvSpPr/>
            <p:nvPr/>
          </p:nvSpPr>
          <p:spPr>
            <a:xfrm>
              <a:off x="7244250" y="1259725"/>
              <a:ext cx="873600" cy="56820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 name="Google Shape;2260;p116"/>
          <p:cNvSpPr/>
          <p:nvPr/>
        </p:nvSpPr>
        <p:spPr>
          <a:xfrm rot="5400000">
            <a:off x="2632555" y="4475917"/>
            <a:ext cx="1287780" cy="846368"/>
          </a:xfrm>
          <a:prstGeom prst="rightArrow">
            <a:avLst>
              <a:gd name="adj1" fmla="val 50000"/>
              <a:gd name="adj2" fmla="val 59003"/>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261;p116"/>
          <p:cNvSpPr txBox="1"/>
          <p:nvPr/>
        </p:nvSpPr>
        <p:spPr>
          <a:xfrm>
            <a:off x="1197352" y="4064736"/>
            <a:ext cx="1655909" cy="190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a:solidFill>
                  <a:schemeClr val="dk2"/>
                </a:solidFill>
                <a:latin typeface="Century Gothic"/>
                <a:ea typeface="Century Gothic"/>
                <a:cs typeface="Century Gothic"/>
                <a:sym typeface="Century Gothic"/>
              </a:rPr>
              <a:t>1956: 5 Mo, $50k</a:t>
            </a:r>
            <a:endParaRPr>
              <a:solidFill>
                <a:schemeClr val="dk2"/>
              </a:solidFill>
              <a:latin typeface="Century Gothic"/>
              <a:ea typeface="Century Gothic"/>
              <a:cs typeface="Century Gothic"/>
              <a:sym typeface="Century Gothic"/>
            </a:endParaRPr>
          </a:p>
        </p:txBody>
      </p:sp>
      <p:sp>
        <p:nvSpPr>
          <p:cNvPr id="11" name="Google Shape;2262;p116"/>
          <p:cNvSpPr txBox="1"/>
          <p:nvPr/>
        </p:nvSpPr>
        <p:spPr>
          <a:xfrm>
            <a:off x="3409579" y="5940359"/>
            <a:ext cx="1655909" cy="190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a:solidFill>
                  <a:schemeClr val="dk2"/>
                </a:solidFill>
                <a:latin typeface="Century Gothic"/>
                <a:ea typeface="Century Gothic"/>
                <a:cs typeface="Century Gothic"/>
                <a:sym typeface="Century Gothic"/>
              </a:rPr>
              <a:t>2018: 256 Go, $30</a:t>
            </a:r>
            <a:endParaRPr>
              <a:solidFill>
                <a:schemeClr val="dk2"/>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7957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a:t>
            </a:r>
            <a:r>
              <a:rPr lang="fr-FR"/>
              <a:t> are the </a:t>
            </a:r>
            <a:r>
              <a:rPr lang="fr-FR" err="1"/>
              <a:t>roles</a:t>
            </a:r>
            <a:r>
              <a:rPr lang="fr-FR"/>
              <a:t> in a </a:t>
            </a:r>
            <a:r>
              <a:rPr lang="fr-FR" err="1"/>
              <a:t>Big</a:t>
            </a:r>
            <a:r>
              <a:rPr lang="fr-FR"/>
              <a:t> Data </a:t>
            </a:r>
            <a:r>
              <a:rPr lang="fr-FR" err="1"/>
              <a:t>organization</a:t>
            </a:r>
            <a:r>
              <a:rPr lang="fr-FR"/>
              <a:t>? </a:t>
            </a:r>
            <a:endParaRPr lang="en-US"/>
          </a:p>
        </p:txBody>
      </p:sp>
      <p:sp>
        <p:nvSpPr>
          <p:cNvPr id="3" name="Espace réservé du contenu 2"/>
          <p:cNvSpPr>
            <a:spLocks noGrp="1"/>
          </p:cNvSpPr>
          <p:nvPr>
            <p:ph idx="1"/>
          </p:nvPr>
        </p:nvSpPr>
        <p:spPr>
          <a:xfrm>
            <a:off x="3686502" y="4494518"/>
            <a:ext cx="2593504" cy="1008112"/>
          </a:xfrm>
        </p:spPr>
        <p:txBody>
          <a:bodyPr/>
          <a:lstStyle/>
          <a:p>
            <a:pPr marL="0" indent="0" algn="ctr">
              <a:buNone/>
            </a:pPr>
            <a:r>
              <a:rPr lang="fr-FR"/>
              <a:t>Data </a:t>
            </a:r>
            <a:r>
              <a:rPr lang="fr-FR" err="1"/>
              <a:t>engineer</a:t>
            </a:r>
            <a:endParaRPr lang="fr-FR"/>
          </a:p>
          <a:p>
            <a:pPr marL="0" indent="0" algn="ctr">
              <a:buNone/>
            </a:pPr>
            <a:r>
              <a:rPr lang="fr-FR"/>
              <a:t>Data Architect</a:t>
            </a:r>
            <a:endParaRPr lang="en-US"/>
          </a:p>
        </p:txBody>
      </p:sp>
      <p:pic>
        <p:nvPicPr>
          <p:cNvPr id="2050" name="Picture 2" descr="https://geoplacer.blob.core.windows.net/cmsfiles/image/46147767544546e9b5de36fbfc7ea75c/Data-Engineer%20w480%20x%20h300%20whit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467" y="3126512"/>
            <a:ext cx="2055575" cy="1284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Ã©sultat de recherche d'images pour &quot;png data scienti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01" y="1948047"/>
            <a:ext cx="1602584" cy="10514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Ã©sultat de recherche d'images pour &quot;png data analys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2371" y="4568289"/>
            <a:ext cx="3708245" cy="1388050"/>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7475776" y="3185820"/>
            <a:ext cx="4407440" cy="1008112"/>
          </a:xfrm>
          <a:prstGeom prst="rect">
            <a:avLst/>
          </a:prstGeom>
        </p:spPr>
        <p:txBody>
          <a:bodyPr vert="horz" lIns="91440" tIns="45720" rIns="91440" bIns="45720" rtlCol="0">
            <a:normAutofit fontScale="925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a:t>Data </a:t>
            </a:r>
            <a:r>
              <a:rPr lang="fr-FR" err="1"/>
              <a:t>Scientist</a:t>
            </a:r>
            <a:endParaRPr lang="fr-FR"/>
          </a:p>
          <a:p>
            <a:pPr marL="0" indent="0" algn="ctr">
              <a:buFont typeface="Wingdings" panose="05000000000000000000" pitchFamily="2" charset="2"/>
              <a:buNone/>
            </a:pPr>
            <a:r>
              <a:rPr lang="fr-FR"/>
              <a:t>Machine Learning </a:t>
            </a:r>
            <a:r>
              <a:rPr lang="fr-FR" err="1"/>
              <a:t>Engineer</a:t>
            </a:r>
            <a:endParaRPr lang="en-US"/>
          </a:p>
        </p:txBody>
      </p:sp>
      <p:sp>
        <p:nvSpPr>
          <p:cNvPr id="11" name="Espace réservé du contenu 2"/>
          <p:cNvSpPr txBox="1">
            <a:spLocks/>
          </p:cNvSpPr>
          <p:nvPr/>
        </p:nvSpPr>
        <p:spPr>
          <a:xfrm>
            <a:off x="502309" y="4481679"/>
            <a:ext cx="2987297" cy="51689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a:t>Data Manager</a:t>
            </a:r>
            <a:endParaRPr lang="en-US"/>
          </a:p>
        </p:txBody>
      </p:sp>
      <p:sp>
        <p:nvSpPr>
          <p:cNvPr id="12" name="Espace réservé du contenu 2"/>
          <p:cNvSpPr txBox="1">
            <a:spLocks/>
          </p:cNvSpPr>
          <p:nvPr/>
        </p:nvSpPr>
        <p:spPr>
          <a:xfrm>
            <a:off x="7446770" y="6023729"/>
            <a:ext cx="4407440" cy="100811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fr-FR"/>
              <a:t>Data </a:t>
            </a:r>
            <a:r>
              <a:rPr lang="fr-FR" err="1"/>
              <a:t>Analyst</a:t>
            </a:r>
            <a:endParaRPr lang="en-US"/>
          </a:p>
        </p:txBody>
      </p:sp>
      <p:cxnSp>
        <p:nvCxnSpPr>
          <p:cNvPr id="5" name="Connecteur en angle 4"/>
          <p:cNvCxnSpPr>
            <a:stCxn id="2050" idx="3"/>
            <a:endCxn id="2052" idx="1"/>
          </p:cNvCxnSpPr>
          <p:nvPr/>
        </p:nvCxnSpPr>
        <p:spPr>
          <a:xfrm flipV="1">
            <a:off x="6011042" y="2473770"/>
            <a:ext cx="2974159" cy="1295109"/>
          </a:xfrm>
          <a:prstGeom prst="bentConnector3">
            <a:avLst>
              <a:gd name="adj1" fmla="val 50000"/>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7" name="Connecteur en angle 16"/>
          <p:cNvCxnSpPr>
            <a:stCxn id="3" idx="3"/>
            <a:endCxn id="2058" idx="1"/>
          </p:cNvCxnSpPr>
          <p:nvPr/>
        </p:nvCxnSpPr>
        <p:spPr>
          <a:xfrm>
            <a:off x="6280006" y="4998574"/>
            <a:ext cx="1652365" cy="263740"/>
          </a:xfrm>
          <a:prstGeom prst="bentConnector3">
            <a:avLst>
              <a:gd name="adj1" fmla="val 50000"/>
            </a:avLst>
          </a:prstGeom>
          <a:ln w="28575">
            <a:prstDash val="sysDot"/>
          </a:ln>
        </p:spPr>
        <p:style>
          <a:lnRef idx="1">
            <a:schemeClr val="accent1"/>
          </a:lnRef>
          <a:fillRef idx="0">
            <a:schemeClr val="accent1"/>
          </a:fillRef>
          <a:effectRef idx="0">
            <a:schemeClr val="accent1"/>
          </a:effectRef>
          <a:fontRef idx="minor">
            <a:schemeClr val="tx1"/>
          </a:fontRef>
        </p:style>
      </p:cxnSp>
      <p:pic>
        <p:nvPicPr>
          <p:cNvPr id="1026" name="Picture 2" descr="RÃ©sultat de recherche d'images pour &quot;data manager png&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308" y="2701037"/>
            <a:ext cx="2069823" cy="167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63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a:t>
            </a:r>
            <a:r>
              <a:rPr lang="fr-FR"/>
              <a:t> </a:t>
            </a:r>
            <a:r>
              <a:rPr lang="fr-FR" err="1"/>
              <a:t>is</a:t>
            </a:r>
            <a:r>
              <a:rPr lang="fr-FR"/>
              <a:t> Machine Learning?</a:t>
            </a:r>
            <a:endParaRPr lang="en-US"/>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9656" y="1687240"/>
            <a:ext cx="3086600" cy="4147618"/>
          </a:xfrm>
        </p:spPr>
      </p:pic>
      <p:sp>
        <p:nvSpPr>
          <p:cNvPr id="7" name="ZoneTexte 6"/>
          <p:cNvSpPr txBox="1"/>
          <p:nvPr/>
        </p:nvSpPr>
        <p:spPr>
          <a:xfrm>
            <a:off x="838200" y="2255381"/>
            <a:ext cx="6625952" cy="3477875"/>
          </a:xfrm>
          <a:prstGeom prst="rect">
            <a:avLst/>
          </a:prstGeom>
          <a:noFill/>
        </p:spPr>
        <p:txBody>
          <a:bodyPr wrap="square" rtlCol="0">
            <a:spAutoFit/>
          </a:bodyPr>
          <a:lstStyle/>
          <a:p>
            <a:r>
              <a:rPr lang="en-US" sz="2200">
                <a:solidFill>
                  <a:srgbClr val="585856"/>
                </a:solidFill>
                <a:latin typeface="Arial" panose="020B0604020202020204" pitchFamily="34" charset="0"/>
                <a:cs typeface="Arial" panose="020B0604020202020204" pitchFamily="34" charset="0"/>
              </a:rPr>
              <a:t>Machine learning algorithms build a mathematical model of sample data, known as "training data", in order to make predictions or decisions without being explicitly programmed to perform the task.</a:t>
            </a:r>
          </a:p>
          <a:p>
            <a:endParaRPr lang="fr-FR" sz="2200">
              <a:solidFill>
                <a:srgbClr val="585856"/>
              </a:solidFill>
              <a:latin typeface="Arial" panose="020B0604020202020204" pitchFamily="34" charset="0"/>
              <a:cs typeface="Arial" panose="020B0604020202020204" pitchFamily="34" charset="0"/>
            </a:endParaRPr>
          </a:p>
          <a:p>
            <a:r>
              <a:rPr lang="fr-FR" sz="2200">
                <a:solidFill>
                  <a:srgbClr val="585856"/>
                </a:solidFill>
                <a:latin typeface="Arial" panose="020B0604020202020204" pitchFamily="34" charset="0"/>
                <a:cs typeface="Arial" panose="020B0604020202020204" pitchFamily="34" charset="0"/>
              </a:rPr>
              <a:t>Machine </a:t>
            </a:r>
            <a:r>
              <a:rPr lang="fr-FR" sz="2200" err="1">
                <a:solidFill>
                  <a:srgbClr val="585856"/>
                </a:solidFill>
                <a:latin typeface="Arial" panose="020B0604020202020204" pitchFamily="34" charset="0"/>
                <a:cs typeface="Arial" panose="020B0604020202020204" pitchFamily="34" charset="0"/>
              </a:rPr>
              <a:t>learning</a:t>
            </a:r>
            <a:r>
              <a:rPr lang="fr-FR" sz="2200">
                <a:solidFill>
                  <a:srgbClr val="585856"/>
                </a:solidFill>
                <a:latin typeface="Arial" panose="020B0604020202020204" pitchFamily="34" charset="0"/>
                <a:cs typeface="Arial" panose="020B0604020202020204" pitchFamily="34" charset="0"/>
              </a:rPr>
              <a:t> </a:t>
            </a:r>
            <a:r>
              <a:rPr lang="fr-FR" sz="2200" err="1">
                <a:solidFill>
                  <a:srgbClr val="585856"/>
                </a:solidFill>
                <a:latin typeface="Arial" panose="020B0604020202020204" pitchFamily="34" charset="0"/>
                <a:cs typeface="Arial" panose="020B0604020202020204" pitchFamily="34" charset="0"/>
              </a:rPr>
              <a:t>is</a:t>
            </a:r>
            <a:r>
              <a:rPr lang="fr-FR" sz="2200">
                <a:solidFill>
                  <a:srgbClr val="585856"/>
                </a:solidFill>
                <a:latin typeface="Arial" panose="020B0604020202020204" pitchFamily="34" charset="0"/>
                <a:cs typeface="Arial" panose="020B0604020202020204" pitchFamily="34" charset="0"/>
              </a:rPr>
              <a:t> </a:t>
            </a:r>
            <a:r>
              <a:rPr lang="fr-FR" sz="2200" err="1">
                <a:solidFill>
                  <a:srgbClr val="585856"/>
                </a:solidFill>
                <a:latin typeface="Arial" panose="020B0604020202020204" pitchFamily="34" charset="0"/>
                <a:cs typeface="Arial" panose="020B0604020202020204" pitchFamily="34" charset="0"/>
              </a:rPr>
              <a:t>used</a:t>
            </a:r>
            <a:r>
              <a:rPr lang="fr-FR" sz="2200">
                <a:solidFill>
                  <a:srgbClr val="585856"/>
                </a:solidFill>
                <a:latin typeface="Arial" panose="020B0604020202020204" pitchFamily="34" charset="0"/>
                <a:cs typeface="Arial" panose="020B0604020202020204" pitchFamily="34" charset="0"/>
              </a:rPr>
              <a:t> in:</a:t>
            </a:r>
          </a:p>
          <a:p>
            <a:pPr marL="457200" indent="-457200">
              <a:buFontTx/>
              <a:buChar char="-"/>
            </a:pPr>
            <a:r>
              <a:rPr lang="fr-FR" sz="2200">
                <a:solidFill>
                  <a:srgbClr val="585856"/>
                </a:solidFill>
                <a:latin typeface="Arial" panose="020B0604020202020204" pitchFamily="34" charset="0"/>
                <a:cs typeface="Arial" panose="020B0604020202020204" pitchFamily="34" charset="0"/>
              </a:rPr>
              <a:t>Email </a:t>
            </a:r>
            <a:r>
              <a:rPr lang="fr-FR" sz="2200" err="1">
                <a:solidFill>
                  <a:srgbClr val="585856"/>
                </a:solidFill>
                <a:latin typeface="Arial" panose="020B0604020202020204" pitchFamily="34" charset="0"/>
                <a:cs typeface="Arial" panose="020B0604020202020204" pitchFamily="34" charset="0"/>
              </a:rPr>
              <a:t>filtering</a:t>
            </a:r>
            <a:endParaRPr lang="fr-FR" sz="2200">
              <a:solidFill>
                <a:srgbClr val="585856"/>
              </a:solidFill>
              <a:latin typeface="Arial" panose="020B0604020202020204" pitchFamily="34" charset="0"/>
              <a:cs typeface="Arial" panose="020B0604020202020204" pitchFamily="34" charset="0"/>
            </a:endParaRPr>
          </a:p>
          <a:p>
            <a:pPr marL="457200" indent="-457200">
              <a:buFontTx/>
              <a:buChar char="-"/>
            </a:pPr>
            <a:r>
              <a:rPr lang="fr-FR" sz="2200">
                <a:solidFill>
                  <a:srgbClr val="585856"/>
                </a:solidFill>
                <a:latin typeface="Arial" panose="020B0604020202020204" pitchFamily="34" charset="0"/>
                <a:cs typeface="Arial" panose="020B0604020202020204" pitchFamily="34" charset="0"/>
              </a:rPr>
              <a:t>Image classification</a:t>
            </a:r>
          </a:p>
          <a:p>
            <a:pPr marL="457200" indent="-457200">
              <a:buFontTx/>
              <a:buChar char="-"/>
            </a:pPr>
            <a:r>
              <a:rPr lang="fr-FR" sz="2200" err="1">
                <a:solidFill>
                  <a:srgbClr val="585856"/>
                </a:solidFill>
                <a:latin typeface="Arial" panose="020B0604020202020204" pitchFamily="34" charset="0"/>
                <a:cs typeface="Arial" panose="020B0604020202020204" pitchFamily="34" charset="0"/>
              </a:rPr>
              <a:t>Fraud</a:t>
            </a:r>
            <a:r>
              <a:rPr lang="fr-FR" sz="2200">
                <a:solidFill>
                  <a:srgbClr val="585856"/>
                </a:solidFill>
                <a:latin typeface="Arial" panose="020B0604020202020204" pitchFamily="34" charset="0"/>
                <a:cs typeface="Arial" panose="020B0604020202020204" pitchFamily="34" charset="0"/>
              </a:rPr>
              <a:t> </a:t>
            </a:r>
            <a:r>
              <a:rPr lang="fr-FR" sz="2200" err="1">
                <a:solidFill>
                  <a:srgbClr val="585856"/>
                </a:solidFill>
                <a:latin typeface="Arial" panose="020B0604020202020204" pitchFamily="34" charset="0"/>
                <a:cs typeface="Arial" panose="020B0604020202020204" pitchFamily="34" charset="0"/>
              </a:rPr>
              <a:t>detection</a:t>
            </a:r>
            <a:endParaRPr lang="fr-FR" sz="2200">
              <a:solidFill>
                <a:srgbClr val="585856"/>
              </a:solidFill>
              <a:latin typeface="Arial" panose="020B0604020202020204" pitchFamily="34" charset="0"/>
              <a:cs typeface="Arial" panose="020B0604020202020204" pitchFamily="34" charset="0"/>
            </a:endParaRPr>
          </a:p>
          <a:p>
            <a:pPr marL="457200" indent="-457200">
              <a:buFontTx/>
              <a:buChar char="-"/>
            </a:pPr>
            <a:r>
              <a:rPr lang="fr-FR" sz="2200">
                <a:solidFill>
                  <a:srgbClr val="585856"/>
                </a:solidFill>
                <a:latin typeface="Arial" panose="020B0604020202020204" pitchFamily="34" charset="0"/>
                <a:cs typeface="Arial" panose="020B0604020202020204" pitchFamily="34" charset="0"/>
              </a:rPr>
              <a:t>Etc…</a:t>
            </a:r>
            <a:endParaRPr lang="en-US" sz="2200">
              <a:solidFill>
                <a:srgbClr val="58585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9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Which</a:t>
            </a:r>
            <a:r>
              <a:rPr lang="fr-FR"/>
              <a:t> use cases </a:t>
            </a:r>
            <a:r>
              <a:rPr lang="fr-FR" err="1"/>
              <a:t>we</a:t>
            </a:r>
            <a:r>
              <a:rPr lang="fr-FR"/>
              <a:t> </a:t>
            </a:r>
            <a:r>
              <a:rPr lang="fr-FR" err="1"/>
              <a:t>saw</a:t>
            </a:r>
            <a:r>
              <a:rPr lang="fr-FR"/>
              <a:t> at TOTAL?</a:t>
            </a:r>
            <a:endParaRPr lang="en-US"/>
          </a:p>
        </p:txBody>
      </p:sp>
      <p:sp>
        <p:nvSpPr>
          <p:cNvPr id="3" name="Espace réservé du contenu 2"/>
          <p:cNvSpPr>
            <a:spLocks noGrp="1"/>
          </p:cNvSpPr>
          <p:nvPr>
            <p:ph idx="1"/>
          </p:nvPr>
        </p:nvSpPr>
        <p:spPr>
          <a:xfrm>
            <a:off x="2783632" y="1825625"/>
            <a:ext cx="8570168" cy="4351338"/>
          </a:xfrm>
        </p:spPr>
        <p:txBody>
          <a:bodyPr>
            <a:normAutofit fontScale="77500" lnSpcReduction="20000"/>
          </a:bodyPr>
          <a:lstStyle/>
          <a:p>
            <a:r>
              <a:rPr lang="fr-FR"/>
              <a:t>Use Case 1: xxxxxxxxxxxxxxxxxxxxxxxxxxxxxxxxxxxxxxxxxxxxxxxxxxxxxxxxxxxxxxxxxxxxxx</a:t>
            </a:r>
          </a:p>
          <a:p>
            <a:endParaRPr lang="fr-FR"/>
          </a:p>
          <a:p>
            <a:r>
              <a:rPr lang="fr-FR"/>
              <a:t>Use Case 2:</a:t>
            </a:r>
            <a:r>
              <a:rPr lang="en-US"/>
              <a:t> </a:t>
            </a:r>
            <a:r>
              <a:rPr lang="en-US" err="1"/>
              <a:t>xxxxxxxxxxxxxxxxxxxxxxxxxxxxxxxxxxxxxxxxxxxxxxxxxxxxxx</a:t>
            </a:r>
            <a:endParaRPr lang="en-US"/>
          </a:p>
          <a:p>
            <a:endParaRPr lang="fr-FR"/>
          </a:p>
          <a:p>
            <a:r>
              <a:rPr lang="fr-FR"/>
              <a:t>Use Case 3: </a:t>
            </a:r>
            <a:r>
              <a:rPr lang="fr-FR" err="1"/>
              <a:t>xxxxxxxxxxxxxxxxxxxxxxxxxxxxxxxxxxxxxxxxxxxxxxxxxxxxxxxxxxxx</a:t>
            </a:r>
            <a:endParaRPr lang="fr-FR"/>
          </a:p>
          <a:p>
            <a:endParaRPr lang="fr-FR"/>
          </a:p>
          <a:p>
            <a:r>
              <a:rPr lang="fr-FR"/>
              <a:t>Use Case 4: xxxxxxxxxxxxxxxxxxxxxxxxxxxxxxxxxxxxxxxxxxxxxxxxxxxxxxxxxxxxxxxxxxxxxxxx</a:t>
            </a:r>
          </a:p>
        </p:txBody>
      </p:sp>
      <p:cxnSp>
        <p:nvCxnSpPr>
          <p:cNvPr id="5" name="Connecteur droit 4"/>
          <p:cNvCxnSpPr/>
          <p:nvPr/>
        </p:nvCxnSpPr>
        <p:spPr>
          <a:xfrm>
            <a:off x="0" y="0"/>
            <a:ext cx="12192000" cy="6858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0" y="0"/>
            <a:ext cx="12192000" cy="6858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75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Some</a:t>
            </a:r>
            <a:r>
              <a:rPr lang="fr-FR"/>
              <a:t> basic </a:t>
            </a:r>
            <a:r>
              <a:rPr lang="fr-FR" err="1"/>
              <a:t>vocabulary</a:t>
            </a:r>
            <a:endParaRPr lang="en-US"/>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31156268"/>
              </p:ext>
            </p:extLst>
          </p:nvPr>
        </p:nvGraphicFramePr>
        <p:xfrm>
          <a:off x="8909847" y="2819128"/>
          <a:ext cx="1928882" cy="3307950"/>
        </p:xfrm>
        <a:graphic>
          <a:graphicData uri="http://schemas.openxmlformats.org/drawingml/2006/table">
            <a:tbl>
              <a:tblPr firstRow="1" bandRow="1">
                <a:tableStyleId>{5C22544A-7EE6-4342-B048-85BDC9FD1C3A}</a:tableStyleId>
              </a:tblPr>
              <a:tblGrid>
                <a:gridCol w="1928882">
                  <a:extLst>
                    <a:ext uri="{9D8B030D-6E8A-4147-A177-3AD203B41FA5}">
                      <a16:colId xmlns:a16="http://schemas.microsoft.com/office/drawing/2014/main" val="20000"/>
                    </a:ext>
                  </a:extLst>
                </a:gridCol>
              </a:tblGrid>
              <a:tr h="640082">
                <a:tc>
                  <a:txBody>
                    <a:bodyPr/>
                    <a:lstStyle/>
                    <a:p>
                      <a:pPr algn="ctr"/>
                      <a:r>
                        <a:rPr lang="fr-FR" err="1"/>
                        <a:t>Apples</a:t>
                      </a:r>
                      <a:r>
                        <a:rPr lang="fr-FR" baseline="0"/>
                        <a:t> </a:t>
                      </a:r>
                      <a:r>
                        <a:rPr lang="fr-FR" baseline="0" err="1"/>
                        <a:t>sold</a:t>
                      </a:r>
                      <a:r>
                        <a:rPr lang="fr-FR" baseline="0"/>
                        <a:t> (kg)</a:t>
                      </a:r>
                      <a:endParaRPr lang="en-US"/>
                    </a:p>
                  </a:txBody>
                  <a:tcPr>
                    <a:solidFill>
                      <a:schemeClr val="accent4"/>
                    </a:solidFill>
                  </a:tcPr>
                </a:tc>
                <a:extLst>
                  <a:ext uri="{0D108BD9-81ED-4DB2-BD59-A6C34878D82A}">
                    <a16:rowId xmlns:a16="http://schemas.microsoft.com/office/drawing/2014/main" val="10000"/>
                  </a:ext>
                </a:extLst>
              </a:tr>
              <a:tr h="381124">
                <a:tc>
                  <a:txBody>
                    <a:bodyPr/>
                    <a:lstStyle/>
                    <a:p>
                      <a:pPr algn="ctr"/>
                      <a:r>
                        <a:rPr lang="fr-FR"/>
                        <a:t>34</a:t>
                      </a:r>
                      <a:endParaRPr lang="en-US"/>
                    </a:p>
                  </a:txBody>
                  <a:tcPr>
                    <a:solidFill>
                      <a:schemeClr val="accent4"/>
                    </a:solidFill>
                  </a:tcPr>
                </a:tc>
                <a:extLst>
                  <a:ext uri="{0D108BD9-81ED-4DB2-BD59-A6C34878D82A}">
                    <a16:rowId xmlns:a16="http://schemas.microsoft.com/office/drawing/2014/main" val="10001"/>
                  </a:ext>
                </a:extLst>
              </a:tr>
              <a:tr h="381124">
                <a:tc>
                  <a:txBody>
                    <a:bodyPr/>
                    <a:lstStyle/>
                    <a:p>
                      <a:pPr algn="ctr"/>
                      <a:r>
                        <a:rPr lang="fr-FR"/>
                        <a:t>37</a:t>
                      </a:r>
                      <a:endParaRPr lang="en-US"/>
                    </a:p>
                  </a:txBody>
                  <a:tcPr>
                    <a:solidFill>
                      <a:schemeClr val="accent4"/>
                    </a:solidFill>
                  </a:tcPr>
                </a:tc>
                <a:extLst>
                  <a:ext uri="{0D108BD9-81ED-4DB2-BD59-A6C34878D82A}">
                    <a16:rowId xmlns:a16="http://schemas.microsoft.com/office/drawing/2014/main" val="10002"/>
                  </a:ext>
                </a:extLst>
              </a:tr>
              <a:tr h="381124">
                <a:tc>
                  <a:txBody>
                    <a:bodyPr/>
                    <a:lstStyle/>
                    <a:p>
                      <a:pPr algn="ctr"/>
                      <a:r>
                        <a:rPr lang="fr-FR"/>
                        <a:t>67</a:t>
                      </a:r>
                      <a:endParaRPr lang="en-US"/>
                    </a:p>
                  </a:txBody>
                  <a:tcPr>
                    <a:solidFill>
                      <a:schemeClr val="accent4"/>
                    </a:solidFill>
                  </a:tcPr>
                </a:tc>
                <a:extLst>
                  <a:ext uri="{0D108BD9-81ED-4DB2-BD59-A6C34878D82A}">
                    <a16:rowId xmlns:a16="http://schemas.microsoft.com/office/drawing/2014/main" val="10003"/>
                  </a:ext>
                </a:extLst>
              </a:tr>
              <a:tr h="381124">
                <a:tc>
                  <a:txBody>
                    <a:bodyPr/>
                    <a:lstStyle/>
                    <a:p>
                      <a:pPr algn="ctr"/>
                      <a:r>
                        <a:rPr lang="fr-FR"/>
                        <a:t>64</a:t>
                      </a:r>
                      <a:endParaRPr lang="en-US"/>
                    </a:p>
                  </a:txBody>
                  <a:tcPr>
                    <a:solidFill>
                      <a:schemeClr val="accent4"/>
                    </a:solidFill>
                  </a:tcPr>
                </a:tc>
                <a:extLst>
                  <a:ext uri="{0D108BD9-81ED-4DB2-BD59-A6C34878D82A}">
                    <a16:rowId xmlns:a16="http://schemas.microsoft.com/office/drawing/2014/main" val="10004"/>
                  </a:ext>
                </a:extLst>
              </a:tr>
              <a:tr h="381124">
                <a:tc>
                  <a:txBody>
                    <a:bodyPr/>
                    <a:lstStyle/>
                    <a:p>
                      <a:pPr algn="ctr"/>
                      <a:r>
                        <a:rPr lang="fr-FR"/>
                        <a:t>33</a:t>
                      </a:r>
                      <a:endParaRPr lang="en-US"/>
                    </a:p>
                  </a:txBody>
                  <a:tcPr>
                    <a:solidFill>
                      <a:schemeClr val="accent4"/>
                    </a:solidFill>
                  </a:tcPr>
                </a:tc>
                <a:extLst>
                  <a:ext uri="{0D108BD9-81ED-4DB2-BD59-A6C34878D82A}">
                    <a16:rowId xmlns:a16="http://schemas.microsoft.com/office/drawing/2014/main" val="10005"/>
                  </a:ext>
                </a:extLst>
              </a:tr>
              <a:tr h="381124">
                <a:tc>
                  <a:txBody>
                    <a:bodyPr/>
                    <a:lstStyle/>
                    <a:p>
                      <a:pPr algn="ctr"/>
                      <a:r>
                        <a:rPr lang="fr-FR"/>
                        <a:t>…</a:t>
                      </a:r>
                      <a:endParaRPr lang="en-US"/>
                    </a:p>
                  </a:txBody>
                  <a:tcPr>
                    <a:solidFill>
                      <a:schemeClr val="accent4"/>
                    </a:solidFill>
                  </a:tcPr>
                </a:tc>
                <a:extLst>
                  <a:ext uri="{0D108BD9-81ED-4DB2-BD59-A6C34878D82A}">
                    <a16:rowId xmlns:a16="http://schemas.microsoft.com/office/drawing/2014/main" val="10006"/>
                  </a:ext>
                </a:extLst>
              </a:tr>
              <a:tr h="381124">
                <a:tc>
                  <a:txBody>
                    <a:bodyPr/>
                    <a:lstStyle/>
                    <a:p>
                      <a:pPr algn="ctr"/>
                      <a:r>
                        <a:rPr lang="fr-FR"/>
                        <a:t>87</a:t>
                      </a:r>
                      <a:endParaRPr lang="en-US"/>
                    </a:p>
                  </a:txBody>
                  <a:tcPr>
                    <a:solidFill>
                      <a:schemeClr val="accent4"/>
                    </a:solidFill>
                  </a:tcPr>
                </a:tc>
                <a:extLst>
                  <a:ext uri="{0D108BD9-81ED-4DB2-BD59-A6C34878D82A}">
                    <a16:rowId xmlns:a16="http://schemas.microsoft.com/office/drawing/2014/main" val="10007"/>
                  </a:ext>
                </a:extLst>
              </a:tr>
            </a:tbl>
          </a:graphicData>
        </a:graphic>
      </p:graphicFrame>
      <p:graphicFrame>
        <p:nvGraphicFramePr>
          <p:cNvPr id="4" name="Espace réservé du contenu 3"/>
          <p:cNvGraphicFramePr>
            <a:graphicFrameLocks/>
          </p:cNvGraphicFramePr>
          <p:nvPr>
            <p:extLst>
              <p:ext uri="{D42A27DB-BD31-4B8C-83A1-F6EECF244321}">
                <p14:modId xmlns:p14="http://schemas.microsoft.com/office/powerpoint/2010/main" val="1673349427"/>
              </p:ext>
            </p:extLst>
          </p:nvPr>
        </p:nvGraphicFramePr>
        <p:xfrm>
          <a:off x="2063552" y="2819130"/>
          <a:ext cx="5905875" cy="3230880"/>
        </p:xfrm>
        <a:graphic>
          <a:graphicData uri="http://schemas.openxmlformats.org/drawingml/2006/table">
            <a:tbl>
              <a:tblPr firstRow="1" bandRow="1">
                <a:tableStyleId>{5C22544A-7EE6-4342-B048-85BDC9FD1C3A}</a:tableStyleId>
              </a:tblPr>
              <a:tblGrid>
                <a:gridCol w="1296145">
                  <a:extLst>
                    <a:ext uri="{9D8B030D-6E8A-4147-A177-3AD203B41FA5}">
                      <a16:colId xmlns:a16="http://schemas.microsoft.com/office/drawing/2014/main" val="20000"/>
                    </a:ext>
                  </a:extLst>
                </a:gridCol>
                <a:gridCol w="1245080">
                  <a:extLst>
                    <a:ext uri="{9D8B030D-6E8A-4147-A177-3AD203B41FA5}">
                      <a16:colId xmlns:a16="http://schemas.microsoft.com/office/drawing/2014/main" val="20001"/>
                    </a:ext>
                  </a:extLst>
                </a:gridCol>
                <a:gridCol w="1046387">
                  <a:extLst>
                    <a:ext uri="{9D8B030D-6E8A-4147-A177-3AD203B41FA5}">
                      <a16:colId xmlns:a16="http://schemas.microsoft.com/office/drawing/2014/main" val="20002"/>
                    </a:ext>
                  </a:extLst>
                </a:gridCol>
                <a:gridCol w="1137088">
                  <a:extLst>
                    <a:ext uri="{9D8B030D-6E8A-4147-A177-3AD203B41FA5}">
                      <a16:colId xmlns:a16="http://schemas.microsoft.com/office/drawing/2014/main" val="20003"/>
                    </a:ext>
                  </a:extLst>
                </a:gridCol>
                <a:gridCol w="1181175">
                  <a:extLst>
                    <a:ext uri="{9D8B030D-6E8A-4147-A177-3AD203B41FA5}">
                      <a16:colId xmlns:a16="http://schemas.microsoft.com/office/drawing/2014/main" val="20004"/>
                    </a:ext>
                  </a:extLst>
                </a:gridCol>
              </a:tblGrid>
              <a:tr h="370840">
                <a:tc>
                  <a:txBody>
                    <a:bodyPr/>
                    <a:lstStyle/>
                    <a:p>
                      <a:endParaRPr lang="en-US"/>
                    </a:p>
                  </a:txBody>
                  <a:tcPr/>
                </a:tc>
                <a:tc>
                  <a:txBody>
                    <a:bodyPr/>
                    <a:lstStyle/>
                    <a:p>
                      <a:r>
                        <a:rPr lang="fr-FR" err="1"/>
                        <a:t>Temp</a:t>
                      </a:r>
                      <a:r>
                        <a:rPr lang="fr-FR"/>
                        <a:t> </a:t>
                      </a:r>
                      <a:r>
                        <a:rPr lang="fr-FR" err="1"/>
                        <a:t>ext</a:t>
                      </a:r>
                      <a:r>
                        <a:rPr lang="fr-FR"/>
                        <a:t> (°C)</a:t>
                      </a:r>
                      <a:endParaRPr lang="en-US"/>
                    </a:p>
                  </a:txBody>
                  <a:tcPr/>
                </a:tc>
                <a:tc>
                  <a:txBody>
                    <a:bodyPr/>
                    <a:lstStyle/>
                    <a:p>
                      <a:r>
                        <a:rPr lang="fr-FR"/>
                        <a:t>Day of </a:t>
                      </a:r>
                      <a:r>
                        <a:rPr lang="fr-FR" err="1"/>
                        <a:t>week</a:t>
                      </a:r>
                      <a:endParaRPr lang="en-US"/>
                    </a:p>
                  </a:txBody>
                  <a:tcPr/>
                </a:tc>
                <a:tc>
                  <a:txBody>
                    <a:bodyPr/>
                    <a:lstStyle/>
                    <a:p>
                      <a:r>
                        <a:rPr lang="fr-FR"/>
                        <a:t>…</a:t>
                      </a:r>
                      <a:endParaRPr lang="en-US"/>
                    </a:p>
                  </a:txBody>
                  <a:tcPr/>
                </a:tc>
                <a:tc>
                  <a:txBody>
                    <a:bodyPr/>
                    <a:lstStyle/>
                    <a:p>
                      <a:r>
                        <a:rPr lang="fr-FR"/>
                        <a:t>Price</a:t>
                      </a:r>
                      <a:r>
                        <a:rPr lang="fr-FR" baseline="0"/>
                        <a:t>/kg for </a:t>
                      </a:r>
                      <a:r>
                        <a:rPr lang="fr-FR" baseline="0" err="1"/>
                        <a:t>apples</a:t>
                      </a:r>
                      <a:endParaRPr lang="en-US"/>
                    </a:p>
                  </a:txBody>
                  <a:tcPr/>
                </a:tc>
                <a:extLst>
                  <a:ext uri="{0D108BD9-81ED-4DB2-BD59-A6C34878D82A}">
                    <a16:rowId xmlns:a16="http://schemas.microsoft.com/office/drawing/2014/main" val="10000"/>
                  </a:ext>
                </a:extLst>
              </a:tr>
              <a:tr h="0">
                <a:tc>
                  <a:txBody>
                    <a:bodyPr/>
                    <a:lstStyle/>
                    <a:p>
                      <a:r>
                        <a:rPr lang="fr-FR"/>
                        <a:t>01/01/2017</a:t>
                      </a:r>
                      <a:endParaRPr lang="en-US"/>
                    </a:p>
                  </a:txBody>
                  <a:tcPr/>
                </a:tc>
                <a:tc>
                  <a:txBody>
                    <a:bodyPr/>
                    <a:lstStyle/>
                    <a:p>
                      <a:pPr algn="ctr"/>
                      <a:r>
                        <a:rPr lang="fr-FR"/>
                        <a:t>-10</a:t>
                      </a:r>
                      <a:endParaRPr lang="en-US"/>
                    </a:p>
                  </a:txBody>
                  <a:tcPr/>
                </a:tc>
                <a:tc>
                  <a:txBody>
                    <a:bodyPr/>
                    <a:lstStyle/>
                    <a:p>
                      <a:pPr algn="ctr"/>
                      <a:r>
                        <a:rPr lang="fr-FR"/>
                        <a:t>3</a:t>
                      </a:r>
                      <a:endParaRPr lang="en-US"/>
                    </a:p>
                  </a:txBody>
                  <a:tcPr/>
                </a:tc>
                <a:tc>
                  <a:txBody>
                    <a:bodyPr/>
                    <a:lstStyle/>
                    <a:p>
                      <a:pPr algn="ctr"/>
                      <a:r>
                        <a:rPr lang="fr-FR"/>
                        <a:t>…</a:t>
                      </a:r>
                      <a:endParaRPr lang="en-US"/>
                    </a:p>
                  </a:txBody>
                  <a:tcPr/>
                </a:tc>
                <a:tc>
                  <a:txBody>
                    <a:bodyPr/>
                    <a:lstStyle/>
                    <a:p>
                      <a:pPr algn="ctr"/>
                      <a:r>
                        <a:rPr lang="fr-FR"/>
                        <a:t>2</a:t>
                      </a:r>
                      <a:endParaRPr lang="en-US"/>
                    </a:p>
                  </a:txBody>
                  <a:tcPr/>
                </a:tc>
                <a:extLst>
                  <a:ext uri="{0D108BD9-81ED-4DB2-BD59-A6C34878D82A}">
                    <a16:rowId xmlns:a16="http://schemas.microsoft.com/office/drawing/2014/main" val="10001"/>
                  </a:ext>
                </a:extLst>
              </a:tr>
              <a:tr h="370840">
                <a:tc>
                  <a:txBody>
                    <a:bodyPr/>
                    <a:lstStyle/>
                    <a:p>
                      <a:r>
                        <a:rPr lang="fr-FR"/>
                        <a:t>02/01/2017</a:t>
                      </a:r>
                      <a:endParaRPr lang="en-US"/>
                    </a:p>
                  </a:txBody>
                  <a:tcPr/>
                </a:tc>
                <a:tc>
                  <a:txBody>
                    <a:bodyPr/>
                    <a:lstStyle/>
                    <a:p>
                      <a:pPr algn="ctr"/>
                      <a:r>
                        <a:rPr lang="fr-FR"/>
                        <a:t>-8</a:t>
                      </a:r>
                      <a:endParaRPr lang="en-US"/>
                    </a:p>
                  </a:txBody>
                  <a:tcPr/>
                </a:tc>
                <a:tc>
                  <a:txBody>
                    <a:bodyPr/>
                    <a:lstStyle/>
                    <a:p>
                      <a:pPr algn="ctr"/>
                      <a:r>
                        <a:rPr lang="fr-FR"/>
                        <a:t>4</a:t>
                      </a:r>
                      <a:endParaRPr lang="en-US"/>
                    </a:p>
                  </a:txBody>
                  <a:tcPr/>
                </a:tc>
                <a:tc>
                  <a:txBody>
                    <a:bodyPr/>
                    <a:lstStyle/>
                    <a:p>
                      <a:pPr algn="ctr"/>
                      <a:r>
                        <a:rPr lang="fr-FR"/>
                        <a:t>…</a:t>
                      </a:r>
                      <a:endParaRPr lang="en-US"/>
                    </a:p>
                  </a:txBody>
                  <a:tcPr/>
                </a:tc>
                <a:tc>
                  <a:txBody>
                    <a:bodyPr/>
                    <a:lstStyle/>
                    <a:p>
                      <a:pPr algn="ctr"/>
                      <a:r>
                        <a:rPr lang="fr-FR"/>
                        <a:t>2,03</a:t>
                      </a:r>
                      <a:endParaRPr lang="en-US"/>
                    </a:p>
                  </a:txBody>
                  <a:tcPr/>
                </a:tc>
                <a:extLst>
                  <a:ext uri="{0D108BD9-81ED-4DB2-BD59-A6C34878D82A}">
                    <a16:rowId xmlns:a16="http://schemas.microsoft.com/office/drawing/2014/main" val="10002"/>
                  </a:ext>
                </a:extLst>
              </a:tr>
              <a:tr h="370840">
                <a:tc>
                  <a:txBody>
                    <a:bodyPr/>
                    <a:lstStyle/>
                    <a:p>
                      <a:r>
                        <a:rPr lang="fr-FR"/>
                        <a:t>03/01/2017</a:t>
                      </a:r>
                      <a:endParaRPr lang="en-US"/>
                    </a:p>
                  </a:txBody>
                  <a:tcPr/>
                </a:tc>
                <a:tc>
                  <a:txBody>
                    <a:bodyPr/>
                    <a:lstStyle/>
                    <a:p>
                      <a:pPr algn="ctr"/>
                      <a:r>
                        <a:rPr lang="fr-FR"/>
                        <a:t>5</a:t>
                      </a:r>
                      <a:endParaRPr lang="en-US"/>
                    </a:p>
                  </a:txBody>
                  <a:tcPr/>
                </a:tc>
                <a:tc>
                  <a:txBody>
                    <a:bodyPr/>
                    <a:lstStyle/>
                    <a:p>
                      <a:pPr algn="ctr"/>
                      <a:r>
                        <a:rPr lang="fr-FR"/>
                        <a:t>5</a:t>
                      </a:r>
                      <a:endParaRPr lang="en-US"/>
                    </a:p>
                  </a:txBody>
                  <a:tcPr/>
                </a:tc>
                <a:tc>
                  <a:txBody>
                    <a:bodyPr/>
                    <a:lstStyle/>
                    <a:p>
                      <a:pPr algn="ctr"/>
                      <a:r>
                        <a:rPr lang="fr-FR"/>
                        <a:t>…</a:t>
                      </a:r>
                      <a:endParaRPr lang="en-US"/>
                    </a:p>
                  </a:txBody>
                  <a:tcPr/>
                </a:tc>
                <a:tc>
                  <a:txBody>
                    <a:bodyPr/>
                    <a:lstStyle/>
                    <a:p>
                      <a:pPr algn="ctr"/>
                      <a:r>
                        <a:rPr lang="fr-FR"/>
                        <a:t>2,04</a:t>
                      </a:r>
                      <a:endParaRPr lang="en-US"/>
                    </a:p>
                  </a:txBody>
                  <a:tcPr/>
                </a:tc>
                <a:extLst>
                  <a:ext uri="{0D108BD9-81ED-4DB2-BD59-A6C34878D82A}">
                    <a16:rowId xmlns:a16="http://schemas.microsoft.com/office/drawing/2014/main" val="10003"/>
                  </a:ext>
                </a:extLst>
              </a:tr>
              <a:tr h="370840">
                <a:tc>
                  <a:txBody>
                    <a:bodyPr/>
                    <a:lstStyle/>
                    <a:p>
                      <a:r>
                        <a:rPr lang="fr-FR"/>
                        <a:t>04/01/2017</a:t>
                      </a:r>
                      <a:endParaRPr lang="en-US"/>
                    </a:p>
                  </a:txBody>
                  <a:tcPr/>
                </a:tc>
                <a:tc>
                  <a:txBody>
                    <a:bodyPr/>
                    <a:lstStyle/>
                    <a:p>
                      <a:pPr algn="ctr"/>
                      <a:r>
                        <a:rPr lang="fr-FR"/>
                        <a:t>6</a:t>
                      </a:r>
                      <a:endParaRPr lang="en-US"/>
                    </a:p>
                  </a:txBody>
                  <a:tcPr/>
                </a:tc>
                <a:tc>
                  <a:txBody>
                    <a:bodyPr/>
                    <a:lstStyle/>
                    <a:p>
                      <a:pPr algn="ctr"/>
                      <a:r>
                        <a:rPr lang="fr-FR"/>
                        <a:t>6</a:t>
                      </a:r>
                      <a:endParaRPr lang="en-US"/>
                    </a:p>
                  </a:txBody>
                  <a:tcPr/>
                </a:tc>
                <a:tc>
                  <a:txBody>
                    <a:bodyPr/>
                    <a:lstStyle/>
                    <a:p>
                      <a:pPr algn="ctr"/>
                      <a:r>
                        <a:rPr lang="fr-FR"/>
                        <a:t>…</a:t>
                      </a:r>
                      <a:endParaRPr lang="en-US"/>
                    </a:p>
                  </a:txBody>
                  <a:tcPr/>
                </a:tc>
                <a:tc>
                  <a:txBody>
                    <a:bodyPr/>
                    <a:lstStyle/>
                    <a:p>
                      <a:pPr algn="ctr"/>
                      <a:r>
                        <a:rPr lang="fr-FR"/>
                        <a:t>2,50</a:t>
                      </a:r>
                      <a:endParaRPr lang="en-US"/>
                    </a:p>
                  </a:txBody>
                  <a:tcPr/>
                </a:tc>
                <a:extLst>
                  <a:ext uri="{0D108BD9-81ED-4DB2-BD59-A6C34878D82A}">
                    <a16:rowId xmlns:a16="http://schemas.microsoft.com/office/drawing/2014/main" val="10004"/>
                  </a:ext>
                </a:extLst>
              </a:tr>
              <a:tr h="370840">
                <a:tc>
                  <a:txBody>
                    <a:bodyPr/>
                    <a:lstStyle/>
                    <a:p>
                      <a:r>
                        <a:rPr lang="fr-FR"/>
                        <a:t>05/01/2017</a:t>
                      </a:r>
                      <a:endParaRPr lang="en-US"/>
                    </a:p>
                  </a:txBody>
                  <a:tcPr/>
                </a:tc>
                <a:tc>
                  <a:txBody>
                    <a:bodyPr/>
                    <a:lstStyle/>
                    <a:p>
                      <a:pPr algn="ctr"/>
                      <a:r>
                        <a:rPr lang="fr-FR"/>
                        <a:t>2</a:t>
                      </a:r>
                      <a:endParaRPr lang="en-US"/>
                    </a:p>
                  </a:txBody>
                  <a:tcPr/>
                </a:tc>
                <a:tc>
                  <a:txBody>
                    <a:bodyPr/>
                    <a:lstStyle/>
                    <a:p>
                      <a:pPr algn="ctr"/>
                      <a:r>
                        <a:rPr lang="fr-FR"/>
                        <a:t>7</a:t>
                      </a:r>
                      <a:endParaRPr lang="en-US"/>
                    </a:p>
                  </a:txBody>
                  <a:tcPr/>
                </a:tc>
                <a:tc>
                  <a:txBody>
                    <a:bodyPr/>
                    <a:lstStyle/>
                    <a:p>
                      <a:pPr algn="ctr"/>
                      <a:r>
                        <a:rPr lang="fr-FR"/>
                        <a:t>…</a:t>
                      </a:r>
                      <a:endParaRPr lang="en-US"/>
                    </a:p>
                  </a:txBody>
                  <a:tcPr/>
                </a:tc>
                <a:tc>
                  <a:txBody>
                    <a:bodyPr/>
                    <a:lstStyle/>
                    <a:p>
                      <a:pPr algn="ctr"/>
                      <a:r>
                        <a:rPr lang="fr-FR"/>
                        <a:t>2,50</a:t>
                      </a:r>
                      <a:endParaRPr lang="en-US"/>
                    </a:p>
                  </a:txBody>
                  <a:tcPr/>
                </a:tc>
                <a:extLst>
                  <a:ext uri="{0D108BD9-81ED-4DB2-BD59-A6C34878D82A}">
                    <a16:rowId xmlns:a16="http://schemas.microsoft.com/office/drawing/2014/main" val="10005"/>
                  </a:ext>
                </a:extLst>
              </a:tr>
              <a:tr h="370840">
                <a:tc>
                  <a:txBody>
                    <a:bodyPr/>
                    <a:lstStyle/>
                    <a:p>
                      <a:r>
                        <a:rPr lang="fr-FR"/>
                        <a:t>…</a:t>
                      </a:r>
                      <a:endParaRPr lang="en-US"/>
                    </a:p>
                  </a:txBody>
                  <a:tcPr/>
                </a:tc>
                <a:tc>
                  <a:txBody>
                    <a:bodyPr/>
                    <a:lstStyle/>
                    <a:p>
                      <a:pPr algn="ctr"/>
                      <a:r>
                        <a:rPr lang="fr-FR"/>
                        <a:t>…</a:t>
                      </a:r>
                      <a:endParaRPr lang="en-US"/>
                    </a:p>
                  </a:txBody>
                  <a:tcPr/>
                </a:tc>
                <a:tc>
                  <a:txBody>
                    <a:bodyPr/>
                    <a:lstStyle/>
                    <a:p>
                      <a:pPr algn="ctr"/>
                      <a:r>
                        <a:rPr lang="fr-FR"/>
                        <a:t>…</a:t>
                      </a:r>
                      <a:endParaRPr lang="en-US"/>
                    </a:p>
                  </a:txBody>
                  <a:tcPr/>
                </a:tc>
                <a:tc>
                  <a:txBody>
                    <a:bodyPr/>
                    <a:lstStyle/>
                    <a:p>
                      <a:pPr algn="ctr"/>
                      <a:r>
                        <a:rPr lang="fr-FR"/>
                        <a:t>…</a:t>
                      </a:r>
                      <a:endParaRPr lang="en-US"/>
                    </a:p>
                  </a:txBody>
                  <a:tcPr/>
                </a:tc>
                <a:tc>
                  <a:txBody>
                    <a:bodyPr/>
                    <a:lstStyle/>
                    <a:p>
                      <a:pPr algn="ctr"/>
                      <a:r>
                        <a:rPr lang="fr-FR"/>
                        <a:t>…</a:t>
                      </a:r>
                      <a:endParaRPr lang="en-US"/>
                    </a:p>
                  </a:txBody>
                  <a:tcPr/>
                </a:tc>
                <a:extLst>
                  <a:ext uri="{0D108BD9-81ED-4DB2-BD59-A6C34878D82A}">
                    <a16:rowId xmlns:a16="http://schemas.microsoft.com/office/drawing/2014/main" val="10006"/>
                  </a:ext>
                </a:extLst>
              </a:tr>
              <a:tr h="370840">
                <a:tc>
                  <a:txBody>
                    <a:bodyPr/>
                    <a:lstStyle/>
                    <a:p>
                      <a:r>
                        <a:rPr lang="fr-FR"/>
                        <a:t>31/12/2017</a:t>
                      </a:r>
                      <a:endParaRPr lang="en-US"/>
                    </a:p>
                  </a:txBody>
                  <a:tcPr/>
                </a:tc>
                <a:tc>
                  <a:txBody>
                    <a:bodyPr/>
                    <a:lstStyle/>
                    <a:p>
                      <a:pPr algn="ctr"/>
                      <a:r>
                        <a:rPr lang="fr-FR"/>
                        <a:t>15</a:t>
                      </a:r>
                      <a:endParaRPr lang="en-US"/>
                    </a:p>
                  </a:txBody>
                  <a:tcPr/>
                </a:tc>
                <a:tc>
                  <a:txBody>
                    <a:bodyPr/>
                    <a:lstStyle/>
                    <a:p>
                      <a:pPr algn="ctr"/>
                      <a:r>
                        <a:rPr lang="fr-FR"/>
                        <a:t>5</a:t>
                      </a:r>
                      <a:endParaRPr lang="en-US"/>
                    </a:p>
                  </a:txBody>
                  <a:tcPr/>
                </a:tc>
                <a:tc>
                  <a:txBody>
                    <a:bodyPr/>
                    <a:lstStyle/>
                    <a:p>
                      <a:pPr algn="ctr"/>
                      <a:endParaRPr lang="en-US"/>
                    </a:p>
                  </a:txBody>
                  <a:tcPr/>
                </a:tc>
                <a:tc>
                  <a:txBody>
                    <a:bodyPr/>
                    <a:lstStyle/>
                    <a:p>
                      <a:pPr algn="ctr"/>
                      <a:r>
                        <a:rPr lang="fr-FR"/>
                        <a:t>1,67</a:t>
                      </a:r>
                      <a:endParaRPr lang="en-US"/>
                    </a:p>
                  </a:txBody>
                  <a:tcPr/>
                </a:tc>
                <a:extLst>
                  <a:ext uri="{0D108BD9-81ED-4DB2-BD59-A6C34878D82A}">
                    <a16:rowId xmlns:a16="http://schemas.microsoft.com/office/drawing/2014/main" val="10007"/>
                  </a:ext>
                </a:extLst>
              </a:tr>
            </a:tbl>
          </a:graphicData>
        </a:graphic>
      </p:graphicFrame>
      <p:sp>
        <p:nvSpPr>
          <p:cNvPr id="6" name="Flèche droite 5"/>
          <p:cNvSpPr/>
          <p:nvPr/>
        </p:nvSpPr>
        <p:spPr>
          <a:xfrm>
            <a:off x="8246441" y="4747149"/>
            <a:ext cx="360040" cy="440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space réservé du contenu 2"/>
          <p:cNvSpPr txBox="1">
            <a:spLocks/>
          </p:cNvSpPr>
          <p:nvPr/>
        </p:nvSpPr>
        <p:spPr>
          <a:xfrm>
            <a:off x="1312468" y="1448345"/>
            <a:ext cx="9032004" cy="318284"/>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Pb: </a:t>
            </a:r>
            <a:r>
              <a:rPr lang="fr-FR" err="1"/>
              <a:t>predict</a:t>
            </a:r>
            <a:r>
              <a:rPr lang="fr-FR"/>
              <a:t> the </a:t>
            </a:r>
            <a:r>
              <a:rPr lang="fr-FR" err="1"/>
              <a:t>quantity</a:t>
            </a:r>
            <a:r>
              <a:rPr lang="fr-FR"/>
              <a:t> of </a:t>
            </a:r>
            <a:r>
              <a:rPr lang="fr-FR" err="1"/>
              <a:t>apples</a:t>
            </a:r>
            <a:r>
              <a:rPr lang="fr-FR"/>
              <a:t> </a:t>
            </a:r>
            <a:r>
              <a:rPr lang="fr-FR" err="1"/>
              <a:t>sold</a:t>
            </a:r>
            <a:r>
              <a:rPr lang="fr-FR"/>
              <a:t> in a </a:t>
            </a:r>
            <a:r>
              <a:rPr lang="fr-FR" err="1"/>
              <a:t>supermarket</a:t>
            </a:r>
            <a:r>
              <a:rPr lang="fr-FR"/>
              <a:t> for a </a:t>
            </a:r>
            <a:r>
              <a:rPr lang="fr-FR" err="1"/>
              <a:t>given</a:t>
            </a:r>
            <a:r>
              <a:rPr lang="fr-FR"/>
              <a:t> </a:t>
            </a:r>
            <a:r>
              <a:rPr lang="fr-FR" err="1"/>
              <a:t>day</a:t>
            </a:r>
            <a:endParaRPr lang="fr-FR"/>
          </a:p>
        </p:txBody>
      </p:sp>
      <p:sp>
        <p:nvSpPr>
          <p:cNvPr id="11" name="Accolade ouvrante 10"/>
          <p:cNvSpPr/>
          <p:nvPr/>
        </p:nvSpPr>
        <p:spPr>
          <a:xfrm>
            <a:off x="1582833" y="3472245"/>
            <a:ext cx="329036" cy="360040"/>
          </a:xfrm>
          <a:prstGeom prst="leftBrace">
            <a:avLst/>
          </a:prstGeom>
          <a:ln>
            <a:solidFill>
              <a:srgbClr val="C83F1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Espace réservé du contenu 2"/>
          <p:cNvSpPr txBox="1">
            <a:spLocks/>
          </p:cNvSpPr>
          <p:nvPr/>
        </p:nvSpPr>
        <p:spPr>
          <a:xfrm rot="19084101">
            <a:off x="393586" y="3486697"/>
            <a:ext cx="1616206" cy="553210"/>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rgbClr val="C83F18"/>
                </a:solidFill>
              </a:rPr>
              <a:t>observation</a:t>
            </a:r>
          </a:p>
        </p:txBody>
      </p:sp>
      <p:sp>
        <p:nvSpPr>
          <p:cNvPr id="13" name="Accolade ouvrante 12"/>
          <p:cNvSpPr/>
          <p:nvPr/>
        </p:nvSpPr>
        <p:spPr>
          <a:xfrm rot="5400000">
            <a:off x="9757572" y="1605042"/>
            <a:ext cx="188423" cy="1928883"/>
          </a:xfrm>
          <a:prstGeom prst="leftBrace">
            <a:avLst>
              <a:gd name="adj1" fmla="val 35147"/>
              <a:gd name="adj2" fmla="val 50000"/>
            </a:avLst>
          </a:prstGeom>
          <a:ln>
            <a:solidFill>
              <a:srgbClr val="C83F1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Espace réservé du contenu 2"/>
          <p:cNvSpPr txBox="1">
            <a:spLocks/>
          </p:cNvSpPr>
          <p:nvPr/>
        </p:nvSpPr>
        <p:spPr>
          <a:xfrm>
            <a:off x="8882773" y="2060848"/>
            <a:ext cx="2181779" cy="553210"/>
          </a:xfrm>
          <a:prstGeom prst="rect">
            <a:avLst/>
          </a:prstGeom>
        </p:spPr>
        <p:txBody>
          <a:bodyPr vert="horz" lIns="91440" tIns="45720" rIns="91440" bIns="45720" rtlCol="0">
            <a:normAutofit fontScale="775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rgbClr val="C83F18"/>
                </a:solidFill>
              </a:rPr>
              <a:t>Target variable</a:t>
            </a:r>
          </a:p>
        </p:txBody>
      </p:sp>
      <p:sp>
        <p:nvSpPr>
          <p:cNvPr id="15" name="Accolade ouvrante 14"/>
          <p:cNvSpPr/>
          <p:nvPr/>
        </p:nvSpPr>
        <p:spPr>
          <a:xfrm rot="5400000">
            <a:off x="3866486" y="1964702"/>
            <a:ext cx="188425" cy="1209565"/>
          </a:xfrm>
          <a:prstGeom prst="leftBrace">
            <a:avLst>
              <a:gd name="adj1" fmla="val 35147"/>
              <a:gd name="adj2" fmla="val 50000"/>
            </a:avLst>
          </a:prstGeom>
          <a:ln>
            <a:solidFill>
              <a:srgbClr val="C83F1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Espace réservé du contenu 2"/>
          <p:cNvSpPr txBox="1">
            <a:spLocks/>
          </p:cNvSpPr>
          <p:nvPr/>
        </p:nvSpPr>
        <p:spPr>
          <a:xfrm>
            <a:off x="2783632" y="2064999"/>
            <a:ext cx="2520280" cy="499905"/>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rgbClr val="C83F18"/>
                </a:solidFill>
              </a:rPr>
              <a:t>Variable / </a:t>
            </a:r>
            <a:r>
              <a:rPr lang="fr-FR" err="1">
                <a:solidFill>
                  <a:srgbClr val="C83F18"/>
                </a:solidFill>
              </a:rPr>
              <a:t>feature</a:t>
            </a:r>
            <a:endParaRPr lang="fr-FR">
              <a:solidFill>
                <a:srgbClr val="C83F18"/>
              </a:solidFill>
            </a:endParaRPr>
          </a:p>
        </p:txBody>
      </p:sp>
      <p:sp>
        <p:nvSpPr>
          <p:cNvPr id="17" name="Espace réservé du contenu 2"/>
          <p:cNvSpPr txBox="1">
            <a:spLocks/>
          </p:cNvSpPr>
          <p:nvPr/>
        </p:nvSpPr>
        <p:spPr>
          <a:xfrm>
            <a:off x="526398" y="5955490"/>
            <a:ext cx="2520280" cy="49990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err="1">
                <a:solidFill>
                  <a:srgbClr val="C83F18"/>
                </a:solidFill>
              </a:rPr>
              <a:t>Dataset</a:t>
            </a:r>
            <a:endParaRPr lang="fr-FR">
              <a:solidFill>
                <a:srgbClr val="C83F18"/>
              </a:solidFill>
            </a:endParaRPr>
          </a:p>
        </p:txBody>
      </p:sp>
    </p:spTree>
    <p:extLst>
      <p:ext uri="{BB962C8B-B14F-4D97-AF65-F5344CB8AC3E}">
        <p14:creationId xmlns:p14="http://schemas.microsoft.com/office/powerpoint/2010/main" val="116642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a:t>
            </a:r>
            <a:r>
              <a:rPr lang="fr-FR"/>
              <a:t> are the branches of machine </a:t>
            </a:r>
            <a:r>
              <a:rPr lang="fr-FR" err="1"/>
              <a:t>learning</a:t>
            </a:r>
            <a:r>
              <a:rPr lang="fr-FR"/>
              <a:t>?</a:t>
            </a:r>
            <a:endParaRPr lang="en-US"/>
          </a:p>
        </p:txBody>
      </p:sp>
      <p:pic>
        <p:nvPicPr>
          <p:cNvPr id="3074" name="Picture 2" descr="RÃ©sultat de recherche d'images pour &quot;machine learning domain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1340768"/>
            <a:ext cx="7020545" cy="502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9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Classification</a:t>
            </a:r>
            <a:endParaRPr lang="en-US"/>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463530228"/>
              </p:ext>
            </p:extLst>
          </p:nvPr>
        </p:nvGraphicFramePr>
        <p:xfrm>
          <a:off x="838200" y="2348880"/>
          <a:ext cx="4825752" cy="2468880"/>
        </p:xfrm>
        <a:graphic>
          <a:graphicData uri="http://schemas.openxmlformats.org/drawingml/2006/table">
            <a:tbl>
              <a:tblPr firstRow="1" bandRow="1">
                <a:tableStyleId>{5C22544A-7EE6-4342-B048-85BDC9FD1C3A}</a:tableStyleId>
              </a:tblPr>
              <a:tblGrid>
                <a:gridCol w="1081336">
                  <a:extLst>
                    <a:ext uri="{9D8B030D-6E8A-4147-A177-3AD203B41FA5}">
                      <a16:colId xmlns:a16="http://schemas.microsoft.com/office/drawing/2014/main" val="20000"/>
                    </a:ext>
                  </a:extLst>
                </a:gridCol>
                <a:gridCol w="1331540">
                  <a:extLst>
                    <a:ext uri="{9D8B030D-6E8A-4147-A177-3AD203B41FA5}">
                      <a16:colId xmlns:a16="http://schemas.microsoft.com/office/drawing/2014/main" val="20001"/>
                    </a:ext>
                  </a:extLst>
                </a:gridCol>
                <a:gridCol w="1206438">
                  <a:extLst>
                    <a:ext uri="{9D8B030D-6E8A-4147-A177-3AD203B41FA5}">
                      <a16:colId xmlns:a16="http://schemas.microsoft.com/office/drawing/2014/main" val="20002"/>
                    </a:ext>
                  </a:extLst>
                </a:gridCol>
                <a:gridCol w="1206438">
                  <a:extLst>
                    <a:ext uri="{9D8B030D-6E8A-4147-A177-3AD203B41FA5}">
                      <a16:colId xmlns:a16="http://schemas.microsoft.com/office/drawing/2014/main" val="20003"/>
                    </a:ext>
                  </a:extLst>
                </a:gridCol>
              </a:tblGrid>
              <a:tr h="340358">
                <a:tc>
                  <a:txBody>
                    <a:bodyPr/>
                    <a:lstStyle/>
                    <a:p>
                      <a:endParaRPr lang="en-US"/>
                    </a:p>
                  </a:txBody>
                  <a:tcPr/>
                </a:tc>
                <a:tc>
                  <a:txBody>
                    <a:bodyPr/>
                    <a:lstStyle/>
                    <a:p>
                      <a:r>
                        <a:rPr lang="fr-FR"/>
                        <a:t>Nb streams per day</a:t>
                      </a:r>
                      <a:endParaRPr lang="en-US"/>
                    </a:p>
                  </a:txBody>
                  <a:tcPr/>
                </a:tc>
                <a:tc>
                  <a:txBody>
                    <a:bodyPr/>
                    <a:lstStyle/>
                    <a:p>
                      <a:r>
                        <a:rPr lang="fr-FR"/>
                        <a:t>Seniority</a:t>
                      </a:r>
                      <a:endParaRPr lang="en-US"/>
                    </a:p>
                  </a:txBody>
                  <a:tcPr/>
                </a:tc>
                <a:tc>
                  <a:txBody>
                    <a:bodyPr/>
                    <a:lstStyle/>
                    <a:p>
                      <a:r>
                        <a:rPr lang="fr-FR" err="1"/>
                        <a:t>Buy</a:t>
                      </a:r>
                      <a:r>
                        <a:rPr lang="fr-FR" baseline="0"/>
                        <a:t> </a:t>
                      </a:r>
                      <a:r>
                        <a:rPr lang="fr-FR" baseline="0" err="1"/>
                        <a:t>after</a:t>
                      </a:r>
                      <a:r>
                        <a:rPr lang="fr-FR" baseline="0"/>
                        <a:t> trial?</a:t>
                      </a:r>
                      <a:endParaRPr lang="en-US"/>
                    </a:p>
                  </a:txBody>
                  <a:tcPr>
                    <a:solidFill>
                      <a:schemeClr val="accent4">
                        <a:lumMod val="60000"/>
                        <a:lumOff val="40000"/>
                      </a:schemeClr>
                    </a:solidFill>
                  </a:tcPr>
                </a:tc>
                <a:extLst>
                  <a:ext uri="{0D108BD9-81ED-4DB2-BD59-A6C34878D82A}">
                    <a16:rowId xmlns:a16="http://schemas.microsoft.com/office/drawing/2014/main" val="10000"/>
                  </a:ext>
                </a:extLst>
              </a:tr>
              <a:tr h="340358">
                <a:tc>
                  <a:txBody>
                    <a:bodyPr/>
                    <a:lstStyle/>
                    <a:p>
                      <a:r>
                        <a:rPr lang="fr-FR" b="1"/>
                        <a:t>User 1</a:t>
                      </a:r>
                      <a:endParaRPr lang="en-US" b="1"/>
                    </a:p>
                  </a:txBody>
                  <a:tcPr/>
                </a:tc>
                <a:tc>
                  <a:txBody>
                    <a:bodyPr/>
                    <a:lstStyle/>
                    <a:p>
                      <a:pPr algn="ctr"/>
                      <a:r>
                        <a:rPr lang="fr-FR"/>
                        <a:t>12</a:t>
                      </a:r>
                      <a:endParaRPr lang="en-US"/>
                    </a:p>
                  </a:txBody>
                  <a:tcPr/>
                </a:tc>
                <a:tc>
                  <a:txBody>
                    <a:bodyPr/>
                    <a:lstStyle/>
                    <a:p>
                      <a:pPr algn="ctr"/>
                      <a:r>
                        <a:rPr lang="fr-FR"/>
                        <a:t>1</a:t>
                      </a:r>
                      <a:endParaRPr lang="en-US"/>
                    </a:p>
                  </a:txBody>
                  <a:tcPr/>
                </a:tc>
                <a:tc>
                  <a:txBody>
                    <a:bodyPr/>
                    <a:lstStyle/>
                    <a:p>
                      <a:endParaRPr lang="en-US"/>
                    </a:p>
                  </a:txBody>
                  <a:tcPr>
                    <a:solidFill>
                      <a:schemeClr val="accent4">
                        <a:lumMod val="60000"/>
                        <a:lumOff val="40000"/>
                      </a:schemeClr>
                    </a:solidFill>
                  </a:tcPr>
                </a:tc>
                <a:extLst>
                  <a:ext uri="{0D108BD9-81ED-4DB2-BD59-A6C34878D82A}">
                    <a16:rowId xmlns:a16="http://schemas.microsoft.com/office/drawing/2014/main" val="10001"/>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User 2</a:t>
                      </a:r>
                      <a:endParaRPr lang="en-US" b="1"/>
                    </a:p>
                  </a:txBody>
                  <a:tcPr/>
                </a:tc>
                <a:tc>
                  <a:txBody>
                    <a:bodyPr/>
                    <a:lstStyle/>
                    <a:p>
                      <a:pPr algn="ctr"/>
                      <a:r>
                        <a:rPr lang="fr-FR"/>
                        <a:t>56</a:t>
                      </a:r>
                      <a:endParaRPr lang="en-US"/>
                    </a:p>
                  </a:txBody>
                  <a:tcPr/>
                </a:tc>
                <a:tc>
                  <a:txBody>
                    <a:bodyPr/>
                    <a:lstStyle/>
                    <a:p>
                      <a:pPr algn="ctr"/>
                      <a:r>
                        <a:rPr lang="fr-FR"/>
                        <a:t>24</a:t>
                      </a:r>
                      <a:endParaRPr lang="en-US"/>
                    </a:p>
                  </a:txBody>
                  <a:tcPr/>
                </a:tc>
                <a:tc>
                  <a:txBody>
                    <a:bodyPr/>
                    <a:lstStyle/>
                    <a:p>
                      <a:endParaRPr lang="en-US"/>
                    </a:p>
                  </a:txBody>
                  <a:tcPr>
                    <a:solidFill>
                      <a:schemeClr val="accent4">
                        <a:lumMod val="60000"/>
                        <a:lumOff val="40000"/>
                      </a:schemeClr>
                    </a:solidFill>
                  </a:tcPr>
                </a:tc>
                <a:extLst>
                  <a:ext uri="{0D108BD9-81ED-4DB2-BD59-A6C34878D82A}">
                    <a16:rowId xmlns:a16="http://schemas.microsoft.com/office/drawing/2014/main" val="10002"/>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User 3</a:t>
                      </a:r>
                      <a:endParaRPr lang="en-US" b="1"/>
                    </a:p>
                  </a:txBody>
                  <a:tcPr/>
                </a:tc>
                <a:tc>
                  <a:txBody>
                    <a:bodyPr/>
                    <a:lstStyle/>
                    <a:p>
                      <a:pPr algn="ctr"/>
                      <a:r>
                        <a:rPr lang="fr-FR"/>
                        <a:t>467</a:t>
                      </a:r>
                      <a:endParaRPr lang="en-US"/>
                    </a:p>
                  </a:txBody>
                  <a:tcPr/>
                </a:tc>
                <a:tc>
                  <a:txBody>
                    <a:bodyPr/>
                    <a:lstStyle/>
                    <a:p>
                      <a:pPr algn="ctr"/>
                      <a:r>
                        <a:rPr lang="fr-FR"/>
                        <a:t>13</a:t>
                      </a:r>
                      <a:endParaRPr lang="en-US"/>
                    </a:p>
                  </a:txBody>
                  <a:tcPr/>
                </a:tc>
                <a:tc>
                  <a:txBody>
                    <a:bodyPr/>
                    <a:lstStyle/>
                    <a:p>
                      <a:endParaRPr lang="en-US"/>
                    </a:p>
                  </a:txBody>
                  <a:tcPr>
                    <a:solidFill>
                      <a:schemeClr val="accent4">
                        <a:lumMod val="60000"/>
                        <a:lumOff val="40000"/>
                      </a:schemeClr>
                    </a:solidFill>
                  </a:tcPr>
                </a:tc>
                <a:extLst>
                  <a:ext uri="{0D108BD9-81ED-4DB2-BD59-A6C34878D82A}">
                    <a16:rowId xmlns:a16="http://schemas.microsoft.com/office/drawing/2014/main" val="10003"/>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a:t>
                      </a:r>
                      <a:endParaRPr lang="en-US" b="1"/>
                    </a:p>
                  </a:txBody>
                  <a:tcPr/>
                </a:tc>
                <a:tc>
                  <a:txBody>
                    <a:bodyPr/>
                    <a:lstStyle/>
                    <a:p>
                      <a:pPr algn="ctr"/>
                      <a:r>
                        <a:rPr lang="fr-FR"/>
                        <a:t>…</a:t>
                      </a:r>
                      <a:endParaRPr lang="en-US"/>
                    </a:p>
                  </a:txBody>
                  <a:tcPr/>
                </a:tc>
                <a:tc>
                  <a:txBody>
                    <a:bodyPr/>
                    <a:lstStyle/>
                    <a:p>
                      <a:pPr algn="ctr"/>
                      <a:r>
                        <a:rPr lang="fr-FR"/>
                        <a:t>…</a:t>
                      </a:r>
                      <a:endParaRPr lang="en-US"/>
                    </a:p>
                  </a:txBody>
                  <a:tcPr/>
                </a:tc>
                <a:tc>
                  <a:txBody>
                    <a:bodyPr/>
                    <a:lstStyle/>
                    <a:p>
                      <a:r>
                        <a:rPr lang="fr-FR"/>
                        <a:t>…</a:t>
                      </a:r>
                      <a:endParaRPr lang="en-US"/>
                    </a:p>
                  </a:txBody>
                  <a:tcPr>
                    <a:solidFill>
                      <a:schemeClr val="accent4">
                        <a:lumMod val="60000"/>
                        <a:lumOff val="40000"/>
                      </a:schemeClr>
                    </a:solidFill>
                  </a:tcPr>
                </a:tc>
                <a:extLst>
                  <a:ext uri="{0D108BD9-81ED-4DB2-BD59-A6C34878D82A}">
                    <a16:rowId xmlns:a16="http://schemas.microsoft.com/office/drawing/2014/main" val="10004"/>
                  </a:ext>
                </a:extLst>
              </a:tr>
              <a:tr h="340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a:t>User n</a:t>
                      </a:r>
                      <a:endParaRPr lang="en-US" b="1"/>
                    </a:p>
                  </a:txBody>
                  <a:tcPr/>
                </a:tc>
                <a:tc>
                  <a:txBody>
                    <a:bodyPr/>
                    <a:lstStyle/>
                    <a:p>
                      <a:pPr algn="ctr"/>
                      <a:r>
                        <a:rPr lang="fr-FR"/>
                        <a:t>32</a:t>
                      </a:r>
                      <a:endParaRPr lang="en-US"/>
                    </a:p>
                  </a:txBody>
                  <a:tcPr/>
                </a:tc>
                <a:tc>
                  <a:txBody>
                    <a:bodyPr/>
                    <a:lstStyle/>
                    <a:p>
                      <a:pPr algn="ctr"/>
                      <a:r>
                        <a:rPr lang="fr-FR"/>
                        <a:t>4</a:t>
                      </a:r>
                      <a:endParaRPr lang="en-US"/>
                    </a:p>
                  </a:txBody>
                  <a:tcPr/>
                </a:tc>
                <a:tc>
                  <a:txBody>
                    <a:bodyPr/>
                    <a:lstStyle/>
                    <a:p>
                      <a:endParaRPr lang="en-US"/>
                    </a:p>
                  </a:txBody>
                  <a:tcPr>
                    <a:solidFill>
                      <a:schemeClr val="accent4">
                        <a:lumMod val="60000"/>
                        <a:lumOff val="40000"/>
                      </a:schemeClr>
                    </a:solidFill>
                  </a:tcPr>
                </a:tc>
                <a:extLst>
                  <a:ext uri="{0D108BD9-81ED-4DB2-BD59-A6C34878D82A}">
                    <a16:rowId xmlns:a16="http://schemas.microsoft.com/office/drawing/2014/main" val="10005"/>
                  </a:ext>
                </a:extLst>
              </a:tr>
            </a:tbl>
          </a:graphicData>
        </a:graphic>
      </p:graphicFrame>
      <p:sp>
        <p:nvSpPr>
          <p:cNvPr id="5" name="Espace réservé du contenu 2"/>
          <p:cNvSpPr txBox="1">
            <a:spLocks/>
          </p:cNvSpPr>
          <p:nvPr/>
        </p:nvSpPr>
        <p:spPr>
          <a:xfrm>
            <a:off x="1312468" y="1448345"/>
            <a:ext cx="9032004" cy="318284"/>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Pb: (</a:t>
            </a:r>
            <a:r>
              <a:rPr lang="fr-FR" err="1"/>
              <a:t>Spotify</a:t>
            </a:r>
            <a:r>
              <a:rPr lang="fr-FR"/>
              <a:t>) Will the users buy our premium </a:t>
            </a:r>
            <a:r>
              <a:rPr lang="fr-FR" err="1"/>
              <a:t>offer</a:t>
            </a:r>
            <a:r>
              <a:rPr lang="fr-FR"/>
              <a:t>?</a:t>
            </a:r>
          </a:p>
        </p:txBody>
      </p:sp>
      <p:graphicFrame>
        <p:nvGraphicFramePr>
          <p:cNvPr id="6" name="Espace réservé du contenu 3"/>
          <p:cNvGraphicFramePr>
            <a:graphicFrameLocks/>
          </p:cNvGraphicFramePr>
          <p:nvPr>
            <p:extLst>
              <p:ext uri="{D42A27DB-BD31-4B8C-83A1-F6EECF244321}">
                <p14:modId xmlns:p14="http://schemas.microsoft.com/office/powerpoint/2010/main" val="334025653"/>
              </p:ext>
            </p:extLst>
          </p:nvPr>
        </p:nvGraphicFramePr>
        <p:xfrm>
          <a:off x="838200" y="5919195"/>
          <a:ext cx="4825752" cy="365760"/>
        </p:xfrm>
        <a:graphic>
          <a:graphicData uri="http://schemas.openxmlformats.org/drawingml/2006/table">
            <a:tbl>
              <a:tblPr firstRow="1" bandRow="1">
                <a:tableStyleId>{5C22544A-7EE6-4342-B048-85BDC9FD1C3A}</a:tableStyleId>
              </a:tblPr>
              <a:tblGrid>
                <a:gridCol w="1081336">
                  <a:extLst>
                    <a:ext uri="{9D8B030D-6E8A-4147-A177-3AD203B41FA5}">
                      <a16:colId xmlns:a16="http://schemas.microsoft.com/office/drawing/2014/main" val="20000"/>
                    </a:ext>
                  </a:extLst>
                </a:gridCol>
                <a:gridCol w="1331540">
                  <a:extLst>
                    <a:ext uri="{9D8B030D-6E8A-4147-A177-3AD203B41FA5}">
                      <a16:colId xmlns:a16="http://schemas.microsoft.com/office/drawing/2014/main" val="20001"/>
                    </a:ext>
                  </a:extLst>
                </a:gridCol>
                <a:gridCol w="1206438">
                  <a:extLst>
                    <a:ext uri="{9D8B030D-6E8A-4147-A177-3AD203B41FA5}">
                      <a16:colId xmlns:a16="http://schemas.microsoft.com/office/drawing/2014/main" val="20002"/>
                    </a:ext>
                  </a:extLst>
                </a:gridCol>
                <a:gridCol w="1206438">
                  <a:extLst>
                    <a:ext uri="{9D8B030D-6E8A-4147-A177-3AD203B41FA5}">
                      <a16:colId xmlns:a16="http://schemas.microsoft.com/office/drawing/2014/main" val="20003"/>
                    </a:ext>
                  </a:extLst>
                </a:gridCol>
              </a:tblGrid>
              <a:tr h="119198">
                <a:tc>
                  <a:txBody>
                    <a:bodyPr/>
                    <a:lstStyle/>
                    <a:p>
                      <a:r>
                        <a:rPr lang="fr-FR"/>
                        <a:t>User n+1</a:t>
                      </a:r>
                      <a:endParaRPr lang="en-US"/>
                    </a:p>
                  </a:txBody>
                  <a:tcPr>
                    <a:solidFill>
                      <a:schemeClr val="accent3"/>
                    </a:solidFill>
                  </a:tcPr>
                </a:tc>
                <a:tc>
                  <a:txBody>
                    <a:bodyPr/>
                    <a:lstStyle/>
                    <a:p>
                      <a:endParaRPr lang="en-US"/>
                    </a:p>
                  </a:txBody>
                  <a:tcPr>
                    <a:solidFill>
                      <a:schemeClr val="accent3"/>
                    </a:solidFill>
                  </a:tcPr>
                </a:tc>
                <a:tc>
                  <a:txBody>
                    <a:bodyPr/>
                    <a:lstStyle/>
                    <a:p>
                      <a:endParaRPr lang="en-US"/>
                    </a:p>
                  </a:txBody>
                  <a:tcPr>
                    <a:solidFill>
                      <a:schemeClr val="accent3"/>
                    </a:solidFill>
                  </a:tcPr>
                </a:tc>
                <a:tc>
                  <a:txBody>
                    <a:bodyPr/>
                    <a:lstStyle/>
                    <a:p>
                      <a:endParaRPr lang="en-US"/>
                    </a:p>
                  </a:txBody>
                  <a:tcPr>
                    <a:solidFill>
                      <a:schemeClr val="accent3"/>
                    </a:solidFill>
                  </a:tcPr>
                </a:tc>
                <a:extLst>
                  <a:ext uri="{0D108BD9-81ED-4DB2-BD59-A6C34878D82A}">
                    <a16:rowId xmlns:a16="http://schemas.microsoft.com/office/drawing/2014/main" val="10000"/>
                  </a:ext>
                </a:extLst>
              </a:tr>
            </a:tbl>
          </a:graphicData>
        </a:graphic>
      </p:graphicFrame>
      <p:sp>
        <p:nvSpPr>
          <p:cNvPr id="7" name="Espace réservé du contenu 2"/>
          <p:cNvSpPr txBox="1">
            <a:spLocks/>
          </p:cNvSpPr>
          <p:nvPr/>
        </p:nvSpPr>
        <p:spPr>
          <a:xfrm>
            <a:off x="824082" y="5316810"/>
            <a:ext cx="4695853" cy="509602"/>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After the model has been fitted to the training set, let’s apply the prediction on a new observation:</a:t>
            </a:r>
          </a:p>
        </p:txBody>
      </p:sp>
      <p:sp>
        <p:nvSpPr>
          <p:cNvPr id="8" name="Interdiction 7"/>
          <p:cNvSpPr/>
          <p:nvPr/>
        </p:nvSpPr>
        <p:spPr>
          <a:xfrm>
            <a:off x="4943872" y="3036712"/>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Interdiction 8"/>
          <p:cNvSpPr/>
          <p:nvPr/>
        </p:nvSpPr>
        <p:spPr>
          <a:xfrm>
            <a:off x="4943872" y="3789040"/>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Interdiction 9"/>
          <p:cNvSpPr/>
          <p:nvPr/>
        </p:nvSpPr>
        <p:spPr>
          <a:xfrm>
            <a:off x="4943872" y="4509120"/>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ouée 13"/>
          <p:cNvSpPr/>
          <p:nvPr/>
        </p:nvSpPr>
        <p:spPr>
          <a:xfrm>
            <a:off x="4943872" y="3429000"/>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2" descr="RÃ©sultat de recherche d'images pour &quot;machine learning domains&quot;"/>
          <p:cNvPicPr>
            <a:picLocks noChangeAspect="1" noChangeArrowheads="1"/>
          </p:cNvPicPr>
          <p:nvPr/>
        </p:nvPicPr>
        <p:blipFill rotWithShape="1">
          <a:blip r:embed="rId3">
            <a:extLst>
              <a:ext uri="{28A0092B-C50C-407E-A947-70E740481C1C}">
                <a14:useLocalDpi xmlns:a14="http://schemas.microsoft.com/office/drawing/2010/main" val="0"/>
              </a:ext>
            </a:extLst>
          </a:blip>
          <a:srcRect l="49231" r="8716" b="77845"/>
          <a:stretch/>
        </p:blipFill>
        <p:spPr bwMode="auto">
          <a:xfrm>
            <a:off x="8627571" y="408491"/>
            <a:ext cx="2952328" cy="111258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p:nvPr/>
        </p:nvCxnSpPr>
        <p:spPr>
          <a:xfrm flipV="1">
            <a:off x="7464152" y="2204864"/>
            <a:ext cx="0" cy="261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464152" y="4815870"/>
            <a:ext cx="3231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Bouée 19"/>
          <p:cNvSpPr/>
          <p:nvPr/>
        </p:nvSpPr>
        <p:spPr>
          <a:xfrm>
            <a:off x="9341363" y="2484993"/>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ouée 20"/>
          <p:cNvSpPr/>
          <p:nvPr/>
        </p:nvSpPr>
        <p:spPr>
          <a:xfrm>
            <a:off x="9449375" y="2861149"/>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ouée 21"/>
          <p:cNvSpPr/>
          <p:nvPr/>
        </p:nvSpPr>
        <p:spPr>
          <a:xfrm>
            <a:off x="9745638" y="3246425"/>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Bouée 22"/>
          <p:cNvSpPr/>
          <p:nvPr/>
        </p:nvSpPr>
        <p:spPr>
          <a:xfrm>
            <a:off x="10332031" y="3211066"/>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ouée 23"/>
          <p:cNvSpPr/>
          <p:nvPr/>
        </p:nvSpPr>
        <p:spPr>
          <a:xfrm>
            <a:off x="9907623" y="2757951"/>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ouée 24"/>
          <p:cNvSpPr/>
          <p:nvPr/>
        </p:nvSpPr>
        <p:spPr>
          <a:xfrm>
            <a:off x="10020435" y="2401177"/>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ouée 25"/>
          <p:cNvSpPr/>
          <p:nvPr/>
        </p:nvSpPr>
        <p:spPr>
          <a:xfrm>
            <a:off x="8132728" y="3327958"/>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Bouée 26"/>
          <p:cNvSpPr/>
          <p:nvPr/>
        </p:nvSpPr>
        <p:spPr>
          <a:xfrm>
            <a:off x="9048329" y="3789040"/>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Bouée 27"/>
          <p:cNvSpPr/>
          <p:nvPr/>
        </p:nvSpPr>
        <p:spPr>
          <a:xfrm>
            <a:off x="10588116" y="2828085"/>
            <a:ext cx="216024" cy="216024"/>
          </a:xfrm>
          <a:prstGeom prst="donut">
            <a:avLst/>
          </a:prstGeom>
          <a:solidFill>
            <a:srgbClr val="55D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Interdiction 28"/>
          <p:cNvSpPr/>
          <p:nvPr/>
        </p:nvSpPr>
        <p:spPr>
          <a:xfrm>
            <a:off x="8388871" y="2577435"/>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Interdiction 29"/>
          <p:cNvSpPr/>
          <p:nvPr/>
        </p:nvSpPr>
        <p:spPr>
          <a:xfrm>
            <a:off x="8541271" y="2995042"/>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Interdiction 30"/>
          <p:cNvSpPr/>
          <p:nvPr/>
        </p:nvSpPr>
        <p:spPr>
          <a:xfrm>
            <a:off x="8609527" y="3452084"/>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Interdiction 31"/>
          <p:cNvSpPr/>
          <p:nvPr/>
        </p:nvSpPr>
        <p:spPr>
          <a:xfrm>
            <a:off x="8845649" y="2694132"/>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Interdiction 32"/>
          <p:cNvSpPr/>
          <p:nvPr/>
        </p:nvSpPr>
        <p:spPr>
          <a:xfrm>
            <a:off x="9341363" y="3452084"/>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Interdiction 33"/>
          <p:cNvSpPr/>
          <p:nvPr/>
        </p:nvSpPr>
        <p:spPr>
          <a:xfrm>
            <a:off x="9865339" y="3880973"/>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Interdiction 34"/>
          <p:cNvSpPr/>
          <p:nvPr/>
        </p:nvSpPr>
        <p:spPr>
          <a:xfrm>
            <a:off x="9461466" y="3928318"/>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Interdiction 35"/>
          <p:cNvSpPr/>
          <p:nvPr/>
        </p:nvSpPr>
        <p:spPr>
          <a:xfrm>
            <a:off x="9745638" y="4369447"/>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Interdiction 36"/>
          <p:cNvSpPr/>
          <p:nvPr/>
        </p:nvSpPr>
        <p:spPr>
          <a:xfrm>
            <a:off x="9156924" y="4326888"/>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Interdiction 37"/>
          <p:cNvSpPr/>
          <p:nvPr/>
        </p:nvSpPr>
        <p:spPr>
          <a:xfrm>
            <a:off x="10826690" y="3208431"/>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Interdiction 38"/>
          <p:cNvSpPr/>
          <p:nvPr/>
        </p:nvSpPr>
        <p:spPr>
          <a:xfrm>
            <a:off x="8574056" y="3855890"/>
            <a:ext cx="216024" cy="216024"/>
          </a:xfrm>
          <a:prstGeom prst="noSmoking">
            <a:avLst/>
          </a:prstGeom>
          <a:solidFill>
            <a:srgbClr val="C83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orme libre 39"/>
          <p:cNvSpPr/>
          <p:nvPr/>
        </p:nvSpPr>
        <p:spPr>
          <a:xfrm>
            <a:off x="8667750" y="2228850"/>
            <a:ext cx="2571750" cy="1504950"/>
          </a:xfrm>
          <a:custGeom>
            <a:avLst/>
            <a:gdLst>
              <a:gd name="connsiteX0" fmla="*/ 0 w 2571750"/>
              <a:gd name="connsiteY0" fmla="*/ 0 h 1504950"/>
              <a:gd name="connsiteX1" fmla="*/ 95250 w 2571750"/>
              <a:gd name="connsiteY1" fmla="*/ 38100 h 1504950"/>
              <a:gd name="connsiteX2" fmla="*/ 152400 w 2571750"/>
              <a:gd name="connsiteY2" fmla="*/ 57150 h 1504950"/>
              <a:gd name="connsiteX3" fmla="*/ 266700 w 2571750"/>
              <a:gd name="connsiteY3" fmla="*/ 133350 h 1504950"/>
              <a:gd name="connsiteX4" fmla="*/ 323850 w 2571750"/>
              <a:gd name="connsiteY4" fmla="*/ 171450 h 1504950"/>
              <a:gd name="connsiteX5" fmla="*/ 361950 w 2571750"/>
              <a:gd name="connsiteY5" fmla="*/ 228600 h 1504950"/>
              <a:gd name="connsiteX6" fmla="*/ 419100 w 2571750"/>
              <a:gd name="connsiteY6" fmla="*/ 247650 h 1504950"/>
              <a:gd name="connsiteX7" fmla="*/ 457200 w 2571750"/>
              <a:gd name="connsiteY7" fmla="*/ 361950 h 1504950"/>
              <a:gd name="connsiteX8" fmla="*/ 476250 w 2571750"/>
              <a:gd name="connsiteY8" fmla="*/ 628650 h 1504950"/>
              <a:gd name="connsiteX9" fmla="*/ 495300 w 2571750"/>
              <a:gd name="connsiteY9" fmla="*/ 685800 h 1504950"/>
              <a:gd name="connsiteX10" fmla="*/ 514350 w 2571750"/>
              <a:gd name="connsiteY10" fmla="*/ 781050 h 1504950"/>
              <a:gd name="connsiteX11" fmla="*/ 533400 w 2571750"/>
              <a:gd name="connsiteY11" fmla="*/ 838200 h 1504950"/>
              <a:gd name="connsiteX12" fmla="*/ 552450 w 2571750"/>
              <a:gd name="connsiteY12" fmla="*/ 933450 h 1504950"/>
              <a:gd name="connsiteX13" fmla="*/ 571500 w 2571750"/>
              <a:gd name="connsiteY13" fmla="*/ 990600 h 1504950"/>
              <a:gd name="connsiteX14" fmla="*/ 685800 w 2571750"/>
              <a:gd name="connsiteY14" fmla="*/ 1066800 h 1504950"/>
              <a:gd name="connsiteX15" fmla="*/ 742950 w 2571750"/>
              <a:gd name="connsiteY15" fmla="*/ 1104900 h 1504950"/>
              <a:gd name="connsiteX16" fmla="*/ 800100 w 2571750"/>
              <a:gd name="connsiteY16" fmla="*/ 1123950 h 1504950"/>
              <a:gd name="connsiteX17" fmla="*/ 857250 w 2571750"/>
              <a:gd name="connsiteY17" fmla="*/ 1162050 h 1504950"/>
              <a:gd name="connsiteX18" fmla="*/ 971550 w 2571750"/>
              <a:gd name="connsiteY18" fmla="*/ 1200150 h 1504950"/>
              <a:gd name="connsiteX19" fmla="*/ 1200150 w 2571750"/>
              <a:gd name="connsiteY19" fmla="*/ 1352550 h 1504950"/>
              <a:gd name="connsiteX20" fmla="*/ 1257300 w 2571750"/>
              <a:gd name="connsiteY20" fmla="*/ 1390650 h 1504950"/>
              <a:gd name="connsiteX21" fmla="*/ 1314450 w 2571750"/>
              <a:gd name="connsiteY21" fmla="*/ 1428750 h 1504950"/>
              <a:gd name="connsiteX22" fmla="*/ 1428750 w 2571750"/>
              <a:gd name="connsiteY22" fmla="*/ 1466850 h 1504950"/>
              <a:gd name="connsiteX23" fmla="*/ 1581150 w 2571750"/>
              <a:gd name="connsiteY23" fmla="*/ 1504950 h 1504950"/>
              <a:gd name="connsiteX24" fmla="*/ 2038350 w 2571750"/>
              <a:gd name="connsiteY24" fmla="*/ 1485900 h 1504950"/>
              <a:gd name="connsiteX25" fmla="*/ 2076450 w 2571750"/>
              <a:gd name="connsiteY25" fmla="*/ 1428750 h 1504950"/>
              <a:gd name="connsiteX26" fmla="*/ 2095500 w 2571750"/>
              <a:gd name="connsiteY26" fmla="*/ 1143000 h 1504950"/>
              <a:gd name="connsiteX27" fmla="*/ 2190750 w 2571750"/>
              <a:gd name="connsiteY27" fmla="*/ 952500 h 1504950"/>
              <a:gd name="connsiteX28" fmla="*/ 2228850 w 2571750"/>
              <a:gd name="connsiteY28" fmla="*/ 895350 h 1504950"/>
              <a:gd name="connsiteX29" fmla="*/ 2400300 w 2571750"/>
              <a:gd name="connsiteY29" fmla="*/ 800100 h 1504950"/>
              <a:gd name="connsiteX30" fmla="*/ 2457450 w 2571750"/>
              <a:gd name="connsiteY30" fmla="*/ 742950 h 1504950"/>
              <a:gd name="connsiteX31" fmla="*/ 2571750 w 2571750"/>
              <a:gd name="connsiteY31" fmla="*/ 723900 h 150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71750" h="1504950">
                <a:moveTo>
                  <a:pt x="0" y="0"/>
                </a:moveTo>
                <a:cubicBezTo>
                  <a:pt x="31750" y="12700"/>
                  <a:pt x="63231" y="26093"/>
                  <a:pt x="95250" y="38100"/>
                </a:cubicBezTo>
                <a:cubicBezTo>
                  <a:pt x="114052" y="45151"/>
                  <a:pt x="134847" y="47398"/>
                  <a:pt x="152400" y="57150"/>
                </a:cubicBezTo>
                <a:cubicBezTo>
                  <a:pt x="192428" y="79388"/>
                  <a:pt x="228600" y="107950"/>
                  <a:pt x="266700" y="133350"/>
                </a:cubicBezTo>
                <a:lnTo>
                  <a:pt x="323850" y="171450"/>
                </a:lnTo>
                <a:cubicBezTo>
                  <a:pt x="336550" y="190500"/>
                  <a:pt x="344072" y="214297"/>
                  <a:pt x="361950" y="228600"/>
                </a:cubicBezTo>
                <a:cubicBezTo>
                  <a:pt x="377630" y="241144"/>
                  <a:pt x="407428" y="231310"/>
                  <a:pt x="419100" y="247650"/>
                </a:cubicBezTo>
                <a:cubicBezTo>
                  <a:pt x="442443" y="280330"/>
                  <a:pt x="457200" y="361950"/>
                  <a:pt x="457200" y="361950"/>
                </a:cubicBezTo>
                <a:cubicBezTo>
                  <a:pt x="463550" y="450850"/>
                  <a:pt x="465836" y="540134"/>
                  <a:pt x="476250" y="628650"/>
                </a:cubicBezTo>
                <a:cubicBezTo>
                  <a:pt x="478596" y="648593"/>
                  <a:pt x="490430" y="666319"/>
                  <a:pt x="495300" y="685800"/>
                </a:cubicBezTo>
                <a:cubicBezTo>
                  <a:pt x="503153" y="717212"/>
                  <a:pt x="506497" y="749638"/>
                  <a:pt x="514350" y="781050"/>
                </a:cubicBezTo>
                <a:cubicBezTo>
                  <a:pt x="519220" y="800531"/>
                  <a:pt x="528530" y="818719"/>
                  <a:pt x="533400" y="838200"/>
                </a:cubicBezTo>
                <a:cubicBezTo>
                  <a:pt x="541253" y="869612"/>
                  <a:pt x="544597" y="902038"/>
                  <a:pt x="552450" y="933450"/>
                </a:cubicBezTo>
                <a:cubicBezTo>
                  <a:pt x="557320" y="952931"/>
                  <a:pt x="557301" y="976401"/>
                  <a:pt x="571500" y="990600"/>
                </a:cubicBezTo>
                <a:cubicBezTo>
                  <a:pt x="603879" y="1022979"/>
                  <a:pt x="647700" y="1041400"/>
                  <a:pt x="685800" y="1066800"/>
                </a:cubicBezTo>
                <a:cubicBezTo>
                  <a:pt x="704850" y="1079500"/>
                  <a:pt x="721230" y="1097660"/>
                  <a:pt x="742950" y="1104900"/>
                </a:cubicBezTo>
                <a:cubicBezTo>
                  <a:pt x="762000" y="1111250"/>
                  <a:pt x="782139" y="1114970"/>
                  <a:pt x="800100" y="1123950"/>
                </a:cubicBezTo>
                <a:cubicBezTo>
                  <a:pt x="820578" y="1134189"/>
                  <a:pt x="836328" y="1152751"/>
                  <a:pt x="857250" y="1162050"/>
                </a:cubicBezTo>
                <a:cubicBezTo>
                  <a:pt x="893950" y="1178361"/>
                  <a:pt x="938134" y="1177873"/>
                  <a:pt x="971550" y="1200150"/>
                </a:cubicBezTo>
                <a:lnTo>
                  <a:pt x="1200150" y="1352550"/>
                </a:lnTo>
                <a:lnTo>
                  <a:pt x="1257300" y="1390650"/>
                </a:lnTo>
                <a:cubicBezTo>
                  <a:pt x="1276350" y="1403350"/>
                  <a:pt x="1292730" y="1421510"/>
                  <a:pt x="1314450" y="1428750"/>
                </a:cubicBezTo>
                <a:cubicBezTo>
                  <a:pt x="1352550" y="1441450"/>
                  <a:pt x="1389369" y="1458974"/>
                  <a:pt x="1428750" y="1466850"/>
                </a:cubicBezTo>
                <a:cubicBezTo>
                  <a:pt x="1543691" y="1489838"/>
                  <a:pt x="1493283" y="1475661"/>
                  <a:pt x="1581150" y="1504950"/>
                </a:cubicBezTo>
                <a:cubicBezTo>
                  <a:pt x="1733550" y="1498600"/>
                  <a:pt x="1887591" y="1509094"/>
                  <a:pt x="2038350" y="1485900"/>
                </a:cubicBezTo>
                <a:cubicBezTo>
                  <a:pt x="2060979" y="1482419"/>
                  <a:pt x="2072686" y="1451334"/>
                  <a:pt x="2076450" y="1428750"/>
                </a:cubicBezTo>
                <a:cubicBezTo>
                  <a:pt x="2092144" y="1334587"/>
                  <a:pt x="2085507" y="1237937"/>
                  <a:pt x="2095500" y="1143000"/>
                </a:cubicBezTo>
                <a:cubicBezTo>
                  <a:pt x="2104924" y="1053475"/>
                  <a:pt x="2136286" y="1034195"/>
                  <a:pt x="2190750" y="952500"/>
                </a:cubicBezTo>
                <a:cubicBezTo>
                  <a:pt x="2203450" y="933450"/>
                  <a:pt x="2209800" y="908050"/>
                  <a:pt x="2228850" y="895350"/>
                </a:cubicBezTo>
                <a:cubicBezTo>
                  <a:pt x="2359858" y="808011"/>
                  <a:pt x="2299709" y="833630"/>
                  <a:pt x="2400300" y="800100"/>
                </a:cubicBezTo>
                <a:cubicBezTo>
                  <a:pt x="2419350" y="781050"/>
                  <a:pt x="2435034" y="757894"/>
                  <a:pt x="2457450" y="742950"/>
                </a:cubicBezTo>
                <a:cubicBezTo>
                  <a:pt x="2495061" y="717876"/>
                  <a:pt x="2530201" y="723900"/>
                  <a:pt x="2571750" y="723900"/>
                </a:cubicBezTo>
              </a:path>
            </a:pathLst>
          </a:cu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Ellipse 41"/>
          <p:cNvSpPr/>
          <p:nvPr/>
        </p:nvSpPr>
        <p:spPr>
          <a:xfrm>
            <a:off x="10372301" y="3985200"/>
            <a:ext cx="305125" cy="31828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endParaRPr lang="en-US"/>
          </a:p>
        </p:txBody>
      </p:sp>
      <p:sp>
        <p:nvSpPr>
          <p:cNvPr id="43" name="Flèche droite 42"/>
          <p:cNvSpPr/>
          <p:nvPr/>
        </p:nvSpPr>
        <p:spPr>
          <a:xfrm>
            <a:off x="6384032" y="3076710"/>
            <a:ext cx="504056" cy="12964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space réservé du contenu 2"/>
          <p:cNvSpPr txBox="1">
            <a:spLocks/>
          </p:cNvSpPr>
          <p:nvPr/>
        </p:nvSpPr>
        <p:spPr>
          <a:xfrm>
            <a:off x="7520660" y="2039587"/>
            <a:ext cx="1039113" cy="447215"/>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Nb streams</a:t>
            </a:r>
          </a:p>
        </p:txBody>
      </p:sp>
      <p:sp>
        <p:nvSpPr>
          <p:cNvPr id="45" name="Espace réservé du contenu 2"/>
          <p:cNvSpPr txBox="1">
            <a:spLocks/>
          </p:cNvSpPr>
          <p:nvPr/>
        </p:nvSpPr>
        <p:spPr>
          <a:xfrm>
            <a:off x="10440043" y="4954794"/>
            <a:ext cx="1039113" cy="286076"/>
          </a:xfrm>
          <a:prstGeom prst="rect">
            <a:avLst/>
          </a:prstGeom>
        </p:spPr>
        <p:txBody>
          <a:bodyPr vert="horz" lIns="91440" tIns="45720" rIns="91440" bIns="45720" rtlCol="0">
            <a:normAutofit fontScale="55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Seniority</a:t>
            </a:r>
          </a:p>
        </p:txBody>
      </p:sp>
      <p:sp>
        <p:nvSpPr>
          <p:cNvPr id="46" name="Ellipse 45"/>
          <p:cNvSpPr/>
          <p:nvPr/>
        </p:nvSpPr>
        <p:spPr>
          <a:xfrm>
            <a:off x="4943872" y="5919028"/>
            <a:ext cx="305125" cy="318284"/>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endParaRPr lang="en-US"/>
          </a:p>
        </p:txBody>
      </p:sp>
      <p:sp>
        <p:nvSpPr>
          <p:cNvPr id="47" name="Espace réservé du contenu 2"/>
          <p:cNvSpPr txBox="1">
            <a:spLocks/>
          </p:cNvSpPr>
          <p:nvPr/>
        </p:nvSpPr>
        <p:spPr>
          <a:xfrm>
            <a:off x="6984345" y="5484860"/>
            <a:ext cx="4560015" cy="794467"/>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FFAA00"/>
              </a:buClr>
              <a:buFont typeface="Wingdings" panose="05000000000000000000" pitchFamily="2" charset="2"/>
              <a:buChar char="Ø"/>
              <a:defRPr sz="2800" kern="1200">
                <a:solidFill>
                  <a:srgbClr val="585856"/>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FAA00"/>
              </a:buClr>
              <a:buFont typeface="Wingdings" panose="05000000000000000000" pitchFamily="2" charset="2"/>
              <a:buChar char="Ø"/>
              <a:defRPr sz="2400" kern="1200">
                <a:solidFill>
                  <a:srgbClr val="58585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FAA00"/>
              </a:buClr>
              <a:buFont typeface="Wingdings" panose="05000000000000000000" pitchFamily="2" charset="2"/>
              <a:buChar char="Ø"/>
              <a:defRPr sz="2000" kern="1200">
                <a:solidFill>
                  <a:srgbClr val="585856"/>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lnSpc>
                <a:spcPct val="90000"/>
              </a:lnSpc>
              <a:spcBef>
                <a:spcPts val="500"/>
              </a:spcBef>
              <a:buClr>
                <a:srgbClr val="FFAA00"/>
              </a:buClr>
              <a:buFont typeface="Wingdings" panose="05000000000000000000" pitchFamily="2" charset="2"/>
              <a:buChar char="Ø"/>
              <a:defRPr sz="1800" kern="1200">
                <a:solidFill>
                  <a:srgbClr val="58585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The model tries to find the best border that splits the positive and negative observations</a:t>
            </a:r>
          </a:p>
        </p:txBody>
      </p:sp>
    </p:spTree>
    <p:extLst>
      <p:ext uri="{BB962C8B-B14F-4D97-AF65-F5344CB8AC3E}">
        <p14:creationId xmlns:p14="http://schemas.microsoft.com/office/powerpoint/2010/main" val="970921273"/>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Squad Template 5 colors Masterfile.potx" id="{B13A531A-61F2-491C-8676-B2B2E7C2C471}" vid="{C66C00B7-A774-4BFD-936D-9247AB18A4C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629601377B274D92779F33F643E42C" ma:contentTypeVersion="2" ma:contentTypeDescription="Crée un document." ma:contentTypeScope="" ma:versionID="58c4f3b8c7a18dd37359626a5953f744">
  <xsd:schema xmlns:xsd="http://www.w3.org/2001/XMLSchema" xmlns:xs="http://www.w3.org/2001/XMLSchema" xmlns:p="http://schemas.microsoft.com/office/2006/metadata/properties" xmlns:ns2="08b249bb-9bab-4634-90ea-f60e63ec2bda" targetNamespace="http://schemas.microsoft.com/office/2006/metadata/properties" ma:root="true" ma:fieldsID="40c355eedbee6b15dd7647ac32e62a8b" ns2:_="">
    <xsd:import namespace="08b249bb-9bab-4634-90ea-f60e63ec2bd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249bb-9bab-4634-90ea-f60e63ec2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8D8E5C-82D6-4370-B582-4819A61791D5}">
  <ds:schemaRefs>
    <ds:schemaRef ds:uri="http://schemas.microsoft.com/sharepoint/v3/contenttype/forms"/>
  </ds:schemaRefs>
</ds:datastoreItem>
</file>

<file path=customXml/itemProps2.xml><?xml version="1.0" encoding="utf-8"?>
<ds:datastoreItem xmlns:ds="http://schemas.openxmlformats.org/officeDocument/2006/customXml" ds:itemID="{07BFDE8E-DC96-49D8-8F2F-C02914045422}">
  <ds:schemaRefs>
    <ds:schemaRef ds:uri="08b249bb-9bab-4634-90ea-f60e63ec2b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1DE6BA8-6D85-4660-B43F-0A45A103650E}">
  <ds:schemaRefs>
    <ds:schemaRef ds:uri="08b249bb-9bab-4634-90ea-f60e63ec2b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Conception personnalisée</vt:lpstr>
      <vt:lpstr>My 1st Machine Learning model</vt:lpstr>
      <vt:lpstr>Who we are</vt:lpstr>
      <vt:lpstr>What is Big Data?</vt:lpstr>
      <vt:lpstr>What are the roles in a Big Data organization? </vt:lpstr>
      <vt:lpstr>What is Machine Learning?</vt:lpstr>
      <vt:lpstr>Which use cases we saw at TOTAL?</vt:lpstr>
      <vt:lpstr>Some basic vocabulary</vt:lpstr>
      <vt:lpstr>What are the branches of machine learning?</vt:lpstr>
      <vt:lpstr>Classification</vt:lpstr>
      <vt:lpstr>Regression</vt:lpstr>
      <vt:lpstr>Clustering</vt:lpstr>
      <vt:lpstr>Workflow of a ML project</vt:lpstr>
      <vt:lpstr>What are we going to do today?</vt:lpstr>
      <vt:lpstr>What are we going to do today?</vt:lpstr>
      <vt:lpstr>Step 0: Introduction to Python and Jupyter notebooks</vt:lpstr>
      <vt:lpstr>Step 1: Build a 1st basic model</vt:lpstr>
      <vt:lpstr>Step 1: Build a 1st basic model</vt:lpstr>
      <vt:lpstr>PowerPoint Presentation</vt:lpstr>
      <vt:lpstr>Step 2: Improve your model : Preprocessing</vt:lpstr>
      <vt:lpstr>Step 2: Improve your model : Preprocessing</vt:lpstr>
      <vt:lpstr>Step 3: Improve your model : Models and hyperparameters optimisation</vt:lpstr>
      <vt:lpstr>Step 3: Improve your model : Models and hyperparameters optimisation</vt:lpstr>
    </vt:vector>
  </TitlesOfParts>
  <Company>TOTAL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first Data Science project from A to Z</dc:title>
  <dc:creator>Aline Helene RODRIGUES</dc:creator>
  <cp:revision>1</cp:revision>
  <dcterms:created xsi:type="dcterms:W3CDTF">2018-10-24T12:45:19Z</dcterms:created>
  <dcterms:modified xsi:type="dcterms:W3CDTF">2019-03-15T15:40:56Z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0x010100C5629601377B274D92779F33F643E42C</vt:lpwstr>
  </property>
  <property fmtid="{D5CDD505-2E9C-101B-9397-08002B2CF9AE}" pid="3" name="AuthorIds_UIVersion_512">
    <vt:lpwstr>12</vt:lpwstr>
  </property>
</Properties>
</file>